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7" r:id="rId2"/>
  </p:sldMasterIdLst>
  <p:notesMasterIdLst>
    <p:notesMasterId r:id="rId98"/>
  </p:notesMasterIdLst>
  <p:handoutMasterIdLst>
    <p:handoutMasterId r:id="rId99"/>
  </p:handoutMasterIdLst>
  <p:sldIdLst>
    <p:sldId id="275" r:id="rId3"/>
    <p:sldId id="421" r:id="rId4"/>
    <p:sldId id="422" r:id="rId5"/>
    <p:sldId id="423" r:id="rId6"/>
    <p:sldId id="281" r:id="rId7"/>
    <p:sldId id="458" r:id="rId8"/>
    <p:sldId id="427" r:id="rId9"/>
    <p:sldId id="416" r:id="rId10"/>
    <p:sldId id="282" r:id="rId11"/>
    <p:sldId id="283" r:id="rId12"/>
    <p:sldId id="285" r:id="rId13"/>
    <p:sldId id="411" r:id="rId14"/>
    <p:sldId id="412" r:id="rId15"/>
    <p:sldId id="417" r:id="rId16"/>
    <p:sldId id="309" r:id="rId17"/>
    <p:sldId id="304" r:id="rId18"/>
    <p:sldId id="406" r:id="rId19"/>
    <p:sldId id="306" r:id="rId20"/>
    <p:sldId id="307" r:id="rId21"/>
    <p:sldId id="310" r:id="rId22"/>
    <p:sldId id="413" r:id="rId23"/>
    <p:sldId id="414" r:id="rId24"/>
    <p:sldId id="415" r:id="rId25"/>
    <p:sldId id="403" r:id="rId26"/>
    <p:sldId id="313" r:id="rId27"/>
    <p:sldId id="326" r:id="rId28"/>
    <p:sldId id="328" r:id="rId29"/>
    <p:sldId id="316" r:id="rId30"/>
    <p:sldId id="317" r:id="rId31"/>
    <p:sldId id="318" r:id="rId32"/>
    <p:sldId id="320" r:id="rId33"/>
    <p:sldId id="321" r:id="rId34"/>
    <p:sldId id="322" r:id="rId35"/>
    <p:sldId id="323" r:id="rId36"/>
    <p:sldId id="324" r:id="rId37"/>
    <p:sldId id="288" r:id="rId38"/>
    <p:sldId id="426" r:id="rId39"/>
    <p:sldId id="346" r:id="rId40"/>
    <p:sldId id="330" r:id="rId41"/>
    <p:sldId id="504" r:id="rId42"/>
    <p:sldId id="433" r:id="rId43"/>
    <p:sldId id="434" r:id="rId44"/>
    <p:sldId id="341" r:id="rId45"/>
    <p:sldId id="290" r:id="rId46"/>
    <p:sldId id="291" r:id="rId47"/>
    <p:sldId id="292" r:id="rId48"/>
    <p:sldId id="335" r:id="rId49"/>
    <p:sldId id="340" r:id="rId50"/>
    <p:sldId id="407" r:id="rId51"/>
    <p:sldId id="408" r:id="rId52"/>
    <p:sldId id="409" r:id="rId53"/>
    <p:sldId id="336" r:id="rId54"/>
    <p:sldId id="337" r:id="rId55"/>
    <p:sldId id="338" r:id="rId56"/>
    <p:sldId id="428" r:id="rId57"/>
    <p:sldId id="429" r:id="rId58"/>
    <p:sldId id="430" r:id="rId59"/>
    <p:sldId id="431" r:id="rId60"/>
    <p:sldId id="432" r:id="rId61"/>
    <p:sldId id="331" r:id="rId62"/>
    <p:sldId id="343" r:id="rId63"/>
    <p:sldId id="404" r:id="rId64"/>
    <p:sldId id="348" r:id="rId65"/>
    <p:sldId id="350" r:id="rId66"/>
    <p:sldId id="351" r:id="rId67"/>
    <p:sldId id="435" r:id="rId68"/>
    <p:sldId id="436" r:id="rId69"/>
    <p:sldId id="365" r:id="rId70"/>
    <p:sldId id="437" r:id="rId71"/>
    <p:sldId id="369" r:id="rId72"/>
    <p:sldId id="370" r:id="rId73"/>
    <p:sldId id="545" r:id="rId74"/>
    <p:sldId id="372" r:id="rId75"/>
    <p:sldId id="373" r:id="rId76"/>
    <p:sldId id="374" r:id="rId77"/>
    <p:sldId id="375" r:id="rId78"/>
    <p:sldId id="376" r:id="rId79"/>
    <p:sldId id="377" r:id="rId80"/>
    <p:sldId id="379" r:id="rId81"/>
    <p:sldId id="519" r:id="rId82"/>
    <p:sldId id="543" r:id="rId83"/>
    <p:sldId id="544" r:id="rId84"/>
    <p:sldId id="520" r:id="rId85"/>
    <p:sldId id="381" r:id="rId86"/>
    <p:sldId id="382" r:id="rId87"/>
    <p:sldId id="383" r:id="rId88"/>
    <p:sldId id="384" r:id="rId89"/>
    <p:sldId id="395" r:id="rId90"/>
    <p:sldId id="394" r:id="rId91"/>
    <p:sldId id="397" r:id="rId92"/>
    <p:sldId id="398" r:id="rId93"/>
    <p:sldId id="399" r:id="rId94"/>
    <p:sldId id="400" r:id="rId95"/>
    <p:sldId id="401" r:id="rId96"/>
    <p:sldId id="405"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2" d="100"/>
        <a:sy n="62" d="100"/>
      </p:scale>
      <p:origin x="0" y="-14016"/>
    </p:cViewPr>
  </p:sorterViewPr>
  <p:notesViewPr>
    <p:cSldViewPr>
      <p:cViewPr>
        <p:scale>
          <a:sx n="100" d="100"/>
          <a:sy n="100" d="100"/>
        </p:scale>
        <p:origin x="-206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600" dirty="0"/>
              <a:t>Communication</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B8-4B63-833B-FF452399FA9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B8-4B63-833B-FF452399FA9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B8-4B63-833B-FF452399FA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Non Verbal</c:v>
                </c:pt>
                <c:pt idx="1">
                  <c:v>Tone</c:v>
                </c:pt>
                <c:pt idx="2">
                  <c:v>Words</c:v>
                </c:pt>
              </c:strCache>
            </c:strRef>
          </c:cat>
          <c:val>
            <c:numRef>
              <c:f>Sheet1!$B$2:$B$4</c:f>
              <c:numCache>
                <c:formatCode>0%</c:formatCode>
                <c:ptCount val="3"/>
                <c:pt idx="0">
                  <c:v>0.55000000000000004</c:v>
                </c:pt>
                <c:pt idx="1">
                  <c:v>0.38000000000000139</c:v>
                </c:pt>
                <c:pt idx="2">
                  <c:v>7.0000000000000034E-2</c:v>
                </c:pt>
              </c:numCache>
            </c:numRef>
          </c:val>
          <c:extLst>
            <c:ext xmlns:c16="http://schemas.microsoft.com/office/drawing/2014/chart" uri="{C3380CC4-5D6E-409C-BE32-E72D297353CC}">
              <c16:uniqueId val="{00000003-91B8-4B63-833B-FF452399FA99}"/>
            </c:ext>
          </c:extLst>
        </c:ser>
        <c:dLbls>
          <c:showLegendKey val="0"/>
          <c:showVal val="0"/>
          <c:showCatName val="0"/>
          <c:showSerName val="0"/>
          <c:showPercent val="0"/>
          <c:showBubbleSize val="0"/>
          <c:showLeaderLines val="1"/>
        </c:dLbls>
      </c:pie3D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C2A30-EDDA-4924-828A-E26451068AFF}" type="doc">
      <dgm:prSet loTypeId="urn:microsoft.com/office/officeart/2005/8/layout/pyramid3" loCatId="pyramid" qsTypeId="urn:microsoft.com/office/officeart/2005/8/quickstyle/simple1" qsCatId="simple" csTypeId="urn:microsoft.com/office/officeart/2005/8/colors/accent1_2" csCatId="accent1" phldr="1"/>
      <dgm:spPr/>
    </dgm:pt>
    <dgm:pt modelId="{AE936E82-6198-4BC9-A4A6-D4B11FF8B601}">
      <dgm:prSet phldrT="[Text]"/>
      <dgm:spPr/>
      <dgm:t>
        <a:bodyPr/>
        <a:lstStyle/>
        <a:p>
          <a:r>
            <a:rPr lang="en-US" dirty="0"/>
            <a:t>Distress</a:t>
          </a:r>
        </a:p>
      </dgm:t>
    </dgm:pt>
    <dgm:pt modelId="{5ADB6124-B59E-4892-858E-0E10A82D1B53}" type="parTrans" cxnId="{51A3C74C-DCD7-48EE-90DA-B751AC250F85}">
      <dgm:prSet/>
      <dgm:spPr/>
      <dgm:t>
        <a:bodyPr/>
        <a:lstStyle/>
        <a:p>
          <a:endParaRPr lang="en-US"/>
        </a:p>
      </dgm:t>
    </dgm:pt>
    <dgm:pt modelId="{9E90B290-B2F2-4204-B7ED-307FEF6D9156}" type="sibTrans" cxnId="{51A3C74C-DCD7-48EE-90DA-B751AC250F85}">
      <dgm:prSet/>
      <dgm:spPr/>
      <dgm:t>
        <a:bodyPr/>
        <a:lstStyle/>
        <a:p>
          <a:endParaRPr lang="en-US"/>
        </a:p>
      </dgm:t>
    </dgm:pt>
    <dgm:pt modelId="{A2E2DD6D-69A3-4D23-85A3-C20B42554E9F}">
      <dgm:prSet phldrT="[Text]"/>
      <dgm:spPr/>
      <dgm:t>
        <a:bodyPr/>
        <a:lstStyle/>
        <a:p>
          <a:r>
            <a:rPr lang="en-US" dirty="0"/>
            <a:t>Impairment</a:t>
          </a:r>
        </a:p>
      </dgm:t>
    </dgm:pt>
    <dgm:pt modelId="{2DB149D0-4B3A-4EDD-8421-FA5CA57A3F09}" type="parTrans" cxnId="{82F2FC34-BFA5-4984-8C4B-C8D0280C7594}">
      <dgm:prSet/>
      <dgm:spPr/>
      <dgm:t>
        <a:bodyPr/>
        <a:lstStyle/>
        <a:p>
          <a:endParaRPr lang="en-US"/>
        </a:p>
      </dgm:t>
    </dgm:pt>
    <dgm:pt modelId="{5A709B3E-C54D-45D6-8243-E95191DC2AB2}" type="sibTrans" cxnId="{82F2FC34-BFA5-4984-8C4B-C8D0280C7594}">
      <dgm:prSet/>
      <dgm:spPr/>
      <dgm:t>
        <a:bodyPr/>
        <a:lstStyle/>
        <a:p>
          <a:endParaRPr lang="en-US"/>
        </a:p>
      </dgm:t>
    </dgm:pt>
    <dgm:pt modelId="{1FA4A6DE-21AE-44E3-9162-3DA27D9D4EF5}">
      <dgm:prSet phldrT="[Text]"/>
      <dgm:spPr/>
      <dgm:t>
        <a:bodyPr/>
        <a:lstStyle/>
        <a:p>
          <a:r>
            <a:rPr lang="en-US" dirty="0"/>
            <a:t>Dysfunction</a:t>
          </a:r>
        </a:p>
      </dgm:t>
    </dgm:pt>
    <dgm:pt modelId="{2D9C97B6-CC31-45AF-A26A-63E4E509DE6F}" type="parTrans" cxnId="{CB331894-F337-4F4C-B7E3-17DEC45CD8F4}">
      <dgm:prSet/>
      <dgm:spPr/>
      <dgm:t>
        <a:bodyPr/>
        <a:lstStyle/>
        <a:p>
          <a:endParaRPr lang="en-US"/>
        </a:p>
      </dgm:t>
    </dgm:pt>
    <dgm:pt modelId="{20D75D96-B33A-418E-ACC2-CE69BE8EC489}" type="sibTrans" cxnId="{CB331894-F337-4F4C-B7E3-17DEC45CD8F4}">
      <dgm:prSet/>
      <dgm:spPr/>
      <dgm:t>
        <a:bodyPr/>
        <a:lstStyle/>
        <a:p>
          <a:endParaRPr lang="en-US"/>
        </a:p>
      </dgm:t>
    </dgm:pt>
    <dgm:pt modelId="{FAD295F8-6C03-4946-B4AB-85BF1313ED45}" type="pres">
      <dgm:prSet presAssocID="{90BC2A30-EDDA-4924-828A-E26451068AFF}" presName="Name0" presStyleCnt="0">
        <dgm:presLayoutVars>
          <dgm:dir/>
          <dgm:animLvl val="lvl"/>
          <dgm:resizeHandles val="exact"/>
        </dgm:presLayoutVars>
      </dgm:prSet>
      <dgm:spPr/>
    </dgm:pt>
    <dgm:pt modelId="{E242BC8A-5A92-4C3B-B68C-E6CB7F3F4F73}" type="pres">
      <dgm:prSet presAssocID="{AE936E82-6198-4BC9-A4A6-D4B11FF8B601}" presName="Name8" presStyleCnt="0"/>
      <dgm:spPr/>
    </dgm:pt>
    <dgm:pt modelId="{E25E7842-0E33-4821-BBD9-99F00ADDDF30}" type="pres">
      <dgm:prSet presAssocID="{AE936E82-6198-4BC9-A4A6-D4B11FF8B601}" presName="level" presStyleLbl="node1" presStyleIdx="0" presStyleCnt="3">
        <dgm:presLayoutVars>
          <dgm:chMax val="1"/>
          <dgm:bulletEnabled val="1"/>
        </dgm:presLayoutVars>
      </dgm:prSet>
      <dgm:spPr/>
    </dgm:pt>
    <dgm:pt modelId="{0170F7FD-B580-42E5-9DF5-044242884DA2}" type="pres">
      <dgm:prSet presAssocID="{AE936E82-6198-4BC9-A4A6-D4B11FF8B601}" presName="levelTx" presStyleLbl="revTx" presStyleIdx="0" presStyleCnt="0">
        <dgm:presLayoutVars>
          <dgm:chMax val="1"/>
          <dgm:bulletEnabled val="1"/>
        </dgm:presLayoutVars>
      </dgm:prSet>
      <dgm:spPr/>
    </dgm:pt>
    <dgm:pt modelId="{88271212-E850-4AC4-8923-BCC5F8F04F2D}" type="pres">
      <dgm:prSet presAssocID="{A2E2DD6D-69A3-4D23-85A3-C20B42554E9F}" presName="Name8" presStyleCnt="0"/>
      <dgm:spPr/>
    </dgm:pt>
    <dgm:pt modelId="{A9A9B3EB-A4F1-40A3-B58E-8CEF8B67B5EB}" type="pres">
      <dgm:prSet presAssocID="{A2E2DD6D-69A3-4D23-85A3-C20B42554E9F}" presName="level" presStyleLbl="node1" presStyleIdx="1" presStyleCnt="3">
        <dgm:presLayoutVars>
          <dgm:chMax val="1"/>
          <dgm:bulletEnabled val="1"/>
        </dgm:presLayoutVars>
      </dgm:prSet>
      <dgm:spPr/>
    </dgm:pt>
    <dgm:pt modelId="{DA25C37A-2AA6-40DC-8910-736A36FE1AFC}" type="pres">
      <dgm:prSet presAssocID="{A2E2DD6D-69A3-4D23-85A3-C20B42554E9F}" presName="levelTx" presStyleLbl="revTx" presStyleIdx="0" presStyleCnt="0">
        <dgm:presLayoutVars>
          <dgm:chMax val="1"/>
          <dgm:bulletEnabled val="1"/>
        </dgm:presLayoutVars>
      </dgm:prSet>
      <dgm:spPr/>
    </dgm:pt>
    <dgm:pt modelId="{00075890-3FA6-4928-8D97-F3CB58F3F3B0}" type="pres">
      <dgm:prSet presAssocID="{1FA4A6DE-21AE-44E3-9162-3DA27D9D4EF5}" presName="Name8" presStyleCnt="0"/>
      <dgm:spPr/>
    </dgm:pt>
    <dgm:pt modelId="{240A5EA5-AB15-4E2C-BB65-3E5E1DE2EF17}" type="pres">
      <dgm:prSet presAssocID="{1FA4A6DE-21AE-44E3-9162-3DA27D9D4EF5}" presName="level" presStyleLbl="node1" presStyleIdx="2" presStyleCnt="3">
        <dgm:presLayoutVars>
          <dgm:chMax val="1"/>
          <dgm:bulletEnabled val="1"/>
        </dgm:presLayoutVars>
      </dgm:prSet>
      <dgm:spPr/>
    </dgm:pt>
    <dgm:pt modelId="{7BF827A8-ED1E-466F-A5B5-EDB4110EDE80}" type="pres">
      <dgm:prSet presAssocID="{1FA4A6DE-21AE-44E3-9162-3DA27D9D4EF5}" presName="levelTx" presStyleLbl="revTx" presStyleIdx="0" presStyleCnt="0">
        <dgm:presLayoutVars>
          <dgm:chMax val="1"/>
          <dgm:bulletEnabled val="1"/>
        </dgm:presLayoutVars>
      </dgm:prSet>
      <dgm:spPr/>
    </dgm:pt>
  </dgm:ptLst>
  <dgm:cxnLst>
    <dgm:cxn modelId="{DE5DF41D-FC2D-474B-A883-52A40BE7E0E8}" type="presOf" srcId="{90BC2A30-EDDA-4924-828A-E26451068AFF}" destId="{FAD295F8-6C03-4946-B4AB-85BF1313ED45}" srcOrd="0" destOrd="0" presId="urn:microsoft.com/office/officeart/2005/8/layout/pyramid3"/>
    <dgm:cxn modelId="{82F2FC34-BFA5-4984-8C4B-C8D0280C7594}" srcId="{90BC2A30-EDDA-4924-828A-E26451068AFF}" destId="{A2E2DD6D-69A3-4D23-85A3-C20B42554E9F}" srcOrd="1" destOrd="0" parTransId="{2DB149D0-4B3A-4EDD-8421-FA5CA57A3F09}" sibTransId="{5A709B3E-C54D-45D6-8243-E95191DC2AB2}"/>
    <dgm:cxn modelId="{5C79186C-8938-471C-840F-53C1509FB2E5}" type="presOf" srcId="{1FA4A6DE-21AE-44E3-9162-3DA27D9D4EF5}" destId="{7BF827A8-ED1E-466F-A5B5-EDB4110EDE80}" srcOrd="1" destOrd="0" presId="urn:microsoft.com/office/officeart/2005/8/layout/pyramid3"/>
    <dgm:cxn modelId="{51A3C74C-DCD7-48EE-90DA-B751AC250F85}" srcId="{90BC2A30-EDDA-4924-828A-E26451068AFF}" destId="{AE936E82-6198-4BC9-A4A6-D4B11FF8B601}" srcOrd="0" destOrd="0" parTransId="{5ADB6124-B59E-4892-858E-0E10A82D1B53}" sibTransId="{9E90B290-B2F2-4204-B7ED-307FEF6D9156}"/>
    <dgm:cxn modelId="{B60FF65A-A76F-41D9-A47D-F5DEE0D49B27}" type="presOf" srcId="{AE936E82-6198-4BC9-A4A6-D4B11FF8B601}" destId="{0170F7FD-B580-42E5-9DF5-044242884DA2}" srcOrd="1" destOrd="0" presId="urn:microsoft.com/office/officeart/2005/8/layout/pyramid3"/>
    <dgm:cxn modelId="{CB331894-F337-4F4C-B7E3-17DEC45CD8F4}" srcId="{90BC2A30-EDDA-4924-828A-E26451068AFF}" destId="{1FA4A6DE-21AE-44E3-9162-3DA27D9D4EF5}" srcOrd="2" destOrd="0" parTransId="{2D9C97B6-CC31-45AF-A26A-63E4E509DE6F}" sibTransId="{20D75D96-B33A-418E-ACC2-CE69BE8EC489}"/>
    <dgm:cxn modelId="{DB0548A7-46CC-46BF-B5B3-DE1614BD6590}" type="presOf" srcId="{1FA4A6DE-21AE-44E3-9162-3DA27D9D4EF5}" destId="{240A5EA5-AB15-4E2C-BB65-3E5E1DE2EF17}" srcOrd="0" destOrd="0" presId="urn:microsoft.com/office/officeart/2005/8/layout/pyramid3"/>
    <dgm:cxn modelId="{1B8116B9-DECF-4F0D-9835-707C8B213AE7}" type="presOf" srcId="{A2E2DD6D-69A3-4D23-85A3-C20B42554E9F}" destId="{DA25C37A-2AA6-40DC-8910-736A36FE1AFC}" srcOrd="1" destOrd="0" presId="urn:microsoft.com/office/officeart/2005/8/layout/pyramid3"/>
    <dgm:cxn modelId="{FC1BABBD-711C-4C15-8C81-ABEC0A14AEBB}" type="presOf" srcId="{AE936E82-6198-4BC9-A4A6-D4B11FF8B601}" destId="{E25E7842-0E33-4821-BBD9-99F00ADDDF30}" srcOrd="0" destOrd="0" presId="urn:microsoft.com/office/officeart/2005/8/layout/pyramid3"/>
    <dgm:cxn modelId="{4F6C04C9-788B-4596-A1B6-05A3FDE46B4E}" type="presOf" srcId="{A2E2DD6D-69A3-4D23-85A3-C20B42554E9F}" destId="{A9A9B3EB-A4F1-40A3-B58E-8CEF8B67B5EB}" srcOrd="0" destOrd="0" presId="urn:microsoft.com/office/officeart/2005/8/layout/pyramid3"/>
    <dgm:cxn modelId="{9C3EF3D3-DBDF-40C7-966F-BEDE168686F5}" type="presParOf" srcId="{FAD295F8-6C03-4946-B4AB-85BF1313ED45}" destId="{E242BC8A-5A92-4C3B-B68C-E6CB7F3F4F73}" srcOrd="0" destOrd="0" presId="urn:microsoft.com/office/officeart/2005/8/layout/pyramid3"/>
    <dgm:cxn modelId="{38837756-AF27-441E-B7B9-FD524468B855}" type="presParOf" srcId="{E242BC8A-5A92-4C3B-B68C-E6CB7F3F4F73}" destId="{E25E7842-0E33-4821-BBD9-99F00ADDDF30}" srcOrd="0" destOrd="0" presId="urn:microsoft.com/office/officeart/2005/8/layout/pyramid3"/>
    <dgm:cxn modelId="{EB145E90-4FDF-4E39-9218-3CE9D8443C86}" type="presParOf" srcId="{E242BC8A-5A92-4C3B-B68C-E6CB7F3F4F73}" destId="{0170F7FD-B580-42E5-9DF5-044242884DA2}" srcOrd="1" destOrd="0" presId="urn:microsoft.com/office/officeart/2005/8/layout/pyramid3"/>
    <dgm:cxn modelId="{85C97701-A5C2-44DF-9F28-7CBDD52CB8C7}" type="presParOf" srcId="{FAD295F8-6C03-4946-B4AB-85BF1313ED45}" destId="{88271212-E850-4AC4-8923-BCC5F8F04F2D}" srcOrd="1" destOrd="0" presId="urn:microsoft.com/office/officeart/2005/8/layout/pyramid3"/>
    <dgm:cxn modelId="{54987811-E106-422B-9E86-EAECE1053D12}" type="presParOf" srcId="{88271212-E850-4AC4-8923-BCC5F8F04F2D}" destId="{A9A9B3EB-A4F1-40A3-B58E-8CEF8B67B5EB}" srcOrd="0" destOrd="0" presId="urn:microsoft.com/office/officeart/2005/8/layout/pyramid3"/>
    <dgm:cxn modelId="{CCADD21D-8C29-49E6-9904-114E1C5BC670}" type="presParOf" srcId="{88271212-E850-4AC4-8923-BCC5F8F04F2D}" destId="{DA25C37A-2AA6-40DC-8910-736A36FE1AFC}" srcOrd="1" destOrd="0" presId="urn:microsoft.com/office/officeart/2005/8/layout/pyramid3"/>
    <dgm:cxn modelId="{9A933339-9A39-464C-A1B8-BD3AB62816C9}" type="presParOf" srcId="{FAD295F8-6C03-4946-B4AB-85BF1313ED45}" destId="{00075890-3FA6-4928-8D97-F3CB58F3F3B0}" srcOrd="2" destOrd="0" presId="urn:microsoft.com/office/officeart/2005/8/layout/pyramid3"/>
    <dgm:cxn modelId="{5452201D-72D4-4B81-BDA1-4E0797FD9665}" type="presParOf" srcId="{00075890-3FA6-4928-8D97-F3CB58F3F3B0}" destId="{240A5EA5-AB15-4E2C-BB65-3E5E1DE2EF17}" srcOrd="0" destOrd="0" presId="urn:microsoft.com/office/officeart/2005/8/layout/pyramid3"/>
    <dgm:cxn modelId="{0D9428D0-5D77-493D-8E36-3EB2C7F3528E}" type="presParOf" srcId="{00075890-3FA6-4928-8D97-F3CB58F3F3B0}" destId="{7BF827A8-ED1E-466F-A5B5-EDB4110EDE80}"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E7842-0E33-4821-BBD9-99F00ADDDF30}">
      <dsp:nvSpPr>
        <dsp:cNvPr id="0" name=""/>
        <dsp:cNvSpPr/>
      </dsp:nvSpPr>
      <dsp:spPr>
        <a:xfrm rot="10800000">
          <a:off x="0" y="0"/>
          <a:ext cx="3886200" cy="1450446"/>
        </a:xfrm>
        <a:prstGeom prst="trapezoid">
          <a:avLst>
            <a:gd name="adj" fmla="val 446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Distress</a:t>
          </a:r>
        </a:p>
      </dsp:txBody>
      <dsp:txXfrm rot="-10800000">
        <a:off x="680084" y="0"/>
        <a:ext cx="2526030" cy="1450446"/>
      </dsp:txXfrm>
    </dsp:sp>
    <dsp:sp modelId="{A9A9B3EB-A4F1-40A3-B58E-8CEF8B67B5EB}">
      <dsp:nvSpPr>
        <dsp:cNvPr id="0" name=""/>
        <dsp:cNvSpPr/>
      </dsp:nvSpPr>
      <dsp:spPr>
        <a:xfrm rot="10800000">
          <a:off x="647700" y="1450446"/>
          <a:ext cx="2590800" cy="1450446"/>
        </a:xfrm>
        <a:prstGeom prst="trapezoid">
          <a:avLst>
            <a:gd name="adj" fmla="val 4465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Impairment</a:t>
          </a:r>
        </a:p>
      </dsp:txBody>
      <dsp:txXfrm rot="-10800000">
        <a:off x="1101089" y="1450446"/>
        <a:ext cx="1684020" cy="1450446"/>
      </dsp:txXfrm>
    </dsp:sp>
    <dsp:sp modelId="{240A5EA5-AB15-4E2C-BB65-3E5E1DE2EF17}">
      <dsp:nvSpPr>
        <dsp:cNvPr id="0" name=""/>
        <dsp:cNvSpPr/>
      </dsp:nvSpPr>
      <dsp:spPr>
        <a:xfrm rot="10800000">
          <a:off x="1295400" y="2900892"/>
          <a:ext cx="1295400" cy="1450446"/>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Dysfunction</a:t>
          </a:r>
        </a:p>
      </dsp:txBody>
      <dsp:txXfrm rot="-10800000">
        <a:off x="1295400" y="2900892"/>
        <a:ext cx="1295400" cy="14504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3B8ACB-5F0A-4A95-A702-A14744532EC0}" type="datetimeFigureOut">
              <a:rPr lang="en-US" smtClean="0"/>
              <a:pPr/>
              <a:t>10/7/2021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714B6D-E850-4234-84AF-EFCC1DD7C0CA}" type="slidenum">
              <a:rPr lang="en-US" smtClean="0"/>
              <a:pPr/>
              <a:t>‹#›</a:t>
            </a:fld>
            <a:endParaRPr lang="en-US" dirty="0"/>
          </a:p>
        </p:txBody>
      </p:sp>
    </p:spTree>
    <p:extLst>
      <p:ext uri="{BB962C8B-B14F-4D97-AF65-F5344CB8AC3E}">
        <p14:creationId xmlns:p14="http://schemas.microsoft.com/office/powerpoint/2010/main" val="43624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F274C6-85CB-4859-90F7-0D660F2BCEB0}" type="datetimeFigureOut">
              <a:rPr lang="en-US" smtClean="0"/>
              <a:pPr/>
              <a:t>10/7/2021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69E9B1-4BF4-45F8-AAB8-0338141E0D4D}" type="slidenum">
              <a:rPr lang="en-US" smtClean="0"/>
              <a:pPr/>
              <a:t>‹#›</a:t>
            </a:fld>
            <a:endParaRPr lang="en-US" dirty="0"/>
          </a:p>
        </p:txBody>
      </p:sp>
    </p:spTree>
    <p:extLst>
      <p:ext uri="{BB962C8B-B14F-4D97-AF65-F5344CB8AC3E}">
        <p14:creationId xmlns:p14="http://schemas.microsoft.com/office/powerpoint/2010/main" val="922893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D83A1-DF30-46C9-B8FD-0BB44D7B67F3}" type="slidenum">
              <a:rPr lang="en-US"/>
              <a:pPr/>
              <a:t>1</a:t>
            </a:fld>
            <a:endParaRPr lang="en-US" dirty="0"/>
          </a:p>
        </p:txBody>
      </p:sp>
      <p:sp>
        <p:nvSpPr>
          <p:cNvPr id="5122"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5123" name="Rectangle 3"/>
          <p:cNvSpPr>
            <a:spLocks noGrp="1" noChangeArrowheads="1"/>
          </p:cNvSpPr>
          <p:nvPr>
            <p:ph type="body" idx="1"/>
          </p:nvPr>
        </p:nvSpPr>
        <p:spPr>
          <a:xfrm>
            <a:off x="228600" y="4267201"/>
            <a:ext cx="6553200" cy="4876800"/>
          </a:xfrm>
          <a:ln/>
        </p:spPr>
        <p:txBody>
          <a:bodyPr lIns="92199" tIns="45290" rIns="92199" bIns="45290">
            <a:normAutofit lnSpcReduction="10000"/>
          </a:bodyPr>
          <a:lstStyle/>
          <a:p>
            <a:r>
              <a:rPr lang="en-US" sz="1400" dirty="0"/>
              <a:t>Introduce myself:  Raised in IL – Attended WIU</a:t>
            </a:r>
          </a:p>
          <a:p>
            <a:endParaRPr lang="en-US" sz="1400" dirty="0"/>
          </a:p>
          <a:p>
            <a:r>
              <a:rPr lang="en-US" sz="1400" dirty="0"/>
              <a:t>St. Louis County Police for 15 years:  Patrol, Tactical Operations, Precinct Supervisor and CIT Coordinator.</a:t>
            </a:r>
          </a:p>
          <a:p>
            <a:endParaRPr lang="en-US" sz="1400" dirty="0"/>
          </a:p>
          <a:p>
            <a:r>
              <a:rPr lang="en-US" sz="1400" dirty="0"/>
              <a:t>explain how I ended up the CIT Coordinator – Full time position</a:t>
            </a:r>
          </a:p>
          <a:p>
            <a:endParaRPr lang="en-US" sz="1400" dirty="0"/>
          </a:p>
          <a:p>
            <a:r>
              <a:rPr lang="en-US" sz="1400" dirty="0"/>
              <a:t>Talk about Geno and his book Compliant Surrender and</a:t>
            </a:r>
          </a:p>
          <a:p>
            <a:endParaRPr lang="en-US" sz="1400" dirty="0"/>
          </a:p>
          <a:p>
            <a:r>
              <a:rPr lang="en-US" sz="1400" dirty="0"/>
              <a:t> Geno and I have taken similar path through the department.  Including path to negotiator (asked by Frisz): </a:t>
            </a:r>
          </a:p>
          <a:p>
            <a:endParaRPr lang="en-US" sz="1400" dirty="0"/>
          </a:p>
          <a:p>
            <a:r>
              <a:rPr lang="en-US" sz="1400" dirty="0"/>
              <a:t> Build on Geno’s presentation  by talking about how it used to be done and how there has been a culture change Geno’s day to my days in Tact.  Philosophy change</a:t>
            </a:r>
          </a:p>
          <a:p>
            <a:endParaRPr lang="en-US" sz="1400" dirty="0"/>
          </a:p>
          <a:p>
            <a:r>
              <a:rPr lang="en-US" sz="1400" dirty="0"/>
              <a:t>other educator’s contributions to my qualifications and the CIT Program  (Give credit where credit is due)</a:t>
            </a:r>
          </a:p>
          <a:p>
            <a:endParaRPr lang="en-US" sz="1400" dirty="0"/>
          </a:p>
          <a:p>
            <a:r>
              <a:rPr lang="en-US" sz="1400" dirty="0"/>
              <a:t>Teach you the right way to communicate and illustrate that by giving you examples of how I personally have communicated the wrong way.</a:t>
            </a:r>
          </a:p>
          <a:p>
            <a:endParaRPr lang="en-US" sz="1400" dirty="0"/>
          </a:p>
          <a:p>
            <a:r>
              <a:rPr lang="en-US" sz="1400" dirty="0"/>
              <a:t>My take on CIT Program – Not a replacement for safety</a:t>
            </a:r>
          </a:p>
          <a:p>
            <a:endParaRPr lang="en-US" sz="1400" dirty="0"/>
          </a:p>
          <a:p>
            <a:r>
              <a:rPr lang="en-US" sz="1400" dirty="0"/>
              <a:t>Strength is in the partnership – Powell Shooting</a:t>
            </a:r>
          </a:p>
          <a:p>
            <a:endParaRPr lang="en-US" dirty="0"/>
          </a:p>
          <a:p>
            <a:endParaRPr lang="en-US" baseline="0" dirty="0"/>
          </a:p>
          <a:p>
            <a:endParaRPr lang="en-US" dirty="0"/>
          </a:p>
          <a:p>
            <a:endParaRPr lang="en-US" baseline="0" dirty="0"/>
          </a:p>
          <a:p>
            <a:endParaRPr lang="en-US" dirty="0"/>
          </a:p>
          <a:p>
            <a:endParaRPr lang="en-US" baseline="0" dirty="0"/>
          </a:p>
          <a:p>
            <a:endParaRPr lang="en-US" dirty="0"/>
          </a:p>
          <a:p>
            <a:endParaRPr lang="en-US" baseline="0" dirty="0"/>
          </a:p>
          <a:p>
            <a:endParaRPr lang="en-US" dirty="0"/>
          </a:p>
          <a:p>
            <a:endParaRPr lang="en-US" baseline="0" dirty="0"/>
          </a:p>
          <a:p>
            <a:endParaRPr lang="en-US" dirty="0"/>
          </a:p>
          <a:p>
            <a:endParaRPr lang="en-US" baseline="0" dirty="0"/>
          </a:p>
          <a:p>
            <a:endParaRPr lang="en-US" dirty="0"/>
          </a:p>
          <a:p>
            <a:endParaRPr lang="en-US" dirty="0"/>
          </a:p>
        </p:txBody>
      </p:sp>
    </p:spTree>
    <p:extLst>
      <p:ext uri="{BB962C8B-B14F-4D97-AF65-F5344CB8AC3E}">
        <p14:creationId xmlns:p14="http://schemas.microsoft.com/office/powerpoint/2010/main" val="3889508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05A25-AA1B-41A4-827C-9EA88B30D016}" type="slidenum">
              <a:rPr lang="en-US"/>
              <a:pPr/>
              <a:t>16</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34722" y="4415792"/>
            <a:ext cx="5140960" cy="4183380"/>
          </a:xfrm>
        </p:spPr>
        <p:txBody>
          <a:bodyPr/>
          <a:lstStyle/>
          <a:p>
            <a:endParaRPr lang="en-US" dirty="0"/>
          </a:p>
        </p:txBody>
      </p:sp>
    </p:spTree>
    <p:extLst>
      <p:ext uri="{BB962C8B-B14F-4D97-AF65-F5344CB8AC3E}">
        <p14:creationId xmlns:p14="http://schemas.microsoft.com/office/powerpoint/2010/main" val="3379654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Distress -  Everyone</a:t>
            </a:r>
          </a:p>
          <a:p>
            <a:r>
              <a:rPr lang="en-US" sz="2000" dirty="0"/>
              <a:t>Impairment -  Some</a:t>
            </a:r>
          </a:p>
          <a:p>
            <a:r>
              <a:rPr lang="en-US" sz="2000" dirty="0"/>
              <a:t>Dysfunction -  Few</a:t>
            </a:r>
          </a:p>
        </p:txBody>
      </p:sp>
      <p:sp>
        <p:nvSpPr>
          <p:cNvPr id="4" name="Slide Number Placeholder 3"/>
          <p:cNvSpPr>
            <a:spLocks noGrp="1"/>
          </p:cNvSpPr>
          <p:nvPr>
            <p:ph type="sldNum" sz="quarter" idx="10"/>
          </p:nvPr>
        </p:nvSpPr>
        <p:spPr/>
        <p:txBody>
          <a:bodyPr/>
          <a:lstStyle/>
          <a:p>
            <a:fld id="{6A69E9B1-4BF4-45F8-AAB8-0338141E0D4D}" type="slidenum">
              <a:rPr lang="en-US" smtClean="0"/>
              <a:pPr/>
              <a:t>17</a:t>
            </a:fld>
            <a:endParaRPr lang="en-US" dirty="0"/>
          </a:p>
        </p:txBody>
      </p:sp>
    </p:spTree>
    <p:extLst>
      <p:ext uri="{BB962C8B-B14F-4D97-AF65-F5344CB8AC3E}">
        <p14:creationId xmlns:p14="http://schemas.microsoft.com/office/powerpoint/2010/main" val="22209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361D9869-E97E-4525-A86B-B761C7CB2A56}" type="slidenum">
              <a:rPr lang="en-US"/>
              <a:pPr/>
              <a:t>18</a:t>
            </a:fld>
            <a:endParaRPr lang="en-US" dirty="0"/>
          </a:p>
        </p:txBody>
      </p:sp>
      <p:sp>
        <p:nvSpPr>
          <p:cNvPr id="97282" name="Rectangle 2"/>
          <p:cNvSpPr>
            <a:spLocks noChangeArrowheads="1"/>
          </p:cNvSpPr>
          <p:nvPr/>
        </p:nvSpPr>
        <p:spPr bwMode="auto">
          <a:xfrm>
            <a:off x="3972562" y="1"/>
            <a:ext cx="3037840" cy="464820"/>
          </a:xfrm>
          <a:prstGeom prst="rect">
            <a:avLst/>
          </a:prstGeom>
          <a:noFill/>
          <a:ln w="12700">
            <a:noFill/>
            <a:miter lim="800000"/>
            <a:headEnd/>
            <a:tailEnd/>
          </a:ln>
          <a:effectLst/>
        </p:spPr>
        <p:txBody>
          <a:bodyPr wrap="none" lIns="93169" tIns="46584" rIns="93169" bIns="46584" anchor="ctr"/>
          <a:lstStyle/>
          <a:p>
            <a:endParaRPr lang="en-US" dirty="0"/>
          </a:p>
        </p:txBody>
      </p:sp>
      <p:sp>
        <p:nvSpPr>
          <p:cNvPr id="97283" name="Rectangle 3"/>
          <p:cNvSpPr>
            <a:spLocks noChangeArrowheads="1"/>
          </p:cNvSpPr>
          <p:nvPr/>
        </p:nvSpPr>
        <p:spPr bwMode="auto">
          <a:xfrm>
            <a:off x="3972562" y="8831581"/>
            <a:ext cx="3037840" cy="464820"/>
          </a:xfrm>
          <a:prstGeom prst="rect">
            <a:avLst/>
          </a:prstGeom>
          <a:noFill/>
          <a:ln w="12700">
            <a:noFill/>
            <a:miter lim="800000"/>
            <a:headEnd/>
            <a:tailEnd/>
          </a:ln>
          <a:effectLst/>
        </p:spPr>
        <p:txBody>
          <a:bodyPr lIns="92199" tIns="45290" rIns="92199" bIns="45290" anchor="b"/>
          <a:lstStyle/>
          <a:p>
            <a:pPr algn="r"/>
            <a:r>
              <a:rPr lang="en-US" sz="1200" dirty="0">
                <a:latin typeface="Times New Roman" pitchFamily="18" charset="0"/>
              </a:rPr>
              <a:t>27</a:t>
            </a:r>
          </a:p>
        </p:txBody>
      </p:sp>
      <p:sp>
        <p:nvSpPr>
          <p:cNvPr id="97284" name="Rectangle 4"/>
          <p:cNvSpPr>
            <a:spLocks noChangeArrowheads="1"/>
          </p:cNvSpPr>
          <p:nvPr/>
        </p:nvSpPr>
        <p:spPr bwMode="auto">
          <a:xfrm>
            <a:off x="0" y="8831581"/>
            <a:ext cx="3037840" cy="464820"/>
          </a:xfrm>
          <a:prstGeom prst="rect">
            <a:avLst/>
          </a:prstGeom>
          <a:noFill/>
          <a:ln w="12700">
            <a:noFill/>
            <a:miter lim="800000"/>
            <a:headEnd/>
            <a:tailEnd/>
          </a:ln>
          <a:effectLst/>
        </p:spPr>
        <p:txBody>
          <a:bodyPr wrap="none" lIns="93169" tIns="46584" rIns="93169" bIns="46584" anchor="ctr"/>
          <a:lstStyle/>
          <a:p>
            <a:endParaRPr lang="en-US" dirty="0"/>
          </a:p>
        </p:txBody>
      </p:sp>
      <p:sp>
        <p:nvSpPr>
          <p:cNvPr id="97285" name="Rectangle 5"/>
          <p:cNvSpPr>
            <a:spLocks noChangeArrowheads="1"/>
          </p:cNvSpPr>
          <p:nvPr/>
        </p:nvSpPr>
        <p:spPr bwMode="auto">
          <a:xfrm>
            <a:off x="0" y="1"/>
            <a:ext cx="3037840" cy="464820"/>
          </a:xfrm>
          <a:prstGeom prst="rect">
            <a:avLst/>
          </a:prstGeom>
          <a:noFill/>
          <a:ln w="12700">
            <a:noFill/>
            <a:miter lim="800000"/>
            <a:headEnd/>
            <a:tailEnd/>
          </a:ln>
          <a:effectLst/>
        </p:spPr>
        <p:txBody>
          <a:bodyPr wrap="none" lIns="93169" tIns="46584" rIns="93169" bIns="46584" anchor="ctr"/>
          <a:lstStyle/>
          <a:p>
            <a:endParaRPr lang="en-US" dirty="0"/>
          </a:p>
        </p:txBody>
      </p:sp>
      <p:sp>
        <p:nvSpPr>
          <p:cNvPr id="97286" name="Rectangle 6"/>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97287" name="Rectangle 7"/>
          <p:cNvSpPr>
            <a:spLocks noGrp="1" noChangeArrowheads="1"/>
          </p:cNvSpPr>
          <p:nvPr>
            <p:ph type="body" idx="1"/>
          </p:nvPr>
        </p:nvSpPr>
        <p:spPr>
          <a:xfrm>
            <a:off x="934722" y="4415792"/>
            <a:ext cx="5140960" cy="4183380"/>
          </a:xfrm>
          <a:ln/>
        </p:spPr>
        <p:txBody>
          <a:bodyPr lIns="92199" tIns="45290" rIns="92199" bIns="45290"/>
          <a:lstStyle/>
          <a:p>
            <a:endParaRPr lang="en-US" dirty="0"/>
          </a:p>
        </p:txBody>
      </p:sp>
    </p:spTree>
    <p:extLst>
      <p:ext uri="{BB962C8B-B14F-4D97-AF65-F5344CB8AC3E}">
        <p14:creationId xmlns:p14="http://schemas.microsoft.com/office/powerpoint/2010/main" val="1368905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598A82-9B82-4DF5-8F54-A1EEF05DBBE2}" type="slidenum">
              <a:rPr lang="en-US"/>
              <a:pPr/>
              <a:t>19</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429339" y="4415792"/>
            <a:ext cx="6228618" cy="4540809"/>
          </a:xfrm>
        </p:spPr>
        <p:txBody>
          <a:bodyPr>
            <a:normAutofit/>
          </a:bodyPr>
          <a:lstStyle/>
          <a:p>
            <a:r>
              <a:rPr lang="en-US" dirty="0"/>
              <a:t>What are some of those physiological</a:t>
            </a:r>
            <a:r>
              <a:rPr lang="en-US" baseline="0" dirty="0"/>
              <a:t> changes?</a:t>
            </a:r>
          </a:p>
          <a:p>
            <a:endParaRPr lang="en-US" dirty="0"/>
          </a:p>
          <a:p>
            <a:r>
              <a:rPr lang="en-US" dirty="0"/>
              <a:t>When we are confronted by or faced with a subject(s) in a crisis state then we are also put into a state of crisis.</a:t>
            </a:r>
          </a:p>
          <a:p>
            <a:endParaRPr lang="en-US" sz="800" dirty="0"/>
          </a:p>
          <a:p>
            <a:r>
              <a:rPr lang="en-US" dirty="0"/>
              <a:t>We will also experience the same physiological changes.</a:t>
            </a:r>
            <a:endParaRPr lang="en-US" baseline="0" dirty="0"/>
          </a:p>
          <a:p>
            <a:endParaRPr lang="en-US" baseline="0" dirty="0"/>
          </a:p>
          <a:p>
            <a:pPr>
              <a:buFont typeface="Arial" pitchFamily="34" charset="0"/>
              <a:buChar char="•"/>
            </a:pPr>
            <a:r>
              <a:rPr lang="en-US" baseline="0" dirty="0"/>
              <a:t>Increased heart rate</a:t>
            </a:r>
          </a:p>
          <a:p>
            <a:pPr>
              <a:buFont typeface="Arial" pitchFamily="34" charset="0"/>
              <a:buChar char="•"/>
            </a:pPr>
            <a:r>
              <a:rPr lang="en-US" baseline="0" dirty="0"/>
              <a:t>Tunnel vision</a:t>
            </a:r>
          </a:p>
          <a:p>
            <a:pPr>
              <a:buFont typeface="Arial" pitchFamily="34" charset="0"/>
              <a:buChar char="•"/>
            </a:pPr>
            <a:r>
              <a:rPr lang="en-US" baseline="0" dirty="0"/>
              <a:t>Adrenaline dump</a:t>
            </a:r>
          </a:p>
          <a:p>
            <a:pPr>
              <a:buFont typeface="Arial" pitchFamily="34" charset="0"/>
              <a:buChar char="•"/>
            </a:pPr>
            <a:r>
              <a:rPr lang="en-US" baseline="0" dirty="0"/>
              <a:t>Impaired reasoning</a:t>
            </a:r>
          </a:p>
          <a:p>
            <a:pPr>
              <a:buFont typeface="Arial" pitchFamily="34" charset="0"/>
              <a:buChar char="•"/>
            </a:pPr>
            <a:r>
              <a:rPr lang="en-US" baseline="0" dirty="0"/>
              <a:t>Loss of fine motor skills</a:t>
            </a:r>
          </a:p>
          <a:p>
            <a:pPr>
              <a:buFont typeface="Arial" pitchFamily="34" charset="0"/>
              <a:buChar char="•"/>
            </a:pPr>
            <a:r>
              <a:rPr lang="en-US" baseline="0" dirty="0"/>
              <a:t>Fear or anxiety</a:t>
            </a:r>
          </a:p>
          <a:p>
            <a:pPr>
              <a:buFont typeface="Arial" pitchFamily="34" charset="0"/>
              <a:buChar char="•"/>
            </a:pPr>
            <a:endParaRPr lang="en-US" baseline="0" dirty="0"/>
          </a:p>
          <a:p>
            <a:pPr>
              <a:buFont typeface="Arial" pitchFamily="34" charset="0"/>
              <a:buNone/>
            </a:pPr>
            <a:r>
              <a:rPr lang="en-US" baseline="0" dirty="0"/>
              <a:t>Fear is not a bad thing if you can control it and keep a survival mindset.</a:t>
            </a:r>
          </a:p>
          <a:p>
            <a:pPr>
              <a:buFont typeface="Arial" pitchFamily="34" charset="0"/>
              <a:buNone/>
            </a:pPr>
            <a:endParaRPr lang="en-US" dirty="0"/>
          </a:p>
          <a:p>
            <a:pPr>
              <a:buFont typeface="Arial" pitchFamily="34" charset="0"/>
              <a:buNone/>
            </a:pPr>
            <a:r>
              <a:rPr lang="en-US" baseline="0" dirty="0"/>
              <a:t>The difference between</a:t>
            </a:r>
            <a:r>
              <a:rPr lang="en-US" dirty="0"/>
              <a:t> us and the rest of society is we control our fear.</a:t>
            </a:r>
          </a:p>
          <a:p>
            <a:pPr>
              <a:buFont typeface="Arial" pitchFamily="34" charset="0"/>
              <a:buNone/>
            </a:pPr>
            <a:endParaRPr lang="en-US" baseline="0" dirty="0"/>
          </a:p>
          <a:p>
            <a:pPr>
              <a:buFont typeface="Arial" pitchFamily="34" charset="0"/>
              <a:buNone/>
            </a:pPr>
            <a:r>
              <a:rPr lang="en-US" dirty="0"/>
              <a:t>Miami Dade Example</a:t>
            </a:r>
            <a:endParaRPr lang="en-US" baseline="0" dirty="0"/>
          </a:p>
          <a:p>
            <a:pPr>
              <a:buFont typeface="Arial" pitchFamily="34" charset="0"/>
              <a:buNone/>
            </a:pPr>
            <a:endParaRPr lang="en-US" baseline="0" dirty="0"/>
          </a:p>
          <a:p>
            <a:pPr>
              <a:buFont typeface="Arial" pitchFamily="34" charset="0"/>
              <a:buNone/>
            </a:pPr>
            <a:r>
              <a:rPr lang="en-US" baseline="0" dirty="0"/>
              <a:t>When we are confronted with person in crisis state we often also go into crisis state (All eyes are on you as CIT/Negotiator)</a:t>
            </a:r>
          </a:p>
          <a:p>
            <a:pPr>
              <a:buFont typeface="Arial" pitchFamily="34" charset="0"/>
              <a:buNone/>
            </a:pPr>
            <a:endParaRPr lang="en-US" baseline="0" dirty="0"/>
          </a:p>
          <a:p>
            <a:pPr>
              <a:buFont typeface="Arial" pitchFamily="34" charset="0"/>
              <a:buNone/>
            </a:pPr>
            <a:r>
              <a:rPr lang="en-US" b="1" baseline="0" dirty="0"/>
              <a:t>How you combat these changes is</a:t>
            </a:r>
            <a:r>
              <a:rPr lang="en-US" b="1" dirty="0"/>
              <a:t> dictated by your</a:t>
            </a:r>
            <a:r>
              <a:rPr lang="en-US" b="1" baseline="0" dirty="0"/>
              <a:t> training and experience</a:t>
            </a:r>
          </a:p>
          <a:p>
            <a:pPr>
              <a:buFont typeface="Arial" pitchFamily="34" charset="0"/>
              <a:buNone/>
            </a:pPr>
            <a:endParaRPr lang="en-US" baseline="0" dirty="0"/>
          </a:p>
          <a:p>
            <a:pPr>
              <a:buFont typeface="Arial" pitchFamily="34" charset="0"/>
              <a:buNone/>
            </a:pPr>
            <a:endParaRPr lang="en-US" baseline="0" dirty="0"/>
          </a:p>
          <a:p>
            <a:pPr>
              <a:buFont typeface="Arial" pitchFamily="34" charset="0"/>
              <a:buNone/>
            </a:pPr>
            <a:endParaRPr lang="en-US" dirty="0"/>
          </a:p>
        </p:txBody>
      </p:sp>
    </p:spTree>
    <p:extLst>
      <p:ext uri="{BB962C8B-B14F-4D97-AF65-F5344CB8AC3E}">
        <p14:creationId xmlns:p14="http://schemas.microsoft.com/office/powerpoint/2010/main" val="402604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sz="1600" dirty="0"/>
              <a:t>How is the situation perceived to them.</a:t>
            </a:r>
          </a:p>
          <a:p>
            <a:pPr eaLnBrk="1" hangingPunct="1"/>
            <a:endParaRPr lang="en-US" sz="1600" dirty="0"/>
          </a:p>
          <a:p>
            <a:pPr eaLnBrk="1" hangingPunct="1"/>
            <a:r>
              <a:rPr lang="en-US" sz="1600" dirty="0"/>
              <a:t>If it is a crisis to them it must be a crisis to you.</a:t>
            </a:r>
          </a:p>
          <a:p>
            <a:pPr eaLnBrk="1" hangingPunct="1"/>
            <a:endParaRPr lang="en-US" sz="1600" dirty="0"/>
          </a:p>
          <a:p>
            <a:pPr eaLnBrk="1" hangingPunct="1"/>
            <a:r>
              <a:rPr lang="en-US" sz="1600" dirty="0"/>
              <a:t>This can be difficult to do especially for cops</a:t>
            </a:r>
          </a:p>
          <a:p>
            <a:pPr eaLnBrk="1" hangingPunct="1"/>
            <a:endParaRPr lang="en-US" sz="1600" dirty="0"/>
          </a:p>
          <a:p>
            <a:pPr eaLnBrk="1" hangingPunct="1"/>
            <a:r>
              <a:rPr lang="en-US" sz="1600" dirty="0"/>
              <a:t>Difficult with juveniles.</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7452" indent="-287481" eaLnBrk="0" hangingPunct="0">
              <a:defRPr>
                <a:solidFill>
                  <a:schemeClr val="tx1"/>
                </a:solidFill>
                <a:latin typeface="Arial" charset="0"/>
                <a:cs typeface="Arial" charset="0"/>
              </a:defRPr>
            </a:lvl2pPr>
            <a:lvl3pPr marL="1149926" indent="-229985" eaLnBrk="0" hangingPunct="0">
              <a:defRPr>
                <a:solidFill>
                  <a:schemeClr val="tx1"/>
                </a:solidFill>
                <a:latin typeface="Arial" charset="0"/>
                <a:cs typeface="Arial" charset="0"/>
              </a:defRPr>
            </a:lvl3pPr>
            <a:lvl4pPr marL="1609895" indent="-229985" eaLnBrk="0" hangingPunct="0">
              <a:defRPr>
                <a:solidFill>
                  <a:schemeClr val="tx1"/>
                </a:solidFill>
                <a:latin typeface="Arial" charset="0"/>
                <a:cs typeface="Arial" charset="0"/>
              </a:defRPr>
            </a:lvl4pPr>
            <a:lvl5pPr marL="2069867" indent="-229985" eaLnBrk="0" hangingPunct="0">
              <a:defRPr>
                <a:solidFill>
                  <a:schemeClr val="tx1"/>
                </a:solidFill>
                <a:latin typeface="Arial" charset="0"/>
                <a:cs typeface="Arial" charset="0"/>
              </a:defRPr>
            </a:lvl5pPr>
            <a:lvl6pPr marL="2529837" indent="-229985" eaLnBrk="0" fontAlgn="base" hangingPunct="0">
              <a:spcBef>
                <a:spcPct val="0"/>
              </a:spcBef>
              <a:spcAft>
                <a:spcPct val="0"/>
              </a:spcAft>
              <a:defRPr>
                <a:solidFill>
                  <a:schemeClr val="tx1"/>
                </a:solidFill>
                <a:latin typeface="Arial" charset="0"/>
                <a:cs typeface="Arial" charset="0"/>
              </a:defRPr>
            </a:lvl6pPr>
            <a:lvl7pPr marL="2989806" indent="-229985" eaLnBrk="0" fontAlgn="base" hangingPunct="0">
              <a:spcBef>
                <a:spcPct val="0"/>
              </a:spcBef>
              <a:spcAft>
                <a:spcPct val="0"/>
              </a:spcAft>
              <a:defRPr>
                <a:solidFill>
                  <a:schemeClr val="tx1"/>
                </a:solidFill>
                <a:latin typeface="Arial" charset="0"/>
                <a:cs typeface="Arial" charset="0"/>
              </a:defRPr>
            </a:lvl7pPr>
            <a:lvl8pPr marL="3449777" indent="-229985" eaLnBrk="0" fontAlgn="base" hangingPunct="0">
              <a:spcBef>
                <a:spcPct val="0"/>
              </a:spcBef>
              <a:spcAft>
                <a:spcPct val="0"/>
              </a:spcAft>
              <a:defRPr>
                <a:solidFill>
                  <a:schemeClr val="tx1"/>
                </a:solidFill>
                <a:latin typeface="Arial" charset="0"/>
                <a:cs typeface="Arial" charset="0"/>
              </a:defRPr>
            </a:lvl8pPr>
            <a:lvl9pPr marL="3909747" indent="-229985" eaLnBrk="0" fontAlgn="base" hangingPunct="0">
              <a:spcBef>
                <a:spcPct val="0"/>
              </a:spcBef>
              <a:spcAft>
                <a:spcPct val="0"/>
              </a:spcAft>
              <a:defRPr>
                <a:solidFill>
                  <a:schemeClr val="tx1"/>
                </a:solidFill>
                <a:latin typeface="Arial" charset="0"/>
                <a:cs typeface="Arial" charset="0"/>
              </a:defRPr>
            </a:lvl9pPr>
          </a:lstStyle>
          <a:p>
            <a:fld id="{D0A4C103-F640-4A67-8614-8306D4C2B040}" type="slidenum">
              <a:rPr lang="en-US" smtClean="0">
                <a:latin typeface="Times New Roman" pitchFamily="18" charset="0"/>
              </a:rPr>
              <a:pPr/>
              <a:t>20</a:t>
            </a:fld>
            <a:endParaRPr lang="en-US" dirty="0">
              <a:latin typeface="Times New Roman" pitchFamily="18" charset="0"/>
            </a:endParaRPr>
          </a:p>
        </p:txBody>
      </p:sp>
    </p:spTree>
    <p:extLst>
      <p:ext uri="{BB962C8B-B14F-4D97-AF65-F5344CB8AC3E}">
        <p14:creationId xmlns:p14="http://schemas.microsoft.com/office/powerpoint/2010/main" val="2809015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xfrm>
            <a:off x="228600" y="4415790"/>
            <a:ext cx="6080760" cy="4575810"/>
          </a:xfrm>
          <a:noFill/>
        </p:spPr>
        <p:txBody>
          <a:bodyPr wrap="square" numCol="1" anchor="t" anchorCtr="0" compatLnSpc="1">
            <a:prstTxWarp prst="textNoShape">
              <a:avLst/>
            </a:prstTxWarp>
            <a:normAutofit fontScale="92500" lnSpcReduction="20000"/>
          </a:bodyPr>
          <a:lstStyle/>
          <a:p>
            <a:pPr defTabSz="930275">
              <a:spcBef>
                <a:spcPct val="0"/>
              </a:spcBef>
            </a:pPr>
            <a:r>
              <a:rPr lang="en-US" sz="1400" b="1" dirty="0"/>
              <a:t>What can cause a person to become emotionally distressed?</a:t>
            </a:r>
            <a:endParaRPr lang="en-US" sz="1800" b="1" dirty="0"/>
          </a:p>
          <a:p>
            <a:pPr marL="438912" indent="-320040" fontAlgn="auto">
              <a:spcBef>
                <a:spcPts val="0"/>
              </a:spcBef>
              <a:spcAft>
                <a:spcPts val="0"/>
              </a:spcAft>
              <a:defRPr/>
            </a:pPr>
            <a:endParaRPr lang="en-US" sz="1800" b="1" dirty="0"/>
          </a:p>
          <a:p>
            <a:pPr marL="438912" indent="-320040" fontAlgn="auto">
              <a:spcBef>
                <a:spcPts val="0"/>
              </a:spcBef>
              <a:spcAft>
                <a:spcPts val="0"/>
              </a:spcAft>
              <a:defRPr/>
            </a:pPr>
            <a:r>
              <a:rPr lang="en-US" sz="1400" b="1" dirty="0"/>
              <a:t>Medical Conditions:</a:t>
            </a:r>
            <a:endParaRPr lang="en-US" sz="1600" b="1" dirty="0"/>
          </a:p>
          <a:p>
            <a:pPr marL="438912" indent="-320040" fontAlgn="auto">
              <a:spcBef>
                <a:spcPts val="0"/>
              </a:spcBef>
              <a:spcAft>
                <a:spcPts val="0"/>
              </a:spcAft>
              <a:buFont typeface="Wingdings 2"/>
              <a:buChar char=""/>
              <a:defRPr/>
            </a:pPr>
            <a:endParaRPr lang="en-US" sz="1900" b="1" dirty="0"/>
          </a:p>
          <a:p>
            <a:pPr marL="438912" indent="-320040" fontAlgn="auto">
              <a:spcBef>
                <a:spcPts val="0"/>
              </a:spcBef>
              <a:spcAft>
                <a:spcPts val="0"/>
              </a:spcAft>
              <a:defRPr/>
            </a:pPr>
            <a:r>
              <a:rPr lang="en-US" sz="1400" b="1" dirty="0"/>
              <a:t>Persons with Intellectual and Development Disabilities</a:t>
            </a:r>
          </a:p>
          <a:p>
            <a:pPr marL="731520" lvl="1" indent="-274320">
              <a:spcAft>
                <a:spcPts val="0"/>
              </a:spcAft>
              <a:buFont typeface="Wingdings"/>
              <a:buChar char=""/>
              <a:defRPr/>
            </a:pPr>
            <a:r>
              <a:rPr lang="en-US" sz="1400" dirty="0"/>
              <a:t>Autism spectrum disorder</a:t>
            </a:r>
          </a:p>
          <a:p>
            <a:pPr marL="731520" lvl="1" indent="-274320">
              <a:spcAft>
                <a:spcPts val="0"/>
              </a:spcAft>
              <a:buFont typeface="Wingdings"/>
              <a:buChar char=""/>
              <a:defRPr/>
            </a:pPr>
            <a:r>
              <a:rPr lang="en-US" sz="1400" dirty="0"/>
              <a:t>Cerebral palsy</a:t>
            </a:r>
          </a:p>
          <a:p>
            <a:pPr marL="731520" lvl="1" indent="-274320">
              <a:spcAft>
                <a:spcPts val="0"/>
              </a:spcAft>
              <a:buFont typeface="Wingdings"/>
              <a:buChar char=""/>
              <a:defRPr/>
            </a:pPr>
            <a:r>
              <a:rPr lang="en-US" sz="1400" dirty="0"/>
              <a:t>Epilepsy</a:t>
            </a:r>
          </a:p>
          <a:p>
            <a:pPr marL="731520" lvl="1" indent="-274320">
              <a:spcAft>
                <a:spcPts val="0"/>
              </a:spcAft>
              <a:buFont typeface="Wingdings"/>
              <a:buChar char=""/>
              <a:defRPr/>
            </a:pPr>
            <a:r>
              <a:rPr lang="en-US" sz="1400" dirty="0"/>
              <a:t>Developmental delay</a:t>
            </a:r>
            <a:endParaRPr lang="en-US" sz="1600" dirty="0"/>
          </a:p>
          <a:p>
            <a:pPr marL="731520" lvl="1" indent="-274320">
              <a:spcAft>
                <a:spcPts val="0"/>
              </a:spcAft>
              <a:buFont typeface="Wingdings"/>
              <a:buNone/>
              <a:defRPr/>
            </a:pPr>
            <a:endParaRPr lang="en-US" sz="2100" dirty="0"/>
          </a:p>
          <a:p>
            <a:pPr marL="438912" lvl="1" indent="0">
              <a:spcAft>
                <a:spcPts val="0"/>
              </a:spcAft>
              <a:buFont typeface="Wingdings"/>
              <a:buNone/>
              <a:defRPr/>
            </a:pPr>
            <a:r>
              <a:rPr lang="en-US" sz="1400" b="1" i="1" dirty="0"/>
              <a:t>May result in difficulties in communication, adaptive living skills, self-direction, mobility.</a:t>
            </a:r>
          </a:p>
          <a:p>
            <a:pPr>
              <a:lnSpc>
                <a:spcPct val="80000"/>
              </a:lnSpc>
            </a:pPr>
            <a:endParaRPr lang="en-US" b="1" dirty="0"/>
          </a:p>
          <a:p>
            <a:pPr>
              <a:lnSpc>
                <a:spcPct val="80000"/>
              </a:lnSpc>
            </a:pPr>
            <a:r>
              <a:rPr lang="en-US" sz="1500" b="1" dirty="0"/>
              <a:t>Persons with Physical Disabilities</a:t>
            </a:r>
          </a:p>
          <a:p>
            <a:pPr>
              <a:lnSpc>
                <a:spcPct val="80000"/>
              </a:lnSpc>
            </a:pPr>
            <a:endParaRPr lang="en-US" b="1" dirty="0"/>
          </a:p>
          <a:p>
            <a:pPr lvl="1">
              <a:lnSpc>
                <a:spcPct val="80000"/>
              </a:lnSpc>
            </a:pPr>
            <a:r>
              <a:rPr lang="en-US" sz="1800" dirty="0"/>
              <a:t>Deaf/hard of hearing</a:t>
            </a:r>
          </a:p>
          <a:p>
            <a:pPr lvl="1">
              <a:lnSpc>
                <a:spcPct val="80000"/>
              </a:lnSpc>
            </a:pPr>
            <a:r>
              <a:rPr lang="en-US" sz="1800" dirty="0"/>
              <a:t>Blind/low vision</a:t>
            </a:r>
          </a:p>
          <a:p>
            <a:pPr lvl="1">
              <a:lnSpc>
                <a:spcPct val="80000"/>
              </a:lnSpc>
            </a:pPr>
            <a:r>
              <a:rPr lang="en-US" sz="1800" dirty="0"/>
              <a:t>Muscular Dystrophy</a:t>
            </a:r>
          </a:p>
          <a:p>
            <a:pPr lvl="1">
              <a:lnSpc>
                <a:spcPct val="80000"/>
              </a:lnSpc>
            </a:pPr>
            <a:r>
              <a:rPr lang="en-US" sz="1800" dirty="0"/>
              <a:t>Multiple Sclerosis</a:t>
            </a:r>
          </a:p>
          <a:p>
            <a:pPr lvl="1">
              <a:lnSpc>
                <a:spcPct val="80000"/>
              </a:lnSpc>
            </a:pPr>
            <a:r>
              <a:rPr lang="en-US" sz="1800" dirty="0"/>
              <a:t>Stroke</a:t>
            </a:r>
          </a:p>
          <a:p>
            <a:pPr lvl="1">
              <a:lnSpc>
                <a:spcPct val="80000"/>
              </a:lnSpc>
            </a:pPr>
            <a:r>
              <a:rPr lang="en-US" sz="1800" dirty="0"/>
              <a:t>Alzheimer</a:t>
            </a:r>
            <a:r>
              <a:rPr lang="en-US" altLang="en-US" sz="1800" dirty="0"/>
              <a:t>’</a:t>
            </a:r>
            <a:r>
              <a:rPr lang="en-US" sz="1800" dirty="0"/>
              <a:t>s</a:t>
            </a:r>
          </a:p>
          <a:p>
            <a:pPr lvl="1">
              <a:lnSpc>
                <a:spcPct val="80000"/>
              </a:lnSpc>
            </a:pPr>
            <a:r>
              <a:rPr lang="en-US" sz="1800" dirty="0"/>
              <a:t>Huntington</a:t>
            </a:r>
            <a:r>
              <a:rPr lang="en-US" altLang="en-US" sz="1800" dirty="0"/>
              <a:t>’</a:t>
            </a:r>
            <a:r>
              <a:rPr lang="en-US" sz="1800" dirty="0"/>
              <a:t>s Disease</a:t>
            </a:r>
          </a:p>
          <a:p>
            <a:pPr lvl="1">
              <a:lnSpc>
                <a:spcPct val="80000"/>
              </a:lnSpc>
            </a:pPr>
            <a:r>
              <a:rPr lang="en-US" sz="1800" dirty="0"/>
              <a:t>Head/spinal cord injury</a:t>
            </a:r>
          </a:p>
          <a:p>
            <a:pPr lvl="1">
              <a:lnSpc>
                <a:spcPct val="80000"/>
              </a:lnSpc>
              <a:buFont typeface="Wingdings" pitchFamily="2" charset="2"/>
              <a:buNone/>
            </a:pPr>
            <a:endParaRPr lang="en-US" sz="1800" dirty="0"/>
          </a:p>
          <a:p>
            <a:pPr lvl="1">
              <a:lnSpc>
                <a:spcPct val="80000"/>
              </a:lnSpc>
              <a:buFont typeface="Wingdings" pitchFamily="2" charset="2"/>
              <a:buNone/>
            </a:pPr>
            <a:r>
              <a:rPr lang="en-US" sz="1600" b="1" i="1" dirty="0"/>
              <a:t>May make it difficult for people to hear, comprehend and follow directions – and to respond back to you.</a:t>
            </a:r>
            <a:endParaRPr lang="en-US" sz="1600" dirty="0"/>
          </a:p>
          <a:p>
            <a:pPr marL="438912" indent="-320040" fontAlgn="auto">
              <a:spcBef>
                <a:spcPts val="0"/>
              </a:spcBef>
              <a:spcAft>
                <a:spcPts val="0"/>
              </a:spcAft>
              <a:buFont typeface="Wingdings 2"/>
              <a:buNone/>
              <a:defRPr/>
            </a:pPr>
            <a:endParaRPr lang="en-US" sz="2400" i="1" dirty="0"/>
          </a:p>
          <a:p>
            <a:pPr defTabSz="930275">
              <a:spcBef>
                <a:spcPct val="0"/>
              </a:spcBef>
            </a:pPr>
            <a:endParaRPr lang="en-US" sz="1800" b="1" dirty="0"/>
          </a:p>
          <a:p>
            <a:pPr defTabSz="930275">
              <a:spcBef>
                <a:spcPct val="0"/>
              </a:spcBef>
              <a:buFontTx/>
              <a:buChar char="•"/>
            </a:pPr>
            <a:endParaRPr lang="en-US" sz="1800" b="1" dirty="0"/>
          </a:p>
        </p:txBody>
      </p:sp>
      <p:sp>
        <p:nvSpPr>
          <p:cNvPr id="53251" name="Slide Number Placeholder 3"/>
          <p:cNvSpPr>
            <a:spLocks noGrp="1"/>
          </p:cNvSpPr>
          <p:nvPr>
            <p:ph type="sldNum" sz="quarter" idx="5"/>
          </p:nvPr>
        </p:nvSpPr>
        <p:spPr bwMode="auto">
          <a:noFill/>
          <a:ln>
            <a:miter lim="800000"/>
            <a:headEnd/>
            <a:tailEnd/>
          </a:ln>
        </p:spPr>
        <p:txBody>
          <a:bodyPr/>
          <a:lstStyle/>
          <a:p>
            <a:fld id="{18C50D0F-8BB0-4DA1-97E3-7651D8339914}" type="slidenum">
              <a:rPr lang="en-US"/>
              <a:pPr/>
              <a:t>21</a:t>
            </a:fld>
            <a:endParaRPr lang="en-US"/>
          </a:p>
        </p:txBody>
      </p:sp>
    </p:spTree>
    <p:extLst>
      <p:ext uri="{BB962C8B-B14F-4D97-AF65-F5344CB8AC3E}">
        <p14:creationId xmlns:p14="http://schemas.microsoft.com/office/powerpoint/2010/main" val="114252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endParaRPr lang="en-US"/>
          </a:p>
          <a:p>
            <a:pPr defTabSz="930275">
              <a:spcBef>
                <a:spcPct val="0"/>
              </a:spcBef>
            </a:pPr>
            <a:r>
              <a:rPr lang="en-US" b="1"/>
              <a:t>Call on Jeff Thompson</a:t>
            </a:r>
          </a:p>
          <a:p>
            <a:pPr defTabSz="930275">
              <a:spcBef>
                <a:spcPct val="0"/>
              </a:spcBef>
              <a:buFontTx/>
              <a:buChar char="•"/>
            </a:pPr>
            <a:endParaRPr lang="en-US" b="1"/>
          </a:p>
        </p:txBody>
      </p:sp>
      <p:sp>
        <p:nvSpPr>
          <p:cNvPr id="56323" name="Slide Number Placeholder 3"/>
          <p:cNvSpPr>
            <a:spLocks noGrp="1"/>
          </p:cNvSpPr>
          <p:nvPr>
            <p:ph type="sldNum" sz="quarter" idx="5"/>
          </p:nvPr>
        </p:nvSpPr>
        <p:spPr bwMode="auto">
          <a:noFill/>
          <a:ln>
            <a:miter lim="800000"/>
            <a:headEnd/>
            <a:tailEnd/>
          </a:ln>
        </p:spPr>
        <p:txBody>
          <a:bodyPr/>
          <a:lstStyle/>
          <a:p>
            <a:fld id="{706943C7-F797-4FE5-A9C7-09ADE2267100}" type="slidenum">
              <a:rPr lang="en-US"/>
              <a:pPr/>
              <a:t>22</a:t>
            </a:fld>
            <a:endParaRPr lang="en-US"/>
          </a:p>
        </p:txBody>
      </p:sp>
    </p:spTree>
    <p:extLst>
      <p:ext uri="{BB962C8B-B14F-4D97-AF65-F5344CB8AC3E}">
        <p14:creationId xmlns:p14="http://schemas.microsoft.com/office/powerpoint/2010/main" val="1782850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endParaRPr lang="en-US"/>
          </a:p>
          <a:p>
            <a:pPr defTabSz="930275">
              <a:spcBef>
                <a:spcPct val="0"/>
              </a:spcBef>
            </a:pPr>
            <a:r>
              <a:rPr lang="en-US" b="1"/>
              <a:t>Call on Jeff Thompson</a:t>
            </a:r>
          </a:p>
          <a:p>
            <a:pPr defTabSz="930275">
              <a:spcBef>
                <a:spcPct val="0"/>
              </a:spcBef>
              <a:buFontTx/>
              <a:buChar char="•"/>
            </a:pPr>
            <a:endParaRPr lang="en-US" b="1"/>
          </a:p>
        </p:txBody>
      </p:sp>
      <p:sp>
        <p:nvSpPr>
          <p:cNvPr id="57347" name="Slide Number Placeholder 3"/>
          <p:cNvSpPr>
            <a:spLocks noGrp="1"/>
          </p:cNvSpPr>
          <p:nvPr>
            <p:ph type="sldNum" sz="quarter" idx="5"/>
          </p:nvPr>
        </p:nvSpPr>
        <p:spPr bwMode="auto">
          <a:noFill/>
          <a:ln>
            <a:miter lim="800000"/>
            <a:headEnd/>
            <a:tailEnd/>
          </a:ln>
        </p:spPr>
        <p:txBody>
          <a:bodyPr/>
          <a:lstStyle/>
          <a:p>
            <a:fld id="{6A1CC267-7300-4D34-AC1A-9FD54ECC453B}" type="slidenum">
              <a:rPr lang="en-US"/>
              <a:pPr/>
              <a:t>23</a:t>
            </a:fld>
            <a:endParaRPr lang="en-US"/>
          </a:p>
        </p:txBody>
      </p:sp>
    </p:spTree>
    <p:extLst>
      <p:ext uri="{BB962C8B-B14F-4D97-AF65-F5344CB8AC3E}">
        <p14:creationId xmlns:p14="http://schemas.microsoft.com/office/powerpoint/2010/main" val="177946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000" dirty="0"/>
          </a:p>
          <a:p>
            <a:endParaRPr lang="en-US" sz="2000" dirty="0"/>
          </a:p>
          <a:p>
            <a:endParaRPr lang="en-US" sz="2000" dirty="0"/>
          </a:p>
          <a:p>
            <a:endParaRPr lang="en-US" sz="2000" dirty="0"/>
          </a:p>
          <a:p>
            <a:r>
              <a:rPr lang="en-US" sz="2000" dirty="0"/>
              <a:t>TRANSITION</a:t>
            </a:r>
          </a:p>
          <a:p>
            <a:endParaRPr lang="en-US" sz="2000" dirty="0"/>
          </a:p>
          <a:p>
            <a:r>
              <a:rPr lang="en-US" sz="2000" dirty="0"/>
              <a:t>Time is an important concept to understand when dealing with someone in crisis.</a:t>
            </a:r>
          </a:p>
          <a:p>
            <a:endParaRPr lang="en-US" sz="2000" dirty="0"/>
          </a:p>
          <a:p>
            <a:r>
              <a:rPr lang="en-US" sz="2000" dirty="0"/>
              <a:t>How it affects the situation</a:t>
            </a:r>
          </a:p>
        </p:txBody>
      </p:sp>
      <p:sp>
        <p:nvSpPr>
          <p:cNvPr id="4" name="Slide Number Placeholder 3"/>
          <p:cNvSpPr>
            <a:spLocks noGrp="1"/>
          </p:cNvSpPr>
          <p:nvPr>
            <p:ph type="sldNum" sz="quarter" idx="10"/>
          </p:nvPr>
        </p:nvSpPr>
        <p:spPr/>
        <p:txBody>
          <a:bodyPr/>
          <a:lstStyle/>
          <a:p>
            <a:fld id="{5EA3C380-9478-4717-A446-42FDCBA9BEA6}" type="slidenum">
              <a:rPr lang="en-US" smtClean="0"/>
              <a:pPr/>
              <a:t>25</a:t>
            </a:fld>
            <a:endParaRPr lang="en-US" dirty="0"/>
          </a:p>
        </p:txBody>
      </p:sp>
    </p:spTree>
    <p:extLst>
      <p:ext uri="{BB962C8B-B14F-4D97-AF65-F5344CB8AC3E}">
        <p14:creationId xmlns:p14="http://schemas.microsoft.com/office/powerpoint/2010/main" val="3536970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00455-0164-4F79-9BD6-2C131FFAFA21}" type="slidenum">
              <a:rPr lang="en-US"/>
              <a:pPr/>
              <a:t>26</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xfrm>
            <a:off x="457200" y="4415792"/>
            <a:ext cx="6324600" cy="4423408"/>
          </a:xfrm>
        </p:spPr>
        <p:txBody>
          <a:bodyPr>
            <a:normAutofit lnSpcReduction="10000"/>
          </a:bodyPr>
          <a:lstStyle/>
          <a:p>
            <a:r>
              <a:rPr lang="en-US" sz="1800" u="sng" dirty="0"/>
              <a:t>Emotional Barriers </a:t>
            </a:r>
            <a:r>
              <a:rPr lang="en-US" sz="1800" dirty="0"/>
              <a:t>–:emotional factors that impede a speakers ability to deliver a clear message or a receiver's ability to effectively hear a message.</a:t>
            </a:r>
          </a:p>
          <a:p>
            <a:endParaRPr lang="en-US" sz="1800" dirty="0"/>
          </a:p>
          <a:p>
            <a:r>
              <a:rPr lang="en-US" sz="1800" u="sng" dirty="0"/>
              <a:t>Physical Barriers</a:t>
            </a:r>
            <a:r>
              <a:rPr lang="en-US" sz="1800" dirty="0"/>
              <a:t>:  environmental and natural conditions that act as a barrier to communication.</a:t>
            </a:r>
          </a:p>
          <a:p>
            <a:endParaRPr lang="en-US" sz="1800" dirty="0"/>
          </a:p>
          <a:p>
            <a:r>
              <a:rPr lang="en-US" sz="1800" u="sng" dirty="0"/>
              <a:t>Other Barriers</a:t>
            </a:r>
            <a:r>
              <a:rPr lang="en-US" sz="1800" dirty="0"/>
              <a:t>:</a:t>
            </a:r>
          </a:p>
          <a:p>
            <a:endParaRPr lang="en-US" sz="1800" dirty="0"/>
          </a:p>
          <a:p>
            <a:endParaRPr lang="en-US" sz="1800" dirty="0"/>
          </a:p>
          <a:p>
            <a:r>
              <a:rPr lang="en-US" sz="1800" dirty="0"/>
              <a:t>Pile up furniture, Runion – barricaded stairs</a:t>
            </a:r>
          </a:p>
          <a:p>
            <a:endParaRPr lang="en-US" sz="1800" dirty="0"/>
          </a:p>
          <a:p>
            <a:r>
              <a:rPr lang="en-US" sz="1800" u="sng" dirty="0"/>
              <a:t>Weapon</a:t>
            </a:r>
            <a:r>
              <a:rPr lang="en-US" sz="1800" dirty="0"/>
              <a:t> – handgun, rifle, explosives</a:t>
            </a:r>
          </a:p>
          <a:p>
            <a:endParaRPr lang="en-US" sz="1800" dirty="0"/>
          </a:p>
          <a:p>
            <a:r>
              <a:rPr lang="en-US" sz="1800" b="1" dirty="0"/>
              <a:t>The person is crisis state sets barriers and we set barriers in response to them</a:t>
            </a:r>
            <a:endParaRPr lang="en-US" sz="1800" dirty="0"/>
          </a:p>
          <a:p>
            <a:endParaRPr lang="en-US" dirty="0"/>
          </a:p>
        </p:txBody>
      </p:sp>
    </p:spTree>
    <p:extLst>
      <p:ext uri="{BB962C8B-B14F-4D97-AF65-F5344CB8AC3E}">
        <p14:creationId xmlns:p14="http://schemas.microsoft.com/office/powerpoint/2010/main" val="73254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415790"/>
            <a:ext cx="6477000" cy="4499610"/>
          </a:xfrm>
        </p:spPr>
        <p:txBody>
          <a:bodyPr>
            <a:noAutofit/>
          </a:bodyPr>
          <a:lstStyle/>
          <a:p>
            <a:r>
              <a:rPr lang="en-US" sz="1300" dirty="0"/>
              <a:t>When we lay hands on someone we run the risk of getting injured</a:t>
            </a:r>
          </a:p>
          <a:p>
            <a:endParaRPr lang="en-US" sz="1300" dirty="0"/>
          </a:p>
          <a:p>
            <a:r>
              <a:rPr lang="en-US" sz="1300" dirty="0"/>
              <a:t>Got into this profession to help people.  </a:t>
            </a:r>
          </a:p>
          <a:p>
            <a:r>
              <a:rPr lang="en-US" sz="1300" dirty="0"/>
              <a:t>Connect Mentally ill, homeless and substance use issues to services</a:t>
            </a:r>
          </a:p>
          <a:p>
            <a:endParaRPr lang="en-US" sz="1300" dirty="0"/>
          </a:p>
          <a:p>
            <a:r>
              <a:rPr lang="en-US" sz="1300" dirty="0"/>
              <a:t>Let’s us get back to locking up bad guys</a:t>
            </a:r>
          </a:p>
          <a:p>
            <a:endParaRPr lang="en-US" sz="1300" dirty="0"/>
          </a:p>
          <a:p>
            <a:r>
              <a:rPr lang="en-US" sz="1300" dirty="0"/>
              <a:t>Tully Video from MHFA (STIGMA)</a:t>
            </a:r>
          </a:p>
          <a:p>
            <a:endParaRPr lang="en-US" sz="1300" dirty="0"/>
          </a:p>
          <a:p>
            <a:r>
              <a:rPr lang="en-US" sz="1300" dirty="0"/>
              <a:t>40% of police work involves someone in crisis or people experiencing mental illness</a:t>
            </a:r>
          </a:p>
          <a:p>
            <a:endParaRPr lang="en-US" sz="1300" dirty="0"/>
          </a:p>
          <a:p>
            <a:r>
              <a:rPr lang="en-US" sz="1300" dirty="0"/>
              <a:t>Mentally ill or more likely to become victims of a violence</a:t>
            </a:r>
            <a:r>
              <a:rPr lang="en-US" sz="1300" baseline="0" dirty="0"/>
              <a:t> than suspect.  </a:t>
            </a:r>
            <a:r>
              <a:rPr lang="en-US" sz="1300" b="1" baseline="0" dirty="0"/>
              <a:t>11 times more likely</a:t>
            </a:r>
            <a:endParaRPr lang="en-US" sz="1300" b="1" dirty="0"/>
          </a:p>
          <a:p>
            <a:endParaRPr lang="en-US" sz="1300" dirty="0"/>
          </a:p>
          <a:p>
            <a:r>
              <a:rPr lang="en-US" sz="1300" dirty="0"/>
              <a:t>What are the largest Psychiatric facilities in the U.S.  (</a:t>
            </a:r>
            <a:r>
              <a:rPr lang="en-US" sz="1300" dirty="0" err="1"/>
              <a:t>Rikers</a:t>
            </a:r>
            <a:r>
              <a:rPr lang="en-US" sz="1300" dirty="0"/>
              <a:t> Island, L.A. County Jail, Cook County Jail)</a:t>
            </a:r>
          </a:p>
          <a:p>
            <a:endParaRPr lang="en-US" sz="1300" dirty="0"/>
          </a:p>
          <a:p>
            <a:r>
              <a:rPr lang="en-US" sz="1300" dirty="0"/>
              <a:t>Arrests of mentally ill people are usually for minor offenses that if you address underlying problem the criminal aspect goes away.</a:t>
            </a:r>
          </a:p>
          <a:p>
            <a:r>
              <a:rPr lang="en-US" sz="1300" dirty="0"/>
              <a:t>This training is important because we are a 24/7 operations and they are going to call us for help.</a:t>
            </a:r>
          </a:p>
          <a:p>
            <a:endParaRPr lang="en-US" sz="1300" dirty="0"/>
          </a:p>
          <a:p>
            <a:r>
              <a:rPr lang="en-US" sz="1300" dirty="0"/>
              <a:t>The professionals call us when they can’t handle the problem</a:t>
            </a:r>
          </a:p>
        </p:txBody>
      </p:sp>
      <p:sp>
        <p:nvSpPr>
          <p:cNvPr id="4" name="Slide Number Placeholder 3"/>
          <p:cNvSpPr>
            <a:spLocks noGrp="1"/>
          </p:cNvSpPr>
          <p:nvPr>
            <p:ph type="sldNum" sz="quarter" idx="10"/>
          </p:nvPr>
        </p:nvSpPr>
        <p:spPr/>
        <p:txBody>
          <a:bodyPr/>
          <a:lstStyle/>
          <a:p>
            <a:fld id="{5EA3C380-9478-4717-A446-42FDCBA9BEA6}" type="slidenum">
              <a:rPr lang="en-US" smtClean="0"/>
              <a:pPr/>
              <a:t>5</a:t>
            </a:fld>
            <a:endParaRPr lang="en-US" dirty="0"/>
          </a:p>
        </p:txBody>
      </p:sp>
    </p:spTree>
    <p:extLst>
      <p:ext uri="{BB962C8B-B14F-4D97-AF65-F5344CB8AC3E}">
        <p14:creationId xmlns:p14="http://schemas.microsoft.com/office/powerpoint/2010/main" val="310684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A90CB-0AC7-43A2-A73E-8B8AA18C41EA}" type="slidenum">
              <a:rPr lang="en-US"/>
              <a:pPr/>
              <a:t>27</a:t>
            </a:fld>
            <a:endParaRPr lang="en-US" dirty="0"/>
          </a:p>
        </p:txBody>
      </p:sp>
      <p:sp>
        <p:nvSpPr>
          <p:cNvPr id="130050"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130051" name="Rectangle 3"/>
          <p:cNvSpPr>
            <a:spLocks noGrp="1" noChangeArrowheads="1"/>
          </p:cNvSpPr>
          <p:nvPr>
            <p:ph type="body" idx="1"/>
          </p:nvPr>
        </p:nvSpPr>
        <p:spPr>
          <a:xfrm>
            <a:off x="934722" y="4415792"/>
            <a:ext cx="5140960" cy="4183380"/>
          </a:xfrm>
          <a:ln/>
        </p:spPr>
        <p:txBody>
          <a:bodyPr lIns="92199" tIns="45290" rIns="92199" bIns="45290"/>
          <a:lstStyle/>
          <a:p>
            <a:r>
              <a:rPr lang="en-US" sz="2000" b="1" dirty="0"/>
              <a:t>Why do people in crisis set barriers?</a:t>
            </a:r>
          </a:p>
          <a:p>
            <a:endParaRPr lang="en-US" sz="2000" dirty="0"/>
          </a:p>
          <a:p>
            <a:r>
              <a:rPr lang="en-US" sz="2000" dirty="0"/>
              <a:t>Barriers are set for survival</a:t>
            </a:r>
          </a:p>
          <a:p>
            <a:endParaRPr lang="en-US" sz="2000" dirty="0"/>
          </a:p>
          <a:p>
            <a:r>
              <a:rPr lang="en-US" sz="2000" dirty="0"/>
              <a:t>Often Multiple layers of barriers are set</a:t>
            </a:r>
          </a:p>
          <a:p>
            <a:endParaRPr lang="en-US" sz="2000" dirty="0"/>
          </a:p>
          <a:p>
            <a:r>
              <a:rPr lang="en-US" sz="2000" dirty="0"/>
              <a:t>Pick them away one at a time</a:t>
            </a:r>
          </a:p>
          <a:p>
            <a:endParaRPr lang="en-US" baseline="0" dirty="0"/>
          </a:p>
          <a:p>
            <a:endParaRPr lang="en-US" dirty="0"/>
          </a:p>
        </p:txBody>
      </p:sp>
    </p:spTree>
    <p:extLst>
      <p:ext uri="{BB962C8B-B14F-4D97-AF65-F5344CB8AC3E}">
        <p14:creationId xmlns:p14="http://schemas.microsoft.com/office/powerpoint/2010/main" val="1209354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F0CF17-25ED-4113-8F05-44A7B685C9E3}" type="slidenum">
              <a:rPr lang="en-US"/>
              <a:pPr/>
              <a:t>28</a:t>
            </a:fld>
            <a:endParaRPr lang="en-US"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34722" y="4415792"/>
            <a:ext cx="5140960" cy="4183380"/>
          </a:xfrm>
        </p:spPr>
        <p:txBody>
          <a:bodyPr/>
          <a:lstStyle/>
          <a:p>
            <a:endParaRPr lang="en-US" dirty="0"/>
          </a:p>
        </p:txBody>
      </p:sp>
    </p:spTree>
    <p:extLst>
      <p:ext uri="{BB962C8B-B14F-4D97-AF65-F5344CB8AC3E}">
        <p14:creationId xmlns:p14="http://schemas.microsoft.com/office/powerpoint/2010/main" val="110268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46603-15BC-4D73-B8C7-3321498B74BE}" type="slidenum">
              <a:rPr lang="en-US"/>
              <a:pPr/>
              <a:t>29</a:t>
            </a:fld>
            <a:endParaRPr lang="en-US" dirty="0"/>
          </a:p>
        </p:txBody>
      </p:sp>
      <p:sp>
        <p:nvSpPr>
          <p:cNvPr id="113666"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113667" name="Rectangle 3"/>
          <p:cNvSpPr>
            <a:spLocks noGrp="1" noChangeArrowheads="1"/>
          </p:cNvSpPr>
          <p:nvPr>
            <p:ph type="body" idx="1"/>
          </p:nvPr>
        </p:nvSpPr>
        <p:spPr>
          <a:xfrm>
            <a:off x="934722" y="4415792"/>
            <a:ext cx="5140960" cy="4183380"/>
          </a:xfrm>
          <a:ln/>
        </p:spPr>
        <p:txBody>
          <a:bodyPr lIns="92199" tIns="45290" rIns="92199" bIns="45290"/>
          <a:lstStyle/>
          <a:p>
            <a:r>
              <a:rPr lang="en-US" sz="1600" dirty="0"/>
              <a:t>Talk about difference between high profile and low profile containment</a:t>
            </a:r>
            <a:r>
              <a:rPr lang="en-US" baseline="0" dirty="0"/>
              <a:t>.</a:t>
            </a:r>
          </a:p>
          <a:p>
            <a:endParaRPr lang="en-US" dirty="0"/>
          </a:p>
          <a:p>
            <a:r>
              <a:rPr lang="en-US" dirty="0"/>
              <a:t>Risk Factors to law enforcement</a:t>
            </a:r>
          </a:p>
        </p:txBody>
      </p:sp>
    </p:spTree>
    <p:extLst>
      <p:ext uri="{BB962C8B-B14F-4D97-AF65-F5344CB8AC3E}">
        <p14:creationId xmlns:p14="http://schemas.microsoft.com/office/powerpoint/2010/main" val="348771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BDFA4-BF98-4532-9CC8-42EDFCFDA94E}" type="slidenum">
              <a:rPr lang="en-US"/>
              <a:pPr/>
              <a:t>30</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34722" y="4415792"/>
            <a:ext cx="5140960" cy="4183380"/>
          </a:xfrm>
        </p:spPr>
        <p:txBody>
          <a:bodyPr>
            <a:normAutofit/>
          </a:bodyPr>
          <a:lstStyle/>
          <a:p>
            <a:r>
              <a:rPr lang="en-US" sz="1600" dirty="0"/>
              <a:t>I am not going back to jail scenario</a:t>
            </a:r>
          </a:p>
          <a:p>
            <a:endParaRPr lang="en-US" sz="1600" dirty="0"/>
          </a:p>
          <a:p>
            <a:r>
              <a:rPr lang="en-US" sz="1600" dirty="0"/>
              <a:t>High Profile vs. Low Profile containment</a:t>
            </a:r>
          </a:p>
        </p:txBody>
      </p:sp>
    </p:spTree>
    <p:extLst>
      <p:ext uri="{BB962C8B-B14F-4D97-AF65-F5344CB8AC3E}">
        <p14:creationId xmlns:p14="http://schemas.microsoft.com/office/powerpoint/2010/main" val="2198502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434B3-7D8E-46E1-9123-A1113F957CE1}" type="slidenum">
              <a:rPr lang="en-US"/>
              <a:pPr/>
              <a:t>31</a:t>
            </a:fld>
            <a:endParaRPr 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934722" y="4415792"/>
            <a:ext cx="5140960" cy="4183380"/>
          </a:xfrm>
        </p:spPr>
        <p:txBody>
          <a:bodyPr/>
          <a:lstStyle/>
          <a:p>
            <a:endParaRPr lang="en-US" dirty="0"/>
          </a:p>
        </p:txBody>
      </p:sp>
    </p:spTree>
    <p:extLst>
      <p:ext uri="{BB962C8B-B14F-4D97-AF65-F5344CB8AC3E}">
        <p14:creationId xmlns:p14="http://schemas.microsoft.com/office/powerpoint/2010/main" val="2248508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E80A6-E092-4666-ACF8-BEBA46868E56}" type="slidenum">
              <a:rPr lang="en-US"/>
              <a:pPr/>
              <a:t>32</a:t>
            </a:fld>
            <a:endParaRPr lang="en-US"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34722" y="4415792"/>
            <a:ext cx="5140960" cy="4183380"/>
          </a:xfrm>
        </p:spPr>
        <p:txBody>
          <a:bodyPr>
            <a:normAutofit/>
          </a:bodyPr>
          <a:lstStyle/>
          <a:p>
            <a:r>
              <a:rPr lang="en-US" sz="1800" dirty="0"/>
              <a:t>Substantive Demands:  money, escape, political/social change.</a:t>
            </a:r>
          </a:p>
          <a:p>
            <a:endParaRPr lang="en-US" sz="1800" dirty="0"/>
          </a:p>
          <a:p>
            <a:r>
              <a:rPr lang="en-US" sz="1800" dirty="0"/>
              <a:t>Hostage situations present greater opportunity for police to control the incident and influence the subject’s behavior.</a:t>
            </a:r>
          </a:p>
          <a:p>
            <a:endParaRPr lang="en-US" sz="1800" dirty="0"/>
          </a:p>
          <a:p>
            <a:r>
              <a:rPr lang="en-US" sz="1800" dirty="0"/>
              <a:t>High profile containment is often useful</a:t>
            </a:r>
          </a:p>
          <a:p>
            <a:endParaRPr lang="en-US" sz="1800" dirty="0"/>
          </a:p>
          <a:p>
            <a:r>
              <a:rPr lang="en-US" sz="1800" b="1" dirty="0"/>
              <a:t>Ask when the two most dangerous times are during a hostage situation?</a:t>
            </a:r>
          </a:p>
          <a:p>
            <a:pPr>
              <a:buFont typeface="Arial" pitchFamily="34" charset="0"/>
              <a:buChar char="•"/>
            </a:pPr>
            <a:r>
              <a:rPr lang="en-US" sz="1800" dirty="0"/>
              <a:t>Initial siege</a:t>
            </a:r>
          </a:p>
          <a:p>
            <a:pPr>
              <a:buFont typeface="Arial" pitchFamily="34" charset="0"/>
              <a:buChar char="•"/>
            </a:pPr>
            <a:r>
              <a:rPr lang="en-US" sz="1800" dirty="0"/>
              <a:t>Assault by law enforcement</a:t>
            </a:r>
          </a:p>
        </p:txBody>
      </p:sp>
    </p:spTree>
    <p:extLst>
      <p:ext uri="{BB962C8B-B14F-4D97-AF65-F5344CB8AC3E}">
        <p14:creationId xmlns:p14="http://schemas.microsoft.com/office/powerpoint/2010/main" val="3368025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EB1F9-EBA0-4FBF-BCE0-613A4293BCB5}" type="slidenum">
              <a:rPr lang="en-US"/>
              <a:pPr/>
              <a:t>33</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34722" y="4415792"/>
            <a:ext cx="5140960" cy="4183380"/>
          </a:xfrm>
        </p:spPr>
        <p:txBody>
          <a:bodyPr>
            <a:normAutofit lnSpcReduction="10000"/>
          </a:bodyPr>
          <a:lstStyle/>
          <a:p>
            <a:r>
              <a:rPr lang="en-US" sz="1800" b="1" dirty="0"/>
              <a:t>How do we handle a hostage situation?</a:t>
            </a:r>
          </a:p>
          <a:p>
            <a:endParaRPr lang="en-US" sz="1800" dirty="0"/>
          </a:p>
          <a:p>
            <a:r>
              <a:rPr lang="en-US" sz="1800" dirty="0"/>
              <a:t>Stall for time</a:t>
            </a:r>
          </a:p>
          <a:p>
            <a:endParaRPr lang="en-US" sz="1800" dirty="0"/>
          </a:p>
          <a:p>
            <a:r>
              <a:rPr lang="en-US" sz="1800" dirty="0"/>
              <a:t>Lower their expectations – over time their demands tend to become more realistic when they start to realize they don’t have as much control as they thought</a:t>
            </a:r>
          </a:p>
          <a:p>
            <a:endParaRPr lang="en-US" sz="1800" dirty="0"/>
          </a:p>
          <a:p>
            <a:r>
              <a:rPr lang="en-US" sz="1800" dirty="0"/>
              <a:t>These tactics along with subtle displays of tactical capabilities send powerful message and allow negotiator to discuss positive police actions in the form of inaction.</a:t>
            </a:r>
          </a:p>
          <a:p>
            <a:endParaRPr lang="en-US" sz="1800" dirty="0"/>
          </a:p>
          <a:p>
            <a:r>
              <a:rPr lang="en-US" sz="1800" dirty="0"/>
              <a:t>HIGH PROFILE CONTAINMENT</a:t>
            </a:r>
          </a:p>
        </p:txBody>
      </p:sp>
    </p:spTree>
    <p:extLst>
      <p:ext uri="{BB962C8B-B14F-4D97-AF65-F5344CB8AC3E}">
        <p14:creationId xmlns:p14="http://schemas.microsoft.com/office/powerpoint/2010/main" val="2080352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60946-F560-4DA3-9A81-84E93C7C30AA}" type="slidenum">
              <a:rPr lang="en-US"/>
              <a:pPr/>
              <a:t>34</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506237" y="4415792"/>
            <a:ext cx="5997929" cy="4183380"/>
          </a:xfrm>
        </p:spPr>
        <p:txBody>
          <a:bodyPr>
            <a:normAutofit/>
          </a:bodyPr>
          <a:lstStyle/>
          <a:p>
            <a:r>
              <a:rPr lang="en-US" sz="1700" dirty="0"/>
              <a:t>Emotional act, self destructive behavior.  </a:t>
            </a:r>
          </a:p>
          <a:p>
            <a:endParaRPr lang="en-US" sz="1700" dirty="0"/>
          </a:p>
          <a:p>
            <a:r>
              <a:rPr lang="en-US" sz="1700" dirty="0"/>
              <a:t>Motivated by anger, rage, frustration, hurt confused or depression</a:t>
            </a:r>
          </a:p>
          <a:p>
            <a:endParaRPr lang="en-US" sz="1700" dirty="0"/>
          </a:p>
          <a:p>
            <a:r>
              <a:rPr lang="en-US" sz="1700" dirty="0"/>
              <a:t>Often no substantive demands or unrealistic demands</a:t>
            </a:r>
          </a:p>
          <a:p>
            <a:endParaRPr lang="en-US" sz="1700" dirty="0"/>
          </a:p>
          <a:p>
            <a:r>
              <a:rPr lang="en-US" sz="1700" dirty="0"/>
              <a:t>LOW PROFILE CONTAIMENT</a:t>
            </a:r>
          </a:p>
          <a:p>
            <a:endParaRPr lang="en-US" sz="1700" dirty="0"/>
          </a:p>
          <a:p>
            <a:r>
              <a:rPr lang="en-US" sz="1700" dirty="0"/>
              <a:t>Geno Examples:</a:t>
            </a:r>
          </a:p>
          <a:p>
            <a:endParaRPr lang="en-US" sz="1700" dirty="0"/>
          </a:p>
          <a:p>
            <a:r>
              <a:rPr lang="en-US" sz="1700" dirty="0"/>
              <a:t>Flash bang bean bag assault</a:t>
            </a:r>
          </a:p>
          <a:p>
            <a:endParaRPr lang="en-US" sz="1700" dirty="0"/>
          </a:p>
          <a:p>
            <a:r>
              <a:rPr lang="en-US" sz="1700" dirty="0"/>
              <a:t>Broken Window Example caused death (Philosophy change – my time in tact not break windows or launch gas on suicidal person</a:t>
            </a:r>
          </a:p>
        </p:txBody>
      </p:sp>
    </p:spTree>
    <p:extLst>
      <p:ext uri="{BB962C8B-B14F-4D97-AF65-F5344CB8AC3E}">
        <p14:creationId xmlns:p14="http://schemas.microsoft.com/office/powerpoint/2010/main" val="112837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7B3287-87CE-4361-8ECC-825E7C7CD30F}" type="slidenum">
              <a:rPr lang="en-US"/>
              <a:pPr/>
              <a:t>35</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583132" y="4415791"/>
            <a:ext cx="5921032" cy="4386938"/>
          </a:xfrm>
        </p:spPr>
        <p:txBody>
          <a:bodyPr>
            <a:noAutofit/>
          </a:bodyPr>
          <a:lstStyle/>
          <a:p>
            <a:r>
              <a:rPr lang="en-US" sz="1600" dirty="0"/>
              <a:t>What type of containment?</a:t>
            </a:r>
          </a:p>
          <a:p>
            <a:endParaRPr lang="en-US" sz="1600" dirty="0"/>
          </a:p>
          <a:p>
            <a:r>
              <a:rPr lang="en-US" sz="1600" dirty="0"/>
              <a:t>RISK FACTORS: </a:t>
            </a:r>
          </a:p>
          <a:p>
            <a:endParaRPr lang="en-US" sz="1600" dirty="0"/>
          </a:p>
          <a:p>
            <a:r>
              <a:rPr lang="en-US" sz="1600" dirty="0"/>
              <a:t>is not making demands and does not appear to need anything from police</a:t>
            </a:r>
          </a:p>
          <a:p>
            <a:r>
              <a:rPr lang="en-US" sz="1600" dirty="0"/>
              <a:t>Focus is against person held</a:t>
            </a:r>
          </a:p>
          <a:p>
            <a:r>
              <a:rPr lang="en-US" sz="1600" dirty="0"/>
              <a:t>Person being held is victim not hostage</a:t>
            </a:r>
          </a:p>
          <a:p>
            <a:endParaRPr lang="en-US" sz="1600" dirty="0"/>
          </a:p>
          <a:p>
            <a:r>
              <a:rPr lang="en-US" sz="1600" dirty="0"/>
              <a:t>High profile containment can make things worse</a:t>
            </a:r>
          </a:p>
          <a:p>
            <a:endParaRPr lang="en-US" sz="1600" dirty="0"/>
          </a:p>
          <a:p>
            <a:r>
              <a:rPr lang="en-US" sz="1600" b="1" dirty="0"/>
              <a:t>Review show of force at this point:</a:t>
            </a:r>
          </a:p>
          <a:p>
            <a:endParaRPr lang="en-US" sz="1600" dirty="0"/>
          </a:p>
          <a:p>
            <a:r>
              <a:rPr lang="en-US" sz="1600" dirty="0"/>
              <a:t>Limited shows of tactical capacity can help negotiations along by encouraging dialogue. It is a delicate balance.</a:t>
            </a:r>
          </a:p>
        </p:txBody>
      </p:sp>
    </p:spTree>
    <p:extLst>
      <p:ext uri="{BB962C8B-B14F-4D97-AF65-F5344CB8AC3E}">
        <p14:creationId xmlns:p14="http://schemas.microsoft.com/office/powerpoint/2010/main" val="3309262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97632-2632-4300-97C9-2D7FDD0E64A4}" type="slidenum">
              <a:rPr lang="en-US"/>
              <a:pPr/>
              <a:t>36</a:t>
            </a:fld>
            <a:endParaRPr lang="en-US" dirty="0"/>
          </a:p>
        </p:txBody>
      </p:sp>
      <p:sp>
        <p:nvSpPr>
          <p:cNvPr id="44034"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44035" name="Rectangle 3"/>
          <p:cNvSpPr>
            <a:spLocks noGrp="1" noChangeArrowheads="1"/>
          </p:cNvSpPr>
          <p:nvPr>
            <p:ph type="body" idx="1"/>
          </p:nvPr>
        </p:nvSpPr>
        <p:spPr>
          <a:xfrm>
            <a:off x="609600" y="4415792"/>
            <a:ext cx="5867400" cy="4183380"/>
          </a:xfrm>
          <a:ln/>
        </p:spPr>
        <p:txBody>
          <a:bodyPr lIns="92199" tIns="45290" rIns="92199" bIns="45290">
            <a:normAutofit/>
          </a:bodyPr>
          <a:lstStyle/>
          <a:p>
            <a:r>
              <a:rPr lang="en-US" sz="1600" dirty="0"/>
              <a:t>People with Mental Illness not likely to be violent, but we don’t play it cheap</a:t>
            </a:r>
          </a:p>
          <a:p>
            <a:endParaRPr lang="en-US" sz="1600" dirty="0"/>
          </a:p>
          <a:p>
            <a:r>
              <a:rPr lang="en-US" sz="1600" dirty="0"/>
              <a:t>WHEN YOU FORGET THIS YOU GET HURT.</a:t>
            </a:r>
          </a:p>
          <a:p>
            <a:endParaRPr lang="en-US" sz="1600" dirty="0"/>
          </a:p>
          <a:p>
            <a:r>
              <a:rPr lang="en-US" sz="1600" dirty="0"/>
              <a:t>IT IS OUR RESPONSIBILITY TO ENSURE THAT WE AND THOSE AROUND US RETURN HOME EACH DAY TO OUR FAMILIES.</a:t>
            </a:r>
          </a:p>
          <a:p>
            <a:endParaRPr lang="en-US" sz="1600" dirty="0"/>
          </a:p>
          <a:p>
            <a:r>
              <a:rPr lang="en-US" sz="1600" b="1" dirty="0"/>
              <a:t>TRANSITION:  </a:t>
            </a:r>
          </a:p>
          <a:p>
            <a:endParaRPr lang="en-US" sz="1600" b="1" dirty="0"/>
          </a:p>
          <a:p>
            <a:r>
              <a:rPr lang="en-US" sz="1600" b="1" dirty="0"/>
              <a:t>How do we respond to aggressive behavior?</a:t>
            </a:r>
          </a:p>
          <a:p>
            <a:r>
              <a:rPr lang="en-US" sz="1600" b="1" dirty="0"/>
              <a:t>3 options</a:t>
            </a:r>
          </a:p>
        </p:txBody>
      </p:sp>
    </p:spTree>
    <p:extLst>
      <p:ext uri="{BB962C8B-B14F-4D97-AF65-F5344CB8AC3E}">
        <p14:creationId xmlns:p14="http://schemas.microsoft.com/office/powerpoint/2010/main" val="154562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a:spcBef>
                <a:spcPct val="0"/>
              </a:spcBef>
            </a:pPr>
            <a:endParaRPr lang="en-US"/>
          </a:p>
          <a:p>
            <a:pPr defTabSz="930275">
              <a:spcBef>
                <a:spcPct val="0"/>
              </a:spcBef>
            </a:pPr>
            <a:endParaRPr lang="en-US" b="1"/>
          </a:p>
        </p:txBody>
      </p:sp>
      <p:sp>
        <p:nvSpPr>
          <p:cNvPr id="61443" name="Slide Number Placeholder 3"/>
          <p:cNvSpPr>
            <a:spLocks noGrp="1"/>
          </p:cNvSpPr>
          <p:nvPr>
            <p:ph type="sldNum" sz="quarter" idx="5"/>
          </p:nvPr>
        </p:nvSpPr>
        <p:spPr bwMode="auto">
          <a:noFill/>
          <a:ln>
            <a:miter lim="800000"/>
            <a:headEnd/>
            <a:tailEnd/>
          </a:ln>
        </p:spPr>
        <p:txBody>
          <a:bodyPr/>
          <a:lstStyle/>
          <a:p>
            <a:fld id="{73E9DA8B-6773-474F-B826-6AE473FD7F3E}" type="slidenum">
              <a:rPr lang="en-US"/>
              <a:pPr/>
              <a:t>8</a:t>
            </a:fld>
            <a:endParaRPr lang="en-US"/>
          </a:p>
        </p:txBody>
      </p:sp>
    </p:spTree>
    <p:extLst>
      <p:ext uri="{BB962C8B-B14F-4D97-AF65-F5344CB8AC3E}">
        <p14:creationId xmlns:p14="http://schemas.microsoft.com/office/powerpoint/2010/main" val="3852802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a:t>RECAP WHAT HAS BEEN COVERED SO FAR.</a:t>
            </a:r>
          </a:p>
          <a:p>
            <a:endParaRPr lang="en-US" sz="1800" dirty="0"/>
          </a:p>
          <a:p>
            <a:r>
              <a:rPr lang="en-US" sz="1800" dirty="0"/>
              <a:t>PROFESSIONALISM</a:t>
            </a:r>
          </a:p>
          <a:p>
            <a:r>
              <a:rPr lang="en-US" sz="1800" dirty="0"/>
              <a:t>INTEGRITY</a:t>
            </a:r>
          </a:p>
          <a:p>
            <a:r>
              <a:rPr lang="en-US" sz="1800" dirty="0"/>
              <a:t>DEVELOP COMMUNICATION SKILLS</a:t>
            </a:r>
          </a:p>
          <a:p>
            <a:r>
              <a:rPr lang="en-US" sz="1800" dirty="0"/>
              <a:t>TRAINING AND EXPERIENCE</a:t>
            </a:r>
          </a:p>
          <a:p>
            <a:r>
              <a:rPr lang="en-US" sz="1800" dirty="0"/>
              <a:t>CONFIDENCE</a:t>
            </a:r>
          </a:p>
          <a:p>
            <a:r>
              <a:rPr lang="en-US" sz="1800" dirty="0"/>
              <a:t>RECOGNIZE SOMEONE IN CRISIS</a:t>
            </a:r>
          </a:p>
          <a:p>
            <a:r>
              <a:rPr lang="en-US" sz="1800" dirty="0"/>
              <a:t>ANALYZE SITUATIONS TO DETERMINE WHAT BARRIERS ARE BEING SET AND HOW TO GREAK THEM DOWN</a:t>
            </a:r>
          </a:p>
          <a:p>
            <a:r>
              <a:rPr lang="en-US" sz="1800" dirty="0"/>
              <a:t>MANAGE OFFICER CREATED JEOPARDY</a:t>
            </a:r>
            <a:endParaRPr lang="en-US" sz="1600" dirty="0"/>
          </a:p>
          <a:p>
            <a:endParaRPr lang="en-US" sz="1600" dirty="0"/>
          </a:p>
          <a:p>
            <a:r>
              <a:rPr lang="en-US" sz="1600" b="1" dirty="0"/>
              <a:t>NOW TRANSITION TO HOW TO REACT TO SOMEONE IN CRISIS</a:t>
            </a:r>
          </a:p>
        </p:txBody>
      </p:sp>
      <p:sp>
        <p:nvSpPr>
          <p:cNvPr id="4" name="Slide Number Placeholder 3"/>
          <p:cNvSpPr>
            <a:spLocks noGrp="1"/>
          </p:cNvSpPr>
          <p:nvPr>
            <p:ph type="sldNum" sz="quarter" idx="10"/>
          </p:nvPr>
        </p:nvSpPr>
        <p:spPr/>
        <p:txBody>
          <a:bodyPr/>
          <a:lstStyle/>
          <a:p>
            <a:fld id="{5EA3C380-9478-4717-A446-42FDCBA9BEA6}" type="slidenum">
              <a:rPr lang="en-US" smtClean="0"/>
              <a:pPr/>
              <a:t>37</a:t>
            </a:fld>
            <a:endParaRPr lang="en-US" dirty="0"/>
          </a:p>
        </p:txBody>
      </p:sp>
    </p:spTree>
    <p:extLst>
      <p:ext uri="{BB962C8B-B14F-4D97-AF65-F5344CB8AC3E}">
        <p14:creationId xmlns:p14="http://schemas.microsoft.com/office/powerpoint/2010/main" val="564574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443" y="4415791"/>
            <a:ext cx="6305515" cy="4386939"/>
          </a:xfrm>
        </p:spPr>
        <p:txBody>
          <a:bodyPr>
            <a:normAutofit lnSpcReduction="10000"/>
          </a:bodyPr>
          <a:lstStyle/>
          <a:p>
            <a:endParaRPr lang="en-US" sz="1400" b="1" dirty="0"/>
          </a:p>
          <a:p>
            <a:r>
              <a:rPr lang="en-US" sz="1400" dirty="0"/>
              <a:t>Text and email new to me. (What is the potential problems for the police with texting?</a:t>
            </a:r>
          </a:p>
          <a:p>
            <a:endParaRPr lang="en-US" sz="1400" dirty="0"/>
          </a:p>
          <a:p>
            <a:r>
              <a:rPr lang="en-US" sz="1400" dirty="0"/>
              <a:t>Introduction should be sincere and empathetic </a:t>
            </a:r>
          </a:p>
          <a:p>
            <a:endParaRPr lang="en-US" sz="1400" dirty="0"/>
          </a:p>
          <a:p>
            <a:r>
              <a:rPr lang="en-US" sz="1400" b="1" dirty="0"/>
              <a:t>Be ready for a one-way dialogue</a:t>
            </a:r>
          </a:p>
          <a:p>
            <a:endParaRPr lang="en-US" sz="1400" b="1" dirty="0"/>
          </a:p>
          <a:p>
            <a:r>
              <a:rPr lang="en-US" sz="1400" dirty="0"/>
              <a:t>Goal in a one way dialogue is to address concerns that may not have been articulated, and answer questions that haven’t been asked</a:t>
            </a:r>
          </a:p>
          <a:p>
            <a:endParaRPr lang="en-US" sz="1400" b="1" dirty="0"/>
          </a:p>
          <a:p>
            <a:r>
              <a:rPr lang="en-US" sz="1400" dirty="0"/>
              <a:t>JUST BECAUSE THEY ARE NOT RESPONDING DOES NOT MEAN THEY ARE NOT LISTENING</a:t>
            </a:r>
          </a:p>
          <a:p>
            <a:endParaRPr lang="en-US" baseline="0" dirty="0"/>
          </a:p>
          <a:p>
            <a:r>
              <a:rPr lang="en-US" b="1" dirty="0"/>
              <a:t>Another important tool is to emphasize positive police actions</a:t>
            </a:r>
          </a:p>
          <a:p>
            <a:endParaRPr lang="en-US" baseline="0" dirty="0"/>
          </a:p>
          <a:p>
            <a:r>
              <a:rPr lang="en-US" sz="2000" b="1" dirty="0"/>
              <a:t>When do we contact?:  debate over verbal containment.  Contact before physical containment.  Have a discussion:  </a:t>
            </a:r>
          </a:p>
          <a:p>
            <a:endParaRPr lang="en-US" baseline="0" dirty="0"/>
          </a:p>
          <a:p>
            <a:endParaRPr lang="en-US" baseline="0" dirty="0"/>
          </a:p>
          <a:p>
            <a:r>
              <a:rPr lang="en-US" sz="1400" dirty="0"/>
              <a:t>.</a:t>
            </a:r>
            <a:r>
              <a:rPr lang="en-US" sz="1400" b="1" dirty="0"/>
              <a:t> Verbal Containment – occupy subject and begin to allow them to vent.</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38</a:t>
            </a:fld>
            <a:endParaRPr lang="en-US" dirty="0"/>
          </a:p>
        </p:txBody>
      </p:sp>
    </p:spTree>
    <p:extLst>
      <p:ext uri="{BB962C8B-B14F-4D97-AF65-F5344CB8AC3E}">
        <p14:creationId xmlns:p14="http://schemas.microsoft.com/office/powerpoint/2010/main" val="1645245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Officer safety, as well as the behavior of the individual, must be taken in consideration when determining the appropriate and safe distance between the officer and the individual during an encounter. </a:t>
            </a:r>
          </a:p>
          <a:p>
            <a:endParaRPr lang="en-US" dirty="0"/>
          </a:p>
          <a:p>
            <a:r>
              <a:rPr lang="en-US" dirty="0"/>
              <a:t>When personal space is closed (i.e. escorting the individual outside, the placing on of handcuffs, etc.) officer safety, and the safety of the individual, is vital</a:t>
            </a:r>
          </a:p>
          <a:p>
            <a:endParaRPr lang="en-US" dirty="0"/>
          </a:p>
          <a:p>
            <a:r>
              <a:rPr lang="en-US" dirty="0"/>
              <a:t>Appropriate eye contact on the part of the officer during an encounter with individual experiencing a mental health challenge or acute episode of a mental health crisis will help engage the officer with the individual, and can communicate a sense of respect, understanding, and empathy. </a:t>
            </a:r>
          </a:p>
          <a:p>
            <a:endParaRPr lang="en-US" dirty="0"/>
          </a:p>
          <a:p>
            <a:r>
              <a:rPr lang="en-US" dirty="0"/>
              <a:t>Inappropriate eye contact on the part of the officer, such as staring, raised eyebrows, etc. can convey disrespect, or a threatening and intimidating attitude. </a:t>
            </a:r>
          </a:p>
          <a:p>
            <a:r>
              <a:rPr lang="en-US" dirty="0"/>
              <a:t>Conversely, similar eye contact on the part of the individual in crisis may convey mistrust, anger, or hostility. </a:t>
            </a:r>
          </a:p>
          <a:p>
            <a:endParaRPr lang="en-US" dirty="0"/>
          </a:p>
        </p:txBody>
      </p:sp>
      <p:sp>
        <p:nvSpPr>
          <p:cNvPr id="4" name="Slide Number Placeholder 3"/>
          <p:cNvSpPr>
            <a:spLocks noGrp="1"/>
          </p:cNvSpPr>
          <p:nvPr>
            <p:ph type="sldNum" sz="quarter" idx="5"/>
          </p:nvPr>
        </p:nvSpPr>
        <p:spPr/>
        <p:txBody>
          <a:bodyPr/>
          <a:lstStyle/>
          <a:p>
            <a:fld id="{1156522E-F14E-4021-8496-EEE2754BEE28}" type="slidenum">
              <a:rPr lang="en-US" smtClean="0"/>
              <a:t>40</a:t>
            </a:fld>
            <a:endParaRPr lang="en-US"/>
          </a:p>
        </p:txBody>
      </p:sp>
    </p:spTree>
    <p:extLst>
      <p:ext uri="{BB962C8B-B14F-4D97-AF65-F5344CB8AC3E}">
        <p14:creationId xmlns:p14="http://schemas.microsoft.com/office/powerpoint/2010/main" val="685217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9339" y="4415791"/>
            <a:ext cx="6151722" cy="4617746"/>
          </a:xfrm>
        </p:spPr>
        <p:txBody>
          <a:bodyPr>
            <a:normAutofit/>
          </a:bodyPr>
          <a:lstStyle/>
          <a:p>
            <a:r>
              <a:rPr lang="en-US" sz="1600" dirty="0"/>
              <a:t>Security:  physical and emotional</a:t>
            </a:r>
          </a:p>
          <a:p>
            <a:endParaRPr lang="en-US" sz="1600" dirty="0"/>
          </a:p>
          <a:p>
            <a:r>
              <a:rPr lang="en-US" sz="1600" dirty="0"/>
              <a:t>Recognition:  his view is understood (I have her view, but I know that is only half the story)</a:t>
            </a:r>
          </a:p>
          <a:p>
            <a:endParaRPr lang="en-US" sz="1600" dirty="0"/>
          </a:p>
          <a:p>
            <a:r>
              <a:rPr lang="en-US" sz="1600" dirty="0"/>
              <a:t>Control:  feels he has some say (HOSPTIAL)</a:t>
            </a:r>
          </a:p>
          <a:p>
            <a:endParaRPr lang="en-US" sz="1600" dirty="0"/>
          </a:p>
          <a:p>
            <a:r>
              <a:rPr lang="en-US" sz="1600" dirty="0"/>
              <a:t>Dignity:  save face (help them see that this is not the end of the world) (BLAME ME)  (ANYONE COULD BE SUICIDAL)</a:t>
            </a:r>
          </a:p>
          <a:p>
            <a:endParaRPr lang="en-US" sz="1600" dirty="0"/>
          </a:p>
          <a:p>
            <a:r>
              <a:rPr lang="en-US" sz="1600" dirty="0"/>
              <a:t>Accomplishment (achieved something)</a:t>
            </a:r>
          </a:p>
          <a:p>
            <a:endParaRPr lang="en-US" sz="1600" dirty="0"/>
          </a:p>
          <a:p>
            <a:r>
              <a:rPr lang="en-US" sz="1600" dirty="0"/>
              <a:t>When an officer begins to address these basic human needs they begin to build a bond and establish trust.</a:t>
            </a:r>
          </a:p>
          <a:p>
            <a:endParaRPr lang="en-US" sz="1600" dirty="0"/>
          </a:p>
          <a:p>
            <a:r>
              <a:rPr lang="en-US" sz="1600" dirty="0"/>
              <a:t>Respect - a feeling or understanding that someone or something is important, serious, etc., and should be treated in an appropriate way</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43</a:t>
            </a:fld>
            <a:endParaRPr lang="en-US" dirty="0"/>
          </a:p>
        </p:txBody>
      </p:sp>
    </p:spTree>
    <p:extLst>
      <p:ext uri="{BB962C8B-B14F-4D97-AF65-F5344CB8AC3E}">
        <p14:creationId xmlns:p14="http://schemas.microsoft.com/office/powerpoint/2010/main" val="3275786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D9722-BD06-49F0-8A1D-A88C4F5A6BA8}" type="slidenum">
              <a:rPr lang="en-US"/>
              <a:pPr/>
              <a:t>44</a:t>
            </a:fld>
            <a:endParaRPr lang="en-US" dirty="0"/>
          </a:p>
        </p:txBody>
      </p:sp>
      <p:sp>
        <p:nvSpPr>
          <p:cNvPr id="33794"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33795" name="Rectangle 3"/>
          <p:cNvSpPr>
            <a:spLocks noGrp="1" noChangeArrowheads="1"/>
          </p:cNvSpPr>
          <p:nvPr>
            <p:ph type="body" idx="1"/>
          </p:nvPr>
        </p:nvSpPr>
        <p:spPr>
          <a:xfrm>
            <a:off x="934722" y="4415792"/>
            <a:ext cx="5140960" cy="4183380"/>
          </a:xfrm>
          <a:ln/>
        </p:spPr>
        <p:txBody>
          <a:bodyPr lIns="92199" tIns="45290" rIns="92199" bIns="45290"/>
          <a:lstStyle/>
          <a:p>
            <a:endParaRPr lang="en-US" dirty="0"/>
          </a:p>
        </p:txBody>
      </p:sp>
    </p:spTree>
    <p:extLst>
      <p:ext uri="{BB962C8B-B14F-4D97-AF65-F5344CB8AC3E}">
        <p14:creationId xmlns:p14="http://schemas.microsoft.com/office/powerpoint/2010/main" val="25042006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63F2E-0E9D-4C63-A73B-D4465BACDE63}" type="slidenum">
              <a:rPr lang="en-US"/>
              <a:pPr/>
              <a:t>45</a:t>
            </a:fld>
            <a:endParaRPr lang="en-US" dirty="0"/>
          </a:p>
        </p:txBody>
      </p:sp>
      <p:sp>
        <p:nvSpPr>
          <p:cNvPr id="60418"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60419" name="Rectangle 3"/>
          <p:cNvSpPr>
            <a:spLocks noGrp="1" noChangeArrowheads="1"/>
          </p:cNvSpPr>
          <p:nvPr>
            <p:ph type="body" idx="1"/>
          </p:nvPr>
        </p:nvSpPr>
        <p:spPr>
          <a:xfrm>
            <a:off x="934722" y="4415792"/>
            <a:ext cx="5140960" cy="4183380"/>
          </a:xfrm>
          <a:ln/>
        </p:spPr>
        <p:txBody>
          <a:bodyPr lIns="92199" tIns="45290" rIns="92199" bIns="45290">
            <a:normAutofit/>
          </a:bodyPr>
          <a:lstStyle/>
          <a:p>
            <a:endParaRPr lang="en-US" sz="2000" dirty="0"/>
          </a:p>
          <a:p>
            <a:r>
              <a:rPr lang="en-US" sz="2000" dirty="0"/>
              <a:t>Use of Force dropped dramatically </a:t>
            </a:r>
          </a:p>
          <a:p>
            <a:endParaRPr lang="en-US" sz="2000" dirty="0"/>
          </a:p>
          <a:p>
            <a:r>
              <a:rPr lang="en-US" sz="2000" dirty="0"/>
              <a:t>Better interviewer, less complaints</a:t>
            </a:r>
          </a:p>
          <a:p>
            <a:endParaRPr lang="en-US" sz="2000" dirty="0"/>
          </a:p>
          <a:p>
            <a:r>
              <a:rPr lang="en-US" sz="2000" dirty="0"/>
              <a:t>PED CHECK EXAMPLE</a:t>
            </a:r>
          </a:p>
        </p:txBody>
      </p:sp>
    </p:spTree>
    <p:extLst>
      <p:ext uri="{BB962C8B-B14F-4D97-AF65-F5344CB8AC3E}">
        <p14:creationId xmlns:p14="http://schemas.microsoft.com/office/powerpoint/2010/main" val="22069616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3C71B-07C3-4F6E-A83C-509F8BACE34F}" type="slidenum">
              <a:rPr lang="en-US"/>
              <a:pPr/>
              <a:t>46</a:t>
            </a:fld>
            <a:endParaRPr lang="en-US" dirty="0"/>
          </a:p>
        </p:txBody>
      </p:sp>
      <p:sp>
        <p:nvSpPr>
          <p:cNvPr id="39938"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39939" name="Rectangle 3"/>
          <p:cNvSpPr>
            <a:spLocks noGrp="1" noChangeArrowheads="1"/>
          </p:cNvSpPr>
          <p:nvPr>
            <p:ph type="body" idx="1"/>
          </p:nvPr>
        </p:nvSpPr>
        <p:spPr>
          <a:xfrm>
            <a:off x="934722" y="4415792"/>
            <a:ext cx="5140960" cy="4183380"/>
          </a:xfrm>
          <a:ln/>
        </p:spPr>
        <p:txBody>
          <a:bodyPr lIns="92199" tIns="45290" rIns="92199" bIns="45290"/>
          <a:lstStyle/>
          <a:p>
            <a:pPr>
              <a:lnSpc>
                <a:spcPct val="125000"/>
              </a:lnSpc>
            </a:pPr>
            <a:r>
              <a:rPr lang="en-US" sz="1600" dirty="0"/>
              <a:t>Stronger support from the community – WHO KNOWS ABOUT CIT?</a:t>
            </a:r>
          </a:p>
          <a:p>
            <a:pPr>
              <a:lnSpc>
                <a:spcPct val="125000"/>
              </a:lnSpc>
            </a:pPr>
            <a:r>
              <a:rPr lang="en-US" sz="1600" dirty="0"/>
              <a:t>Reduced job related stress –FEEDBACK FROM THE COMMUNITY</a:t>
            </a:r>
          </a:p>
          <a:p>
            <a:pPr>
              <a:lnSpc>
                <a:spcPct val="125000"/>
              </a:lnSpc>
            </a:pPr>
            <a:endParaRPr lang="en-US" sz="1600" dirty="0"/>
          </a:p>
          <a:p>
            <a:pPr>
              <a:lnSpc>
                <a:spcPct val="125000"/>
              </a:lnSpc>
            </a:pPr>
            <a:r>
              <a:rPr lang="en-US" sz="2400" dirty="0"/>
              <a:t>TRANSITION</a:t>
            </a:r>
            <a:r>
              <a:rPr lang="en-US" sz="2400" baseline="0" dirty="0"/>
              <a:t> TO NEXT SLIDE:  Who</a:t>
            </a:r>
            <a:r>
              <a:rPr lang="en-US" sz="2400" dirty="0"/>
              <a:t> is a crisis communicator</a:t>
            </a:r>
            <a:r>
              <a:rPr lang="en-US" sz="2400" baseline="0" dirty="0"/>
              <a:t>?</a:t>
            </a:r>
          </a:p>
          <a:p>
            <a:pPr>
              <a:lnSpc>
                <a:spcPct val="125000"/>
              </a:lnSpc>
            </a:pPr>
            <a:endParaRPr lang="en-US" sz="2400" dirty="0"/>
          </a:p>
          <a:p>
            <a:pPr>
              <a:lnSpc>
                <a:spcPct val="125000"/>
              </a:lnSpc>
            </a:pPr>
            <a:r>
              <a:rPr lang="en-US" sz="1800" b="1" dirty="0"/>
              <a:t>PERCEPTION IS A CRISIS COMMUNICATOR IS THAT GUY THAT TALKS TO PEOPLE OVER THE PHONE (AN EXPERT)</a:t>
            </a:r>
          </a:p>
          <a:p>
            <a:pPr>
              <a:lnSpc>
                <a:spcPct val="125000"/>
              </a:lnSpc>
            </a:pPr>
            <a:endParaRPr lang="en-US" sz="1800" dirty="0"/>
          </a:p>
          <a:p>
            <a:endParaRPr lang="en-US" sz="1800" dirty="0"/>
          </a:p>
        </p:txBody>
      </p:sp>
    </p:spTree>
    <p:extLst>
      <p:ext uri="{BB962C8B-B14F-4D97-AF65-F5344CB8AC3E}">
        <p14:creationId xmlns:p14="http://schemas.microsoft.com/office/powerpoint/2010/main" val="281937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13777-8362-4341-8F62-1A8471E22A9E}" type="slidenum">
              <a:rPr lang="en-US"/>
              <a:pPr/>
              <a:t>47</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34722" y="4415792"/>
            <a:ext cx="5140960" cy="4183380"/>
          </a:xfrm>
        </p:spPr>
        <p:txBody>
          <a:bodyPr>
            <a:normAutofit/>
          </a:bodyPr>
          <a:lstStyle/>
          <a:p>
            <a:r>
              <a:rPr lang="en-US" sz="1800" dirty="0"/>
              <a:t>General S’s Speech.  We learn someone’s true character by what they do when nobody is watching</a:t>
            </a:r>
          </a:p>
          <a:p>
            <a:endParaRPr lang="en-US" sz="1800" dirty="0"/>
          </a:p>
          <a:p>
            <a:r>
              <a:rPr lang="en-US" sz="1800" dirty="0"/>
              <a:t>One bad action can undo 100 good actions</a:t>
            </a:r>
          </a:p>
          <a:p>
            <a:endParaRPr lang="en-US" sz="1800" dirty="0"/>
          </a:p>
          <a:p>
            <a:r>
              <a:rPr lang="en-US" sz="1800" dirty="0"/>
              <a:t>St. Ann Cop’s Example</a:t>
            </a:r>
          </a:p>
          <a:p>
            <a:endParaRPr lang="en-US" sz="1800" dirty="0"/>
          </a:p>
          <a:p>
            <a:r>
              <a:rPr lang="en-US" sz="1800" dirty="0"/>
              <a:t>Powell shooting</a:t>
            </a:r>
          </a:p>
          <a:p>
            <a:endParaRPr lang="en-US" sz="1800" dirty="0"/>
          </a:p>
          <a:p>
            <a:r>
              <a:rPr lang="en-US" sz="1800" dirty="0"/>
              <a:t>News wants to talk when something goes bad, but they never want to talk to me about the 60 or 70 times a week that officers do a good job and it does not come to the attention of anyone.</a:t>
            </a:r>
          </a:p>
          <a:p>
            <a:endParaRPr lang="en-US" sz="1800" dirty="0"/>
          </a:p>
          <a:p>
            <a:endParaRPr lang="en-US" sz="1800" dirty="0"/>
          </a:p>
        </p:txBody>
      </p:sp>
    </p:spTree>
    <p:extLst>
      <p:ext uri="{BB962C8B-B14F-4D97-AF65-F5344CB8AC3E}">
        <p14:creationId xmlns:p14="http://schemas.microsoft.com/office/powerpoint/2010/main" val="3483334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2DE22-DBAB-48FC-94DC-62F68F6111B8}" type="slidenum">
              <a:rPr lang="en-US"/>
              <a:pPr/>
              <a:t>48</a:t>
            </a:fld>
            <a:endParaRPr lang="en-US" dirty="0"/>
          </a:p>
        </p:txBody>
      </p:sp>
      <p:sp>
        <p:nvSpPr>
          <p:cNvPr id="19458"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19459" name="Rectangle 3"/>
          <p:cNvSpPr>
            <a:spLocks noGrp="1" noChangeArrowheads="1"/>
          </p:cNvSpPr>
          <p:nvPr>
            <p:ph type="body" idx="1"/>
          </p:nvPr>
        </p:nvSpPr>
        <p:spPr>
          <a:xfrm>
            <a:off x="934722" y="4415792"/>
            <a:ext cx="5140960" cy="4183380"/>
          </a:xfrm>
          <a:ln/>
        </p:spPr>
        <p:txBody>
          <a:bodyPr lIns="92199" tIns="45290" rIns="92199" bIns="45290"/>
          <a:lstStyle/>
          <a:p>
            <a:r>
              <a:rPr lang="en-US" sz="1600" dirty="0"/>
              <a:t>Attitudes (egos):  First day of Tact Speech</a:t>
            </a:r>
          </a:p>
          <a:p>
            <a:endParaRPr lang="en-US" sz="1600" dirty="0"/>
          </a:p>
          <a:p>
            <a:r>
              <a:rPr lang="en-US" sz="1600" dirty="0"/>
              <a:t>Morals/Judgments:  put that aside  FBI role-play  try to shock them.</a:t>
            </a:r>
          </a:p>
          <a:p>
            <a:endParaRPr lang="en-US" sz="1600" dirty="0"/>
          </a:p>
          <a:p>
            <a:r>
              <a:rPr lang="en-US" sz="1600" dirty="0"/>
              <a:t>Patience:  time invested at front end pays off in the back end</a:t>
            </a:r>
          </a:p>
          <a:p>
            <a:endParaRPr lang="en-US" baseline="0" dirty="0"/>
          </a:p>
          <a:p>
            <a:endParaRPr lang="en-US" dirty="0"/>
          </a:p>
        </p:txBody>
      </p:sp>
    </p:spTree>
    <p:extLst>
      <p:ext uri="{BB962C8B-B14F-4D97-AF65-F5344CB8AC3E}">
        <p14:creationId xmlns:p14="http://schemas.microsoft.com/office/powerpoint/2010/main" val="1835749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C20EA-7397-43AB-A2F2-E6D238314BFB}" type="slidenum">
              <a:rPr lang="en-US"/>
              <a:pPr/>
              <a:t>49</a:t>
            </a:fld>
            <a:endParaRPr lang="en-US" dirty="0"/>
          </a:p>
        </p:txBody>
      </p:sp>
      <p:sp>
        <p:nvSpPr>
          <p:cNvPr id="56322"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56323" name="Rectangle 3"/>
          <p:cNvSpPr>
            <a:spLocks noGrp="1" noChangeArrowheads="1"/>
          </p:cNvSpPr>
          <p:nvPr>
            <p:ph type="body" idx="1"/>
          </p:nvPr>
        </p:nvSpPr>
        <p:spPr>
          <a:xfrm>
            <a:off x="934722" y="4415792"/>
            <a:ext cx="5140960" cy="4183380"/>
          </a:xfrm>
          <a:ln/>
        </p:spPr>
        <p:txBody>
          <a:bodyPr lIns="92199" tIns="45290" rIns="92199" bIns="45290">
            <a:normAutofit/>
          </a:bodyPr>
          <a:lstStyle/>
          <a:p>
            <a:r>
              <a:rPr lang="en-US" sz="1600" dirty="0"/>
              <a:t>Everybody is probably thinking about someone right now that is the opposite of mature.</a:t>
            </a:r>
          </a:p>
          <a:p>
            <a:endParaRPr lang="en-US" sz="1600" dirty="0"/>
          </a:p>
        </p:txBody>
      </p:sp>
    </p:spTree>
    <p:extLst>
      <p:ext uri="{BB962C8B-B14F-4D97-AF65-F5344CB8AC3E}">
        <p14:creationId xmlns:p14="http://schemas.microsoft.com/office/powerpoint/2010/main" val="203548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09353-50F4-41EA-998E-E7183F6A34BB}" type="slidenum">
              <a:rPr lang="en-US"/>
              <a:pPr/>
              <a:t>9</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xfrm>
            <a:off x="275547" y="4415791"/>
            <a:ext cx="6459307" cy="4617745"/>
          </a:xfrm>
        </p:spPr>
        <p:txBody>
          <a:bodyPr>
            <a:normAutofit/>
          </a:bodyPr>
          <a:lstStyle/>
          <a:p>
            <a:r>
              <a:rPr lang="en-US" sz="1400" dirty="0"/>
              <a:t>Why are we here?  What did they teach us in the academy about communication?  Ask, tell, Make. </a:t>
            </a:r>
          </a:p>
          <a:p>
            <a:endParaRPr lang="en-US" sz="1400" dirty="0"/>
          </a:p>
          <a:p>
            <a:r>
              <a:rPr lang="en-US" sz="1400" dirty="0"/>
              <a:t>Traditional police mindset is counter to crisis intervention</a:t>
            </a:r>
          </a:p>
          <a:p>
            <a:endParaRPr lang="en-US" sz="1400" dirty="0"/>
          </a:p>
          <a:p>
            <a:r>
              <a:rPr lang="en-US" sz="1400" dirty="0"/>
              <a:t>CIT training leads to less use of force and less injury to officers and consumers</a:t>
            </a:r>
          </a:p>
          <a:p>
            <a:r>
              <a:rPr lang="en-US" sz="1400" dirty="0"/>
              <a:t>(police presentation vs. public presentation)</a:t>
            </a:r>
          </a:p>
          <a:p>
            <a:endParaRPr lang="en-US" sz="1400" dirty="0"/>
          </a:p>
          <a:p>
            <a:r>
              <a:rPr lang="en-US" sz="1400" dirty="0"/>
              <a:t>CIT lead to less 10-40’s</a:t>
            </a:r>
          </a:p>
          <a:p>
            <a:endParaRPr lang="en-US" sz="1400" dirty="0"/>
          </a:p>
          <a:p>
            <a:r>
              <a:rPr lang="en-US" sz="1400" dirty="0"/>
              <a:t>Less time on calls</a:t>
            </a:r>
          </a:p>
          <a:p>
            <a:endParaRPr lang="en-US" sz="1400" dirty="0"/>
          </a:p>
          <a:p>
            <a:r>
              <a:rPr lang="en-US" sz="1400" dirty="0"/>
              <a:t>Consumers getting connected to services and off our plates</a:t>
            </a:r>
          </a:p>
          <a:p>
            <a:endParaRPr lang="en-US" sz="1400" dirty="0"/>
          </a:p>
          <a:p>
            <a:r>
              <a:rPr lang="en-US" sz="1400" dirty="0"/>
              <a:t>Ask students at SB what most important tool for a law enforcement officer is.</a:t>
            </a:r>
          </a:p>
          <a:p>
            <a:endParaRPr lang="en-US" sz="1400" dirty="0"/>
          </a:p>
          <a:p>
            <a:r>
              <a:rPr lang="en-US" sz="1400" dirty="0"/>
              <a:t>Young cops how quick they can get a guy in custody vs. talk a guy into custody. </a:t>
            </a:r>
          </a:p>
          <a:p>
            <a:endParaRPr lang="en-US" sz="1400" dirty="0"/>
          </a:p>
          <a:p>
            <a:endParaRPr lang="en-US" baseline="0" dirty="0"/>
          </a:p>
        </p:txBody>
      </p:sp>
    </p:spTree>
    <p:extLst>
      <p:ext uri="{BB962C8B-B14F-4D97-AF65-F5344CB8AC3E}">
        <p14:creationId xmlns:p14="http://schemas.microsoft.com/office/powerpoint/2010/main" val="893432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0E119B-E90C-418D-B830-AC556D81C37F}" type="slidenum">
              <a:rPr lang="en-US"/>
              <a:pPr/>
              <a:t>50</a:t>
            </a:fld>
            <a:endParaRPr lang="en-US" dirty="0"/>
          </a:p>
        </p:txBody>
      </p:sp>
      <p:sp>
        <p:nvSpPr>
          <p:cNvPr id="58370"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58371" name="Rectangle 3"/>
          <p:cNvSpPr>
            <a:spLocks noGrp="1" noChangeArrowheads="1"/>
          </p:cNvSpPr>
          <p:nvPr>
            <p:ph type="body" idx="1"/>
          </p:nvPr>
        </p:nvSpPr>
        <p:spPr>
          <a:xfrm>
            <a:off x="352443" y="4415791"/>
            <a:ext cx="6228618" cy="4386938"/>
          </a:xfrm>
          <a:ln/>
        </p:spPr>
        <p:txBody>
          <a:bodyPr lIns="92199" tIns="45290" rIns="92199" bIns="45290">
            <a:noAutofit/>
          </a:bodyPr>
          <a:lstStyle/>
          <a:p>
            <a:r>
              <a:rPr lang="en-US" sz="1400" dirty="0"/>
              <a:t>Leaders who hide behind their rank.  </a:t>
            </a:r>
          </a:p>
          <a:p>
            <a:endParaRPr lang="en-US" sz="1400" dirty="0"/>
          </a:p>
          <a:p>
            <a:r>
              <a:rPr lang="en-US" sz="1400" dirty="0"/>
              <a:t>Leadership: “The art of inspiring people to cooperate and to take action enthusiastically toward the achievement of uncommon goals”</a:t>
            </a:r>
          </a:p>
          <a:p>
            <a:endParaRPr lang="en-US" sz="1400" dirty="0"/>
          </a:p>
          <a:p>
            <a:r>
              <a:rPr lang="en-US" sz="1400" b="1" dirty="0"/>
              <a:t>Respect is earned.  </a:t>
            </a:r>
            <a:r>
              <a:rPr lang="en-US" sz="1400" dirty="0"/>
              <a:t>Kurt Frisz training example.</a:t>
            </a:r>
            <a:endParaRPr lang="en-US" sz="1400" b="1" dirty="0"/>
          </a:p>
          <a:p>
            <a:endParaRPr lang="en-US" sz="1400" dirty="0"/>
          </a:p>
          <a:p>
            <a:r>
              <a:rPr lang="en-US" sz="1400" dirty="0"/>
              <a:t>Win/Lose vs compromise.  Example of choosing the hospital.</a:t>
            </a:r>
          </a:p>
          <a:p>
            <a:endParaRPr lang="en-US" sz="1600" dirty="0"/>
          </a:p>
          <a:p>
            <a:r>
              <a:rPr lang="en-US" sz="1400" dirty="0">
                <a:solidFill>
                  <a:srgbClr val="FF0000"/>
                </a:solidFill>
              </a:rPr>
              <a:t>Maturity/Leadership – Ability and willingness to delegate</a:t>
            </a:r>
          </a:p>
          <a:p>
            <a:endParaRPr lang="en-US" sz="1400" dirty="0">
              <a:solidFill>
                <a:srgbClr val="FF0000"/>
              </a:solidFill>
            </a:endParaRPr>
          </a:p>
          <a:p>
            <a:pPr algn="l"/>
            <a:r>
              <a:rPr lang="en-US" sz="1400" dirty="0">
                <a:solidFill>
                  <a:srgbClr val="FF0000"/>
                </a:solidFill>
              </a:rPr>
              <a:t>Prevents OBE (</a:t>
            </a:r>
            <a:r>
              <a:rPr lang="en-US" sz="1400" b="1" dirty="0">
                <a:solidFill>
                  <a:srgbClr val="FF0000"/>
                </a:solidFill>
              </a:rPr>
              <a:t>O</a:t>
            </a:r>
            <a:r>
              <a:rPr lang="en-US" sz="1400" dirty="0">
                <a:solidFill>
                  <a:srgbClr val="FF0000"/>
                </a:solidFill>
              </a:rPr>
              <a:t>verwhelmed </a:t>
            </a:r>
            <a:r>
              <a:rPr lang="en-US" sz="1400" b="1" dirty="0">
                <a:solidFill>
                  <a:srgbClr val="FF0000"/>
                </a:solidFill>
              </a:rPr>
              <a:t>B</a:t>
            </a:r>
            <a:r>
              <a:rPr lang="en-US" sz="1400" dirty="0">
                <a:solidFill>
                  <a:srgbClr val="FF0000"/>
                </a:solidFill>
              </a:rPr>
              <a:t>y </a:t>
            </a:r>
            <a:r>
              <a:rPr lang="en-US" sz="1400" b="1" dirty="0">
                <a:solidFill>
                  <a:srgbClr val="FF0000"/>
                </a:solidFill>
              </a:rPr>
              <a:t>E</a:t>
            </a:r>
            <a:r>
              <a:rPr lang="en-US" sz="1400" dirty="0">
                <a:solidFill>
                  <a:srgbClr val="FF0000"/>
                </a:solidFill>
              </a:rPr>
              <a:t>vents) – </a:t>
            </a:r>
          </a:p>
          <a:p>
            <a:pPr algn="l"/>
            <a:endParaRPr lang="en-US" sz="1400" dirty="0">
              <a:solidFill>
                <a:srgbClr val="FF0000"/>
              </a:solidFill>
            </a:endParaRPr>
          </a:p>
          <a:p>
            <a:pPr algn="l"/>
            <a:r>
              <a:rPr lang="en-US" sz="1400" dirty="0">
                <a:solidFill>
                  <a:srgbClr val="FF0000"/>
                </a:solidFill>
              </a:rPr>
              <a:t>OBE causes shouting and subordinates, countermanding previous orders, confusion or anxiety. Eventually they will implode.</a:t>
            </a:r>
          </a:p>
          <a:p>
            <a:pPr algn="l"/>
            <a:endParaRPr lang="en-US" sz="1400" dirty="0">
              <a:solidFill>
                <a:srgbClr val="FF0000"/>
              </a:solidFill>
            </a:endParaRPr>
          </a:p>
          <a:p>
            <a:pPr algn="l"/>
            <a:r>
              <a:rPr lang="en-US" sz="1400" dirty="0">
                <a:solidFill>
                  <a:srgbClr val="FF0000"/>
                </a:solidFill>
              </a:rPr>
              <a:t>Causes of OBE are too large a span of control and need for excessive control (micromanager)  </a:t>
            </a:r>
          </a:p>
          <a:p>
            <a:pPr algn="l"/>
            <a:endParaRPr lang="en-US" sz="1400" dirty="0"/>
          </a:p>
          <a:p>
            <a:pPr algn="l"/>
            <a:r>
              <a:rPr lang="en-US" sz="1400" dirty="0"/>
              <a:t>Frisz and 10-40’s (advice of the experts)</a:t>
            </a:r>
          </a:p>
          <a:p>
            <a:endParaRPr lang="en-US" sz="1400" dirty="0"/>
          </a:p>
        </p:txBody>
      </p:sp>
    </p:spTree>
    <p:extLst>
      <p:ext uri="{BB962C8B-B14F-4D97-AF65-F5344CB8AC3E}">
        <p14:creationId xmlns:p14="http://schemas.microsoft.com/office/powerpoint/2010/main" val="3398341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E0AD3-3F69-4749-A3ED-5526C195CF9F}" type="slidenum">
              <a:rPr lang="en-US"/>
              <a:pPr/>
              <a:t>51</a:t>
            </a:fld>
            <a:endParaRPr lang="en-US" dirty="0"/>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934722" y="4415792"/>
            <a:ext cx="5140960" cy="4183380"/>
          </a:xfrm>
        </p:spPr>
        <p:txBody>
          <a:bodyPr>
            <a:normAutofit/>
          </a:bodyPr>
          <a:lstStyle/>
          <a:p>
            <a:r>
              <a:rPr lang="en-US" sz="2000" dirty="0"/>
              <a:t>Remember a person may have legitimately had a bad experience with the police in the past.</a:t>
            </a:r>
          </a:p>
          <a:p>
            <a:endParaRPr lang="en-US" sz="2000" dirty="0"/>
          </a:p>
          <a:p>
            <a:r>
              <a:rPr lang="en-US" sz="2000" dirty="0"/>
              <a:t>Racial profiling example.</a:t>
            </a:r>
          </a:p>
          <a:p>
            <a:endParaRPr lang="en-US" sz="2000" dirty="0"/>
          </a:p>
          <a:p>
            <a:r>
              <a:rPr lang="en-US" sz="2000" dirty="0"/>
              <a:t>Were people at Ferguson with legitimate complaints</a:t>
            </a:r>
          </a:p>
          <a:p>
            <a:endParaRPr lang="en-US" sz="2000" dirty="0"/>
          </a:p>
          <a:p>
            <a:r>
              <a:rPr lang="en-US" sz="2000" dirty="0"/>
              <a:t>Officer Friendly</a:t>
            </a:r>
          </a:p>
          <a:p>
            <a:endParaRPr lang="en-US" sz="2000" dirty="0"/>
          </a:p>
          <a:p>
            <a:r>
              <a:rPr lang="en-US" sz="2000" dirty="0"/>
              <a:t>Easter Night Barricaded subject Example</a:t>
            </a:r>
            <a:endParaRPr lang="en-US" sz="1600" dirty="0"/>
          </a:p>
        </p:txBody>
      </p:sp>
    </p:spTree>
    <p:extLst>
      <p:ext uri="{BB962C8B-B14F-4D97-AF65-F5344CB8AC3E}">
        <p14:creationId xmlns:p14="http://schemas.microsoft.com/office/powerpoint/2010/main" val="921854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7FF10-BF39-4643-91D0-28BCD49F0ACC}" type="slidenum">
              <a:rPr lang="en-US"/>
              <a:pPr/>
              <a:t>52</a:t>
            </a:fld>
            <a:endParaRPr lang="en-US" dirty="0"/>
          </a:p>
        </p:txBody>
      </p:sp>
      <p:sp>
        <p:nvSpPr>
          <p:cNvPr id="41986" name="Rectangle 2"/>
          <p:cNvSpPr>
            <a:spLocks noGrp="1" noRot="1" noChangeAspect="1" noChangeArrowheads="1" noTextEdit="1"/>
          </p:cNvSpPr>
          <p:nvPr>
            <p:ph type="sldImg"/>
          </p:nvPr>
        </p:nvSpPr>
        <p:spPr>
          <a:xfrm>
            <a:off x="1190625" y="703263"/>
            <a:ext cx="4629150" cy="3473450"/>
          </a:xfrm>
          <a:ln w="12700" cap="flat">
            <a:solidFill>
              <a:schemeClr val="tx1"/>
            </a:solidFill>
          </a:ln>
        </p:spPr>
      </p:sp>
      <p:sp>
        <p:nvSpPr>
          <p:cNvPr id="41987" name="Rectangle 3"/>
          <p:cNvSpPr>
            <a:spLocks noGrp="1" noChangeArrowheads="1"/>
          </p:cNvSpPr>
          <p:nvPr>
            <p:ph type="body" idx="1"/>
          </p:nvPr>
        </p:nvSpPr>
        <p:spPr>
          <a:xfrm>
            <a:off x="934722" y="4415792"/>
            <a:ext cx="5140960" cy="4183380"/>
          </a:xfrm>
          <a:ln/>
        </p:spPr>
        <p:txBody>
          <a:bodyPr lIns="92199" tIns="45290" rIns="92199" bIns="45290">
            <a:normAutofit/>
          </a:bodyPr>
          <a:lstStyle/>
          <a:p>
            <a:r>
              <a:rPr lang="en-US" sz="1800" dirty="0"/>
              <a:t>FERGUSON ADDED A WHOLE NEW DIMENSION TO THIS (Camera phones, media)</a:t>
            </a:r>
          </a:p>
          <a:p>
            <a:endParaRPr lang="en-US" sz="1800" dirty="0"/>
          </a:p>
          <a:p>
            <a:r>
              <a:rPr lang="en-US" sz="1800" dirty="0"/>
              <a:t>Invest</a:t>
            </a:r>
            <a:r>
              <a:rPr lang="en-US" sz="1800" baseline="0" dirty="0"/>
              <a:t> the time.</a:t>
            </a:r>
          </a:p>
          <a:p>
            <a:endParaRPr lang="en-US" sz="1800" baseline="0" dirty="0"/>
          </a:p>
          <a:p>
            <a:r>
              <a:rPr lang="en-US" sz="1800" baseline="0" dirty="0"/>
              <a:t>Officers positive response and investment of time at the beginning builds trust and rapport while leaving a lasting favorable impression when we have to intervene later.</a:t>
            </a:r>
            <a:endParaRPr lang="en-US" sz="1800" dirty="0"/>
          </a:p>
        </p:txBody>
      </p:sp>
    </p:spTree>
    <p:extLst>
      <p:ext uri="{BB962C8B-B14F-4D97-AF65-F5344CB8AC3E}">
        <p14:creationId xmlns:p14="http://schemas.microsoft.com/office/powerpoint/2010/main" val="3927426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ctr">
              <a:buNone/>
            </a:pPr>
            <a:r>
              <a:rPr lang="en-US" dirty="0"/>
              <a:t>WHEN SOMEONE IN YOUR ORGANIZATION TREATS PEOPLE POORLY WITHOUT RESPECT THEY LOWER YOUR CREDIBILITY AND EVERYONE ELSE YOU WORK WITH.</a:t>
            </a:r>
          </a:p>
          <a:p>
            <a:pPr marL="0" indent="0" algn="ctr">
              <a:buNone/>
            </a:pPr>
            <a:endParaRPr lang="en-US" dirty="0"/>
          </a:p>
          <a:p>
            <a:r>
              <a:rPr lang="en-US" sz="1200" dirty="0"/>
              <a:t>St. Ann officer with rifle in Ferguson</a:t>
            </a:r>
          </a:p>
          <a:p>
            <a:endParaRPr lang="en-US" sz="1200" dirty="0"/>
          </a:p>
          <a:p>
            <a:r>
              <a:rPr lang="en-US" sz="1200" dirty="0"/>
              <a:t>Over shadows the hundreds of officers that handled themselves well</a:t>
            </a:r>
          </a:p>
          <a:p>
            <a:pPr marL="0" indent="0" algn="ctr">
              <a:buNone/>
            </a:pPr>
            <a:endParaRPr lang="en-US"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53</a:t>
            </a:fld>
            <a:endParaRPr lang="en-US" dirty="0"/>
          </a:p>
        </p:txBody>
      </p:sp>
    </p:spTree>
    <p:extLst>
      <p:ext uri="{BB962C8B-B14F-4D97-AF65-F5344CB8AC3E}">
        <p14:creationId xmlns:p14="http://schemas.microsoft.com/office/powerpoint/2010/main" val="13490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DON’T TAKE IT PERSONNAL </a:t>
            </a:r>
          </a:p>
          <a:p>
            <a:endParaRPr lang="en-US" sz="2000" dirty="0"/>
          </a:p>
          <a:p>
            <a:r>
              <a:rPr lang="en-US" sz="2000" dirty="0"/>
              <a:t>Most critical skill of law enforcement negotiator is to control self and those around them.</a:t>
            </a:r>
          </a:p>
          <a:p>
            <a:endParaRPr lang="en-US" sz="2000" dirty="0"/>
          </a:p>
          <a:p>
            <a:r>
              <a:rPr lang="en-US" sz="2000" dirty="0"/>
              <a:t>Not to overreact to threats and see the meaning of defensive threats.  “I’ll kill this lady </a:t>
            </a:r>
            <a:r>
              <a:rPr lang="en-US" sz="2000" b="1" dirty="0">
                <a:solidFill>
                  <a:srgbClr val="FF0000"/>
                </a:solidFill>
              </a:rPr>
              <a:t>if</a:t>
            </a:r>
            <a:r>
              <a:rPr lang="en-US" sz="2000" dirty="0">
                <a:solidFill>
                  <a:srgbClr val="FF0000"/>
                </a:solidFill>
              </a:rPr>
              <a:t> </a:t>
            </a:r>
            <a:r>
              <a:rPr lang="en-US" sz="2000" dirty="0"/>
              <a:t>you try to come in here”</a:t>
            </a:r>
          </a:p>
        </p:txBody>
      </p:sp>
      <p:sp>
        <p:nvSpPr>
          <p:cNvPr id="4" name="Slide Number Placeholder 3"/>
          <p:cNvSpPr>
            <a:spLocks noGrp="1"/>
          </p:cNvSpPr>
          <p:nvPr>
            <p:ph type="sldNum" sz="quarter" idx="10"/>
          </p:nvPr>
        </p:nvSpPr>
        <p:spPr/>
        <p:txBody>
          <a:bodyPr/>
          <a:lstStyle/>
          <a:p>
            <a:fld id="{5EA3C380-9478-4717-A446-42FDCBA9BEA6}" type="slidenum">
              <a:rPr lang="en-US" smtClean="0"/>
              <a:pPr/>
              <a:t>54</a:t>
            </a:fld>
            <a:endParaRPr lang="en-US" dirty="0"/>
          </a:p>
        </p:txBody>
      </p:sp>
    </p:spTree>
    <p:extLst>
      <p:ext uri="{BB962C8B-B14F-4D97-AF65-F5344CB8AC3E}">
        <p14:creationId xmlns:p14="http://schemas.microsoft.com/office/powerpoint/2010/main" val="2057176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FAKE IT UNTIL YOU MAKE IT</a:t>
            </a:r>
          </a:p>
          <a:p>
            <a:endParaRPr lang="en-US" sz="1600" dirty="0"/>
          </a:p>
          <a:p>
            <a:r>
              <a:rPr lang="en-US" sz="1600" dirty="0"/>
              <a:t>DUCK ON A POND</a:t>
            </a:r>
          </a:p>
        </p:txBody>
      </p:sp>
      <p:sp>
        <p:nvSpPr>
          <p:cNvPr id="4" name="Slide Number Placeholder 3"/>
          <p:cNvSpPr>
            <a:spLocks noGrp="1"/>
          </p:cNvSpPr>
          <p:nvPr>
            <p:ph type="sldNum" sz="quarter" idx="10"/>
          </p:nvPr>
        </p:nvSpPr>
        <p:spPr/>
        <p:txBody>
          <a:bodyPr/>
          <a:lstStyle/>
          <a:p>
            <a:fld id="{6A69E9B1-4BF4-45F8-AAB8-0338141E0D4D}" type="slidenum">
              <a:rPr lang="en-US" smtClean="0"/>
              <a:pPr/>
              <a:t>56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What causes OCJ?</a:t>
            </a:r>
          </a:p>
          <a:p>
            <a:endParaRPr lang="en-US" sz="1800" dirty="0"/>
          </a:p>
          <a:p>
            <a:pPr>
              <a:buFont typeface="Arial" pitchFamily="34" charset="0"/>
              <a:buChar char="•"/>
            </a:pPr>
            <a:r>
              <a:rPr lang="en-US" sz="1800" dirty="0"/>
              <a:t>Failure to adapt to changing conditions</a:t>
            </a:r>
          </a:p>
          <a:p>
            <a:pPr>
              <a:buFont typeface="Arial" pitchFamily="34" charset="0"/>
              <a:buChar char="•"/>
            </a:pPr>
            <a:endParaRPr lang="en-US" sz="1800" dirty="0"/>
          </a:p>
          <a:p>
            <a:pPr>
              <a:buFont typeface="Arial" pitchFamily="34" charset="0"/>
              <a:buChar char="•"/>
            </a:pPr>
            <a:r>
              <a:rPr lang="en-US" sz="1800" dirty="0"/>
              <a:t>Lack of knowledge and experience</a:t>
            </a:r>
          </a:p>
          <a:p>
            <a:pPr>
              <a:buFont typeface="Arial" pitchFamily="34" charset="0"/>
              <a:buChar char="•"/>
            </a:pPr>
            <a:endParaRPr lang="en-US" sz="1800" dirty="0"/>
          </a:p>
          <a:p>
            <a:pPr>
              <a:buFont typeface="Arial" pitchFamily="34" charset="0"/>
              <a:buChar char="•"/>
            </a:pPr>
            <a:r>
              <a:rPr lang="en-US" sz="1800" dirty="0"/>
              <a:t>Inability to apply knowledge in a strategic and tactical way to changing conditions</a:t>
            </a:r>
          </a:p>
          <a:p>
            <a:pPr>
              <a:buFont typeface="Arial" pitchFamily="34" charset="0"/>
              <a:buChar char="•"/>
            </a:pPr>
            <a:endParaRPr lang="en-US" sz="1800" dirty="0"/>
          </a:p>
          <a:p>
            <a:pPr>
              <a:buFont typeface="Arial" pitchFamily="34" charset="0"/>
              <a:buChar char="•"/>
            </a:pPr>
            <a:r>
              <a:rPr lang="en-US" sz="1800" dirty="0"/>
              <a:t>False sense of urgency coupled with an impulsive response (Action Imperative mindset)</a:t>
            </a:r>
          </a:p>
        </p:txBody>
      </p:sp>
      <p:sp>
        <p:nvSpPr>
          <p:cNvPr id="4" name="Slide Number Placeholder 3"/>
          <p:cNvSpPr>
            <a:spLocks noGrp="1"/>
          </p:cNvSpPr>
          <p:nvPr>
            <p:ph type="sldNum" sz="quarter" idx="10"/>
          </p:nvPr>
        </p:nvSpPr>
        <p:spPr/>
        <p:txBody>
          <a:bodyPr/>
          <a:lstStyle/>
          <a:p>
            <a:fld id="{6A69E9B1-4BF4-45F8-AAB8-0338141E0D4D}" type="slidenum">
              <a:rPr lang="en-US" smtClean="0"/>
              <a:pPr/>
              <a:t>58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Ask Why am I doing this now?</a:t>
            </a:r>
          </a:p>
          <a:p>
            <a:endParaRPr lang="en-US" sz="2000" dirty="0"/>
          </a:p>
          <a:p>
            <a:r>
              <a:rPr lang="en-US" sz="2000" dirty="0"/>
              <a:t>Are there less risky alternatives available?  K9 and Tact open air</a:t>
            </a:r>
          </a:p>
          <a:p>
            <a:endParaRPr lang="en-US" sz="2000" dirty="0"/>
          </a:p>
          <a:p>
            <a:r>
              <a:rPr lang="en-US" sz="2000" dirty="0"/>
              <a:t>Tactical disengagement- Tactical Retreat</a:t>
            </a:r>
          </a:p>
          <a:p>
            <a:endParaRPr lang="en-US" sz="2000" dirty="0"/>
          </a:p>
          <a:p>
            <a:r>
              <a:rPr lang="en-US" sz="2000" dirty="0"/>
              <a:t>REPOSITION – When you show up on scene you do not step into concrete shoes.</a:t>
            </a:r>
          </a:p>
        </p:txBody>
      </p:sp>
      <p:sp>
        <p:nvSpPr>
          <p:cNvPr id="4" name="Slide Number Placeholder 3"/>
          <p:cNvSpPr>
            <a:spLocks noGrp="1"/>
          </p:cNvSpPr>
          <p:nvPr>
            <p:ph type="sldNum" sz="quarter" idx="10"/>
          </p:nvPr>
        </p:nvSpPr>
        <p:spPr/>
        <p:txBody>
          <a:bodyPr/>
          <a:lstStyle/>
          <a:p>
            <a:fld id="{6A69E9B1-4BF4-45F8-AAB8-0338141E0D4D}" type="slidenum">
              <a:rPr lang="en-US" smtClean="0"/>
              <a:pPr/>
              <a:t>59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6236E-0DC8-45AB-B75D-DAE48CC45778}" type="slidenum">
              <a:rPr lang="en-US"/>
              <a:pPr/>
              <a:t>60</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506236" y="4415792"/>
            <a:ext cx="5921032" cy="4540809"/>
          </a:xfrm>
        </p:spPr>
        <p:txBody>
          <a:bodyPr>
            <a:noAutofit/>
          </a:bodyPr>
          <a:lstStyle/>
          <a:p>
            <a:r>
              <a:rPr lang="en-US" sz="1300" dirty="0"/>
              <a:t>Why manage officer created jeopardy?</a:t>
            </a:r>
          </a:p>
          <a:p>
            <a:endParaRPr lang="en-US" sz="1300" dirty="0"/>
          </a:p>
          <a:p>
            <a:pPr marL="232941" indent="-232941">
              <a:buFont typeface="+mj-lt"/>
              <a:buAutoNum type="arabicPeriod"/>
            </a:pPr>
            <a:r>
              <a:rPr lang="en-US" sz="1300" dirty="0"/>
              <a:t>Safety</a:t>
            </a:r>
          </a:p>
          <a:p>
            <a:pPr marL="232941" indent="-232941">
              <a:buFont typeface="+mj-lt"/>
              <a:buAutoNum type="arabicPeriod"/>
            </a:pPr>
            <a:endParaRPr lang="en-US" sz="1300" dirty="0"/>
          </a:p>
          <a:p>
            <a:pPr marL="232941" indent="-232941">
              <a:buFont typeface="+mj-lt"/>
              <a:buAutoNum type="arabicPeriod"/>
            </a:pPr>
            <a:r>
              <a:rPr lang="en-US" sz="1300" dirty="0"/>
              <a:t>Liability </a:t>
            </a:r>
          </a:p>
          <a:p>
            <a:pPr marL="232941" indent="-232941">
              <a:buFont typeface="+mj-lt"/>
              <a:buAutoNum type="arabicPeriod"/>
            </a:pPr>
            <a:endParaRPr lang="en-US" sz="1300" dirty="0"/>
          </a:p>
          <a:p>
            <a:pPr marL="232941" indent="-232941"/>
            <a:r>
              <a:rPr lang="en-US" sz="1300" dirty="0"/>
              <a:t>Ask:</a:t>
            </a:r>
          </a:p>
          <a:p>
            <a:pPr marL="232941" indent="-232941"/>
            <a:r>
              <a:rPr lang="en-US" sz="1300" dirty="0"/>
              <a:t>Is this action necessary?</a:t>
            </a:r>
          </a:p>
          <a:p>
            <a:pPr marL="232941" indent="-232941"/>
            <a:r>
              <a:rPr lang="en-US" sz="1300" dirty="0"/>
              <a:t>What are the risk factors?   How can this go wrong?</a:t>
            </a:r>
          </a:p>
          <a:p>
            <a:pPr marL="232941" indent="-232941"/>
            <a:r>
              <a:rPr lang="en-US" sz="1300" dirty="0"/>
              <a:t>Is it acceptable?</a:t>
            </a:r>
          </a:p>
          <a:p>
            <a:pPr marL="232941" indent="-232941"/>
            <a:r>
              <a:rPr lang="en-US" sz="1300" dirty="0"/>
              <a:t>Why take this action now instead of 10 minutes ago or 10 minutes from now</a:t>
            </a:r>
          </a:p>
          <a:p>
            <a:pPr marL="232941" indent="-232941"/>
            <a:r>
              <a:rPr lang="en-US" sz="1300" dirty="0"/>
              <a:t>What conditions have changed?</a:t>
            </a:r>
          </a:p>
          <a:p>
            <a:pPr marL="232941" indent="-232941"/>
            <a:r>
              <a:rPr lang="en-US" sz="1300" dirty="0"/>
              <a:t>Is there a less risky alternative?</a:t>
            </a:r>
          </a:p>
          <a:p>
            <a:pPr marL="232941" indent="-232941"/>
            <a:endParaRPr lang="en-US" sz="1300" dirty="0"/>
          </a:p>
          <a:p>
            <a:pPr marL="232941" indent="-232941"/>
            <a:r>
              <a:rPr lang="en-US" sz="1300" dirty="0"/>
              <a:t>Breaking cover.  We may have to take someone’s life, but we should not do anything that increases the likelihood we will have to do that.</a:t>
            </a:r>
          </a:p>
          <a:p>
            <a:pPr marL="232941" indent="-232941"/>
            <a:endParaRPr lang="en-US" sz="1300" dirty="0"/>
          </a:p>
          <a:p>
            <a:pPr marL="232941" indent="-232941"/>
            <a:r>
              <a:rPr lang="en-US" sz="1300" b="1" dirty="0"/>
              <a:t>Leverage Point</a:t>
            </a:r>
            <a:r>
              <a:rPr lang="en-US" sz="1300" dirty="0"/>
              <a:t>:  a critical time, place, step or event in a system where force can be applied to make a change:  </a:t>
            </a:r>
          </a:p>
          <a:p>
            <a:pPr marL="232941" indent="-232941"/>
            <a:endParaRPr lang="en-US" sz="1300" dirty="0"/>
          </a:p>
          <a:p>
            <a:pPr marL="232941" indent="-232941"/>
            <a:r>
              <a:rPr lang="en-US" sz="1300" dirty="0"/>
              <a:t>Too soon can be bad or too late can result in a missed opportunity</a:t>
            </a:r>
          </a:p>
          <a:p>
            <a:pPr marL="232941" indent="-232941"/>
            <a:endParaRPr lang="en-US" sz="1300" dirty="0"/>
          </a:p>
          <a:p>
            <a:pPr marL="232941" indent="-232941"/>
            <a:r>
              <a:rPr lang="en-US" sz="1300" b="1" dirty="0"/>
              <a:t>BREAK</a:t>
            </a:r>
          </a:p>
        </p:txBody>
      </p:sp>
    </p:spTree>
    <p:extLst>
      <p:ext uri="{BB962C8B-B14F-4D97-AF65-F5344CB8AC3E}">
        <p14:creationId xmlns:p14="http://schemas.microsoft.com/office/powerpoint/2010/main" val="40703354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sz="2000" dirty="0"/>
              <a:t>Negotiator class for tact officers</a:t>
            </a:r>
          </a:p>
          <a:p>
            <a:pPr eaLnBrk="1" hangingPunct="1"/>
            <a:endParaRPr lang="en-US" sz="2000" dirty="0"/>
          </a:p>
          <a:p>
            <a:pPr eaLnBrk="1" hangingPunct="1"/>
            <a:r>
              <a:rPr lang="en-US" sz="2000" dirty="0"/>
              <a:t>Lowering Your voice will often cause them to lower theirs</a:t>
            </a:r>
          </a:p>
          <a:p>
            <a:pPr eaLnBrk="1" hangingPunct="1"/>
            <a:endParaRPr lang="en-US" sz="2000" dirty="0"/>
          </a:p>
          <a:p>
            <a:pPr eaLnBrk="1" hangingPunct="1"/>
            <a:r>
              <a:rPr lang="en-US" sz="2000" dirty="0"/>
              <a:t>Talk at the level you want them to talk</a:t>
            </a:r>
          </a:p>
          <a:p>
            <a:pPr eaLnBrk="1" hangingPunct="1"/>
            <a:endParaRPr lang="en-US" sz="2000" dirty="0"/>
          </a:p>
          <a:p>
            <a:pPr eaLnBrk="1" hangingPunct="1"/>
            <a:endParaRPr lang="en-US" sz="2000"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7452" indent="-287481" eaLnBrk="0" hangingPunct="0">
              <a:defRPr>
                <a:solidFill>
                  <a:schemeClr val="tx1"/>
                </a:solidFill>
                <a:latin typeface="Arial" charset="0"/>
                <a:cs typeface="Arial" charset="0"/>
              </a:defRPr>
            </a:lvl2pPr>
            <a:lvl3pPr marL="1149926" indent="-229985" eaLnBrk="0" hangingPunct="0">
              <a:defRPr>
                <a:solidFill>
                  <a:schemeClr val="tx1"/>
                </a:solidFill>
                <a:latin typeface="Arial" charset="0"/>
                <a:cs typeface="Arial" charset="0"/>
              </a:defRPr>
            </a:lvl3pPr>
            <a:lvl4pPr marL="1609895" indent="-229985" eaLnBrk="0" hangingPunct="0">
              <a:defRPr>
                <a:solidFill>
                  <a:schemeClr val="tx1"/>
                </a:solidFill>
                <a:latin typeface="Arial" charset="0"/>
                <a:cs typeface="Arial" charset="0"/>
              </a:defRPr>
            </a:lvl4pPr>
            <a:lvl5pPr marL="2069867" indent="-229985" eaLnBrk="0" hangingPunct="0">
              <a:defRPr>
                <a:solidFill>
                  <a:schemeClr val="tx1"/>
                </a:solidFill>
                <a:latin typeface="Arial" charset="0"/>
                <a:cs typeface="Arial" charset="0"/>
              </a:defRPr>
            </a:lvl5pPr>
            <a:lvl6pPr marL="2529837" indent="-229985" eaLnBrk="0" fontAlgn="base" hangingPunct="0">
              <a:spcBef>
                <a:spcPct val="0"/>
              </a:spcBef>
              <a:spcAft>
                <a:spcPct val="0"/>
              </a:spcAft>
              <a:defRPr>
                <a:solidFill>
                  <a:schemeClr val="tx1"/>
                </a:solidFill>
                <a:latin typeface="Arial" charset="0"/>
                <a:cs typeface="Arial" charset="0"/>
              </a:defRPr>
            </a:lvl6pPr>
            <a:lvl7pPr marL="2989806" indent="-229985" eaLnBrk="0" fontAlgn="base" hangingPunct="0">
              <a:spcBef>
                <a:spcPct val="0"/>
              </a:spcBef>
              <a:spcAft>
                <a:spcPct val="0"/>
              </a:spcAft>
              <a:defRPr>
                <a:solidFill>
                  <a:schemeClr val="tx1"/>
                </a:solidFill>
                <a:latin typeface="Arial" charset="0"/>
                <a:cs typeface="Arial" charset="0"/>
              </a:defRPr>
            </a:lvl7pPr>
            <a:lvl8pPr marL="3449777" indent="-229985" eaLnBrk="0" fontAlgn="base" hangingPunct="0">
              <a:spcBef>
                <a:spcPct val="0"/>
              </a:spcBef>
              <a:spcAft>
                <a:spcPct val="0"/>
              </a:spcAft>
              <a:defRPr>
                <a:solidFill>
                  <a:schemeClr val="tx1"/>
                </a:solidFill>
                <a:latin typeface="Arial" charset="0"/>
                <a:cs typeface="Arial" charset="0"/>
              </a:defRPr>
            </a:lvl8pPr>
            <a:lvl9pPr marL="3909747" indent="-229985" eaLnBrk="0" fontAlgn="base" hangingPunct="0">
              <a:spcBef>
                <a:spcPct val="0"/>
              </a:spcBef>
              <a:spcAft>
                <a:spcPct val="0"/>
              </a:spcAft>
              <a:defRPr>
                <a:solidFill>
                  <a:schemeClr val="tx1"/>
                </a:solidFill>
                <a:latin typeface="Arial" charset="0"/>
                <a:cs typeface="Arial" charset="0"/>
              </a:defRPr>
            </a:lvl9pPr>
          </a:lstStyle>
          <a:p>
            <a:fld id="{4012AF38-B1DD-4B87-9E0E-9E5DFC1F8CF3}" type="slidenum">
              <a:rPr lang="en-US" smtClean="0">
                <a:latin typeface="Times New Roman" pitchFamily="18" charset="0"/>
              </a:rPr>
              <a:pPr/>
              <a:t>61</a:t>
            </a:fld>
            <a:endParaRPr lang="en-US" dirty="0">
              <a:latin typeface="Times New Roman" pitchFamily="18" charset="0"/>
            </a:endParaRPr>
          </a:p>
        </p:txBody>
      </p:sp>
    </p:spTree>
    <p:extLst>
      <p:ext uri="{BB962C8B-B14F-4D97-AF65-F5344CB8AC3E}">
        <p14:creationId xmlns:p14="http://schemas.microsoft.com/office/powerpoint/2010/main" val="305883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2442" y="4415791"/>
            <a:ext cx="6382412" cy="4617746"/>
          </a:xfrm>
        </p:spPr>
        <p:txBody>
          <a:bodyPr>
            <a:normAutofit/>
          </a:bodyPr>
          <a:lstStyle/>
          <a:p>
            <a:r>
              <a:rPr lang="en-US" sz="1800" dirty="0"/>
              <a:t>Get it done and move on to the next call.</a:t>
            </a:r>
          </a:p>
          <a:p>
            <a:endParaRPr lang="en-US" sz="1800" dirty="0"/>
          </a:p>
          <a:p>
            <a:r>
              <a:rPr lang="en-US" sz="1800" dirty="0"/>
              <a:t>Handle your beat, handle your calls.   Worked next to a guy that started at 10:30 and would take a warrant arrest every night.</a:t>
            </a:r>
          </a:p>
          <a:p>
            <a:endParaRPr lang="en-US" sz="1800" dirty="0"/>
          </a:p>
          <a:p>
            <a:r>
              <a:rPr lang="en-US" sz="1800" dirty="0"/>
              <a:t>Businesses need to open, Bridges open, get to work.  </a:t>
            </a:r>
          </a:p>
          <a:p>
            <a:endParaRPr lang="en-US" sz="1800" dirty="0"/>
          </a:p>
          <a:p>
            <a:r>
              <a:rPr lang="en-US" sz="1800" dirty="0"/>
              <a:t>Describe </a:t>
            </a:r>
            <a:r>
              <a:rPr lang="en-US" sz="1800" dirty="0" err="1"/>
              <a:t>Geno’s</a:t>
            </a:r>
            <a:r>
              <a:rPr lang="en-US" sz="1800" dirty="0"/>
              <a:t> ticking time bomb example</a:t>
            </a:r>
          </a:p>
          <a:p>
            <a:endParaRPr lang="en-US" sz="1800" dirty="0"/>
          </a:p>
          <a:p>
            <a:r>
              <a:rPr lang="en-US" sz="1800" dirty="0"/>
              <a:t>Bridge Example and neighborhood blocked.  Supervisors, officers, neighborhood, businesses etc.</a:t>
            </a:r>
          </a:p>
          <a:p>
            <a:endParaRPr lang="en-US" sz="1800" dirty="0"/>
          </a:p>
          <a:p>
            <a:r>
              <a:rPr lang="en-US" sz="1800" dirty="0"/>
              <a:t>These are situations where you have to slow down. </a:t>
            </a:r>
          </a:p>
          <a:p>
            <a:endParaRPr lang="en-US" sz="1800" dirty="0"/>
          </a:p>
          <a:p>
            <a:r>
              <a:rPr lang="en-US" sz="1800" b="1" dirty="0"/>
              <a:t>Call on your training and experience</a:t>
            </a:r>
          </a:p>
          <a:p>
            <a:endParaRPr lang="en-US" sz="1400"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10</a:t>
            </a:fld>
            <a:endParaRPr lang="en-US" dirty="0"/>
          </a:p>
        </p:txBody>
      </p:sp>
    </p:spTree>
    <p:extLst>
      <p:ext uri="{BB962C8B-B14F-4D97-AF65-F5344CB8AC3E}">
        <p14:creationId xmlns:p14="http://schemas.microsoft.com/office/powerpoint/2010/main" val="4104639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E6E7F-4333-4B90-8952-E7CE33656C3E}" type="slidenum">
              <a:rPr lang="en-US"/>
              <a:pPr/>
              <a:t>63</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34722" y="4415792"/>
            <a:ext cx="5140960" cy="4183380"/>
          </a:xfrm>
        </p:spPr>
        <p:txBody>
          <a:bodyPr>
            <a:normAutofit/>
          </a:bodyPr>
          <a:lstStyle/>
          <a:p>
            <a:r>
              <a:rPr lang="en-US" sz="1600" dirty="0"/>
              <a:t>Get them talking is huge obstacle to overcome</a:t>
            </a:r>
          </a:p>
        </p:txBody>
      </p:sp>
    </p:spTree>
    <p:extLst>
      <p:ext uri="{BB962C8B-B14F-4D97-AF65-F5344CB8AC3E}">
        <p14:creationId xmlns:p14="http://schemas.microsoft.com/office/powerpoint/2010/main" val="2011157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31F8D-692F-429D-AEAA-7878B2FE9FF7}" type="slidenum">
              <a:rPr lang="en-US"/>
              <a:pPr/>
              <a:t>64</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934722" y="4415792"/>
            <a:ext cx="5140960" cy="4183380"/>
          </a:xfrm>
        </p:spPr>
        <p:txBody>
          <a:bodyPr/>
          <a:lstStyle/>
          <a:p>
            <a:endParaRPr lang="en-US" dirty="0"/>
          </a:p>
        </p:txBody>
      </p:sp>
    </p:spTree>
    <p:extLst>
      <p:ext uri="{BB962C8B-B14F-4D97-AF65-F5344CB8AC3E}">
        <p14:creationId xmlns:p14="http://schemas.microsoft.com/office/powerpoint/2010/main" val="38483259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65</a:t>
            </a:fld>
            <a:endParaRPr lang="en-US" dirty="0"/>
          </a:p>
        </p:txBody>
      </p:sp>
    </p:spTree>
    <p:extLst>
      <p:ext uri="{BB962C8B-B14F-4D97-AF65-F5344CB8AC3E}">
        <p14:creationId xmlns:p14="http://schemas.microsoft.com/office/powerpoint/2010/main" val="3886442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15790"/>
            <a:ext cx="6172200" cy="4183380"/>
          </a:xfrm>
        </p:spPr>
        <p:txBody>
          <a:bodyPr>
            <a:normAutofit lnSpcReduction="10000"/>
          </a:bodyPr>
          <a:lstStyle/>
          <a:p>
            <a:r>
              <a:rPr lang="en-US" sz="1400" b="1" u="sng" dirty="0"/>
              <a:t>“I” messages </a:t>
            </a:r>
            <a:r>
              <a:rPr lang="en-US" sz="1400" dirty="0"/>
              <a:t>-  instead of you.  You sounds accusatory</a:t>
            </a:r>
          </a:p>
          <a:p>
            <a:endParaRPr lang="en-US" sz="1400" dirty="0"/>
          </a:p>
          <a:p>
            <a:r>
              <a:rPr lang="en-US" sz="1400" b="1" u="sng" dirty="0"/>
              <a:t>Open ended questions</a:t>
            </a:r>
          </a:p>
          <a:p>
            <a:r>
              <a:rPr lang="en-US" sz="1400" dirty="0"/>
              <a:t>Who, What, Where, When and How</a:t>
            </a:r>
          </a:p>
          <a:p>
            <a:r>
              <a:rPr lang="en-US" sz="1400" dirty="0"/>
              <a:t>Directs or compels the subject to reply with more than a yes or no answer.</a:t>
            </a:r>
          </a:p>
          <a:p>
            <a:r>
              <a:rPr lang="en-US" sz="1400" dirty="0"/>
              <a:t>Elicits conversation</a:t>
            </a:r>
          </a:p>
          <a:p>
            <a:endParaRPr lang="en-US" sz="1400" b="1" u="sng" dirty="0"/>
          </a:p>
          <a:p>
            <a:r>
              <a:rPr lang="en-US" sz="1400" b="1" u="sng" dirty="0"/>
              <a:t>Explicit Phrases</a:t>
            </a:r>
          </a:p>
          <a:p>
            <a:r>
              <a:rPr lang="en-US" sz="1400" dirty="0"/>
              <a:t>Tell me more about that, Tell me more, Let’s discuss it, Go ahead I’m listening, I’d be interested in your point of view</a:t>
            </a:r>
          </a:p>
          <a:p>
            <a:endParaRPr lang="en-US" sz="1400" b="1" u="sng" dirty="0"/>
          </a:p>
          <a:p>
            <a:r>
              <a:rPr lang="en-US" sz="1400" b="1" u="sng" dirty="0"/>
              <a:t>Minimal encouragers</a:t>
            </a:r>
          </a:p>
          <a:p>
            <a:r>
              <a:rPr lang="en-US" sz="1400" dirty="0"/>
              <a:t>Oh, Is that right, Really, OK, Interesting </a:t>
            </a:r>
          </a:p>
          <a:p>
            <a:endParaRPr lang="en-US" sz="1400" dirty="0"/>
          </a:p>
          <a:p>
            <a:r>
              <a:rPr lang="en-US" sz="1400" b="1" u="sng" dirty="0"/>
              <a:t>Effective Pauses</a:t>
            </a:r>
          </a:p>
          <a:p>
            <a:r>
              <a:rPr lang="en-US" sz="1400" dirty="0"/>
              <a:t>A pause is a cue for someone else to start talking or a period of time used to gather thoughts</a:t>
            </a:r>
          </a:p>
          <a:p>
            <a:endParaRPr lang="en-US" sz="1400" dirty="0"/>
          </a:p>
          <a:p>
            <a:r>
              <a:rPr lang="en-US" sz="1400" b="1" dirty="0"/>
              <a:t>Silence </a:t>
            </a:r>
            <a:r>
              <a:rPr lang="en-US" sz="1400" dirty="0"/>
              <a:t>is a sign of good listening and empathy.  However, most people are not comfortable with extended silence so they will fill it with conversation</a:t>
            </a:r>
          </a:p>
          <a:p>
            <a:r>
              <a:rPr lang="en-US" sz="1400" dirty="0"/>
              <a:t>Gauge progress</a:t>
            </a:r>
          </a:p>
        </p:txBody>
      </p:sp>
      <p:sp>
        <p:nvSpPr>
          <p:cNvPr id="4" name="Slide Number Placeholder 3"/>
          <p:cNvSpPr>
            <a:spLocks noGrp="1"/>
          </p:cNvSpPr>
          <p:nvPr>
            <p:ph type="sldNum" sz="quarter" idx="10"/>
          </p:nvPr>
        </p:nvSpPr>
        <p:spPr/>
        <p:txBody>
          <a:bodyPr/>
          <a:lstStyle/>
          <a:p>
            <a:fld id="{6A69E9B1-4BF4-45F8-AAB8-0338141E0D4D}" type="slidenum">
              <a:rPr lang="en-US" smtClean="0"/>
              <a:pPr/>
              <a:t>66</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248400" cy="4183380"/>
          </a:xfrm>
        </p:spPr>
        <p:txBody>
          <a:bodyPr>
            <a:noAutofit/>
          </a:bodyPr>
          <a:lstStyle/>
          <a:p>
            <a:r>
              <a:rPr lang="en-US" sz="1600" b="1" u="sng" dirty="0"/>
              <a:t>Reflecting </a:t>
            </a:r>
            <a:r>
              <a:rPr lang="en-US" sz="1600" dirty="0"/>
              <a:t>– the process of paraphrasing and restating both the feelings and words of the speaker</a:t>
            </a:r>
          </a:p>
          <a:p>
            <a:r>
              <a:rPr lang="en-US" sz="1600" dirty="0"/>
              <a:t>Purpose:  allow the speaker to hear their own thoughts, show speaker you are trying to perceive the world as they see it, encourage them to continue talking.</a:t>
            </a:r>
          </a:p>
          <a:p>
            <a:endParaRPr lang="en-US" sz="1600" dirty="0"/>
          </a:p>
          <a:p>
            <a:r>
              <a:rPr lang="en-US" sz="1600" b="1" u="sng" dirty="0"/>
              <a:t>Mirroring</a:t>
            </a:r>
            <a:r>
              <a:rPr lang="en-US" sz="1600" dirty="0"/>
              <a:t> – a form of reflecting involves repeating almost exactly what the speaker says.  Can be as simple as repeating the last few words spoken and encourages the speaker to continue.  Don’t over mirror.</a:t>
            </a:r>
          </a:p>
          <a:p>
            <a:endParaRPr lang="en-US" sz="1600" dirty="0"/>
          </a:p>
          <a:p>
            <a:r>
              <a:rPr lang="en-US" sz="1600" b="1" u="sng" dirty="0"/>
              <a:t>Paraphrasing – or Summarizing </a:t>
            </a:r>
            <a:r>
              <a:rPr lang="en-US" sz="1600" dirty="0"/>
              <a:t>-  using other words to reflect what the speaker has said.  Shows you are listening and trying to understand what the speaker is saying</a:t>
            </a:r>
          </a:p>
          <a:p>
            <a:endParaRPr lang="en-US" sz="1600" dirty="0"/>
          </a:p>
          <a:p>
            <a:r>
              <a:rPr lang="en-US" sz="1600" b="1" dirty="0"/>
              <a:t>WHAT IF I GET IT WRONG?</a:t>
            </a:r>
          </a:p>
          <a:p>
            <a:endParaRPr lang="en-US" sz="1600" dirty="0"/>
          </a:p>
          <a:p>
            <a:r>
              <a:rPr lang="en-US" sz="1600" b="1" u="sng" dirty="0"/>
              <a:t>Emotion Labeling.</a:t>
            </a:r>
          </a:p>
        </p:txBody>
      </p:sp>
      <p:sp>
        <p:nvSpPr>
          <p:cNvPr id="4" name="Slide Number Placeholder 3"/>
          <p:cNvSpPr>
            <a:spLocks noGrp="1"/>
          </p:cNvSpPr>
          <p:nvPr>
            <p:ph type="sldNum" sz="quarter" idx="10"/>
          </p:nvPr>
        </p:nvSpPr>
        <p:spPr/>
        <p:txBody>
          <a:bodyPr/>
          <a:lstStyle/>
          <a:p>
            <a:fld id="{6A69E9B1-4BF4-45F8-AAB8-0338141E0D4D}" type="slidenum">
              <a:rPr lang="en-US" smtClean="0"/>
              <a:pPr/>
              <a:t>67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Empathy is not Sympathy -  Sympathy is an expression of pity or sorrow for the distress of another.</a:t>
            </a:r>
          </a:p>
        </p:txBody>
      </p:sp>
      <p:sp>
        <p:nvSpPr>
          <p:cNvPr id="4" name="Slide Number Placeholder 3"/>
          <p:cNvSpPr>
            <a:spLocks noGrp="1"/>
          </p:cNvSpPr>
          <p:nvPr>
            <p:ph type="sldNum" sz="quarter" idx="10"/>
          </p:nvPr>
        </p:nvSpPr>
        <p:spPr/>
        <p:txBody>
          <a:bodyPr/>
          <a:lstStyle/>
          <a:p>
            <a:fld id="{C1475CAA-D423-40FF-928A-C24F324D0369}" type="slidenum">
              <a:rPr lang="en-US" smtClean="0"/>
              <a:pPr/>
              <a:t>68</a:t>
            </a:fld>
            <a:endParaRPr lang="en-US" dirty="0"/>
          </a:p>
        </p:txBody>
      </p:sp>
    </p:spTree>
    <p:extLst>
      <p:ext uri="{BB962C8B-B14F-4D97-AF65-F5344CB8AC3E}">
        <p14:creationId xmlns:p14="http://schemas.microsoft.com/office/powerpoint/2010/main" val="2961944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aseline="0" dirty="0"/>
              <a:t>Difference between information and reassurance.  Information is not guidance, but helping person understand what they are going through and experiencing.  Example:  “Many people have gone through similar </a:t>
            </a:r>
            <a:r>
              <a:rPr lang="en-US" sz="1800" baseline="0" dirty="0" err="1"/>
              <a:t>experience”s</a:t>
            </a:r>
            <a:endParaRPr lang="en-US" sz="1800" baseline="0" dirty="0"/>
          </a:p>
          <a:p>
            <a:endParaRPr lang="en-US" sz="1800" b="1" dirty="0"/>
          </a:p>
          <a:p>
            <a:endParaRPr lang="en-US" sz="1800" b="1" baseline="0" dirty="0"/>
          </a:p>
          <a:p>
            <a:r>
              <a:rPr lang="en-US" sz="1800" dirty="0"/>
              <a:t> ACTIVE LISTENING – EMPATHY - RAPPORT – INFLUENCE – BEHAVIOR CHANGE</a:t>
            </a:r>
          </a:p>
          <a:p>
            <a:endParaRPr lang="en-US" sz="1800" b="1" baseline="0" dirty="0"/>
          </a:p>
          <a:p>
            <a:r>
              <a:rPr lang="en-US" sz="1800" b="1" dirty="0"/>
              <a:t>TRANSITION</a:t>
            </a:r>
          </a:p>
          <a:p>
            <a:endParaRPr lang="en-US" sz="1800" b="1" baseline="0" dirty="0"/>
          </a:p>
          <a:p>
            <a:r>
              <a:rPr lang="en-US" sz="1800" b="1" dirty="0"/>
              <a:t>BARRIERS TO ACTIVE LISTENING</a:t>
            </a:r>
            <a:endParaRPr lang="en-US" sz="1800" b="1" baseline="0"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70</a:t>
            </a:fld>
            <a:endParaRPr lang="en-US" dirty="0"/>
          </a:p>
        </p:txBody>
      </p:sp>
    </p:spTree>
    <p:extLst>
      <p:ext uri="{BB962C8B-B14F-4D97-AF65-F5344CB8AC3E}">
        <p14:creationId xmlns:p14="http://schemas.microsoft.com/office/powerpoint/2010/main" val="27481127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71</a:t>
            </a:fld>
            <a:endParaRPr lang="en-US" dirty="0"/>
          </a:p>
        </p:txBody>
      </p:sp>
    </p:spTree>
    <p:extLst>
      <p:ext uri="{BB962C8B-B14F-4D97-AF65-F5344CB8AC3E}">
        <p14:creationId xmlns:p14="http://schemas.microsoft.com/office/powerpoint/2010/main" val="13473430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Identification of Interests</a:t>
            </a:r>
          </a:p>
          <a:p>
            <a:endParaRPr lang="en-US" sz="1600" dirty="0"/>
          </a:p>
          <a:p>
            <a:r>
              <a:rPr lang="en-US" sz="1600" dirty="0"/>
              <a:t>Deer Hunting discussion</a:t>
            </a:r>
          </a:p>
        </p:txBody>
      </p:sp>
      <p:sp>
        <p:nvSpPr>
          <p:cNvPr id="4" name="Slide Number Placeholder 3"/>
          <p:cNvSpPr>
            <a:spLocks noGrp="1"/>
          </p:cNvSpPr>
          <p:nvPr>
            <p:ph type="sldNum" sz="quarter" idx="10"/>
          </p:nvPr>
        </p:nvSpPr>
        <p:spPr/>
        <p:txBody>
          <a:bodyPr/>
          <a:lstStyle/>
          <a:p>
            <a:fld id="{5EA3C380-9478-4717-A446-42FDCBA9BEA6}" type="slidenum">
              <a:rPr lang="en-US" smtClean="0"/>
              <a:pPr/>
              <a:t>72</a:t>
            </a:fld>
            <a:endParaRPr lang="en-US" dirty="0"/>
          </a:p>
        </p:txBody>
      </p:sp>
    </p:spTree>
    <p:extLst>
      <p:ext uri="{BB962C8B-B14F-4D97-AF65-F5344CB8AC3E}">
        <p14:creationId xmlns:p14="http://schemas.microsoft.com/office/powerpoint/2010/main" val="1263449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7452" indent="-287481" eaLnBrk="0" hangingPunct="0">
              <a:defRPr>
                <a:solidFill>
                  <a:schemeClr val="tx1"/>
                </a:solidFill>
                <a:latin typeface="Arial" charset="0"/>
                <a:cs typeface="Arial" charset="0"/>
              </a:defRPr>
            </a:lvl2pPr>
            <a:lvl3pPr marL="1149926" indent="-229985" eaLnBrk="0" hangingPunct="0">
              <a:defRPr>
                <a:solidFill>
                  <a:schemeClr val="tx1"/>
                </a:solidFill>
                <a:latin typeface="Arial" charset="0"/>
                <a:cs typeface="Arial" charset="0"/>
              </a:defRPr>
            </a:lvl3pPr>
            <a:lvl4pPr marL="1609895" indent="-229985" eaLnBrk="0" hangingPunct="0">
              <a:defRPr>
                <a:solidFill>
                  <a:schemeClr val="tx1"/>
                </a:solidFill>
                <a:latin typeface="Arial" charset="0"/>
                <a:cs typeface="Arial" charset="0"/>
              </a:defRPr>
            </a:lvl4pPr>
            <a:lvl5pPr marL="2069867" indent="-229985" eaLnBrk="0" hangingPunct="0">
              <a:defRPr>
                <a:solidFill>
                  <a:schemeClr val="tx1"/>
                </a:solidFill>
                <a:latin typeface="Arial" charset="0"/>
                <a:cs typeface="Arial" charset="0"/>
              </a:defRPr>
            </a:lvl5pPr>
            <a:lvl6pPr marL="2529837" indent="-229985" eaLnBrk="0" fontAlgn="base" hangingPunct="0">
              <a:spcBef>
                <a:spcPct val="0"/>
              </a:spcBef>
              <a:spcAft>
                <a:spcPct val="0"/>
              </a:spcAft>
              <a:defRPr>
                <a:solidFill>
                  <a:schemeClr val="tx1"/>
                </a:solidFill>
                <a:latin typeface="Arial" charset="0"/>
                <a:cs typeface="Arial" charset="0"/>
              </a:defRPr>
            </a:lvl6pPr>
            <a:lvl7pPr marL="2989806" indent="-229985" eaLnBrk="0" fontAlgn="base" hangingPunct="0">
              <a:spcBef>
                <a:spcPct val="0"/>
              </a:spcBef>
              <a:spcAft>
                <a:spcPct val="0"/>
              </a:spcAft>
              <a:defRPr>
                <a:solidFill>
                  <a:schemeClr val="tx1"/>
                </a:solidFill>
                <a:latin typeface="Arial" charset="0"/>
                <a:cs typeface="Arial" charset="0"/>
              </a:defRPr>
            </a:lvl7pPr>
            <a:lvl8pPr marL="3449777" indent="-229985" eaLnBrk="0" fontAlgn="base" hangingPunct="0">
              <a:spcBef>
                <a:spcPct val="0"/>
              </a:spcBef>
              <a:spcAft>
                <a:spcPct val="0"/>
              </a:spcAft>
              <a:defRPr>
                <a:solidFill>
                  <a:schemeClr val="tx1"/>
                </a:solidFill>
                <a:latin typeface="Arial" charset="0"/>
                <a:cs typeface="Arial" charset="0"/>
              </a:defRPr>
            </a:lvl8pPr>
            <a:lvl9pPr marL="3909747" indent="-229985" eaLnBrk="0" fontAlgn="base" hangingPunct="0">
              <a:spcBef>
                <a:spcPct val="0"/>
              </a:spcBef>
              <a:spcAft>
                <a:spcPct val="0"/>
              </a:spcAft>
              <a:defRPr>
                <a:solidFill>
                  <a:schemeClr val="tx1"/>
                </a:solidFill>
                <a:latin typeface="Arial" charset="0"/>
                <a:cs typeface="Arial" charset="0"/>
              </a:defRPr>
            </a:lvl9pPr>
          </a:lstStyle>
          <a:p>
            <a:fld id="{7FD1ED79-8422-485D-9987-85DA22FACD01}" type="slidenum">
              <a:rPr lang="en-US" smtClean="0">
                <a:latin typeface="Times New Roman" pitchFamily="18" charset="0"/>
              </a:rPr>
              <a:pPr/>
              <a:t>73</a:t>
            </a:fld>
            <a:endParaRPr lang="en-US" dirty="0">
              <a:latin typeface="Times New Roman" pitchFamily="18" charset="0"/>
            </a:endParaRPr>
          </a:p>
        </p:txBody>
      </p:sp>
    </p:spTree>
    <p:extLst>
      <p:ext uri="{BB962C8B-B14F-4D97-AF65-F5344CB8AC3E}">
        <p14:creationId xmlns:p14="http://schemas.microsoft.com/office/powerpoint/2010/main" val="400138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6BEEC-25EA-498E-9B4B-92B97E6E8A05}" type="slidenum">
              <a:rPr lang="en-US"/>
              <a:pPr/>
              <a:t>11</a:t>
            </a:fld>
            <a:endParaRPr lang="en-US" dirty="0"/>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normAutofit/>
          </a:bodyPr>
          <a:lstStyle/>
          <a:p>
            <a:r>
              <a:rPr lang="en-US" sz="1800" dirty="0"/>
              <a:t>Ignorance – lack of knowledge or info</a:t>
            </a:r>
          </a:p>
          <a:p>
            <a:endParaRPr lang="en-US" sz="1800" dirty="0"/>
          </a:p>
          <a:p>
            <a:r>
              <a:rPr lang="en-US" sz="1800" dirty="0"/>
              <a:t>Stupidity – Behavior that shows a lack of good sense or judgment</a:t>
            </a:r>
          </a:p>
          <a:p>
            <a:endParaRPr lang="en-US" sz="1800" dirty="0"/>
          </a:p>
          <a:p>
            <a:r>
              <a:rPr lang="en-US" sz="1800" dirty="0"/>
              <a:t>Ignorance can be fixed with training and experience.</a:t>
            </a:r>
          </a:p>
          <a:p>
            <a:endParaRPr lang="en-US" sz="1800" dirty="0"/>
          </a:p>
          <a:p>
            <a:r>
              <a:rPr lang="en-US" sz="1800" b="1" dirty="0"/>
              <a:t>What does traditional Police training look like?  What classes fill up?</a:t>
            </a:r>
            <a:endParaRPr lang="en-US" sz="1800" dirty="0"/>
          </a:p>
          <a:p>
            <a:endParaRPr lang="en-US" sz="1800" dirty="0"/>
          </a:p>
        </p:txBody>
      </p:sp>
    </p:spTree>
    <p:extLst>
      <p:ext uri="{BB962C8B-B14F-4D97-AF65-F5344CB8AC3E}">
        <p14:creationId xmlns:p14="http://schemas.microsoft.com/office/powerpoint/2010/main" val="14870381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26980" name="Slide Number Placeholder 3"/>
          <p:cNvSpPr txBox="1">
            <a:spLocks noGrp="1"/>
          </p:cNvSpPr>
          <p:nvPr/>
        </p:nvSpPr>
        <p:spPr bwMode="auto">
          <a:xfrm>
            <a:off x="3972880" y="8831262"/>
            <a:ext cx="3037520" cy="46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7" rIns="93152" bIns="4657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88E85D04-D7C2-4C61-ACF0-4703FE19C951}" type="slidenum">
              <a:rPr lang="en-US" sz="1200">
                <a:latin typeface="Times New Roman" pitchFamily="18" charset="0"/>
              </a:rPr>
              <a:pPr algn="r"/>
              <a:t>74</a:t>
            </a:fld>
            <a:endParaRPr lang="en-US" sz="1200" dirty="0">
              <a:latin typeface="Times New Roman" pitchFamily="18" charset="0"/>
            </a:endParaRPr>
          </a:p>
        </p:txBody>
      </p:sp>
    </p:spTree>
    <p:extLst>
      <p:ext uri="{BB962C8B-B14F-4D97-AF65-F5344CB8AC3E}">
        <p14:creationId xmlns:p14="http://schemas.microsoft.com/office/powerpoint/2010/main" val="12847851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7452" indent="-287481" eaLnBrk="0" hangingPunct="0">
              <a:defRPr>
                <a:solidFill>
                  <a:schemeClr val="tx1"/>
                </a:solidFill>
                <a:latin typeface="Arial" charset="0"/>
                <a:cs typeface="Arial" charset="0"/>
              </a:defRPr>
            </a:lvl2pPr>
            <a:lvl3pPr marL="1149926" indent="-229985" eaLnBrk="0" hangingPunct="0">
              <a:defRPr>
                <a:solidFill>
                  <a:schemeClr val="tx1"/>
                </a:solidFill>
                <a:latin typeface="Arial" charset="0"/>
                <a:cs typeface="Arial" charset="0"/>
              </a:defRPr>
            </a:lvl3pPr>
            <a:lvl4pPr marL="1609895" indent="-229985" eaLnBrk="0" hangingPunct="0">
              <a:defRPr>
                <a:solidFill>
                  <a:schemeClr val="tx1"/>
                </a:solidFill>
                <a:latin typeface="Arial" charset="0"/>
                <a:cs typeface="Arial" charset="0"/>
              </a:defRPr>
            </a:lvl4pPr>
            <a:lvl5pPr marL="2069867" indent="-229985" eaLnBrk="0" hangingPunct="0">
              <a:defRPr>
                <a:solidFill>
                  <a:schemeClr val="tx1"/>
                </a:solidFill>
                <a:latin typeface="Arial" charset="0"/>
                <a:cs typeface="Arial" charset="0"/>
              </a:defRPr>
            </a:lvl5pPr>
            <a:lvl6pPr marL="2529837" indent="-229985" eaLnBrk="0" fontAlgn="base" hangingPunct="0">
              <a:spcBef>
                <a:spcPct val="0"/>
              </a:spcBef>
              <a:spcAft>
                <a:spcPct val="0"/>
              </a:spcAft>
              <a:defRPr>
                <a:solidFill>
                  <a:schemeClr val="tx1"/>
                </a:solidFill>
                <a:latin typeface="Arial" charset="0"/>
                <a:cs typeface="Arial" charset="0"/>
              </a:defRPr>
            </a:lvl6pPr>
            <a:lvl7pPr marL="2989806" indent="-229985" eaLnBrk="0" fontAlgn="base" hangingPunct="0">
              <a:spcBef>
                <a:spcPct val="0"/>
              </a:spcBef>
              <a:spcAft>
                <a:spcPct val="0"/>
              </a:spcAft>
              <a:defRPr>
                <a:solidFill>
                  <a:schemeClr val="tx1"/>
                </a:solidFill>
                <a:latin typeface="Arial" charset="0"/>
                <a:cs typeface="Arial" charset="0"/>
              </a:defRPr>
            </a:lvl7pPr>
            <a:lvl8pPr marL="3449777" indent="-229985" eaLnBrk="0" fontAlgn="base" hangingPunct="0">
              <a:spcBef>
                <a:spcPct val="0"/>
              </a:spcBef>
              <a:spcAft>
                <a:spcPct val="0"/>
              </a:spcAft>
              <a:defRPr>
                <a:solidFill>
                  <a:schemeClr val="tx1"/>
                </a:solidFill>
                <a:latin typeface="Arial" charset="0"/>
                <a:cs typeface="Arial" charset="0"/>
              </a:defRPr>
            </a:lvl8pPr>
            <a:lvl9pPr marL="3909747" indent="-229985" eaLnBrk="0" fontAlgn="base" hangingPunct="0">
              <a:spcBef>
                <a:spcPct val="0"/>
              </a:spcBef>
              <a:spcAft>
                <a:spcPct val="0"/>
              </a:spcAft>
              <a:defRPr>
                <a:solidFill>
                  <a:schemeClr val="tx1"/>
                </a:solidFill>
                <a:latin typeface="Arial" charset="0"/>
                <a:cs typeface="Arial" charset="0"/>
              </a:defRPr>
            </a:lvl9pPr>
          </a:lstStyle>
          <a:p>
            <a:fld id="{E08AB5BA-55DB-4027-BF9E-B64DB7A383A9}" type="slidenum">
              <a:rPr lang="en-US" smtClean="0">
                <a:latin typeface="Times New Roman" pitchFamily="18" charset="0"/>
              </a:rPr>
              <a:pPr/>
              <a:t>75</a:t>
            </a:fld>
            <a:endParaRPr lang="en-US" dirty="0">
              <a:latin typeface="Times New Roman" pitchFamily="18" charset="0"/>
            </a:endParaRPr>
          </a:p>
        </p:txBody>
      </p:sp>
    </p:spTree>
    <p:extLst>
      <p:ext uri="{BB962C8B-B14F-4D97-AF65-F5344CB8AC3E}">
        <p14:creationId xmlns:p14="http://schemas.microsoft.com/office/powerpoint/2010/main" val="42138731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sz="2000" dirty="0"/>
              <a:t>Drunk woman example</a:t>
            </a:r>
          </a:p>
          <a:p>
            <a:pPr eaLnBrk="1" hangingPunct="1"/>
            <a:endParaRPr lang="en-US" sz="2000" dirty="0"/>
          </a:p>
          <a:p>
            <a:pPr eaLnBrk="1" hangingPunct="1"/>
            <a:r>
              <a:rPr lang="en-US" sz="2000" dirty="0"/>
              <a:t>Traffic stop example</a:t>
            </a:r>
          </a:p>
        </p:txBody>
      </p:sp>
      <p:sp>
        <p:nvSpPr>
          <p:cNvPr id="116740" name="Slide Number Placeholder 3"/>
          <p:cNvSpPr txBox="1">
            <a:spLocks noGrp="1"/>
          </p:cNvSpPr>
          <p:nvPr/>
        </p:nvSpPr>
        <p:spPr bwMode="auto">
          <a:xfrm>
            <a:off x="3972880" y="8831262"/>
            <a:ext cx="3037520" cy="46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2" tIns="46577" rIns="93152" bIns="46577"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B6F8A3DB-FFA5-4E05-B785-492D8CC631ED}" type="slidenum">
              <a:rPr lang="en-US" sz="1200">
                <a:latin typeface="Times New Roman" pitchFamily="18" charset="0"/>
              </a:rPr>
              <a:pPr algn="r"/>
              <a:t>76</a:t>
            </a:fld>
            <a:endParaRPr lang="en-US" sz="1200" dirty="0">
              <a:latin typeface="Times New Roman" pitchFamily="18" charset="0"/>
            </a:endParaRPr>
          </a:p>
        </p:txBody>
      </p:sp>
    </p:spTree>
    <p:extLst>
      <p:ext uri="{BB962C8B-B14F-4D97-AF65-F5344CB8AC3E}">
        <p14:creationId xmlns:p14="http://schemas.microsoft.com/office/powerpoint/2010/main" val="18939906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C380-9478-4717-A446-42FDCBA9BEA6}" type="slidenum">
              <a:rPr lang="en-US" smtClean="0"/>
              <a:pPr/>
              <a:t>77</a:t>
            </a:fld>
            <a:endParaRPr lang="en-US" dirty="0"/>
          </a:p>
        </p:txBody>
      </p:sp>
    </p:spTree>
    <p:extLst>
      <p:ext uri="{BB962C8B-B14F-4D97-AF65-F5344CB8AC3E}">
        <p14:creationId xmlns:p14="http://schemas.microsoft.com/office/powerpoint/2010/main" val="1922226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Homosexual</a:t>
            </a:r>
            <a:r>
              <a:rPr lang="en-US" sz="1800" baseline="0" dirty="0"/>
              <a:t> student role play at FBI</a:t>
            </a:r>
          </a:p>
          <a:p>
            <a:endParaRPr lang="en-US" sz="1800" baseline="0" dirty="0"/>
          </a:p>
          <a:p>
            <a:r>
              <a:rPr lang="en-US" sz="1800" baseline="0" dirty="0"/>
              <a:t>Listening to Juveniles is a huge Rapport Builder</a:t>
            </a:r>
            <a:endParaRPr lang="en-US" sz="1800"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78</a:t>
            </a:fld>
            <a:endParaRPr lang="en-US" dirty="0"/>
          </a:p>
        </p:txBody>
      </p:sp>
    </p:spTree>
    <p:extLst>
      <p:ext uri="{BB962C8B-B14F-4D97-AF65-F5344CB8AC3E}">
        <p14:creationId xmlns:p14="http://schemas.microsoft.com/office/powerpoint/2010/main" val="12521017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a:t>
            </a:r>
          </a:p>
          <a:p>
            <a:endParaRPr lang="en-US" dirty="0"/>
          </a:p>
          <a:p>
            <a:r>
              <a:rPr lang="en-US" dirty="0"/>
              <a:t>Explain</a:t>
            </a:r>
            <a:r>
              <a:rPr lang="en-US" baseline="0" dirty="0"/>
              <a:t> actions and requests:  handcuffing, hands in pockets</a:t>
            </a:r>
          </a:p>
          <a:p>
            <a:endParaRPr lang="en-US" baseline="0" dirty="0"/>
          </a:p>
          <a:p>
            <a:r>
              <a:rPr lang="en-US" baseline="0" dirty="0"/>
              <a:t>DON’T</a:t>
            </a:r>
          </a:p>
          <a:p>
            <a:endParaRPr lang="en-US" baseline="0" dirty="0"/>
          </a:p>
          <a:p>
            <a:r>
              <a:rPr lang="en-US" baseline="0" dirty="0"/>
              <a:t>Whisper or joke (suspicion)</a:t>
            </a:r>
          </a:p>
          <a:p>
            <a:endParaRPr lang="en-US" baseline="0" dirty="0"/>
          </a:p>
          <a:p>
            <a:r>
              <a:rPr lang="en-US" baseline="0" dirty="0"/>
              <a:t>Don’t lie  (will see them again)</a:t>
            </a:r>
          </a:p>
          <a:p>
            <a:endParaRPr lang="en-US" baseline="0" dirty="0"/>
          </a:p>
          <a:p>
            <a:r>
              <a:rPr lang="en-US" baseline="0" dirty="0"/>
              <a:t>Argue about delusions (not going to win that battle)</a:t>
            </a:r>
            <a:endParaRPr lang="en-US"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79</a:t>
            </a:fld>
            <a:endParaRPr lang="en-US" dirty="0"/>
          </a:p>
        </p:txBody>
      </p:sp>
    </p:spTree>
    <p:extLst>
      <p:ext uri="{BB962C8B-B14F-4D97-AF65-F5344CB8AC3E}">
        <p14:creationId xmlns:p14="http://schemas.microsoft.com/office/powerpoint/2010/main" val="24444255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If an officer fails to ask questions about the delusions/hallucinations an individual is experiencing, important officer and/or public safety concerns can be easily missed. </a:t>
            </a:r>
            <a:endParaRPr lang="en-US" dirty="0"/>
          </a:p>
          <a:p>
            <a:endParaRPr lang="en-US" dirty="0"/>
          </a:p>
        </p:txBody>
      </p:sp>
      <p:sp>
        <p:nvSpPr>
          <p:cNvPr id="4" name="Slide Number Placeholder 3"/>
          <p:cNvSpPr>
            <a:spLocks noGrp="1"/>
          </p:cNvSpPr>
          <p:nvPr>
            <p:ph type="sldNum" sz="quarter" idx="10"/>
          </p:nvPr>
        </p:nvSpPr>
        <p:spPr/>
        <p:txBody>
          <a:bodyPr/>
          <a:lstStyle/>
          <a:p>
            <a:fld id="{1185BD02-9113-40A8-8726-CB6F4A0D7D13}" type="slidenum">
              <a:rPr lang="en-US" smtClean="0"/>
              <a:pPr/>
              <a:t>83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5546" y="4186586"/>
            <a:ext cx="6536205" cy="4881214"/>
          </a:xfrm>
        </p:spPr>
        <p:txBody>
          <a:bodyPr>
            <a:normAutofit fontScale="92500" lnSpcReduction="20000"/>
          </a:bodyPr>
          <a:lstStyle/>
          <a:p>
            <a:pPr algn="ctr"/>
            <a:r>
              <a:rPr lang="en-US" b="1" baseline="0" dirty="0"/>
              <a:t>DEMANDS</a:t>
            </a:r>
          </a:p>
          <a:p>
            <a:endParaRPr lang="en-US" dirty="0"/>
          </a:p>
          <a:p>
            <a:r>
              <a:rPr lang="en-US" baseline="0" dirty="0"/>
              <a:t>Do we demand something for everything we give them?  </a:t>
            </a:r>
            <a:r>
              <a:rPr lang="en-US" b="1" baseline="0" dirty="0"/>
              <a:t>Discuss</a:t>
            </a:r>
          </a:p>
          <a:p>
            <a:endParaRPr lang="en-US" b="1" baseline="0" dirty="0"/>
          </a:p>
          <a:p>
            <a:r>
              <a:rPr lang="en-US" b="0" baseline="0" dirty="0"/>
              <a:t>Depends:  	Hostage situations probably yes because they have substantive demands.</a:t>
            </a:r>
          </a:p>
          <a:p>
            <a:endParaRPr lang="en-US" b="0" baseline="0" dirty="0"/>
          </a:p>
          <a:p>
            <a:r>
              <a:rPr lang="en-US" b="0" baseline="0" dirty="0"/>
              <a:t>	Non Hostage maybe not because they do not have demands and giving in to minor requests can 	help build rapport and enhance dialogue	</a:t>
            </a:r>
          </a:p>
          <a:p>
            <a:endParaRPr lang="en-US" baseline="0" dirty="0"/>
          </a:p>
          <a:p>
            <a:r>
              <a:rPr lang="en-US" baseline="0" dirty="0"/>
              <a:t>Avoid saying no outright.  “I’ll pass that on, but I know it’s going to be a problem</a:t>
            </a:r>
          </a:p>
          <a:p>
            <a:r>
              <a:rPr lang="en-US" baseline="0" dirty="0"/>
              <a:t>Soften and reframe</a:t>
            </a:r>
          </a:p>
          <a:p>
            <a:r>
              <a:rPr lang="en-US" baseline="0" dirty="0"/>
              <a:t>Get something in return – bullet for water</a:t>
            </a:r>
          </a:p>
          <a:p>
            <a:r>
              <a:rPr lang="en-US" baseline="0" dirty="0"/>
              <a:t>Don’t bring up old demands – outrageous demands when emotions are high</a:t>
            </a:r>
          </a:p>
          <a:p>
            <a:endParaRPr lang="en-US" baseline="0" dirty="0"/>
          </a:p>
          <a:p>
            <a:r>
              <a:rPr lang="en-US" baseline="0" dirty="0"/>
              <a:t>Most common demand is for law enforcement to leave them alone and go away.  (Geno medic example)  Kid wanted to be medic and asked what he would do if a soldier was telling him to leave him alone.</a:t>
            </a:r>
          </a:p>
          <a:p>
            <a:endParaRPr lang="en-US" baseline="0" dirty="0"/>
          </a:p>
          <a:p>
            <a:r>
              <a:rPr lang="en-US" baseline="0" dirty="0"/>
              <a:t>Talk to loved ones – unsatisfied needs motivate.  Agree to allow them to talk after compliant surrender (Steak and Shake Example)</a:t>
            </a:r>
          </a:p>
          <a:p>
            <a:endParaRPr lang="en-US" baseline="0" dirty="0"/>
          </a:p>
          <a:p>
            <a:r>
              <a:rPr lang="en-US" baseline="0" dirty="0"/>
              <a:t>We do not give weapons, drugs, exchange hostages, provide transportation  </a:t>
            </a:r>
            <a:r>
              <a:rPr lang="en-US" b="1" baseline="0" dirty="0"/>
              <a:t>GENO</a:t>
            </a:r>
            <a:r>
              <a:rPr lang="en-US" b="1" dirty="0"/>
              <a:t> MEDIC EXAMPLE</a:t>
            </a:r>
            <a:endParaRPr lang="en-US" b="1" baseline="0" dirty="0"/>
          </a:p>
          <a:p>
            <a:endParaRPr lang="en-US" baseline="0" dirty="0"/>
          </a:p>
          <a:p>
            <a:r>
              <a:rPr lang="en-US" b="1" baseline="0" dirty="0"/>
              <a:t>Briefly discuss Third Party Intermediaries:</a:t>
            </a:r>
            <a:r>
              <a:rPr lang="en-US" baseline="0" dirty="0"/>
              <a:t>  </a:t>
            </a:r>
          </a:p>
          <a:p>
            <a:endParaRPr lang="en-US" baseline="0" dirty="0"/>
          </a:p>
          <a:p>
            <a:r>
              <a:rPr lang="en-US" baseline="0" dirty="0"/>
              <a:t>Very difficult to control</a:t>
            </a:r>
          </a:p>
          <a:p>
            <a:endParaRPr lang="en-US" baseline="0" dirty="0"/>
          </a:p>
          <a:p>
            <a:r>
              <a:rPr lang="en-US" baseline="0" dirty="0"/>
              <a:t>May have their own agenda that you are not aware of.</a:t>
            </a:r>
          </a:p>
          <a:p>
            <a:endParaRPr lang="en-US" baseline="0" dirty="0"/>
          </a:p>
          <a:p>
            <a:r>
              <a:rPr lang="en-US" baseline="0" dirty="0"/>
              <a:t>Exposes them to danger</a:t>
            </a:r>
          </a:p>
          <a:p>
            <a:endParaRPr lang="en-US" baseline="0" dirty="0"/>
          </a:p>
          <a:p>
            <a:r>
              <a:rPr lang="en-US" baseline="0" dirty="0"/>
              <a:t>We rarely know enough about relationships between friends and family members to know if they can help:  Advanced technique after much deliberation</a:t>
            </a:r>
          </a:p>
          <a:p>
            <a:endParaRPr lang="en-US" dirty="0"/>
          </a:p>
          <a:p>
            <a:endParaRPr lang="en-US" b="1" baseline="0" dirty="0"/>
          </a:p>
          <a:p>
            <a:r>
              <a:rPr lang="en-US" b="1" baseline="0" dirty="0"/>
              <a:t>HOW DO WE KNOW IF</a:t>
            </a:r>
            <a:r>
              <a:rPr lang="en-US" b="1" dirty="0"/>
              <a:t> THINGS ARE GOING DOWNHILL OR WE ARE MAKING PROGRESS?</a:t>
            </a:r>
            <a:endParaRPr lang="en-US" b="1" baseline="0"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84</a:t>
            </a:fld>
            <a:endParaRPr lang="en-US" dirty="0"/>
          </a:p>
        </p:txBody>
      </p:sp>
    </p:spTree>
    <p:extLst>
      <p:ext uri="{BB962C8B-B14F-4D97-AF65-F5344CB8AC3E}">
        <p14:creationId xmlns:p14="http://schemas.microsoft.com/office/powerpoint/2010/main" val="10262536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C380-9478-4717-A446-42FDCBA9BEA6}" type="slidenum">
              <a:rPr lang="en-US" smtClean="0"/>
              <a:pPr/>
              <a:t>85</a:t>
            </a:fld>
            <a:endParaRPr lang="en-US" dirty="0"/>
          </a:p>
        </p:txBody>
      </p:sp>
    </p:spTree>
    <p:extLst>
      <p:ext uri="{BB962C8B-B14F-4D97-AF65-F5344CB8AC3E}">
        <p14:creationId xmlns:p14="http://schemas.microsoft.com/office/powerpoint/2010/main" val="14605801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b="1" dirty="0"/>
              <a:t>Common Questions:  1. how long will this last  2. is the team making progress</a:t>
            </a:r>
          </a:p>
          <a:p>
            <a:endParaRPr lang="en-US" sz="1800" b="1" dirty="0"/>
          </a:p>
          <a:p>
            <a:r>
              <a:rPr lang="en-US" sz="1800" dirty="0"/>
              <a:t>Can’t answer number #1.</a:t>
            </a:r>
          </a:p>
          <a:p>
            <a:endParaRPr lang="en-US" sz="1800" dirty="0"/>
          </a:p>
          <a:p>
            <a:r>
              <a:rPr lang="en-US" sz="1800" dirty="0"/>
              <a:t>Deadlines pass without incident – can help save face.</a:t>
            </a:r>
            <a:endParaRPr lang="en-US" sz="1600"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86</a:t>
            </a:fld>
            <a:endParaRPr lang="en-US" dirty="0"/>
          </a:p>
        </p:txBody>
      </p:sp>
    </p:spTree>
    <p:extLst>
      <p:ext uri="{BB962C8B-B14F-4D97-AF65-F5344CB8AC3E}">
        <p14:creationId xmlns:p14="http://schemas.microsoft.com/office/powerpoint/2010/main" val="46801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Police Executive Research Forum Survey of 280 Law Enforcement Agencies in Spring of 2015</a:t>
            </a:r>
          </a:p>
        </p:txBody>
      </p:sp>
      <p:sp>
        <p:nvSpPr>
          <p:cNvPr id="4" name="Slide Number Placeholder 3"/>
          <p:cNvSpPr>
            <a:spLocks noGrp="1"/>
          </p:cNvSpPr>
          <p:nvPr>
            <p:ph type="sldNum" sz="quarter" idx="10"/>
          </p:nvPr>
        </p:nvSpPr>
        <p:spPr/>
        <p:txBody>
          <a:bodyPr/>
          <a:lstStyle/>
          <a:p>
            <a:fld id="{6A69E9B1-4BF4-45F8-AAB8-0338141E0D4D}" type="slidenum">
              <a:rPr lang="en-US" smtClean="0"/>
              <a:pPr/>
              <a:t>12</a:t>
            </a:fld>
            <a:endParaRPr lang="en-US" dirty="0"/>
          </a:p>
        </p:txBody>
      </p:sp>
    </p:spTree>
    <p:extLst>
      <p:ext uri="{BB962C8B-B14F-4D97-AF65-F5344CB8AC3E}">
        <p14:creationId xmlns:p14="http://schemas.microsoft.com/office/powerpoint/2010/main" val="16936985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a:t>TIME LIMITS CAUSE BAD THINGS TO HAPPEN – GARY NOESNER HOSTAGE  BAD EXAMPLE </a:t>
            </a:r>
          </a:p>
          <a:p>
            <a:endParaRPr lang="en-US" sz="2000"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87</a:t>
            </a:fld>
            <a:endParaRPr lang="en-US" dirty="0"/>
          </a:p>
        </p:txBody>
      </p:sp>
    </p:spTree>
    <p:extLst>
      <p:ext uri="{BB962C8B-B14F-4D97-AF65-F5344CB8AC3E}">
        <p14:creationId xmlns:p14="http://schemas.microsoft.com/office/powerpoint/2010/main" val="9246551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Help them visualize the process</a:t>
            </a:r>
          </a:p>
          <a:p>
            <a:endParaRPr lang="en-US" sz="1800" dirty="0"/>
          </a:p>
          <a:p>
            <a:r>
              <a:rPr lang="en-US" sz="1800" dirty="0"/>
              <a:t>Use terms like </a:t>
            </a:r>
            <a:r>
              <a:rPr lang="en-US" sz="1800" b="1" dirty="0"/>
              <a:t>When</a:t>
            </a:r>
            <a:r>
              <a:rPr lang="en-US" sz="1800" dirty="0"/>
              <a:t> you come out instead of </a:t>
            </a:r>
            <a:r>
              <a:rPr lang="en-US" sz="1800" b="1" dirty="0"/>
              <a:t>if</a:t>
            </a:r>
          </a:p>
          <a:p>
            <a:endParaRPr lang="en-US" sz="1800" b="1" dirty="0"/>
          </a:p>
          <a:p>
            <a:r>
              <a:rPr lang="en-US" sz="1800" dirty="0"/>
              <a:t>Do not ask them to walk out carrying the weapon or in some cases hostages (baby)</a:t>
            </a:r>
          </a:p>
          <a:p>
            <a:endParaRPr lang="en-US" sz="1800" dirty="0"/>
          </a:p>
          <a:p>
            <a:r>
              <a:rPr lang="en-US" sz="1800" dirty="0"/>
              <a:t>Bring them to you.  If they won’t come to you than you have more communication to do</a:t>
            </a:r>
          </a:p>
          <a:p>
            <a:endParaRPr lang="en-US" sz="1800" dirty="0"/>
          </a:p>
          <a:p>
            <a:r>
              <a:rPr lang="en-US" sz="1800" dirty="0"/>
              <a:t>AFTON GARAGE GOOD EXAMPLE</a:t>
            </a:r>
            <a:endParaRPr lang="en-US" sz="1600" dirty="0"/>
          </a:p>
          <a:p>
            <a:endParaRPr lang="en-US" sz="1600" dirty="0"/>
          </a:p>
          <a:p>
            <a:endParaRPr lang="en-US"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88</a:t>
            </a:fld>
            <a:endParaRPr lang="en-US" dirty="0"/>
          </a:p>
        </p:txBody>
      </p:sp>
    </p:spTree>
    <p:extLst>
      <p:ext uri="{BB962C8B-B14F-4D97-AF65-F5344CB8AC3E}">
        <p14:creationId xmlns:p14="http://schemas.microsoft.com/office/powerpoint/2010/main" val="40109449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Draw a line in the sand.</a:t>
            </a:r>
          </a:p>
          <a:p>
            <a:endParaRPr lang="en-US" sz="1600" dirty="0"/>
          </a:p>
          <a:p>
            <a:r>
              <a:rPr lang="en-US" sz="1600" dirty="0"/>
              <a:t>Could be testing you by coming out a little ways</a:t>
            </a:r>
          </a:p>
          <a:p>
            <a:endParaRPr lang="en-US" sz="1600" dirty="0"/>
          </a:p>
          <a:p>
            <a:r>
              <a:rPr lang="en-US" sz="1600" dirty="0"/>
              <a:t>ACTIVE LISTENING – EMPATHY -  RAPPORT – INFLUENCE – BEHAVIOR CHANGE (SURRENDER)</a:t>
            </a:r>
          </a:p>
          <a:p>
            <a:endParaRPr lang="en-US" sz="1600" dirty="0"/>
          </a:p>
          <a:p>
            <a:r>
              <a:rPr lang="en-US" sz="1600" dirty="0"/>
              <a:t>THIS IS A CRITICAL TIME AND YOU ARE ALMOST THERE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A3C380-9478-4717-A446-42FDCBA9BEA6}" type="slidenum">
              <a:rPr lang="en-US" smtClean="0"/>
              <a:pPr/>
              <a:t>89</a:t>
            </a:fld>
            <a:endParaRPr lang="en-US" dirty="0"/>
          </a:p>
        </p:txBody>
      </p:sp>
    </p:spTree>
    <p:extLst>
      <p:ext uri="{BB962C8B-B14F-4D97-AF65-F5344CB8AC3E}">
        <p14:creationId xmlns:p14="http://schemas.microsoft.com/office/powerpoint/2010/main" val="28706491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C380-9478-4717-A446-42FDCBA9BEA6}" type="slidenum">
              <a:rPr lang="en-US" smtClean="0"/>
              <a:pPr/>
              <a:t>90</a:t>
            </a:fld>
            <a:endParaRPr lang="en-US" dirty="0"/>
          </a:p>
        </p:txBody>
      </p:sp>
    </p:spTree>
    <p:extLst>
      <p:ext uri="{BB962C8B-B14F-4D97-AF65-F5344CB8AC3E}">
        <p14:creationId xmlns:p14="http://schemas.microsoft.com/office/powerpoint/2010/main" val="22066868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C380-9478-4717-A446-42FDCBA9BEA6}" type="slidenum">
              <a:rPr lang="en-US" smtClean="0"/>
              <a:pPr/>
              <a:t>91</a:t>
            </a:fld>
            <a:endParaRPr lang="en-US" dirty="0"/>
          </a:p>
        </p:txBody>
      </p:sp>
    </p:spTree>
    <p:extLst>
      <p:ext uri="{BB962C8B-B14F-4D97-AF65-F5344CB8AC3E}">
        <p14:creationId xmlns:p14="http://schemas.microsoft.com/office/powerpoint/2010/main" val="35149637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C380-9478-4717-A446-42FDCBA9BEA6}" type="slidenum">
              <a:rPr lang="en-US" smtClean="0"/>
              <a:pPr/>
              <a:t>93</a:t>
            </a:fld>
            <a:endParaRPr lang="en-US" dirty="0"/>
          </a:p>
        </p:txBody>
      </p:sp>
    </p:spTree>
    <p:extLst>
      <p:ext uri="{BB962C8B-B14F-4D97-AF65-F5344CB8AC3E}">
        <p14:creationId xmlns:p14="http://schemas.microsoft.com/office/powerpoint/2010/main" val="38176516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A3C380-9478-4717-A446-42FDCBA9BEA6}" type="slidenum">
              <a:rPr lang="en-US" smtClean="0"/>
              <a:pPr/>
              <a:t>94</a:t>
            </a:fld>
            <a:endParaRPr lang="en-US" dirty="0"/>
          </a:p>
        </p:txBody>
      </p:sp>
    </p:spTree>
    <p:extLst>
      <p:ext uri="{BB962C8B-B14F-4D97-AF65-F5344CB8AC3E}">
        <p14:creationId xmlns:p14="http://schemas.microsoft.com/office/powerpoint/2010/main" val="36100970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9E9B1-4BF4-45F8-AAB8-0338141E0D4D}" type="slidenum">
              <a:rPr lang="en-US" smtClean="0"/>
              <a:pPr/>
              <a:t>95</a:t>
            </a:fld>
            <a:endParaRPr lang="en-US" dirty="0"/>
          </a:p>
        </p:txBody>
      </p:sp>
    </p:spTree>
    <p:extLst>
      <p:ext uri="{BB962C8B-B14F-4D97-AF65-F5344CB8AC3E}">
        <p14:creationId xmlns:p14="http://schemas.microsoft.com/office/powerpoint/2010/main" val="149907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fontAlgn="auto">
              <a:spcBef>
                <a:spcPts val="0"/>
              </a:spcBef>
              <a:spcAft>
                <a:spcPts val="0"/>
              </a:spcAft>
              <a:buFont typeface="Arial" pitchFamily="34" charset="0"/>
              <a:buNone/>
              <a:defRPr/>
            </a:pPr>
            <a:endParaRPr lang="en-US" b="1" dirty="0">
              <a:ea typeface="+mn-ea"/>
            </a:endParaRPr>
          </a:p>
        </p:txBody>
      </p:sp>
      <p:sp>
        <p:nvSpPr>
          <p:cNvPr id="63491" name="Slide Number Placeholder 3"/>
          <p:cNvSpPr>
            <a:spLocks noGrp="1"/>
          </p:cNvSpPr>
          <p:nvPr>
            <p:ph type="sldNum" sz="quarter" idx="5"/>
          </p:nvPr>
        </p:nvSpPr>
        <p:spPr bwMode="auto">
          <a:noFill/>
          <a:ln>
            <a:miter lim="800000"/>
            <a:headEnd/>
            <a:tailEnd/>
          </a:ln>
        </p:spPr>
        <p:txBody>
          <a:bodyPr/>
          <a:lstStyle/>
          <a:p>
            <a:fld id="{2B293EA8-DFD0-4269-8FBB-BFB98DEEE091}" type="slidenum">
              <a:rPr lang="en-US"/>
              <a:pPr/>
              <a:t>14</a:t>
            </a:fld>
            <a:endParaRPr lang="en-US"/>
          </a:p>
        </p:txBody>
      </p:sp>
    </p:spTree>
    <p:extLst>
      <p:ext uri="{BB962C8B-B14F-4D97-AF65-F5344CB8AC3E}">
        <p14:creationId xmlns:p14="http://schemas.microsoft.com/office/powerpoint/2010/main" val="381725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7519" indent="-287507" eaLnBrk="0" hangingPunct="0">
              <a:defRPr>
                <a:solidFill>
                  <a:schemeClr val="tx1"/>
                </a:solidFill>
                <a:latin typeface="Arial" charset="0"/>
                <a:cs typeface="Arial" charset="0"/>
              </a:defRPr>
            </a:lvl2pPr>
            <a:lvl3pPr marL="1150030" indent="-230006" eaLnBrk="0" hangingPunct="0">
              <a:defRPr>
                <a:solidFill>
                  <a:schemeClr val="tx1"/>
                </a:solidFill>
                <a:latin typeface="Arial" charset="0"/>
                <a:cs typeface="Arial" charset="0"/>
              </a:defRPr>
            </a:lvl3pPr>
            <a:lvl4pPr marL="1610040" indent="-230006" eaLnBrk="0" hangingPunct="0">
              <a:defRPr>
                <a:solidFill>
                  <a:schemeClr val="tx1"/>
                </a:solidFill>
                <a:latin typeface="Arial" charset="0"/>
                <a:cs typeface="Arial" charset="0"/>
              </a:defRPr>
            </a:lvl4pPr>
            <a:lvl5pPr marL="2070053" indent="-230006" eaLnBrk="0" hangingPunct="0">
              <a:defRPr>
                <a:solidFill>
                  <a:schemeClr val="tx1"/>
                </a:solidFill>
                <a:latin typeface="Arial" charset="0"/>
                <a:cs typeface="Arial" charset="0"/>
              </a:defRPr>
            </a:lvl5pPr>
            <a:lvl6pPr marL="2530065" indent="-230006" eaLnBrk="0" fontAlgn="base" hangingPunct="0">
              <a:spcBef>
                <a:spcPct val="0"/>
              </a:spcBef>
              <a:spcAft>
                <a:spcPct val="0"/>
              </a:spcAft>
              <a:defRPr>
                <a:solidFill>
                  <a:schemeClr val="tx1"/>
                </a:solidFill>
                <a:latin typeface="Arial" charset="0"/>
                <a:cs typeface="Arial" charset="0"/>
              </a:defRPr>
            </a:lvl6pPr>
            <a:lvl7pPr marL="2990076" indent="-230006" eaLnBrk="0" fontAlgn="base" hangingPunct="0">
              <a:spcBef>
                <a:spcPct val="0"/>
              </a:spcBef>
              <a:spcAft>
                <a:spcPct val="0"/>
              </a:spcAft>
              <a:defRPr>
                <a:solidFill>
                  <a:schemeClr val="tx1"/>
                </a:solidFill>
                <a:latin typeface="Arial" charset="0"/>
                <a:cs typeface="Arial" charset="0"/>
              </a:defRPr>
            </a:lvl7pPr>
            <a:lvl8pPr marL="3450089" indent="-230006" eaLnBrk="0" fontAlgn="base" hangingPunct="0">
              <a:spcBef>
                <a:spcPct val="0"/>
              </a:spcBef>
              <a:spcAft>
                <a:spcPct val="0"/>
              </a:spcAft>
              <a:defRPr>
                <a:solidFill>
                  <a:schemeClr val="tx1"/>
                </a:solidFill>
                <a:latin typeface="Arial" charset="0"/>
                <a:cs typeface="Arial" charset="0"/>
              </a:defRPr>
            </a:lvl8pPr>
            <a:lvl9pPr marL="3910101" indent="-230006" eaLnBrk="0" fontAlgn="base" hangingPunct="0">
              <a:spcBef>
                <a:spcPct val="0"/>
              </a:spcBef>
              <a:spcAft>
                <a:spcPct val="0"/>
              </a:spcAft>
              <a:defRPr>
                <a:solidFill>
                  <a:schemeClr val="tx1"/>
                </a:solidFill>
                <a:latin typeface="Arial" charset="0"/>
                <a:cs typeface="Arial" charset="0"/>
              </a:defRPr>
            </a:lvl9pPr>
          </a:lstStyle>
          <a:p>
            <a:fld id="{C612D82F-50FA-4C49-9473-9043A147E8F8}" type="slidenum">
              <a:rPr lang="en-US" smtClean="0">
                <a:latin typeface="Times New Roman" pitchFamily="18" charset="0"/>
              </a:rPr>
              <a:pPr/>
              <a:t>15</a:t>
            </a:fld>
            <a:endParaRPr lang="en-US" dirty="0">
              <a:latin typeface="Times New Roman" pitchFamily="18"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xfrm>
            <a:off x="429339" y="4415791"/>
            <a:ext cx="6151722" cy="4463874"/>
          </a:xfrm>
          <a:solidFill>
            <a:srgbClr val="FFFFFF"/>
          </a:solidFill>
          <a:ln>
            <a:solidFill>
              <a:srgbClr val="000000"/>
            </a:solidFill>
          </a:ln>
        </p:spPr>
        <p:txBody>
          <a:bodyPr/>
          <a:lstStyle/>
          <a:p>
            <a:pPr eaLnBrk="1" hangingPunct="1"/>
            <a:r>
              <a:rPr lang="en-US" sz="1600" dirty="0"/>
              <a:t>Normal Functioning Level is not a straight line, but is wavy = emotional state is fluid.</a:t>
            </a:r>
          </a:p>
          <a:p>
            <a:pPr eaLnBrk="1" hangingPunct="1"/>
            <a:r>
              <a:rPr lang="en-US" sz="1600" dirty="0"/>
              <a:t>Crisis state is a state of disequilibrium.</a:t>
            </a:r>
          </a:p>
          <a:p>
            <a:pPr eaLnBrk="1" hangingPunct="1"/>
            <a:endParaRPr lang="en-US" sz="1600" dirty="0"/>
          </a:p>
          <a:p>
            <a:pPr eaLnBrk="1" hangingPunct="1"/>
            <a:r>
              <a:rPr lang="en-US" sz="1600" dirty="0"/>
              <a:t>Take your time. Be deliberate and methodical. Allow time to pass.</a:t>
            </a:r>
          </a:p>
          <a:p>
            <a:pPr eaLnBrk="1" hangingPunct="1"/>
            <a:endParaRPr lang="en-US" sz="1600" dirty="0"/>
          </a:p>
          <a:p>
            <a:pPr eaLnBrk="1" hangingPunct="1"/>
            <a:r>
              <a:rPr lang="en-US" sz="1600" dirty="0"/>
              <a:t>Time alone will assist in defusing emotions. </a:t>
            </a:r>
          </a:p>
          <a:p>
            <a:pPr eaLnBrk="1" hangingPunct="1"/>
            <a:r>
              <a:rPr lang="en-US" sz="1600" dirty="0"/>
              <a:t>Don't "push"/"force" surrender.</a:t>
            </a:r>
          </a:p>
          <a:p>
            <a:pPr eaLnBrk="1" hangingPunct="1"/>
            <a:r>
              <a:rPr lang="en-US" sz="1600" dirty="0"/>
              <a:t>Subject may simply not be ready.</a:t>
            </a:r>
          </a:p>
          <a:p>
            <a:pPr eaLnBrk="1" hangingPunct="1"/>
            <a:endParaRPr lang="en-US" sz="1600" dirty="0"/>
          </a:p>
          <a:p>
            <a:pPr eaLnBrk="1" hangingPunct="1"/>
            <a:r>
              <a:rPr lang="en-US" sz="1600" dirty="0"/>
              <a:t>Avoid "Action Imperative".</a:t>
            </a:r>
          </a:p>
          <a:p>
            <a:pPr eaLnBrk="1" hangingPunct="1"/>
            <a:endParaRPr lang="en-US" sz="1600" dirty="0"/>
          </a:p>
          <a:p>
            <a:pPr eaLnBrk="1" hangingPunct="1"/>
            <a:r>
              <a:rPr lang="en-US" sz="1600" dirty="0"/>
              <a:t>Example of putting it on myself and talking about how I make bad decisions when I am emotional.</a:t>
            </a:r>
          </a:p>
          <a:p>
            <a:pPr eaLnBrk="1" hangingPunct="1"/>
            <a:endParaRPr lang="en-US" dirty="0"/>
          </a:p>
        </p:txBody>
      </p:sp>
    </p:spTree>
    <p:extLst>
      <p:ext uri="{BB962C8B-B14F-4D97-AF65-F5344CB8AC3E}">
        <p14:creationId xmlns:p14="http://schemas.microsoft.com/office/powerpoint/2010/main" val="404565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A20E3D-974A-4E25-96A8-4DC52CF56AA6}" type="datetimeFigureOut">
              <a:rPr lang="en-US" smtClean="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01D46E-9FD6-4101-982A-CFB6825A665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p:nvPr>
        </p:nvSpPr>
        <p:spPr>
          <a:xfrm>
            <a:off x="7696200" y="228600"/>
            <a:ext cx="914400" cy="914400"/>
          </a:xfrm>
        </p:spPr>
        <p:txBody>
          <a:bodyPr/>
          <a:lstStyle>
            <a:lvl1pPr>
              <a:defRPr sz="1000"/>
            </a:lvl1pPr>
            <a:lvl2pPr>
              <a:defRPr sz="1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fld id="{7C914161-A3D7-4934-AEBB-F4721F3C4243}" type="datetime1">
              <a:rPr lang="en-US"/>
              <a:pPr/>
              <a:t>10/7/2021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2D8C683D-B065-47BE-9CAA-411032332F90}"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2690-4CE1-4FD8-960B-8D0FCF8D811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A6273F-8C8F-498D-A5DC-68F1336C464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2C397D7-D7EC-4203-8362-F4744BBD9AC4}"/>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a:extLst>
              <a:ext uri="{FF2B5EF4-FFF2-40B4-BE49-F238E27FC236}">
                <a16:creationId xmlns:a16="http://schemas.microsoft.com/office/drawing/2014/main" id="{A5FEA08D-7A15-49B9-92ED-7B1EFE558E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6EAA96-5553-4596-AEF3-5173B8298C5A}"/>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1320533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7BBC-F6F3-40B5-AC3D-861A8074D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C42DF8-46AC-4013-ABF0-CC910F490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8CE47-B7D3-4275-AFBC-CD2720FE96EF}"/>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a:extLst>
              <a:ext uri="{FF2B5EF4-FFF2-40B4-BE49-F238E27FC236}">
                <a16:creationId xmlns:a16="http://schemas.microsoft.com/office/drawing/2014/main" id="{DA6E0A26-CB41-46C8-ADB4-0013CCD552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BE5277-3C97-4994-BE52-7A0188A7084A}"/>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378198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0C05B-BD12-4D2F-94D7-12741B5C0D1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FB6A42-DDD5-415F-BD16-97F668C6227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9E782-3C3E-42C9-98CE-70E3BD34003D}"/>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a:extLst>
              <a:ext uri="{FF2B5EF4-FFF2-40B4-BE49-F238E27FC236}">
                <a16:creationId xmlns:a16="http://schemas.microsoft.com/office/drawing/2014/main" id="{BEDB8010-06CD-45F8-AC9A-E7795B1163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BDA528-4D87-4816-8351-0A9E299E6084}"/>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248638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D5A0-EEBC-4C61-99AB-D005F502F5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8CECF-6DA5-4E2E-8740-C4DF0230234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3E9796-5FF9-4FC3-8BA1-6E110F5E7F7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FD7DA2-76BD-44B2-A548-D15EB20E1957}"/>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6" name="Footer Placeholder 5">
            <a:extLst>
              <a:ext uri="{FF2B5EF4-FFF2-40B4-BE49-F238E27FC236}">
                <a16:creationId xmlns:a16="http://schemas.microsoft.com/office/drawing/2014/main" id="{15AB2502-1DF3-4E63-811A-DE6C88333E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690A6D-C35D-468C-9D4C-B27F5BBF9D0B}"/>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2597330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38B0A-EE3D-4188-BB2B-6AE0DC5288F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5D099-03CE-4CF9-81E8-BD1E7965397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22D86B0-239F-41D9-BC90-B7CDCF23D64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2DDD1C-9F78-45EE-B070-7B4427551C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F4AB8-794B-4321-975B-4405B0F0A22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E0E23-0B43-4F3E-9E5E-842CB28D2129}"/>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8" name="Footer Placeholder 7">
            <a:extLst>
              <a:ext uri="{FF2B5EF4-FFF2-40B4-BE49-F238E27FC236}">
                <a16:creationId xmlns:a16="http://schemas.microsoft.com/office/drawing/2014/main" id="{6860D98F-3210-482B-ABCA-7EF5C7C3609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7D033D4-503C-4E38-B4CA-E6E8527D8070}"/>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125411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78E9C-F629-4798-AA6C-F5CFCC39F6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9BA3B6-ADE1-4FF3-ABB0-467148B74255}"/>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4" name="Footer Placeholder 3">
            <a:extLst>
              <a:ext uri="{FF2B5EF4-FFF2-40B4-BE49-F238E27FC236}">
                <a16:creationId xmlns:a16="http://schemas.microsoft.com/office/drawing/2014/main" id="{2BAB4088-3095-4523-BDDF-8D22B3E8E9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BE4927-8706-488E-8FEC-A9A4B9DAFEA9}"/>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152417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AF76A-65AA-4C15-9063-5A6A2CB7179A}"/>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3" name="Footer Placeholder 2">
            <a:extLst>
              <a:ext uri="{FF2B5EF4-FFF2-40B4-BE49-F238E27FC236}">
                <a16:creationId xmlns:a16="http://schemas.microsoft.com/office/drawing/2014/main" id="{3D1C93C5-2CB8-4871-A22D-6A99C955ED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B9E07CD-1B4E-4012-AF94-A7D477857E04}"/>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48104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C05A-07E8-44E0-AA35-ECA8A0D8E5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CE73075-E6C3-4E5A-8A5A-BAE4EB89BBB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B90AC9-0B01-432D-A74F-48988B7D44B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582530-022E-43DF-AD49-4587F767537A}"/>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6" name="Footer Placeholder 5">
            <a:extLst>
              <a:ext uri="{FF2B5EF4-FFF2-40B4-BE49-F238E27FC236}">
                <a16:creationId xmlns:a16="http://schemas.microsoft.com/office/drawing/2014/main" id="{1592368D-3410-49B8-827E-AE2F332964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BB49E-11BF-456A-BC00-D913EEC56677}"/>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2829310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751A-166B-4B6A-8CB6-727F7FD9CD3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1F9CE12-C1E1-49A0-A164-72B0E191732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1D66820-867D-42D5-9097-01338720BB0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20858C-5BC7-491F-9254-6589842755B0}"/>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6" name="Footer Placeholder 5">
            <a:extLst>
              <a:ext uri="{FF2B5EF4-FFF2-40B4-BE49-F238E27FC236}">
                <a16:creationId xmlns:a16="http://schemas.microsoft.com/office/drawing/2014/main" id="{4FCDD7BA-26F5-4055-8328-EAD7C9FD5B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789E4D-F6AE-4B7E-A4E0-718121DEC625}"/>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3624113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3340-F30E-4A39-9435-55984030C5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4C16FF-7761-4100-BF1B-C2BCB74266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4F603-8475-4823-9725-865632AA9119}"/>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a:extLst>
              <a:ext uri="{FF2B5EF4-FFF2-40B4-BE49-F238E27FC236}">
                <a16:creationId xmlns:a16="http://schemas.microsoft.com/office/drawing/2014/main" id="{1C6A6361-1DD0-4BCE-875F-503774D515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350F3-AE26-4A1B-A3B6-C306800DCFB2}"/>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3981848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03725-7F72-4C57-9F32-94875762A0F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1BBA8D-85E0-4643-80E3-43F7C74E2D2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082E5-A69E-4009-90D5-9B77BF8C180F}"/>
              </a:ext>
            </a:extLst>
          </p:cNvPr>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a:extLst>
              <a:ext uri="{FF2B5EF4-FFF2-40B4-BE49-F238E27FC236}">
                <a16:creationId xmlns:a16="http://schemas.microsoft.com/office/drawing/2014/main" id="{94F4412B-6639-492C-A4B3-2765D8BB9D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795BBF-4C26-4938-9A5C-CDD218D6C12D}"/>
              </a:ext>
            </a:extLst>
          </p:cNvPr>
          <p:cNvSpPr>
            <a:spLocks noGrp="1"/>
          </p:cNvSpPr>
          <p:nvPr>
            <p:ph type="sldNum" sz="quarter" idx="12"/>
          </p:nvPr>
        </p:nvSpPr>
        <p:spPr/>
        <p:txBody>
          <a:bodyPr/>
          <a:lstStyle/>
          <a:p>
            <a:fld id="{2FACB42D-8DB6-4885-93E2-33065ED497BF}" type="slidenum">
              <a:rPr lang="en-US" smtClean="0"/>
              <a:pPr/>
              <a:t>‹#›</a:t>
            </a:fld>
            <a:endParaRPr lang="en-US" dirty="0"/>
          </a:p>
        </p:txBody>
      </p:sp>
    </p:spTree>
    <p:extLst>
      <p:ext uri="{BB962C8B-B14F-4D97-AF65-F5344CB8AC3E}">
        <p14:creationId xmlns:p14="http://schemas.microsoft.com/office/powerpoint/2010/main" val="51249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A20E3D-974A-4E25-96A8-4DC52CF56AA6}" type="datetimeFigureOut">
              <a:rPr lang="en-US" smtClean="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601D46E-9FD6-4101-982A-CFB6825A6654}" type="slidenum">
              <a:rPr lang="en-US" smtClean="0"/>
              <a:pPr/>
              <a:t>‹#›</a:t>
            </a:fld>
            <a:endParaRPr lang="en-US" dirty="0"/>
          </a:p>
        </p:txBody>
      </p:sp>
    </p:spTree>
    <p:extLst>
      <p:ext uri="{BB962C8B-B14F-4D97-AF65-F5344CB8AC3E}">
        <p14:creationId xmlns:p14="http://schemas.microsoft.com/office/powerpoint/2010/main" val="2340546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p:nvPr>
        </p:nvSpPr>
        <p:spPr>
          <a:xfrm>
            <a:off x="7696200" y="228600"/>
            <a:ext cx="914400" cy="914400"/>
          </a:xfrm>
        </p:spPr>
        <p:txBody>
          <a:bodyPr/>
          <a:lstStyle>
            <a:lvl1pPr>
              <a:defRPr sz="1000"/>
            </a:lvl1pPr>
            <a:lvl2pPr>
              <a:defRPr sz="1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fld id="{7C914161-A3D7-4934-AEBB-F4721F3C4243}" type="datetime1">
              <a:rPr lang="en-US"/>
              <a:pPr/>
              <a:t>10/7/2021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2D8C683D-B065-47BE-9CAA-411032332F90}" type="slidenum">
              <a:rPr lang="en-US"/>
              <a:pPr/>
              <a:t>‹#›</a:t>
            </a:fld>
            <a:endParaRPr lang="en-US"/>
          </a:p>
        </p:txBody>
      </p:sp>
    </p:spTree>
    <p:extLst>
      <p:ext uri="{BB962C8B-B14F-4D97-AF65-F5344CB8AC3E}">
        <p14:creationId xmlns:p14="http://schemas.microsoft.com/office/powerpoint/2010/main" val="36843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027B39-9E92-4A35-AD3E-51D2E03F70EB}"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ACB42D-8DB6-4885-93E2-33065ED497B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27B39-9E92-4A35-AD3E-51D2E03F70EB}" type="datetimeFigureOut">
              <a:rPr lang="en-US" smtClean="0"/>
              <a:pPr/>
              <a:t>10/7/2021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CB42D-8DB6-4885-93E2-33065ED497BF}" type="slidenum">
              <a:rPr lang="en-US" smtClean="0"/>
              <a:pPr/>
              <a:t>‹#›</a:t>
            </a:fld>
            <a:endParaRPr lang="en-US" dirty="0"/>
          </a:p>
        </p:txBody>
      </p:sp>
      <p:pic>
        <p:nvPicPr>
          <p:cNvPr id="7" name="Picture 6" descr="county cit.jpg"/>
          <p:cNvPicPr>
            <a:picLocks noChangeAspect="1"/>
          </p:cNvPicPr>
          <p:nvPr userDrawn="1"/>
        </p:nvPicPr>
        <p:blipFill>
          <a:blip r:embed="rId15" cstate="print"/>
          <a:stretch>
            <a:fillRect/>
          </a:stretch>
        </p:blipFill>
        <p:spPr>
          <a:xfrm>
            <a:off x="8534400" y="6172200"/>
            <a:ext cx="609600" cy="685800"/>
          </a:xfrm>
          <a:prstGeom prst="rect">
            <a:avLst/>
          </a:prstGeom>
        </p:spPr>
      </p:pic>
      <p:pic>
        <p:nvPicPr>
          <p:cNvPr id="9" name="Picture 8" descr="NewCITLogo.jpg"/>
          <p:cNvPicPr>
            <a:picLocks noChangeAspect="1"/>
          </p:cNvPicPr>
          <p:nvPr userDrawn="1"/>
        </p:nvPicPr>
        <p:blipFill>
          <a:blip r:embed="rId16" cstate="print"/>
          <a:stretch>
            <a:fillRect/>
          </a:stretch>
        </p:blipFill>
        <p:spPr>
          <a:xfrm>
            <a:off x="0" y="6248400"/>
            <a:ext cx="685800" cy="609600"/>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4AABF-C09D-4195-8A00-FD5052D31FE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ABC634-0656-48A5-B138-28E8DA9B72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CAAED-8726-450C-A54E-2C03E84463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027B39-9E92-4A35-AD3E-51D2E03F70EB}" type="datetimeFigureOut">
              <a:rPr lang="en-US" smtClean="0"/>
              <a:pPr/>
              <a:t>10/7/2021</a:t>
            </a:fld>
            <a:endParaRPr lang="en-US" dirty="0"/>
          </a:p>
        </p:txBody>
      </p:sp>
      <p:sp>
        <p:nvSpPr>
          <p:cNvPr id="5" name="Footer Placeholder 4">
            <a:extLst>
              <a:ext uri="{FF2B5EF4-FFF2-40B4-BE49-F238E27FC236}">
                <a16:creationId xmlns:a16="http://schemas.microsoft.com/office/drawing/2014/main" id="{1C95C866-AB1B-4808-8818-C4957CAA11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A4F037A-2075-4473-92E3-E79B2FE55CB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ACB42D-8DB6-4885-93E2-33065ED497BF}" type="slidenum">
              <a:rPr lang="en-US" smtClean="0"/>
              <a:pPr/>
              <a:t>‹#›</a:t>
            </a:fld>
            <a:endParaRPr lang="en-US" dirty="0"/>
          </a:p>
        </p:txBody>
      </p:sp>
      <p:pic>
        <p:nvPicPr>
          <p:cNvPr id="7" name="Picture 6" descr="county cit.jpg">
            <a:extLst>
              <a:ext uri="{FF2B5EF4-FFF2-40B4-BE49-F238E27FC236}">
                <a16:creationId xmlns:a16="http://schemas.microsoft.com/office/drawing/2014/main" id="{450CA556-A195-4A0F-8F38-B91A1805D51F}"/>
              </a:ext>
            </a:extLst>
          </p:cNvPr>
          <p:cNvPicPr>
            <a:picLocks noChangeAspect="1"/>
          </p:cNvPicPr>
          <p:nvPr userDrawn="1"/>
        </p:nvPicPr>
        <p:blipFill>
          <a:blip r:embed="rId15" cstate="print"/>
          <a:stretch>
            <a:fillRect/>
          </a:stretch>
        </p:blipFill>
        <p:spPr>
          <a:xfrm>
            <a:off x="8534400" y="6172200"/>
            <a:ext cx="609600" cy="685800"/>
          </a:xfrm>
          <a:prstGeom prst="rect">
            <a:avLst/>
          </a:prstGeom>
        </p:spPr>
      </p:pic>
      <p:pic>
        <p:nvPicPr>
          <p:cNvPr id="8" name="Picture 7" descr="NewCITLogo.jpg">
            <a:extLst>
              <a:ext uri="{FF2B5EF4-FFF2-40B4-BE49-F238E27FC236}">
                <a16:creationId xmlns:a16="http://schemas.microsoft.com/office/drawing/2014/main" id="{673F5C0A-5173-4AC9-86AA-FCFCC69CC36F}"/>
              </a:ext>
            </a:extLst>
          </p:cNvPr>
          <p:cNvPicPr>
            <a:picLocks noChangeAspect="1"/>
          </p:cNvPicPr>
          <p:nvPr userDrawn="1"/>
        </p:nvPicPr>
        <p:blipFill>
          <a:blip r:embed="rId16" cstate="print"/>
          <a:stretch>
            <a:fillRect/>
          </a:stretch>
        </p:blipFill>
        <p:spPr>
          <a:xfrm>
            <a:off x="0" y="6248400"/>
            <a:ext cx="685800" cy="609600"/>
          </a:xfrm>
          <a:prstGeom prst="rect">
            <a:avLst/>
          </a:prstGeom>
        </p:spPr>
      </p:pic>
    </p:spTree>
    <p:extLst>
      <p:ext uri="{BB962C8B-B14F-4D97-AF65-F5344CB8AC3E}">
        <p14:creationId xmlns:p14="http://schemas.microsoft.com/office/powerpoint/2010/main" val="22032874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Psychology"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hyperlink" Target="http://en.wikipedia.org/wiki/Instinct" TargetMode="External"/><Relationship Id="rId5" Type="http://schemas.openxmlformats.org/officeDocument/2006/relationships/hyperlink" Target="http://en.wikipedia.org/wiki/Norm_(sociology)" TargetMode="External"/><Relationship Id="rId4" Type="http://schemas.openxmlformats.org/officeDocument/2006/relationships/hyperlink" Target="http://en.wikipedia.org/wiki/Social_environme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3" Type="http://schemas.openxmlformats.org/officeDocument/2006/relationships/notesSlide" Target="../notesSlides/notesSlide61.xml"/><Relationship Id="rId7" Type="http://schemas.openxmlformats.org/officeDocument/2006/relationships/image" Target="../media/image38.wmf"/><Relationship Id="rId12" Type="http://schemas.openxmlformats.org/officeDocument/2006/relationships/image" Target="../media/image40.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5.bin"/><Relationship Id="rId5" Type="http://schemas.openxmlformats.org/officeDocument/2006/relationships/image" Target="../media/image37.wmf"/><Relationship Id="rId10" Type="http://schemas.openxmlformats.org/officeDocument/2006/relationships/image" Target="../media/image39.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hyperlink" Target="mailto:jfromo@stlouiscountymo.gov" TargetMode="External"/><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7772400" cy="1143000"/>
          </a:xfrm>
          <a:noFill/>
          <a:ln/>
        </p:spPr>
        <p:txBody>
          <a:bodyPr lIns="90488" tIns="44450" rIns="90488" bIns="44450" anchor="ctr" anchorCtr="0">
            <a:normAutofit/>
          </a:bodyPr>
          <a:lstStyle/>
          <a:p>
            <a:r>
              <a:rPr lang="en-US" b="1" dirty="0"/>
              <a:t>De-escalation of </a:t>
            </a:r>
            <a:r>
              <a:rPr lang="en-US" b="1"/>
              <a:t>Crisis Situations</a:t>
            </a:r>
            <a:endParaRPr lang="en-US" b="1" dirty="0"/>
          </a:p>
        </p:txBody>
      </p:sp>
      <p:sp>
        <p:nvSpPr>
          <p:cNvPr id="3075" name="Rectangle 3"/>
          <p:cNvSpPr>
            <a:spLocks noGrp="1" noChangeArrowheads="1"/>
          </p:cNvSpPr>
          <p:nvPr>
            <p:ph type="subTitle" idx="1"/>
          </p:nvPr>
        </p:nvSpPr>
        <p:spPr>
          <a:xfrm>
            <a:off x="1524000" y="3733800"/>
            <a:ext cx="6400800" cy="2209800"/>
          </a:xfrm>
          <a:noFill/>
          <a:ln/>
        </p:spPr>
        <p:txBody>
          <a:bodyPr lIns="90488" tIns="44450" rIns="90488" bIns="44450">
            <a:normAutofit/>
          </a:bodyPr>
          <a:lstStyle/>
          <a:p>
            <a:pPr marL="342900" lvl="0" indent="-342900"/>
            <a:endParaRPr lang="en-US" i="1" dirty="0">
              <a:solidFill>
                <a:prstClr val="black"/>
              </a:solidFill>
            </a:endParaRPr>
          </a:p>
          <a:p>
            <a:pPr marL="342900" lvl="0" indent="-342900"/>
            <a:r>
              <a:rPr lang="en-US" i="1" dirty="0">
                <a:solidFill>
                  <a:prstClr val="black"/>
                </a:solidFill>
              </a:rPr>
              <a:t>Jeremy Romo</a:t>
            </a:r>
          </a:p>
          <a:p>
            <a:pPr marL="342900" lvl="0" indent="-342900"/>
            <a:r>
              <a:rPr lang="en-US" i="1" dirty="0">
                <a:solidFill>
                  <a:prstClr val="black"/>
                </a:solidFill>
              </a:rPr>
              <a:t>St. Louis County Police Department</a:t>
            </a:r>
          </a:p>
          <a:p>
            <a:pPr marL="342900" indent="-342900"/>
            <a:endParaRPr lang="en-US" i="1" dirty="0"/>
          </a:p>
        </p:txBody>
      </p:sp>
      <p:sp>
        <p:nvSpPr>
          <p:cNvPr id="5" name="Footer Placeholder 4"/>
          <p:cNvSpPr>
            <a:spLocks noGrp="1"/>
          </p:cNvSpPr>
          <p:nvPr>
            <p:ph type="ftr" sz="quarter" idx="11"/>
          </p:nvPr>
        </p:nvSpPr>
        <p:spPr>
          <a:xfrm>
            <a:off x="1524000" y="6356350"/>
            <a:ext cx="6400800" cy="365125"/>
          </a:xfrm>
        </p:spPr>
        <p:txBody>
          <a:bodyPr/>
          <a:lstStyle/>
          <a:p>
            <a:r>
              <a:rPr lang="en-US" b="1" dirty="0">
                <a:solidFill>
                  <a:schemeClr val="tx1">
                    <a:lumMod val="75000"/>
                    <a:lumOff val="25000"/>
                  </a:schemeClr>
                </a:solidFill>
              </a:rPr>
              <a:t>All rights reserved.  This presentation or any portion thereof may not be reproduced or used in any manner whatsoever without the express written permission of the publisher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Traditional Law Enforcement Response</a:t>
            </a:r>
          </a:p>
        </p:txBody>
      </p:sp>
      <p:pic>
        <p:nvPicPr>
          <p:cNvPr id="6" name="Content Placeholder 5" descr="time bomb.png"/>
          <p:cNvPicPr>
            <a:picLocks noGrp="1" noChangeAspect="1"/>
          </p:cNvPicPr>
          <p:nvPr>
            <p:ph sz="half" idx="1"/>
          </p:nvPr>
        </p:nvPicPr>
        <p:blipFill>
          <a:blip r:embed="rId3" cstate="print"/>
          <a:stretch>
            <a:fillRect/>
          </a:stretch>
        </p:blipFill>
        <p:spPr>
          <a:xfrm>
            <a:off x="609600" y="1905000"/>
            <a:ext cx="3505200" cy="3886200"/>
          </a:xfrm>
        </p:spPr>
      </p:pic>
      <p:sp>
        <p:nvSpPr>
          <p:cNvPr id="5" name="Content Placeholder 4"/>
          <p:cNvSpPr>
            <a:spLocks noGrp="1"/>
          </p:cNvSpPr>
          <p:nvPr>
            <p:ph sz="half" idx="2"/>
          </p:nvPr>
        </p:nvSpPr>
        <p:spPr>
          <a:xfrm>
            <a:off x="4648200" y="1828800"/>
            <a:ext cx="4038600" cy="4525963"/>
          </a:xfrm>
        </p:spPr>
        <p:txBody>
          <a:bodyPr>
            <a:normAutofit/>
          </a:bodyPr>
          <a:lstStyle/>
          <a:p>
            <a:pPr algn="ctr">
              <a:buNone/>
            </a:pPr>
            <a:endParaRPr lang="en-US" sz="2600" dirty="0"/>
          </a:p>
          <a:p>
            <a:pPr algn="ctr">
              <a:buNone/>
            </a:pPr>
            <a:r>
              <a:rPr lang="en-US" sz="2400" dirty="0"/>
              <a:t>Action Imperative</a:t>
            </a:r>
          </a:p>
          <a:p>
            <a:pPr algn="ctr">
              <a:buNone/>
            </a:pPr>
            <a:endParaRPr lang="en-US" sz="2400" dirty="0"/>
          </a:p>
          <a:p>
            <a:pPr algn="ctr">
              <a:buNone/>
            </a:pPr>
            <a:r>
              <a:rPr lang="en-US" sz="2400" dirty="0"/>
              <a:t>Where do we get pressure in law enforcement to resolve the situation quickly?</a:t>
            </a:r>
          </a:p>
          <a:p>
            <a:pPr algn="ctr">
              <a:buNone/>
            </a:pPr>
            <a:endParaRPr lang="en-US" sz="2400" dirty="0"/>
          </a:p>
          <a:p>
            <a:pPr algn="ctr">
              <a:buNone/>
            </a:pPr>
            <a:r>
              <a:rPr lang="en-US" sz="2400" dirty="0"/>
              <a:t>Ticking Time Bomb Example</a:t>
            </a:r>
          </a:p>
        </p:txBody>
      </p:sp>
      <p:sp>
        <p:nvSpPr>
          <p:cNvPr id="8" name="Footer Placeholder 7"/>
          <p:cNvSpPr>
            <a:spLocks noGrp="1"/>
          </p:cNvSpPr>
          <p:nvPr>
            <p:ph type="ftr" sz="quarter" idx="11"/>
          </p:nvPr>
        </p:nvSpPr>
        <p:spPr>
          <a:xfrm>
            <a:off x="457200" y="6356350"/>
            <a:ext cx="8229600" cy="365125"/>
          </a:xfrm>
        </p:spPr>
        <p:txBody>
          <a:bodyPr/>
          <a:lstStyle/>
          <a:p>
            <a:endParaRPr lang="en-US" sz="1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a:bodyPr>
          <a:lstStyle/>
          <a:p>
            <a:r>
              <a:rPr lang="en-US" dirty="0"/>
              <a:t>Training</a:t>
            </a:r>
          </a:p>
        </p:txBody>
      </p:sp>
      <p:sp>
        <p:nvSpPr>
          <p:cNvPr id="334851" name="Rectangle 3"/>
          <p:cNvSpPr>
            <a:spLocks noGrp="1" noChangeArrowheads="1"/>
          </p:cNvSpPr>
          <p:nvPr>
            <p:ph sz="half" idx="1"/>
          </p:nvPr>
        </p:nvSpPr>
        <p:spPr/>
        <p:txBody>
          <a:bodyPr/>
          <a:lstStyle/>
          <a:p>
            <a:pPr algn="ctr">
              <a:buNone/>
            </a:pPr>
            <a:endParaRPr lang="en-US" dirty="0"/>
          </a:p>
          <a:p>
            <a:pPr algn="ctr">
              <a:buNone/>
            </a:pPr>
            <a:r>
              <a:rPr lang="en-US" sz="2600" dirty="0"/>
              <a:t>Ignorance</a:t>
            </a:r>
          </a:p>
          <a:p>
            <a:pPr algn="ctr"/>
            <a:endParaRPr lang="en-US" sz="2600" dirty="0"/>
          </a:p>
          <a:p>
            <a:pPr algn="ctr">
              <a:buNone/>
            </a:pPr>
            <a:endParaRPr lang="en-US" sz="2600" dirty="0"/>
          </a:p>
          <a:p>
            <a:pPr algn="ctr">
              <a:buNone/>
            </a:pPr>
            <a:endParaRPr lang="en-US" sz="2600" dirty="0"/>
          </a:p>
          <a:p>
            <a:pPr algn="ctr">
              <a:buNone/>
            </a:pPr>
            <a:r>
              <a:rPr lang="en-US" sz="2600" dirty="0"/>
              <a:t>Stupidity </a:t>
            </a:r>
          </a:p>
        </p:txBody>
      </p:sp>
      <p:pic>
        <p:nvPicPr>
          <p:cNvPr id="5" name="Content Placeholder 4" descr="stupidity.png"/>
          <p:cNvPicPr>
            <a:picLocks noGrp="1" noChangeAspect="1"/>
          </p:cNvPicPr>
          <p:nvPr>
            <p:ph sz="half" idx="2"/>
          </p:nvPr>
        </p:nvPicPr>
        <p:blipFill>
          <a:blip r:embed="rId3" cstate="print"/>
          <a:stretch>
            <a:fillRect/>
          </a:stretch>
        </p:blipFill>
        <p:spPr>
          <a:xfrm>
            <a:off x="3810000" y="1752600"/>
            <a:ext cx="5334000" cy="4191000"/>
          </a:xfrm>
        </p:spPr>
      </p:pic>
      <p:sp>
        <p:nvSpPr>
          <p:cNvPr id="7" name="Footer Placeholder 6"/>
          <p:cNvSpPr>
            <a:spLocks noGrp="1"/>
          </p:cNvSpPr>
          <p:nvPr>
            <p:ph type="ftr" sz="quarter" idx="11"/>
          </p:nvPr>
        </p:nvSpPr>
        <p:spPr>
          <a:xfrm>
            <a:off x="457200" y="6356350"/>
            <a:ext cx="8229600" cy="365125"/>
          </a:xfrm>
        </p:spPr>
        <p:txBody>
          <a:bodyPr/>
          <a:lstStyle/>
          <a:p>
            <a:endParaRPr lang="en-US" sz="1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Hours Spent on Training</a:t>
            </a:r>
          </a:p>
        </p:txBody>
      </p:sp>
      <p:pic>
        <p:nvPicPr>
          <p:cNvPr id="6" name="Picture 5" descr="useofforce.jpg"/>
          <p:cNvPicPr>
            <a:picLocks noChangeAspect="1"/>
          </p:cNvPicPr>
          <p:nvPr/>
        </p:nvPicPr>
        <p:blipFill>
          <a:blip r:embed="rId3" cstate="print"/>
          <a:stretch>
            <a:fillRect/>
          </a:stretch>
        </p:blipFill>
        <p:spPr>
          <a:xfrm>
            <a:off x="1219200" y="2438400"/>
            <a:ext cx="6381750" cy="3200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2"/>
          <p:cNvPicPr>
            <a:picLocks noChangeAspect="1" noChangeArrowheads="1"/>
          </p:cNvPicPr>
          <p:nvPr/>
        </p:nvPicPr>
        <p:blipFill>
          <a:blip r:embed="rId2" cstate="print"/>
          <a:srcRect/>
          <a:stretch>
            <a:fillRect/>
          </a:stretch>
        </p:blipFill>
        <p:spPr bwMode="auto">
          <a:xfrm>
            <a:off x="1219200" y="152400"/>
            <a:ext cx="6367496" cy="3329257"/>
          </a:xfrm>
          <a:prstGeom prst="rect">
            <a:avLst/>
          </a:prstGeom>
          <a:noFill/>
          <a:ln w="9525">
            <a:noFill/>
            <a:miter lim="800000"/>
            <a:headEnd/>
            <a:tailEnd/>
          </a:ln>
        </p:spPr>
      </p:pic>
      <p:pic>
        <p:nvPicPr>
          <p:cNvPr id="183298" name="Picture 2"/>
          <p:cNvPicPr>
            <a:picLocks noChangeAspect="1" noChangeArrowheads="1"/>
          </p:cNvPicPr>
          <p:nvPr/>
        </p:nvPicPr>
        <p:blipFill>
          <a:blip r:embed="rId3" cstate="print"/>
          <a:srcRect/>
          <a:stretch>
            <a:fillRect/>
          </a:stretch>
        </p:blipFill>
        <p:spPr bwMode="auto">
          <a:xfrm>
            <a:off x="1219200" y="3646546"/>
            <a:ext cx="6324600" cy="321145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p:txBody>
          <a:bodyPr/>
          <a:lstStyle/>
          <a:p>
            <a:pPr algn="ctr">
              <a:buFont typeface="Wingdings 2" pitchFamily="18" charset="2"/>
              <a:buNone/>
            </a:pPr>
            <a:endParaRPr lang="en-US" b="1" dirty="0"/>
          </a:p>
          <a:p>
            <a:pPr algn="ctr">
              <a:buFont typeface="Wingdings 2" pitchFamily="18" charset="2"/>
              <a:buNone/>
            </a:pPr>
            <a:endParaRPr lang="en-US" b="1" dirty="0"/>
          </a:p>
          <a:p>
            <a:pPr>
              <a:buFont typeface="Wingdings 2" pitchFamily="18" charset="2"/>
              <a:buNone/>
            </a:pPr>
            <a:endParaRPr lang="en-US" dirty="0"/>
          </a:p>
        </p:txBody>
      </p:sp>
      <p:sp>
        <p:nvSpPr>
          <p:cNvPr id="2" name="Title 1"/>
          <p:cNvSpPr>
            <a:spLocks noGrp="1"/>
          </p:cNvSpPr>
          <p:nvPr>
            <p:ph type="title"/>
          </p:nvPr>
        </p:nvSpPr>
        <p:spPr>
          <a:xfrm>
            <a:off x="457200" y="155448"/>
            <a:ext cx="8229600" cy="1252728"/>
          </a:xfrm>
        </p:spPr>
        <p:txBody>
          <a:bodyPr>
            <a:noAutofit/>
          </a:bodyPr>
          <a:lstStyle/>
          <a:p>
            <a:pPr fontAlgn="auto">
              <a:spcAft>
                <a:spcPts val="0"/>
              </a:spcAft>
              <a:defRPr/>
            </a:pPr>
            <a:r>
              <a:rPr lang="en-US" dirty="0">
                <a:ea typeface="+mj-ea"/>
              </a:rPr>
              <a:t>Crisis Recognition And Response</a:t>
            </a:r>
          </a:p>
        </p:txBody>
      </p:sp>
      <p:sp>
        <p:nvSpPr>
          <p:cNvPr id="8" name="Slide Number Placeholder 7"/>
          <p:cNvSpPr>
            <a:spLocks noGrp="1"/>
          </p:cNvSpPr>
          <p:nvPr>
            <p:ph type="sldNum" sz="quarter" idx="16"/>
          </p:nvPr>
        </p:nvSpPr>
        <p:spPr/>
        <p:txBody>
          <a:bodyPr/>
          <a:lstStyle/>
          <a:p>
            <a:fld id="{4D96B106-B593-4012-AB9D-9FA608F605A1}" type="slidenum">
              <a:rPr lang="en-US" sz="2500"/>
              <a:pPr/>
              <a:t>14</a:t>
            </a:fld>
            <a:endParaRPr lang="en-US" sz="2500"/>
          </a:p>
        </p:txBody>
      </p:sp>
      <p:sp>
        <p:nvSpPr>
          <p:cNvPr id="27651" name="Rectangle 5"/>
          <p:cNvSpPr>
            <a:spLocks noChangeArrowheads="1"/>
          </p:cNvSpPr>
          <p:nvPr/>
        </p:nvSpPr>
        <p:spPr bwMode="auto">
          <a:xfrm>
            <a:off x="457200" y="1752600"/>
            <a:ext cx="8229600" cy="523220"/>
          </a:xfrm>
          <a:prstGeom prst="rect">
            <a:avLst/>
          </a:prstGeom>
          <a:noFill/>
          <a:ln w="9525">
            <a:noFill/>
            <a:miter lim="800000"/>
            <a:headEnd/>
            <a:tailEnd/>
          </a:ln>
        </p:spPr>
        <p:txBody>
          <a:bodyPr>
            <a:spAutoFit/>
          </a:bodyPr>
          <a:lstStyle/>
          <a:p>
            <a:pPr algn="ctr"/>
            <a:r>
              <a:rPr lang="en-US" sz="2800" b="1" dirty="0">
                <a:solidFill>
                  <a:srgbClr val="C00000"/>
                </a:solidFill>
              </a:rPr>
              <a:t>Crisis Intervention</a:t>
            </a:r>
            <a:endParaRPr lang="en-US" sz="2800" dirty="0">
              <a:solidFill>
                <a:srgbClr val="C00000"/>
              </a:solidFill>
            </a:endParaRPr>
          </a:p>
        </p:txBody>
      </p:sp>
      <p:sp>
        <p:nvSpPr>
          <p:cNvPr id="7" name="Content Placeholder 1"/>
          <p:cNvSpPr txBox="1">
            <a:spLocks/>
          </p:cNvSpPr>
          <p:nvPr/>
        </p:nvSpPr>
        <p:spPr>
          <a:xfrm>
            <a:off x="457200" y="2514600"/>
            <a:ext cx="7772400" cy="3813175"/>
          </a:xfrm>
          <a:prstGeom prst="rect">
            <a:avLst/>
          </a:prstGeom>
        </p:spPr>
        <p:txBody>
          <a:bodyPr lIns="54864" tIns="91440">
            <a:normAutofit/>
          </a:bodyPr>
          <a:lstStyle/>
          <a:p>
            <a:pPr marL="511175" indent="-514350" algn="ctr">
              <a:spcAft>
                <a:spcPts val="600"/>
              </a:spcAft>
              <a:buClr>
                <a:schemeClr val="accent1"/>
              </a:buClr>
              <a:buSzPct val="80000"/>
            </a:pPr>
            <a:endParaRPr lang="en-US" sz="2600" b="1" dirty="0"/>
          </a:p>
          <a:p>
            <a:pPr marL="511175" indent="-514350" algn="ctr">
              <a:spcAft>
                <a:spcPts val="600"/>
              </a:spcAft>
              <a:buClr>
                <a:schemeClr val="accent1"/>
              </a:buClr>
              <a:buSzPct val="80000"/>
            </a:pPr>
            <a:endParaRPr lang="en-US" sz="2600" b="1" dirty="0"/>
          </a:p>
          <a:p>
            <a:pPr marL="511175" indent="-514350" algn="ctr">
              <a:spcAft>
                <a:spcPts val="600"/>
              </a:spcAft>
              <a:buClr>
                <a:schemeClr val="accent1"/>
              </a:buClr>
              <a:buSzPct val="80000"/>
            </a:pPr>
            <a:r>
              <a:rPr lang="en-US" sz="2400" b="1" dirty="0"/>
              <a:t>A process to assist individuals in finding safe and productive outcomes to unsettling events</a:t>
            </a:r>
          </a:p>
          <a:p>
            <a:pPr marL="511175" indent="-514350">
              <a:spcAft>
                <a:spcPts val="600"/>
              </a:spcAft>
              <a:buClr>
                <a:schemeClr val="accent1"/>
              </a:buClr>
              <a:buSzPct val="80000"/>
            </a:pPr>
            <a:br>
              <a:rPr lang="en-US" sz="3600" b="1" dirty="0"/>
            </a:br>
            <a:endParaRPr lang="en-US" sz="3600" b="1" dirty="0"/>
          </a:p>
          <a:p>
            <a:pPr marL="511175" indent="-514350" algn="r"/>
            <a:r>
              <a:rPr lang="en-US" i="1" dirty="0"/>
              <a:t>Adapted from Police Training Institute</a:t>
            </a:r>
          </a:p>
          <a:p>
            <a:pPr marL="511175" indent="-514350" algn="r"/>
            <a:r>
              <a:rPr lang="en-US" i="1" dirty="0"/>
              <a:t>University of Illinois</a:t>
            </a:r>
            <a:endParaRPr lang="en-US" sz="3500" b="1" dirty="0"/>
          </a:p>
          <a:p>
            <a:pPr marL="511175" indent="-514350">
              <a:spcAft>
                <a:spcPts val="600"/>
              </a:spcAft>
              <a:buClr>
                <a:schemeClr val="accent1"/>
              </a:buClr>
              <a:buSzPct val="80000"/>
            </a:pPr>
            <a:endParaRPr lang="en-US" sz="2400" dirty="0"/>
          </a:p>
          <a:p>
            <a:pPr marL="511175" indent="-514350">
              <a:buClr>
                <a:schemeClr val="accent1"/>
              </a:buClr>
              <a:buSzPct val="80000"/>
              <a:buFont typeface="Wingdings 2" pitchFamily="18" charset="2"/>
              <a:buNone/>
            </a:pP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533400" y="1143000"/>
            <a:ext cx="242728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a:solidFill>
                  <a:schemeClr val="tx1"/>
                </a:solidFill>
                <a:latin typeface="Arial" charset="0"/>
                <a:cs typeface="Arial" charset="0"/>
              </a:defRPr>
            </a:lvl1pPr>
            <a:lvl2pPr marL="742950" indent="-285750" defTabSz="820738" eaLnBrk="0" hangingPunct="0">
              <a:defRPr>
                <a:solidFill>
                  <a:schemeClr val="tx1"/>
                </a:solidFill>
                <a:latin typeface="Arial" charset="0"/>
                <a:cs typeface="Arial" charset="0"/>
              </a:defRPr>
            </a:lvl2pPr>
            <a:lvl3pPr marL="1143000" indent="-228600" defTabSz="820738" eaLnBrk="0" hangingPunct="0">
              <a:defRPr>
                <a:solidFill>
                  <a:schemeClr val="tx1"/>
                </a:solidFill>
                <a:latin typeface="Arial" charset="0"/>
                <a:cs typeface="Arial" charset="0"/>
              </a:defRPr>
            </a:lvl3pPr>
            <a:lvl4pPr marL="1600200" indent="-228600" defTabSz="820738" eaLnBrk="0" hangingPunct="0">
              <a:defRPr>
                <a:solidFill>
                  <a:schemeClr val="tx1"/>
                </a:solidFill>
                <a:latin typeface="Arial" charset="0"/>
                <a:cs typeface="Arial" charset="0"/>
              </a:defRPr>
            </a:lvl4pPr>
            <a:lvl5pPr marL="2057400" indent="-228600" defTabSz="820738" eaLnBrk="0" hangingPunct="0">
              <a:defRPr>
                <a:solidFill>
                  <a:schemeClr val="tx1"/>
                </a:solidFill>
                <a:latin typeface="Arial" charset="0"/>
                <a:cs typeface="Arial" charset="0"/>
              </a:defRPr>
            </a:lvl5pPr>
            <a:lvl6pPr marL="2514600" indent="-228600" defTabSz="820738" eaLnBrk="0" fontAlgn="base" hangingPunct="0">
              <a:spcBef>
                <a:spcPct val="0"/>
              </a:spcBef>
              <a:spcAft>
                <a:spcPct val="0"/>
              </a:spcAft>
              <a:defRPr>
                <a:solidFill>
                  <a:schemeClr val="tx1"/>
                </a:solidFill>
                <a:latin typeface="Arial" charset="0"/>
                <a:cs typeface="Arial" charset="0"/>
              </a:defRPr>
            </a:lvl6pPr>
            <a:lvl7pPr marL="2971800" indent="-228600" defTabSz="820738" eaLnBrk="0" fontAlgn="base" hangingPunct="0">
              <a:spcBef>
                <a:spcPct val="0"/>
              </a:spcBef>
              <a:spcAft>
                <a:spcPct val="0"/>
              </a:spcAft>
              <a:defRPr>
                <a:solidFill>
                  <a:schemeClr val="tx1"/>
                </a:solidFill>
                <a:latin typeface="Arial" charset="0"/>
                <a:cs typeface="Arial" charset="0"/>
              </a:defRPr>
            </a:lvl7pPr>
            <a:lvl8pPr marL="3429000" indent="-228600" defTabSz="820738" eaLnBrk="0" fontAlgn="base" hangingPunct="0">
              <a:spcBef>
                <a:spcPct val="0"/>
              </a:spcBef>
              <a:spcAft>
                <a:spcPct val="0"/>
              </a:spcAft>
              <a:defRPr>
                <a:solidFill>
                  <a:schemeClr val="tx1"/>
                </a:solidFill>
                <a:latin typeface="Arial" charset="0"/>
                <a:cs typeface="Arial" charset="0"/>
              </a:defRPr>
            </a:lvl8pPr>
            <a:lvl9pPr marL="3886200" indent="-228600" defTabSz="820738" eaLnBrk="0" fontAlgn="base" hangingPunct="0">
              <a:spcBef>
                <a:spcPct val="0"/>
              </a:spcBef>
              <a:spcAft>
                <a:spcPct val="0"/>
              </a:spcAft>
              <a:defRPr>
                <a:solidFill>
                  <a:schemeClr val="tx1"/>
                </a:solidFill>
                <a:latin typeface="Arial" charset="0"/>
                <a:cs typeface="Arial" charset="0"/>
              </a:defRPr>
            </a:lvl9pPr>
          </a:lstStyle>
          <a:p>
            <a:r>
              <a:rPr lang="en-US" sz="2200" b="1" u="sng" dirty="0">
                <a:solidFill>
                  <a:srgbClr val="0070C0"/>
                </a:solidFill>
                <a:latin typeface="Times New Roman" pitchFamily="18" charset="0"/>
              </a:rPr>
              <a:t>EMOTIONALITY</a:t>
            </a:r>
            <a:endParaRPr lang="en-US" sz="2200" dirty="0">
              <a:solidFill>
                <a:srgbClr val="0070C0"/>
              </a:solidFill>
              <a:latin typeface="Times New Roman" pitchFamily="18" charset="0"/>
            </a:endParaRPr>
          </a:p>
        </p:txBody>
      </p:sp>
      <p:sp>
        <p:nvSpPr>
          <p:cNvPr id="27651" name="Text Box 4"/>
          <p:cNvSpPr txBox="1">
            <a:spLocks noChangeArrowheads="1"/>
          </p:cNvSpPr>
          <p:nvPr/>
        </p:nvSpPr>
        <p:spPr bwMode="auto">
          <a:xfrm>
            <a:off x="228600" y="3352800"/>
            <a:ext cx="44196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eaLnBrk="0" hangingPunct="0">
              <a:defRPr>
                <a:solidFill>
                  <a:schemeClr val="tx1"/>
                </a:solidFill>
                <a:latin typeface="Arial" charset="0"/>
                <a:cs typeface="Arial" charset="0"/>
              </a:defRPr>
            </a:lvl1pPr>
            <a:lvl2pPr marL="742950" indent="-285750" defTabSz="820738" eaLnBrk="0" hangingPunct="0">
              <a:defRPr>
                <a:solidFill>
                  <a:schemeClr val="tx1"/>
                </a:solidFill>
                <a:latin typeface="Arial" charset="0"/>
                <a:cs typeface="Arial" charset="0"/>
              </a:defRPr>
            </a:lvl2pPr>
            <a:lvl3pPr marL="1143000" indent="-228600" defTabSz="820738" eaLnBrk="0" hangingPunct="0">
              <a:defRPr>
                <a:solidFill>
                  <a:schemeClr val="tx1"/>
                </a:solidFill>
                <a:latin typeface="Arial" charset="0"/>
                <a:cs typeface="Arial" charset="0"/>
              </a:defRPr>
            </a:lvl3pPr>
            <a:lvl4pPr marL="1600200" indent="-228600" defTabSz="820738" eaLnBrk="0" hangingPunct="0">
              <a:defRPr>
                <a:solidFill>
                  <a:schemeClr val="tx1"/>
                </a:solidFill>
                <a:latin typeface="Arial" charset="0"/>
                <a:cs typeface="Arial" charset="0"/>
              </a:defRPr>
            </a:lvl4pPr>
            <a:lvl5pPr marL="2057400" indent="-228600" defTabSz="820738" eaLnBrk="0" hangingPunct="0">
              <a:defRPr>
                <a:solidFill>
                  <a:schemeClr val="tx1"/>
                </a:solidFill>
                <a:latin typeface="Arial" charset="0"/>
                <a:cs typeface="Arial" charset="0"/>
              </a:defRPr>
            </a:lvl5pPr>
            <a:lvl6pPr marL="2514600" indent="-228600" defTabSz="820738" eaLnBrk="0" fontAlgn="base" hangingPunct="0">
              <a:spcBef>
                <a:spcPct val="0"/>
              </a:spcBef>
              <a:spcAft>
                <a:spcPct val="0"/>
              </a:spcAft>
              <a:defRPr>
                <a:solidFill>
                  <a:schemeClr val="tx1"/>
                </a:solidFill>
                <a:latin typeface="Arial" charset="0"/>
                <a:cs typeface="Arial" charset="0"/>
              </a:defRPr>
            </a:lvl6pPr>
            <a:lvl7pPr marL="2971800" indent="-228600" defTabSz="820738" eaLnBrk="0" fontAlgn="base" hangingPunct="0">
              <a:spcBef>
                <a:spcPct val="0"/>
              </a:spcBef>
              <a:spcAft>
                <a:spcPct val="0"/>
              </a:spcAft>
              <a:defRPr>
                <a:solidFill>
                  <a:schemeClr val="tx1"/>
                </a:solidFill>
                <a:latin typeface="Arial" charset="0"/>
                <a:cs typeface="Arial" charset="0"/>
              </a:defRPr>
            </a:lvl7pPr>
            <a:lvl8pPr marL="3429000" indent="-228600" defTabSz="820738" eaLnBrk="0" fontAlgn="base" hangingPunct="0">
              <a:spcBef>
                <a:spcPct val="0"/>
              </a:spcBef>
              <a:spcAft>
                <a:spcPct val="0"/>
              </a:spcAft>
              <a:defRPr>
                <a:solidFill>
                  <a:schemeClr val="tx1"/>
                </a:solidFill>
                <a:latin typeface="Arial" charset="0"/>
                <a:cs typeface="Arial" charset="0"/>
              </a:defRPr>
            </a:lvl8pPr>
            <a:lvl9pPr marL="3886200" indent="-228600" defTabSz="820738" eaLnBrk="0" fontAlgn="base" hangingPunct="0">
              <a:spcBef>
                <a:spcPct val="0"/>
              </a:spcBef>
              <a:spcAft>
                <a:spcPct val="0"/>
              </a:spcAft>
              <a:defRPr>
                <a:solidFill>
                  <a:schemeClr val="tx1"/>
                </a:solidFill>
                <a:latin typeface="Arial" charset="0"/>
                <a:cs typeface="Arial" charset="0"/>
              </a:defRPr>
            </a:lvl9pPr>
          </a:lstStyle>
          <a:p>
            <a:r>
              <a:rPr lang="en-US" sz="2200" b="1" i="1" dirty="0">
                <a:solidFill>
                  <a:srgbClr val="C00000"/>
                </a:solidFill>
                <a:latin typeface="Times New Roman" pitchFamily="18" charset="0"/>
              </a:rPr>
              <a:t>NORMAL FUNCTIONING LEVEL</a:t>
            </a:r>
          </a:p>
        </p:txBody>
      </p:sp>
      <p:sp>
        <p:nvSpPr>
          <p:cNvPr id="27652" name="Text Box 5"/>
          <p:cNvSpPr txBox="1">
            <a:spLocks noChangeArrowheads="1"/>
          </p:cNvSpPr>
          <p:nvPr/>
        </p:nvSpPr>
        <p:spPr bwMode="auto">
          <a:xfrm>
            <a:off x="6248400" y="4648200"/>
            <a:ext cx="21637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a:solidFill>
                  <a:schemeClr val="tx1"/>
                </a:solidFill>
                <a:latin typeface="Arial" charset="0"/>
                <a:cs typeface="Arial" charset="0"/>
              </a:defRPr>
            </a:lvl1pPr>
            <a:lvl2pPr marL="742950" indent="-285750" defTabSz="820738" eaLnBrk="0" hangingPunct="0">
              <a:defRPr>
                <a:solidFill>
                  <a:schemeClr val="tx1"/>
                </a:solidFill>
                <a:latin typeface="Arial" charset="0"/>
                <a:cs typeface="Arial" charset="0"/>
              </a:defRPr>
            </a:lvl2pPr>
            <a:lvl3pPr marL="1143000" indent="-228600" defTabSz="820738" eaLnBrk="0" hangingPunct="0">
              <a:defRPr>
                <a:solidFill>
                  <a:schemeClr val="tx1"/>
                </a:solidFill>
                <a:latin typeface="Arial" charset="0"/>
                <a:cs typeface="Arial" charset="0"/>
              </a:defRPr>
            </a:lvl3pPr>
            <a:lvl4pPr marL="1600200" indent="-228600" defTabSz="820738" eaLnBrk="0" hangingPunct="0">
              <a:defRPr>
                <a:solidFill>
                  <a:schemeClr val="tx1"/>
                </a:solidFill>
                <a:latin typeface="Arial" charset="0"/>
                <a:cs typeface="Arial" charset="0"/>
              </a:defRPr>
            </a:lvl4pPr>
            <a:lvl5pPr marL="2057400" indent="-228600" defTabSz="820738" eaLnBrk="0" hangingPunct="0">
              <a:defRPr>
                <a:solidFill>
                  <a:schemeClr val="tx1"/>
                </a:solidFill>
                <a:latin typeface="Arial" charset="0"/>
                <a:cs typeface="Arial" charset="0"/>
              </a:defRPr>
            </a:lvl5pPr>
            <a:lvl6pPr marL="2514600" indent="-228600" defTabSz="820738" eaLnBrk="0" fontAlgn="base" hangingPunct="0">
              <a:spcBef>
                <a:spcPct val="0"/>
              </a:spcBef>
              <a:spcAft>
                <a:spcPct val="0"/>
              </a:spcAft>
              <a:defRPr>
                <a:solidFill>
                  <a:schemeClr val="tx1"/>
                </a:solidFill>
                <a:latin typeface="Arial" charset="0"/>
                <a:cs typeface="Arial" charset="0"/>
              </a:defRPr>
            </a:lvl6pPr>
            <a:lvl7pPr marL="2971800" indent="-228600" defTabSz="820738" eaLnBrk="0" fontAlgn="base" hangingPunct="0">
              <a:spcBef>
                <a:spcPct val="0"/>
              </a:spcBef>
              <a:spcAft>
                <a:spcPct val="0"/>
              </a:spcAft>
              <a:defRPr>
                <a:solidFill>
                  <a:schemeClr val="tx1"/>
                </a:solidFill>
                <a:latin typeface="Arial" charset="0"/>
                <a:cs typeface="Arial" charset="0"/>
              </a:defRPr>
            </a:lvl7pPr>
            <a:lvl8pPr marL="3429000" indent="-228600" defTabSz="820738" eaLnBrk="0" fontAlgn="base" hangingPunct="0">
              <a:spcBef>
                <a:spcPct val="0"/>
              </a:spcBef>
              <a:spcAft>
                <a:spcPct val="0"/>
              </a:spcAft>
              <a:defRPr>
                <a:solidFill>
                  <a:schemeClr val="tx1"/>
                </a:solidFill>
                <a:latin typeface="Arial" charset="0"/>
                <a:cs typeface="Arial" charset="0"/>
              </a:defRPr>
            </a:lvl8pPr>
            <a:lvl9pPr marL="3886200" indent="-228600" defTabSz="820738" eaLnBrk="0" fontAlgn="base" hangingPunct="0">
              <a:spcBef>
                <a:spcPct val="0"/>
              </a:spcBef>
              <a:spcAft>
                <a:spcPct val="0"/>
              </a:spcAft>
              <a:defRPr>
                <a:solidFill>
                  <a:schemeClr val="tx1"/>
                </a:solidFill>
                <a:latin typeface="Arial" charset="0"/>
                <a:cs typeface="Arial" charset="0"/>
              </a:defRPr>
            </a:lvl9pPr>
          </a:lstStyle>
          <a:p>
            <a:r>
              <a:rPr lang="en-US" sz="2200" b="1" u="sng" dirty="0">
                <a:solidFill>
                  <a:srgbClr val="0070C0"/>
                </a:solidFill>
                <a:latin typeface="Times New Roman" pitchFamily="18" charset="0"/>
              </a:rPr>
              <a:t>RATIONALITY</a:t>
            </a:r>
            <a:endParaRPr lang="en-US" sz="2200" dirty="0">
              <a:solidFill>
                <a:srgbClr val="0070C0"/>
              </a:solidFill>
              <a:latin typeface="Times New Roman" pitchFamily="18" charset="0"/>
            </a:endParaRPr>
          </a:p>
        </p:txBody>
      </p:sp>
      <p:sp>
        <p:nvSpPr>
          <p:cNvPr id="27653" name="Line 6"/>
          <p:cNvSpPr>
            <a:spLocks noChangeShapeType="1"/>
          </p:cNvSpPr>
          <p:nvPr/>
        </p:nvSpPr>
        <p:spPr bwMode="auto">
          <a:xfrm>
            <a:off x="2133600" y="3124200"/>
            <a:ext cx="5029200" cy="0"/>
          </a:xfrm>
          <a:prstGeom prst="line">
            <a:avLst/>
          </a:prstGeom>
          <a:noFill/>
          <a:ln w="76200">
            <a:solidFill>
              <a:srgbClr val="C00000"/>
            </a:solidFill>
            <a:prstDash val="dash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7654" name="Line 7"/>
          <p:cNvSpPr>
            <a:spLocks noChangeShapeType="1"/>
          </p:cNvSpPr>
          <p:nvPr/>
        </p:nvSpPr>
        <p:spPr bwMode="auto">
          <a:xfrm>
            <a:off x="1981200" y="2209800"/>
            <a:ext cx="0" cy="604838"/>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7655" name="Line 8"/>
          <p:cNvSpPr>
            <a:spLocks noChangeShapeType="1"/>
          </p:cNvSpPr>
          <p:nvPr/>
        </p:nvSpPr>
        <p:spPr bwMode="auto">
          <a:xfrm flipV="1">
            <a:off x="7086600" y="3505200"/>
            <a:ext cx="0" cy="604838"/>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7656" name="Line 9"/>
          <p:cNvSpPr>
            <a:spLocks noChangeShapeType="1"/>
          </p:cNvSpPr>
          <p:nvPr/>
        </p:nvSpPr>
        <p:spPr bwMode="auto">
          <a:xfrm>
            <a:off x="2133600" y="1828800"/>
            <a:ext cx="4800600" cy="2667000"/>
          </a:xfrm>
          <a:prstGeom prst="line">
            <a:avLst/>
          </a:prstGeom>
          <a:noFill/>
          <a:ln w="762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Footer Placeholder 9"/>
          <p:cNvSpPr>
            <a:spLocks noGrp="1"/>
          </p:cNvSpPr>
          <p:nvPr>
            <p:ph type="ftr" sz="quarter" idx="11"/>
          </p:nvPr>
        </p:nvSpPr>
        <p:spPr/>
        <p:txBody>
          <a:bodyPr/>
          <a:lstStyle/>
          <a:p>
            <a:endParaRPr lang="en-US" sz="1000" dirty="0">
              <a:solidFill>
                <a:schemeClr val="bg1"/>
              </a:solidFill>
            </a:endParaRPr>
          </a:p>
        </p:txBody>
      </p:sp>
    </p:spTree>
    <p:extLst>
      <p:ext uri="{BB962C8B-B14F-4D97-AF65-F5344CB8AC3E}">
        <p14:creationId xmlns:p14="http://schemas.microsoft.com/office/powerpoint/2010/main" val="3355252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n-US" dirty="0"/>
              <a:t>Definition of Behavioral Crisis</a:t>
            </a:r>
          </a:p>
        </p:txBody>
      </p:sp>
      <p:sp>
        <p:nvSpPr>
          <p:cNvPr id="7" name="Content Placeholder 6"/>
          <p:cNvSpPr>
            <a:spLocks noGrp="1"/>
          </p:cNvSpPr>
          <p:nvPr>
            <p:ph sz="half" idx="1"/>
          </p:nvPr>
        </p:nvSpPr>
        <p:spPr>
          <a:xfrm>
            <a:off x="0" y="1600200"/>
            <a:ext cx="3810000" cy="4525963"/>
          </a:xfrm>
        </p:spPr>
        <p:txBody>
          <a:bodyPr>
            <a:normAutofit/>
          </a:bodyPr>
          <a:lstStyle/>
          <a:p>
            <a:pPr>
              <a:buNone/>
            </a:pPr>
            <a:endParaRPr lang="en-US" dirty="0"/>
          </a:p>
          <a:p>
            <a:pPr marL="512064" indent="-514350" algn="ctr" fontAlgn="auto">
              <a:spcBef>
                <a:spcPts val="0"/>
              </a:spcBef>
              <a:spcAft>
                <a:spcPts val="600"/>
              </a:spcAft>
              <a:buClr>
                <a:schemeClr val="accent1"/>
              </a:buClr>
              <a:buSzPct val="80000"/>
              <a:buNone/>
              <a:defRPr/>
            </a:pPr>
            <a:r>
              <a:rPr lang="en-US" b="1" dirty="0"/>
              <a:t>An episode of mental and/or emotional distress that is creating instability or danger and is considered disruptive by the community, friends, family or the person him/herself</a:t>
            </a:r>
            <a:br>
              <a:rPr lang="en-US" b="1" dirty="0"/>
            </a:br>
            <a:endParaRPr lang="en-US" b="1" dirty="0"/>
          </a:p>
          <a:p>
            <a:pPr marL="512064" indent="-514350" algn="r" fontAlgn="auto">
              <a:spcBef>
                <a:spcPts val="0"/>
              </a:spcBef>
              <a:spcAft>
                <a:spcPts val="600"/>
              </a:spcAft>
              <a:buClr>
                <a:schemeClr val="accent1"/>
              </a:buClr>
              <a:buSzPct val="80000"/>
              <a:defRPr/>
            </a:pPr>
            <a:r>
              <a:rPr lang="en-US" sz="1800" i="1" dirty="0"/>
              <a:t>Adapted from the Seattle Police Department</a:t>
            </a:r>
          </a:p>
          <a:p>
            <a:pPr>
              <a:buNone/>
            </a:pPr>
            <a:endParaRPr lang="en-US" dirty="0"/>
          </a:p>
        </p:txBody>
      </p:sp>
      <p:sp>
        <p:nvSpPr>
          <p:cNvPr id="8" name="Content Placeholder 7"/>
          <p:cNvSpPr>
            <a:spLocks noGrp="1"/>
          </p:cNvSpPr>
          <p:nvPr>
            <p:ph sz="half" idx="2"/>
          </p:nvPr>
        </p:nvSpPr>
        <p:spPr/>
        <p:txBody>
          <a:bodyPr>
            <a:normAutofit/>
          </a:bodyPr>
          <a:lstStyle/>
          <a:p>
            <a:endParaRPr lang="en-US"/>
          </a:p>
        </p:txBody>
      </p:sp>
      <p:sp>
        <p:nvSpPr>
          <p:cNvPr id="6" name="Footer Placeholder 5"/>
          <p:cNvSpPr>
            <a:spLocks noGrp="1"/>
          </p:cNvSpPr>
          <p:nvPr>
            <p:ph type="ftr" sz="quarter" idx="11"/>
          </p:nvPr>
        </p:nvSpPr>
        <p:spPr/>
        <p:txBody>
          <a:bodyPr/>
          <a:lstStyle/>
          <a:p>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Crisis</a:t>
            </a:r>
          </a:p>
        </p:txBody>
      </p:sp>
      <p:sp>
        <p:nvSpPr>
          <p:cNvPr id="3" name="Content Placeholder 2"/>
          <p:cNvSpPr>
            <a:spLocks noGrp="1"/>
          </p:cNvSpPr>
          <p:nvPr>
            <p:ph sz="half" idx="1"/>
          </p:nvPr>
        </p:nvSpPr>
        <p:spPr/>
        <p:txBody>
          <a:bodyPr>
            <a:normAutofit/>
          </a:bodyPr>
          <a:lstStyle/>
          <a:p>
            <a:pPr marL="514350" indent="-514350">
              <a:buFont typeface="+mj-lt"/>
              <a:buAutoNum type="arabicPeriod"/>
            </a:pPr>
            <a:r>
              <a:rPr lang="en-US" sz="2400" dirty="0"/>
              <a:t>Disruption of one’s general state of psychological balance</a:t>
            </a:r>
          </a:p>
          <a:p>
            <a:pPr marL="514350" indent="-514350">
              <a:buFont typeface="+mj-lt"/>
              <a:buAutoNum type="arabicPeriod"/>
            </a:pPr>
            <a:endParaRPr lang="en-US" sz="2400" dirty="0"/>
          </a:p>
          <a:p>
            <a:pPr marL="514350" indent="-514350">
              <a:buFont typeface="+mj-lt"/>
              <a:buAutoNum type="arabicPeriod"/>
            </a:pPr>
            <a:r>
              <a:rPr lang="en-US" sz="2400" dirty="0"/>
              <a:t>Usual coping mechanisms have failed</a:t>
            </a:r>
          </a:p>
          <a:p>
            <a:pPr marL="514350" indent="-514350">
              <a:buFont typeface="+mj-lt"/>
              <a:buAutoNum type="arabicPeriod"/>
            </a:pPr>
            <a:endParaRPr lang="en-US" sz="2400" dirty="0"/>
          </a:p>
          <a:p>
            <a:pPr marL="514350" indent="-514350">
              <a:buFont typeface="+mj-lt"/>
              <a:buAutoNum type="arabicPeriod"/>
            </a:pPr>
            <a:r>
              <a:rPr lang="en-US" sz="2400" dirty="0"/>
              <a:t>Distress, impairment or dysfunction.</a:t>
            </a:r>
          </a:p>
        </p:txBody>
      </p:sp>
      <p:graphicFrame>
        <p:nvGraphicFramePr>
          <p:cNvPr id="5" name="Content Placeholder 4"/>
          <p:cNvGraphicFramePr>
            <a:graphicFrameLocks noGrp="1"/>
          </p:cNvGraphicFramePr>
          <p:nvPr>
            <p:ph sz="half" idx="2"/>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715000" y="6324600"/>
            <a:ext cx="2133600" cy="369332"/>
          </a:xfrm>
          <a:prstGeom prst="rect">
            <a:avLst/>
          </a:prstGeom>
          <a:noFill/>
        </p:spPr>
        <p:txBody>
          <a:bodyPr wrap="square" rtlCol="0">
            <a:spAutoFit/>
          </a:bodyPr>
          <a:lstStyle/>
          <a:p>
            <a:r>
              <a:rPr lang="en-US" dirty="0"/>
              <a:t>Gerald </a:t>
            </a:r>
            <a:r>
              <a:rPr lang="en-US" dirty="0" err="1"/>
              <a:t>Caplan</a:t>
            </a:r>
            <a:r>
              <a:rPr lang="en-US" dirty="0"/>
              <a:t>, MD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9625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96260" name="Rectangle 4"/>
          <p:cNvSpPr>
            <a:spLocks noGrp="1" noChangeArrowheads="1"/>
          </p:cNvSpPr>
          <p:nvPr>
            <p:ph type="title"/>
          </p:nvPr>
        </p:nvSpPr>
        <p:spPr>
          <a:noFill/>
          <a:ln/>
        </p:spPr>
        <p:txBody>
          <a:bodyPr lIns="90488" tIns="44450" rIns="90488" bIns="44450" anchorCtr="0"/>
          <a:lstStyle/>
          <a:p>
            <a:r>
              <a:rPr lang="en-US" dirty="0"/>
              <a:t>Crisis State</a:t>
            </a:r>
          </a:p>
        </p:txBody>
      </p:sp>
      <p:sp>
        <p:nvSpPr>
          <p:cNvPr id="96261" name="Rectangle 5"/>
          <p:cNvSpPr>
            <a:spLocks noGrp="1" noChangeArrowheads="1"/>
          </p:cNvSpPr>
          <p:nvPr>
            <p:ph sz="half" idx="1"/>
          </p:nvPr>
        </p:nvSpPr>
        <p:spPr>
          <a:xfrm>
            <a:off x="228600" y="1371600"/>
            <a:ext cx="4267200" cy="4754563"/>
          </a:xfrm>
          <a:noFill/>
          <a:ln/>
        </p:spPr>
        <p:txBody>
          <a:bodyPr lIns="90488" tIns="44450" rIns="90488" bIns="44450">
            <a:normAutofit/>
          </a:bodyPr>
          <a:lstStyle/>
          <a:p>
            <a:pPr algn="ctr">
              <a:lnSpc>
                <a:spcPct val="90000"/>
              </a:lnSpc>
              <a:buNone/>
            </a:pPr>
            <a:r>
              <a:rPr lang="en-US" sz="2400" dirty="0"/>
              <a:t>A precipitating event has recently occurred and the subject’s normal coping mechanisms have not worked to resolve the situation</a:t>
            </a:r>
          </a:p>
          <a:p>
            <a:pPr algn="ctr">
              <a:lnSpc>
                <a:spcPct val="90000"/>
              </a:lnSpc>
              <a:buNone/>
            </a:pPr>
            <a:endParaRPr lang="en-US" sz="2400" dirty="0"/>
          </a:p>
          <a:p>
            <a:pPr algn="ctr">
              <a:lnSpc>
                <a:spcPct val="90000"/>
              </a:lnSpc>
              <a:buNone/>
            </a:pPr>
            <a:r>
              <a:rPr lang="en-US" sz="2400" dirty="0"/>
              <a:t>The subject is acting and responding from an intense emotional level rather than a rational/thinking level, in response to a highly stressful situation</a:t>
            </a:r>
          </a:p>
        </p:txBody>
      </p:sp>
      <p:sp>
        <p:nvSpPr>
          <p:cNvPr id="3" name="Content Placeholder 2">
            <a:extLst>
              <a:ext uri="{FF2B5EF4-FFF2-40B4-BE49-F238E27FC236}">
                <a16:creationId xmlns:a16="http://schemas.microsoft.com/office/drawing/2014/main" id="{72170401-4537-4DA9-A484-6926B00C03B2}"/>
              </a:ext>
            </a:extLst>
          </p:cNvPr>
          <p:cNvSpPr>
            <a:spLocks noGrp="1"/>
          </p:cNvSpPr>
          <p:nvPr>
            <p:ph sz="half" idx="2"/>
          </p:nvPr>
        </p:nvSpPr>
        <p:spPr/>
        <p:txBody>
          <a:bodyPr/>
          <a:lstStyle/>
          <a:p>
            <a:endParaRPr lang="en-US"/>
          </a:p>
        </p:txBody>
      </p:sp>
      <p:sp>
        <p:nvSpPr>
          <p:cNvPr id="9" name="Footer Placeholder 8"/>
          <p:cNvSpPr>
            <a:spLocks noGrp="1"/>
          </p:cNvSpPr>
          <p:nvPr>
            <p:ph type="ftr" sz="quarter" idx="11"/>
          </p:nvPr>
        </p:nvSpPr>
        <p:spPr>
          <a:xfrm>
            <a:off x="457200" y="6356350"/>
            <a:ext cx="8229600" cy="365125"/>
          </a:xfrm>
        </p:spPr>
        <p:txBody>
          <a:bodyPr/>
          <a:lstStyle/>
          <a:p>
            <a:endParaRPr lang="en-US" sz="1000" dirty="0">
              <a:solidFill>
                <a:schemeClr val="bg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Crisis State</a:t>
            </a:r>
          </a:p>
        </p:txBody>
      </p:sp>
      <p:sp>
        <p:nvSpPr>
          <p:cNvPr id="100355" name="Rectangle 3"/>
          <p:cNvSpPr>
            <a:spLocks noGrp="1" noChangeArrowheads="1"/>
          </p:cNvSpPr>
          <p:nvPr>
            <p:ph sz="half" idx="1"/>
          </p:nvPr>
        </p:nvSpPr>
        <p:spPr>
          <a:xfrm>
            <a:off x="457200" y="1600200"/>
            <a:ext cx="4724400" cy="4525963"/>
          </a:xfrm>
        </p:spPr>
        <p:txBody>
          <a:bodyPr>
            <a:normAutofit/>
          </a:bodyPr>
          <a:lstStyle/>
          <a:p>
            <a:endParaRPr lang="en-US" sz="2600" dirty="0"/>
          </a:p>
          <a:p>
            <a:r>
              <a:rPr lang="en-US" sz="2400" dirty="0"/>
              <a:t>The situation is perceived to be a threat to the emotional, psychological and physical needs of the subject</a:t>
            </a:r>
          </a:p>
          <a:p>
            <a:endParaRPr lang="en-US" sz="2400" dirty="0"/>
          </a:p>
          <a:p>
            <a:r>
              <a:rPr lang="en-US" sz="2400" dirty="0"/>
              <a:t>Physiological changes are brought about.</a:t>
            </a:r>
          </a:p>
          <a:p>
            <a:pPr>
              <a:buNone/>
            </a:pPr>
            <a:endParaRPr lang="en-US" sz="2400" dirty="0"/>
          </a:p>
        </p:txBody>
      </p:sp>
      <p:sp>
        <p:nvSpPr>
          <p:cNvPr id="3" name="Content Placeholder 2">
            <a:extLst>
              <a:ext uri="{FF2B5EF4-FFF2-40B4-BE49-F238E27FC236}">
                <a16:creationId xmlns:a16="http://schemas.microsoft.com/office/drawing/2014/main" id="{7CEAC7F3-7D92-4B2F-A918-BB1B0AFD5818}"/>
              </a:ext>
            </a:extLst>
          </p:cNvPr>
          <p:cNvSpPr>
            <a:spLocks noGrp="1"/>
          </p:cNvSpPr>
          <p:nvPr>
            <p:ph sz="half" idx="2"/>
          </p:nvPr>
        </p:nvSpPr>
        <p:spPr/>
        <p:txBody>
          <a:bodyPr/>
          <a:lstStyle/>
          <a:p>
            <a:endParaRPr lang="en-US"/>
          </a:p>
        </p:txBody>
      </p:sp>
      <p:sp>
        <p:nvSpPr>
          <p:cNvPr id="7" name="Footer Placeholder 6"/>
          <p:cNvSpPr>
            <a:spLocks noGrp="1"/>
          </p:cNvSpPr>
          <p:nvPr>
            <p:ph type="ftr" sz="quarter" idx="11"/>
          </p:nvPr>
        </p:nvSpPr>
        <p:spPr>
          <a:xfrm>
            <a:off x="457200" y="6356350"/>
            <a:ext cx="8229600" cy="365125"/>
          </a:xfrm>
        </p:spPr>
        <p:txBody>
          <a:bodyPr/>
          <a:lstStyle/>
          <a:p>
            <a:endParaRPr lang="en-US" sz="1000" dirty="0">
              <a:solidFill>
                <a:schemeClr val="bg1"/>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Objectives</a:t>
            </a:r>
          </a:p>
        </p:txBody>
      </p:sp>
      <p:sp>
        <p:nvSpPr>
          <p:cNvPr id="9" name="Content Placeholder 8"/>
          <p:cNvSpPr>
            <a:spLocks noGrp="1"/>
          </p:cNvSpPr>
          <p:nvPr>
            <p:ph idx="1"/>
          </p:nvPr>
        </p:nvSpPr>
        <p:spPr>
          <a:xfrm>
            <a:off x="304800" y="1600200"/>
            <a:ext cx="8534400" cy="4525963"/>
          </a:xfrm>
        </p:spPr>
        <p:txBody>
          <a:bodyPr>
            <a:normAutofit/>
          </a:bodyPr>
          <a:lstStyle/>
          <a:p>
            <a:r>
              <a:rPr lang="en-US" sz="2400" dirty="0"/>
              <a:t>Describe how crisis intervention techniques can assist with conflict resolution</a:t>
            </a:r>
          </a:p>
          <a:p>
            <a:r>
              <a:rPr lang="en-US" sz="2400" dirty="0"/>
              <a:t>Explain why training in communication and active listening are an important part of a law enforcement officers professional development</a:t>
            </a:r>
          </a:p>
          <a:p>
            <a:r>
              <a:rPr lang="en-US" sz="2400" dirty="0"/>
              <a:t>Explain the concept of serve and protect</a:t>
            </a:r>
          </a:p>
          <a:p>
            <a:r>
              <a:rPr lang="en-US" sz="2400" dirty="0"/>
              <a:t>Describe two types of officers and explain the characteristics of both</a:t>
            </a:r>
          </a:p>
          <a:p>
            <a:r>
              <a:rPr lang="en-US" sz="2400" dirty="0"/>
              <a:t>Define confidence and professionalism</a:t>
            </a:r>
          </a:p>
          <a:p>
            <a:r>
              <a:rPr lang="en-US" sz="2400" dirty="0"/>
              <a:t>Explain the difference between maturity and arrogance and how both can affect a satisfactory resolution to a crisis situation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7813"/>
            <a:ext cx="9144000" cy="1139825"/>
          </a:xfrm>
        </p:spPr>
        <p:txBody>
          <a:bodyPr>
            <a:normAutofit/>
          </a:bodyPr>
          <a:lstStyle/>
          <a:p>
            <a:pPr eaLnBrk="1" hangingPunct="1">
              <a:defRPr/>
            </a:pPr>
            <a:r>
              <a:rPr lang="en-US" dirty="0"/>
              <a:t>Understanding Crisis</a:t>
            </a:r>
          </a:p>
        </p:txBody>
      </p:sp>
      <p:sp>
        <p:nvSpPr>
          <p:cNvPr id="5123" name="Rectangle 3"/>
          <p:cNvSpPr>
            <a:spLocks noGrp="1" noChangeArrowheads="1"/>
          </p:cNvSpPr>
          <p:nvPr>
            <p:ph idx="1"/>
          </p:nvPr>
        </p:nvSpPr>
        <p:spPr>
          <a:xfrm>
            <a:off x="457200" y="1600200"/>
            <a:ext cx="8229600" cy="5029200"/>
          </a:xfrm>
        </p:spPr>
        <p:txBody>
          <a:bodyPr>
            <a:normAutofit lnSpcReduction="10000"/>
          </a:bodyPr>
          <a:lstStyle/>
          <a:p>
            <a:pPr>
              <a:buClr>
                <a:schemeClr val="tx1"/>
              </a:buClr>
              <a:defRPr/>
            </a:pPr>
            <a:r>
              <a:rPr lang="en-US" sz="2400" dirty="0"/>
              <a:t>Confronted with a situation </a:t>
            </a:r>
            <a:r>
              <a:rPr lang="en-US" sz="2400" b="1" dirty="0">
                <a:solidFill>
                  <a:srgbClr val="FF0000"/>
                </a:solidFill>
              </a:rPr>
              <a:t>perceived</a:t>
            </a:r>
            <a:r>
              <a:rPr lang="en-US" sz="2400" dirty="0"/>
              <a:t> to be a threat to one’s </a:t>
            </a:r>
            <a:r>
              <a:rPr lang="en-US" sz="2400" i="1" dirty="0"/>
              <a:t>emotional</a:t>
            </a:r>
            <a:r>
              <a:rPr lang="en-US" sz="2400" dirty="0"/>
              <a:t>, </a:t>
            </a:r>
            <a:r>
              <a:rPr lang="en-US" sz="2400" i="1" dirty="0"/>
              <a:t>psychological</a:t>
            </a:r>
            <a:r>
              <a:rPr lang="en-US" sz="2400" dirty="0"/>
              <a:t> and/or </a:t>
            </a:r>
            <a:r>
              <a:rPr lang="en-US" sz="2400" i="1" dirty="0"/>
              <a:t>physical</a:t>
            </a:r>
            <a:r>
              <a:rPr lang="en-US" sz="2400" dirty="0"/>
              <a:t> needs. </a:t>
            </a:r>
          </a:p>
          <a:p>
            <a:pPr>
              <a:buClr>
                <a:schemeClr val="tx1"/>
              </a:buClr>
              <a:defRPr/>
            </a:pPr>
            <a:endParaRPr lang="en-US" sz="2400" dirty="0"/>
          </a:p>
          <a:p>
            <a:pPr>
              <a:buClr>
                <a:schemeClr val="tx1"/>
              </a:buClr>
              <a:defRPr/>
            </a:pPr>
            <a:r>
              <a:rPr lang="en-US" sz="2400" dirty="0"/>
              <a:t>Affects the way a person thinks, feels and behaves.</a:t>
            </a:r>
          </a:p>
          <a:p>
            <a:pPr>
              <a:buClr>
                <a:schemeClr val="tx1"/>
              </a:buClr>
              <a:defRPr/>
            </a:pPr>
            <a:endParaRPr lang="en-US" sz="2400" dirty="0"/>
          </a:p>
          <a:p>
            <a:pPr>
              <a:buClr>
                <a:schemeClr val="tx1"/>
              </a:buClr>
              <a:defRPr/>
            </a:pPr>
            <a:r>
              <a:rPr lang="en-US" sz="2400" dirty="0"/>
              <a:t>Emotions (not reason) are controlling behavior.</a:t>
            </a:r>
          </a:p>
          <a:p>
            <a:pPr>
              <a:buClr>
                <a:schemeClr val="tx1"/>
              </a:buClr>
              <a:defRPr/>
            </a:pPr>
            <a:endParaRPr lang="en-US" sz="2400" dirty="0"/>
          </a:p>
          <a:p>
            <a:pPr>
              <a:buClr>
                <a:schemeClr val="tx1"/>
              </a:buClr>
              <a:defRPr/>
            </a:pPr>
            <a:r>
              <a:rPr lang="en-US" sz="2400" dirty="0"/>
              <a:t>Normal coping skills have failed</a:t>
            </a:r>
          </a:p>
          <a:p>
            <a:pPr>
              <a:buClr>
                <a:schemeClr val="tx1"/>
              </a:buClr>
              <a:defRPr/>
            </a:pPr>
            <a:endParaRPr lang="en-US" sz="2400" dirty="0"/>
          </a:p>
          <a:p>
            <a:pPr>
              <a:buClr>
                <a:schemeClr val="tx1"/>
              </a:buClr>
              <a:defRPr/>
            </a:pPr>
            <a:r>
              <a:rPr lang="en-US" sz="2400" dirty="0"/>
              <a:t>Precipitating event within the last 24-48 hours</a:t>
            </a:r>
          </a:p>
          <a:p>
            <a:pPr>
              <a:buClr>
                <a:schemeClr val="tx1"/>
              </a:buClr>
              <a:defRPr/>
            </a:pPr>
            <a:endParaRPr lang="en-US" sz="2400" dirty="0"/>
          </a:p>
          <a:p>
            <a:pPr>
              <a:buClr>
                <a:schemeClr val="tx1"/>
              </a:buClr>
              <a:defRPr/>
            </a:pPr>
            <a:r>
              <a:rPr lang="en-US" sz="2400" dirty="0"/>
              <a:t>Real or perceived loss</a:t>
            </a:r>
          </a:p>
          <a:p>
            <a:pPr>
              <a:buClr>
                <a:schemeClr val="tx1"/>
              </a:buClr>
              <a:defRPr/>
            </a:pPr>
            <a:endParaRPr lang="en-US" dirty="0"/>
          </a:p>
          <a:p>
            <a:pPr algn="ctr">
              <a:buClr>
                <a:schemeClr val="tx1"/>
              </a:buClr>
              <a:defRPr/>
            </a:pPr>
            <a:endParaRPr lang="en-US" dirty="0"/>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extLst>
      <p:ext uri="{BB962C8B-B14F-4D97-AF65-F5344CB8AC3E}">
        <p14:creationId xmlns:p14="http://schemas.microsoft.com/office/powerpoint/2010/main" val="2901459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a:ea typeface="+mj-ea"/>
              </a:rPr>
              <a:t>Crisis Recognition And Response</a:t>
            </a:r>
          </a:p>
        </p:txBody>
      </p:sp>
      <p:sp>
        <p:nvSpPr>
          <p:cNvPr id="18" name="Slide Number Placeholder 17"/>
          <p:cNvSpPr>
            <a:spLocks noGrp="1"/>
          </p:cNvSpPr>
          <p:nvPr>
            <p:ph type="sldNum" sz="quarter" idx="12"/>
          </p:nvPr>
        </p:nvSpPr>
        <p:spPr/>
        <p:txBody>
          <a:bodyPr/>
          <a:lstStyle/>
          <a:p>
            <a:fld id="{BA4C9CC8-F2D1-4310-8DF7-108BAB90B5A2}" type="slidenum">
              <a:rPr lang="en-US" sz="2500"/>
              <a:pPr/>
              <a:t>21</a:t>
            </a:fld>
            <a:endParaRPr lang="en-US" sz="2500" dirty="0"/>
          </a:p>
        </p:txBody>
      </p:sp>
      <p:sp>
        <p:nvSpPr>
          <p:cNvPr id="17410" name="AutoShape 3"/>
          <p:cNvSpPr>
            <a:spLocks noChangeArrowheads="1"/>
          </p:cNvSpPr>
          <p:nvPr/>
        </p:nvSpPr>
        <p:spPr bwMode="auto">
          <a:xfrm rot="2669638">
            <a:off x="3352800" y="2667000"/>
            <a:ext cx="2286000" cy="2286000"/>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17411" name="Text Box 4"/>
          <p:cNvSpPr txBox="1">
            <a:spLocks noChangeArrowheads="1"/>
          </p:cNvSpPr>
          <p:nvPr/>
        </p:nvSpPr>
        <p:spPr bwMode="auto">
          <a:xfrm>
            <a:off x="3352800" y="3170238"/>
            <a:ext cx="2286000" cy="1570037"/>
          </a:xfrm>
          <a:prstGeom prst="rect">
            <a:avLst/>
          </a:prstGeom>
          <a:noFill/>
          <a:ln w="9525">
            <a:noFill/>
            <a:miter lim="800000"/>
            <a:headEnd/>
            <a:tailEnd/>
          </a:ln>
        </p:spPr>
        <p:txBody>
          <a:bodyPr>
            <a:spAutoFit/>
          </a:bodyPr>
          <a:lstStyle/>
          <a:p>
            <a:pPr algn="ctr"/>
            <a:r>
              <a:rPr lang="en-US" sz="3200">
                <a:latin typeface="Times New Roman" pitchFamily="18" charset="0"/>
              </a:rPr>
              <a:t>Emotionally</a:t>
            </a:r>
            <a:br>
              <a:rPr lang="en-US" sz="3200">
                <a:latin typeface="Times New Roman" pitchFamily="18" charset="0"/>
              </a:rPr>
            </a:br>
            <a:r>
              <a:rPr lang="en-US" sz="3200">
                <a:latin typeface="Times New Roman" pitchFamily="18" charset="0"/>
              </a:rPr>
              <a:t>Distressed</a:t>
            </a:r>
            <a:br>
              <a:rPr lang="en-US" sz="3200">
                <a:latin typeface="Times New Roman" pitchFamily="18" charset="0"/>
              </a:rPr>
            </a:br>
            <a:r>
              <a:rPr lang="en-US" sz="3200">
                <a:latin typeface="Times New Roman" pitchFamily="18" charset="0"/>
              </a:rPr>
              <a:t>Person</a:t>
            </a:r>
          </a:p>
        </p:txBody>
      </p:sp>
      <p:sp>
        <p:nvSpPr>
          <p:cNvPr id="17412" name="AutoShape 6"/>
          <p:cNvSpPr>
            <a:spLocks noChangeArrowheads="1"/>
          </p:cNvSpPr>
          <p:nvPr/>
        </p:nvSpPr>
        <p:spPr bwMode="auto">
          <a:xfrm rot="2345631">
            <a:off x="2590800" y="25908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p>
            <a:endParaRPr lang="en-US"/>
          </a:p>
        </p:txBody>
      </p:sp>
      <p:sp>
        <p:nvSpPr>
          <p:cNvPr id="17413" name="AutoShape 8"/>
          <p:cNvSpPr>
            <a:spLocks noChangeArrowheads="1"/>
          </p:cNvSpPr>
          <p:nvPr/>
        </p:nvSpPr>
        <p:spPr bwMode="auto">
          <a:xfrm rot="7985642">
            <a:off x="5372100" y="25527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p>
            <a:endParaRPr lang="en-US"/>
          </a:p>
        </p:txBody>
      </p:sp>
      <p:sp>
        <p:nvSpPr>
          <p:cNvPr id="17414" name="AutoShape 10"/>
          <p:cNvSpPr>
            <a:spLocks noChangeArrowheads="1"/>
          </p:cNvSpPr>
          <p:nvPr/>
        </p:nvSpPr>
        <p:spPr bwMode="auto">
          <a:xfrm rot="-2768550">
            <a:off x="2781300" y="47625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p>
            <a:endParaRPr lang="en-US"/>
          </a:p>
        </p:txBody>
      </p:sp>
      <p:sp>
        <p:nvSpPr>
          <p:cNvPr id="17415" name="AutoShape 12"/>
          <p:cNvSpPr>
            <a:spLocks noChangeArrowheads="1"/>
          </p:cNvSpPr>
          <p:nvPr/>
        </p:nvSpPr>
        <p:spPr bwMode="auto">
          <a:xfrm rot="-8190318">
            <a:off x="5257800" y="47244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p>
            <a:endParaRPr lang="en-US"/>
          </a:p>
        </p:txBody>
      </p:sp>
      <p:sp>
        <p:nvSpPr>
          <p:cNvPr id="17416" name="Rectangle 13"/>
          <p:cNvSpPr>
            <a:spLocks noChangeArrowheads="1"/>
          </p:cNvSpPr>
          <p:nvPr/>
        </p:nvSpPr>
        <p:spPr bwMode="auto">
          <a:xfrm>
            <a:off x="533400" y="1676400"/>
            <a:ext cx="2057400" cy="1077913"/>
          </a:xfrm>
          <a:prstGeom prst="rect">
            <a:avLst/>
          </a:prstGeom>
          <a:noFill/>
          <a:ln w="9525">
            <a:noFill/>
            <a:miter lim="800000"/>
            <a:headEnd/>
            <a:tailEnd/>
          </a:ln>
        </p:spPr>
        <p:txBody>
          <a:bodyPr>
            <a:spAutoFit/>
          </a:bodyPr>
          <a:lstStyle/>
          <a:p>
            <a:pPr algn="r"/>
            <a:r>
              <a:rPr lang="en-US" sz="3200" b="1" dirty="0"/>
              <a:t>Mental </a:t>
            </a:r>
          </a:p>
          <a:p>
            <a:pPr algn="r"/>
            <a:r>
              <a:rPr lang="en-US" sz="3200" b="1" dirty="0"/>
              <a:t>Illness</a:t>
            </a:r>
          </a:p>
        </p:txBody>
      </p:sp>
      <p:sp>
        <p:nvSpPr>
          <p:cNvPr id="17417" name="Rectangle 14"/>
          <p:cNvSpPr>
            <a:spLocks noChangeArrowheads="1"/>
          </p:cNvSpPr>
          <p:nvPr/>
        </p:nvSpPr>
        <p:spPr bwMode="auto">
          <a:xfrm>
            <a:off x="381000" y="5105400"/>
            <a:ext cx="2286000" cy="1077913"/>
          </a:xfrm>
          <a:prstGeom prst="rect">
            <a:avLst/>
          </a:prstGeom>
          <a:noFill/>
          <a:ln w="9525">
            <a:noFill/>
            <a:miter lim="800000"/>
            <a:headEnd/>
            <a:tailEnd/>
          </a:ln>
        </p:spPr>
        <p:txBody>
          <a:bodyPr>
            <a:spAutoFit/>
          </a:bodyPr>
          <a:lstStyle/>
          <a:p>
            <a:pPr algn="r"/>
            <a:r>
              <a:rPr lang="en-US" sz="3200" b="1" dirty="0"/>
              <a:t>Medical</a:t>
            </a:r>
            <a:br>
              <a:rPr lang="en-US" sz="3200" b="1" dirty="0"/>
            </a:br>
            <a:r>
              <a:rPr lang="en-US" sz="3200" b="1" dirty="0"/>
              <a:t>Condition</a:t>
            </a:r>
          </a:p>
        </p:txBody>
      </p:sp>
      <p:sp>
        <p:nvSpPr>
          <p:cNvPr id="17418" name="Rectangle 16"/>
          <p:cNvSpPr>
            <a:spLocks noChangeArrowheads="1"/>
          </p:cNvSpPr>
          <p:nvPr/>
        </p:nvSpPr>
        <p:spPr bwMode="auto">
          <a:xfrm>
            <a:off x="6400800" y="1752600"/>
            <a:ext cx="2057400" cy="1077913"/>
          </a:xfrm>
          <a:prstGeom prst="rect">
            <a:avLst/>
          </a:prstGeom>
          <a:noFill/>
          <a:ln w="9525">
            <a:noFill/>
            <a:miter lim="800000"/>
            <a:headEnd/>
            <a:tailEnd/>
          </a:ln>
        </p:spPr>
        <p:txBody>
          <a:bodyPr>
            <a:spAutoFit/>
          </a:bodyPr>
          <a:lstStyle/>
          <a:p>
            <a:r>
              <a:rPr lang="en-US" sz="3200" b="1" dirty="0"/>
              <a:t>Substance</a:t>
            </a:r>
          </a:p>
          <a:p>
            <a:r>
              <a:rPr lang="en-US" sz="3200" b="1" dirty="0"/>
              <a:t>Abuse</a:t>
            </a:r>
          </a:p>
        </p:txBody>
      </p:sp>
      <p:sp>
        <p:nvSpPr>
          <p:cNvPr id="17419" name="Rectangle 18"/>
          <p:cNvSpPr>
            <a:spLocks noChangeArrowheads="1"/>
          </p:cNvSpPr>
          <p:nvPr/>
        </p:nvSpPr>
        <p:spPr bwMode="auto">
          <a:xfrm>
            <a:off x="6248400" y="5181600"/>
            <a:ext cx="2286000" cy="1077913"/>
          </a:xfrm>
          <a:prstGeom prst="rect">
            <a:avLst/>
          </a:prstGeom>
          <a:noFill/>
          <a:ln w="9525">
            <a:noFill/>
            <a:miter lim="800000"/>
            <a:headEnd/>
            <a:tailEnd/>
          </a:ln>
        </p:spPr>
        <p:txBody>
          <a:bodyPr>
            <a:spAutoFit/>
          </a:bodyPr>
          <a:lstStyle/>
          <a:p>
            <a:r>
              <a:rPr lang="en-US" sz="3200" b="1" dirty="0"/>
              <a:t>Situational</a:t>
            </a:r>
          </a:p>
          <a:p>
            <a:r>
              <a:rPr lang="en-US" sz="3200" b="1" dirty="0"/>
              <a:t>Stress</a:t>
            </a:r>
          </a:p>
        </p:txBody>
      </p:sp>
      <p:sp>
        <p:nvSpPr>
          <p:cNvPr id="17420" name="Rectangle 19"/>
          <p:cNvSpPr>
            <a:spLocks noChangeArrowheads="1"/>
          </p:cNvSpPr>
          <p:nvPr/>
        </p:nvSpPr>
        <p:spPr bwMode="auto">
          <a:xfrm>
            <a:off x="1828801" y="6324600"/>
            <a:ext cx="5029200" cy="369332"/>
          </a:xfrm>
          <a:prstGeom prst="rect">
            <a:avLst/>
          </a:prstGeom>
          <a:noFill/>
          <a:ln w="9525">
            <a:noFill/>
            <a:miter lim="800000"/>
            <a:headEnd/>
            <a:tailEnd/>
          </a:ln>
        </p:spPr>
        <p:txBody>
          <a:bodyPr wrap="square">
            <a:spAutoFit/>
          </a:bodyPr>
          <a:lstStyle/>
          <a:p>
            <a:pPr algn="r"/>
            <a:r>
              <a:rPr lang="en-US" i="1" dirty="0"/>
              <a:t>Adapted from Nassau County, NY Police Department</a:t>
            </a:r>
          </a:p>
        </p:txBody>
      </p:sp>
      <p:sp>
        <p:nvSpPr>
          <p:cNvPr id="17421" name="Rectangle 15"/>
          <p:cNvSpPr>
            <a:spLocks noChangeArrowheads="1"/>
          </p:cNvSpPr>
          <p:nvPr/>
        </p:nvSpPr>
        <p:spPr bwMode="auto">
          <a:xfrm>
            <a:off x="6400800" y="3962400"/>
            <a:ext cx="2514600" cy="1200150"/>
          </a:xfrm>
          <a:prstGeom prst="rect">
            <a:avLst/>
          </a:prstGeom>
          <a:noFill/>
          <a:ln w="9525">
            <a:noFill/>
            <a:miter lim="800000"/>
            <a:headEnd/>
            <a:tailEnd/>
          </a:ln>
        </p:spPr>
        <p:txBody>
          <a:bodyPr>
            <a:spAutoFit/>
          </a:bodyPr>
          <a:lstStyle/>
          <a:p>
            <a:pPr marL="228600" indent="-228600">
              <a:buClr>
                <a:srgbClr val="00B0F0"/>
              </a:buClr>
              <a:buFont typeface="Wingdings" pitchFamily="2" charset="2"/>
              <a:buChar char="§"/>
            </a:pPr>
            <a:r>
              <a:rPr lang="en-US" sz="2400" b="1" dirty="0"/>
              <a:t>Career</a:t>
            </a:r>
          </a:p>
          <a:p>
            <a:pPr marL="228600" indent="-228600">
              <a:buClr>
                <a:srgbClr val="00B0F0"/>
              </a:buClr>
              <a:buFont typeface="Wingdings" pitchFamily="2" charset="2"/>
              <a:buChar char="§"/>
            </a:pPr>
            <a:r>
              <a:rPr lang="en-US" sz="2400" b="1" dirty="0"/>
              <a:t>Financial</a:t>
            </a:r>
          </a:p>
          <a:p>
            <a:pPr marL="228600" indent="-228600">
              <a:buClr>
                <a:srgbClr val="00B0F0"/>
              </a:buClr>
              <a:buFont typeface="Wingdings" pitchFamily="2" charset="2"/>
              <a:buChar char="§"/>
            </a:pPr>
            <a:r>
              <a:rPr lang="en-US" sz="2400" b="1" dirty="0"/>
              <a:t>Relationship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9">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41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2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421">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a:ea typeface="+mj-ea"/>
              </a:rPr>
              <a:t>Crisis Recognition And Response</a:t>
            </a:r>
          </a:p>
        </p:txBody>
      </p:sp>
      <p:sp>
        <p:nvSpPr>
          <p:cNvPr id="20482" name="Content Placeholder 2"/>
          <p:cNvSpPr>
            <a:spLocks noGrp="1"/>
          </p:cNvSpPr>
          <p:nvPr>
            <p:ph sz="half" idx="1"/>
          </p:nvPr>
        </p:nvSpPr>
        <p:spPr/>
        <p:txBody>
          <a:bodyPr>
            <a:normAutofit/>
          </a:bodyPr>
          <a:lstStyle/>
          <a:p>
            <a:endParaRPr lang="en-US" sz="2600" b="1" dirty="0"/>
          </a:p>
          <a:p>
            <a:r>
              <a:rPr lang="en-US" sz="2400" b="1" dirty="0"/>
              <a:t>Persons with disabilities may exhibit same behaviors as Emotionally disturbed persons</a:t>
            </a:r>
          </a:p>
          <a:p>
            <a:pPr lvl="1"/>
            <a:r>
              <a:rPr lang="en-US" sz="2400" dirty="0"/>
              <a:t>Don</a:t>
            </a:r>
            <a:r>
              <a:rPr lang="en-US" altLang="en-US" sz="2400" dirty="0"/>
              <a:t>’</a:t>
            </a:r>
            <a:r>
              <a:rPr lang="en-US" sz="2400" dirty="0"/>
              <a:t>t always assume it</a:t>
            </a:r>
            <a:r>
              <a:rPr lang="en-US" altLang="en-US" sz="2400" dirty="0"/>
              <a:t>’</a:t>
            </a:r>
            <a:r>
              <a:rPr lang="en-US" sz="2400" dirty="0"/>
              <a:t>s mental illness</a:t>
            </a:r>
          </a:p>
          <a:p>
            <a:pPr lvl="1"/>
            <a:r>
              <a:rPr lang="en-US" sz="2400" dirty="0"/>
              <a:t>Could be one of many factors – or a combination of several</a:t>
            </a:r>
          </a:p>
          <a:p>
            <a:pPr lvl="1"/>
            <a:r>
              <a:rPr lang="en-US" sz="2400" dirty="0"/>
              <a:t>Focus on subject</a:t>
            </a:r>
            <a:r>
              <a:rPr lang="en-US" altLang="en-US" sz="2400" dirty="0"/>
              <a:t>’</a:t>
            </a:r>
            <a:r>
              <a:rPr lang="en-US" sz="2400" dirty="0"/>
              <a:t>s behavior </a:t>
            </a:r>
          </a:p>
          <a:p>
            <a:pPr algn="r">
              <a:buFont typeface="Wingdings 2" pitchFamily="18" charset="2"/>
              <a:buNone/>
            </a:pPr>
            <a:endParaRPr lang="en-US" sz="2400" i="1" dirty="0"/>
          </a:p>
          <a:p>
            <a:pPr>
              <a:buFont typeface="Wingdings 2" pitchFamily="18" charset="2"/>
              <a:buNone/>
            </a:pPr>
            <a:endParaRPr lang="en-US" sz="2400" dirty="0"/>
          </a:p>
          <a:p>
            <a:endParaRPr lang="en-US" dirty="0"/>
          </a:p>
          <a:p>
            <a:pPr>
              <a:buFont typeface="Wingdings 2" pitchFamily="18" charset="2"/>
              <a:buNone/>
            </a:pPr>
            <a:endParaRPr lang="en-US" dirty="0"/>
          </a:p>
        </p:txBody>
      </p:sp>
      <p:pic>
        <p:nvPicPr>
          <p:cNvPr id="6" name="Content Placeholder 5" descr="crisis-in-progress-sign.jpg"/>
          <p:cNvPicPr>
            <a:picLocks noGrp="1" noChangeAspect="1"/>
          </p:cNvPicPr>
          <p:nvPr>
            <p:ph sz="half" idx="2"/>
          </p:nvPr>
        </p:nvPicPr>
        <p:blipFill>
          <a:blip r:embed="rId3" cstate="print"/>
          <a:stretch>
            <a:fillRect/>
          </a:stretch>
        </p:blipFill>
        <p:spPr>
          <a:xfrm>
            <a:off x="4629150" y="2813844"/>
            <a:ext cx="3886200" cy="2374900"/>
          </a:xfrm>
        </p:spPr>
      </p:pic>
      <p:sp>
        <p:nvSpPr>
          <p:cNvPr id="4" name="Slide Number Placeholder 3"/>
          <p:cNvSpPr>
            <a:spLocks noGrp="1"/>
          </p:cNvSpPr>
          <p:nvPr>
            <p:ph type="sldNum" sz="quarter" idx="12"/>
          </p:nvPr>
        </p:nvSpPr>
        <p:spPr/>
        <p:txBody>
          <a:bodyPr/>
          <a:lstStyle/>
          <a:p>
            <a:fld id="{BA9B8AD1-DFBC-4F0B-B858-E683CA6AE95E}" type="slidenum">
              <a:rPr lang="en-US" sz="2500"/>
              <a:pPr/>
              <a:t>22</a:t>
            </a:fld>
            <a:endParaRPr lang="en-US" sz="2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a:ea typeface="+mj-ea"/>
              </a:rPr>
              <a:t>Crisis Recognition And Response</a:t>
            </a:r>
          </a:p>
        </p:txBody>
      </p:sp>
      <p:sp>
        <p:nvSpPr>
          <p:cNvPr id="21506" name="Content Placeholder 2"/>
          <p:cNvSpPr>
            <a:spLocks noGrp="1"/>
          </p:cNvSpPr>
          <p:nvPr>
            <p:ph idx="1"/>
          </p:nvPr>
        </p:nvSpPr>
        <p:spPr>
          <a:xfrm>
            <a:off x="533400" y="1752600"/>
            <a:ext cx="8229600" cy="4800600"/>
          </a:xfrm>
        </p:spPr>
        <p:txBody>
          <a:bodyPr/>
          <a:lstStyle/>
          <a:p>
            <a:r>
              <a:rPr lang="en-US" sz="2400" b="1" dirty="0"/>
              <a:t>Another Approach – Ask! </a:t>
            </a:r>
          </a:p>
          <a:p>
            <a:pPr lvl="1"/>
            <a:r>
              <a:rPr lang="en-US" sz="2400" dirty="0"/>
              <a:t>Ask the person …</a:t>
            </a:r>
          </a:p>
          <a:p>
            <a:pPr lvl="2"/>
            <a:r>
              <a:rPr lang="en-US" dirty="0"/>
              <a:t>Are you on medication?</a:t>
            </a:r>
          </a:p>
          <a:p>
            <a:pPr lvl="2"/>
            <a:r>
              <a:rPr lang="en-US" dirty="0"/>
              <a:t>Do you normally see a doctor?</a:t>
            </a:r>
          </a:p>
          <a:p>
            <a:pPr lvl="1"/>
            <a:r>
              <a:rPr lang="en-US" sz="2400" dirty="0"/>
              <a:t>Ask family members or friends nearby …</a:t>
            </a:r>
          </a:p>
          <a:p>
            <a:pPr lvl="2"/>
            <a:r>
              <a:rPr lang="en-US" dirty="0"/>
              <a:t>Does the person have a mental health condition?</a:t>
            </a:r>
          </a:p>
          <a:p>
            <a:pPr lvl="1"/>
            <a:r>
              <a:rPr lang="en-US" sz="2400" dirty="0"/>
              <a:t>Ask Dispatch</a:t>
            </a:r>
          </a:p>
          <a:p>
            <a:pPr lvl="2"/>
            <a:r>
              <a:rPr lang="en-US" dirty="0"/>
              <a:t>Get more information, ask follow-up questions</a:t>
            </a:r>
          </a:p>
          <a:p>
            <a:pPr algn="r">
              <a:buFont typeface="Wingdings 2" pitchFamily="18" charset="2"/>
              <a:buNone/>
            </a:pPr>
            <a:endParaRPr lang="en-US" sz="2400" i="1" dirty="0"/>
          </a:p>
          <a:p>
            <a:pPr>
              <a:buFont typeface="Wingdings 2" pitchFamily="18" charset="2"/>
              <a:buNone/>
            </a:pPr>
            <a:endParaRPr lang="en-US" sz="2400" dirty="0"/>
          </a:p>
          <a:p>
            <a:endParaRPr lang="en-US" dirty="0"/>
          </a:p>
          <a:p>
            <a:pPr>
              <a:buFont typeface="Wingdings 2" pitchFamily="18" charset="2"/>
              <a:buNone/>
            </a:pPr>
            <a:endParaRPr lang="en-US" dirty="0"/>
          </a:p>
        </p:txBody>
      </p:sp>
      <p:sp>
        <p:nvSpPr>
          <p:cNvPr id="4" name="Slide Number Placeholder 3"/>
          <p:cNvSpPr>
            <a:spLocks noGrp="1"/>
          </p:cNvSpPr>
          <p:nvPr>
            <p:ph type="sldNum" sz="quarter" idx="12"/>
          </p:nvPr>
        </p:nvSpPr>
        <p:spPr/>
        <p:txBody>
          <a:bodyPr/>
          <a:lstStyle/>
          <a:p>
            <a:fld id="{46EC4564-6968-4A63-AD6D-7670D97B7B7C}" type="slidenum">
              <a:rPr lang="en-US" sz="2500"/>
              <a:pPr/>
              <a:t>23</a:t>
            </a:fld>
            <a:endParaRPr lang="en-US" sz="2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265238"/>
          </a:xfrm>
        </p:spPr>
        <p:txBody>
          <a:bodyPr>
            <a:noAutofit/>
          </a:bodyPr>
          <a:lstStyle/>
          <a:p>
            <a:r>
              <a:rPr lang="en-US" dirty="0"/>
              <a:t>Common Signs of Agitation With Someone In Mental Health Crisis</a:t>
            </a:r>
          </a:p>
        </p:txBody>
      </p:sp>
      <p:sp>
        <p:nvSpPr>
          <p:cNvPr id="3" name="Content Placeholder 2"/>
          <p:cNvSpPr>
            <a:spLocks noGrp="1"/>
          </p:cNvSpPr>
          <p:nvPr>
            <p:ph sz="half" idx="1"/>
          </p:nvPr>
        </p:nvSpPr>
        <p:spPr/>
        <p:txBody>
          <a:bodyPr>
            <a:normAutofit lnSpcReduction="10000"/>
          </a:bodyPr>
          <a:lstStyle/>
          <a:p>
            <a:pPr marL="285750" indent="-285750"/>
            <a:r>
              <a:rPr lang="en-US" sz="2400" dirty="0"/>
              <a:t>Raised voice</a:t>
            </a:r>
          </a:p>
          <a:p>
            <a:pPr marL="285750" indent="-285750"/>
            <a:endParaRPr lang="en-US" sz="2400" dirty="0"/>
          </a:p>
          <a:p>
            <a:pPr marL="285750" indent="-285750"/>
            <a:r>
              <a:rPr lang="en-US" sz="2400" dirty="0"/>
              <a:t>High-pitched voice</a:t>
            </a:r>
          </a:p>
          <a:p>
            <a:pPr marL="285750" indent="-285750"/>
            <a:endParaRPr lang="en-US" sz="2400" dirty="0"/>
          </a:p>
          <a:p>
            <a:pPr marL="285750" indent="-285750"/>
            <a:r>
              <a:rPr lang="en-US" sz="2400" dirty="0"/>
              <a:t>Rapid speech</a:t>
            </a:r>
          </a:p>
          <a:p>
            <a:pPr marL="285750" indent="-285750"/>
            <a:endParaRPr lang="en-US" sz="2400" dirty="0"/>
          </a:p>
          <a:p>
            <a:pPr marL="285750" indent="-285750"/>
            <a:r>
              <a:rPr lang="en-US" sz="2400" dirty="0"/>
              <a:t>Pacing</a:t>
            </a:r>
          </a:p>
          <a:p>
            <a:pPr marL="285750" indent="-285750"/>
            <a:endParaRPr lang="en-US" sz="2400" dirty="0"/>
          </a:p>
          <a:p>
            <a:pPr marL="285750" indent="-285750"/>
            <a:r>
              <a:rPr lang="en-US" sz="2400" dirty="0"/>
              <a:t>Excessive sweating</a:t>
            </a:r>
          </a:p>
          <a:p>
            <a:pPr marL="285750" indent="-285750"/>
            <a:endParaRPr lang="en-US" sz="2400" dirty="0"/>
          </a:p>
          <a:p>
            <a:pPr marL="285750" indent="-285750"/>
            <a:r>
              <a:rPr lang="en-US" sz="2400" dirty="0"/>
              <a:t>Excessive hand gestures</a:t>
            </a:r>
          </a:p>
          <a:p>
            <a:endParaRPr lang="en-US" dirty="0"/>
          </a:p>
        </p:txBody>
      </p:sp>
      <p:sp>
        <p:nvSpPr>
          <p:cNvPr id="4" name="Content Placeholder 3"/>
          <p:cNvSpPr>
            <a:spLocks noGrp="1"/>
          </p:cNvSpPr>
          <p:nvPr>
            <p:ph sz="half" idx="2"/>
          </p:nvPr>
        </p:nvSpPr>
        <p:spPr/>
        <p:txBody>
          <a:bodyPr>
            <a:noAutofit/>
          </a:bodyPr>
          <a:lstStyle/>
          <a:p>
            <a:r>
              <a:rPr lang="en-US" sz="2400" dirty="0"/>
              <a:t>Fidgeting</a:t>
            </a:r>
          </a:p>
          <a:p>
            <a:endParaRPr lang="en-US" sz="2400" dirty="0"/>
          </a:p>
          <a:p>
            <a:pPr marL="285750" indent="-285750"/>
            <a:r>
              <a:rPr lang="en-US" sz="2400" dirty="0"/>
              <a:t>Shaking</a:t>
            </a:r>
          </a:p>
          <a:p>
            <a:pPr marL="285750" indent="-285750"/>
            <a:endParaRPr lang="en-US" sz="2400" dirty="0"/>
          </a:p>
          <a:p>
            <a:pPr marL="285750" indent="-285750"/>
            <a:r>
              <a:rPr lang="en-US" sz="2400" dirty="0"/>
              <a:t>Balled fists</a:t>
            </a:r>
          </a:p>
          <a:p>
            <a:pPr marL="285750" indent="-285750"/>
            <a:endParaRPr lang="en-US" sz="2400" dirty="0"/>
          </a:p>
          <a:p>
            <a:pPr marL="285750" indent="-285750"/>
            <a:r>
              <a:rPr lang="en-US" sz="2400" dirty="0"/>
              <a:t>Erratic movements </a:t>
            </a:r>
          </a:p>
          <a:p>
            <a:pPr marL="285750" indent="-285750"/>
            <a:endParaRPr lang="en-US" sz="2400" dirty="0"/>
          </a:p>
          <a:p>
            <a:pPr marL="285750" indent="-285750"/>
            <a:r>
              <a:rPr lang="en-US" sz="2400" dirty="0"/>
              <a:t>Aggressive posture</a:t>
            </a:r>
          </a:p>
          <a:p>
            <a:pPr marL="285750" indent="-285750"/>
            <a:endParaRPr lang="en-US" sz="2400" dirty="0"/>
          </a:p>
          <a:p>
            <a:pPr marL="285750" indent="-285750"/>
            <a:r>
              <a:rPr lang="en-US" sz="2400" dirty="0"/>
              <a:t>Verbally abusive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Other Characteristics of Individuals in Crisis</a:t>
            </a:r>
          </a:p>
        </p:txBody>
      </p:sp>
      <p:sp>
        <p:nvSpPr>
          <p:cNvPr id="5" name="Content Placeholder 4"/>
          <p:cNvSpPr>
            <a:spLocks noGrp="1"/>
          </p:cNvSpPr>
          <p:nvPr>
            <p:ph sz="half" idx="1"/>
          </p:nvPr>
        </p:nvSpPr>
        <p:spPr/>
        <p:txBody>
          <a:bodyPr>
            <a:normAutofit/>
          </a:bodyPr>
          <a:lstStyle/>
          <a:p>
            <a:r>
              <a:rPr lang="en-US" sz="2400" dirty="0"/>
              <a:t>Have a difficult time forecasting consequences</a:t>
            </a:r>
          </a:p>
          <a:p>
            <a:endParaRPr lang="en-US" sz="2400" dirty="0"/>
          </a:p>
          <a:p>
            <a:r>
              <a:rPr lang="en-US" sz="2400" dirty="0"/>
              <a:t>Often cannot see positive outcome</a:t>
            </a:r>
          </a:p>
          <a:p>
            <a:endParaRPr lang="en-US" sz="2400" dirty="0"/>
          </a:p>
          <a:p>
            <a:r>
              <a:rPr lang="en-US" sz="2400" dirty="0"/>
              <a:t>Can be impulsive</a:t>
            </a:r>
          </a:p>
          <a:p>
            <a:endParaRPr lang="en-US" sz="2400" dirty="0"/>
          </a:p>
          <a:p>
            <a:r>
              <a:rPr lang="en-US" sz="2400" dirty="0"/>
              <a:t>Impulse control can be affected by use of alcohol and drugs</a:t>
            </a:r>
          </a:p>
          <a:p>
            <a:pPr>
              <a:buNone/>
            </a:pPr>
            <a:endParaRPr lang="en-US" sz="2400" dirty="0"/>
          </a:p>
        </p:txBody>
      </p:sp>
      <p:sp>
        <p:nvSpPr>
          <p:cNvPr id="6" name="Content Placeholder 5"/>
          <p:cNvSpPr>
            <a:spLocks noGrp="1"/>
          </p:cNvSpPr>
          <p:nvPr>
            <p:ph sz="half" idx="2"/>
          </p:nvPr>
        </p:nvSpPr>
        <p:spPr>
          <a:xfrm>
            <a:off x="4648200" y="1600200"/>
            <a:ext cx="4267200" cy="4525963"/>
          </a:xfrm>
        </p:spPr>
        <p:txBody>
          <a:bodyPr>
            <a:noAutofit/>
          </a:bodyPr>
          <a:lstStyle/>
          <a:p>
            <a:r>
              <a:rPr lang="en-US" sz="2400" dirty="0"/>
              <a:t>May feel like a failure</a:t>
            </a:r>
          </a:p>
          <a:p>
            <a:endParaRPr lang="en-US" sz="1000" dirty="0"/>
          </a:p>
          <a:p>
            <a:r>
              <a:rPr lang="en-US" sz="2400" dirty="0"/>
              <a:t>May have little or no regard for authority</a:t>
            </a:r>
          </a:p>
          <a:p>
            <a:endParaRPr lang="en-US" sz="1000" dirty="0"/>
          </a:p>
          <a:p>
            <a:r>
              <a:rPr lang="en-US" sz="2400" dirty="0"/>
              <a:t>May be emotionally exhausted</a:t>
            </a:r>
          </a:p>
          <a:p>
            <a:endParaRPr lang="en-US" sz="1000" dirty="0"/>
          </a:p>
          <a:p>
            <a:r>
              <a:rPr lang="en-US" sz="2400" dirty="0"/>
              <a:t>May have trouble focusing</a:t>
            </a:r>
          </a:p>
          <a:p>
            <a:endParaRPr lang="en-US" sz="1000" dirty="0"/>
          </a:p>
          <a:p>
            <a:r>
              <a:rPr lang="en-US" sz="2400" dirty="0"/>
              <a:t>May have trouble following through with decisions</a:t>
            </a:r>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Autofit/>
          </a:bodyPr>
          <a:lstStyle/>
          <a:p>
            <a:r>
              <a:rPr lang="en-US" dirty="0"/>
              <a:t>Individuals in Crisis Construct Barriers</a:t>
            </a:r>
          </a:p>
        </p:txBody>
      </p:sp>
      <p:sp>
        <p:nvSpPr>
          <p:cNvPr id="131075" name="Rectangle 3"/>
          <p:cNvSpPr>
            <a:spLocks noGrp="1" noChangeArrowheads="1"/>
          </p:cNvSpPr>
          <p:nvPr>
            <p:ph idx="1"/>
          </p:nvPr>
        </p:nvSpPr>
        <p:spPr/>
        <p:txBody>
          <a:bodyPr>
            <a:noAutofit/>
          </a:bodyPr>
          <a:lstStyle/>
          <a:p>
            <a:pPr>
              <a:lnSpc>
                <a:spcPct val="90000"/>
              </a:lnSpc>
              <a:buNone/>
            </a:pPr>
            <a:r>
              <a:rPr lang="en-US" sz="2800" dirty="0"/>
              <a:t>Emotional Barriers</a:t>
            </a:r>
          </a:p>
          <a:p>
            <a:pPr>
              <a:lnSpc>
                <a:spcPct val="90000"/>
              </a:lnSpc>
              <a:buNone/>
            </a:pPr>
            <a:r>
              <a:rPr lang="en-US" sz="2600" dirty="0">
                <a:solidFill>
                  <a:schemeClr val="tx2"/>
                </a:solidFill>
              </a:rPr>
              <a:t>Anger, pride, depression, anxiety, frustration, disappointment, sadness</a:t>
            </a:r>
          </a:p>
          <a:p>
            <a:pPr>
              <a:lnSpc>
                <a:spcPct val="90000"/>
              </a:lnSpc>
              <a:buNone/>
            </a:pPr>
            <a:endParaRPr lang="en-US" sz="1400" dirty="0">
              <a:solidFill>
                <a:schemeClr val="tx2"/>
              </a:solidFill>
            </a:endParaRPr>
          </a:p>
          <a:p>
            <a:pPr>
              <a:lnSpc>
                <a:spcPct val="90000"/>
              </a:lnSpc>
              <a:buNone/>
            </a:pPr>
            <a:r>
              <a:rPr lang="en-US" sz="2800" dirty="0"/>
              <a:t>Physical Barriers</a:t>
            </a:r>
          </a:p>
          <a:p>
            <a:pPr>
              <a:lnSpc>
                <a:spcPct val="90000"/>
              </a:lnSpc>
              <a:buNone/>
            </a:pPr>
            <a:r>
              <a:rPr lang="en-US" sz="2600" dirty="0">
                <a:solidFill>
                  <a:schemeClr val="tx2"/>
                </a:solidFill>
              </a:rPr>
              <a:t>Buildings or structures, space, distance, elevation, weapon, any object that impedes progress</a:t>
            </a:r>
          </a:p>
          <a:p>
            <a:pPr>
              <a:lnSpc>
                <a:spcPct val="90000"/>
              </a:lnSpc>
              <a:buNone/>
            </a:pPr>
            <a:endParaRPr lang="en-US" sz="1400" dirty="0">
              <a:solidFill>
                <a:schemeClr val="tx2"/>
              </a:solidFill>
            </a:endParaRPr>
          </a:p>
          <a:p>
            <a:pPr>
              <a:lnSpc>
                <a:spcPct val="90000"/>
              </a:lnSpc>
              <a:buNone/>
            </a:pPr>
            <a:r>
              <a:rPr lang="en-US" sz="2800" dirty="0"/>
              <a:t>Other potential barriers</a:t>
            </a:r>
          </a:p>
          <a:p>
            <a:pPr>
              <a:lnSpc>
                <a:spcPct val="90000"/>
              </a:lnSpc>
              <a:buNone/>
            </a:pPr>
            <a:r>
              <a:rPr lang="en-US" sz="2600" dirty="0">
                <a:solidFill>
                  <a:schemeClr val="tx2"/>
                </a:solidFill>
              </a:rPr>
              <a:t>Language, Culture, Bias (overt or implicit), differences in perception or viewpoint</a:t>
            </a:r>
          </a:p>
        </p:txBody>
      </p:sp>
      <p:sp>
        <p:nvSpPr>
          <p:cNvPr id="7" name="Footer Placeholder 6"/>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noFill/>
          <a:ln/>
        </p:spPr>
        <p:txBody>
          <a:bodyPr lIns="90488" tIns="44450" rIns="90488" bIns="44450" anchorCtr="0"/>
          <a:lstStyle/>
          <a:p>
            <a:r>
              <a:rPr lang="en-US" dirty="0"/>
              <a:t>Protective Barriers</a:t>
            </a:r>
          </a:p>
        </p:txBody>
      </p:sp>
      <p:sp>
        <p:nvSpPr>
          <p:cNvPr id="129027" name="Rectangle 3"/>
          <p:cNvSpPr>
            <a:spLocks noGrp="1" noChangeArrowheads="1"/>
          </p:cNvSpPr>
          <p:nvPr>
            <p:ph idx="1"/>
          </p:nvPr>
        </p:nvSpPr>
        <p:spPr>
          <a:noFill/>
          <a:ln/>
        </p:spPr>
        <p:txBody>
          <a:bodyPr lIns="90488" tIns="44450" rIns="90488" bIns="44450">
            <a:normAutofit lnSpcReduction="10000"/>
          </a:bodyPr>
          <a:lstStyle/>
          <a:p>
            <a:r>
              <a:rPr lang="en-US" sz="2800" b="1" dirty="0">
                <a:solidFill>
                  <a:srgbClr val="C00000"/>
                </a:solidFill>
              </a:rPr>
              <a:t>R</a:t>
            </a:r>
            <a:r>
              <a:rPr lang="en-US" sz="2800" dirty="0"/>
              <a:t>ecognize (analyze) types of barriers</a:t>
            </a:r>
          </a:p>
          <a:p>
            <a:endParaRPr lang="en-US" sz="2800" dirty="0"/>
          </a:p>
          <a:p>
            <a:r>
              <a:rPr lang="en-US" sz="2800" b="1" dirty="0">
                <a:solidFill>
                  <a:srgbClr val="C00000"/>
                </a:solidFill>
              </a:rPr>
              <a:t>R</a:t>
            </a:r>
            <a:r>
              <a:rPr lang="en-US" sz="2800" dirty="0"/>
              <a:t>espect  ( understand their meaning)</a:t>
            </a:r>
          </a:p>
          <a:p>
            <a:endParaRPr lang="en-US" sz="2800" dirty="0"/>
          </a:p>
          <a:p>
            <a:r>
              <a:rPr lang="en-US" sz="2800" b="1" dirty="0">
                <a:solidFill>
                  <a:srgbClr val="C00000"/>
                </a:solidFill>
              </a:rPr>
              <a:t>R</a:t>
            </a:r>
            <a:r>
              <a:rPr lang="en-US" sz="2800" dirty="0"/>
              <a:t>educe  ( through active listening)</a:t>
            </a:r>
          </a:p>
          <a:p>
            <a:endParaRPr lang="en-US" sz="2800" dirty="0"/>
          </a:p>
          <a:p>
            <a:r>
              <a:rPr lang="en-US" sz="2800" b="1" dirty="0">
                <a:solidFill>
                  <a:srgbClr val="C00000"/>
                </a:solidFill>
              </a:rPr>
              <a:t>R</a:t>
            </a:r>
            <a:r>
              <a:rPr lang="en-US" sz="2800" dirty="0"/>
              <a:t>emove ( rapport and trust)			</a:t>
            </a:r>
            <a:r>
              <a:rPr lang="en-US" dirty="0"/>
              <a:t>								</a:t>
            </a:r>
          </a:p>
          <a:p>
            <a:pPr algn="ctr">
              <a:buNone/>
            </a:pPr>
            <a:r>
              <a:rPr lang="en-US" sz="3000" b="1" dirty="0"/>
              <a:t>Why are barriers set? </a:t>
            </a:r>
          </a:p>
          <a:p>
            <a:pPr>
              <a:buNone/>
            </a:pPr>
            <a:r>
              <a:rPr lang="en-US" dirty="0"/>
              <a:t>						</a:t>
            </a:r>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81000" y="533400"/>
            <a:ext cx="8305800" cy="1143000"/>
          </a:xfrm>
        </p:spPr>
        <p:txBody>
          <a:bodyPr>
            <a:normAutofit/>
          </a:bodyPr>
          <a:lstStyle/>
          <a:p>
            <a:r>
              <a:rPr lang="en-US" dirty="0"/>
              <a:t>Analyzing the Barricaded Individual</a:t>
            </a:r>
          </a:p>
        </p:txBody>
      </p:sp>
      <p:sp>
        <p:nvSpPr>
          <p:cNvPr id="6" name="Footer Placeholder 5"/>
          <p:cNvSpPr>
            <a:spLocks noGrp="1"/>
          </p:cNvSpPr>
          <p:nvPr>
            <p:ph type="ftr" sz="quarter" idx="11"/>
          </p:nvPr>
        </p:nvSpPr>
        <p:spPr/>
        <p:txBody>
          <a:bodyPr/>
          <a:lstStyle/>
          <a:p>
            <a:endParaRPr lang="en-US" sz="1000" dirty="0">
              <a:solidFill>
                <a:schemeClr val="bg1"/>
              </a:solidFill>
            </a:endParaRPr>
          </a:p>
        </p:txBody>
      </p:sp>
      <p:pic>
        <p:nvPicPr>
          <p:cNvPr id="4" name="Picture 3" descr="barricaded door.png"/>
          <p:cNvPicPr>
            <a:picLocks noChangeAspect="1"/>
          </p:cNvPicPr>
          <p:nvPr/>
        </p:nvPicPr>
        <p:blipFill>
          <a:blip r:embed="rId3" cstate="print"/>
          <a:stretch>
            <a:fillRect/>
          </a:stretch>
        </p:blipFill>
        <p:spPr>
          <a:xfrm>
            <a:off x="1907365" y="2057400"/>
            <a:ext cx="4911306" cy="4267200"/>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8229600" cy="944562"/>
          </a:xfrm>
          <a:noFill/>
          <a:ln/>
        </p:spPr>
        <p:txBody>
          <a:bodyPr lIns="90488" tIns="44450" rIns="90488" bIns="44450" anchorCtr="0"/>
          <a:lstStyle/>
          <a:p>
            <a:r>
              <a:rPr lang="en-US" dirty="0"/>
              <a:t>Types of Barricaded Situations</a:t>
            </a:r>
          </a:p>
        </p:txBody>
      </p:sp>
      <p:sp>
        <p:nvSpPr>
          <p:cNvPr id="112643" name="Rectangle 3"/>
          <p:cNvSpPr>
            <a:spLocks noGrp="1" noChangeArrowheads="1"/>
          </p:cNvSpPr>
          <p:nvPr>
            <p:ph idx="1"/>
          </p:nvPr>
        </p:nvSpPr>
        <p:spPr>
          <a:xfrm>
            <a:off x="304800" y="1295400"/>
            <a:ext cx="8458200" cy="5334000"/>
          </a:xfrm>
          <a:noFill/>
          <a:ln/>
        </p:spPr>
        <p:txBody>
          <a:bodyPr lIns="90488" tIns="44450" rIns="90488" bIns="44450">
            <a:noAutofit/>
          </a:bodyPr>
          <a:lstStyle/>
          <a:p>
            <a:pPr>
              <a:buNone/>
            </a:pPr>
            <a:r>
              <a:rPr lang="en-US" sz="2400" dirty="0"/>
              <a:t>4 types of barricade situations</a:t>
            </a:r>
          </a:p>
          <a:p>
            <a:pPr>
              <a:buNone/>
            </a:pPr>
            <a:endParaRPr lang="en-US" sz="2400" dirty="0"/>
          </a:p>
          <a:p>
            <a:pPr>
              <a:buNone/>
            </a:pPr>
            <a:r>
              <a:rPr lang="en-US" sz="2400" dirty="0"/>
              <a:t>		</a:t>
            </a:r>
            <a:r>
              <a:rPr lang="en-US" sz="2400" dirty="0">
                <a:solidFill>
                  <a:schemeClr val="tx1">
                    <a:lumMod val="75000"/>
                    <a:lumOff val="25000"/>
                  </a:schemeClr>
                </a:solidFill>
                <a:effectLst>
                  <a:outerShdw blurRad="38100" dist="38100" dir="2700000" algn="tl">
                    <a:srgbClr val="000000">
                      <a:alpha val="43137"/>
                    </a:srgbClr>
                  </a:outerShdw>
                </a:effectLst>
              </a:rPr>
              <a:t>Armed barricaded individual, no hostage	</a:t>
            </a:r>
          </a:p>
          <a:p>
            <a:pPr>
              <a:buNone/>
            </a:pPr>
            <a:r>
              <a:rPr lang="en-US" sz="2400" dirty="0">
                <a:solidFill>
                  <a:schemeClr val="tx1">
                    <a:lumMod val="75000"/>
                    <a:lumOff val="25000"/>
                  </a:schemeClr>
                </a:solidFill>
                <a:effectLst>
                  <a:outerShdw blurRad="38100" dist="38100" dir="2700000" algn="tl">
                    <a:srgbClr val="000000">
                      <a:alpha val="43137"/>
                    </a:srgbClr>
                  </a:outerShdw>
                </a:effectLst>
              </a:rPr>
              <a:t>		Armed barricaded individual, with hostage  </a:t>
            </a:r>
          </a:p>
          <a:p>
            <a:pPr>
              <a:buNone/>
            </a:pPr>
            <a:r>
              <a:rPr lang="en-US" sz="2400" dirty="0">
                <a:solidFill>
                  <a:schemeClr val="tx1">
                    <a:lumMod val="75000"/>
                    <a:lumOff val="25000"/>
                  </a:schemeClr>
                </a:solidFill>
                <a:effectLst>
                  <a:outerShdw blurRad="38100" dist="38100" dir="2700000" algn="tl">
                    <a:srgbClr val="000000">
                      <a:alpha val="43137"/>
                    </a:srgbClr>
                  </a:outerShdw>
                </a:effectLst>
              </a:rPr>
              <a:t>         	Armed barricaded suicidal individual </a:t>
            </a:r>
          </a:p>
          <a:p>
            <a:pPr>
              <a:buNone/>
            </a:pPr>
            <a:r>
              <a:rPr lang="en-US" sz="2400" dirty="0">
                <a:solidFill>
                  <a:schemeClr val="tx1">
                    <a:lumMod val="75000"/>
                    <a:lumOff val="25000"/>
                  </a:schemeClr>
                </a:solidFill>
                <a:effectLst>
                  <a:outerShdw blurRad="38100" dist="38100" dir="2700000" algn="tl">
                    <a:srgbClr val="000000">
                      <a:alpha val="43137"/>
                    </a:srgbClr>
                  </a:outerShdw>
                </a:effectLst>
              </a:rPr>
              <a:t>		Armed barricaded suicidal individual with  a 			significant other </a:t>
            </a:r>
          </a:p>
          <a:p>
            <a:pPr>
              <a:buNone/>
            </a:pPr>
            <a:endParaRPr lang="en-US" sz="2400" dirty="0"/>
          </a:p>
          <a:p>
            <a:pPr>
              <a:buNone/>
            </a:pPr>
            <a:r>
              <a:rPr lang="en-US" sz="2400" dirty="0"/>
              <a:t>When is the situation beyond the capabilities of patrol officers? 	                </a:t>
            </a:r>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2400" dirty="0"/>
              <a:t>Define crisis and explain what occurs to an individual when they are in crisis</a:t>
            </a:r>
          </a:p>
          <a:p>
            <a:r>
              <a:rPr lang="en-US" sz="2400" dirty="0"/>
              <a:t>Recognize an individual who is in crisis and describe how to de-escalate that individual</a:t>
            </a:r>
          </a:p>
          <a:p>
            <a:r>
              <a:rPr lang="en-US" sz="2400" dirty="0"/>
              <a:t>Explain the importance of time in crisis intervention</a:t>
            </a:r>
          </a:p>
          <a:p>
            <a:r>
              <a:rPr lang="en-US" sz="2400" dirty="0"/>
              <a:t>List emotional and physical barriers that can affect a law enforcement officers ability to de-escalate a crisis situation</a:t>
            </a:r>
          </a:p>
          <a:p>
            <a:r>
              <a:rPr lang="en-US" sz="2400" dirty="0"/>
              <a:t>Explain the different types of barricaded situations and describe the appropriate response for each</a:t>
            </a:r>
          </a:p>
          <a:p>
            <a:r>
              <a:rPr lang="en-US" sz="2400" dirty="0"/>
              <a:t>List and describe the different types of Active Listening Skills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Autofit/>
          </a:bodyPr>
          <a:lstStyle/>
          <a:p>
            <a:r>
              <a:rPr lang="en-US" dirty="0"/>
              <a:t>Armed Barricaded Person</a:t>
            </a:r>
            <a:br>
              <a:rPr lang="en-US" dirty="0"/>
            </a:br>
            <a:r>
              <a:rPr lang="en-US" dirty="0"/>
              <a:t>No Hostage</a:t>
            </a:r>
          </a:p>
        </p:txBody>
      </p:sp>
      <p:sp>
        <p:nvSpPr>
          <p:cNvPr id="114691" name="Rectangle 3"/>
          <p:cNvSpPr>
            <a:spLocks noGrp="1" noChangeArrowheads="1"/>
          </p:cNvSpPr>
          <p:nvPr>
            <p:ph sz="half" idx="1"/>
          </p:nvPr>
        </p:nvSpPr>
        <p:spPr>
          <a:xfrm>
            <a:off x="457200" y="1600200"/>
            <a:ext cx="4038600" cy="4800600"/>
          </a:xfrm>
        </p:spPr>
        <p:txBody>
          <a:bodyPr>
            <a:noAutofit/>
          </a:bodyPr>
          <a:lstStyle/>
          <a:p>
            <a:r>
              <a:rPr lang="en-US" sz="2400" dirty="0"/>
              <a:t>During the commission of a crime.</a:t>
            </a:r>
          </a:p>
          <a:p>
            <a:endParaRPr lang="en-US" sz="2400" dirty="0"/>
          </a:p>
          <a:p>
            <a:r>
              <a:rPr lang="en-US" sz="2400" dirty="0"/>
              <a:t>Quick response by law enforcement.</a:t>
            </a:r>
          </a:p>
          <a:p>
            <a:endParaRPr lang="en-US" sz="2400" dirty="0"/>
          </a:p>
          <a:p>
            <a:r>
              <a:rPr lang="en-US" sz="2400" dirty="0"/>
              <a:t>Barricades for the purpose of eluding law enforcement, visions of escape to avoid apprehension.</a:t>
            </a:r>
          </a:p>
          <a:p>
            <a:endParaRPr lang="en-US" sz="2600" dirty="0"/>
          </a:p>
        </p:txBody>
      </p:sp>
      <p:sp>
        <p:nvSpPr>
          <p:cNvPr id="6" name="Content Placeholder 5"/>
          <p:cNvSpPr>
            <a:spLocks noGrp="1"/>
          </p:cNvSpPr>
          <p:nvPr>
            <p:ph sz="half" idx="2"/>
          </p:nvPr>
        </p:nvSpPr>
        <p:spPr>
          <a:xfrm>
            <a:off x="4648200" y="1600200"/>
            <a:ext cx="4038600" cy="5257800"/>
          </a:xfrm>
        </p:spPr>
        <p:txBody>
          <a:bodyPr>
            <a:normAutofit/>
          </a:bodyPr>
          <a:lstStyle/>
          <a:p>
            <a:r>
              <a:rPr lang="en-US" sz="2400" dirty="0"/>
              <a:t>To avoid arrest during the execution of an arrest warrant.(fugitive)</a:t>
            </a:r>
          </a:p>
          <a:p>
            <a:endParaRPr lang="en-US" sz="2400" dirty="0"/>
          </a:p>
          <a:p>
            <a:r>
              <a:rPr lang="en-US" sz="2400" dirty="0"/>
              <a:t>Can easily change to a barricaded suicidal person drastically changing the risk to officers.</a:t>
            </a:r>
          </a:p>
          <a:p>
            <a:pPr>
              <a:buNone/>
            </a:pPr>
            <a:endParaRPr lang="en-US" sz="2400" dirty="0"/>
          </a:p>
          <a:p>
            <a:r>
              <a:rPr lang="en-US" sz="2400" dirty="0"/>
              <a:t>Suicide by police.</a:t>
            </a:r>
          </a:p>
          <a:p>
            <a:endParaRPr lang="en-US" dirty="0"/>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Autofit/>
          </a:bodyPr>
          <a:lstStyle/>
          <a:p>
            <a:r>
              <a:rPr lang="en-US" dirty="0"/>
              <a:t>Armed Barricaded Person With Hostage </a:t>
            </a:r>
          </a:p>
        </p:txBody>
      </p:sp>
      <p:sp>
        <p:nvSpPr>
          <p:cNvPr id="118787" name="Rectangle 3"/>
          <p:cNvSpPr>
            <a:spLocks noGrp="1" noChangeArrowheads="1"/>
          </p:cNvSpPr>
          <p:nvPr>
            <p:ph sz="half" idx="1"/>
          </p:nvPr>
        </p:nvSpPr>
        <p:spPr/>
        <p:txBody>
          <a:bodyPr>
            <a:normAutofit/>
          </a:bodyPr>
          <a:lstStyle/>
          <a:p>
            <a:endParaRPr lang="en-US" sz="2600" dirty="0"/>
          </a:p>
          <a:p>
            <a:r>
              <a:rPr lang="en-US" sz="2400" dirty="0"/>
              <a:t>Hostage- a person being held against their will for the purpose of fulfilling certain terms.</a:t>
            </a:r>
          </a:p>
          <a:p>
            <a:endParaRPr lang="en-US" sz="2400" dirty="0"/>
          </a:p>
          <a:p>
            <a:r>
              <a:rPr lang="en-US" sz="2400" dirty="0"/>
              <a:t> In these situations the hostage generally has no relationship to the hostage taker.</a:t>
            </a:r>
          </a:p>
        </p:txBody>
      </p:sp>
      <p:pic>
        <p:nvPicPr>
          <p:cNvPr id="6" name="Content Placeholder 5" descr="hostage.png"/>
          <p:cNvPicPr>
            <a:picLocks noGrp="1" noChangeAspect="1"/>
          </p:cNvPicPr>
          <p:nvPr>
            <p:ph sz="half" idx="2"/>
          </p:nvPr>
        </p:nvPicPr>
        <p:blipFill>
          <a:blip r:embed="rId3" cstate="print"/>
          <a:stretch>
            <a:fillRect/>
          </a:stretch>
        </p:blipFill>
        <p:spPr>
          <a:xfrm>
            <a:off x="5357812" y="2057400"/>
            <a:ext cx="3024188" cy="3200400"/>
          </a:xfrm>
        </p:spPr>
      </p:pic>
      <p:sp>
        <p:nvSpPr>
          <p:cNvPr id="7" name="Footer Placeholder 6"/>
          <p:cNvSpPr>
            <a:spLocks noGrp="1"/>
          </p:cNvSpPr>
          <p:nvPr>
            <p:ph type="ftr" sz="quarter" idx="11"/>
          </p:nvPr>
        </p:nvSpPr>
        <p:spPr>
          <a:xfrm>
            <a:off x="457200" y="6356350"/>
            <a:ext cx="8229600" cy="365125"/>
          </a:xfrm>
        </p:spPr>
        <p:txBody>
          <a:bodyPr/>
          <a:lstStyle/>
          <a:p>
            <a:endParaRPr lang="en-US" sz="1000" dirty="0">
              <a:solidFill>
                <a:schemeClr val="bg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dirty="0"/>
              <a:t>Purpose of Hostage Taking</a:t>
            </a:r>
          </a:p>
        </p:txBody>
      </p:sp>
      <p:sp>
        <p:nvSpPr>
          <p:cNvPr id="120835" name="Rectangle 3"/>
          <p:cNvSpPr>
            <a:spLocks noGrp="1" noChangeArrowheads="1"/>
          </p:cNvSpPr>
          <p:nvPr>
            <p:ph idx="1"/>
          </p:nvPr>
        </p:nvSpPr>
        <p:spPr/>
        <p:txBody>
          <a:bodyPr>
            <a:normAutofit/>
          </a:bodyPr>
          <a:lstStyle/>
          <a:p>
            <a:r>
              <a:rPr lang="en-US" sz="2400" dirty="0"/>
              <a:t>Initial act is created by survival instinct brought on by a crisis state. (spontaneous)</a:t>
            </a:r>
          </a:p>
          <a:p>
            <a:endParaRPr lang="en-US" sz="2400" dirty="0"/>
          </a:p>
          <a:p>
            <a:r>
              <a:rPr lang="en-US" sz="2400" dirty="0"/>
              <a:t>Hostage is used for initial barrier to keep law enforcement at a safe distance.</a:t>
            </a:r>
          </a:p>
          <a:p>
            <a:endParaRPr lang="en-US" sz="2400" dirty="0"/>
          </a:p>
          <a:p>
            <a:r>
              <a:rPr lang="en-US" sz="2400" dirty="0"/>
              <a:t>Hostage is used as a bargaining chip to ensure safety ,to bargain for the possibility of escape and/or substantive demands.</a:t>
            </a:r>
          </a:p>
          <a:p>
            <a:endParaRPr lang="en-US" dirty="0"/>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a:t>Purpose of Hostage Taking</a:t>
            </a:r>
          </a:p>
        </p:txBody>
      </p:sp>
      <p:sp>
        <p:nvSpPr>
          <p:cNvPr id="122883" name="Rectangle 3"/>
          <p:cNvSpPr>
            <a:spLocks noGrp="1" noChangeArrowheads="1"/>
          </p:cNvSpPr>
          <p:nvPr>
            <p:ph sz="half" idx="1"/>
          </p:nvPr>
        </p:nvSpPr>
        <p:spPr>
          <a:xfrm>
            <a:off x="457200" y="1600200"/>
            <a:ext cx="4038600" cy="4800600"/>
          </a:xfrm>
        </p:spPr>
        <p:txBody>
          <a:bodyPr>
            <a:normAutofit/>
          </a:bodyPr>
          <a:lstStyle/>
          <a:p>
            <a:r>
              <a:rPr lang="en-US" sz="2400" dirty="0"/>
              <a:t>Two most dangerous times are during the initial siege and next during an assault by law enforcement.</a:t>
            </a:r>
          </a:p>
          <a:p>
            <a:endParaRPr lang="en-US" sz="2400" dirty="0"/>
          </a:p>
          <a:p>
            <a:r>
              <a:rPr lang="en-US" sz="2400" dirty="0"/>
              <a:t>Hostage becomes an added barrier of protection when the hostage taker is in an extreme mode of survival.</a:t>
            </a:r>
          </a:p>
        </p:txBody>
      </p:sp>
      <p:pic>
        <p:nvPicPr>
          <p:cNvPr id="7" name="Content Placeholder 6" descr="Hostage_exercise.jpg"/>
          <p:cNvPicPr>
            <a:picLocks noGrp="1" noChangeAspect="1"/>
          </p:cNvPicPr>
          <p:nvPr>
            <p:ph sz="half" idx="2"/>
          </p:nvPr>
        </p:nvPicPr>
        <p:blipFill>
          <a:blip r:embed="rId3" cstate="print"/>
          <a:stretch>
            <a:fillRect/>
          </a:stretch>
        </p:blipFill>
        <p:spPr>
          <a:xfrm>
            <a:off x="4818129" y="1825625"/>
            <a:ext cx="3508241" cy="4351338"/>
          </a:xfrm>
        </p:spPr>
      </p:pic>
      <p:sp>
        <p:nvSpPr>
          <p:cNvPr id="6" name="Footer Placeholder 5"/>
          <p:cNvSpPr>
            <a:spLocks noGrp="1"/>
          </p:cNvSpPr>
          <p:nvPr>
            <p:ph type="ftr" sz="quarter" idx="11"/>
          </p:nvPr>
        </p:nvSpPr>
        <p:spPr>
          <a:xfrm>
            <a:off x="457200" y="6356350"/>
            <a:ext cx="8229600" cy="365125"/>
          </a:xfrm>
        </p:spPr>
        <p:txBody>
          <a:bodyPr/>
          <a:lstStyle/>
          <a:p>
            <a:endParaRPr lang="en-US" dirty="0">
              <a:solidFill>
                <a:schemeClr val="bg1"/>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a:t>Armed Barricaded Suicidal Person</a:t>
            </a:r>
          </a:p>
        </p:txBody>
      </p:sp>
      <p:sp>
        <p:nvSpPr>
          <p:cNvPr id="124931" name="Rectangle 3"/>
          <p:cNvSpPr>
            <a:spLocks noGrp="1" noChangeArrowheads="1"/>
          </p:cNvSpPr>
          <p:nvPr>
            <p:ph idx="1"/>
          </p:nvPr>
        </p:nvSpPr>
        <p:spPr>
          <a:xfrm>
            <a:off x="457200" y="1600200"/>
            <a:ext cx="8534400" cy="5257800"/>
          </a:xfrm>
        </p:spPr>
        <p:txBody>
          <a:bodyPr>
            <a:noAutofit/>
          </a:bodyPr>
          <a:lstStyle/>
          <a:p>
            <a:pPr>
              <a:lnSpc>
                <a:spcPct val="150000"/>
              </a:lnSpc>
            </a:pPr>
            <a:r>
              <a:rPr lang="en-US" sz="2400" dirty="0"/>
              <a:t>Barricaded due to extreme emotional problems</a:t>
            </a:r>
          </a:p>
          <a:p>
            <a:pPr>
              <a:lnSpc>
                <a:spcPct val="150000"/>
              </a:lnSpc>
            </a:pPr>
            <a:r>
              <a:rPr lang="en-US" sz="2400" dirty="0"/>
              <a:t>High levels of frustrations lead to crisis state</a:t>
            </a:r>
          </a:p>
          <a:p>
            <a:pPr>
              <a:lnSpc>
                <a:spcPct val="150000"/>
              </a:lnSpc>
            </a:pPr>
            <a:r>
              <a:rPr lang="en-US" sz="2400" dirty="0"/>
              <a:t>Action Imperative is high</a:t>
            </a:r>
          </a:p>
          <a:p>
            <a:pPr>
              <a:lnSpc>
                <a:spcPct val="150000"/>
              </a:lnSpc>
            </a:pPr>
            <a:r>
              <a:rPr lang="en-US" sz="2400" dirty="0"/>
              <a:t>Officer Safety Risk</a:t>
            </a:r>
          </a:p>
          <a:p>
            <a:pPr>
              <a:lnSpc>
                <a:spcPct val="150000"/>
              </a:lnSpc>
            </a:pPr>
            <a:r>
              <a:rPr lang="en-US" sz="2400" dirty="0"/>
              <a:t>Must manage officer created jeopardy</a:t>
            </a:r>
          </a:p>
          <a:p>
            <a:pPr>
              <a:lnSpc>
                <a:spcPct val="150000"/>
              </a:lnSpc>
            </a:pPr>
            <a:r>
              <a:rPr lang="en-US" sz="2400" dirty="0"/>
              <a:t>Be aware of suicide by police</a:t>
            </a:r>
          </a:p>
          <a:p>
            <a:pPr>
              <a:lnSpc>
                <a:spcPct val="150000"/>
              </a:lnSpc>
            </a:pPr>
            <a:r>
              <a:rPr lang="en-US" sz="2400" dirty="0"/>
              <a:t>Avoid manipulation of anxiety</a:t>
            </a:r>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Autofit/>
          </a:bodyPr>
          <a:lstStyle/>
          <a:p>
            <a:r>
              <a:rPr lang="en-US" dirty="0"/>
              <a:t>Armed Barricaded Suicidal Person Holding Significant Other</a:t>
            </a:r>
          </a:p>
        </p:txBody>
      </p:sp>
      <p:sp>
        <p:nvSpPr>
          <p:cNvPr id="126979" name="Rectangle 3"/>
          <p:cNvSpPr>
            <a:spLocks noGrp="1" noChangeArrowheads="1"/>
          </p:cNvSpPr>
          <p:nvPr>
            <p:ph sz="half" idx="1"/>
          </p:nvPr>
        </p:nvSpPr>
        <p:spPr/>
        <p:txBody>
          <a:bodyPr>
            <a:noAutofit/>
          </a:bodyPr>
          <a:lstStyle/>
          <a:p>
            <a:r>
              <a:rPr lang="en-US" sz="2400" dirty="0"/>
              <a:t>Homicide with suicide to follow.</a:t>
            </a:r>
          </a:p>
          <a:p>
            <a:endParaRPr lang="en-US" sz="1000" dirty="0"/>
          </a:p>
          <a:p>
            <a:r>
              <a:rPr lang="en-US" sz="2400" dirty="0"/>
              <a:t>Victim precipitated homicide possible.</a:t>
            </a:r>
          </a:p>
          <a:p>
            <a:endParaRPr lang="en-US" sz="1000" dirty="0"/>
          </a:p>
          <a:p>
            <a:r>
              <a:rPr lang="en-US" sz="2400" dirty="0"/>
              <a:t>Negotiate or Hostage Rescue</a:t>
            </a:r>
          </a:p>
          <a:p>
            <a:endParaRPr lang="en-US" sz="1000" dirty="0"/>
          </a:p>
          <a:p>
            <a:r>
              <a:rPr lang="en-US" sz="2400" dirty="0"/>
              <a:t>Risk factor to law enforcement is extremely high.</a:t>
            </a:r>
          </a:p>
        </p:txBody>
      </p:sp>
      <p:pic>
        <p:nvPicPr>
          <p:cNvPr id="9" name="Content Placeholder 8" descr="murder suicide.png"/>
          <p:cNvPicPr>
            <a:picLocks noGrp="1" noChangeAspect="1"/>
          </p:cNvPicPr>
          <p:nvPr>
            <p:ph sz="half" idx="2"/>
          </p:nvPr>
        </p:nvPicPr>
        <p:blipFill>
          <a:blip r:embed="rId3" cstate="print"/>
          <a:stretch>
            <a:fillRect/>
          </a:stretch>
        </p:blipFill>
        <p:spPr>
          <a:xfrm>
            <a:off x="4359750" y="2590800"/>
            <a:ext cx="4560794" cy="2514600"/>
          </a:xfrm>
        </p:spPr>
      </p:pic>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lIns="90488" tIns="44450" rIns="90488" bIns="44450" anchorCtr="0"/>
          <a:lstStyle/>
          <a:p>
            <a:r>
              <a:rPr lang="en-US" dirty="0"/>
              <a:t>Aggressive Behavior</a:t>
            </a:r>
          </a:p>
        </p:txBody>
      </p:sp>
      <p:sp>
        <p:nvSpPr>
          <p:cNvPr id="43011" name="Rectangle 3"/>
          <p:cNvSpPr>
            <a:spLocks noGrp="1" noChangeArrowheads="1"/>
          </p:cNvSpPr>
          <p:nvPr>
            <p:ph sz="half" idx="1"/>
          </p:nvPr>
        </p:nvSpPr>
        <p:spPr>
          <a:noFill/>
          <a:ln/>
        </p:spPr>
        <p:txBody>
          <a:bodyPr lIns="90488" tIns="44450" rIns="90488" bIns="44450">
            <a:normAutofit/>
          </a:bodyPr>
          <a:lstStyle/>
          <a:p>
            <a:r>
              <a:rPr lang="en-US" sz="2400" dirty="0"/>
              <a:t>100% possibility, small probability</a:t>
            </a:r>
          </a:p>
          <a:p>
            <a:pPr>
              <a:buNone/>
            </a:pPr>
            <a:endParaRPr lang="en-US" sz="2400" dirty="0"/>
          </a:p>
          <a:p>
            <a:r>
              <a:rPr lang="en-US" sz="2400" dirty="0"/>
              <a:t>We are not going to eliminate aggressive behavior , we can work to reduce it.</a:t>
            </a:r>
          </a:p>
          <a:p>
            <a:pPr>
              <a:buNone/>
            </a:pPr>
            <a:endParaRPr lang="en-US" sz="2400" dirty="0"/>
          </a:p>
          <a:p>
            <a:r>
              <a:rPr lang="en-US" sz="2400" dirty="0"/>
              <a:t>MINIMIZE THE OCCURRENCE AND MAXIMIZE THE SURVIVAL.</a:t>
            </a:r>
          </a:p>
        </p:txBody>
      </p:sp>
      <p:sp>
        <p:nvSpPr>
          <p:cNvPr id="6" name="Content Placeholder 5"/>
          <p:cNvSpPr>
            <a:spLocks noGrp="1"/>
          </p:cNvSpPr>
          <p:nvPr>
            <p:ph sz="half" idx="2"/>
          </p:nvPr>
        </p:nvSpPr>
        <p:spPr>
          <a:xfrm>
            <a:off x="4495800" y="1600200"/>
            <a:ext cx="4495800" cy="4525963"/>
          </a:xfrm>
        </p:spPr>
        <p:txBody>
          <a:bodyPr>
            <a:normAutofit/>
          </a:bodyPr>
          <a:lstStyle/>
          <a:p>
            <a:pPr algn="ctr">
              <a:buNone/>
            </a:pPr>
            <a:r>
              <a:rPr lang="en-US" sz="2400" b="1" dirty="0"/>
              <a:t>Response to Aggressive Behavior</a:t>
            </a:r>
          </a:p>
          <a:p>
            <a:pPr algn="ctr">
              <a:buNone/>
            </a:pPr>
            <a:endParaRPr lang="en-US" sz="2400" dirty="0"/>
          </a:p>
          <a:p>
            <a:pPr marL="514350" indent="-514350" algn="ctr">
              <a:buFont typeface="+mj-lt"/>
              <a:buAutoNum type="arabicPeriod"/>
            </a:pPr>
            <a:r>
              <a:rPr lang="en-US" sz="2400" dirty="0"/>
              <a:t>Overcome by physical force</a:t>
            </a:r>
          </a:p>
          <a:p>
            <a:pPr marL="514350" indent="-514350" algn="ctr">
              <a:buFont typeface="+mj-lt"/>
              <a:buAutoNum type="arabicPeriod"/>
            </a:pPr>
            <a:endParaRPr lang="en-US" sz="2400" dirty="0"/>
          </a:p>
          <a:p>
            <a:pPr marL="514350" indent="-514350" algn="ctr">
              <a:buFont typeface="+mj-lt"/>
              <a:buAutoNum type="arabicPeriod"/>
            </a:pPr>
            <a:r>
              <a:rPr lang="en-US" sz="2400" dirty="0"/>
              <a:t>Medicate</a:t>
            </a:r>
          </a:p>
          <a:p>
            <a:pPr marL="514350" indent="-514350" algn="ctr">
              <a:buFont typeface="+mj-lt"/>
              <a:buAutoNum type="arabicPeriod"/>
            </a:pPr>
            <a:endParaRPr lang="en-US" sz="2400" dirty="0"/>
          </a:p>
          <a:p>
            <a:pPr marL="514350" indent="-514350" algn="ctr">
              <a:buFont typeface="+mj-lt"/>
              <a:buAutoNum type="arabicPeriod"/>
            </a:pPr>
            <a:r>
              <a:rPr lang="en-US" sz="2400" dirty="0"/>
              <a:t>Communicate </a:t>
            </a:r>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pPr marL="137160" indent="0" algn="ctr">
              <a:buNone/>
            </a:pPr>
            <a:endParaRPr lang="en-US" dirty="0"/>
          </a:p>
          <a:p>
            <a:pPr marL="137160" indent="0" algn="ctr">
              <a:buNone/>
            </a:pPr>
            <a:r>
              <a:rPr lang="en-US" sz="5400" dirty="0"/>
              <a:t>How to React to Someone In Mental Health Crisis</a:t>
            </a:r>
          </a:p>
        </p:txBody>
      </p:sp>
      <p:sp>
        <p:nvSpPr>
          <p:cNvPr id="6" name="Footer Placeholder 5"/>
          <p:cNvSpPr>
            <a:spLocks noGrp="1"/>
          </p:cNvSpPr>
          <p:nvPr>
            <p:ph type="ftr" sz="quarter" idx="11"/>
          </p:nvPr>
        </p:nvSpPr>
        <p:spPr/>
        <p:txBody>
          <a:bodyPr/>
          <a:lstStyle/>
          <a:p>
            <a:endParaRPr lang="en-US" sz="1000" dirty="0">
              <a:solidFill>
                <a:schemeClr val="bg1"/>
              </a:solidFill>
            </a:endParaRPr>
          </a:p>
        </p:txBody>
      </p:sp>
    </p:spTree>
    <p:extLst>
      <p:ext uri="{BB962C8B-B14F-4D97-AF65-F5344CB8AC3E}">
        <p14:creationId xmlns:p14="http://schemas.microsoft.com/office/powerpoint/2010/main" val="11653029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Contacting An Individual In Crisis</a:t>
            </a:r>
          </a:p>
        </p:txBody>
      </p:sp>
      <p:sp>
        <p:nvSpPr>
          <p:cNvPr id="7" name="Text Placeholder 6"/>
          <p:cNvSpPr>
            <a:spLocks noGrp="1"/>
          </p:cNvSpPr>
          <p:nvPr>
            <p:ph type="body" idx="1"/>
          </p:nvPr>
        </p:nvSpPr>
        <p:spPr>
          <a:xfrm>
            <a:off x="457200" y="1371600"/>
            <a:ext cx="4040188" cy="639762"/>
          </a:xfrm>
        </p:spPr>
        <p:txBody>
          <a:bodyPr>
            <a:normAutofit/>
          </a:bodyPr>
          <a:lstStyle/>
          <a:p>
            <a:pPr algn="ctr"/>
            <a:r>
              <a:rPr lang="en-US" sz="2800" i="1" dirty="0"/>
              <a:t>METHODS OF CONTACT</a:t>
            </a:r>
          </a:p>
        </p:txBody>
      </p:sp>
      <p:sp>
        <p:nvSpPr>
          <p:cNvPr id="8" name="Content Placeholder 7"/>
          <p:cNvSpPr>
            <a:spLocks noGrp="1"/>
          </p:cNvSpPr>
          <p:nvPr>
            <p:ph sz="half" idx="2"/>
          </p:nvPr>
        </p:nvSpPr>
        <p:spPr/>
        <p:txBody>
          <a:bodyPr>
            <a:noAutofit/>
          </a:bodyPr>
          <a:lstStyle/>
          <a:p>
            <a:r>
              <a:rPr lang="en-US" sz="2600"/>
              <a:t>Telephone</a:t>
            </a:r>
            <a:endParaRPr lang="en-US" sz="2600" dirty="0"/>
          </a:p>
          <a:p>
            <a:r>
              <a:rPr lang="en-US" sz="2600" dirty="0"/>
              <a:t>PA System</a:t>
            </a:r>
          </a:p>
          <a:p>
            <a:r>
              <a:rPr lang="en-US" sz="2600" dirty="0"/>
              <a:t>Face to Face</a:t>
            </a:r>
          </a:p>
          <a:p>
            <a:r>
              <a:rPr lang="en-US" sz="2600" dirty="0"/>
              <a:t>Text</a:t>
            </a:r>
          </a:p>
          <a:p>
            <a:r>
              <a:rPr lang="en-US" sz="2600" dirty="0"/>
              <a:t>Email</a:t>
            </a:r>
          </a:p>
          <a:p>
            <a:pPr algn="ctr">
              <a:buNone/>
            </a:pPr>
            <a:r>
              <a:rPr lang="en-US" sz="2600" dirty="0">
                <a:solidFill>
                  <a:srgbClr val="C00000"/>
                </a:solidFill>
              </a:rPr>
              <a:t>What are the advantages and disadvantages of each?</a:t>
            </a:r>
          </a:p>
        </p:txBody>
      </p:sp>
      <p:sp>
        <p:nvSpPr>
          <p:cNvPr id="9" name="Text Placeholder 8"/>
          <p:cNvSpPr>
            <a:spLocks noGrp="1"/>
          </p:cNvSpPr>
          <p:nvPr>
            <p:ph type="body" sz="quarter" idx="3"/>
          </p:nvPr>
        </p:nvSpPr>
        <p:spPr>
          <a:xfrm>
            <a:off x="4648200" y="1371600"/>
            <a:ext cx="4041775" cy="639762"/>
          </a:xfrm>
        </p:spPr>
        <p:txBody>
          <a:bodyPr>
            <a:normAutofit/>
          </a:bodyPr>
          <a:lstStyle/>
          <a:p>
            <a:pPr algn="ctr"/>
            <a:r>
              <a:rPr lang="en-US" sz="2800" i="1" dirty="0"/>
              <a:t>INTRODUCTION</a:t>
            </a:r>
          </a:p>
        </p:txBody>
      </p:sp>
      <p:sp>
        <p:nvSpPr>
          <p:cNvPr id="10" name="Content Placeholder 9"/>
          <p:cNvSpPr>
            <a:spLocks noGrp="1"/>
          </p:cNvSpPr>
          <p:nvPr>
            <p:ph sz="quarter" idx="4"/>
          </p:nvPr>
        </p:nvSpPr>
        <p:spPr>
          <a:xfrm>
            <a:off x="4645025" y="2174874"/>
            <a:ext cx="4346575" cy="4530726"/>
          </a:xfrm>
        </p:spPr>
        <p:txBody>
          <a:bodyPr>
            <a:normAutofit/>
          </a:bodyPr>
          <a:lstStyle/>
          <a:p>
            <a:pPr algn="ctr">
              <a:buNone/>
            </a:pPr>
            <a:r>
              <a:rPr lang="en-US" sz="2600" dirty="0"/>
              <a:t>My name is </a:t>
            </a:r>
            <a:r>
              <a:rPr lang="en-US" sz="2600" u="sng" dirty="0"/>
              <a:t>(first name).</a:t>
            </a:r>
          </a:p>
          <a:p>
            <a:pPr algn="ctr">
              <a:buNone/>
            </a:pPr>
            <a:endParaRPr lang="en-US" sz="2600" dirty="0"/>
          </a:p>
          <a:p>
            <a:pPr algn="ctr">
              <a:buNone/>
            </a:pPr>
            <a:r>
              <a:rPr lang="en-US" sz="2600" dirty="0"/>
              <a:t>I am with the</a:t>
            </a:r>
            <a:r>
              <a:rPr lang="en-US" sz="2600" u="sng" dirty="0"/>
              <a:t> (Law Enforcement Agency).</a:t>
            </a:r>
          </a:p>
          <a:p>
            <a:pPr algn="ctr">
              <a:buNone/>
            </a:pPr>
            <a:endParaRPr lang="en-US" sz="2600" u="sng" dirty="0"/>
          </a:p>
          <a:p>
            <a:pPr algn="ctr">
              <a:buNone/>
            </a:pPr>
            <a:r>
              <a:rPr lang="en-US" sz="2600" dirty="0"/>
              <a:t>“I would like to help” or “I am concerned about you.  Are you alright?”</a:t>
            </a:r>
          </a:p>
        </p:txBody>
      </p:sp>
      <p:sp>
        <p:nvSpPr>
          <p:cNvPr id="12" name="Footer Placeholder 11"/>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6" name="TextBox 5"/>
          <p:cNvSpPr txBox="1"/>
          <p:nvPr/>
        </p:nvSpPr>
        <p:spPr>
          <a:xfrm>
            <a:off x="862910" y="1524000"/>
            <a:ext cx="5942684" cy="2400657"/>
          </a:xfrm>
          <a:prstGeom prst="rect">
            <a:avLst/>
          </a:prstGeom>
          <a:noFill/>
        </p:spPr>
        <p:txBody>
          <a:bodyPr wrap="square" rtlCol="0">
            <a:spAutoFit/>
          </a:bodyPr>
          <a:lstStyle/>
          <a:p>
            <a:pPr marL="285750" indent="-285750">
              <a:buFont typeface="Arial" pitchFamily="34" charset="0"/>
              <a:buChar char="•"/>
            </a:pPr>
            <a:r>
              <a:rPr lang="en-US" sz="2600" dirty="0"/>
              <a:t>Body language </a:t>
            </a:r>
          </a:p>
          <a:p>
            <a:pPr marL="285750" indent="-285750">
              <a:buFont typeface="Arial" pitchFamily="34" charset="0"/>
              <a:buChar char="•"/>
            </a:pPr>
            <a:r>
              <a:rPr lang="en-US" sz="2600" dirty="0"/>
              <a:t>Tone</a:t>
            </a:r>
          </a:p>
          <a:p>
            <a:pPr marL="285750" indent="-285750">
              <a:buFont typeface="Arial" pitchFamily="34" charset="0"/>
              <a:buChar char="•"/>
            </a:pPr>
            <a:r>
              <a:rPr lang="en-US" sz="2600" dirty="0"/>
              <a:t>Word Choice</a:t>
            </a:r>
          </a:p>
          <a:p>
            <a:endParaRPr lang="en-US" dirty="0"/>
          </a:p>
          <a:p>
            <a:endParaRPr lang="en-US" dirty="0"/>
          </a:p>
          <a:p>
            <a:endParaRPr lang="en-US" dirty="0"/>
          </a:p>
          <a:p>
            <a:endParaRPr lang="en-US" dirty="0"/>
          </a:p>
        </p:txBody>
      </p:sp>
      <p:sp>
        <p:nvSpPr>
          <p:cNvPr id="7" name="Title 1"/>
          <p:cNvSpPr txBox="1">
            <a:spLocks/>
          </p:cNvSpPr>
          <p:nvPr/>
        </p:nvSpPr>
        <p:spPr>
          <a:xfrm>
            <a:off x="457200" y="274638"/>
            <a:ext cx="7620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4400" dirty="0">
                <a:solidFill>
                  <a:schemeClr val="tx1"/>
                </a:solidFill>
              </a:rPr>
              <a:t>3 Aspects of Communication</a:t>
            </a:r>
          </a:p>
        </p:txBody>
      </p:sp>
      <p:graphicFrame>
        <p:nvGraphicFramePr>
          <p:cNvPr id="3" name="Chart 2"/>
          <p:cNvGraphicFramePr/>
          <p:nvPr>
            <p:extLst>
              <p:ext uri="{D42A27DB-BD31-4B8C-83A1-F6EECF244321}">
                <p14:modId xmlns:p14="http://schemas.microsoft.com/office/powerpoint/2010/main" val="2101495206"/>
              </p:ext>
            </p:extLst>
          </p:nvPr>
        </p:nvGraphicFramePr>
        <p:xfrm>
          <a:off x="1752600" y="2203846"/>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632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endParaRPr lang="en-US" sz="2400" dirty="0"/>
          </a:p>
          <a:p>
            <a:r>
              <a:rPr lang="en-US" sz="2400" dirty="0"/>
              <a:t>Explain different de-escalation techniques</a:t>
            </a:r>
          </a:p>
          <a:p>
            <a:r>
              <a:rPr lang="en-US" sz="2400" dirty="0"/>
              <a:t>Explain the indicators that a law enforcement officer is making progress when de-escalating a crisis situation.</a:t>
            </a:r>
          </a:p>
          <a:p>
            <a:r>
              <a:rPr lang="en-US" sz="2400" dirty="0"/>
              <a:t>Define the concept of officer created jeopardy and describe how to avoid it.</a:t>
            </a:r>
          </a:p>
          <a:p>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839200" cy="1143000"/>
          </a:xfrm>
        </p:spPr>
        <p:txBody>
          <a:bodyPr>
            <a:noAutofit/>
          </a:bodyPr>
          <a:lstStyle/>
          <a:p>
            <a:r>
              <a:rPr lang="en-US" sz="4800" b="1" dirty="0"/>
              <a:t>Non-Verbal Communication/Personal Space</a:t>
            </a:r>
          </a:p>
        </p:txBody>
      </p:sp>
      <p:sp>
        <p:nvSpPr>
          <p:cNvPr id="3" name="Content Placeholder 2"/>
          <p:cNvSpPr>
            <a:spLocks noGrp="1"/>
          </p:cNvSpPr>
          <p:nvPr>
            <p:ph idx="1"/>
          </p:nvPr>
        </p:nvSpPr>
        <p:spPr>
          <a:xfrm>
            <a:off x="457200" y="2057400"/>
            <a:ext cx="8382000" cy="3657600"/>
          </a:xfrm>
        </p:spPr>
        <p:txBody>
          <a:bodyPr>
            <a:normAutofit fontScale="92500" lnSpcReduction="20000"/>
          </a:bodyPr>
          <a:lstStyle/>
          <a:p>
            <a:r>
              <a:rPr lang="en-US" sz="2600" dirty="0"/>
              <a:t>The physical distance maintained between the officer and the individual person in crisis may either escalate or de-escalate an encounter </a:t>
            </a:r>
          </a:p>
          <a:p>
            <a:endParaRPr lang="en-US" sz="2600" dirty="0"/>
          </a:p>
          <a:p>
            <a:r>
              <a:rPr lang="en-US" sz="2600" dirty="0"/>
              <a:t>The level of personal distance that individuals need to feel comfortable can vary from culture to culture, and from individual to individual </a:t>
            </a:r>
          </a:p>
          <a:p>
            <a:endParaRPr lang="en-US" sz="2600" dirty="0"/>
          </a:p>
          <a:p>
            <a:r>
              <a:rPr lang="en-US" sz="2600" dirty="0"/>
              <a:t>Close personal space (reserved for family members or close friends) is 1.5-4ft. Social distance (with someone who is only an acquaintance or someone you don’t know well) is 4-12ft. </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86800" cy="1143000"/>
          </a:xfrm>
        </p:spPr>
        <p:txBody>
          <a:bodyPr>
            <a:normAutofit/>
          </a:bodyPr>
          <a:lstStyle/>
          <a:p>
            <a:r>
              <a:rPr lang="en-US" dirty="0"/>
              <a:t>How does Time Affect De-escalation?</a:t>
            </a:r>
          </a:p>
        </p:txBody>
      </p:sp>
      <p:sp>
        <p:nvSpPr>
          <p:cNvPr id="5" name="Content Placeholder 4"/>
          <p:cNvSpPr>
            <a:spLocks noGrp="1"/>
          </p:cNvSpPr>
          <p:nvPr>
            <p:ph idx="1"/>
          </p:nvPr>
        </p:nvSpPr>
        <p:spPr/>
        <p:txBody>
          <a:bodyPr>
            <a:normAutofit/>
          </a:bodyPr>
          <a:lstStyle/>
          <a:p>
            <a:pPr algn="ctr">
              <a:buNone/>
            </a:pPr>
            <a:endParaRPr lang="en-US" sz="2400" dirty="0"/>
          </a:p>
          <a:p>
            <a:pPr algn="ctr">
              <a:buNone/>
            </a:pPr>
            <a:r>
              <a:rPr lang="en-US" sz="2400" dirty="0"/>
              <a:t>Time (passage of time) generally has a positive effect on crisis intervention</a:t>
            </a:r>
          </a:p>
          <a:p>
            <a:pPr algn="ctr">
              <a:buNone/>
            </a:pPr>
            <a:endParaRPr lang="en-US" sz="2400" dirty="0"/>
          </a:p>
          <a:p>
            <a:pPr algn="ctr"/>
            <a:r>
              <a:rPr lang="en-US" sz="2400" dirty="0"/>
              <a:t>Reduces time</a:t>
            </a:r>
          </a:p>
          <a:p>
            <a:pPr algn="ctr"/>
            <a:r>
              <a:rPr lang="en-US" sz="2400" dirty="0"/>
              <a:t>Increases rational thinking</a:t>
            </a:r>
          </a:p>
          <a:p>
            <a:pPr algn="ctr"/>
            <a:endParaRPr lang="en-US" sz="2400" dirty="0"/>
          </a:p>
          <a:p>
            <a:pPr algn="ctr">
              <a:buNone/>
            </a:pPr>
            <a:r>
              <a:rPr lang="en-US" sz="2400" dirty="0"/>
              <a:t>At the onset of a crisis situation everyone’s anxieties are high which has a negative affect on rational thinking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Negative Effects of Time</a:t>
            </a:r>
          </a:p>
        </p:txBody>
      </p:sp>
      <p:pic>
        <p:nvPicPr>
          <p:cNvPr id="182274" name="Picture 2" descr="C:\Users\pd3126\Downloads\$_57.jpg"/>
          <p:cNvPicPr>
            <a:picLocks noGrp="1" noChangeAspect="1" noChangeArrowheads="1"/>
          </p:cNvPicPr>
          <p:nvPr>
            <p:ph sz="half" idx="1"/>
          </p:nvPr>
        </p:nvPicPr>
        <p:blipFill>
          <a:blip r:embed="rId2" cstate="print"/>
          <a:stretch>
            <a:fillRect/>
          </a:stretch>
        </p:blipFill>
        <p:spPr bwMode="auto">
          <a:xfrm>
            <a:off x="628650" y="2058194"/>
            <a:ext cx="3886200" cy="3886200"/>
          </a:xfrm>
          <a:prstGeom prst="rect">
            <a:avLst/>
          </a:prstGeom>
          <a:noFill/>
        </p:spPr>
      </p:pic>
      <p:sp>
        <p:nvSpPr>
          <p:cNvPr id="5" name="Content Placeholder 4"/>
          <p:cNvSpPr>
            <a:spLocks noGrp="1"/>
          </p:cNvSpPr>
          <p:nvPr>
            <p:ph sz="half" idx="2"/>
          </p:nvPr>
        </p:nvSpPr>
        <p:spPr/>
        <p:txBody>
          <a:bodyPr>
            <a:normAutofit/>
          </a:bodyPr>
          <a:lstStyle/>
          <a:p>
            <a:endParaRPr lang="en-US" sz="2400" dirty="0"/>
          </a:p>
          <a:p>
            <a:r>
              <a:rPr lang="en-US" sz="2400" dirty="0"/>
              <a:t>Action imperative</a:t>
            </a:r>
          </a:p>
          <a:p>
            <a:r>
              <a:rPr lang="en-US" sz="2400" dirty="0"/>
              <a:t>Exhaustion/boredom</a:t>
            </a:r>
          </a:p>
          <a:p>
            <a:r>
              <a:rPr lang="en-US" sz="2400" dirty="0"/>
              <a:t>Creeping up effect</a:t>
            </a:r>
          </a:p>
          <a:p>
            <a:r>
              <a:rPr lang="en-US" sz="2400" dirty="0"/>
              <a:t>Injuries/illness</a:t>
            </a:r>
          </a:p>
          <a:p>
            <a:r>
              <a:rPr lang="en-US" sz="2400" dirty="0"/>
              <a:t>Weather conditions</a:t>
            </a:r>
          </a:p>
          <a:p>
            <a:r>
              <a:rPr lang="en-US" sz="2400" dirty="0"/>
              <a:t>Staffing issues</a:t>
            </a:r>
          </a:p>
          <a:p>
            <a:r>
              <a:rPr lang="en-US" sz="2400" dirty="0"/>
              <a:t>Supervisor pressure</a:t>
            </a:r>
          </a:p>
          <a:p>
            <a:r>
              <a:rPr lang="en-US" sz="2400" dirty="0"/>
              <a:t>Media and public pressure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BASIC HUMAN NEEDS</a:t>
            </a:r>
          </a:p>
        </p:txBody>
      </p:sp>
      <p:pic>
        <p:nvPicPr>
          <p:cNvPr id="9" name="Content Placeholder 8" descr="Classic.jpg"/>
          <p:cNvPicPr>
            <a:picLocks noGrp="1" noChangeAspect="1"/>
          </p:cNvPicPr>
          <p:nvPr>
            <p:ph sz="half" idx="1"/>
          </p:nvPr>
        </p:nvPicPr>
        <p:blipFill>
          <a:blip r:embed="rId3" cstate="print"/>
          <a:stretch>
            <a:fillRect/>
          </a:stretch>
        </p:blipFill>
        <p:spPr>
          <a:xfrm>
            <a:off x="304800" y="1828800"/>
            <a:ext cx="4267200" cy="3657600"/>
          </a:xfrm>
        </p:spPr>
      </p:pic>
      <p:sp>
        <p:nvSpPr>
          <p:cNvPr id="5" name="Content Placeholder 4"/>
          <p:cNvSpPr>
            <a:spLocks noGrp="1"/>
          </p:cNvSpPr>
          <p:nvPr>
            <p:ph sz="half" idx="2"/>
          </p:nvPr>
        </p:nvSpPr>
        <p:spPr/>
        <p:txBody>
          <a:bodyPr>
            <a:noAutofit/>
          </a:bodyPr>
          <a:lstStyle/>
          <a:p>
            <a:pPr algn="ctr"/>
            <a:r>
              <a:rPr lang="en-US" sz="2600" dirty="0"/>
              <a:t>Security</a:t>
            </a:r>
          </a:p>
          <a:p>
            <a:pPr algn="ctr"/>
            <a:endParaRPr lang="en-US" sz="1400" dirty="0"/>
          </a:p>
          <a:p>
            <a:pPr algn="ctr"/>
            <a:r>
              <a:rPr lang="en-US" sz="2600" dirty="0"/>
              <a:t>Recognition</a:t>
            </a:r>
          </a:p>
          <a:p>
            <a:pPr algn="ctr"/>
            <a:endParaRPr lang="en-US" sz="1400" dirty="0"/>
          </a:p>
          <a:p>
            <a:pPr algn="ctr"/>
            <a:r>
              <a:rPr lang="en-US" sz="2600" dirty="0"/>
              <a:t>Control</a:t>
            </a:r>
          </a:p>
          <a:p>
            <a:pPr algn="ctr"/>
            <a:endParaRPr lang="en-US" sz="1400" dirty="0"/>
          </a:p>
          <a:p>
            <a:pPr algn="ctr"/>
            <a:r>
              <a:rPr lang="en-US" sz="2600" dirty="0"/>
              <a:t>Dignity</a:t>
            </a:r>
          </a:p>
          <a:p>
            <a:pPr algn="ctr"/>
            <a:endParaRPr lang="en-US" sz="1400" dirty="0"/>
          </a:p>
          <a:p>
            <a:pPr algn="ctr"/>
            <a:r>
              <a:rPr lang="en-US" sz="2600" dirty="0"/>
              <a:t>Accomplishment</a:t>
            </a:r>
          </a:p>
          <a:p>
            <a:pPr algn="ctr"/>
            <a:endParaRPr lang="en-US" sz="1400" dirty="0"/>
          </a:p>
          <a:p>
            <a:pPr algn="ctr"/>
            <a:r>
              <a:rPr lang="en-US" sz="2600" dirty="0"/>
              <a:t>Respect</a:t>
            </a:r>
          </a:p>
        </p:txBody>
      </p:sp>
      <p:sp>
        <p:nvSpPr>
          <p:cNvPr id="8" name="Footer Placeholder 7"/>
          <p:cNvSpPr>
            <a:spLocks noGrp="1"/>
          </p:cNvSpPr>
          <p:nvPr>
            <p:ph type="ftr" sz="quarter" idx="11"/>
          </p:nvPr>
        </p:nvSpPr>
        <p:spPr>
          <a:xfrm>
            <a:off x="457200" y="6356350"/>
            <a:ext cx="8229600" cy="365125"/>
          </a:xfrm>
        </p:spPr>
        <p:txBody>
          <a:bodyPr/>
          <a:lstStyle/>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lIns="90488" tIns="44450" rIns="90488" bIns="44450" anchorCtr="0"/>
          <a:lstStyle/>
          <a:p>
            <a:r>
              <a:rPr lang="en-US" dirty="0"/>
              <a:t>What is Conflict Resolution?</a:t>
            </a:r>
          </a:p>
        </p:txBody>
      </p:sp>
      <p:sp>
        <p:nvSpPr>
          <p:cNvPr id="32771" name="Rectangle 3"/>
          <p:cNvSpPr>
            <a:spLocks noGrp="1" noChangeArrowheads="1"/>
          </p:cNvSpPr>
          <p:nvPr>
            <p:ph sz="half" idx="1"/>
          </p:nvPr>
        </p:nvSpPr>
        <p:spPr>
          <a:noFill/>
          <a:ln/>
        </p:spPr>
        <p:txBody>
          <a:bodyPr lIns="90488" tIns="44450" rIns="90488" bIns="44450"/>
          <a:lstStyle/>
          <a:p>
            <a:pPr>
              <a:lnSpc>
                <a:spcPct val="90000"/>
              </a:lnSpc>
            </a:pPr>
            <a:endParaRPr lang="en-US" dirty="0"/>
          </a:p>
          <a:p>
            <a:pPr algn="ctr">
              <a:lnSpc>
                <a:spcPct val="90000"/>
              </a:lnSpc>
              <a:buNone/>
            </a:pPr>
            <a:r>
              <a:rPr lang="en-US" sz="2400" dirty="0"/>
              <a:t>Recognizing, defusing and controlling  aggressive behavior through the use of crisis intervention techniques, therapeutic communications in conjunction with an understanding of attitudes, emotions and behavior.</a:t>
            </a:r>
          </a:p>
        </p:txBody>
      </p:sp>
      <p:pic>
        <p:nvPicPr>
          <p:cNvPr id="7" name="Content Placeholder 6" descr="BC_1214_ConflictResolution_088-1024x683.jpg"/>
          <p:cNvPicPr>
            <a:picLocks noGrp="1" noChangeAspect="1"/>
          </p:cNvPicPr>
          <p:nvPr>
            <p:ph sz="half" idx="2"/>
          </p:nvPr>
        </p:nvPicPr>
        <p:blipFill>
          <a:blip r:embed="rId3" cstate="print"/>
          <a:stretch>
            <a:fillRect/>
          </a:stretch>
        </p:blipFill>
        <p:spPr>
          <a:xfrm>
            <a:off x="4629150" y="2705261"/>
            <a:ext cx="3886200" cy="2592065"/>
          </a:xfrm>
        </p:spPr>
      </p:pic>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593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59396" name="Rectangle 4"/>
          <p:cNvSpPr>
            <a:spLocks noGrp="1" noChangeArrowheads="1"/>
          </p:cNvSpPr>
          <p:nvPr>
            <p:ph type="title"/>
          </p:nvPr>
        </p:nvSpPr>
        <p:spPr>
          <a:noFill/>
          <a:ln/>
        </p:spPr>
        <p:txBody>
          <a:bodyPr lIns="90488" tIns="44450" rIns="90488" bIns="44450" anchorCtr="0"/>
          <a:lstStyle/>
          <a:p>
            <a:r>
              <a:rPr lang="en-US" dirty="0"/>
              <a:t>Benefits of Conflict Resolution</a:t>
            </a:r>
          </a:p>
        </p:txBody>
      </p:sp>
      <p:sp>
        <p:nvSpPr>
          <p:cNvPr id="59397" name="Rectangle 5"/>
          <p:cNvSpPr>
            <a:spLocks noGrp="1" noChangeArrowheads="1"/>
          </p:cNvSpPr>
          <p:nvPr>
            <p:ph sz="half" idx="1"/>
          </p:nvPr>
        </p:nvSpPr>
        <p:spPr>
          <a:noFill/>
          <a:ln/>
        </p:spPr>
        <p:txBody>
          <a:bodyPr lIns="90488" tIns="44450" rIns="90488" bIns="44450">
            <a:normAutofit/>
          </a:bodyPr>
          <a:lstStyle/>
          <a:p>
            <a:endParaRPr lang="en-US" dirty="0"/>
          </a:p>
          <a:p>
            <a:pPr marL="0" indent="0" algn="ctr">
              <a:buNone/>
            </a:pPr>
            <a:r>
              <a:rPr lang="en-US" sz="2400" dirty="0"/>
              <a:t>Law Enforcement officers who develop communication skills will be more effective and less likely to use higher levels of force.</a:t>
            </a:r>
            <a:br>
              <a:rPr lang="en-US" sz="2400" dirty="0"/>
            </a:br>
            <a:br>
              <a:rPr lang="en-US" dirty="0"/>
            </a:br>
            <a:endParaRPr lang="en-US" dirty="0"/>
          </a:p>
          <a:p>
            <a:pPr>
              <a:buFont typeface="Wingdings" pitchFamily="2" charset="2"/>
              <a:buNone/>
            </a:pPr>
            <a:endParaRPr lang="en-US" dirty="0"/>
          </a:p>
        </p:txBody>
      </p:sp>
      <p:pic>
        <p:nvPicPr>
          <p:cNvPr id="8" name="Content Placeholder 7" descr="police communication2.png"/>
          <p:cNvPicPr>
            <a:picLocks noGrp="1" noChangeAspect="1"/>
          </p:cNvPicPr>
          <p:nvPr>
            <p:ph sz="half" idx="2"/>
          </p:nvPr>
        </p:nvPicPr>
        <p:blipFill>
          <a:blip r:embed="rId3" cstate="print"/>
          <a:stretch>
            <a:fillRect/>
          </a:stretch>
        </p:blipFill>
        <p:spPr>
          <a:xfrm>
            <a:off x="5181600" y="2133600"/>
            <a:ext cx="3284414" cy="3124200"/>
          </a:xfrm>
        </p:spPr>
      </p:pic>
      <p:sp>
        <p:nvSpPr>
          <p:cNvPr id="9" name="Footer Placeholder 8"/>
          <p:cNvSpPr>
            <a:spLocks noGrp="1"/>
          </p:cNvSpPr>
          <p:nvPr>
            <p:ph type="ftr" sz="quarter" idx="11"/>
          </p:nvPr>
        </p:nvSpPr>
        <p:spPr>
          <a:xfrm>
            <a:off x="457200" y="6356350"/>
            <a:ext cx="8229600" cy="365125"/>
          </a:xfrm>
        </p:spPr>
        <p:txBody>
          <a:bodyPr/>
          <a:lstStyle/>
          <a:p>
            <a:endParaRPr lang="en-US" sz="1000" dirty="0">
              <a:solidFill>
                <a:schemeClr val="bg1"/>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3891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38916" name="Rectangle 4"/>
          <p:cNvSpPr>
            <a:spLocks noGrp="1" noChangeArrowheads="1"/>
          </p:cNvSpPr>
          <p:nvPr>
            <p:ph type="title"/>
          </p:nvPr>
        </p:nvSpPr>
        <p:spPr/>
        <p:txBody>
          <a:bodyPr>
            <a:noAutofit/>
          </a:bodyPr>
          <a:lstStyle/>
          <a:p>
            <a:r>
              <a:rPr lang="en-US" dirty="0"/>
              <a:t>Benefits of Conflict Resolution</a:t>
            </a:r>
          </a:p>
        </p:txBody>
      </p:sp>
      <p:sp>
        <p:nvSpPr>
          <p:cNvPr id="38917" name="Rectangle 5"/>
          <p:cNvSpPr>
            <a:spLocks noGrp="1" noChangeArrowheads="1"/>
          </p:cNvSpPr>
          <p:nvPr>
            <p:ph sz="half" idx="1"/>
          </p:nvPr>
        </p:nvSpPr>
        <p:spPr>
          <a:xfrm>
            <a:off x="0" y="1447800"/>
            <a:ext cx="4724400" cy="5410200"/>
          </a:xfrm>
        </p:spPr>
        <p:txBody>
          <a:bodyPr>
            <a:noAutofit/>
          </a:bodyPr>
          <a:lstStyle/>
          <a:p>
            <a:pPr>
              <a:lnSpc>
                <a:spcPct val="125000"/>
              </a:lnSpc>
            </a:pPr>
            <a:r>
              <a:rPr lang="en-US" sz="2400" dirty="0"/>
              <a:t>Increased Law Enforcement effectiveness</a:t>
            </a:r>
          </a:p>
          <a:p>
            <a:pPr>
              <a:lnSpc>
                <a:spcPct val="125000"/>
              </a:lnSpc>
            </a:pPr>
            <a:endParaRPr lang="en-US" sz="1000" dirty="0"/>
          </a:p>
          <a:p>
            <a:pPr>
              <a:lnSpc>
                <a:spcPct val="125000"/>
              </a:lnSpc>
            </a:pPr>
            <a:r>
              <a:rPr lang="en-US" sz="2400" dirty="0"/>
              <a:t>Stronger support from the community</a:t>
            </a:r>
          </a:p>
          <a:p>
            <a:pPr>
              <a:lnSpc>
                <a:spcPct val="125000"/>
              </a:lnSpc>
            </a:pPr>
            <a:endParaRPr lang="en-US" sz="1000" dirty="0"/>
          </a:p>
          <a:p>
            <a:pPr>
              <a:lnSpc>
                <a:spcPct val="125000"/>
              </a:lnSpc>
            </a:pPr>
            <a:r>
              <a:rPr lang="en-US" sz="2400" dirty="0"/>
              <a:t>Fewer complaints and law suits</a:t>
            </a:r>
          </a:p>
          <a:p>
            <a:pPr>
              <a:lnSpc>
                <a:spcPct val="125000"/>
              </a:lnSpc>
            </a:pPr>
            <a:endParaRPr lang="en-US" sz="1000" dirty="0"/>
          </a:p>
          <a:p>
            <a:pPr>
              <a:lnSpc>
                <a:spcPct val="125000"/>
              </a:lnSpc>
            </a:pPr>
            <a:r>
              <a:rPr lang="en-US" sz="2400" dirty="0"/>
              <a:t>Reduced job related stress</a:t>
            </a:r>
          </a:p>
          <a:p>
            <a:pPr>
              <a:lnSpc>
                <a:spcPct val="125000"/>
              </a:lnSpc>
            </a:pPr>
            <a:endParaRPr lang="en-US" sz="1000" dirty="0"/>
          </a:p>
          <a:p>
            <a:pPr>
              <a:lnSpc>
                <a:spcPct val="125000"/>
              </a:lnSpc>
            </a:pPr>
            <a:r>
              <a:rPr lang="en-US" sz="2400" dirty="0"/>
              <a:t>Improved odds of safety and survival</a:t>
            </a:r>
          </a:p>
          <a:p>
            <a:pPr>
              <a:lnSpc>
                <a:spcPct val="125000"/>
              </a:lnSpc>
              <a:buFont typeface="Wingdings" pitchFamily="2" charset="2"/>
              <a:buNone/>
            </a:pPr>
            <a:r>
              <a:rPr lang="en-US" sz="2400" dirty="0"/>
              <a:t>		</a:t>
            </a:r>
          </a:p>
        </p:txBody>
      </p:sp>
      <p:pic>
        <p:nvPicPr>
          <p:cNvPr id="9" name="Content Placeholder 8" descr="conflicts.jpg"/>
          <p:cNvPicPr>
            <a:picLocks noGrp="1" noChangeAspect="1"/>
          </p:cNvPicPr>
          <p:nvPr>
            <p:ph sz="half" idx="2"/>
          </p:nvPr>
        </p:nvPicPr>
        <p:blipFill>
          <a:blip r:embed="rId3" cstate="print"/>
          <a:stretch>
            <a:fillRect/>
          </a:stretch>
        </p:blipFill>
        <p:spPr>
          <a:xfrm>
            <a:off x="4876800" y="2362201"/>
            <a:ext cx="4267200" cy="2572544"/>
          </a:xfrm>
        </p:spPr>
      </p:pic>
      <p:sp>
        <p:nvSpPr>
          <p:cNvPr id="7" name="Footer Placeholder 6"/>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a:t>Conduct yourself with Integrity</a:t>
            </a:r>
          </a:p>
        </p:txBody>
      </p:sp>
      <p:sp>
        <p:nvSpPr>
          <p:cNvPr id="14339" name="Rectangle 3"/>
          <p:cNvSpPr>
            <a:spLocks noGrp="1" noChangeArrowheads="1"/>
          </p:cNvSpPr>
          <p:nvPr>
            <p:ph idx="1"/>
          </p:nvPr>
        </p:nvSpPr>
        <p:spPr/>
        <p:txBody>
          <a:bodyPr>
            <a:normAutofit/>
          </a:bodyPr>
          <a:lstStyle/>
          <a:p>
            <a:pPr algn="ctr"/>
            <a:endParaRPr lang="en-US" sz="3600" dirty="0"/>
          </a:p>
          <a:p>
            <a:pPr algn="ctr">
              <a:buNone/>
            </a:pPr>
            <a:endParaRPr lang="en-US" sz="3600" dirty="0"/>
          </a:p>
        </p:txBody>
      </p:sp>
      <p:sp>
        <p:nvSpPr>
          <p:cNvPr id="7" name="Footer Placeholder 6"/>
          <p:cNvSpPr>
            <a:spLocks noGrp="1"/>
          </p:cNvSpPr>
          <p:nvPr>
            <p:ph type="ftr" sz="quarter" idx="11"/>
          </p:nvPr>
        </p:nvSpPr>
        <p:spPr/>
        <p:txBody>
          <a:bodyPr/>
          <a:lstStyle/>
          <a:p>
            <a:endParaRPr lang="en-US" sz="1000" dirty="0">
              <a:solidFill>
                <a:schemeClr val="bg1"/>
              </a:solidFill>
            </a:endParaRPr>
          </a:p>
        </p:txBody>
      </p:sp>
      <p:pic>
        <p:nvPicPr>
          <p:cNvPr id="6" name="Content Placeholder 5" descr="integrity.jpg"/>
          <p:cNvPicPr>
            <a:picLocks noGrp="1" noChangeAspect="1"/>
          </p:cNvPicPr>
          <p:nvPr>
            <p:ph sz="half" idx="4294967295"/>
          </p:nvPr>
        </p:nvPicPr>
        <p:blipFill>
          <a:blip r:embed="rId3" cstate="print"/>
          <a:stretch>
            <a:fillRect/>
          </a:stretch>
        </p:blipFill>
        <p:spPr>
          <a:xfrm>
            <a:off x="4343400" y="1295400"/>
            <a:ext cx="4800600" cy="4800600"/>
          </a:xfr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lIns="90488" tIns="44450" rIns="90488" bIns="44450" anchorCtr="0">
            <a:normAutofit/>
          </a:bodyPr>
          <a:lstStyle/>
          <a:p>
            <a:r>
              <a:rPr lang="en-US" dirty="0"/>
              <a:t>Maintain Professionalism</a:t>
            </a:r>
          </a:p>
        </p:txBody>
      </p:sp>
      <p:sp>
        <p:nvSpPr>
          <p:cNvPr id="18435" name="Rectangle 3"/>
          <p:cNvSpPr>
            <a:spLocks noGrp="1" noChangeArrowheads="1"/>
          </p:cNvSpPr>
          <p:nvPr>
            <p:ph sz="half" idx="1"/>
          </p:nvPr>
        </p:nvSpPr>
        <p:spPr>
          <a:noFill/>
          <a:ln/>
        </p:spPr>
        <p:txBody>
          <a:bodyPr lIns="90488" tIns="44450" rIns="90488" bIns="44450">
            <a:normAutofit/>
          </a:bodyPr>
          <a:lstStyle/>
          <a:p>
            <a:pPr>
              <a:lnSpc>
                <a:spcPct val="90000"/>
              </a:lnSpc>
            </a:pPr>
            <a:endParaRPr lang="en-US" dirty="0"/>
          </a:p>
          <a:p>
            <a:pPr algn="ctr">
              <a:lnSpc>
                <a:spcPct val="90000"/>
              </a:lnSpc>
              <a:buNone/>
            </a:pPr>
            <a:endParaRPr lang="en-US" dirty="0"/>
          </a:p>
          <a:p>
            <a:pPr algn="ctr">
              <a:lnSpc>
                <a:spcPct val="90000"/>
              </a:lnSpc>
              <a:buNone/>
            </a:pPr>
            <a:r>
              <a:rPr lang="en-US" sz="2400" b="1" dirty="0"/>
              <a:t>the skill, good judgment, and polite behavior that is expected from a person who is trained to do a job well</a:t>
            </a:r>
          </a:p>
          <a:p>
            <a:pPr algn="ctr">
              <a:lnSpc>
                <a:spcPct val="90000"/>
              </a:lnSpc>
              <a:buNone/>
            </a:pPr>
            <a:r>
              <a:rPr lang="en-US" sz="2400" dirty="0"/>
              <a:t>(Merriam Webster)</a:t>
            </a:r>
          </a:p>
        </p:txBody>
      </p:sp>
      <p:pic>
        <p:nvPicPr>
          <p:cNvPr id="7" name="Content Placeholder 6" descr="47331210_cached.jpg"/>
          <p:cNvPicPr>
            <a:picLocks noGrp="1" noChangeAspect="1"/>
          </p:cNvPicPr>
          <p:nvPr>
            <p:ph sz="half" idx="2"/>
          </p:nvPr>
        </p:nvPicPr>
        <p:blipFill>
          <a:blip r:embed="rId3" cstate="print"/>
          <a:stretch>
            <a:fillRect/>
          </a:stretch>
        </p:blipFill>
        <p:spPr>
          <a:xfrm>
            <a:off x="4648200" y="2057401"/>
            <a:ext cx="4495800" cy="3067844"/>
          </a:xfrm>
        </p:spPr>
      </p:pic>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5529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55300" name="Rectangle 4"/>
          <p:cNvSpPr>
            <a:spLocks noGrp="1" noChangeArrowheads="1"/>
          </p:cNvSpPr>
          <p:nvPr>
            <p:ph type="title"/>
          </p:nvPr>
        </p:nvSpPr>
        <p:spPr>
          <a:noFill/>
          <a:ln/>
        </p:spPr>
        <p:txBody>
          <a:bodyPr lIns="90488" tIns="44450" rIns="90488" bIns="44450" anchorCtr="0"/>
          <a:lstStyle/>
          <a:p>
            <a:r>
              <a:rPr lang="en-US" dirty="0"/>
              <a:t>Maturity</a:t>
            </a:r>
          </a:p>
        </p:txBody>
      </p:sp>
      <p:sp>
        <p:nvSpPr>
          <p:cNvPr id="55301" name="Rectangle 5"/>
          <p:cNvSpPr>
            <a:spLocks noGrp="1" noChangeArrowheads="1"/>
          </p:cNvSpPr>
          <p:nvPr>
            <p:ph idx="1"/>
          </p:nvPr>
        </p:nvSpPr>
        <p:spPr>
          <a:noFill/>
          <a:ln/>
        </p:spPr>
        <p:txBody>
          <a:bodyPr lIns="90488" tIns="44450" rIns="90488" bIns="44450">
            <a:normAutofit/>
          </a:bodyPr>
          <a:lstStyle/>
          <a:p>
            <a:pPr>
              <a:buFont typeface="Wingdings" pitchFamily="2" charset="2"/>
              <a:buNone/>
            </a:pPr>
            <a:endParaRPr lang="en-US" dirty="0"/>
          </a:p>
          <a:p>
            <a:pPr>
              <a:buFont typeface="Wingdings" pitchFamily="2" charset="2"/>
              <a:buNone/>
            </a:pPr>
            <a:r>
              <a:rPr lang="en-US" sz="2400" dirty="0"/>
              <a:t>In </a:t>
            </a:r>
            <a:r>
              <a:rPr lang="en-US" sz="2400" dirty="0">
                <a:hlinkClick r:id="rId3" action="ppaction://hlinkfile" tooltip="Psychology"/>
              </a:rPr>
              <a:t>psychology</a:t>
            </a:r>
            <a:r>
              <a:rPr lang="en-US" sz="2400" dirty="0"/>
              <a:t>, </a:t>
            </a:r>
            <a:r>
              <a:rPr lang="en-US" sz="2400" b="1" dirty="0"/>
              <a:t>maturity</a:t>
            </a:r>
            <a:r>
              <a:rPr lang="en-US" sz="2400" dirty="0"/>
              <a:t> is the ability to respond to the </a:t>
            </a:r>
            <a:r>
              <a:rPr lang="en-US" sz="2400" dirty="0">
                <a:hlinkClick r:id="rId4" action="ppaction://hlinkfile" tooltip="Social environment"/>
              </a:rPr>
              <a:t>environment</a:t>
            </a:r>
            <a:r>
              <a:rPr lang="en-US" sz="2400" dirty="0"/>
              <a:t> in an </a:t>
            </a:r>
            <a:r>
              <a:rPr lang="en-US" sz="2400" dirty="0">
                <a:hlinkClick r:id="rId5" action="ppaction://hlinkfile" tooltip="Norm (sociology)"/>
              </a:rPr>
              <a:t>appropriate</a:t>
            </a:r>
            <a:r>
              <a:rPr lang="en-US" sz="2400" dirty="0"/>
              <a:t> manner. This response is generally </a:t>
            </a:r>
            <a:r>
              <a:rPr lang="en-US" sz="2400" u="sng" dirty="0"/>
              <a:t>learned</a:t>
            </a:r>
            <a:r>
              <a:rPr lang="en-US" sz="2400" dirty="0"/>
              <a:t> rather than </a:t>
            </a:r>
            <a:r>
              <a:rPr lang="en-US" sz="2400" dirty="0">
                <a:hlinkClick r:id="rId6" action="ppaction://hlinkfile" tooltip="Instinct"/>
              </a:rPr>
              <a:t>instinctive</a:t>
            </a:r>
            <a:r>
              <a:rPr lang="en-US" sz="2400" dirty="0"/>
              <a:t>. Maturity also encompasses being aware of the correct time and place to behave and knowing when to act, according to the circumstances and the culture of the society one lives in</a:t>
            </a:r>
          </a:p>
        </p:txBody>
      </p:sp>
      <p:sp>
        <p:nvSpPr>
          <p:cNvPr id="7" name="Footer Placeholder 6"/>
          <p:cNvSpPr>
            <a:spLocks noGrp="1"/>
          </p:cNvSpPr>
          <p:nvPr>
            <p:ph type="ftr" sz="quarter" idx="11"/>
          </p:nvPr>
        </p:nvSpPr>
        <p:spPr/>
        <p:txBody>
          <a:bodyPr/>
          <a:lstStyle/>
          <a:p>
            <a:endParaRPr lang="en-US" sz="1000" dirty="0">
              <a:solidFill>
                <a:schemeClr val="bg1"/>
              </a:solidFill>
            </a:endParaRPr>
          </a:p>
        </p:txBody>
      </p:sp>
    </p:spTree>
    <p:extLst>
      <p:ext uri="{BB962C8B-B14F-4D97-AF65-F5344CB8AC3E}">
        <p14:creationId xmlns:p14="http://schemas.microsoft.com/office/powerpoint/2010/main" val="116284451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training important?</a:t>
            </a:r>
          </a:p>
        </p:txBody>
      </p:sp>
      <p:sp>
        <p:nvSpPr>
          <p:cNvPr id="3" name="Content Placeholder 2"/>
          <p:cNvSpPr>
            <a:spLocks noGrp="1"/>
          </p:cNvSpPr>
          <p:nvPr>
            <p:ph idx="1"/>
          </p:nvPr>
        </p:nvSpPr>
        <p:spPr/>
        <p:txBody>
          <a:bodyPr>
            <a:normAutofit fontScale="92500" lnSpcReduction="10000"/>
          </a:bodyPr>
          <a:lstStyle/>
          <a:p>
            <a:pPr algn="ctr">
              <a:buNone/>
            </a:pPr>
            <a:r>
              <a:rPr lang="en-US" sz="2600" b="1" dirty="0"/>
              <a:t>Why is it important that we learn to communicate with individuals in mental health crisis?</a:t>
            </a:r>
          </a:p>
          <a:p>
            <a:pPr algn="ctr">
              <a:buNone/>
            </a:pPr>
            <a:endParaRPr lang="en-US" sz="2600" dirty="0"/>
          </a:p>
          <a:p>
            <a:pPr algn="ctr">
              <a:buFont typeface="Wingdings" pitchFamily="2" charset="2"/>
              <a:buChar char="ü"/>
            </a:pPr>
            <a:r>
              <a:rPr lang="en-US" sz="2600" dirty="0"/>
              <a:t>Increases officer safety</a:t>
            </a:r>
          </a:p>
          <a:p>
            <a:pPr algn="ctr">
              <a:buFont typeface="Wingdings" pitchFamily="2" charset="2"/>
              <a:buChar char="ü"/>
            </a:pPr>
            <a:endParaRPr lang="en-US" sz="2600" dirty="0"/>
          </a:p>
          <a:p>
            <a:pPr algn="ctr">
              <a:buFont typeface="Wingdings" pitchFamily="2" charset="2"/>
              <a:buChar char="ü"/>
            </a:pPr>
            <a:r>
              <a:rPr lang="en-US" sz="2600" dirty="0"/>
              <a:t>Separate people who are criminals from people who need services</a:t>
            </a:r>
          </a:p>
          <a:p>
            <a:pPr algn="ctr">
              <a:buFont typeface="Wingdings" pitchFamily="2" charset="2"/>
              <a:buChar char="ü"/>
            </a:pPr>
            <a:endParaRPr lang="en-US" sz="2600" dirty="0"/>
          </a:p>
          <a:p>
            <a:pPr algn="ctr">
              <a:buFont typeface="Wingdings" pitchFamily="2" charset="2"/>
              <a:buChar char="ü"/>
            </a:pPr>
            <a:r>
              <a:rPr lang="en-US" sz="2600" dirty="0"/>
              <a:t>Gets people connected to those services</a:t>
            </a:r>
          </a:p>
          <a:p>
            <a:pPr algn="ctr">
              <a:buFont typeface="Wingdings" pitchFamily="2" charset="2"/>
              <a:buChar char="ü"/>
            </a:pPr>
            <a:endParaRPr lang="en-US" sz="2600" dirty="0"/>
          </a:p>
          <a:p>
            <a:pPr algn="ctr">
              <a:buFont typeface="Wingdings" pitchFamily="2" charset="2"/>
              <a:buChar char="ü"/>
            </a:pPr>
            <a:r>
              <a:rPr lang="en-US" sz="2600" dirty="0"/>
              <a:t>Reduce stigma</a:t>
            </a:r>
          </a:p>
          <a:p>
            <a:pPr algn="ctr">
              <a:buNone/>
            </a:pPr>
            <a:endParaRPr lang="en-US" sz="2600" dirty="0"/>
          </a:p>
          <a:p>
            <a:pPr algn="ctr">
              <a:buNone/>
            </a:pPr>
            <a:endParaRPr lang="en-US" dirty="0"/>
          </a:p>
          <a:p>
            <a:pPr algn="ctr">
              <a:buNone/>
            </a:pP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5734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57348" name="Rectangle 4"/>
          <p:cNvSpPr>
            <a:spLocks noGrp="1" noChangeArrowheads="1"/>
          </p:cNvSpPr>
          <p:nvPr>
            <p:ph type="title"/>
          </p:nvPr>
        </p:nvSpPr>
        <p:spPr>
          <a:noFill/>
          <a:ln/>
        </p:spPr>
        <p:txBody>
          <a:bodyPr lIns="90488" tIns="44450" rIns="90488" bIns="44450" anchorCtr="0"/>
          <a:lstStyle/>
          <a:p>
            <a:r>
              <a:rPr lang="en-US" dirty="0"/>
              <a:t>MATURITY</a:t>
            </a:r>
          </a:p>
        </p:txBody>
      </p:sp>
      <p:sp>
        <p:nvSpPr>
          <p:cNvPr id="57349" name="Rectangle 5"/>
          <p:cNvSpPr>
            <a:spLocks noGrp="1" noChangeArrowheads="1"/>
          </p:cNvSpPr>
          <p:nvPr>
            <p:ph idx="1"/>
          </p:nvPr>
        </p:nvSpPr>
        <p:spPr>
          <a:noFill/>
          <a:ln/>
        </p:spPr>
        <p:txBody>
          <a:bodyPr lIns="90488" tIns="44450" rIns="90488" bIns="44450">
            <a:normAutofit/>
          </a:bodyPr>
          <a:lstStyle/>
          <a:p>
            <a:endParaRPr lang="en-US" sz="2600" dirty="0"/>
          </a:p>
          <a:p>
            <a:r>
              <a:rPr lang="en-US" sz="2400" dirty="0"/>
              <a:t>People in order to compensate for lack of maturity and emotional strength, borrow strength from their position, power, credentials, seniority, and affiliations in order to obtain a win/lose outcome.</a:t>
            </a:r>
          </a:p>
          <a:p>
            <a:endParaRPr lang="en-US" sz="2400" dirty="0"/>
          </a:p>
          <a:p>
            <a:endParaRPr lang="en-US" sz="2400" dirty="0"/>
          </a:p>
          <a:p>
            <a:r>
              <a:rPr lang="en-US" sz="2400" dirty="0"/>
              <a:t>Poor skills feed frustration which in turn feeds an immature response.</a:t>
            </a:r>
          </a:p>
          <a:p>
            <a:endParaRPr lang="en-US" sz="2600" dirty="0"/>
          </a:p>
        </p:txBody>
      </p:sp>
      <p:sp>
        <p:nvSpPr>
          <p:cNvPr id="7" name="Footer Placeholder 6"/>
          <p:cNvSpPr>
            <a:spLocks noGrp="1"/>
          </p:cNvSpPr>
          <p:nvPr>
            <p:ph type="ftr" sz="quarter" idx="11"/>
          </p:nvPr>
        </p:nvSpPr>
        <p:spPr/>
        <p:txBody>
          <a:bodyPr/>
          <a:lstStyle/>
          <a:p>
            <a:endParaRPr lang="en-US" dirty="0">
              <a:solidFill>
                <a:schemeClr val="bg1"/>
              </a:solidFill>
            </a:endParaRPr>
          </a:p>
        </p:txBody>
      </p:sp>
    </p:spTree>
    <p:extLst>
      <p:ext uri="{BB962C8B-B14F-4D97-AF65-F5344CB8AC3E}">
        <p14:creationId xmlns:p14="http://schemas.microsoft.com/office/powerpoint/2010/main" val="160370689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noFill/>
          <a:ln/>
        </p:spPr>
        <p:txBody>
          <a:bodyPr lIns="90488" tIns="44450" rIns="90488" bIns="44450" anchorCtr="0"/>
          <a:lstStyle/>
          <a:p>
            <a:r>
              <a:rPr lang="en-US" dirty="0"/>
              <a:t>Maturity and Respect</a:t>
            </a:r>
          </a:p>
        </p:txBody>
      </p:sp>
      <p:sp>
        <p:nvSpPr>
          <p:cNvPr id="194563" name="Rectangle 3"/>
          <p:cNvSpPr>
            <a:spLocks noGrp="1" noChangeArrowheads="1"/>
          </p:cNvSpPr>
          <p:nvPr>
            <p:ph sz="half" idx="1"/>
          </p:nvPr>
        </p:nvSpPr>
        <p:spPr>
          <a:noFill/>
          <a:ln/>
        </p:spPr>
        <p:txBody>
          <a:bodyPr lIns="90488" tIns="44450" rIns="90488" bIns="44450">
            <a:normAutofit/>
          </a:bodyPr>
          <a:lstStyle/>
          <a:p>
            <a:pPr algn="ctr">
              <a:buNone/>
            </a:pPr>
            <a:endParaRPr lang="en-US" sz="2600" dirty="0"/>
          </a:p>
          <a:p>
            <a:pPr algn="ctr">
              <a:buNone/>
            </a:pPr>
            <a:r>
              <a:rPr lang="en-US" sz="2400" dirty="0"/>
              <a:t>If you appreciate another persons sense of dignity, self worth, curiosity, and healthy suspicion then you will never be upset by people who initially challenge your authority</a:t>
            </a:r>
          </a:p>
        </p:txBody>
      </p:sp>
      <p:pic>
        <p:nvPicPr>
          <p:cNvPr id="7" name="Content Placeholder 6" descr="protester.jpg"/>
          <p:cNvPicPr>
            <a:picLocks noGrp="1" noChangeAspect="1"/>
          </p:cNvPicPr>
          <p:nvPr>
            <p:ph sz="half" idx="2"/>
          </p:nvPr>
        </p:nvPicPr>
        <p:blipFill>
          <a:blip r:embed="rId3" cstate="print"/>
          <a:stretch>
            <a:fillRect/>
          </a:stretch>
        </p:blipFill>
        <p:spPr>
          <a:xfrm>
            <a:off x="4800600" y="1371600"/>
            <a:ext cx="4343400" cy="1981200"/>
          </a:xfrm>
        </p:spPr>
      </p:pic>
      <p:sp>
        <p:nvSpPr>
          <p:cNvPr id="5" name="Footer Placeholder 4"/>
          <p:cNvSpPr>
            <a:spLocks noGrp="1"/>
          </p:cNvSpPr>
          <p:nvPr>
            <p:ph type="ftr" sz="quarter" idx="11"/>
          </p:nvPr>
        </p:nvSpPr>
        <p:spPr/>
        <p:txBody>
          <a:bodyPr/>
          <a:lstStyle/>
          <a:p>
            <a:endParaRPr lang="en-US" sz="1000" dirty="0">
              <a:solidFill>
                <a:schemeClr val="bg1"/>
              </a:solidFill>
            </a:endParaRPr>
          </a:p>
        </p:txBody>
      </p:sp>
      <p:pic>
        <p:nvPicPr>
          <p:cNvPr id="8" name="Picture 7" descr="pig.jpg"/>
          <p:cNvPicPr>
            <a:picLocks noChangeAspect="1"/>
          </p:cNvPicPr>
          <p:nvPr/>
        </p:nvPicPr>
        <p:blipFill>
          <a:blip r:embed="rId4" cstate="print"/>
          <a:stretch>
            <a:fillRect/>
          </a:stretch>
        </p:blipFill>
        <p:spPr>
          <a:xfrm>
            <a:off x="4824413" y="3581400"/>
            <a:ext cx="4319587" cy="2238375"/>
          </a:xfrm>
          <a:prstGeom prst="rect">
            <a:avLst/>
          </a:prstGeom>
        </p:spPr>
      </p:pic>
    </p:spTree>
    <p:extLst>
      <p:ext uri="{BB962C8B-B14F-4D97-AF65-F5344CB8AC3E}">
        <p14:creationId xmlns:p14="http://schemas.microsoft.com/office/powerpoint/2010/main" val="34546648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dirty="0"/>
          </a:p>
        </p:txBody>
      </p:sp>
      <p:sp>
        <p:nvSpPr>
          <p:cNvPr id="4096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dirty="0"/>
          </a:p>
        </p:txBody>
      </p:sp>
      <p:sp>
        <p:nvSpPr>
          <p:cNvPr id="40964" name="Rectangle 4"/>
          <p:cNvSpPr>
            <a:spLocks noGrp="1" noChangeArrowheads="1"/>
          </p:cNvSpPr>
          <p:nvPr>
            <p:ph type="title"/>
          </p:nvPr>
        </p:nvSpPr>
        <p:spPr>
          <a:noFill/>
          <a:ln/>
        </p:spPr>
        <p:txBody>
          <a:bodyPr lIns="90488" tIns="44450" rIns="90488" bIns="44450" anchorCtr="0">
            <a:normAutofit/>
          </a:bodyPr>
          <a:lstStyle/>
          <a:p>
            <a:r>
              <a:rPr lang="en-US" dirty="0"/>
              <a:t>Remember Perception is Reality</a:t>
            </a:r>
          </a:p>
        </p:txBody>
      </p:sp>
      <p:sp>
        <p:nvSpPr>
          <p:cNvPr id="40965" name="Rectangle 5"/>
          <p:cNvSpPr>
            <a:spLocks noGrp="1" noChangeArrowheads="1"/>
          </p:cNvSpPr>
          <p:nvPr>
            <p:ph sz="half" idx="1"/>
          </p:nvPr>
        </p:nvSpPr>
        <p:spPr>
          <a:noFill/>
          <a:ln/>
        </p:spPr>
        <p:txBody>
          <a:bodyPr lIns="90488" tIns="44450" rIns="90488" bIns="44450"/>
          <a:lstStyle/>
          <a:p>
            <a:pPr algn="ctr">
              <a:buNone/>
            </a:pPr>
            <a:endParaRPr lang="en-US" dirty="0"/>
          </a:p>
          <a:p>
            <a:pPr algn="ctr">
              <a:buNone/>
            </a:pPr>
            <a:r>
              <a:rPr lang="en-US" sz="2400" dirty="0"/>
              <a:t>We are in a high profiled occupation and are constantly being observed and evaluated. Not only by the public, the media and other departments and agencies but also by other officers.</a:t>
            </a:r>
          </a:p>
        </p:txBody>
      </p:sp>
      <p:pic>
        <p:nvPicPr>
          <p:cNvPr id="9" name="Content Placeholder 8" descr="6855358834_22fb958b5e_b.jpg"/>
          <p:cNvPicPr>
            <a:picLocks noGrp="1" noChangeAspect="1"/>
          </p:cNvPicPr>
          <p:nvPr>
            <p:ph sz="half" idx="2"/>
          </p:nvPr>
        </p:nvPicPr>
        <p:blipFill>
          <a:blip r:embed="rId3" cstate="print"/>
          <a:stretch>
            <a:fillRect/>
          </a:stretch>
        </p:blipFill>
        <p:spPr>
          <a:xfrm>
            <a:off x="4629150" y="2705894"/>
            <a:ext cx="3886200" cy="2590800"/>
          </a:xfrm>
        </p:spPr>
      </p:pic>
      <p:sp>
        <p:nvSpPr>
          <p:cNvPr id="7" name="Footer Placeholder 6"/>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 Bearing</a:t>
            </a:r>
          </a:p>
        </p:txBody>
      </p:sp>
      <p:sp>
        <p:nvSpPr>
          <p:cNvPr id="3" name="Content Placeholder 2"/>
          <p:cNvSpPr>
            <a:spLocks noGrp="1"/>
          </p:cNvSpPr>
          <p:nvPr>
            <p:ph idx="1"/>
          </p:nvPr>
        </p:nvSpPr>
        <p:spPr>
          <a:xfrm>
            <a:off x="457200" y="1371600"/>
            <a:ext cx="8229600" cy="4754563"/>
          </a:xfrm>
        </p:spPr>
        <p:txBody>
          <a:bodyPr>
            <a:noAutofit/>
          </a:bodyPr>
          <a:lstStyle/>
          <a:p>
            <a:pPr marL="114300" indent="0">
              <a:buNone/>
            </a:pPr>
            <a:endParaRPr lang="en-US" sz="2400" i="1" dirty="0"/>
          </a:p>
          <a:p>
            <a:pPr marL="114300" indent="0">
              <a:buNone/>
            </a:pPr>
            <a:r>
              <a:rPr lang="en-US" sz="2400" i="1" dirty="0"/>
              <a:t>The professionalism of an officer is more than just the outward appearance of his or her uniform, it is the manner in which he or she carries themselves and interacts with the public on a daily basis.  Maintaining one’s Officer Bearing is paramount during times of stress as an officer represents an organization much bigger than oneself or even their department.  Officers are a reflection of the law enforcement in its entirety as well as of the community.  </a:t>
            </a:r>
            <a:r>
              <a:rPr lang="en-US" sz="2400" b="1" i="1" dirty="0">
                <a:solidFill>
                  <a:srgbClr val="FF0000"/>
                </a:solidFill>
              </a:rPr>
              <a:t>It is imperative that officers, not even for a moment, lose their bearing; for once it is lost, it can never fully be regained. </a:t>
            </a:r>
          </a:p>
          <a:p>
            <a:pPr marL="114300" indent="0">
              <a:buNone/>
            </a:pPr>
            <a:endParaRPr lang="en-US" sz="2600" dirty="0"/>
          </a:p>
        </p:txBody>
      </p:sp>
    </p:spTree>
    <p:extLst>
      <p:ext uri="{BB962C8B-B14F-4D97-AF65-F5344CB8AC3E}">
        <p14:creationId xmlns:p14="http://schemas.microsoft.com/office/powerpoint/2010/main" val="85694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 Self-Control</a:t>
            </a:r>
          </a:p>
        </p:txBody>
      </p:sp>
      <p:sp>
        <p:nvSpPr>
          <p:cNvPr id="3" name="Content Placeholder 2"/>
          <p:cNvSpPr>
            <a:spLocks noGrp="1"/>
          </p:cNvSpPr>
          <p:nvPr>
            <p:ph sz="half" idx="1"/>
          </p:nvPr>
        </p:nvSpPr>
        <p:spPr/>
        <p:txBody>
          <a:bodyPr>
            <a:normAutofit/>
          </a:bodyPr>
          <a:lstStyle/>
          <a:p>
            <a:pPr algn="ctr">
              <a:buNone/>
            </a:pPr>
            <a:endParaRPr lang="en-US" sz="2800" dirty="0"/>
          </a:p>
          <a:p>
            <a:pPr algn="ctr">
              <a:buNone/>
            </a:pPr>
            <a:r>
              <a:rPr lang="en-US" sz="2400" dirty="0"/>
              <a:t>When confronted, with a difficult subject, the first step is </a:t>
            </a:r>
            <a:r>
              <a:rPr lang="en-US" sz="2400" b="1" dirty="0">
                <a:solidFill>
                  <a:srgbClr val="C00000"/>
                </a:solidFill>
              </a:rPr>
              <a:t>not</a:t>
            </a:r>
            <a:r>
              <a:rPr lang="en-US" sz="2400" dirty="0"/>
              <a:t> to control </a:t>
            </a:r>
            <a:r>
              <a:rPr lang="en-US" sz="2400" b="1" dirty="0">
                <a:solidFill>
                  <a:srgbClr val="C00000"/>
                </a:solidFill>
              </a:rPr>
              <a:t>their behavior</a:t>
            </a:r>
            <a:r>
              <a:rPr lang="en-US" sz="2400" dirty="0"/>
              <a:t>, but to control </a:t>
            </a:r>
            <a:r>
              <a:rPr lang="en-US" sz="2400" b="1" dirty="0">
                <a:solidFill>
                  <a:srgbClr val="C00000"/>
                </a:solidFill>
              </a:rPr>
              <a:t>your own behavior</a:t>
            </a:r>
          </a:p>
          <a:p>
            <a:pPr algn="ctr">
              <a:buNone/>
            </a:pPr>
            <a:endParaRPr lang="en-US" sz="2400" dirty="0"/>
          </a:p>
          <a:p>
            <a:pPr algn="ctr">
              <a:buNone/>
            </a:pPr>
            <a:r>
              <a:rPr lang="en-US" sz="2400" dirty="0"/>
              <a:t>The </a:t>
            </a:r>
            <a:r>
              <a:rPr lang="en-US" sz="2400" b="1" i="1" dirty="0"/>
              <a:t>only</a:t>
            </a:r>
            <a:r>
              <a:rPr lang="en-US" sz="2400" dirty="0"/>
              <a:t> aspect of a crisis situation that we have absolute control over is </a:t>
            </a:r>
            <a:r>
              <a:rPr lang="en-US" sz="2400" b="1" i="1" dirty="0"/>
              <a:t>our</a:t>
            </a:r>
            <a:r>
              <a:rPr lang="en-US" sz="2400" dirty="0"/>
              <a:t> own Emotions</a:t>
            </a:r>
          </a:p>
          <a:p>
            <a:pPr algn="ctr">
              <a:buNone/>
            </a:pPr>
            <a:endParaRPr lang="en-US" sz="2400" dirty="0"/>
          </a:p>
        </p:txBody>
      </p:sp>
      <p:pic>
        <p:nvPicPr>
          <p:cNvPr id="7" name="Content Placeholder 6" descr="Ferguson-Police-Protesters.jpg"/>
          <p:cNvPicPr>
            <a:picLocks noGrp="1" noChangeAspect="1"/>
          </p:cNvPicPr>
          <p:nvPr>
            <p:ph sz="half" idx="2"/>
          </p:nvPr>
        </p:nvPicPr>
        <p:blipFill>
          <a:blip r:embed="rId3" cstate="print"/>
          <a:stretch>
            <a:fillRect/>
          </a:stretch>
        </p:blipFill>
        <p:spPr>
          <a:xfrm>
            <a:off x="4648200" y="2362200"/>
            <a:ext cx="4495800" cy="2819400"/>
          </a:xfrm>
        </p:spPr>
      </p:pic>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a:t>
            </a:r>
          </a:p>
        </p:txBody>
      </p:sp>
      <p:sp>
        <p:nvSpPr>
          <p:cNvPr id="5" name="Content Placeholder 4"/>
          <p:cNvSpPr>
            <a:spLocks noGrp="1"/>
          </p:cNvSpPr>
          <p:nvPr>
            <p:ph idx="1"/>
          </p:nvPr>
        </p:nvSpPr>
        <p:spPr/>
        <p:txBody>
          <a:bodyPr>
            <a:normAutofit/>
          </a:bodyPr>
          <a:lstStyle/>
          <a:p>
            <a:pPr algn="ctr">
              <a:buNone/>
            </a:pPr>
            <a:endParaRPr lang="en-US" dirty="0"/>
          </a:p>
          <a:p>
            <a:pPr algn="ctr">
              <a:buNone/>
            </a:pPr>
            <a:r>
              <a:rPr lang="en-US" dirty="0"/>
              <a:t>Training + Maturity + Experience =</a:t>
            </a:r>
          </a:p>
          <a:p>
            <a:pPr algn="ctr">
              <a:buNone/>
            </a:pPr>
            <a:r>
              <a:rPr lang="en-US" dirty="0"/>
              <a:t>CONFIDENCE</a:t>
            </a:r>
          </a:p>
          <a:p>
            <a:pPr algn="ctr">
              <a:buNone/>
            </a:pPr>
            <a:endParaRPr lang="en-US" dirty="0"/>
          </a:p>
          <a:p>
            <a:pPr algn="ctr">
              <a:buNone/>
            </a:pPr>
            <a:r>
              <a:rPr lang="en-US" sz="2000" dirty="0"/>
              <a:t>With Confidence:</a:t>
            </a:r>
          </a:p>
          <a:p>
            <a:pPr algn="ctr">
              <a:buNone/>
            </a:pPr>
            <a:r>
              <a:rPr lang="en-US" sz="2000" dirty="0"/>
              <a:t>Good decision making</a:t>
            </a:r>
          </a:p>
          <a:p>
            <a:pPr algn="ctr">
              <a:buNone/>
            </a:pPr>
            <a:r>
              <a:rPr lang="en-US" sz="2000" dirty="0"/>
              <a:t>Increase Safety</a:t>
            </a:r>
          </a:p>
          <a:p>
            <a:pPr algn="ctr">
              <a:buNone/>
            </a:pPr>
            <a:r>
              <a:rPr lang="en-US" sz="2000" dirty="0"/>
              <a:t>Reduce Liability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we lack Confidence?</a:t>
            </a:r>
          </a:p>
        </p:txBody>
      </p:sp>
      <p:pic>
        <p:nvPicPr>
          <p:cNvPr id="216066" name="Picture 2" descr="C:\Users\pd3126\Downloads\Confidence sign with a beautiful day.jpeg"/>
          <p:cNvPicPr>
            <a:picLocks noGrp="1" noChangeAspect="1" noChangeArrowheads="1"/>
          </p:cNvPicPr>
          <p:nvPr>
            <p:ph sz="half" idx="1"/>
          </p:nvPr>
        </p:nvPicPr>
        <p:blipFill>
          <a:blip r:embed="rId3" cstate="print"/>
          <a:srcRect/>
          <a:stretch>
            <a:fillRect/>
          </a:stretch>
        </p:blipFill>
        <p:spPr bwMode="auto">
          <a:xfrm>
            <a:off x="533400" y="2209800"/>
            <a:ext cx="4038600" cy="2495030"/>
          </a:xfrm>
          <a:prstGeom prst="rect">
            <a:avLst/>
          </a:prstGeom>
          <a:noFill/>
        </p:spPr>
      </p:pic>
      <p:sp>
        <p:nvSpPr>
          <p:cNvPr id="5" name="Content Placeholder 4"/>
          <p:cNvSpPr>
            <a:spLocks noGrp="1"/>
          </p:cNvSpPr>
          <p:nvPr>
            <p:ph sz="half" idx="2"/>
          </p:nvPr>
        </p:nvSpPr>
        <p:spPr/>
        <p:txBody>
          <a:bodyPr/>
          <a:lstStyle/>
          <a:p>
            <a:endParaRPr lang="en-US" sz="2400" dirty="0"/>
          </a:p>
          <a:p>
            <a:r>
              <a:rPr lang="en-US" sz="2400" dirty="0"/>
              <a:t>Act Confident</a:t>
            </a:r>
          </a:p>
          <a:p>
            <a:endParaRPr lang="en-US" sz="1000" dirty="0"/>
          </a:p>
          <a:p>
            <a:r>
              <a:rPr lang="en-US" sz="2400" dirty="0"/>
              <a:t>Look Confident</a:t>
            </a:r>
          </a:p>
          <a:p>
            <a:endParaRPr lang="en-US" sz="1000" dirty="0"/>
          </a:p>
          <a:p>
            <a:r>
              <a:rPr lang="en-US" sz="2400" dirty="0"/>
              <a:t>You will feel more confident</a:t>
            </a:r>
          </a:p>
          <a:p>
            <a:endParaRPr lang="en-US" sz="1000" dirty="0"/>
          </a:p>
          <a:p>
            <a:r>
              <a:rPr lang="en-US" sz="2400" dirty="0"/>
              <a:t>Others will have more confidence in you and your abilities</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Imperative Mindset</a:t>
            </a:r>
          </a:p>
        </p:txBody>
      </p:sp>
      <p:sp>
        <p:nvSpPr>
          <p:cNvPr id="3" name="Content Placeholder 2"/>
          <p:cNvSpPr>
            <a:spLocks noGrp="1"/>
          </p:cNvSpPr>
          <p:nvPr>
            <p:ph sz="half" idx="1"/>
          </p:nvPr>
        </p:nvSpPr>
        <p:spPr/>
        <p:txBody>
          <a:bodyPr>
            <a:normAutofit lnSpcReduction="10000"/>
          </a:bodyPr>
          <a:lstStyle/>
          <a:p>
            <a:r>
              <a:rPr lang="en-US" sz="2400" dirty="0"/>
              <a:t>Law enforcement officers often feel a need to act in order to solve the problem quickly</a:t>
            </a:r>
          </a:p>
          <a:p>
            <a:endParaRPr lang="en-US" sz="1000" dirty="0"/>
          </a:p>
          <a:p>
            <a:r>
              <a:rPr lang="en-US" sz="2400" dirty="0"/>
              <a:t>We get pressure from peers, the public, media, supervisors etc. </a:t>
            </a:r>
          </a:p>
          <a:p>
            <a:endParaRPr lang="en-US" sz="1000" dirty="0"/>
          </a:p>
          <a:p>
            <a:r>
              <a:rPr lang="en-US" sz="2400" dirty="0"/>
              <a:t>Taking action unnecessarily can cause a domino effect resulting in needless loss of life</a:t>
            </a:r>
          </a:p>
        </p:txBody>
      </p:sp>
      <p:pic>
        <p:nvPicPr>
          <p:cNvPr id="217090" name="Picture 2" descr="C:\Users\pd3126\Downloads\Danger-Ahead.jpg"/>
          <p:cNvPicPr>
            <a:picLocks noGrp="1" noChangeAspect="1" noChangeArrowheads="1"/>
          </p:cNvPicPr>
          <p:nvPr>
            <p:ph sz="half" idx="2"/>
          </p:nvPr>
        </p:nvPicPr>
        <p:blipFill>
          <a:blip r:embed="rId2" cstate="print"/>
          <a:srcRect/>
          <a:stretch>
            <a:fillRect/>
          </a:stretch>
        </p:blipFill>
        <p:spPr bwMode="auto">
          <a:xfrm>
            <a:off x="4724400" y="2133600"/>
            <a:ext cx="3981450" cy="264795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 Created Jeopardy</a:t>
            </a:r>
          </a:p>
        </p:txBody>
      </p:sp>
      <p:sp>
        <p:nvSpPr>
          <p:cNvPr id="3" name="Content Placeholder 2"/>
          <p:cNvSpPr>
            <a:spLocks noGrp="1"/>
          </p:cNvSpPr>
          <p:nvPr>
            <p:ph sz="half" idx="1"/>
          </p:nvPr>
        </p:nvSpPr>
        <p:spPr>
          <a:xfrm>
            <a:off x="457200" y="1600200"/>
            <a:ext cx="2895600" cy="4525963"/>
          </a:xfrm>
        </p:spPr>
        <p:txBody>
          <a:bodyPr>
            <a:normAutofit/>
          </a:bodyPr>
          <a:lstStyle/>
          <a:p>
            <a:pPr algn="ctr">
              <a:buNone/>
            </a:pPr>
            <a:endParaRPr lang="en-US" sz="2400" dirty="0"/>
          </a:p>
          <a:p>
            <a:pPr algn="ctr">
              <a:buNone/>
            </a:pPr>
            <a:r>
              <a:rPr lang="en-US" sz="2400" dirty="0"/>
              <a:t>When officers deviate from established tactics or policies and his/her  actions unnecessarily place him or others at greater risk or harm</a:t>
            </a:r>
          </a:p>
        </p:txBody>
      </p:sp>
      <p:sp>
        <p:nvSpPr>
          <p:cNvPr id="6" name="Content Placeholder 5">
            <a:extLst>
              <a:ext uri="{FF2B5EF4-FFF2-40B4-BE49-F238E27FC236}">
                <a16:creationId xmlns:a16="http://schemas.microsoft.com/office/drawing/2014/main" id="{2496DBA9-B516-4C7A-A45C-78241EF8BE50}"/>
              </a:ext>
            </a:extLst>
          </p:cNvPr>
          <p:cNvSpPr>
            <a:spLocks noGrp="1"/>
          </p:cNvSpPr>
          <p:nvPr>
            <p:ph sz="half" idx="2"/>
          </p:nvPr>
        </p:nvSpPr>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 Avoidance</a:t>
            </a:r>
          </a:p>
        </p:txBody>
      </p:sp>
      <p:sp>
        <p:nvSpPr>
          <p:cNvPr id="3" name="Content Placeholder 2"/>
          <p:cNvSpPr>
            <a:spLocks noGrp="1"/>
          </p:cNvSpPr>
          <p:nvPr>
            <p:ph sz="half" idx="1"/>
          </p:nvPr>
        </p:nvSpPr>
        <p:spPr/>
        <p:txBody>
          <a:bodyPr>
            <a:normAutofit lnSpcReduction="10000"/>
          </a:bodyPr>
          <a:lstStyle/>
          <a:p>
            <a:r>
              <a:rPr lang="en-US" sz="2400" dirty="0"/>
              <a:t>Properly evaluate the situation</a:t>
            </a:r>
          </a:p>
          <a:p>
            <a:endParaRPr lang="en-US" sz="1100" dirty="0"/>
          </a:p>
          <a:p>
            <a:r>
              <a:rPr lang="en-US" sz="2400" dirty="0"/>
              <a:t>Unless justified, do not put yourself in a situation which requires the use of force</a:t>
            </a:r>
          </a:p>
          <a:p>
            <a:endParaRPr lang="en-US" sz="1000" dirty="0"/>
          </a:p>
          <a:p>
            <a:r>
              <a:rPr lang="en-US" sz="2400" dirty="0"/>
              <a:t>Officers must not force a confrontation when he/she has a position of tactical advantage</a:t>
            </a:r>
          </a:p>
          <a:p>
            <a:endParaRPr lang="en-US" sz="1000" dirty="0"/>
          </a:p>
          <a:p>
            <a:r>
              <a:rPr lang="en-US" sz="2400" dirty="0"/>
              <a:t>(Tactical Disengagement)</a:t>
            </a:r>
          </a:p>
        </p:txBody>
      </p:sp>
      <p:pic>
        <p:nvPicPr>
          <p:cNvPr id="181250" name="Picture 2" descr="C:\Users\pd3126\Downloads\74810.png"/>
          <p:cNvPicPr>
            <a:picLocks noGrp="1" noChangeAspect="1" noChangeArrowheads="1"/>
          </p:cNvPicPr>
          <p:nvPr>
            <p:ph sz="half" idx="2"/>
          </p:nvPr>
        </p:nvPicPr>
        <p:blipFill>
          <a:blip r:embed="rId3" cstate="print"/>
          <a:srcRect/>
          <a:stretch>
            <a:fillRect/>
          </a:stretch>
        </p:blipFill>
        <p:spPr bwMode="auto">
          <a:xfrm>
            <a:off x="5334000" y="1371600"/>
            <a:ext cx="3055025" cy="45259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40AA07-929C-4726-88A8-3513AA7C2315}"/>
              </a:ext>
            </a:extLst>
          </p:cNvPr>
          <p:cNvSpPr>
            <a:spLocks noGrp="1"/>
          </p:cNvSpPr>
          <p:nvPr>
            <p:ph type="title"/>
          </p:nvPr>
        </p:nvSpPr>
        <p:spPr/>
        <p:txBody>
          <a:bodyPr/>
          <a:lstStyle/>
          <a:p>
            <a:pPr algn="ctr"/>
            <a:r>
              <a:rPr lang="en-US" b="1" dirty="0"/>
              <a:t>Why is communication important?</a:t>
            </a:r>
            <a:endParaRPr lang="en-US" dirty="0"/>
          </a:p>
        </p:txBody>
      </p:sp>
      <p:sp>
        <p:nvSpPr>
          <p:cNvPr id="2" name="Content Placeholder 1">
            <a:extLst>
              <a:ext uri="{FF2B5EF4-FFF2-40B4-BE49-F238E27FC236}">
                <a16:creationId xmlns:a16="http://schemas.microsoft.com/office/drawing/2014/main" id="{DE9D7777-C011-431D-87D1-F7A482292E9A}"/>
              </a:ext>
            </a:extLst>
          </p:cNvPr>
          <p:cNvSpPr>
            <a:spLocks noGrp="1"/>
          </p:cNvSpPr>
          <p:nvPr>
            <p:ph sz="half" idx="1"/>
          </p:nvPr>
        </p:nvSpPr>
        <p:spPr/>
        <p:txBody>
          <a:bodyPr>
            <a:normAutofit/>
          </a:bodyPr>
          <a:lstStyle/>
          <a:p>
            <a:pPr marL="0" indent="0" algn="ctr">
              <a:buNone/>
            </a:pPr>
            <a:endParaRPr lang="en-US" sz="1800" dirty="0"/>
          </a:p>
          <a:p>
            <a:pPr marL="0" indent="0" algn="ctr">
              <a:buNone/>
            </a:pPr>
            <a:endParaRPr lang="en-US" sz="1800" dirty="0"/>
          </a:p>
          <a:p>
            <a:pPr marL="0" indent="0" algn="ctr">
              <a:buNone/>
            </a:pPr>
            <a:r>
              <a:rPr lang="en-US" sz="1950" dirty="0"/>
              <a:t>How an officer communicates, both verbally and non-verbally, with an individual experiencing a mental health challenge or acute episode of mental illness, will often determine how the interaction between the individual and the officer will go. </a:t>
            </a:r>
          </a:p>
          <a:p>
            <a:pPr marL="0" indent="0" algn="ctr">
              <a:buNone/>
            </a:pPr>
            <a:endParaRPr lang="en-US" dirty="0"/>
          </a:p>
        </p:txBody>
      </p:sp>
      <p:sp>
        <p:nvSpPr>
          <p:cNvPr id="7" name="Content Placeholder 6">
            <a:extLst>
              <a:ext uri="{FF2B5EF4-FFF2-40B4-BE49-F238E27FC236}">
                <a16:creationId xmlns:a16="http://schemas.microsoft.com/office/drawing/2014/main" id="{98423F60-F955-4EC4-8577-8441C86B5965}"/>
              </a:ext>
            </a:extLst>
          </p:cNvPr>
          <p:cNvSpPr>
            <a:spLocks noGrp="1"/>
          </p:cNvSpPr>
          <p:nvPr>
            <p:ph sz="half" idx="2"/>
          </p:nvPr>
        </p:nvSpPr>
        <p:spPr/>
        <p:txBody>
          <a:bodyPr>
            <a:normAutofit/>
          </a:bodyPr>
          <a:lstStyle/>
          <a:p>
            <a:pPr marL="0" indent="0" algn="ctr">
              <a:buNone/>
            </a:pPr>
            <a:r>
              <a:rPr lang="en-US" sz="1950" dirty="0"/>
              <a:t>When dealing with individual experiencing a mental health challenge or acute episode of mental illness, it is crucial for the officer to remember that having a mental illness is not a crime, it is a medical condition, and in most cases, when dealing with an EDP or a person experiencing an acute mental illness, no crime has been committed. Therefore, it is critical that an officer treat each person they encounter with dignity, respect, understanding, and compassion. </a:t>
            </a:r>
          </a:p>
          <a:p>
            <a:pPr marL="0" indent="0" algn="ctr">
              <a:buNone/>
            </a:pPr>
            <a:endParaRPr lang="en-US" dirty="0"/>
          </a:p>
        </p:txBody>
      </p:sp>
    </p:spTree>
    <p:extLst>
      <p:ext uri="{BB962C8B-B14F-4D97-AF65-F5344CB8AC3E}">
        <p14:creationId xmlns:p14="http://schemas.microsoft.com/office/powerpoint/2010/main" val="973377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r>
              <a:rPr lang="en-US" dirty="0"/>
              <a:t>Managing Officer Created Jeopardy</a:t>
            </a:r>
          </a:p>
        </p:txBody>
      </p:sp>
      <p:sp>
        <p:nvSpPr>
          <p:cNvPr id="133123" name="Rectangle 3"/>
          <p:cNvSpPr>
            <a:spLocks noGrp="1" noChangeArrowheads="1"/>
          </p:cNvSpPr>
          <p:nvPr>
            <p:ph idx="1"/>
          </p:nvPr>
        </p:nvSpPr>
        <p:spPr/>
        <p:txBody>
          <a:bodyPr/>
          <a:lstStyle/>
          <a:p>
            <a:pPr algn="ctr">
              <a:buNone/>
            </a:pPr>
            <a:endParaRPr lang="en-US" sz="2800" dirty="0"/>
          </a:p>
          <a:p>
            <a:pPr algn="ctr">
              <a:buNone/>
            </a:pPr>
            <a:r>
              <a:rPr lang="en-US" sz="2600" dirty="0"/>
              <a:t>Officers should respect barriers, reducing the chances of placing their self in a position that may give an individual the opportunity to capitalize on his or her intention of Victim Precipitated Homicide.</a:t>
            </a:r>
          </a:p>
          <a:p>
            <a:pPr algn="ctr">
              <a:buNone/>
            </a:pPr>
            <a:endParaRPr lang="en-US" dirty="0"/>
          </a:p>
          <a:p>
            <a:pPr algn="ctr">
              <a:buNone/>
            </a:pPr>
            <a:r>
              <a:rPr lang="en-US" b="1" dirty="0"/>
              <a:t>Why?</a:t>
            </a:r>
          </a:p>
          <a:p>
            <a:pPr algn="ctr">
              <a:buNone/>
            </a:pPr>
            <a:endParaRPr lang="en-US" dirty="0"/>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381000"/>
            <a:ext cx="9144000" cy="1219200"/>
          </a:xfrm>
        </p:spPr>
        <p:txBody>
          <a:bodyPr>
            <a:normAutofit/>
          </a:bodyPr>
          <a:lstStyle/>
          <a:p>
            <a:pPr eaLnBrk="1" hangingPunct="1">
              <a:defRPr/>
            </a:pPr>
            <a:r>
              <a:rPr lang="en-US" dirty="0"/>
              <a:t>“Voice” - Your #1 Tool</a:t>
            </a:r>
          </a:p>
        </p:txBody>
      </p:sp>
      <p:sp>
        <p:nvSpPr>
          <p:cNvPr id="80899" name="Rectangle 3"/>
          <p:cNvSpPr>
            <a:spLocks noGrp="1" noChangeArrowheads="1"/>
          </p:cNvSpPr>
          <p:nvPr>
            <p:ph idx="1"/>
          </p:nvPr>
        </p:nvSpPr>
        <p:spPr>
          <a:xfrm>
            <a:off x="762000" y="1828800"/>
            <a:ext cx="7772400" cy="4191000"/>
          </a:xfrm>
        </p:spPr>
        <p:txBody>
          <a:bodyPr>
            <a:normAutofit/>
          </a:bodyPr>
          <a:lstStyle/>
          <a:p>
            <a:pPr algn="ctr" eaLnBrk="1" hangingPunct="1">
              <a:lnSpc>
                <a:spcPct val="90000"/>
              </a:lnSpc>
              <a:buClr>
                <a:schemeClr val="tx1"/>
              </a:buClr>
              <a:buNone/>
              <a:defRPr/>
            </a:pPr>
            <a:endParaRPr lang="en-US" sz="2800" dirty="0"/>
          </a:p>
          <a:p>
            <a:pPr algn="ctr" eaLnBrk="1" hangingPunct="1">
              <a:lnSpc>
                <a:spcPct val="90000"/>
              </a:lnSpc>
              <a:buClr>
                <a:schemeClr val="tx1"/>
              </a:buClr>
              <a:buNone/>
              <a:defRPr/>
            </a:pPr>
            <a:r>
              <a:rPr lang="en-US" sz="2600" dirty="0"/>
              <a:t>The </a:t>
            </a:r>
            <a:r>
              <a:rPr lang="en-US" sz="2600" b="1" u="sng" dirty="0"/>
              <a:t>WAY</a:t>
            </a:r>
            <a:r>
              <a:rPr lang="en-US" sz="2600" b="1" dirty="0"/>
              <a:t> </a:t>
            </a:r>
            <a:r>
              <a:rPr lang="en-US" sz="2600" dirty="0"/>
              <a:t>something is said can be </a:t>
            </a:r>
            <a:r>
              <a:rPr lang="en-US" sz="2600" b="1" u="sng" dirty="0"/>
              <a:t>5x</a:t>
            </a:r>
            <a:r>
              <a:rPr lang="en-US" sz="2600" dirty="0"/>
              <a:t> more important than </a:t>
            </a:r>
            <a:r>
              <a:rPr lang="en-US" sz="2600" b="1" u="sng" dirty="0"/>
              <a:t>What</a:t>
            </a:r>
            <a:r>
              <a:rPr lang="en-US" sz="2600" dirty="0"/>
              <a:t> is said.</a:t>
            </a:r>
          </a:p>
          <a:p>
            <a:pPr algn="ctr" eaLnBrk="1" hangingPunct="1">
              <a:lnSpc>
                <a:spcPct val="90000"/>
              </a:lnSpc>
              <a:buClr>
                <a:schemeClr val="tx1"/>
              </a:buClr>
              <a:buFont typeface="Wingdings" pitchFamily="2" charset="2"/>
              <a:buNone/>
              <a:defRPr/>
            </a:pPr>
            <a:endParaRPr lang="en-US" sz="2600" b="1" dirty="0"/>
          </a:p>
          <a:p>
            <a:pPr algn="ctr" eaLnBrk="1" hangingPunct="1">
              <a:lnSpc>
                <a:spcPct val="90000"/>
              </a:lnSpc>
              <a:buClr>
                <a:schemeClr val="tx1"/>
              </a:buClr>
              <a:buNone/>
              <a:defRPr/>
            </a:pPr>
            <a:r>
              <a:rPr lang="en-US" sz="2600" b="1" i="1" dirty="0"/>
              <a:t>Tone of voice</a:t>
            </a:r>
            <a:r>
              <a:rPr lang="en-US" sz="2600" i="1" dirty="0"/>
              <a:t>, </a:t>
            </a:r>
            <a:r>
              <a:rPr lang="en-US" sz="2600" b="1" i="1" dirty="0"/>
              <a:t>demeanor</a:t>
            </a:r>
            <a:r>
              <a:rPr lang="en-US" sz="2600" i="1" dirty="0"/>
              <a:t> &amp; </a:t>
            </a:r>
            <a:r>
              <a:rPr lang="en-US" sz="2600" b="1" i="1" dirty="0"/>
              <a:t>projected sincerity</a:t>
            </a:r>
            <a:r>
              <a:rPr lang="en-US" sz="2600" dirty="0"/>
              <a:t> are more important than any single phrase that you may use.</a:t>
            </a:r>
          </a:p>
          <a:p>
            <a:pPr>
              <a:buNone/>
            </a:pPr>
            <a:r>
              <a:rPr lang="en-US" sz="2600" dirty="0"/>
              <a:t>  </a:t>
            </a:r>
          </a:p>
          <a:p>
            <a:pPr algn="ctr">
              <a:buNone/>
            </a:pPr>
            <a:r>
              <a:rPr lang="en-US" sz="2400" i="1" dirty="0">
                <a:solidFill>
                  <a:srgbClr val="C00000"/>
                </a:solidFill>
                <a:effectLst>
                  <a:outerShdw blurRad="38100" dist="38100" dir="2700000" algn="tl">
                    <a:srgbClr val="000000">
                      <a:alpha val="43137"/>
                    </a:srgbClr>
                  </a:outerShdw>
                </a:effectLst>
              </a:rPr>
              <a:t>Remember:</a:t>
            </a:r>
          </a:p>
          <a:p>
            <a:pPr algn="ctr">
              <a:buNone/>
            </a:pPr>
            <a:r>
              <a:rPr lang="en-US" sz="2400" i="1" dirty="0">
                <a:solidFill>
                  <a:srgbClr val="C00000"/>
                </a:solidFill>
                <a:effectLst>
                  <a:outerShdw blurRad="38100" dist="38100" dir="2700000" algn="tl">
                    <a:srgbClr val="000000">
                      <a:alpha val="43137"/>
                    </a:srgbClr>
                  </a:outerShdw>
                </a:effectLst>
              </a:rPr>
              <a:t>Calm is just as contagious as fear or panic </a:t>
            </a:r>
          </a:p>
          <a:p>
            <a:pPr algn="ctr" eaLnBrk="1" hangingPunct="1">
              <a:lnSpc>
                <a:spcPct val="90000"/>
              </a:lnSpc>
              <a:buClr>
                <a:schemeClr val="tx1"/>
              </a:buClr>
              <a:buNone/>
              <a:defRPr/>
            </a:pPr>
            <a:endParaRPr lang="en-US" sz="26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49898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Behavioral Change Stairway</a:t>
            </a:r>
          </a:p>
        </p:txBody>
      </p:sp>
      <p:pic>
        <p:nvPicPr>
          <p:cNvPr id="8" name="Picture 3"/>
          <p:cNvPicPr>
            <a:picLocks noGrp="1" noChangeAspect="1" noChangeArrowheads="1"/>
          </p:cNvPicPr>
          <p:nvPr>
            <p:ph idx="1"/>
          </p:nvPr>
        </p:nvPicPr>
        <p:blipFill>
          <a:blip r:embed="rId2" cstate="print"/>
          <a:stretch>
            <a:fillRect/>
          </a:stretch>
        </p:blipFill>
        <p:spPr bwMode="auto">
          <a:xfrm>
            <a:off x="1335956" y="1825625"/>
            <a:ext cx="6472087" cy="435133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838200" y="609600"/>
            <a:ext cx="7772400" cy="1371600"/>
          </a:xfrm>
        </p:spPr>
        <p:txBody>
          <a:bodyPr>
            <a:normAutofit/>
          </a:bodyPr>
          <a:lstStyle/>
          <a:p>
            <a:r>
              <a:rPr lang="en-US" sz="4800" b="1" dirty="0"/>
              <a:t>THE ART OF LISTENING</a:t>
            </a:r>
          </a:p>
        </p:txBody>
      </p:sp>
      <p:sp>
        <p:nvSpPr>
          <p:cNvPr id="137219" name="Rectangle 3"/>
          <p:cNvSpPr>
            <a:spLocks noGrp="1" noChangeArrowheads="1"/>
          </p:cNvSpPr>
          <p:nvPr>
            <p:ph type="subTitle" idx="1"/>
          </p:nvPr>
        </p:nvSpPr>
        <p:spPr>
          <a:xfrm>
            <a:off x="1524000" y="1676400"/>
            <a:ext cx="6400800" cy="762000"/>
          </a:xfrm>
        </p:spPr>
        <p:txBody>
          <a:bodyPr/>
          <a:lstStyle/>
          <a:p>
            <a:r>
              <a:rPr lang="en-US" dirty="0">
                <a:solidFill>
                  <a:srgbClr val="C00000"/>
                </a:solidFill>
              </a:rPr>
              <a:t>ACTIVE LISTENING</a:t>
            </a:r>
          </a:p>
        </p:txBody>
      </p:sp>
      <p:sp>
        <p:nvSpPr>
          <p:cNvPr id="7" name="Footer Placeholder 6"/>
          <p:cNvSpPr>
            <a:spLocks noGrp="1"/>
          </p:cNvSpPr>
          <p:nvPr>
            <p:ph type="ftr" sz="quarter" idx="11"/>
          </p:nvPr>
        </p:nvSpPr>
        <p:spPr/>
        <p:txBody>
          <a:bodyPr/>
          <a:lstStyle/>
          <a:p>
            <a:endParaRPr lang="en-US" dirty="0"/>
          </a:p>
        </p:txBody>
      </p:sp>
      <p:pic>
        <p:nvPicPr>
          <p:cNvPr id="5" name="Picture 5" descr="MK0Z3944"/>
          <p:cNvPicPr>
            <a:picLocks noChangeAspect="1" noChangeArrowheads="1"/>
          </p:cNvPicPr>
          <p:nvPr/>
        </p:nvPicPr>
        <p:blipFill>
          <a:blip r:embed="rId3" cstate="print"/>
          <a:srcRect/>
          <a:stretch>
            <a:fillRect/>
          </a:stretch>
        </p:blipFill>
        <p:spPr>
          <a:xfrm>
            <a:off x="2209800" y="2438400"/>
            <a:ext cx="4648200" cy="4419600"/>
          </a:xfrm>
          <a:prstGeom prst="rect">
            <a:avLst/>
          </a:prstGeom>
          <a:noFill/>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r>
              <a:rPr lang="en-US" dirty="0"/>
              <a:t>Listening</a:t>
            </a:r>
          </a:p>
        </p:txBody>
      </p:sp>
      <p:sp>
        <p:nvSpPr>
          <p:cNvPr id="141315" name="Rectangle 3"/>
          <p:cNvSpPr>
            <a:spLocks noGrp="1" noChangeArrowheads="1"/>
          </p:cNvSpPr>
          <p:nvPr>
            <p:ph idx="1"/>
          </p:nvPr>
        </p:nvSpPr>
        <p:spPr/>
        <p:txBody>
          <a:bodyPr>
            <a:normAutofit/>
          </a:bodyPr>
          <a:lstStyle/>
          <a:p>
            <a:pPr>
              <a:buNone/>
            </a:pPr>
            <a:r>
              <a:rPr lang="en-US" sz="2600" dirty="0"/>
              <a:t>We all have a basic need to be heard</a:t>
            </a:r>
          </a:p>
          <a:p>
            <a:pPr>
              <a:buNone/>
            </a:pPr>
            <a:endParaRPr lang="en-US" sz="2600" dirty="0"/>
          </a:p>
          <a:p>
            <a:pPr>
              <a:buNone/>
            </a:pPr>
            <a:r>
              <a:rPr lang="en-US" sz="2600" dirty="0"/>
              <a:t>We speak so that someone will listen</a:t>
            </a:r>
          </a:p>
          <a:p>
            <a:endParaRPr lang="en-US" sz="2600" dirty="0"/>
          </a:p>
          <a:p>
            <a:pPr>
              <a:buNone/>
            </a:pPr>
            <a:r>
              <a:rPr lang="en-US" sz="2600" dirty="0"/>
              <a:t>We speak to influence people</a:t>
            </a:r>
          </a:p>
          <a:p>
            <a:endParaRPr lang="en-US" sz="2600" dirty="0"/>
          </a:p>
          <a:p>
            <a:pPr>
              <a:buNone/>
            </a:pPr>
            <a:r>
              <a:rPr lang="en-US" sz="2600" dirty="0"/>
              <a:t>We speak to rationalize our behavior</a:t>
            </a:r>
          </a:p>
          <a:p>
            <a:pPr>
              <a:buNone/>
            </a:pPr>
            <a:endParaRPr lang="en-US" sz="2600" dirty="0"/>
          </a:p>
          <a:p>
            <a:pPr>
              <a:buNone/>
            </a:pPr>
            <a:r>
              <a:rPr lang="en-US" sz="2600" dirty="0"/>
              <a:t>Effective listening is as active as talking</a:t>
            </a:r>
          </a:p>
          <a:p>
            <a:pPr>
              <a:buNone/>
            </a:pPr>
            <a:endParaRPr lang="en-US" sz="2800" dirty="0"/>
          </a:p>
          <a:p>
            <a:pPr>
              <a:buNone/>
            </a:pPr>
            <a:endParaRPr lang="en-US" sz="2800"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pPr>
              <a:defRPr/>
            </a:pPr>
            <a:r>
              <a:rPr lang="en-US" dirty="0"/>
              <a:t>Nonjudgmental Active Listening</a:t>
            </a:r>
          </a:p>
        </p:txBody>
      </p:sp>
      <p:sp>
        <p:nvSpPr>
          <p:cNvPr id="3" name="Content Placeholder 2"/>
          <p:cNvSpPr>
            <a:spLocks noGrp="1"/>
          </p:cNvSpPr>
          <p:nvPr>
            <p:ph idx="1"/>
          </p:nvPr>
        </p:nvSpPr>
        <p:spPr/>
        <p:txBody>
          <a:bodyPr>
            <a:noAutofit/>
          </a:bodyPr>
          <a:lstStyle/>
          <a:p>
            <a:pPr marL="0" indent="0">
              <a:buNone/>
              <a:defRPr/>
            </a:pPr>
            <a:r>
              <a:rPr lang="en-US" sz="2600" dirty="0"/>
              <a:t>Most people are either speaking or preparing to speak.</a:t>
            </a:r>
          </a:p>
          <a:p>
            <a:pPr marL="0" indent="0">
              <a:buNone/>
              <a:defRPr/>
            </a:pPr>
            <a:endParaRPr lang="en-US" sz="2600" dirty="0"/>
          </a:p>
          <a:p>
            <a:pPr marL="0" indent="0">
              <a:buNone/>
              <a:defRPr/>
            </a:pPr>
            <a:r>
              <a:rPr lang="en-US" sz="2600" u="sng" dirty="0"/>
              <a:t>Objectives of Active Listening</a:t>
            </a:r>
          </a:p>
          <a:p>
            <a:pPr marL="0" indent="0">
              <a:buNone/>
              <a:defRPr/>
            </a:pPr>
            <a:endParaRPr lang="en-US" sz="1400" u="sng" dirty="0"/>
          </a:p>
          <a:p>
            <a:pPr>
              <a:defRPr/>
            </a:pPr>
            <a:r>
              <a:rPr lang="en-US" sz="2600" dirty="0"/>
              <a:t>Lower emotions and return subject to “normal”</a:t>
            </a:r>
          </a:p>
          <a:p>
            <a:pPr>
              <a:defRPr/>
            </a:pPr>
            <a:endParaRPr lang="en-US" sz="1400" dirty="0"/>
          </a:p>
          <a:p>
            <a:pPr>
              <a:defRPr/>
            </a:pPr>
            <a:r>
              <a:rPr lang="en-US" sz="2600" dirty="0"/>
              <a:t>Establish rapport and influence</a:t>
            </a:r>
          </a:p>
          <a:p>
            <a:pPr marL="137160" indent="0">
              <a:buNone/>
              <a:defRPr/>
            </a:pPr>
            <a:endParaRPr lang="en-US" sz="1400" dirty="0"/>
          </a:p>
          <a:p>
            <a:pPr>
              <a:defRPr/>
            </a:pPr>
            <a:r>
              <a:rPr lang="en-US" sz="2600" dirty="0"/>
              <a:t>Gather information</a:t>
            </a:r>
          </a:p>
          <a:p>
            <a:pPr>
              <a:buNone/>
              <a:defRPr/>
            </a:pPr>
            <a:endParaRPr lang="en-US" sz="1400" dirty="0"/>
          </a:p>
          <a:p>
            <a:pPr>
              <a:defRPr/>
            </a:pPr>
            <a:r>
              <a:rPr lang="en-US" sz="2600" dirty="0"/>
              <a:t>Encourage behavioral change</a:t>
            </a:r>
          </a:p>
          <a:p>
            <a:pPr marL="136525" indent="0">
              <a:buFont typeface="Wingdings 2" pitchFamily="18" charset="2"/>
              <a:buNone/>
              <a:defRPr/>
            </a:pPr>
            <a:endParaRPr lang="en-US" sz="26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11256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Listening Skills</a:t>
            </a:r>
          </a:p>
        </p:txBody>
      </p:sp>
      <p:sp>
        <p:nvSpPr>
          <p:cNvPr id="4" name="Content Placeholder 3"/>
          <p:cNvSpPr>
            <a:spLocks noGrp="1"/>
          </p:cNvSpPr>
          <p:nvPr>
            <p:ph sz="half" idx="1"/>
          </p:nvPr>
        </p:nvSpPr>
        <p:spPr/>
        <p:txBody>
          <a:bodyPr>
            <a:normAutofit/>
          </a:bodyPr>
          <a:lstStyle/>
          <a:p>
            <a:r>
              <a:rPr lang="en-US" sz="2400" dirty="0"/>
              <a:t>“I” Statements</a:t>
            </a:r>
          </a:p>
          <a:p>
            <a:endParaRPr lang="en-US" sz="2400" dirty="0"/>
          </a:p>
          <a:p>
            <a:r>
              <a:rPr lang="en-US" sz="2400" dirty="0"/>
              <a:t>Open Ended Questions</a:t>
            </a:r>
          </a:p>
          <a:p>
            <a:endParaRPr lang="en-US" sz="2400" dirty="0"/>
          </a:p>
          <a:p>
            <a:r>
              <a:rPr lang="en-US" sz="2400" dirty="0"/>
              <a:t>Explicit Phrases</a:t>
            </a:r>
          </a:p>
          <a:p>
            <a:endParaRPr lang="en-US" sz="2400" dirty="0"/>
          </a:p>
          <a:p>
            <a:r>
              <a:rPr lang="en-US" sz="2400" dirty="0"/>
              <a:t>Minimal encouragers </a:t>
            </a:r>
          </a:p>
          <a:p>
            <a:pPr>
              <a:buNone/>
            </a:pPr>
            <a:r>
              <a:rPr lang="en-US" sz="2400" dirty="0"/>
              <a:t>(non-committal response)</a:t>
            </a:r>
          </a:p>
          <a:p>
            <a:pPr>
              <a:buNone/>
            </a:pPr>
            <a:endParaRPr lang="en-US" sz="2400" dirty="0"/>
          </a:p>
          <a:p>
            <a:r>
              <a:rPr lang="en-US" sz="2400" dirty="0"/>
              <a:t>Effective pauses/Silence</a:t>
            </a:r>
          </a:p>
        </p:txBody>
      </p:sp>
      <p:pic>
        <p:nvPicPr>
          <p:cNvPr id="183298" name="Picture 2" descr="C:\Users\pd3126\Downloads\images.jpg"/>
          <p:cNvPicPr>
            <a:picLocks noGrp="1" noChangeAspect="1" noChangeArrowheads="1"/>
          </p:cNvPicPr>
          <p:nvPr>
            <p:ph sz="half" idx="2"/>
          </p:nvPr>
        </p:nvPicPr>
        <p:blipFill>
          <a:blip r:embed="rId3" cstate="print"/>
          <a:srcRect/>
          <a:stretch>
            <a:fillRect/>
          </a:stretch>
        </p:blipFill>
        <p:spPr bwMode="auto">
          <a:xfrm>
            <a:off x="4800600" y="2167400"/>
            <a:ext cx="3957200" cy="255303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Listening Skills</a:t>
            </a:r>
          </a:p>
        </p:txBody>
      </p:sp>
      <p:pic>
        <p:nvPicPr>
          <p:cNvPr id="184322" name="Picture 2" descr="C:\Users\pd3126\Downloads\download (1).jpg"/>
          <p:cNvPicPr>
            <a:picLocks noGrp="1" noChangeAspect="1" noChangeArrowheads="1"/>
          </p:cNvPicPr>
          <p:nvPr>
            <p:ph sz="half" idx="1"/>
          </p:nvPr>
        </p:nvPicPr>
        <p:blipFill>
          <a:blip r:embed="rId3" cstate="print"/>
          <a:srcRect/>
          <a:stretch>
            <a:fillRect/>
          </a:stretch>
        </p:blipFill>
        <p:spPr bwMode="auto">
          <a:xfrm>
            <a:off x="304799" y="2057400"/>
            <a:ext cx="3912461" cy="2438400"/>
          </a:xfrm>
          <a:prstGeom prst="rect">
            <a:avLst/>
          </a:prstGeom>
          <a:noFill/>
        </p:spPr>
      </p:pic>
      <p:sp>
        <p:nvSpPr>
          <p:cNvPr id="4" name="Content Placeholder 3"/>
          <p:cNvSpPr>
            <a:spLocks noGrp="1"/>
          </p:cNvSpPr>
          <p:nvPr>
            <p:ph sz="half" idx="2"/>
          </p:nvPr>
        </p:nvSpPr>
        <p:spPr/>
        <p:txBody>
          <a:bodyPr>
            <a:normAutofit/>
          </a:bodyPr>
          <a:lstStyle/>
          <a:p>
            <a:r>
              <a:rPr lang="en-US" sz="2400" dirty="0"/>
              <a:t>Reflecting</a:t>
            </a:r>
          </a:p>
          <a:p>
            <a:endParaRPr lang="en-US" sz="2400" dirty="0"/>
          </a:p>
          <a:p>
            <a:r>
              <a:rPr lang="en-US" sz="2400" dirty="0"/>
              <a:t>Mirroring</a:t>
            </a:r>
          </a:p>
          <a:p>
            <a:endParaRPr lang="en-US" sz="2400" dirty="0"/>
          </a:p>
          <a:p>
            <a:r>
              <a:rPr lang="en-US" sz="2400" dirty="0"/>
              <a:t>Paraphrasing or Summarizing</a:t>
            </a:r>
          </a:p>
          <a:p>
            <a:endParaRPr lang="en-US" sz="2400" dirty="0"/>
          </a:p>
          <a:p>
            <a:r>
              <a:rPr lang="en-US" sz="2400" dirty="0"/>
              <a:t>Emotion Labeling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90600" y="0"/>
            <a:ext cx="7239000" cy="1527175"/>
          </a:xfrm>
        </p:spPr>
        <p:txBody>
          <a:bodyPr>
            <a:normAutofit/>
          </a:bodyPr>
          <a:lstStyle/>
          <a:p>
            <a:r>
              <a:rPr lang="en-US" dirty="0"/>
              <a:t>Empathy</a:t>
            </a:r>
          </a:p>
        </p:txBody>
      </p:sp>
      <p:sp>
        <p:nvSpPr>
          <p:cNvPr id="72707" name="Rectangle 3"/>
          <p:cNvSpPr>
            <a:spLocks noGrp="1" noChangeArrowheads="1"/>
          </p:cNvSpPr>
          <p:nvPr>
            <p:ph idx="1"/>
          </p:nvPr>
        </p:nvSpPr>
        <p:spPr>
          <a:xfrm>
            <a:off x="381000" y="1295400"/>
            <a:ext cx="8458200" cy="5257800"/>
          </a:xfrm>
        </p:spPr>
        <p:txBody>
          <a:bodyPr>
            <a:normAutofit/>
          </a:bodyPr>
          <a:lstStyle/>
          <a:p>
            <a:pPr eaLnBrk="1" hangingPunct="1">
              <a:lnSpc>
                <a:spcPct val="90000"/>
              </a:lnSpc>
              <a:buFontTx/>
              <a:buNone/>
            </a:pPr>
            <a:endParaRPr lang="en-US" sz="2800" dirty="0"/>
          </a:p>
          <a:p>
            <a:pPr marL="137160" indent="0" algn="ctr" eaLnBrk="1" hangingPunct="1">
              <a:lnSpc>
                <a:spcPct val="90000"/>
              </a:lnSpc>
              <a:buNone/>
            </a:pPr>
            <a:r>
              <a:rPr lang="en-US" sz="2600" dirty="0"/>
              <a:t>“Identification/Understanding of another’s situation, feelings and motive.”</a:t>
            </a:r>
          </a:p>
          <a:p>
            <a:pPr marL="137160" indent="0" algn="ctr" eaLnBrk="1" hangingPunct="1">
              <a:lnSpc>
                <a:spcPct val="90000"/>
              </a:lnSpc>
              <a:buNone/>
            </a:pPr>
            <a:endParaRPr lang="en-US" sz="2600" b="1" dirty="0">
              <a:solidFill>
                <a:srgbClr val="C00000"/>
              </a:solidFill>
            </a:endParaRPr>
          </a:p>
          <a:p>
            <a:pPr marL="137160" indent="0" algn="ctr" eaLnBrk="1" hangingPunct="1">
              <a:lnSpc>
                <a:spcPct val="90000"/>
              </a:lnSpc>
              <a:buNone/>
            </a:pPr>
            <a:r>
              <a:rPr lang="en-US" sz="2600" b="1" dirty="0">
                <a:solidFill>
                  <a:srgbClr val="C00000"/>
                </a:solidFill>
              </a:rPr>
              <a:t>PLACING YOURSELF IN SOMEONE ELSE’S POSITION AND SEEING THE WORLD THROUGH THEIR EYES</a:t>
            </a:r>
          </a:p>
          <a:p>
            <a:pPr marL="137160" indent="0" eaLnBrk="1" hangingPunct="1">
              <a:lnSpc>
                <a:spcPct val="90000"/>
              </a:lnSpc>
              <a:buNone/>
            </a:pPr>
            <a:endParaRPr lang="en-US" sz="2600" dirty="0"/>
          </a:p>
          <a:p>
            <a:pPr marL="137160" indent="0" eaLnBrk="1" hangingPunct="1">
              <a:lnSpc>
                <a:spcPct val="90000"/>
              </a:lnSpc>
              <a:buNone/>
            </a:pPr>
            <a:endParaRPr lang="en-US" sz="2600" dirty="0"/>
          </a:p>
          <a:p>
            <a:pPr marL="137160" indent="0" algn="ctr">
              <a:lnSpc>
                <a:spcPct val="90000"/>
              </a:lnSpc>
              <a:buNone/>
            </a:pPr>
            <a:r>
              <a:rPr lang="en-US" sz="2600" dirty="0"/>
              <a:t>You do not have to feel what they feel or agree with them to provide empathy</a:t>
            </a:r>
          </a:p>
          <a:p>
            <a:pPr marL="137160" indent="0" eaLnBrk="1" hangingPunct="1">
              <a:lnSpc>
                <a:spcPct val="90000"/>
              </a:lnSpc>
              <a:buNone/>
            </a:pPr>
            <a:endParaRPr lang="en-US" sz="2800"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96942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Reassurance and Validation</a:t>
            </a:r>
          </a:p>
        </p:txBody>
      </p:sp>
      <p:sp>
        <p:nvSpPr>
          <p:cNvPr id="5" name="Content Placeholder 4"/>
          <p:cNvSpPr>
            <a:spLocks noGrp="1"/>
          </p:cNvSpPr>
          <p:nvPr>
            <p:ph sz="half" idx="1"/>
          </p:nvPr>
        </p:nvSpPr>
        <p:spPr/>
        <p:txBody>
          <a:bodyPr>
            <a:normAutofit/>
          </a:bodyPr>
          <a:lstStyle/>
          <a:p>
            <a:pPr algn="ctr">
              <a:buNone/>
            </a:pPr>
            <a:endParaRPr lang="en-US" sz="2400" dirty="0"/>
          </a:p>
          <a:p>
            <a:pPr algn="ctr">
              <a:buNone/>
            </a:pPr>
            <a:r>
              <a:rPr lang="en-US" sz="2400" dirty="0"/>
              <a:t>Say or do something to remove an individuals doubts or fears</a:t>
            </a:r>
          </a:p>
          <a:p>
            <a:pPr algn="ctr">
              <a:buNone/>
            </a:pPr>
            <a:endParaRPr lang="en-US" sz="2400" dirty="0"/>
          </a:p>
          <a:p>
            <a:pPr algn="ctr">
              <a:buNone/>
            </a:pPr>
            <a:endParaRPr lang="en-US" sz="2400" dirty="0"/>
          </a:p>
        </p:txBody>
      </p:sp>
      <p:sp>
        <p:nvSpPr>
          <p:cNvPr id="6" name="Content Placeholder 5"/>
          <p:cNvSpPr>
            <a:spLocks noGrp="1"/>
          </p:cNvSpPr>
          <p:nvPr>
            <p:ph sz="half" idx="2"/>
          </p:nvPr>
        </p:nvSpPr>
        <p:spPr/>
        <p:txBody>
          <a:bodyPr>
            <a:normAutofit/>
          </a:bodyPr>
          <a:lstStyle/>
          <a:p>
            <a:pPr algn="ctr">
              <a:buNone/>
            </a:pPr>
            <a:endParaRPr lang="en-US" sz="2400" dirty="0"/>
          </a:p>
          <a:p>
            <a:pPr algn="ctr">
              <a:buNone/>
            </a:pPr>
            <a:r>
              <a:rPr lang="en-US" sz="2400" dirty="0"/>
              <a:t>Recognition or affirmation that a person or their feelings or opinions are valid or worthwhile</a:t>
            </a:r>
          </a:p>
          <a:p>
            <a:pPr algn="ctr">
              <a:buNone/>
            </a:pPr>
            <a:endParaRPr lang="en-US" sz="2400" dirty="0"/>
          </a:p>
        </p:txBody>
      </p:sp>
      <p:pic>
        <p:nvPicPr>
          <p:cNvPr id="185346" name="Picture 2" descr="C:\Users\pd3126\Downloads\a-little-reassurance-goes-a-long-way.jpg"/>
          <p:cNvPicPr>
            <a:picLocks noChangeAspect="1" noChangeArrowheads="1"/>
          </p:cNvPicPr>
          <p:nvPr/>
        </p:nvPicPr>
        <p:blipFill>
          <a:blip r:embed="rId2" cstate="print"/>
          <a:srcRect/>
          <a:stretch>
            <a:fillRect/>
          </a:stretch>
        </p:blipFill>
        <p:spPr bwMode="auto">
          <a:xfrm>
            <a:off x="838200" y="3796416"/>
            <a:ext cx="3352800" cy="1813810"/>
          </a:xfrm>
          <a:prstGeom prst="rect">
            <a:avLst/>
          </a:prstGeom>
          <a:noFill/>
        </p:spPr>
      </p:pic>
      <p:pic>
        <p:nvPicPr>
          <p:cNvPr id="185347" name="Picture 3" descr="C:\Users\pd3126\Downloads\1_5xDVddr9j75s4oaM0cYC_Q.jpeg"/>
          <p:cNvPicPr>
            <a:picLocks noChangeAspect="1" noChangeArrowheads="1"/>
          </p:cNvPicPr>
          <p:nvPr/>
        </p:nvPicPr>
        <p:blipFill>
          <a:blip r:embed="rId3" cstate="print"/>
          <a:srcRect/>
          <a:stretch>
            <a:fillRect/>
          </a:stretch>
        </p:blipFill>
        <p:spPr bwMode="auto">
          <a:xfrm>
            <a:off x="4648200" y="3946727"/>
            <a:ext cx="4038600" cy="15824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uses Crisis Communication?</a:t>
            </a:r>
          </a:p>
        </p:txBody>
      </p:sp>
      <p:sp>
        <p:nvSpPr>
          <p:cNvPr id="3" name="Content Placeholder 2"/>
          <p:cNvSpPr>
            <a:spLocks noGrp="1"/>
          </p:cNvSpPr>
          <p:nvPr>
            <p:ph sz="half" idx="1"/>
          </p:nvPr>
        </p:nvSpPr>
        <p:spPr/>
        <p:txBody>
          <a:bodyPr>
            <a:normAutofit/>
          </a:bodyPr>
          <a:lstStyle/>
          <a:p>
            <a:r>
              <a:rPr lang="en-US" sz="2400" dirty="0"/>
              <a:t>Patrol officers who respond to all types of calls.</a:t>
            </a:r>
          </a:p>
          <a:p>
            <a:r>
              <a:rPr lang="en-US" sz="2400" dirty="0"/>
              <a:t>Detectives who conduct investigations and interviews</a:t>
            </a:r>
          </a:p>
          <a:p>
            <a:r>
              <a:rPr lang="en-US" sz="2400" dirty="0"/>
              <a:t>Crisis Intervention Team Officers</a:t>
            </a:r>
          </a:p>
          <a:p>
            <a:r>
              <a:rPr lang="en-US" sz="2400" dirty="0"/>
              <a:t>First Responders to barricade situations</a:t>
            </a:r>
          </a:p>
          <a:p>
            <a:r>
              <a:rPr lang="en-US" sz="2400" dirty="0"/>
              <a:t>Advanced law enforcement negotiators</a:t>
            </a:r>
          </a:p>
        </p:txBody>
      </p:sp>
      <p:pic>
        <p:nvPicPr>
          <p:cNvPr id="5" name="Content Placeholder 4" descr="170131-APD-Tactical-Negotiations-Unit-01-SJG.jpg"/>
          <p:cNvPicPr>
            <a:picLocks noGrp="1" noChangeAspect="1"/>
          </p:cNvPicPr>
          <p:nvPr>
            <p:ph sz="half" idx="2"/>
          </p:nvPr>
        </p:nvPicPr>
        <p:blipFill>
          <a:blip r:embed="rId2" cstate="print"/>
          <a:stretch>
            <a:fillRect/>
          </a:stretch>
        </p:blipFill>
        <p:spPr>
          <a:xfrm>
            <a:off x="4629150" y="2695774"/>
            <a:ext cx="3886200" cy="261104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 Support</a:t>
            </a:r>
          </a:p>
        </p:txBody>
      </p:sp>
      <p:pic>
        <p:nvPicPr>
          <p:cNvPr id="7" name="Content Placeholder 6" descr="hope-hand.jpg"/>
          <p:cNvPicPr>
            <a:picLocks noGrp="1" noChangeAspect="1"/>
          </p:cNvPicPr>
          <p:nvPr>
            <p:ph sz="half" idx="1"/>
          </p:nvPr>
        </p:nvPicPr>
        <p:blipFill>
          <a:blip r:embed="rId3" cstate="print"/>
          <a:stretch>
            <a:fillRect/>
          </a:stretch>
        </p:blipFill>
        <p:spPr>
          <a:xfrm>
            <a:off x="628650" y="2599943"/>
            <a:ext cx="3886200" cy="2802702"/>
          </a:xfrm>
        </p:spPr>
      </p:pic>
      <p:sp>
        <p:nvSpPr>
          <p:cNvPr id="6" name="Content Placeholder 5"/>
          <p:cNvSpPr>
            <a:spLocks noGrp="1"/>
          </p:cNvSpPr>
          <p:nvPr>
            <p:ph sz="half" idx="2"/>
          </p:nvPr>
        </p:nvSpPr>
        <p:spPr/>
        <p:txBody>
          <a:bodyPr>
            <a:normAutofit fontScale="77500" lnSpcReduction="20000"/>
          </a:bodyPr>
          <a:lstStyle/>
          <a:p>
            <a:pPr>
              <a:lnSpc>
                <a:spcPct val="70000"/>
              </a:lnSpc>
            </a:pPr>
            <a:endParaRPr lang="en-US" sz="3100" dirty="0"/>
          </a:p>
          <a:p>
            <a:pPr>
              <a:lnSpc>
                <a:spcPct val="70000"/>
              </a:lnSpc>
            </a:pPr>
            <a:r>
              <a:rPr lang="en-US" sz="3100" dirty="0"/>
              <a:t>Respect and dignity</a:t>
            </a:r>
          </a:p>
          <a:p>
            <a:pPr>
              <a:lnSpc>
                <a:spcPct val="70000"/>
              </a:lnSpc>
              <a:buNone/>
            </a:pPr>
            <a:endParaRPr lang="en-US" sz="3100" dirty="0"/>
          </a:p>
          <a:p>
            <a:pPr>
              <a:lnSpc>
                <a:spcPct val="70000"/>
              </a:lnSpc>
            </a:pPr>
            <a:r>
              <a:rPr lang="en-US" sz="3100" dirty="0"/>
              <a:t>Avoid Blame</a:t>
            </a:r>
          </a:p>
          <a:p>
            <a:pPr>
              <a:lnSpc>
                <a:spcPct val="70000"/>
              </a:lnSpc>
              <a:buNone/>
            </a:pPr>
            <a:endParaRPr lang="en-US" sz="3100" dirty="0"/>
          </a:p>
          <a:p>
            <a:pPr>
              <a:lnSpc>
                <a:spcPct val="70000"/>
              </a:lnSpc>
            </a:pPr>
            <a:r>
              <a:rPr lang="en-US" sz="3100" dirty="0"/>
              <a:t>Give subject hope</a:t>
            </a:r>
          </a:p>
          <a:p>
            <a:pPr>
              <a:lnSpc>
                <a:spcPct val="70000"/>
              </a:lnSpc>
              <a:buNone/>
            </a:pPr>
            <a:endParaRPr lang="en-US" sz="3100" dirty="0"/>
          </a:p>
          <a:p>
            <a:pPr>
              <a:lnSpc>
                <a:spcPct val="70000"/>
              </a:lnSpc>
            </a:pPr>
            <a:r>
              <a:rPr lang="en-US" sz="3100" dirty="0"/>
              <a:t>Have realistic expectations</a:t>
            </a:r>
          </a:p>
          <a:p>
            <a:pPr>
              <a:lnSpc>
                <a:spcPct val="70000"/>
              </a:lnSpc>
              <a:buNone/>
            </a:pPr>
            <a:endParaRPr lang="en-US" sz="3100" dirty="0"/>
          </a:p>
          <a:p>
            <a:pPr>
              <a:lnSpc>
                <a:spcPct val="70000"/>
              </a:lnSpc>
              <a:buNone/>
            </a:pPr>
            <a:endParaRPr lang="en-US" sz="3100" dirty="0"/>
          </a:p>
          <a:p>
            <a:pPr>
              <a:lnSpc>
                <a:spcPct val="70000"/>
              </a:lnSpc>
            </a:pPr>
            <a:r>
              <a:rPr lang="en-US" sz="3100" dirty="0"/>
              <a:t>Provide the subject with appropriate resources and help</a:t>
            </a:r>
          </a:p>
          <a:p>
            <a:pPr>
              <a:lnSpc>
                <a:spcPct val="70000"/>
              </a:lnSpc>
              <a:buNone/>
            </a:pPr>
            <a:endParaRPr lang="en-US" sz="3100" dirty="0"/>
          </a:p>
          <a:p>
            <a:pPr>
              <a:lnSpc>
                <a:spcPct val="70000"/>
              </a:lnSpc>
            </a:pPr>
            <a:r>
              <a:rPr lang="en-US" sz="3100" dirty="0"/>
              <a:t>Provide reassurance</a:t>
            </a:r>
          </a:p>
          <a:p>
            <a:endParaRPr lang="en-US" sz="2400" dirty="0"/>
          </a:p>
          <a:p>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304801"/>
            <a:ext cx="8305800" cy="1676399"/>
          </a:xfrm>
        </p:spPr>
        <p:txBody>
          <a:bodyPr>
            <a:normAutofit fontScale="90000"/>
          </a:bodyPr>
          <a:lstStyle/>
          <a:p>
            <a:r>
              <a:rPr lang="en-US" sz="5300" b="1" i="1" dirty="0"/>
              <a:t>BARRIERS TO ACTIVE LISTENING</a:t>
            </a:r>
            <a:br>
              <a:rPr lang="en-US" b="1" i="1" dirty="0"/>
            </a:br>
            <a:endParaRPr lang="en-US" dirty="0"/>
          </a:p>
        </p:txBody>
      </p:sp>
      <p:sp>
        <p:nvSpPr>
          <p:cNvPr id="3" name="Content Placeholder 2"/>
          <p:cNvSpPr>
            <a:spLocks noGrp="1"/>
          </p:cNvSpPr>
          <p:nvPr>
            <p:ph type="subTitle" idx="1"/>
          </p:nvPr>
        </p:nvSpPr>
        <p:spPr/>
        <p:txBody>
          <a:bodyPr>
            <a:normAutofit/>
          </a:bodyPr>
          <a:lstStyle/>
          <a:p>
            <a:pPr marL="137160" indent="0" algn="ctr">
              <a:buNone/>
            </a:pPr>
            <a:endParaRPr lang="en-US" dirty="0"/>
          </a:p>
          <a:p>
            <a:pPr marL="137160" indent="0" algn="ctr">
              <a:buNone/>
            </a:pPr>
            <a:endParaRPr lang="en-US" dirty="0"/>
          </a:p>
        </p:txBody>
      </p:sp>
      <p:sp>
        <p:nvSpPr>
          <p:cNvPr id="8" name="Footer Placeholder 7"/>
          <p:cNvSpPr>
            <a:spLocks noGrp="1"/>
          </p:cNvSpPr>
          <p:nvPr>
            <p:ph type="ftr" sz="quarter" idx="11"/>
          </p:nvPr>
        </p:nvSpPr>
        <p:spPr/>
        <p:txBody>
          <a:bodyPr/>
          <a:lstStyle/>
          <a:p>
            <a:endParaRPr lang="en-US" dirty="0"/>
          </a:p>
        </p:txBody>
      </p:sp>
      <p:pic>
        <p:nvPicPr>
          <p:cNvPr id="6" name="Picture 5" descr="not listening.png"/>
          <p:cNvPicPr>
            <a:picLocks noChangeAspect="1"/>
          </p:cNvPicPr>
          <p:nvPr/>
        </p:nvPicPr>
        <p:blipFill>
          <a:blip r:embed="rId3" cstate="print"/>
          <a:stretch>
            <a:fillRect/>
          </a:stretch>
        </p:blipFill>
        <p:spPr>
          <a:xfrm>
            <a:off x="1524000" y="1600200"/>
            <a:ext cx="5638800" cy="4038599"/>
          </a:xfrm>
          <a:prstGeom prst="rect">
            <a:avLst/>
          </a:prstGeom>
        </p:spPr>
      </p:pic>
    </p:spTree>
    <p:extLst>
      <p:ext uri="{BB962C8B-B14F-4D97-AF65-F5344CB8AC3E}">
        <p14:creationId xmlns:p14="http://schemas.microsoft.com/office/powerpoint/2010/main" val="1947289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Barriers to Active Listening</a:t>
            </a:r>
          </a:p>
        </p:txBody>
      </p:sp>
      <p:sp>
        <p:nvSpPr>
          <p:cNvPr id="3" name="Content Placeholder 2"/>
          <p:cNvSpPr>
            <a:spLocks noGrp="1"/>
          </p:cNvSpPr>
          <p:nvPr>
            <p:ph sz="half" idx="1"/>
          </p:nvPr>
        </p:nvSpPr>
        <p:spPr>
          <a:xfrm>
            <a:off x="304800" y="1752600"/>
            <a:ext cx="4032504" cy="4800600"/>
          </a:xfrm>
          <a:prstGeom prst="rect">
            <a:avLst/>
          </a:prstGeom>
        </p:spPr>
        <p:txBody>
          <a:bodyPr>
            <a:normAutofit fontScale="70000" lnSpcReduction="20000"/>
          </a:bodyPr>
          <a:lstStyle/>
          <a:p>
            <a:pPr marL="137160" indent="0" algn="ctr">
              <a:buNone/>
              <a:defRPr/>
            </a:pPr>
            <a:r>
              <a:rPr lang="en-US" sz="4200" dirty="0"/>
              <a:t>Advice, Judgment, problem solving or Persuasion</a:t>
            </a:r>
          </a:p>
          <a:p>
            <a:pPr marL="136525" indent="0" algn="ctr">
              <a:buFont typeface="Wingdings 2" pitchFamily="18" charset="2"/>
              <a:buNone/>
              <a:defRPr/>
            </a:pPr>
            <a:endParaRPr lang="en-US" sz="2500" dirty="0"/>
          </a:p>
          <a:p>
            <a:pPr marL="137160" indent="0" algn="ctr">
              <a:buNone/>
              <a:defRPr/>
            </a:pPr>
            <a:r>
              <a:rPr lang="en-US" sz="4200" dirty="0"/>
              <a:t>Pushing a conversation about Crisis Situation</a:t>
            </a:r>
          </a:p>
          <a:p>
            <a:pPr marL="136525" indent="0" algn="ctr">
              <a:buFont typeface="Wingdings 2" pitchFamily="18" charset="2"/>
              <a:buNone/>
              <a:defRPr/>
            </a:pPr>
            <a:endParaRPr lang="en-US" sz="2200" dirty="0"/>
          </a:p>
          <a:p>
            <a:pPr marL="137160" indent="0" algn="ctr">
              <a:buNone/>
              <a:defRPr/>
            </a:pPr>
            <a:r>
              <a:rPr lang="en-US" sz="4200" dirty="0"/>
              <a:t>Comparing</a:t>
            </a:r>
          </a:p>
          <a:p>
            <a:pPr marL="137160" indent="0" algn="ctr">
              <a:buNone/>
              <a:defRPr/>
            </a:pPr>
            <a:endParaRPr lang="en-US" sz="2200" dirty="0"/>
          </a:p>
          <a:p>
            <a:pPr marL="137160" indent="0" algn="ctr">
              <a:buNone/>
              <a:defRPr/>
            </a:pPr>
            <a:r>
              <a:rPr lang="en-US" sz="4200" dirty="0"/>
              <a:t>Interrupting</a:t>
            </a:r>
          </a:p>
          <a:p>
            <a:pPr marL="137160" indent="0" algn="ctr">
              <a:buNone/>
              <a:defRPr/>
            </a:pPr>
            <a:endParaRPr lang="en-US" sz="2200" dirty="0"/>
          </a:p>
          <a:p>
            <a:pPr marL="137160" indent="0" algn="ctr">
              <a:buNone/>
              <a:defRPr/>
            </a:pPr>
            <a:r>
              <a:rPr lang="en-US" sz="4200" dirty="0"/>
              <a:t>Arguing </a:t>
            </a:r>
          </a:p>
          <a:p>
            <a:pPr marL="137160" indent="0" algn="ctr">
              <a:buNone/>
              <a:defRPr/>
            </a:pPr>
            <a:endParaRPr lang="en-US" sz="4000" dirty="0"/>
          </a:p>
          <a:p>
            <a:pPr>
              <a:defRPr/>
            </a:pPr>
            <a:endParaRPr lang="en-US" dirty="0"/>
          </a:p>
          <a:p>
            <a:pPr marL="0" indent="0">
              <a:buNone/>
              <a:defRPr/>
            </a:pP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5024" y="2362200"/>
            <a:ext cx="4324049" cy="3242023"/>
          </a:xfrm>
          <a:prstGeom prst="rect">
            <a:avLst/>
          </a:prstGeom>
        </p:spPr>
      </p:pic>
      <p:sp>
        <p:nvSpPr>
          <p:cNvPr id="7" name="Footer Placeholder 6"/>
          <p:cNvSpPr>
            <a:spLocks noGrp="1"/>
          </p:cNvSpPr>
          <p:nvPr>
            <p:ph type="ftr" sz="quarter" idx="11"/>
          </p:nvPr>
        </p:nvSpPr>
        <p:spPr>
          <a:xfrm>
            <a:off x="457200" y="6356350"/>
            <a:ext cx="8229600" cy="365125"/>
          </a:xfrm>
        </p:spPr>
        <p:txBody>
          <a:bodyPr/>
          <a:lstStyle/>
          <a:p>
            <a:endParaRPr lang="en-US" dirty="0"/>
          </a:p>
        </p:txBody>
      </p:sp>
    </p:spTree>
    <p:extLst>
      <p:ext uri="{BB962C8B-B14F-4D97-AF65-F5344CB8AC3E}">
        <p14:creationId xmlns:p14="http://schemas.microsoft.com/office/powerpoint/2010/main" val="16902791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eaLnBrk="1" hangingPunct="1">
              <a:defRPr/>
            </a:pPr>
            <a:r>
              <a:rPr lang="en-US" dirty="0"/>
              <a:t>Phrases That Damage Rapport</a:t>
            </a:r>
          </a:p>
        </p:txBody>
      </p:sp>
      <p:sp>
        <p:nvSpPr>
          <p:cNvPr id="48131" name="Rectangle 3"/>
          <p:cNvSpPr>
            <a:spLocks noGrp="1" noChangeArrowheads="1"/>
          </p:cNvSpPr>
          <p:nvPr>
            <p:ph idx="1"/>
          </p:nvPr>
        </p:nvSpPr>
        <p:spPr>
          <a:xfrm>
            <a:off x="685800" y="1828800"/>
            <a:ext cx="7772400" cy="4267200"/>
          </a:xfrm>
        </p:spPr>
        <p:txBody>
          <a:bodyPr>
            <a:normAutofit/>
          </a:bodyPr>
          <a:lstStyle/>
          <a:p>
            <a:pPr eaLnBrk="1" hangingPunct="1">
              <a:buClr>
                <a:schemeClr val="tx1"/>
              </a:buClr>
              <a:buSzPct val="75000"/>
              <a:buNone/>
              <a:defRPr/>
            </a:pPr>
            <a:r>
              <a:rPr lang="en-US" sz="2600" b="1" dirty="0"/>
              <a:t>“Calm Down”</a:t>
            </a:r>
            <a:endParaRPr lang="en-US" sz="2600" dirty="0"/>
          </a:p>
          <a:p>
            <a:pPr lvl="1" eaLnBrk="1" hangingPunct="1">
              <a:buClr>
                <a:schemeClr val="tx1"/>
              </a:buClr>
              <a:buSzPct val="75000"/>
              <a:buFontTx/>
              <a:buChar char="•"/>
              <a:defRPr/>
            </a:pPr>
            <a:r>
              <a:rPr lang="en-US" sz="2600" dirty="0"/>
              <a:t>May be perceived as an order.</a:t>
            </a:r>
          </a:p>
          <a:p>
            <a:pPr lvl="1" eaLnBrk="1" hangingPunct="1">
              <a:buClr>
                <a:schemeClr val="tx1"/>
              </a:buClr>
              <a:buSzPct val="75000"/>
              <a:buFontTx/>
              <a:buChar char="•"/>
              <a:defRPr/>
            </a:pPr>
            <a:endParaRPr lang="en-US" sz="2600" dirty="0"/>
          </a:p>
          <a:p>
            <a:pPr eaLnBrk="1" hangingPunct="1">
              <a:buClr>
                <a:schemeClr val="tx1"/>
              </a:buClr>
              <a:buSzPct val="75000"/>
              <a:buNone/>
              <a:defRPr/>
            </a:pPr>
            <a:r>
              <a:rPr lang="en-US" sz="2600" b="1" dirty="0"/>
              <a:t>“I Understand”</a:t>
            </a:r>
            <a:endParaRPr lang="en-US" sz="2600" dirty="0"/>
          </a:p>
          <a:p>
            <a:pPr lvl="1" eaLnBrk="1" hangingPunct="1">
              <a:buClr>
                <a:schemeClr val="tx1"/>
              </a:buClr>
              <a:buSzPct val="75000"/>
              <a:buFontTx/>
              <a:buChar char="•"/>
              <a:defRPr/>
            </a:pPr>
            <a:r>
              <a:rPr lang="en-US" sz="2600" dirty="0"/>
              <a:t>Often the phrase used by others to interrupt and jump into problem solving.</a:t>
            </a:r>
          </a:p>
          <a:p>
            <a:pPr lvl="1" eaLnBrk="1" hangingPunct="1">
              <a:buClr>
                <a:schemeClr val="tx1"/>
              </a:buClr>
              <a:buSzPct val="75000"/>
              <a:buFontTx/>
              <a:buChar char="•"/>
              <a:defRPr/>
            </a:pPr>
            <a:r>
              <a:rPr lang="en-US" sz="2600" dirty="0"/>
              <a:t>Understanding must be </a:t>
            </a:r>
            <a:r>
              <a:rPr lang="en-US" sz="2600" u="sng" dirty="0"/>
              <a:t>demonstrated.</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662501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48130" name="Rectangle 2"/>
          <p:cNvSpPr>
            <a:spLocks noGrp="1" noChangeArrowheads="1"/>
          </p:cNvSpPr>
          <p:nvPr>
            <p:ph type="title" idx="4294967295"/>
          </p:nvPr>
        </p:nvSpPr>
        <p:spPr>
          <a:xfrm>
            <a:off x="0" y="274638"/>
            <a:ext cx="8229600" cy="1143000"/>
          </a:xfrm>
        </p:spPr>
        <p:txBody>
          <a:bodyPr>
            <a:normAutofit/>
          </a:bodyPr>
          <a:lstStyle/>
          <a:p>
            <a:pPr eaLnBrk="1" hangingPunct="1">
              <a:defRPr/>
            </a:pPr>
            <a:r>
              <a:rPr lang="en-US" dirty="0"/>
              <a:t>Phrases That Damage Rapport</a:t>
            </a:r>
          </a:p>
        </p:txBody>
      </p:sp>
      <p:sp>
        <p:nvSpPr>
          <p:cNvPr id="48131" name="Rectangle 3"/>
          <p:cNvSpPr>
            <a:spLocks noGrp="1" noChangeArrowheads="1"/>
          </p:cNvSpPr>
          <p:nvPr>
            <p:ph type="body" idx="4294967295"/>
          </p:nvPr>
        </p:nvSpPr>
        <p:spPr>
          <a:xfrm>
            <a:off x="1219200" y="1828800"/>
            <a:ext cx="7924800" cy="4572000"/>
          </a:xfrm>
        </p:spPr>
        <p:txBody>
          <a:bodyPr>
            <a:normAutofit/>
          </a:bodyPr>
          <a:lstStyle/>
          <a:p>
            <a:pPr eaLnBrk="1" hangingPunct="1">
              <a:buClr>
                <a:schemeClr val="tx1"/>
              </a:buClr>
              <a:buSzPct val="75000"/>
              <a:defRPr/>
            </a:pPr>
            <a:r>
              <a:rPr lang="en-US" sz="2600" b="1" dirty="0"/>
              <a:t>Why?”</a:t>
            </a:r>
          </a:p>
          <a:p>
            <a:pPr lvl="1" eaLnBrk="1" hangingPunct="1">
              <a:buClr>
                <a:schemeClr val="tx1"/>
              </a:buClr>
              <a:buSzPct val="75000"/>
              <a:buFontTx/>
              <a:buChar char="•"/>
              <a:defRPr/>
            </a:pPr>
            <a:r>
              <a:rPr lang="en-US" sz="2600" dirty="0"/>
              <a:t>Feels accusatory, creates defensiveness.</a:t>
            </a:r>
          </a:p>
          <a:p>
            <a:pPr lvl="1" eaLnBrk="1" hangingPunct="1">
              <a:buClr>
                <a:schemeClr val="tx1"/>
              </a:buClr>
              <a:buSzPct val="75000"/>
              <a:buFontTx/>
              <a:buChar char="•"/>
              <a:defRPr/>
            </a:pPr>
            <a:endParaRPr lang="en-US" sz="2600" dirty="0"/>
          </a:p>
          <a:p>
            <a:pPr eaLnBrk="1" hangingPunct="1">
              <a:buClr>
                <a:schemeClr val="tx1"/>
              </a:buClr>
              <a:buSzPct val="75000"/>
              <a:defRPr/>
            </a:pPr>
            <a:r>
              <a:rPr lang="en-US" sz="2600" b="1" dirty="0"/>
              <a:t>“You Should” &amp; “You Shouldn’t”</a:t>
            </a:r>
            <a:endParaRPr lang="en-US" sz="2600" dirty="0"/>
          </a:p>
          <a:p>
            <a:pPr lvl="1" eaLnBrk="1" hangingPunct="1">
              <a:buClr>
                <a:schemeClr val="tx1"/>
              </a:buClr>
              <a:buSzPct val="75000"/>
              <a:buFontTx/>
              <a:buChar char="•"/>
              <a:defRPr/>
            </a:pPr>
            <a:r>
              <a:rPr lang="en-US" sz="2600" dirty="0"/>
              <a:t>Judgmental statements that may cause feelings of inadequacy/shame/anger.</a:t>
            </a:r>
          </a:p>
        </p:txBody>
      </p:sp>
    </p:spTree>
    <p:extLst>
      <p:ext uri="{BB962C8B-B14F-4D97-AF65-F5344CB8AC3E}">
        <p14:creationId xmlns:p14="http://schemas.microsoft.com/office/powerpoint/2010/main" val="46693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defRPr/>
            </a:pPr>
            <a:r>
              <a:rPr lang="en-US" dirty="0"/>
              <a:t>Better Phrases</a:t>
            </a:r>
          </a:p>
        </p:txBody>
      </p:sp>
      <p:sp>
        <p:nvSpPr>
          <p:cNvPr id="50179" name="Rectangle 3"/>
          <p:cNvSpPr>
            <a:spLocks noGrp="1" noChangeArrowheads="1"/>
          </p:cNvSpPr>
          <p:nvPr>
            <p:ph sz="half" idx="1"/>
          </p:nvPr>
        </p:nvSpPr>
        <p:spPr>
          <a:xfrm>
            <a:off x="457200" y="1600200"/>
            <a:ext cx="4033838" cy="4525963"/>
          </a:xfrm>
        </p:spPr>
        <p:txBody>
          <a:bodyPr>
            <a:normAutofit/>
          </a:bodyPr>
          <a:lstStyle/>
          <a:p>
            <a:pPr eaLnBrk="1" hangingPunct="1">
              <a:buClr>
                <a:schemeClr val="tx1"/>
              </a:buClr>
              <a:buSzPct val="75000"/>
              <a:defRPr/>
            </a:pPr>
            <a:r>
              <a:rPr lang="en-US" sz="3200" dirty="0"/>
              <a:t>Calm Down</a:t>
            </a:r>
          </a:p>
          <a:p>
            <a:pPr eaLnBrk="1" hangingPunct="1">
              <a:buClr>
                <a:schemeClr val="tx1"/>
              </a:buClr>
              <a:buSzPct val="75000"/>
              <a:defRPr/>
            </a:pPr>
            <a:endParaRPr lang="en-US" sz="3200" dirty="0"/>
          </a:p>
          <a:p>
            <a:pPr eaLnBrk="1" hangingPunct="1">
              <a:buClr>
                <a:schemeClr val="tx1"/>
              </a:buClr>
              <a:buSzPct val="75000"/>
              <a:defRPr/>
            </a:pPr>
            <a:endParaRPr lang="en-US" sz="3200" dirty="0"/>
          </a:p>
          <a:p>
            <a:pPr eaLnBrk="1" hangingPunct="1">
              <a:buClr>
                <a:schemeClr val="tx1"/>
              </a:buClr>
              <a:buSzPct val="75000"/>
              <a:defRPr/>
            </a:pPr>
            <a:r>
              <a:rPr lang="en-US" sz="3200" dirty="0"/>
              <a:t>“I Understand”</a:t>
            </a:r>
          </a:p>
          <a:p>
            <a:pPr eaLnBrk="1" hangingPunct="1">
              <a:buClr>
                <a:schemeClr val="tx1"/>
              </a:buClr>
              <a:buSzPct val="75000"/>
              <a:defRPr/>
            </a:pPr>
            <a:endParaRPr lang="en-US" sz="3200" dirty="0"/>
          </a:p>
          <a:p>
            <a:pPr eaLnBrk="1" hangingPunct="1">
              <a:buClr>
                <a:schemeClr val="tx1"/>
              </a:buClr>
              <a:buSzPct val="75000"/>
              <a:defRPr/>
            </a:pPr>
            <a:endParaRPr lang="en-US" sz="3200" dirty="0"/>
          </a:p>
          <a:p>
            <a:pPr eaLnBrk="1" hangingPunct="1">
              <a:buClr>
                <a:schemeClr val="tx1"/>
              </a:buClr>
              <a:buSzPct val="75000"/>
              <a:defRPr/>
            </a:pPr>
            <a:r>
              <a:rPr lang="en-US" sz="3200" dirty="0"/>
              <a:t>“You Should(n’t)”</a:t>
            </a:r>
          </a:p>
          <a:p>
            <a:pPr eaLnBrk="1" hangingPunct="1">
              <a:buClr>
                <a:schemeClr val="tx1"/>
              </a:buClr>
              <a:buSzPct val="75000"/>
              <a:buFont typeface="Wingdings" pitchFamily="2" charset="2"/>
              <a:buNone/>
              <a:defRPr/>
            </a:pPr>
            <a:r>
              <a:rPr lang="en-US" sz="3200" dirty="0"/>
              <a:t>     “Why?”</a:t>
            </a:r>
          </a:p>
        </p:txBody>
      </p:sp>
      <p:sp>
        <p:nvSpPr>
          <p:cNvPr id="50180" name="Rectangle 4"/>
          <p:cNvSpPr>
            <a:spLocks noGrp="1" noChangeArrowheads="1"/>
          </p:cNvSpPr>
          <p:nvPr>
            <p:ph sz="half" idx="2"/>
          </p:nvPr>
        </p:nvSpPr>
        <p:spPr>
          <a:xfrm>
            <a:off x="4652963" y="1600200"/>
            <a:ext cx="4033837" cy="1089025"/>
          </a:xfrm>
        </p:spPr>
        <p:txBody>
          <a:bodyPr wrap="square">
            <a:spAutoFit/>
          </a:bodyPr>
          <a:lstStyle/>
          <a:p>
            <a:pPr eaLnBrk="1" hangingPunct="1">
              <a:lnSpc>
                <a:spcPct val="90000"/>
              </a:lnSpc>
              <a:buFont typeface="Wingdings" pitchFamily="2" charset="2"/>
              <a:buNone/>
            </a:pPr>
            <a:r>
              <a:rPr lang="en-US" sz="3200" i="1" dirty="0">
                <a:effectLst/>
              </a:rPr>
              <a:t>“I can see (hear) how</a:t>
            </a:r>
          </a:p>
          <a:p>
            <a:pPr eaLnBrk="1" hangingPunct="1">
              <a:lnSpc>
                <a:spcPct val="90000"/>
              </a:lnSpc>
              <a:buFont typeface="Wingdings" pitchFamily="2" charset="2"/>
              <a:buNone/>
            </a:pPr>
            <a:r>
              <a:rPr lang="en-US" sz="3200" i="1" dirty="0">
                <a:effectLst/>
              </a:rPr>
              <a:t>angry you are”</a:t>
            </a:r>
          </a:p>
        </p:txBody>
      </p:sp>
      <p:sp>
        <p:nvSpPr>
          <p:cNvPr id="14" name="Footer Placeholder 13"/>
          <p:cNvSpPr>
            <a:spLocks noGrp="1"/>
          </p:cNvSpPr>
          <p:nvPr>
            <p:ph type="ftr" sz="quarter" idx="11"/>
          </p:nvPr>
        </p:nvSpPr>
        <p:spPr>
          <a:xfrm>
            <a:off x="457200" y="6356350"/>
            <a:ext cx="8229600" cy="365125"/>
          </a:xfrm>
        </p:spPr>
        <p:txBody>
          <a:bodyPr/>
          <a:lstStyle/>
          <a:p>
            <a:endParaRPr lang="en-US" dirty="0"/>
          </a:p>
        </p:txBody>
      </p:sp>
      <p:graphicFrame>
        <p:nvGraphicFramePr>
          <p:cNvPr id="3074" name="Object 5"/>
          <p:cNvGraphicFramePr>
            <a:graphicFrameLocks noChangeAspect="1"/>
          </p:cNvGraphicFramePr>
          <p:nvPr/>
        </p:nvGraphicFramePr>
        <p:xfrm>
          <a:off x="1143000" y="1447800"/>
          <a:ext cx="1612900" cy="1500188"/>
        </p:xfrm>
        <a:graphic>
          <a:graphicData uri="http://schemas.openxmlformats.org/presentationml/2006/ole">
            <mc:AlternateContent xmlns:mc="http://schemas.openxmlformats.org/markup-compatibility/2006">
              <mc:Choice xmlns:v="urn:schemas-microsoft-com:vml" Requires="v">
                <p:oleObj spid="_x0000_s1026" name="Drawing" r:id="rId4" imgW="691396" imgH="644092" progId="">
                  <p:embed/>
                </p:oleObj>
              </mc:Choice>
              <mc:Fallback>
                <p:oleObj name="Drawing" r:id="rId4" imgW="691396" imgH="644092" progId="">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161290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6"/>
          <p:cNvGraphicFramePr>
            <a:graphicFrameLocks noChangeAspect="1"/>
          </p:cNvGraphicFramePr>
          <p:nvPr/>
        </p:nvGraphicFramePr>
        <p:xfrm>
          <a:off x="1143000" y="3124200"/>
          <a:ext cx="1612900" cy="1500188"/>
        </p:xfrm>
        <a:graphic>
          <a:graphicData uri="http://schemas.openxmlformats.org/presentationml/2006/ole">
            <mc:AlternateContent xmlns:mc="http://schemas.openxmlformats.org/markup-compatibility/2006">
              <mc:Choice xmlns:v="urn:schemas-microsoft-com:vml" Requires="v">
                <p:oleObj spid="_x0000_s1027" name="Drawing" r:id="rId6" imgW="691396" imgH="644092" progId="">
                  <p:embed/>
                </p:oleObj>
              </mc:Choice>
              <mc:Fallback>
                <p:oleObj name="Drawing" r:id="rId6" imgW="691396" imgH="644092" progId="">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3124200"/>
                        <a:ext cx="161290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7"/>
          <p:cNvGraphicFramePr>
            <a:graphicFrameLocks noChangeAspect="1"/>
          </p:cNvGraphicFramePr>
          <p:nvPr/>
        </p:nvGraphicFramePr>
        <p:xfrm>
          <a:off x="1143000" y="4800600"/>
          <a:ext cx="1612900" cy="1500188"/>
        </p:xfrm>
        <a:graphic>
          <a:graphicData uri="http://schemas.openxmlformats.org/presentationml/2006/ole">
            <mc:AlternateContent xmlns:mc="http://schemas.openxmlformats.org/markup-compatibility/2006">
              <mc:Choice xmlns:v="urn:schemas-microsoft-com:vml" Requires="v">
                <p:oleObj spid="_x0000_s1028" name="Drawing" r:id="rId8" imgW="691396" imgH="644092" progId="">
                  <p:embed/>
                </p:oleObj>
              </mc:Choice>
              <mc:Fallback>
                <p:oleObj name="Drawing" r:id="rId8" imgW="691396" imgH="644092" progId="">
                  <p:embed/>
                  <p:pic>
                    <p:nvPicPr>
                      <p:cNvPr id="0" name="Picture 1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800600"/>
                        <a:ext cx="1612900"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8"/>
          <p:cNvGraphicFramePr>
            <a:graphicFrameLocks noChangeAspect="1"/>
          </p:cNvGraphicFramePr>
          <p:nvPr/>
        </p:nvGraphicFramePr>
        <p:xfrm>
          <a:off x="1447800" y="3352800"/>
          <a:ext cx="1039813" cy="1111250"/>
        </p:xfrm>
        <a:graphic>
          <a:graphicData uri="http://schemas.openxmlformats.org/presentationml/2006/ole">
            <mc:AlternateContent xmlns:mc="http://schemas.openxmlformats.org/markup-compatibility/2006">
              <mc:Choice xmlns:v="urn:schemas-microsoft-com:vml" Requires="v">
                <p:oleObj spid="_x0000_s1029" name="Drawing" r:id="rId9" imgW="499885" imgH="534981" progId="">
                  <p:embed/>
                </p:oleObj>
              </mc:Choice>
              <mc:Fallback>
                <p:oleObj name="Drawing" r:id="rId9" imgW="499885" imgH="534981" progId="">
                  <p:embed/>
                  <p:pic>
                    <p:nvPicPr>
                      <p:cNvPr id="0" name="Picture 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3352800"/>
                        <a:ext cx="103981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9"/>
          <p:cNvGraphicFramePr>
            <a:graphicFrameLocks noChangeAspect="1"/>
          </p:cNvGraphicFramePr>
          <p:nvPr/>
        </p:nvGraphicFramePr>
        <p:xfrm>
          <a:off x="1447800" y="1676400"/>
          <a:ext cx="1039813" cy="1111250"/>
        </p:xfrm>
        <a:graphic>
          <a:graphicData uri="http://schemas.openxmlformats.org/presentationml/2006/ole">
            <mc:AlternateContent xmlns:mc="http://schemas.openxmlformats.org/markup-compatibility/2006">
              <mc:Choice xmlns:v="urn:schemas-microsoft-com:vml" Requires="v">
                <p:oleObj spid="_x0000_s1030" name="Drawing" r:id="rId11" imgW="499885" imgH="534981" progId="">
                  <p:embed/>
                </p:oleObj>
              </mc:Choice>
              <mc:Fallback>
                <p:oleObj name="Drawing" r:id="rId11" imgW="499885" imgH="534981" progId="">
                  <p:embed/>
                  <p:pic>
                    <p:nvPicPr>
                      <p:cNvPr id="0" name="Picture 1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676400"/>
                        <a:ext cx="103981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10"/>
          <p:cNvGraphicFramePr>
            <a:graphicFrameLocks noChangeAspect="1"/>
          </p:cNvGraphicFramePr>
          <p:nvPr/>
        </p:nvGraphicFramePr>
        <p:xfrm>
          <a:off x="1371600" y="4953000"/>
          <a:ext cx="1039813" cy="1111250"/>
        </p:xfrm>
        <a:graphic>
          <a:graphicData uri="http://schemas.openxmlformats.org/presentationml/2006/ole">
            <mc:AlternateContent xmlns:mc="http://schemas.openxmlformats.org/markup-compatibility/2006">
              <mc:Choice xmlns:v="urn:schemas-microsoft-com:vml" Requires="v">
                <p:oleObj spid="_x0000_s1031" name="Drawing" r:id="rId13" imgW="499885" imgH="534981" progId="">
                  <p:embed/>
                </p:oleObj>
              </mc:Choice>
              <mc:Fallback>
                <p:oleObj name="Drawing" r:id="rId13" imgW="499885" imgH="534981" progId="">
                  <p:embed/>
                  <p:pic>
                    <p:nvPicPr>
                      <p:cNvPr id="0" name="Picture 1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953000"/>
                        <a:ext cx="103981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87" name="Text Box 11"/>
          <p:cNvSpPr txBox="1">
            <a:spLocks noChangeArrowheads="1"/>
          </p:cNvSpPr>
          <p:nvPr/>
        </p:nvSpPr>
        <p:spPr bwMode="auto">
          <a:xfrm>
            <a:off x="4648200" y="3397250"/>
            <a:ext cx="28463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200" i="1" dirty="0"/>
              <a:t>“I’m listening.”</a:t>
            </a:r>
          </a:p>
        </p:txBody>
      </p:sp>
      <p:sp>
        <p:nvSpPr>
          <p:cNvPr id="50188" name="Text Box 12"/>
          <p:cNvSpPr txBox="1">
            <a:spLocks noChangeArrowheads="1"/>
          </p:cNvSpPr>
          <p:nvPr/>
        </p:nvSpPr>
        <p:spPr bwMode="auto">
          <a:xfrm>
            <a:off x="4572000" y="5105400"/>
            <a:ext cx="4221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200" i="1" dirty="0"/>
              <a:t>“What’s causing that?”</a:t>
            </a:r>
          </a:p>
        </p:txBody>
      </p:sp>
    </p:spTree>
    <p:extLst>
      <p:ext uri="{BB962C8B-B14F-4D97-AF65-F5344CB8AC3E}">
        <p14:creationId xmlns:p14="http://schemas.microsoft.com/office/powerpoint/2010/main" val="2949372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7"/>
                                        </p:tgtEl>
                                        <p:attrNameLst>
                                          <p:attrName>style.visibility</p:attrName>
                                        </p:attrNameLst>
                                      </p:cBhvr>
                                      <p:to>
                                        <p:strVal val="visible"/>
                                      </p:to>
                                    </p:set>
                                    <p:anim calcmode="lin" valueType="num">
                                      <p:cBhvr additive="base">
                                        <p:cTn id="13" dur="500" fill="hold"/>
                                        <p:tgtEl>
                                          <p:spTgt spid="50187"/>
                                        </p:tgtEl>
                                        <p:attrNameLst>
                                          <p:attrName>ppt_x</p:attrName>
                                        </p:attrNameLst>
                                      </p:cBhvr>
                                      <p:tavLst>
                                        <p:tav tm="0">
                                          <p:val>
                                            <p:strVal val="0-#ppt_w/2"/>
                                          </p:val>
                                        </p:tav>
                                        <p:tav tm="100000">
                                          <p:val>
                                            <p:strVal val="#ppt_x"/>
                                          </p:val>
                                        </p:tav>
                                      </p:tavLst>
                                    </p:anim>
                                    <p:anim calcmode="lin" valueType="num">
                                      <p:cBhvr additive="base">
                                        <p:cTn id="14" dur="500" fill="hold"/>
                                        <p:tgtEl>
                                          <p:spTgt spid="501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88"/>
                                        </p:tgtEl>
                                        <p:attrNameLst>
                                          <p:attrName>style.visibility</p:attrName>
                                        </p:attrNameLst>
                                      </p:cBhvr>
                                      <p:to>
                                        <p:strVal val="visible"/>
                                      </p:to>
                                    </p:set>
                                    <p:anim calcmode="lin" valueType="num">
                                      <p:cBhvr additive="base">
                                        <p:cTn id="19" dur="500" fill="hold"/>
                                        <p:tgtEl>
                                          <p:spTgt spid="50188"/>
                                        </p:tgtEl>
                                        <p:attrNameLst>
                                          <p:attrName>ppt_x</p:attrName>
                                        </p:attrNameLst>
                                      </p:cBhvr>
                                      <p:tavLst>
                                        <p:tav tm="0">
                                          <p:val>
                                            <p:strVal val="0-#ppt_w/2"/>
                                          </p:val>
                                        </p:tav>
                                        <p:tav tm="100000">
                                          <p:val>
                                            <p:strVal val="#ppt_x"/>
                                          </p:val>
                                        </p:tav>
                                      </p:tavLst>
                                    </p:anim>
                                    <p:anim calcmode="lin" valueType="num">
                                      <p:cBhvr additive="base">
                                        <p:cTn id="20" dur="500" fill="hold"/>
                                        <p:tgtEl>
                                          <p:spTgt spid="50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7" grpId="0" autoUpdateAnimBg="0"/>
      <p:bldP spid="50188"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3490" name="Rectangle 2"/>
          <p:cNvSpPr>
            <a:spLocks noGrp="1" noChangeArrowheads="1"/>
          </p:cNvSpPr>
          <p:nvPr>
            <p:ph type="ctrTitle" idx="4294967295"/>
          </p:nvPr>
        </p:nvSpPr>
        <p:spPr>
          <a:xfrm>
            <a:off x="0" y="533400"/>
            <a:ext cx="7772400" cy="1143000"/>
          </a:xfrm>
        </p:spPr>
        <p:txBody>
          <a:bodyPr anchor="b">
            <a:normAutofit/>
          </a:bodyPr>
          <a:lstStyle/>
          <a:p>
            <a:pPr eaLnBrk="1" hangingPunct="1">
              <a:defRPr/>
            </a:pPr>
            <a:r>
              <a:rPr lang="en-US" sz="4800" dirty="0"/>
              <a:t> </a:t>
            </a:r>
            <a:r>
              <a:rPr lang="en-US" b="1" dirty="0">
                <a:solidFill>
                  <a:srgbClr val="C00000"/>
                </a:solidFill>
              </a:rPr>
              <a:t>No “Zingers!!”</a:t>
            </a:r>
          </a:p>
        </p:txBody>
      </p:sp>
      <p:sp>
        <p:nvSpPr>
          <p:cNvPr id="63491" name="Rectangle 3"/>
          <p:cNvSpPr>
            <a:spLocks noGrp="1" noChangeArrowheads="1"/>
          </p:cNvSpPr>
          <p:nvPr>
            <p:ph type="subTitle" idx="4294967295"/>
          </p:nvPr>
        </p:nvSpPr>
        <p:spPr>
          <a:xfrm>
            <a:off x="0" y="2286000"/>
            <a:ext cx="6248400" cy="2895600"/>
          </a:xfrm>
        </p:spPr>
        <p:txBody>
          <a:bodyPr>
            <a:normAutofit/>
          </a:bodyPr>
          <a:lstStyle/>
          <a:p>
            <a:pPr marL="0" indent="0" algn="ctr" eaLnBrk="1" hangingPunct="1">
              <a:buFont typeface="Wingdings" pitchFamily="2" charset="2"/>
              <a:buNone/>
              <a:defRPr/>
            </a:pPr>
            <a:r>
              <a:rPr lang="en-US" sz="3600" dirty="0"/>
              <a:t>If you really want to say something, and you can just taste how good those words will feel…</a:t>
            </a:r>
          </a:p>
          <a:p>
            <a:pPr marL="0" indent="0" algn="ctr" eaLnBrk="1" hangingPunct="1">
              <a:buFont typeface="Wingdings" pitchFamily="2" charset="2"/>
              <a:buNone/>
              <a:defRPr/>
            </a:pPr>
            <a:r>
              <a:rPr lang="en-US" sz="3600" i="1" dirty="0"/>
              <a:t>they’re probably wrong.</a:t>
            </a:r>
            <a:endParaRPr lang="en-US" sz="3600" dirty="0"/>
          </a:p>
        </p:txBody>
      </p:sp>
    </p:spTree>
    <p:extLst>
      <p:ext uri="{BB962C8B-B14F-4D97-AF65-F5344CB8AC3E}">
        <p14:creationId xmlns:p14="http://schemas.microsoft.com/office/powerpoint/2010/main" val="24768910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839200" cy="1325562"/>
          </a:xfrm>
        </p:spPr>
        <p:txBody>
          <a:bodyPr>
            <a:noAutofit/>
          </a:bodyPr>
          <a:lstStyle/>
          <a:p>
            <a:r>
              <a:rPr lang="en-US" sz="4000" dirty="0"/>
              <a:t>Other Things You Should Not Do When Interacting With Someone In Crisis</a:t>
            </a:r>
          </a:p>
        </p:txBody>
      </p:sp>
      <p:sp>
        <p:nvSpPr>
          <p:cNvPr id="4" name="Content Placeholder 3"/>
          <p:cNvSpPr>
            <a:spLocks noGrp="1"/>
          </p:cNvSpPr>
          <p:nvPr>
            <p:ph sz="half" idx="1"/>
          </p:nvPr>
        </p:nvSpPr>
        <p:spPr/>
        <p:txBody>
          <a:bodyPr/>
          <a:lstStyle/>
          <a:p>
            <a:r>
              <a:rPr lang="en-US" dirty="0"/>
              <a:t>Tell them to “snap out of it”</a:t>
            </a:r>
          </a:p>
          <a:p>
            <a:endParaRPr lang="en-US" dirty="0"/>
          </a:p>
          <a:p>
            <a:r>
              <a:rPr lang="en-US" dirty="0"/>
              <a:t>Be sarcastic</a:t>
            </a:r>
          </a:p>
          <a:p>
            <a:endParaRPr lang="en-US" dirty="0"/>
          </a:p>
          <a:p>
            <a:r>
              <a:rPr lang="en-US" dirty="0"/>
              <a:t>Problem solve</a:t>
            </a:r>
          </a:p>
          <a:p>
            <a:endParaRPr lang="en-US" dirty="0"/>
          </a:p>
          <a:p>
            <a:r>
              <a:rPr lang="en-US" dirty="0"/>
              <a:t>Make light of their experiences</a:t>
            </a:r>
          </a:p>
          <a:p>
            <a:endParaRPr lang="en-US" sz="2400" dirty="0"/>
          </a:p>
          <a:p>
            <a:pPr>
              <a:buNone/>
            </a:pPr>
            <a:endParaRPr lang="en-US" dirty="0"/>
          </a:p>
          <a:p>
            <a:endParaRPr lang="en-US" dirty="0"/>
          </a:p>
        </p:txBody>
      </p:sp>
      <p:pic>
        <p:nvPicPr>
          <p:cNvPr id="8" name="Content Placeholder 7" descr="mentally ill in chair.jpg"/>
          <p:cNvPicPr>
            <a:picLocks noGrp="1" noChangeAspect="1"/>
          </p:cNvPicPr>
          <p:nvPr>
            <p:ph sz="half" idx="2"/>
          </p:nvPr>
        </p:nvPicPr>
        <p:blipFill>
          <a:blip r:embed="rId3" cstate="print"/>
          <a:stretch>
            <a:fillRect/>
          </a:stretch>
        </p:blipFill>
        <p:spPr>
          <a:xfrm>
            <a:off x="4800600" y="1828800"/>
            <a:ext cx="3581399" cy="3962400"/>
          </a:xfrm>
        </p:spPr>
      </p:pic>
      <p:sp>
        <p:nvSpPr>
          <p:cNvPr id="2" name="Footer Placeholder 1"/>
          <p:cNvSpPr>
            <a:spLocks noGrp="1"/>
          </p:cNvSpPr>
          <p:nvPr>
            <p:ph type="ftr" sz="quarter" idx="11"/>
          </p:nvPr>
        </p:nvSpPr>
        <p:spPr/>
        <p:txBody>
          <a:bodyPr/>
          <a:lstStyle/>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Things You Should Not Do When Interacting With Someone In Crisis</a:t>
            </a:r>
          </a:p>
        </p:txBody>
      </p:sp>
      <p:sp>
        <p:nvSpPr>
          <p:cNvPr id="3" name="Content Placeholder 2"/>
          <p:cNvSpPr>
            <a:spLocks noGrp="1"/>
          </p:cNvSpPr>
          <p:nvPr>
            <p:ph idx="1"/>
          </p:nvPr>
        </p:nvSpPr>
        <p:spPr/>
        <p:txBody>
          <a:bodyPr>
            <a:normAutofit lnSpcReduction="10000"/>
          </a:bodyPr>
          <a:lstStyle/>
          <a:p>
            <a:r>
              <a:rPr lang="en-US" sz="2600" dirty="0"/>
              <a:t>Dismiss their feelings</a:t>
            </a:r>
          </a:p>
          <a:p>
            <a:endParaRPr lang="en-US" sz="1400" dirty="0"/>
          </a:p>
          <a:p>
            <a:r>
              <a:rPr lang="en-US" sz="2600" dirty="0"/>
              <a:t>Treat suicidal individuals like they are criminals</a:t>
            </a:r>
          </a:p>
          <a:p>
            <a:endParaRPr lang="en-US" sz="1400" dirty="0"/>
          </a:p>
          <a:p>
            <a:r>
              <a:rPr lang="en-US" sz="2600" dirty="0"/>
              <a:t>Treat someone with mental illness as unintelligent</a:t>
            </a:r>
          </a:p>
          <a:p>
            <a:endParaRPr lang="en-US" sz="2600" dirty="0"/>
          </a:p>
          <a:p>
            <a:r>
              <a:rPr lang="en-US" sz="2600" dirty="0"/>
              <a:t>Expect rapport to develop quickly</a:t>
            </a:r>
          </a:p>
          <a:p>
            <a:pPr marL="0" indent="0"/>
            <a:endParaRPr lang="en-US" sz="2600" dirty="0"/>
          </a:p>
          <a:p>
            <a:r>
              <a:rPr lang="en-US" sz="2600" dirty="0"/>
              <a:t>Trivialize their problems</a:t>
            </a:r>
          </a:p>
          <a:p>
            <a:endParaRPr lang="en-US" sz="2600" dirty="0"/>
          </a:p>
          <a:p>
            <a:r>
              <a:rPr lang="en-US" sz="2600" dirty="0"/>
              <a:t>Argue moral issues</a:t>
            </a:r>
          </a:p>
          <a:p>
            <a:pPr>
              <a:buFont typeface="Wingdings" panose="05000000000000000000" pitchFamily="2" charset="2"/>
              <a:buChar char="Ø"/>
            </a:pPr>
            <a:endParaRPr lang="en-US" sz="2600"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686800" cy="1325562"/>
          </a:xfrm>
        </p:spPr>
        <p:txBody>
          <a:bodyPr>
            <a:noAutofit/>
          </a:bodyPr>
          <a:lstStyle/>
          <a:p>
            <a:r>
              <a:rPr lang="en-US" dirty="0"/>
              <a:t>When Interacting With Individuals Exhibiting Signs of Psychosis</a:t>
            </a:r>
          </a:p>
        </p:txBody>
      </p:sp>
      <p:sp>
        <p:nvSpPr>
          <p:cNvPr id="7" name="Text Placeholder 6"/>
          <p:cNvSpPr>
            <a:spLocks noGrp="1"/>
          </p:cNvSpPr>
          <p:nvPr>
            <p:ph type="body" idx="1"/>
          </p:nvPr>
        </p:nvSpPr>
        <p:spPr/>
        <p:txBody>
          <a:bodyPr>
            <a:normAutofit/>
          </a:bodyPr>
          <a:lstStyle/>
          <a:p>
            <a:pPr algn="ctr"/>
            <a:r>
              <a:rPr lang="en-US" sz="2800" dirty="0"/>
              <a:t>DO</a:t>
            </a:r>
          </a:p>
        </p:txBody>
      </p:sp>
      <p:sp>
        <p:nvSpPr>
          <p:cNvPr id="8" name="Content Placeholder 7"/>
          <p:cNvSpPr>
            <a:spLocks noGrp="1"/>
          </p:cNvSpPr>
          <p:nvPr>
            <p:ph sz="half" idx="2"/>
          </p:nvPr>
        </p:nvSpPr>
        <p:spPr/>
        <p:txBody>
          <a:bodyPr>
            <a:normAutofit lnSpcReduction="10000"/>
          </a:bodyPr>
          <a:lstStyle/>
          <a:p>
            <a:pPr>
              <a:buFont typeface="Wingdings" pitchFamily="2" charset="2"/>
              <a:buChar char="Ø"/>
            </a:pPr>
            <a:r>
              <a:rPr lang="en-US" sz="2600" dirty="0"/>
              <a:t>Avoid rapid movements</a:t>
            </a:r>
          </a:p>
          <a:p>
            <a:pPr>
              <a:buFont typeface="Wingdings" pitchFamily="2" charset="2"/>
              <a:buChar char="Ø"/>
            </a:pPr>
            <a:endParaRPr lang="en-US" sz="1500" dirty="0"/>
          </a:p>
          <a:p>
            <a:pPr>
              <a:buFont typeface="Wingdings" pitchFamily="2" charset="2"/>
              <a:buChar char="Ø"/>
            </a:pPr>
            <a:r>
              <a:rPr lang="en-US" sz="2600" dirty="0"/>
              <a:t>Explain your actions and requests</a:t>
            </a:r>
          </a:p>
          <a:p>
            <a:pPr>
              <a:buFont typeface="Wingdings" pitchFamily="2" charset="2"/>
              <a:buChar char="Ø"/>
            </a:pPr>
            <a:endParaRPr lang="en-US" sz="1400" dirty="0"/>
          </a:p>
          <a:p>
            <a:pPr>
              <a:buFont typeface="Wingdings" pitchFamily="2" charset="2"/>
              <a:buChar char="Ø"/>
            </a:pPr>
            <a:r>
              <a:rPr lang="en-US" sz="2600" dirty="0"/>
              <a:t>Keep voice down and speak slow and clear</a:t>
            </a:r>
          </a:p>
          <a:p>
            <a:pPr>
              <a:buFont typeface="Wingdings" pitchFamily="2" charset="2"/>
              <a:buChar char="Ø"/>
            </a:pPr>
            <a:endParaRPr lang="en-US" sz="1400" dirty="0"/>
          </a:p>
          <a:p>
            <a:pPr>
              <a:buFont typeface="Wingdings" pitchFamily="2" charset="2"/>
              <a:buChar char="Ø"/>
            </a:pPr>
            <a:r>
              <a:rPr lang="en-US" sz="2600" dirty="0"/>
              <a:t>Be ready to repeat yourself</a:t>
            </a:r>
          </a:p>
          <a:p>
            <a:pPr>
              <a:buFont typeface="Wingdings" pitchFamily="2" charset="2"/>
              <a:buChar char="Ø"/>
            </a:pPr>
            <a:endParaRPr lang="en-US" sz="2600" dirty="0"/>
          </a:p>
          <a:p>
            <a:pPr>
              <a:buFont typeface="Wingdings" pitchFamily="2" charset="2"/>
              <a:buChar char="Ø"/>
            </a:pPr>
            <a:endParaRPr lang="en-US" dirty="0"/>
          </a:p>
        </p:txBody>
      </p:sp>
      <p:sp>
        <p:nvSpPr>
          <p:cNvPr id="9" name="Text Placeholder 8"/>
          <p:cNvSpPr>
            <a:spLocks noGrp="1"/>
          </p:cNvSpPr>
          <p:nvPr>
            <p:ph type="body" sz="quarter" idx="3"/>
          </p:nvPr>
        </p:nvSpPr>
        <p:spPr/>
        <p:txBody>
          <a:bodyPr>
            <a:normAutofit/>
          </a:bodyPr>
          <a:lstStyle/>
          <a:p>
            <a:pPr algn="ctr"/>
            <a:r>
              <a:rPr lang="en-US" sz="2800" dirty="0"/>
              <a:t>DON’T</a:t>
            </a:r>
          </a:p>
        </p:txBody>
      </p:sp>
      <p:sp>
        <p:nvSpPr>
          <p:cNvPr id="10" name="Content Placeholder 9"/>
          <p:cNvSpPr>
            <a:spLocks noGrp="1"/>
          </p:cNvSpPr>
          <p:nvPr>
            <p:ph sz="quarter" idx="4"/>
          </p:nvPr>
        </p:nvSpPr>
        <p:spPr/>
        <p:txBody>
          <a:bodyPr>
            <a:noAutofit/>
          </a:bodyPr>
          <a:lstStyle/>
          <a:p>
            <a:pPr>
              <a:buFont typeface="Wingdings" pitchFamily="2" charset="2"/>
              <a:buChar char="Ø"/>
            </a:pPr>
            <a:r>
              <a:rPr lang="en-US" sz="2600" dirty="0"/>
              <a:t>Whisper, joke or laugh</a:t>
            </a:r>
          </a:p>
          <a:p>
            <a:pPr>
              <a:buFont typeface="Wingdings" pitchFamily="2" charset="2"/>
              <a:buChar char="Ø"/>
            </a:pPr>
            <a:endParaRPr lang="en-US" sz="1400" dirty="0"/>
          </a:p>
          <a:p>
            <a:pPr>
              <a:buFont typeface="Wingdings" pitchFamily="2" charset="2"/>
              <a:buChar char="Ø"/>
            </a:pPr>
            <a:r>
              <a:rPr lang="en-US" sz="2600" dirty="0"/>
              <a:t>Don’t lie or be deceptive</a:t>
            </a:r>
          </a:p>
          <a:p>
            <a:pPr>
              <a:buFont typeface="Wingdings" pitchFamily="2" charset="2"/>
              <a:buChar char="Ø"/>
            </a:pPr>
            <a:endParaRPr lang="en-US" sz="1400" dirty="0"/>
          </a:p>
          <a:p>
            <a:pPr>
              <a:buFont typeface="Wingdings" pitchFamily="2" charset="2"/>
              <a:buChar char="Ø"/>
            </a:pPr>
            <a:r>
              <a:rPr lang="en-US" sz="2600" dirty="0"/>
              <a:t>Argue about their delusions</a:t>
            </a:r>
          </a:p>
          <a:p>
            <a:pPr>
              <a:buFont typeface="Wingdings" pitchFamily="2" charset="2"/>
              <a:buChar char="Ø"/>
            </a:pPr>
            <a:endParaRPr lang="en-US" sz="1400" dirty="0"/>
          </a:p>
          <a:p>
            <a:pPr>
              <a:buFont typeface="Wingdings" pitchFamily="2" charset="2"/>
              <a:buChar char="Ø"/>
            </a:pPr>
            <a:r>
              <a:rPr lang="en-US" sz="2600" dirty="0"/>
              <a:t>Take delusional comments personally</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pPr>
              <a:defRPr/>
            </a:pPr>
            <a:r>
              <a:rPr lang="en-US" dirty="0"/>
              <a:t>Some Facts about People with Mental Illness</a:t>
            </a:r>
            <a:br>
              <a:rPr lang="en-US" sz="3200" b="1" dirty="0"/>
            </a:br>
            <a:endParaRPr lang="en-US" sz="3200" dirty="0">
              <a:solidFill>
                <a:schemeClr val="accent1">
                  <a:satMod val="150000"/>
                </a:schemeClr>
              </a:solidFill>
              <a:ea typeface="+mj-ea"/>
            </a:endParaRPr>
          </a:p>
        </p:txBody>
      </p:sp>
      <p:sp>
        <p:nvSpPr>
          <p:cNvPr id="3" name="Content Placeholder 2"/>
          <p:cNvSpPr>
            <a:spLocks noGrp="1"/>
          </p:cNvSpPr>
          <p:nvPr>
            <p:ph idx="1"/>
          </p:nvPr>
        </p:nvSpPr>
        <p:spPr>
          <a:xfrm>
            <a:off x="533400" y="2133600"/>
            <a:ext cx="8229600" cy="4419600"/>
          </a:xfrm>
        </p:spPr>
        <p:txBody>
          <a:bodyPr>
            <a:normAutofit/>
          </a:bodyPr>
          <a:lstStyle/>
          <a:p>
            <a:pPr lvl="1">
              <a:lnSpc>
                <a:spcPct val="80000"/>
              </a:lnSpc>
            </a:pPr>
            <a:endParaRPr lang="en-US" sz="2600" dirty="0"/>
          </a:p>
          <a:p>
            <a:pPr lvl="1">
              <a:lnSpc>
                <a:spcPct val="80000"/>
              </a:lnSpc>
            </a:pPr>
            <a:r>
              <a:rPr lang="en-US" sz="2400" dirty="0"/>
              <a:t>Biological illness like heart disease or cancer</a:t>
            </a:r>
          </a:p>
          <a:p>
            <a:pPr lvl="1">
              <a:lnSpc>
                <a:spcPct val="80000"/>
              </a:lnSpc>
            </a:pPr>
            <a:endParaRPr lang="en-US" sz="2400" dirty="0"/>
          </a:p>
          <a:p>
            <a:pPr lvl="1">
              <a:lnSpc>
                <a:spcPct val="80000"/>
              </a:lnSpc>
            </a:pPr>
            <a:r>
              <a:rPr lang="en-US" sz="2400" dirty="0"/>
              <a:t>Nobody </a:t>
            </a:r>
            <a:r>
              <a:rPr lang="en-US" altLang="en-US" sz="2400" dirty="0"/>
              <a:t>“</a:t>
            </a:r>
            <a:r>
              <a:rPr lang="en-US" sz="2400" dirty="0"/>
              <a:t>chooses</a:t>
            </a:r>
            <a:r>
              <a:rPr lang="en-US" altLang="en-US" sz="2400" dirty="0"/>
              <a:t>”</a:t>
            </a:r>
            <a:r>
              <a:rPr lang="en-US" sz="2400" dirty="0"/>
              <a:t> to develop a mental illness</a:t>
            </a:r>
          </a:p>
          <a:p>
            <a:pPr lvl="1">
              <a:lnSpc>
                <a:spcPct val="80000"/>
              </a:lnSpc>
            </a:pPr>
            <a:endParaRPr lang="en-US" sz="2400" dirty="0"/>
          </a:p>
          <a:p>
            <a:pPr lvl="1">
              <a:lnSpc>
                <a:spcPct val="80000"/>
              </a:lnSpc>
            </a:pPr>
            <a:r>
              <a:rPr lang="en-US" sz="2400" dirty="0"/>
              <a:t>There is no cure, but many people stabilize to live full, productive lives</a:t>
            </a:r>
          </a:p>
          <a:p>
            <a:pPr lvl="1">
              <a:lnSpc>
                <a:spcPct val="80000"/>
              </a:lnSpc>
            </a:pPr>
            <a:endParaRPr lang="en-US" sz="2400" dirty="0"/>
          </a:p>
          <a:p>
            <a:pPr lvl="1">
              <a:lnSpc>
                <a:spcPct val="80000"/>
              </a:lnSpc>
            </a:pPr>
            <a:r>
              <a:rPr lang="en-US" sz="2400" dirty="0"/>
              <a:t>Medications help, but they are not perfect and there can be episodes or side-effects</a:t>
            </a:r>
            <a:endParaRPr lang="en-US" sz="2400" b="1" dirty="0"/>
          </a:p>
          <a:p>
            <a:pPr algn="r">
              <a:lnSpc>
                <a:spcPct val="80000"/>
              </a:lnSpc>
              <a:buFont typeface="Wingdings 2" pitchFamily="18" charset="2"/>
              <a:buNone/>
            </a:pPr>
            <a:r>
              <a:rPr lang="en-US" sz="2400" i="1" dirty="0"/>
              <a:t>		</a:t>
            </a:r>
            <a:br>
              <a:rPr lang="en-US" sz="2400" i="1" dirty="0"/>
            </a:br>
            <a:r>
              <a:rPr lang="en-US" sz="2400" i="1" dirty="0"/>
              <a:t>Adapted from Seattle Police Department</a:t>
            </a:r>
          </a:p>
          <a:p>
            <a:pPr>
              <a:lnSpc>
                <a:spcPct val="80000"/>
              </a:lnSpc>
              <a:buFont typeface="Wingdings 2" pitchFamily="18" charset="2"/>
              <a:buNone/>
            </a:pPr>
            <a:endParaRPr lang="en-US" sz="2200" dirty="0"/>
          </a:p>
          <a:p>
            <a:pPr>
              <a:lnSpc>
                <a:spcPct val="80000"/>
              </a:lnSpc>
            </a:pPr>
            <a:endParaRPr lang="en-US" sz="3000" dirty="0"/>
          </a:p>
          <a:p>
            <a:pPr>
              <a:lnSpc>
                <a:spcPct val="80000"/>
              </a:lnSpc>
              <a:buFont typeface="Wingdings 2" pitchFamily="18" charset="2"/>
              <a:buNone/>
            </a:pPr>
            <a:endParaRPr lang="en-US" sz="3000" dirty="0"/>
          </a:p>
        </p:txBody>
      </p:sp>
      <p:sp>
        <p:nvSpPr>
          <p:cNvPr id="4" name="Slide Number Placeholder 3"/>
          <p:cNvSpPr>
            <a:spLocks noGrp="1"/>
          </p:cNvSpPr>
          <p:nvPr>
            <p:ph type="sldNum" sz="quarter" idx="12"/>
          </p:nvPr>
        </p:nvSpPr>
        <p:spPr/>
        <p:txBody>
          <a:bodyPr/>
          <a:lstStyle/>
          <a:p>
            <a:fld id="{A3E35521-B536-4EED-A677-4767AA501094}" type="slidenum">
              <a:rPr lang="en-US" sz="2500"/>
              <a:pPr/>
              <a:t>8</a:t>
            </a:fld>
            <a:endParaRPr lang="en-US" sz="25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Autofit/>
          </a:bodyPr>
          <a:lstStyle/>
          <a:p>
            <a:pPr algn="ctr"/>
            <a:r>
              <a:rPr lang="en-US" sz="4800" dirty="0"/>
              <a:t>Communicating with a Delusional or Hallucinating Individual </a:t>
            </a:r>
          </a:p>
        </p:txBody>
      </p:sp>
      <p:sp>
        <p:nvSpPr>
          <p:cNvPr id="3" name="Content Placeholder 2"/>
          <p:cNvSpPr>
            <a:spLocks noGrp="1"/>
          </p:cNvSpPr>
          <p:nvPr>
            <p:ph idx="1"/>
          </p:nvPr>
        </p:nvSpPr>
        <p:spPr>
          <a:xfrm>
            <a:off x="685800" y="2057400"/>
            <a:ext cx="8077200" cy="3829050"/>
          </a:xfrm>
        </p:spPr>
        <p:txBody>
          <a:bodyPr>
            <a:normAutofit/>
          </a:bodyPr>
          <a:lstStyle/>
          <a:p>
            <a:pPr algn="ctr">
              <a:buNone/>
            </a:pPr>
            <a:r>
              <a:rPr lang="en-US" sz="2400" b="1" dirty="0">
                <a:solidFill>
                  <a:srgbClr val="C00000"/>
                </a:solidFill>
              </a:rPr>
              <a:t>An officer should NEVER endorse a clearly false idea.</a:t>
            </a:r>
            <a:r>
              <a:rPr lang="en-US" sz="2400" b="1" dirty="0">
                <a:solidFill>
                  <a:srgbClr val="FFC000"/>
                </a:solidFill>
              </a:rPr>
              <a:t> </a:t>
            </a:r>
          </a:p>
          <a:p>
            <a:pPr>
              <a:buNone/>
            </a:pPr>
            <a:endParaRPr lang="en-US" dirty="0">
              <a:solidFill>
                <a:srgbClr val="FFC000"/>
              </a:solidFill>
            </a:endParaRPr>
          </a:p>
          <a:p>
            <a:r>
              <a:rPr lang="en-US" sz="2400" dirty="0"/>
              <a:t>Endorsing a delusion or hallucination (e.g. “Yes, I people with black suits all over the place. They are out to get everyone.” “I see the burn marks too….we should get you to the hospital right away.”) can create a difficult situation for the officer as well as for the individual experiencing the delusion/hallucination.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Communicating with a Delusional or Hallucinating Individual </a:t>
            </a:r>
          </a:p>
        </p:txBody>
      </p:sp>
      <p:sp>
        <p:nvSpPr>
          <p:cNvPr id="3" name="Content Placeholder 2"/>
          <p:cNvSpPr>
            <a:spLocks noGrp="1"/>
          </p:cNvSpPr>
          <p:nvPr>
            <p:ph idx="1"/>
          </p:nvPr>
        </p:nvSpPr>
        <p:spPr>
          <a:xfrm>
            <a:off x="685800" y="2057400"/>
            <a:ext cx="7772400" cy="3829050"/>
          </a:xfrm>
        </p:spPr>
        <p:txBody>
          <a:bodyPr>
            <a:normAutofit/>
          </a:bodyPr>
          <a:lstStyle/>
          <a:p>
            <a:endParaRPr lang="en-US" sz="1800" dirty="0"/>
          </a:p>
          <a:p>
            <a:endParaRPr lang="en-US" sz="1800" dirty="0"/>
          </a:p>
          <a:p>
            <a:pPr algn="ctr"/>
            <a:r>
              <a:rPr lang="en-US" sz="2400" dirty="0"/>
              <a:t>Although an officer may believe that it will help the individual feel relieved to think that they are not alone in their delusions/hallucinations, it will only solidify the delusion/hallucination in the individuals mind and make it more difficult for them to know what is real and what is not. (e.g. “See? Even the police say that the government is out to get me. So it must be true!”)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Autofit/>
          </a:bodyPr>
          <a:lstStyle/>
          <a:p>
            <a:pPr algn="ctr"/>
            <a:r>
              <a:rPr lang="en-US" sz="4800" dirty="0"/>
              <a:t>Communicating with a Delusional or Hallucinating Individual </a:t>
            </a:r>
          </a:p>
        </p:txBody>
      </p:sp>
      <p:sp>
        <p:nvSpPr>
          <p:cNvPr id="3" name="Content Placeholder 2"/>
          <p:cNvSpPr>
            <a:spLocks noGrp="1"/>
          </p:cNvSpPr>
          <p:nvPr>
            <p:ph idx="1"/>
          </p:nvPr>
        </p:nvSpPr>
        <p:spPr>
          <a:xfrm>
            <a:off x="228600" y="2057400"/>
            <a:ext cx="8534400" cy="3829050"/>
          </a:xfrm>
        </p:spPr>
        <p:txBody>
          <a:bodyPr>
            <a:normAutofit/>
          </a:bodyPr>
          <a:lstStyle/>
          <a:p>
            <a:r>
              <a:rPr lang="en-US" sz="2400" dirty="0"/>
              <a:t>An officer must remain honest during their communication with the individual. Honesty, followed by empathy, creates a sense of trust and openness between the officer and the individual. </a:t>
            </a:r>
          </a:p>
          <a:p>
            <a:pPr marL="0" indent="0">
              <a:buNone/>
            </a:pPr>
            <a:endParaRPr lang="en-US" sz="1800" b="1" dirty="0"/>
          </a:p>
          <a:p>
            <a:pPr marL="0" indent="0">
              <a:buNone/>
            </a:pPr>
            <a:r>
              <a:rPr lang="en-US" sz="2400" b="1" dirty="0">
                <a:solidFill>
                  <a:srgbClr val="C00000"/>
                </a:solidFill>
              </a:rPr>
              <a:t>Statement: “Look at all of those people looking at me and yelling horrible things to me! You must see and hear them too, don’t you?” </a:t>
            </a:r>
          </a:p>
          <a:p>
            <a:pPr lvl="1"/>
            <a:r>
              <a:rPr lang="en-US" sz="2600" b="1" dirty="0">
                <a:solidFill>
                  <a:srgbClr val="C00000"/>
                </a:solidFill>
              </a:rPr>
              <a:t>Sample response: “No, I don’t see or hear anyone other than you. But seeing other people and hearing them yell at you must be pretty terrifying for you.” </a:t>
            </a:r>
            <a:endParaRPr lang="en-US" sz="2600" dirty="0">
              <a:solidFill>
                <a:srgbClr val="C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Communicating with a Delusional or Hallucinating Individual </a:t>
            </a:r>
          </a:p>
        </p:txBody>
      </p:sp>
      <p:sp>
        <p:nvSpPr>
          <p:cNvPr id="3" name="Content Placeholder 2"/>
          <p:cNvSpPr>
            <a:spLocks noGrp="1"/>
          </p:cNvSpPr>
          <p:nvPr>
            <p:ph idx="1"/>
          </p:nvPr>
        </p:nvSpPr>
        <p:spPr>
          <a:xfrm>
            <a:off x="304800" y="1524000"/>
            <a:ext cx="8610600" cy="5059361"/>
          </a:xfrm>
        </p:spPr>
        <p:txBody>
          <a:bodyPr>
            <a:normAutofit/>
          </a:bodyPr>
          <a:lstStyle/>
          <a:p>
            <a:pPr marL="0" indent="0">
              <a:buNone/>
            </a:pPr>
            <a:r>
              <a:rPr lang="en-US" sz="2400" b="1" dirty="0">
                <a:solidFill>
                  <a:srgbClr val="C00000"/>
                </a:solidFill>
              </a:rPr>
              <a:t>Soliciting information about the delusion or hallucination </a:t>
            </a:r>
          </a:p>
          <a:p>
            <a:r>
              <a:rPr lang="en-US" sz="2400" dirty="0"/>
              <a:t>An individual’s delusions/hallucinations can create an officer safety concern. Therefore, it is important for an officer to solicit as much information as possible on the delusions/hallucinations the person is experiencing. </a:t>
            </a:r>
          </a:p>
          <a:p>
            <a:pPr marL="0" indent="0">
              <a:buNone/>
            </a:pPr>
            <a:endParaRPr lang="en-US" sz="2600" b="1" dirty="0"/>
          </a:p>
          <a:p>
            <a:pPr marL="0" indent="0">
              <a:buNone/>
            </a:pPr>
            <a:r>
              <a:rPr lang="en-US" sz="2600" b="1" dirty="0">
                <a:solidFill>
                  <a:srgbClr val="C00000"/>
                </a:solidFill>
              </a:rPr>
              <a:t>Statement: “The voices in my head keep telling me to do bad things.” </a:t>
            </a:r>
          </a:p>
          <a:p>
            <a:pPr lvl="1"/>
            <a:r>
              <a:rPr lang="en-US" sz="2600" b="1" dirty="0">
                <a:solidFill>
                  <a:srgbClr val="C00000"/>
                </a:solidFill>
              </a:rPr>
              <a:t>Sample response: “That must be hard for you. Can you tell me what the voices are telling you to do?” </a:t>
            </a:r>
          </a:p>
          <a:p>
            <a:pPr lvl="1"/>
            <a:r>
              <a:rPr lang="en-US" sz="2600" b="1" dirty="0">
                <a:solidFill>
                  <a:srgbClr val="C00000"/>
                </a:solidFill>
              </a:rPr>
              <a:t>Statement: “They are telling me that I should kill you.” </a:t>
            </a:r>
          </a:p>
          <a:p>
            <a:endParaRPr lang="en-US"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1955"/>
            <a:ext cx="8229600" cy="1143000"/>
          </a:xfrm>
        </p:spPr>
        <p:txBody>
          <a:bodyPr/>
          <a:lstStyle/>
          <a:p>
            <a:r>
              <a:rPr lang="en-US" dirty="0"/>
              <a:t>Deadlines and Demands</a:t>
            </a:r>
          </a:p>
        </p:txBody>
      </p:sp>
      <p:sp>
        <p:nvSpPr>
          <p:cNvPr id="13" name="Text Placeholder 12"/>
          <p:cNvSpPr>
            <a:spLocks noGrp="1"/>
          </p:cNvSpPr>
          <p:nvPr>
            <p:ph type="body" idx="1"/>
          </p:nvPr>
        </p:nvSpPr>
        <p:spPr>
          <a:xfrm>
            <a:off x="1066800" y="1371600"/>
            <a:ext cx="3124200" cy="487362"/>
          </a:xfrm>
        </p:spPr>
        <p:txBody>
          <a:bodyPr>
            <a:normAutofit/>
          </a:bodyPr>
          <a:lstStyle/>
          <a:p>
            <a:pPr algn="ctr"/>
            <a:r>
              <a:rPr lang="en-US" sz="2800" i="1" dirty="0"/>
              <a:t>DEADLINES</a:t>
            </a:r>
          </a:p>
        </p:txBody>
      </p:sp>
      <p:sp>
        <p:nvSpPr>
          <p:cNvPr id="11" name="Content Placeholder 10"/>
          <p:cNvSpPr>
            <a:spLocks noGrp="1"/>
          </p:cNvSpPr>
          <p:nvPr>
            <p:ph sz="half" idx="2"/>
          </p:nvPr>
        </p:nvSpPr>
        <p:spPr>
          <a:xfrm>
            <a:off x="533400" y="1894655"/>
            <a:ext cx="4267200" cy="4987926"/>
          </a:xfrm>
        </p:spPr>
        <p:txBody>
          <a:bodyPr>
            <a:noAutofit/>
          </a:bodyPr>
          <a:lstStyle/>
          <a:p>
            <a:r>
              <a:rPr lang="en-US" sz="2600" dirty="0"/>
              <a:t>Contact  prior to deadline and talk  through it</a:t>
            </a:r>
          </a:p>
          <a:p>
            <a:endParaRPr lang="en-US" sz="2600" dirty="0"/>
          </a:p>
          <a:p>
            <a:r>
              <a:rPr lang="en-US" sz="2600" dirty="0"/>
              <a:t>Avoid referring to deadline</a:t>
            </a:r>
          </a:p>
          <a:p>
            <a:endParaRPr lang="en-US" sz="2600" dirty="0"/>
          </a:p>
          <a:p>
            <a:r>
              <a:rPr lang="en-US" sz="2600" i="1" dirty="0"/>
              <a:t>Do not set your own deadlines</a:t>
            </a:r>
          </a:p>
          <a:p>
            <a:endParaRPr lang="en-US" sz="2600" dirty="0"/>
          </a:p>
          <a:p>
            <a:r>
              <a:rPr lang="en-US" sz="2600" dirty="0"/>
              <a:t>Blame “boss” or “red tape” for issues</a:t>
            </a:r>
          </a:p>
        </p:txBody>
      </p:sp>
      <p:sp>
        <p:nvSpPr>
          <p:cNvPr id="14" name="Text Placeholder 13"/>
          <p:cNvSpPr>
            <a:spLocks noGrp="1"/>
          </p:cNvSpPr>
          <p:nvPr>
            <p:ph type="body" sz="quarter" idx="3"/>
          </p:nvPr>
        </p:nvSpPr>
        <p:spPr>
          <a:xfrm>
            <a:off x="5181600" y="1295400"/>
            <a:ext cx="3810000" cy="487362"/>
          </a:xfrm>
        </p:spPr>
        <p:txBody>
          <a:bodyPr>
            <a:noAutofit/>
          </a:bodyPr>
          <a:lstStyle/>
          <a:p>
            <a:pPr algn="ctr"/>
            <a:r>
              <a:rPr lang="en-US" sz="2800" i="1" dirty="0"/>
              <a:t>DEMANDS</a:t>
            </a:r>
          </a:p>
        </p:txBody>
      </p:sp>
      <p:sp>
        <p:nvSpPr>
          <p:cNvPr id="15" name="Content Placeholder 14"/>
          <p:cNvSpPr>
            <a:spLocks noGrp="1"/>
          </p:cNvSpPr>
          <p:nvPr>
            <p:ph sz="quarter" idx="4"/>
          </p:nvPr>
        </p:nvSpPr>
        <p:spPr>
          <a:xfrm>
            <a:off x="5334000" y="1905000"/>
            <a:ext cx="3657600" cy="4408488"/>
          </a:xfrm>
        </p:spPr>
        <p:txBody>
          <a:bodyPr>
            <a:normAutofit/>
          </a:bodyPr>
          <a:lstStyle/>
          <a:p>
            <a:endParaRPr lang="en-US" sz="2600" dirty="0"/>
          </a:p>
          <a:p>
            <a:endParaRPr lang="en-US" sz="2600" dirty="0"/>
          </a:p>
          <a:p>
            <a:r>
              <a:rPr lang="en-US" sz="2600" dirty="0"/>
              <a:t>Leave me alone</a:t>
            </a:r>
          </a:p>
          <a:p>
            <a:pPr marL="0" indent="0">
              <a:buNone/>
            </a:pPr>
            <a:endParaRPr lang="en-US" sz="2600" dirty="0"/>
          </a:p>
          <a:p>
            <a:r>
              <a:rPr lang="en-US" sz="2600" dirty="0"/>
              <a:t>Talk to loved one</a:t>
            </a:r>
          </a:p>
          <a:p>
            <a:pPr>
              <a:buNone/>
            </a:pPr>
            <a:endParaRPr lang="en-US" sz="2600"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Indicators Of Risk </a:t>
            </a:r>
          </a:p>
        </p:txBody>
      </p:sp>
      <p:sp>
        <p:nvSpPr>
          <p:cNvPr id="8" name="Content Placeholder 7"/>
          <p:cNvSpPr>
            <a:spLocks noGrp="1"/>
          </p:cNvSpPr>
          <p:nvPr>
            <p:ph sz="half" idx="1"/>
          </p:nvPr>
        </p:nvSpPr>
        <p:spPr/>
        <p:txBody>
          <a:bodyPr>
            <a:normAutofit/>
          </a:bodyPr>
          <a:lstStyle/>
          <a:p>
            <a:r>
              <a:rPr lang="en-US" sz="2600" dirty="0"/>
              <a:t>Continued clear threats</a:t>
            </a:r>
          </a:p>
          <a:p>
            <a:endParaRPr lang="en-US" sz="2600" dirty="0"/>
          </a:p>
          <a:p>
            <a:r>
              <a:rPr lang="en-US" sz="2600" dirty="0"/>
              <a:t>Actual injury to victims/hostages</a:t>
            </a:r>
          </a:p>
          <a:p>
            <a:endParaRPr lang="en-US" sz="2600" dirty="0"/>
          </a:p>
          <a:p>
            <a:r>
              <a:rPr lang="en-US" sz="2600" dirty="0"/>
              <a:t>No substantive demands</a:t>
            </a:r>
          </a:p>
          <a:p>
            <a:endParaRPr lang="en-US" sz="2600" dirty="0"/>
          </a:p>
          <a:p>
            <a:r>
              <a:rPr lang="en-US" sz="2600" dirty="0"/>
              <a:t>No escape demands</a:t>
            </a:r>
          </a:p>
          <a:p>
            <a:pPr>
              <a:buFont typeface="Wingdings" pitchFamily="2" charset="2"/>
              <a:buChar char="Ø"/>
            </a:pPr>
            <a:endParaRPr lang="en-US" sz="2600" dirty="0"/>
          </a:p>
        </p:txBody>
      </p:sp>
      <p:sp>
        <p:nvSpPr>
          <p:cNvPr id="7" name="Content Placeholder 6"/>
          <p:cNvSpPr>
            <a:spLocks noGrp="1"/>
          </p:cNvSpPr>
          <p:nvPr>
            <p:ph sz="half" idx="2"/>
          </p:nvPr>
        </p:nvSpPr>
        <p:spPr/>
        <p:txBody>
          <a:bodyPr/>
          <a:lstStyle/>
          <a:p>
            <a:r>
              <a:rPr lang="en-US" sz="2600" dirty="0"/>
              <a:t>Verbal statements about death, dying or suicide</a:t>
            </a:r>
          </a:p>
          <a:p>
            <a:endParaRPr lang="en-US" sz="2600" dirty="0"/>
          </a:p>
          <a:p>
            <a:r>
              <a:rPr lang="en-US" sz="2600" dirty="0"/>
              <a:t>feeling hopeless, worthless or lacking purpose</a:t>
            </a:r>
          </a:p>
          <a:p>
            <a:endParaRPr lang="en-US" sz="2600" dirty="0"/>
          </a:p>
          <a:p>
            <a:r>
              <a:rPr lang="en-US" sz="2600" dirty="0"/>
              <a:t>Dramatic changes in mood</a:t>
            </a:r>
          </a:p>
          <a:p>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of Progress</a:t>
            </a:r>
          </a:p>
        </p:txBody>
      </p:sp>
      <p:sp>
        <p:nvSpPr>
          <p:cNvPr id="4" name="Content Placeholder 3"/>
          <p:cNvSpPr>
            <a:spLocks noGrp="1"/>
          </p:cNvSpPr>
          <p:nvPr>
            <p:ph sz="half" idx="1"/>
          </p:nvPr>
        </p:nvSpPr>
        <p:spPr>
          <a:xfrm>
            <a:off x="152400" y="1371600"/>
            <a:ext cx="4343400" cy="4754563"/>
          </a:xfrm>
        </p:spPr>
        <p:txBody>
          <a:bodyPr>
            <a:noAutofit/>
          </a:bodyPr>
          <a:lstStyle/>
          <a:p>
            <a:r>
              <a:rPr lang="en-US" sz="2400" dirty="0"/>
              <a:t>Shift from threatening to non-threatening language</a:t>
            </a:r>
          </a:p>
          <a:p>
            <a:endParaRPr lang="en-US" sz="1400" dirty="0"/>
          </a:p>
          <a:p>
            <a:r>
              <a:rPr lang="en-US" sz="2400" dirty="0"/>
              <a:t>Disclosure of personal info</a:t>
            </a:r>
          </a:p>
          <a:p>
            <a:endParaRPr lang="en-US" sz="1400" dirty="0"/>
          </a:p>
          <a:p>
            <a:r>
              <a:rPr lang="en-US" sz="2400" dirty="0"/>
              <a:t>Discussion of topics unrelated to the ongoing incident</a:t>
            </a:r>
          </a:p>
          <a:p>
            <a:endParaRPr lang="en-US" sz="1400" dirty="0"/>
          </a:p>
          <a:p>
            <a:r>
              <a:rPr lang="en-US" sz="2400" dirty="0"/>
              <a:t>Lowering voice and/or emotions</a:t>
            </a:r>
          </a:p>
          <a:p>
            <a:endParaRPr lang="en-US" sz="1400" dirty="0"/>
          </a:p>
          <a:p>
            <a:r>
              <a:rPr lang="en-US" sz="2400" dirty="0"/>
              <a:t>Slowing of speech pattern</a:t>
            </a:r>
          </a:p>
          <a:p>
            <a:endParaRPr lang="en-US" sz="1400" dirty="0"/>
          </a:p>
          <a:p>
            <a:r>
              <a:rPr lang="en-US" sz="2400" dirty="0"/>
              <a:t>Longer conversations</a:t>
            </a:r>
          </a:p>
          <a:p>
            <a:endParaRPr lang="en-US" sz="2400" dirty="0"/>
          </a:p>
        </p:txBody>
      </p:sp>
      <p:sp>
        <p:nvSpPr>
          <p:cNvPr id="5" name="Content Placeholder 4"/>
          <p:cNvSpPr>
            <a:spLocks noGrp="1"/>
          </p:cNvSpPr>
          <p:nvPr>
            <p:ph sz="half" idx="2"/>
          </p:nvPr>
        </p:nvSpPr>
        <p:spPr>
          <a:xfrm>
            <a:off x="4648200" y="1371600"/>
            <a:ext cx="4038600" cy="4754563"/>
          </a:xfrm>
        </p:spPr>
        <p:txBody>
          <a:bodyPr>
            <a:noAutofit/>
          </a:bodyPr>
          <a:lstStyle/>
          <a:p>
            <a:r>
              <a:rPr lang="en-US" sz="2400" dirty="0"/>
              <a:t>Desire to speak to officer</a:t>
            </a:r>
          </a:p>
          <a:p>
            <a:endParaRPr lang="en-US" sz="1400" dirty="0"/>
          </a:p>
          <a:p>
            <a:r>
              <a:rPr lang="en-US" sz="2400" dirty="0"/>
              <a:t>Less violent unpredictable behavior</a:t>
            </a:r>
          </a:p>
          <a:p>
            <a:endParaRPr lang="en-US" sz="1400" dirty="0"/>
          </a:p>
          <a:p>
            <a:r>
              <a:rPr lang="en-US" sz="2400" dirty="0"/>
              <a:t>Release of hostages</a:t>
            </a:r>
          </a:p>
          <a:p>
            <a:endParaRPr lang="en-US" sz="1400" dirty="0"/>
          </a:p>
          <a:p>
            <a:r>
              <a:rPr lang="en-US" sz="2400" dirty="0"/>
              <a:t>Deadlines pass without incident</a:t>
            </a:r>
          </a:p>
          <a:p>
            <a:endParaRPr lang="en-US" sz="1400" dirty="0"/>
          </a:p>
          <a:p>
            <a:r>
              <a:rPr lang="en-US" sz="2400" dirty="0"/>
              <a:t>Development of rapport</a:t>
            </a:r>
          </a:p>
          <a:p>
            <a:endParaRPr lang="en-US" sz="1400" dirty="0"/>
          </a:p>
          <a:p>
            <a:r>
              <a:rPr lang="en-US" sz="2400" dirty="0"/>
              <a:t>Following officer’s suggestions</a:t>
            </a:r>
          </a:p>
        </p:txBody>
      </p:sp>
      <p:sp>
        <p:nvSpPr>
          <p:cNvPr id="7" name="Footer Placeholder 6"/>
          <p:cNvSpPr>
            <a:spLocks noGrp="1"/>
          </p:cNvSpPr>
          <p:nvPr>
            <p:ph type="ftr" sz="quarter" idx="11"/>
          </p:nvPr>
        </p:nvSpPr>
        <p:spPr>
          <a:xfrm>
            <a:off x="457200" y="6356350"/>
            <a:ext cx="8229600" cy="365125"/>
          </a:xfrm>
        </p:spPr>
        <p:txBody>
          <a:bodyPr/>
          <a:lstStyle/>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Indicators of Progress</a:t>
            </a:r>
          </a:p>
        </p:txBody>
      </p:sp>
      <p:sp>
        <p:nvSpPr>
          <p:cNvPr id="8" name="Content Placeholder 7"/>
          <p:cNvSpPr>
            <a:spLocks noGrp="1"/>
          </p:cNvSpPr>
          <p:nvPr>
            <p:ph sz="half" idx="1"/>
          </p:nvPr>
        </p:nvSpPr>
        <p:spPr>
          <a:xfrm>
            <a:off x="152400" y="1295400"/>
            <a:ext cx="4343400" cy="4830763"/>
          </a:xfrm>
        </p:spPr>
        <p:txBody>
          <a:bodyPr>
            <a:normAutofit/>
          </a:bodyPr>
          <a:lstStyle/>
          <a:p>
            <a:r>
              <a:rPr lang="en-US" sz="2400" dirty="0"/>
              <a:t>No additional injuries</a:t>
            </a:r>
          </a:p>
          <a:p>
            <a:endParaRPr lang="en-US" sz="1400" dirty="0"/>
          </a:p>
          <a:p>
            <a:r>
              <a:rPr lang="en-US" sz="2400" dirty="0"/>
              <a:t>Subject is becoming more rational</a:t>
            </a:r>
          </a:p>
          <a:p>
            <a:endParaRPr lang="en-US" sz="1400" dirty="0"/>
          </a:p>
          <a:p>
            <a:r>
              <a:rPr lang="en-US" sz="2400" dirty="0"/>
              <a:t>Increasingly willing to bargain</a:t>
            </a:r>
          </a:p>
          <a:p>
            <a:endParaRPr lang="en-US" sz="1400" dirty="0"/>
          </a:p>
          <a:p>
            <a:r>
              <a:rPr lang="en-US" sz="2400" dirty="0"/>
              <a:t>Lowered demands</a:t>
            </a:r>
          </a:p>
          <a:p>
            <a:endParaRPr lang="en-US" sz="1400" dirty="0"/>
          </a:p>
          <a:p>
            <a:r>
              <a:rPr lang="en-US" sz="2400" dirty="0"/>
              <a:t>Questions about consequences of surrender</a:t>
            </a:r>
          </a:p>
          <a:p>
            <a:pPr>
              <a:buFont typeface="Wingdings" pitchFamily="2" charset="2"/>
              <a:buChar char="Ø"/>
            </a:pPr>
            <a:endParaRPr lang="en-US" sz="2200" dirty="0"/>
          </a:p>
          <a:p>
            <a:pPr>
              <a:buFont typeface="Wingdings" pitchFamily="2" charset="2"/>
              <a:buChar char="Ø"/>
            </a:pPr>
            <a:endParaRPr lang="en-US" sz="2200" dirty="0"/>
          </a:p>
          <a:p>
            <a:pPr>
              <a:buFont typeface="Wingdings" pitchFamily="2" charset="2"/>
              <a:buChar char="Ø"/>
            </a:pPr>
            <a:endParaRPr lang="en-US" sz="2200" dirty="0"/>
          </a:p>
          <a:p>
            <a:pPr>
              <a:buFont typeface="Wingdings" pitchFamily="2" charset="2"/>
              <a:buChar char="Ø"/>
            </a:pPr>
            <a:endParaRPr lang="en-US" sz="2200" dirty="0"/>
          </a:p>
          <a:p>
            <a:pPr>
              <a:buFont typeface="Wingdings" pitchFamily="2" charset="2"/>
              <a:buChar char="Ø"/>
            </a:pPr>
            <a:endParaRPr lang="en-US" sz="2200" dirty="0"/>
          </a:p>
          <a:p>
            <a:pPr>
              <a:buFont typeface="Wingdings" pitchFamily="2" charset="2"/>
              <a:buChar char="Ø"/>
            </a:pPr>
            <a:endParaRPr lang="en-US" sz="2000" dirty="0"/>
          </a:p>
          <a:p>
            <a:pPr>
              <a:buFont typeface="Wingdings" pitchFamily="2" charset="2"/>
              <a:buChar char="Ø"/>
            </a:pPr>
            <a:endParaRPr lang="en-US" sz="2000" dirty="0"/>
          </a:p>
        </p:txBody>
      </p:sp>
      <p:pic>
        <p:nvPicPr>
          <p:cNvPr id="10" name="Content Placeholder 9" descr="slow progress.jpg"/>
          <p:cNvPicPr>
            <a:picLocks noGrp="1" noChangeAspect="1"/>
          </p:cNvPicPr>
          <p:nvPr>
            <p:ph sz="half" idx="2"/>
          </p:nvPr>
        </p:nvPicPr>
        <p:blipFill>
          <a:blip r:embed="rId3" cstate="print"/>
          <a:stretch>
            <a:fillRect/>
          </a:stretch>
        </p:blipFill>
        <p:spPr>
          <a:xfrm>
            <a:off x="4343400" y="1828800"/>
            <a:ext cx="4572000" cy="3810000"/>
          </a:xfrm>
        </p:spPr>
      </p:pic>
      <p:sp>
        <p:nvSpPr>
          <p:cNvPr id="7" name="Footer Placeholder 6"/>
          <p:cNvSpPr>
            <a:spLocks noGrp="1"/>
          </p:cNvSpPr>
          <p:nvPr>
            <p:ph type="ftr" sz="quarter" idx="11"/>
          </p:nvPr>
        </p:nvSpPr>
        <p:spPr/>
        <p:txBody>
          <a:bodyPr/>
          <a:lstStyle/>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dirty="0"/>
              <a:t>Behavioral Change</a:t>
            </a:r>
            <a:br>
              <a:rPr lang="en-US" dirty="0"/>
            </a:br>
            <a:endParaRPr lang="en-US" dirty="0"/>
          </a:p>
        </p:txBody>
      </p:sp>
      <p:sp>
        <p:nvSpPr>
          <p:cNvPr id="3" name="Content Placeholder 2"/>
          <p:cNvSpPr>
            <a:spLocks noGrp="1"/>
          </p:cNvSpPr>
          <p:nvPr>
            <p:ph sz="half" idx="1"/>
          </p:nvPr>
        </p:nvSpPr>
        <p:spPr>
          <a:xfrm>
            <a:off x="228600" y="1447800"/>
            <a:ext cx="4267200" cy="5257800"/>
          </a:xfrm>
        </p:spPr>
        <p:txBody>
          <a:bodyPr>
            <a:normAutofit fontScale="92500" lnSpcReduction="20000"/>
          </a:bodyPr>
          <a:lstStyle/>
          <a:p>
            <a:pPr algn="ctr">
              <a:buNone/>
            </a:pPr>
            <a:r>
              <a:rPr lang="en-US" sz="3400" b="1" i="1" dirty="0">
                <a:solidFill>
                  <a:srgbClr val="C00000"/>
                </a:solidFill>
              </a:rPr>
              <a:t>SLOW DOWN</a:t>
            </a:r>
          </a:p>
          <a:p>
            <a:pPr algn="ctr">
              <a:buNone/>
            </a:pPr>
            <a:endParaRPr lang="en-US" sz="3400" b="1" i="1" dirty="0">
              <a:solidFill>
                <a:srgbClr val="C00000"/>
              </a:solidFill>
            </a:endParaRPr>
          </a:p>
          <a:p>
            <a:pPr>
              <a:buNone/>
            </a:pPr>
            <a:r>
              <a:rPr lang="en-US" sz="3400" dirty="0"/>
              <a:t>Address anxiety about coming out</a:t>
            </a:r>
          </a:p>
          <a:p>
            <a:pPr>
              <a:buNone/>
            </a:pPr>
            <a:endParaRPr lang="en-US" sz="3400" dirty="0"/>
          </a:p>
          <a:p>
            <a:pPr>
              <a:buNone/>
            </a:pPr>
            <a:r>
              <a:rPr lang="en-US" sz="3400" dirty="0"/>
              <a:t>Describe the entire process </a:t>
            </a:r>
          </a:p>
          <a:p>
            <a:pPr>
              <a:buNone/>
            </a:pPr>
            <a:endParaRPr lang="en-US" sz="3400" dirty="0"/>
          </a:p>
          <a:p>
            <a:pPr>
              <a:buNone/>
            </a:pPr>
            <a:r>
              <a:rPr lang="en-US" sz="3400" dirty="0"/>
              <a:t>Have them repeat process back to you</a:t>
            </a:r>
          </a:p>
          <a:p>
            <a:pPr>
              <a:buNone/>
            </a:pPr>
            <a:endParaRPr lang="en-US" sz="3400" dirty="0"/>
          </a:p>
          <a:p>
            <a:pPr>
              <a:buNone/>
            </a:pPr>
            <a:r>
              <a:rPr lang="en-US" sz="3400" dirty="0"/>
              <a:t>Make sure receiving officers know the plan</a:t>
            </a:r>
          </a:p>
          <a:p>
            <a:pPr>
              <a:buNone/>
            </a:pPr>
            <a:endParaRPr lang="en-US" sz="1300" dirty="0"/>
          </a:p>
          <a:p>
            <a:pPr>
              <a:buNone/>
            </a:pPr>
            <a:endParaRPr lang="en-US" sz="4000" dirty="0"/>
          </a:p>
        </p:txBody>
      </p:sp>
      <p:pic>
        <p:nvPicPr>
          <p:cNvPr id="5" name="Content Placeholder 4" descr="surrender.png"/>
          <p:cNvPicPr>
            <a:picLocks noGrp="1" noChangeAspect="1"/>
          </p:cNvPicPr>
          <p:nvPr>
            <p:ph sz="half" idx="2"/>
          </p:nvPr>
        </p:nvPicPr>
        <p:blipFill>
          <a:blip r:embed="rId3" cstate="print"/>
          <a:stretch>
            <a:fillRect/>
          </a:stretch>
        </p:blipFill>
        <p:spPr>
          <a:xfrm>
            <a:off x="4724400" y="2286000"/>
            <a:ext cx="4419599" cy="2743200"/>
          </a:xfrm>
        </p:spPr>
      </p:pic>
      <p:sp>
        <p:nvSpPr>
          <p:cNvPr id="7" name="Footer Placeholder 6"/>
          <p:cNvSpPr>
            <a:spLocks noGrp="1"/>
          </p:cNvSpPr>
          <p:nvPr>
            <p:ph type="ftr" sz="quarter" idx="11"/>
          </p:nvPr>
        </p:nvSpPr>
        <p:spPr>
          <a:xfrm>
            <a:off x="457200" y="6356350"/>
            <a:ext cx="8229600" cy="365125"/>
          </a:xfrm>
        </p:spPr>
        <p:txBody>
          <a:bodyPr/>
          <a:lstStyle/>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58762"/>
          </a:xfrm>
        </p:spPr>
        <p:txBody>
          <a:bodyPr>
            <a:normAutofit fontScale="90000"/>
          </a:bodyPr>
          <a:lstStyle/>
          <a:p>
            <a:endParaRPr lang="en-US" dirty="0"/>
          </a:p>
        </p:txBody>
      </p:sp>
      <p:sp>
        <p:nvSpPr>
          <p:cNvPr id="6" name="Content Placeholder 5"/>
          <p:cNvSpPr>
            <a:spLocks noGrp="1"/>
          </p:cNvSpPr>
          <p:nvPr>
            <p:ph idx="1"/>
          </p:nvPr>
        </p:nvSpPr>
        <p:spPr>
          <a:xfrm>
            <a:off x="457200" y="762000"/>
            <a:ext cx="8229600" cy="5364163"/>
          </a:xfrm>
        </p:spPr>
        <p:txBody>
          <a:bodyPr/>
          <a:lstStyle/>
          <a:p>
            <a:pPr algn="ctr">
              <a:buNone/>
            </a:pPr>
            <a:endParaRPr lang="en-US" dirty="0"/>
          </a:p>
          <a:p>
            <a:pPr algn="ctr">
              <a:buNone/>
            </a:pPr>
            <a:r>
              <a:rPr lang="en-US" dirty="0"/>
              <a:t>You can go back to crisis intervention after a </a:t>
            </a:r>
            <a:r>
              <a:rPr lang="en-US" u="sng" dirty="0">
                <a:solidFill>
                  <a:srgbClr val="C00000"/>
                </a:solidFill>
              </a:rPr>
              <a:t>verbal</a:t>
            </a:r>
            <a:r>
              <a:rPr lang="en-US" dirty="0"/>
              <a:t> mistake, but it is hard to go back crisis intervention from a </a:t>
            </a:r>
            <a:r>
              <a:rPr lang="en-US" u="sng" dirty="0">
                <a:solidFill>
                  <a:srgbClr val="C00000"/>
                </a:solidFill>
              </a:rPr>
              <a:t>tactical</a:t>
            </a:r>
            <a:r>
              <a:rPr lang="en-US" dirty="0"/>
              <a:t> mistake.</a:t>
            </a:r>
          </a:p>
        </p:txBody>
      </p:sp>
      <p:sp>
        <p:nvSpPr>
          <p:cNvPr id="9" name="Footer Placeholder 8"/>
          <p:cNvSpPr>
            <a:spLocks noGrp="1"/>
          </p:cNvSpPr>
          <p:nvPr>
            <p:ph type="ftr" sz="quarter" idx="11"/>
          </p:nvPr>
        </p:nvSpPr>
        <p:spPr/>
        <p:txBody>
          <a:bodyPr/>
          <a:lstStyle/>
          <a:p>
            <a:endParaRPr lang="en-US" dirty="0"/>
          </a:p>
        </p:txBody>
      </p:sp>
      <p:pic>
        <p:nvPicPr>
          <p:cNvPr id="7" name="Picture 6" descr="bean bag.jpg"/>
          <p:cNvPicPr>
            <a:picLocks noChangeAspect="1"/>
          </p:cNvPicPr>
          <p:nvPr/>
        </p:nvPicPr>
        <p:blipFill>
          <a:blip r:embed="rId3" cstate="print"/>
          <a:stretch>
            <a:fillRect/>
          </a:stretch>
        </p:blipFill>
        <p:spPr>
          <a:xfrm>
            <a:off x="3352800" y="3124200"/>
            <a:ext cx="2819400" cy="3276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676400"/>
          </a:xfrm>
        </p:spPr>
        <p:txBody>
          <a:bodyPr>
            <a:normAutofit/>
          </a:bodyPr>
          <a:lstStyle/>
          <a:p>
            <a:r>
              <a:rPr lang="en-US" dirty="0"/>
              <a:t>Traditional Law Enforcement Communication</a:t>
            </a:r>
          </a:p>
        </p:txBody>
      </p:sp>
      <p:sp>
        <p:nvSpPr>
          <p:cNvPr id="6147" name="Rectangle 3"/>
          <p:cNvSpPr>
            <a:spLocks noGrp="1" noChangeArrowheads="1"/>
          </p:cNvSpPr>
          <p:nvPr>
            <p:ph idx="1"/>
          </p:nvPr>
        </p:nvSpPr>
        <p:spPr>
          <a:xfrm>
            <a:off x="457200" y="1600200"/>
            <a:ext cx="8534400" cy="4525963"/>
          </a:xfrm>
        </p:spPr>
        <p:txBody>
          <a:bodyPr>
            <a:normAutofit/>
          </a:bodyPr>
          <a:lstStyle/>
          <a:p>
            <a:pPr algn="ctr">
              <a:buNone/>
            </a:pPr>
            <a:endParaRPr lang="en-US" sz="2400" dirty="0"/>
          </a:p>
          <a:p>
            <a:pPr algn="ctr">
              <a:buNone/>
            </a:pPr>
            <a:endParaRPr lang="en-US" sz="2400" dirty="0"/>
          </a:p>
          <a:p>
            <a:pPr algn="ctr">
              <a:buNone/>
            </a:pPr>
            <a:r>
              <a:rPr lang="en-US" sz="2400" dirty="0"/>
              <a:t>What did we learn in the Police academy about communication?</a:t>
            </a:r>
          </a:p>
          <a:p>
            <a:pPr algn="ctr">
              <a:buNone/>
            </a:pPr>
            <a:endParaRPr lang="en-US" sz="2400" dirty="0"/>
          </a:p>
          <a:p>
            <a:pPr algn="ctr">
              <a:buNone/>
            </a:pPr>
            <a:r>
              <a:rPr lang="en-US" sz="2400" dirty="0"/>
              <a:t>Traditional Police Mindset</a:t>
            </a:r>
          </a:p>
          <a:p>
            <a:pPr algn="ctr">
              <a:buNone/>
            </a:pPr>
            <a:endParaRPr lang="en-US" sz="2400" dirty="0"/>
          </a:p>
          <a:p>
            <a:pPr algn="ctr">
              <a:buNone/>
            </a:pPr>
            <a:r>
              <a:rPr lang="en-US" sz="2400" dirty="0"/>
              <a:t>What are the benefits of CIT and Crisis Intervention?</a:t>
            </a:r>
          </a:p>
        </p:txBody>
      </p:sp>
      <p:sp>
        <p:nvSpPr>
          <p:cNvPr id="5" name="Footer Placeholder 4"/>
          <p:cNvSpPr>
            <a:spLocks noGrp="1"/>
          </p:cNvSpPr>
          <p:nvPr>
            <p:ph type="ftr" sz="quarter" idx="11"/>
          </p:nvPr>
        </p:nvSpPr>
        <p:spPr/>
        <p:txBody>
          <a:bodyPr/>
          <a:lstStyle/>
          <a:p>
            <a:endParaRPr lang="en-US" sz="1000" dirty="0">
              <a:solidFill>
                <a:schemeClr val="bg1"/>
              </a:solidFill>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Sources</a:t>
            </a:r>
          </a:p>
        </p:txBody>
      </p:sp>
      <p:sp>
        <p:nvSpPr>
          <p:cNvPr id="4" name="Content Placeholder 3"/>
          <p:cNvSpPr>
            <a:spLocks noGrp="1"/>
          </p:cNvSpPr>
          <p:nvPr>
            <p:ph idx="1"/>
          </p:nvPr>
        </p:nvSpPr>
        <p:spPr/>
        <p:txBody>
          <a:bodyPr>
            <a:normAutofit fontScale="92500" lnSpcReduction="10000"/>
          </a:bodyPr>
          <a:lstStyle/>
          <a:p>
            <a:pPr hangingPunct="0"/>
            <a:r>
              <a:rPr lang="en-US" sz="2000" i="1" dirty="0"/>
              <a:t>Applied Suicide Intervention Skills Training</a:t>
            </a:r>
            <a:r>
              <a:rPr lang="en-US" sz="2000" dirty="0"/>
              <a:t> (2007) Behavioral Health Response, 	St. Louis, Missouri.</a:t>
            </a:r>
          </a:p>
          <a:p>
            <a:pPr hangingPunct="0">
              <a:buNone/>
            </a:pPr>
            <a:r>
              <a:rPr lang="en-US" sz="2000" i="1" dirty="0"/>
              <a:t> </a:t>
            </a:r>
            <a:endParaRPr lang="en-US" sz="2000" dirty="0"/>
          </a:p>
          <a:p>
            <a:pPr hangingPunct="0"/>
            <a:r>
              <a:rPr lang="en-US" sz="2000" i="1" dirty="0"/>
              <a:t>Crisis Intervention Team Training</a:t>
            </a:r>
            <a:r>
              <a:rPr lang="en-US" sz="2000" dirty="0"/>
              <a:t> (2008) St. Louis County and Municipal Police 	Academy, St. Louis, Missouri.</a:t>
            </a:r>
          </a:p>
          <a:p>
            <a:pPr hangingPunct="0">
              <a:buNone/>
            </a:pPr>
            <a:r>
              <a:rPr lang="en-US" sz="2000" dirty="0"/>
              <a:t> </a:t>
            </a:r>
          </a:p>
          <a:p>
            <a:pPr hangingPunct="0"/>
            <a:r>
              <a:rPr lang="en-US" sz="2000" i="1" dirty="0"/>
              <a:t>CTS Less Lethal Instructor Certification Course</a:t>
            </a:r>
            <a:r>
              <a:rPr lang="en-US" sz="2000" dirty="0"/>
              <a:t> (2008)  St. Louis County and 	Municipal PoliceAcademy, St. Louis, Missouri.</a:t>
            </a:r>
          </a:p>
          <a:p>
            <a:pPr hangingPunct="0"/>
            <a:endParaRPr lang="en-US" sz="2000" dirty="0"/>
          </a:p>
          <a:p>
            <a:pPr hangingPunct="0"/>
            <a:r>
              <a:rPr lang="en-US" sz="2000" dirty="0"/>
              <a:t>Dorough, Louis, </a:t>
            </a:r>
            <a:r>
              <a:rPr lang="en-US" sz="2000" i="1" dirty="0"/>
              <a:t>Basic Negotiations Course</a:t>
            </a:r>
            <a:r>
              <a:rPr lang="en-US" sz="2000" dirty="0"/>
              <a:t> (2005) St. Louis County 	Emergency Operations Center</a:t>
            </a:r>
          </a:p>
          <a:p>
            <a:pPr>
              <a:buNone/>
            </a:pPr>
            <a:endParaRPr lang="en-US" sz="2000" dirty="0"/>
          </a:p>
          <a:p>
            <a:pPr hangingPunct="0"/>
            <a:r>
              <a:rPr lang="en-US" sz="2000" dirty="0"/>
              <a:t>Dorough, Louis (2002) </a:t>
            </a:r>
            <a:r>
              <a:rPr lang="en-US" sz="2000" b="1" dirty="0"/>
              <a:t>Compliant Surrender: A Practical Guide to Law 	Enforcement</a:t>
            </a:r>
            <a:r>
              <a:rPr lang="en-US" sz="2000" dirty="0"/>
              <a:t> </a:t>
            </a:r>
            <a:r>
              <a:rPr lang="en-US" sz="2000" b="1" dirty="0"/>
              <a:t>Negotiations</a:t>
            </a:r>
            <a:r>
              <a:rPr lang="en-US" sz="2000" dirty="0"/>
              <a:t>. Hardbound Inc., Florissant, Missouri</a:t>
            </a:r>
          </a:p>
          <a:p>
            <a:pPr>
              <a:buNone/>
            </a:pPr>
            <a:endParaRPr lang="en-US" sz="2000" dirty="0"/>
          </a:p>
        </p:txBody>
      </p:sp>
      <p:sp>
        <p:nvSpPr>
          <p:cNvPr id="2" name="Footer Placeholder 1"/>
          <p:cNvSpPr>
            <a:spLocks noGrp="1"/>
          </p:cNvSpPr>
          <p:nvPr>
            <p:ph type="ftr" sz="quarter" idx="11"/>
          </p:nvPr>
        </p:nvSpPr>
        <p:spPr/>
        <p:txBody>
          <a:bodyPr/>
          <a:lstStyle/>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fontScale="40000" lnSpcReduction="20000"/>
          </a:bodyPr>
          <a:lstStyle/>
          <a:p>
            <a:pPr hangingPunct="0"/>
            <a:r>
              <a:rPr lang="en-US" sz="4000" dirty="0"/>
              <a:t>Castellano-Hoyt, Don W. (2003) </a:t>
            </a:r>
            <a:r>
              <a:rPr lang="en-US" sz="4000" b="1" dirty="0"/>
              <a:t>Enhancing Police Response to Persons in 	Mental Health Crisis.</a:t>
            </a:r>
            <a:r>
              <a:rPr lang="en-US" sz="4000" dirty="0"/>
              <a:t> Charles C. Thomas Publisher, LTD., Springfield, 	Illinois.</a:t>
            </a:r>
          </a:p>
          <a:p>
            <a:pPr hangingPunct="0"/>
            <a:endParaRPr lang="en-US" sz="4200" dirty="0"/>
          </a:p>
          <a:p>
            <a:pPr hangingPunct="0"/>
            <a:r>
              <a:rPr lang="en-US" sz="4000" i="1" dirty="0"/>
              <a:t>F.B.I. Basic Negotiations Course</a:t>
            </a:r>
            <a:r>
              <a:rPr lang="en-US" sz="4000" dirty="0"/>
              <a:t> (2006) Forest Park Community College, St. 	Louis 	Missouri</a:t>
            </a:r>
          </a:p>
          <a:p>
            <a:pPr hangingPunct="0">
              <a:buNone/>
            </a:pPr>
            <a:endParaRPr lang="en-US" sz="4000" dirty="0"/>
          </a:p>
          <a:p>
            <a:pPr hangingPunct="0"/>
            <a:r>
              <a:rPr lang="en-US" sz="4000" dirty="0"/>
              <a:t>Hammond, Grant T. (2001) </a:t>
            </a:r>
            <a:r>
              <a:rPr lang="en-US" sz="4000" b="1" dirty="0"/>
              <a:t>The Mind of War: John Boyd and American 	Security.</a:t>
            </a:r>
            <a:r>
              <a:rPr lang="en-US" sz="4000" dirty="0"/>
              <a:t> Smithsonian Books, Washington D.C.</a:t>
            </a:r>
          </a:p>
          <a:p>
            <a:pPr hangingPunct="0"/>
            <a:endParaRPr lang="en-US" sz="4000" dirty="0"/>
          </a:p>
          <a:p>
            <a:pPr hangingPunct="0"/>
            <a:r>
              <a:rPr lang="en-US" sz="4000" dirty="0"/>
              <a:t>Heal, Charles (2012) </a:t>
            </a:r>
            <a:r>
              <a:rPr lang="en-US" sz="4000" b="1" dirty="0"/>
              <a:t>Field Command</a:t>
            </a:r>
            <a:r>
              <a:rPr lang="en-US" sz="4000" dirty="0"/>
              <a:t>. Lanturn Books, New York</a:t>
            </a:r>
          </a:p>
          <a:p>
            <a:pPr hangingPunct="0">
              <a:buNone/>
            </a:pPr>
            <a:r>
              <a:rPr lang="en-US" sz="4000" dirty="0"/>
              <a:t> </a:t>
            </a:r>
          </a:p>
          <a:p>
            <a:pPr hangingPunct="0"/>
            <a:r>
              <a:rPr lang="en-US" sz="4000" dirty="0"/>
              <a:t>McMahon, Deborah, </a:t>
            </a:r>
            <a:r>
              <a:rPr lang="en-US" sz="4000" i="1" dirty="0"/>
              <a:t>Basic Crisis Negotiations Course</a:t>
            </a:r>
            <a:r>
              <a:rPr lang="en-US" sz="4000" dirty="0"/>
              <a:t> (2008) Midwest Counter 	Drug Training Center; Camp Dodge, Iowa</a:t>
            </a:r>
          </a:p>
          <a:p>
            <a:pPr hangingPunct="0">
              <a:buNone/>
            </a:pPr>
            <a:endParaRPr lang="en-US" sz="4000" dirty="0"/>
          </a:p>
          <a:p>
            <a:pPr hangingPunct="0">
              <a:buNone/>
            </a:pPr>
            <a:r>
              <a:rPr lang="en-US" sz="4000" dirty="0"/>
              <a:t> </a:t>
            </a:r>
          </a:p>
          <a:p>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lnSpcReduction="10000"/>
          </a:bodyPr>
          <a:lstStyle/>
          <a:p>
            <a:r>
              <a:rPr lang="en-US" sz="1900" dirty="0"/>
              <a:t>Lord, Vivian B. (2004)  </a:t>
            </a:r>
            <a:r>
              <a:rPr lang="en-US" sz="1900" b="1" dirty="0"/>
              <a:t>Suicide By Cop:  Inducing Officers to Shoot. Practical </a:t>
            </a:r>
          </a:p>
          <a:p>
            <a:pPr lvl="1">
              <a:buNone/>
            </a:pPr>
            <a:r>
              <a:rPr lang="en-US" sz="1900" b="1" dirty="0"/>
              <a:t>Direction for Recognition, Resolution and Recovery. </a:t>
            </a:r>
            <a:r>
              <a:rPr lang="en-US" sz="1900" dirty="0" err="1"/>
              <a:t>Looseleaf</a:t>
            </a:r>
            <a:r>
              <a:rPr lang="en-US" sz="1900" dirty="0"/>
              <a:t> Law</a:t>
            </a:r>
          </a:p>
          <a:p>
            <a:pPr lvl="1">
              <a:buNone/>
            </a:pPr>
            <a:r>
              <a:rPr lang="en-US" sz="1900" dirty="0"/>
              <a:t>Publications, Inc. Flushing, New York.</a:t>
            </a:r>
          </a:p>
          <a:p>
            <a:pPr lvl="1">
              <a:buNone/>
            </a:pPr>
            <a:endParaRPr lang="en-US" sz="1900" dirty="0"/>
          </a:p>
          <a:p>
            <a:pPr hangingPunct="0"/>
            <a:r>
              <a:rPr lang="en-US" sz="1900" dirty="0"/>
              <a:t>McMahon, Deborah</a:t>
            </a:r>
            <a:r>
              <a:rPr lang="en-US" sz="1900" i="1" dirty="0"/>
              <a:t>, Negotiating in a School Environment</a:t>
            </a:r>
            <a:r>
              <a:rPr lang="en-US" sz="1900" dirty="0"/>
              <a:t> (2009) Midwest 	County Drug Training Center; Camp Dodge, Iowa.</a:t>
            </a:r>
            <a:endParaRPr lang="en-US" sz="1900" i="1" dirty="0"/>
          </a:p>
          <a:p>
            <a:pPr hangingPunct="0"/>
            <a:endParaRPr lang="en-US" sz="1900" i="1" dirty="0"/>
          </a:p>
          <a:p>
            <a:pPr hangingPunct="0"/>
            <a:r>
              <a:rPr lang="en-US" sz="1900" i="1" dirty="0"/>
              <a:t>Mental Health First Aid Training</a:t>
            </a:r>
            <a:r>
              <a:rPr lang="en-US" sz="1900" dirty="0"/>
              <a:t> (2013) Behavioral Health Response, St. Louis, 	Missouri </a:t>
            </a:r>
          </a:p>
          <a:p>
            <a:pPr hangingPunct="0">
              <a:buNone/>
            </a:pPr>
            <a:endParaRPr lang="en-US" sz="1900" dirty="0"/>
          </a:p>
          <a:p>
            <a:pPr hangingPunct="0"/>
            <a:r>
              <a:rPr lang="en-US" sz="1900" dirty="0"/>
              <a:t>Murphy, Dan; Sherman, Luke, </a:t>
            </a:r>
            <a:r>
              <a:rPr lang="en-US" sz="1900" i="1" dirty="0"/>
              <a:t>Resolution of a Barricaded Incident Course</a:t>
            </a:r>
            <a:r>
              <a:rPr lang="en-US" sz="1900" dirty="0"/>
              <a:t> 	(2007) National Tactical Officers Association Conference, </a:t>
            </a:r>
            <a:r>
              <a:rPr lang="en-US" sz="1900" dirty="0" err="1"/>
              <a:t>Millwaukee</a:t>
            </a:r>
            <a:r>
              <a:rPr lang="en-US" sz="1900" dirty="0"/>
              <a:t>, 	Wisconsin.</a:t>
            </a:r>
          </a:p>
          <a:p>
            <a:pPr hangingPunct="0">
              <a:buNone/>
            </a:pPr>
            <a:r>
              <a:rPr lang="en-US" sz="1900" dirty="0"/>
              <a:t> </a:t>
            </a:r>
          </a:p>
          <a:p>
            <a:pPr lvl="1">
              <a:buNone/>
            </a:pPr>
            <a:endParaRPr lang="en-US" sz="1900"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a:xfrm>
            <a:off x="457200" y="1600200"/>
            <a:ext cx="8229600" cy="5029200"/>
          </a:xfrm>
        </p:spPr>
        <p:txBody>
          <a:bodyPr>
            <a:noAutofit/>
          </a:bodyPr>
          <a:lstStyle/>
          <a:p>
            <a:pPr hangingPunct="0"/>
            <a:r>
              <a:rPr lang="en-US" sz="1900" dirty="0" err="1"/>
              <a:t>Noesner</a:t>
            </a:r>
            <a:r>
              <a:rPr lang="en-US" sz="1900" dirty="0"/>
              <a:t>, Gary (2010) </a:t>
            </a:r>
            <a:r>
              <a:rPr lang="en-US" sz="1900" b="1" dirty="0"/>
              <a:t>Stalling for Time: My Life As An FBI Negotiator</a:t>
            </a:r>
            <a:r>
              <a:rPr lang="en-US" sz="1900" dirty="0"/>
              <a:t>. Random 	House, New York</a:t>
            </a:r>
          </a:p>
          <a:p>
            <a:pPr hangingPunct="0">
              <a:buNone/>
            </a:pPr>
            <a:endParaRPr lang="en-US" sz="1900" i="1" dirty="0"/>
          </a:p>
          <a:p>
            <a:pPr hangingPunct="0"/>
            <a:r>
              <a:rPr lang="en-US" sz="1900" i="1" dirty="0"/>
              <a:t>Planning for High Risk Events Level One Course</a:t>
            </a:r>
            <a:r>
              <a:rPr lang="en-US" sz="1900" dirty="0"/>
              <a:t> (2007) St. Louis County and 	Municipal PoliceAcademy, St. Louis, Missouri</a:t>
            </a:r>
          </a:p>
          <a:p>
            <a:pPr hangingPunct="0">
              <a:buNone/>
            </a:pPr>
            <a:endParaRPr lang="en-US" sz="1900" dirty="0"/>
          </a:p>
          <a:p>
            <a:pPr hangingPunct="0"/>
            <a:r>
              <a:rPr lang="en-US" sz="1900" i="1" dirty="0"/>
              <a:t>Planning for High Risk Events Level Two Course</a:t>
            </a:r>
            <a:r>
              <a:rPr lang="en-US" sz="1900" dirty="0"/>
              <a:t> (2008) Midwest Counter Drug 	Training Center, Camp Dodge, Iowa.</a:t>
            </a:r>
          </a:p>
          <a:p>
            <a:pPr hangingPunct="0"/>
            <a:endParaRPr lang="en-US" sz="1900" i="1" dirty="0"/>
          </a:p>
          <a:p>
            <a:pPr hangingPunct="0"/>
            <a:r>
              <a:rPr lang="en-US" sz="1900" i="1" dirty="0"/>
              <a:t>Planning for High Risk Events Level Three Course</a:t>
            </a:r>
            <a:r>
              <a:rPr lang="en-US" sz="1900" dirty="0"/>
              <a:t> (2009) Midwest 	Counter Drug </a:t>
            </a:r>
            <a:r>
              <a:rPr lang="en-US" sz="1900" dirty="0" err="1"/>
              <a:t>TrainingCenter</a:t>
            </a:r>
            <a:r>
              <a:rPr lang="en-US" sz="1900" dirty="0"/>
              <a:t>, Camp Dodge, Iowa.</a:t>
            </a:r>
          </a:p>
          <a:p>
            <a:pPr hangingPunct="0"/>
            <a:endParaRPr lang="en-US" sz="1900" dirty="0"/>
          </a:p>
          <a:p>
            <a:pPr hangingPunct="0"/>
            <a:r>
              <a:rPr lang="en-US" sz="1900" i="1" dirty="0"/>
              <a:t>Police Executive Research Forum ICAT Training Meeting </a:t>
            </a:r>
            <a:r>
              <a:rPr lang="en-US" sz="1900" dirty="0"/>
              <a:t>(December 13 and 14, 2016) New Orleans, Louisiana.</a:t>
            </a:r>
          </a:p>
          <a:p>
            <a:pPr hangingPunct="0">
              <a:buNone/>
            </a:pPr>
            <a:r>
              <a:rPr lang="en-US" sz="1900" dirty="0"/>
              <a:t> </a:t>
            </a:r>
          </a:p>
          <a:p>
            <a:endParaRPr lang="en-US" sz="1900" dirty="0"/>
          </a:p>
        </p:txBody>
      </p:sp>
      <p:sp>
        <p:nvSpPr>
          <p:cNvPr id="4" name="Footer Placeholder 3"/>
          <p:cNvSpPr>
            <a:spLocks noGrp="1"/>
          </p:cNvSpPr>
          <p:nvPr>
            <p:ph type="ftr" sz="quarter" idx="11"/>
          </p:nvPr>
        </p:nvSpPr>
        <p:spPr>
          <a:xfrm flipV="1">
            <a:off x="457200" y="6721475"/>
            <a:ext cx="8229600" cy="136525"/>
          </a:xfrm>
        </p:spPr>
        <p:txBody>
          <a:bodyPr/>
          <a:lstStyle/>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a:bodyPr>
          <a:lstStyle/>
          <a:p>
            <a:pPr hangingPunct="0">
              <a:buNone/>
            </a:pPr>
            <a:r>
              <a:rPr lang="en-US" sz="1900" dirty="0"/>
              <a:t> </a:t>
            </a:r>
          </a:p>
          <a:p>
            <a:pPr hangingPunct="0"/>
            <a:r>
              <a:rPr lang="en-US" sz="1900" i="1" dirty="0"/>
              <a:t>Veterans Crisis Intervention Team Training</a:t>
            </a:r>
            <a:r>
              <a:rPr lang="en-US" sz="1900" dirty="0"/>
              <a:t> (2013) Veterans Administration, 	Kansas City, Missouri.</a:t>
            </a:r>
          </a:p>
          <a:p>
            <a:pPr hangingPunct="0"/>
            <a:endParaRPr lang="en-US" sz="1900" dirty="0"/>
          </a:p>
          <a:p>
            <a:pPr hangingPunct="0"/>
            <a:r>
              <a:rPr lang="en-US" sz="1900" dirty="0"/>
              <a:t>Whitson, Don, </a:t>
            </a:r>
            <a:r>
              <a:rPr lang="en-US" sz="1900" i="1" dirty="0"/>
              <a:t>Less Lethal/Flash Sound Diversionary 	Device/Chemical 	Agent 	Certification</a:t>
            </a:r>
            <a:r>
              <a:rPr lang="en-US" sz="1900" dirty="0"/>
              <a:t>  </a:t>
            </a:r>
            <a:r>
              <a:rPr lang="en-US" sz="1900" i="1" dirty="0"/>
              <a:t>Course</a:t>
            </a:r>
            <a:r>
              <a:rPr lang="en-US" sz="1900" dirty="0"/>
              <a:t> (2005) 	National Tactical Officers Association, Kent, 	Ohio</a:t>
            </a:r>
          </a:p>
          <a:p>
            <a:pPr hangingPunct="0">
              <a:buNone/>
            </a:pPr>
            <a:r>
              <a:rPr lang="en-US" sz="1900" dirty="0"/>
              <a:t>	</a:t>
            </a:r>
          </a:p>
          <a:p>
            <a:pPr hangingPunct="0"/>
            <a:r>
              <a:rPr lang="en-US" sz="1900" i="1" dirty="0"/>
              <a:t>Youth Crisis Intervention Team Training</a:t>
            </a:r>
            <a:r>
              <a:rPr lang="en-US" sz="1900" dirty="0"/>
              <a:t> (2012) St. Louis County and Municipal 	Police Academy, St. Louis, Missouri.</a:t>
            </a:r>
          </a:p>
          <a:p>
            <a:endParaRPr lang="en-US" sz="1900"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QUESTIONS</a:t>
            </a:r>
          </a:p>
        </p:txBody>
      </p:sp>
      <p:sp>
        <p:nvSpPr>
          <p:cNvPr id="3" name="Content Placeholder 2"/>
          <p:cNvSpPr>
            <a:spLocks noGrp="1"/>
          </p:cNvSpPr>
          <p:nvPr>
            <p:ph idx="1"/>
          </p:nvPr>
        </p:nvSpPr>
        <p:spPr/>
        <p:txBody>
          <a:bodyPr>
            <a:normAutofit/>
          </a:bodyPr>
          <a:lstStyle/>
          <a:p>
            <a:pPr algn="ctr">
              <a:buNone/>
            </a:pPr>
            <a:endParaRPr lang="en-US" dirty="0"/>
          </a:p>
          <a:p>
            <a:pPr algn="ctr">
              <a:buNone/>
            </a:pPr>
            <a:r>
              <a:rPr lang="en-US" dirty="0"/>
              <a:t> Jeremy Romo</a:t>
            </a:r>
          </a:p>
          <a:p>
            <a:pPr algn="ctr">
              <a:buNone/>
            </a:pPr>
            <a:r>
              <a:rPr lang="en-US" dirty="0"/>
              <a:t>St. Louis County Police Department</a:t>
            </a:r>
          </a:p>
          <a:p>
            <a:pPr algn="ctr">
              <a:buNone/>
            </a:pPr>
            <a:r>
              <a:rPr lang="en-US" dirty="0"/>
              <a:t>Office:  314-615-5942</a:t>
            </a:r>
          </a:p>
          <a:p>
            <a:pPr algn="ctr">
              <a:buNone/>
            </a:pPr>
            <a:r>
              <a:rPr lang="en-US" dirty="0"/>
              <a:t>Mobile:  314-650-3390</a:t>
            </a:r>
          </a:p>
          <a:p>
            <a:pPr algn="ctr">
              <a:buNone/>
            </a:pPr>
            <a:r>
              <a:rPr lang="en-US" dirty="0">
                <a:hlinkClick r:id="rId3"/>
              </a:rPr>
              <a:t>jfromo@stlouiscountymo.gov</a:t>
            </a:r>
            <a:r>
              <a:rPr lang="en-US" dirty="0"/>
              <a:t> </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3245</TotalTime>
  <Words>7517</Words>
  <Application>Microsoft Office PowerPoint</Application>
  <PresentationFormat>On-screen Show (4:3)</PresentationFormat>
  <Paragraphs>1356</Paragraphs>
  <Slides>95</Slides>
  <Notes>77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95</vt:i4>
      </vt:variant>
    </vt:vector>
  </HeadingPairs>
  <TitlesOfParts>
    <vt:vector size="104" baseType="lpstr">
      <vt:lpstr>Arial</vt:lpstr>
      <vt:lpstr>Calibri</vt:lpstr>
      <vt:lpstr>Calibri Light</vt:lpstr>
      <vt:lpstr>Times New Roman</vt:lpstr>
      <vt:lpstr>Wingdings</vt:lpstr>
      <vt:lpstr>Wingdings 2</vt:lpstr>
      <vt:lpstr>Custom Design</vt:lpstr>
      <vt:lpstr>Office Theme</vt:lpstr>
      <vt:lpstr>Drawing</vt:lpstr>
      <vt:lpstr>De-escalation of Crisis Situations</vt:lpstr>
      <vt:lpstr>Objectives</vt:lpstr>
      <vt:lpstr>Objectives</vt:lpstr>
      <vt:lpstr>Objectives</vt:lpstr>
      <vt:lpstr>Why is this training important?</vt:lpstr>
      <vt:lpstr>Why is communication important?</vt:lpstr>
      <vt:lpstr>Who uses Crisis Communication?</vt:lpstr>
      <vt:lpstr>Some Facts about People with Mental Illness </vt:lpstr>
      <vt:lpstr>Traditional Law Enforcement Communication</vt:lpstr>
      <vt:lpstr>Traditional Law Enforcement Response</vt:lpstr>
      <vt:lpstr>Training</vt:lpstr>
      <vt:lpstr>Hours Spent on Training</vt:lpstr>
      <vt:lpstr>PowerPoint Presentation</vt:lpstr>
      <vt:lpstr>Crisis Recognition And Response</vt:lpstr>
      <vt:lpstr>PowerPoint Presentation</vt:lpstr>
      <vt:lpstr>Definition of Behavioral Crisis</vt:lpstr>
      <vt:lpstr>Characteristics of Crisis</vt:lpstr>
      <vt:lpstr>Crisis State</vt:lpstr>
      <vt:lpstr>Crisis State</vt:lpstr>
      <vt:lpstr>Understanding Crisis</vt:lpstr>
      <vt:lpstr>Crisis Recognition And Response</vt:lpstr>
      <vt:lpstr>Crisis Recognition And Response</vt:lpstr>
      <vt:lpstr>Crisis Recognition And Response</vt:lpstr>
      <vt:lpstr>Common Signs of Agitation With Someone In Mental Health Crisis</vt:lpstr>
      <vt:lpstr>Other Characteristics of Individuals in Crisis</vt:lpstr>
      <vt:lpstr>Individuals in Crisis Construct Barriers</vt:lpstr>
      <vt:lpstr>Protective Barriers</vt:lpstr>
      <vt:lpstr>Analyzing the Barricaded Individual</vt:lpstr>
      <vt:lpstr>Types of Barricaded Situations</vt:lpstr>
      <vt:lpstr>Armed Barricaded Person No Hostage</vt:lpstr>
      <vt:lpstr>Armed Barricaded Person With Hostage </vt:lpstr>
      <vt:lpstr>Purpose of Hostage Taking</vt:lpstr>
      <vt:lpstr>Purpose of Hostage Taking</vt:lpstr>
      <vt:lpstr>Armed Barricaded Suicidal Person</vt:lpstr>
      <vt:lpstr>Armed Barricaded Suicidal Person Holding Significant Other</vt:lpstr>
      <vt:lpstr>Aggressive Behavior</vt:lpstr>
      <vt:lpstr>PowerPoint Presentation</vt:lpstr>
      <vt:lpstr>Contacting An Individual In Crisis</vt:lpstr>
      <vt:lpstr>  </vt:lpstr>
      <vt:lpstr>Non-Verbal Communication/Personal Space</vt:lpstr>
      <vt:lpstr>How does Time Affect De-escalation?</vt:lpstr>
      <vt:lpstr>Potential Negative Effects of Time</vt:lpstr>
      <vt:lpstr>ADDRESS BASIC HUMAN NEEDS</vt:lpstr>
      <vt:lpstr>What is Conflict Resolution?</vt:lpstr>
      <vt:lpstr>Benefits of Conflict Resolution</vt:lpstr>
      <vt:lpstr>Benefits of Conflict Resolution</vt:lpstr>
      <vt:lpstr>Conduct yourself with Integrity</vt:lpstr>
      <vt:lpstr>Maintain Professionalism</vt:lpstr>
      <vt:lpstr>Maturity</vt:lpstr>
      <vt:lpstr>MATURITY</vt:lpstr>
      <vt:lpstr>Maturity and Respect</vt:lpstr>
      <vt:lpstr>Remember Perception is Reality</vt:lpstr>
      <vt:lpstr>Officer Bearing</vt:lpstr>
      <vt:lpstr>Maintain Self-Control</vt:lpstr>
      <vt:lpstr>CONFIDENCE</vt:lpstr>
      <vt:lpstr>What if we lack Confidence?</vt:lpstr>
      <vt:lpstr>Action Imperative Mindset</vt:lpstr>
      <vt:lpstr>Officer Created Jeopardy</vt:lpstr>
      <vt:lpstr>Force Avoidance</vt:lpstr>
      <vt:lpstr>Managing Officer Created Jeopardy</vt:lpstr>
      <vt:lpstr>“Voice” - Your #1 Tool</vt:lpstr>
      <vt:lpstr>Behavioral Change Stairway</vt:lpstr>
      <vt:lpstr>THE ART OF LISTENING</vt:lpstr>
      <vt:lpstr>Listening</vt:lpstr>
      <vt:lpstr>Nonjudgmental Active Listening</vt:lpstr>
      <vt:lpstr>Active Listening Skills</vt:lpstr>
      <vt:lpstr>Active Listening Skills</vt:lpstr>
      <vt:lpstr>Empathy</vt:lpstr>
      <vt:lpstr>Reassurance and Validation</vt:lpstr>
      <vt:lpstr>Provide Support</vt:lpstr>
      <vt:lpstr>BARRIERS TO ACTIVE LISTENING </vt:lpstr>
      <vt:lpstr>Barriers to Active Listening</vt:lpstr>
      <vt:lpstr>Phrases That Damage Rapport</vt:lpstr>
      <vt:lpstr>Phrases That Damage Rapport</vt:lpstr>
      <vt:lpstr>Better Phrases</vt:lpstr>
      <vt:lpstr> No “Zingers!!”</vt:lpstr>
      <vt:lpstr>Other Things You Should Not Do When Interacting With Someone In Crisis</vt:lpstr>
      <vt:lpstr>Other Things You Should Not Do When Interacting With Someone In Crisis</vt:lpstr>
      <vt:lpstr>When Interacting With Individuals Exhibiting Signs of Psychosis</vt:lpstr>
      <vt:lpstr>Communicating with a Delusional or Hallucinating Individual </vt:lpstr>
      <vt:lpstr>Communicating with a Delusional or Hallucinating Individual </vt:lpstr>
      <vt:lpstr>Communicating with a Delusional or Hallucinating Individual </vt:lpstr>
      <vt:lpstr>Communicating with a Delusional or Hallucinating Individual </vt:lpstr>
      <vt:lpstr>Deadlines and Demands</vt:lpstr>
      <vt:lpstr>Indicators Of Risk </vt:lpstr>
      <vt:lpstr>Indicators of Progress</vt:lpstr>
      <vt:lpstr>Indicators of Progress</vt:lpstr>
      <vt:lpstr>Behavioral Change </vt:lpstr>
      <vt:lpstr>PowerPoint Presentation</vt:lpstr>
      <vt:lpstr>Sources</vt:lpstr>
      <vt:lpstr>Sources</vt:lpstr>
      <vt:lpstr>Sources</vt:lpstr>
      <vt:lpstr>Sources</vt:lpstr>
      <vt:lpstr>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pd3126</dc:creator>
  <cp:lastModifiedBy>Mark Benson</cp:lastModifiedBy>
  <cp:revision>343</cp:revision>
  <dcterms:created xsi:type="dcterms:W3CDTF">2016-01-09T18:15:06Z</dcterms:created>
  <dcterms:modified xsi:type="dcterms:W3CDTF">2021-10-07T19:20:04Z</dcterms:modified>
</cp:coreProperties>
</file>