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4.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5.xml" ContentType="application/vnd.openxmlformats-officedocument.them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 id="2147483694" r:id="rId2"/>
    <p:sldMasterId id="2147483711" r:id="rId3"/>
    <p:sldMasterId id="2147483728" r:id="rId4"/>
    <p:sldMasterId id="2147483745" r:id="rId5"/>
  </p:sldMasterIdLst>
  <p:sldIdLst>
    <p:sldId id="256" r:id="rId6"/>
    <p:sldId id="257" r:id="rId7"/>
    <p:sldId id="258" r:id="rId8"/>
    <p:sldId id="259" r:id="rId9"/>
    <p:sldId id="308" r:id="rId10"/>
    <p:sldId id="315" r:id="rId11"/>
    <p:sldId id="316" r:id="rId12"/>
    <p:sldId id="317" r:id="rId13"/>
    <p:sldId id="310" r:id="rId14"/>
    <p:sldId id="309" r:id="rId15"/>
    <p:sldId id="311" r:id="rId16"/>
    <p:sldId id="312" r:id="rId17"/>
    <p:sldId id="313" r:id="rId18"/>
    <p:sldId id="314" r:id="rId19"/>
    <p:sldId id="299" r:id="rId20"/>
    <p:sldId id="301" r:id="rId21"/>
    <p:sldId id="300" r:id="rId22"/>
    <p:sldId id="304" r:id="rId23"/>
    <p:sldId id="318" r:id="rId24"/>
    <p:sldId id="302" r:id="rId25"/>
    <p:sldId id="303" r:id="rId26"/>
    <p:sldId id="306" r:id="rId27"/>
    <p:sldId id="275" r:id="rId28"/>
    <p:sldId id="276" r:id="rId29"/>
    <p:sldId id="277" r:id="rId30"/>
    <p:sldId id="279" r:id="rId31"/>
    <p:sldId id="280" r:id="rId32"/>
    <p:sldId id="320" r:id="rId33"/>
    <p:sldId id="321" r:id="rId34"/>
    <p:sldId id="322" r:id="rId35"/>
    <p:sldId id="287" r:id="rId36"/>
    <p:sldId id="286" r:id="rId37"/>
    <p:sldId id="288" r:id="rId38"/>
    <p:sldId id="293" r:id="rId39"/>
    <p:sldId id="319" r:id="rId40"/>
    <p:sldId id="289" r:id="rId41"/>
    <p:sldId id="298" r:id="rId42"/>
    <p:sldId id="290" r:id="rId43"/>
    <p:sldId id="291" r:id="rId44"/>
    <p:sldId id="294" r:id="rId45"/>
    <p:sldId id="295" r:id="rId46"/>
    <p:sldId id="297"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eller, Andrew" initials="FA" lastIdx="1" clrIdx="0">
    <p:extLst>
      <p:ext uri="{19B8F6BF-5375-455C-9EA6-DF929625EA0E}">
        <p15:presenceInfo xmlns:p15="http://schemas.microsoft.com/office/powerpoint/2012/main" userId="S-1-5-21-1239244475-1412257813-4547331-217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0" d="100"/>
          <a:sy n="80" d="100"/>
        </p:scale>
        <p:origin x="111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commentAuthors" Target="commentAuthors.xml"/><Relationship Id="rId8" Type="http://schemas.openxmlformats.org/officeDocument/2006/relationships/slide" Target="slides/slide3.xml"/><Relationship Id="rId51"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10-15T09:56:08.928" idx="1">
    <p:pos x="5518" y="15"/>
    <p:text/>
    <p:extLst>
      <p:ext uri="{C676402C-5697-4E1C-873F-D02D1690AC5C}">
        <p15:threadingInfo xmlns:p15="http://schemas.microsoft.com/office/powerpoint/2012/main" timeZoneBias="30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604A6AA-FD35-4B06-AE8E-A3AC76B6EA49}" type="datetimeFigureOut">
              <a:rPr lang="en-US" smtClean="0">
                <a:solidFill>
                  <a:prstClr val="black">
                    <a:tint val="75000"/>
                  </a:prstClr>
                </a:solidFill>
              </a:rPr>
              <a:pPr/>
              <a:t>4/23/2021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9D952F4-A790-49AF-8FAD-D86844F02DE5}"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10052116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604A6AA-FD35-4B06-AE8E-A3AC76B6EA49}" type="datetimeFigureOut">
              <a:rPr lang="en-US" smtClean="0">
                <a:solidFill>
                  <a:prstClr val="black">
                    <a:tint val="75000"/>
                  </a:prstClr>
                </a:solidFill>
              </a:rPr>
              <a:pPr/>
              <a:t>4/23/2021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9D952F4-A790-49AF-8FAD-D86844F02DE5}"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36680396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604A6AA-FD35-4B06-AE8E-A3AC76B6EA49}" type="datetimeFigureOut">
              <a:rPr lang="en-US" smtClean="0">
                <a:solidFill>
                  <a:prstClr val="black">
                    <a:tint val="75000"/>
                  </a:prstClr>
                </a:solidFill>
              </a:rPr>
              <a:pPr/>
              <a:t>4/23/2021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9D952F4-A790-49AF-8FAD-D86844F02DE5}" type="slidenum">
              <a:rPr lang="en-US" smtClean="0">
                <a:solidFill>
                  <a:srgbClr val="90C226"/>
                </a:solidFill>
              </a:rPr>
              <a:pPr/>
              <a:t>‹#›</a:t>
            </a:fld>
            <a:endParaRPr lang="en-US">
              <a:solidFill>
                <a:srgbClr val="90C226"/>
              </a:solidFill>
            </a:endParaRPr>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r>
              <a:rPr lang="en-US" sz="8000" dirty="0">
                <a:ln w="3175" cmpd="sng">
                  <a:noFill/>
                </a:ln>
                <a:solidFill>
                  <a:srgbClr val="90C226">
                    <a:lumMod val="60000"/>
                    <a:lumOff val="40000"/>
                  </a:srgbClr>
                </a:solidFill>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r>
              <a:rPr lang="en-US" sz="8000" dirty="0">
                <a:ln w="3175" cmpd="sng">
                  <a:noFill/>
                </a:ln>
                <a:solidFill>
                  <a:srgbClr val="90C226">
                    <a:lumMod val="60000"/>
                    <a:lumOff val="40000"/>
                  </a:srgbClr>
                </a:solidFill>
                <a:latin typeface="Arial"/>
              </a:rPr>
              <a:t>”</a:t>
            </a:r>
          </a:p>
        </p:txBody>
      </p:sp>
    </p:spTree>
    <p:extLst>
      <p:ext uri="{BB962C8B-B14F-4D97-AF65-F5344CB8AC3E}">
        <p14:creationId xmlns:p14="http://schemas.microsoft.com/office/powerpoint/2010/main" val="8984786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604A6AA-FD35-4B06-AE8E-A3AC76B6EA49}" type="datetimeFigureOut">
              <a:rPr lang="en-US" smtClean="0">
                <a:solidFill>
                  <a:prstClr val="black">
                    <a:tint val="75000"/>
                  </a:prstClr>
                </a:solidFill>
              </a:rPr>
              <a:pPr/>
              <a:t>4/23/2021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9D952F4-A790-49AF-8FAD-D86844F02DE5}"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34301599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604A6AA-FD35-4B06-AE8E-A3AC76B6EA49}" type="datetimeFigureOut">
              <a:rPr lang="en-US" smtClean="0">
                <a:solidFill>
                  <a:prstClr val="black">
                    <a:tint val="75000"/>
                  </a:prstClr>
                </a:solidFill>
              </a:rPr>
              <a:pPr/>
              <a:t>4/23/2021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9D952F4-A790-49AF-8FAD-D86844F02DE5}" type="slidenum">
              <a:rPr lang="en-US" smtClean="0">
                <a:solidFill>
                  <a:srgbClr val="90C226"/>
                </a:solidFill>
              </a:rPr>
              <a:pPr/>
              <a:t>‹#›</a:t>
            </a:fld>
            <a:endParaRPr lang="en-US">
              <a:solidFill>
                <a:srgbClr val="90C226"/>
              </a:solidFill>
            </a:endParaRPr>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r>
              <a:rPr lang="en-US" sz="8000" dirty="0">
                <a:ln w="3175" cmpd="sng">
                  <a:noFill/>
                </a:ln>
                <a:solidFill>
                  <a:srgbClr val="90C226">
                    <a:lumMod val="60000"/>
                    <a:lumOff val="40000"/>
                  </a:srgbClr>
                </a:solidFill>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r>
              <a:rPr lang="en-US" sz="8000" dirty="0">
                <a:ln w="3175" cmpd="sng">
                  <a:noFill/>
                </a:ln>
                <a:solidFill>
                  <a:srgbClr val="90C226">
                    <a:lumMod val="60000"/>
                    <a:lumOff val="40000"/>
                  </a:srgbClr>
                </a:solidFill>
                <a:latin typeface="Arial"/>
              </a:rPr>
              <a:t>”</a:t>
            </a:r>
          </a:p>
        </p:txBody>
      </p:sp>
    </p:spTree>
    <p:extLst>
      <p:ext uri="{BB962C8B-B14F-4D97-AF65-F5344CB8AC3E}">
        <p14:creationId xmlns:p14="http://schemas.microsoft.com/office/powerpoint/2010/main" val="35309734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604A6AA-FD35-4B06-AE8E-A3AC76B6EA49}" type="datetimeFigureOut">
              <a:rPr lang="en-US" smtClean="0">
                <a:solidFill>
                  <a:prstClr val="black">
                    <a:tint val="75000"/>
                  </a:prstClr>
                </a:solidFill>
              </a:rPr>
              <a:pPr/>
              <a:t>4/23/2021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9D952F4-A790-49AF-8FAD-D86844F02DE5}"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40356782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04A6AA-FD35-4B06-AE8E-A3AC76B6EA49}" type="datetimeFigureOut">
              <a:rPr lang="en-US" smtClean="0">
                <a:solidFill>
                  <a:prstClr val="black">
                    <a:tint val="75000"/>
                  </a:prstClr>
                </a:solidFill>
              </a:rPr>
              <a:pPr/>
              <a:t>4/23/2021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9D952F4-A790-49AF-8FAD-D86844F02DE5}"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29974360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04A6AA-FD35-4B06-AE8E-A3AC76B6EA49}" type="datetimeFigureOut">
              <a:rPr lang="en-US" smtClean="0">
                <a:solidFill>
                  <a:prstClr val="black">
                    <a:tint val="75000"/>
                  </a:prstClr>
                </a:solidFill>
              </a:rPr>
              <a:pPr/>
              <a:t>4/23/2021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9D952F4-A790-49AF-8FAD-D86844F02DE5}"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27250093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604A6AA-FD35-4B06-AE8E-A3AC76B6EA49}" type="datetimeFigureOut">
              <a:rPr lang="en-US" smtClean="0">
                <a:solidFill>
                  <a:prstClr val="black">
                    <a:tint val="75000"/>
                  </a:prstClr>
                </a:solidFill>
              </a:rPr>
              <a:pPr/>
              <a:t>4/23/2021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9D952F4-A790-49AF-8FAD-D86844F02DE5}"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10052116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04A6AA-FD35-4B06-AE8E-A3AC76B6EA49}" type="datetimeFigureOut">
              <a:rPr lang="en-US" smtClean="0">
                <a:solidFill>
                  <a:prstClr val="black">
                    <a:tint val="75000"/>
                  </a:prstClr>
                </a:solidFill>
              </a:rPr>
              <a:pPr/>
              <a:t>4/23/2021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9D952F4-A790-49AF-8FAD-D86844F02DE5}"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693703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604A6AA-FD35-4B06-AE8E-A3AC76B6EA49}" type="datetimeFigureOut">
              <a:rPr lang="en-US" smtClean="0">
                <a:solidFill>
                  <a:prstClr val="black">
                    <a:tint val="75000"/>
                  </a:prstClr>
                </a:solidFill>
              </a:rPr>
              <a:pPr/>
              <a:t>4/23/2021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9D952F4-A790-49AF-8FAD-D86844F02DE5}"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40750310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04A6AA-FD35-4B06-AE8E-A3AC76B6EA49}" type="datetimeFigureOut">
              <a:rPr lang="en-US" smtClean="0">
                <a:solidFill>
                  <a:prstClr val="black">
                    <a:tint val="75000"/>
                  </a:prstClr>
                </a:solidFill>
              </a:rPr>
              <a:pPr/>
              <a:t>4/23/2021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9D952F4-A790-49AF-8FAD-D86844F02DE5}"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693703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604A6AA-FD35-4B06-AE8E-A3AC76B6EA49}" type="datetimeFigureOut">
              <a:rPr lang="en-US" smtClean="0">
                <a:solidFill>
                  <a:prstClr val="black">
                    <a:tint val="75000"/>
                  </a:prstClr>
                </a:solidFill>
              </a:rPr>
              <a:pPr/>
              <a:t>4/23/2021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9D952F4-A790-49AF-8FAD-D86844F02DE5}"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38178958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604A6AA-FD35-4B06-AE8E-A3AC76B6EA49}" type="datetimeFigureOut">
              <a:rPr lang="en-US" smtClean="0">
                <a:solidFill>
                  <a:prstClr val="black">
                    <a:tint val="75000"/>
                  </a:prstClr>
                </a:solidFill>
              </a:rPr>
              <a:pPr/>
              <a:t>4/23/2021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9D952F4-A790-49AF-8FAD-D86844F02DE5}"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26659752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604A6AA-FD35-4B06-AE8E-A3AC76B6EA49}" type="datetimeFigureOut">
              <a:rPr lang="en-US" smtClean="0">
                <a:solidFill>
                  <a:prstClr val="black">
                    <a:tint val="75000"/>
                  </a:prstClr>
                </a:solidFill>
              </a:rPr>
              <a:pPr/>
              <a:t>4/23/2021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9D952F4-A790-49AF-8FAD-D86844F02DE5}"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7306189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04A6AA-FD35-4B06-AE8E-A3AC76B6EA49}" type="datetimeFigureOut">
              <a:rPr lang="en-US" smtClean="0">
                <a:solidFill>
                  <a:prstClr val="black">
                    <a:tint val="75000"/>
                  </a:prstClr>
                </a:solidFill>
              </a:rPr>
              <a:pPr/>
              <a:t>4/23/2021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9D952F4-A790-49AF-8FAD-D86844F02DE5}"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23018093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F604A6AA-FD35-4B06-AE8E-A3AC76B6EA49}" type="datetimeFigureOut">
              <a:rPr lang="en-US" smtClean="0">
                <a:solidFill>
                  <a:prstClr val="black">
                    <a:tint val="75000"/>
                  </a:prstClr>
                </a:solidFill>
              </a:rPr>
              <a:pPr/>
              <a:t>4/23/2021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9D952F4-A790-49AF-8FAD-D86844F02DE5}"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19173257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604A6AA-FD35-4B06-AE8E-A3AC76B6EA49}" type="datetimeFigureOut">
              <a:rPr lang="en-US" smtClean="0">
                <a:solidFill>
                  <a:prstClr val="black">
                    <a:tint val="75000"/>
                  </a:prstClr>
                </a:solidFill>
              </a:rPr>
              <a:pPr/>
              <a:t>4/23/2021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9D952F4-A790-49AF-8FAD-D86844F02DE5}"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36882743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604A6AA-FD35-4B06-AE8E-A3AC76B6EA49}" type="datetimeFigureOut">
              <a:rPr lang="en-US" smtClean="0">
                <a:solidFill>
                  <a:prstClr val="black">
                    <a:tint val="75000"/>
                  </a:prstClr>
                </a:solidFill>
              </a:rPr>
              <a:pPr/>
              <a:t>4/23/2021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9D952F4-A790-49AF-8FAD-D86844F02DE5}"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36680396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604A6AA-FD35-4B06-AE8E-A3AC76B6EA49}" type="datetimeFigureOut">
              <a:rPr lang="en-US" smtClean="0">
                <a:solidFill>
                  <a:prstClr val="black">
                    <a:tint val="75000"/>
                  </a:prstClr>
                </a:solidFill>
              </a:rPr>
              <a:pPr/>
              <a:t>4/23/2021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9D952F4-A790-49AF-8FAD-D86844F02DE5}" type="slidenum">
              <a:rPr lang="en-US" smtClean="0">
                <a:solidFill>
                  <a:srgbClr val="90C226"/>
                </a:solidFill>
              </a:rPr>
              <a:pPr/>
              <a:t>‹#›</a:t>
            </a:fld>
            <a:endParaRPr lang="en-US">
              <a:solidFill>
                <a:srgbClr val="90C226"/>
              </a:solidFill>
            </a:endParaRPr>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r>
              <a:rPr lang="en-US" sz="8000" dirty="0">
                <a:ln w="3175" cmpd="sng">
                  <a:noFill/>
                </a:ln>
                <a:solidFill>
                  <a:srgbClr val="90C226">
                    <a:lumMod val="60000"/>
                    <a:lumOff val="40000"/>
                  </a:srgbClr>
                </a:solidFill>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r>
              <a:rPr lang="en-US" sz="8000" dirty="0">
                <a:ln w="3175" cmpd="sng">
                  <a:noFill/>
                </a:ln>
                <a:solidFill>
                  <a:srgbClr val="90C226">
                    <a:lumMod val="60000"/>
                    <a:lumOff val="40000"/>
                  </a:srgbClr>
                </a:solidFill>
                <a:latin typeface="Arial"/>
              </a:rPr>
              <a:t>”</a:t>
            </a:r>
          </a:p>
        </p:txBody>
      </p:sp>
    </p:spTree>
    <p:extLst>
      <p:ext uri="{BB962C8B-B14F-4D97-AF65-F5344CB8AC3E}">
        <p14:creationId xmlns:p14="http://schemas.microsoft.com/office/powerpoint/2010/main" val="8984786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604A6AA-FD35-4B06-AE8E-A3AC76B6EA49}" type="datetimeFigureOut">
              <a:rPr lang="en-US" smtClean="0">
                <a:solidFill>
                  <a:prstClr val="black">
                    <a:tint val="75000"/>
                  </a:prstClr>
                </a:solidFill>
              </a:rPr>
              <a:pPr/>
              <a:t>4/23/2021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9D952F4-A790-49AF-8FAD-D86844F02DE5}"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34301599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604A6AA-FD35-4B06-AE8E-A3AC76B6EA49}" type="datetimeFigureOut">
              <a:rPr lang="en-US" smtClean="0">
                <a:solidFill>
                  <a:prstClr val="black">
                    <a:tint val="75000"/>
                  </a:prstClr>
                </a:solidFill>
              </a:rPr>
              <a:pPr/>
              <a:t>4/23/2021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9D952F4-A790-49AF-8FAD-D86844F02DE5}" type="slidenum">
              <a:rPr lang="en-US" smtClean="0">
                <a:solidFill>
                  <a:srgbClr val="90C226"/>
                </a:solidFill>
              </a:rPr>
              <a:pPr/>
              <a:t>‹#›</a:t>
            </a:fld>
            <a:endParaRPr lang="en-US">
              <a:solidFill>
                <a:srgbClr val="90C226"/>
              </a:solidFill>
            </a:endParaRPr>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r>
              <a:rPr lang="en-US" sz="8000" dirty="0">
                <a:ln w="3175" cmpd="sng">
                  <a:noFill/>
                </a:ln>
                <a:solidFill>
                  <a:srgbClr val="90C226">
                    <a:lumMod val="60000"/>
                    <a:lumOff val="40000"/>
                  </a:srgbClr>
                </a:solidFill>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r>
              <a:rPr lang="en-US" sz="8000" dirty="0">
                <a:ln w="3175" cmpd="sng">
                  <a:noFill/>
                </a:ln>
                <a:solidFill>
                  <a:srgbClr val="90C226">
                    <a:lumMod val="60000"/>
                    <a:lumOff val="40000"/>
                  </a:srgbClr>
                </a:solidFill>
                <a:latin typeface="Arial"/>
              </a:rPr>
              <a:t>”</a:t>
            </a:r>
          </a:p>
        </p:txBody>
      </p:sp>
    </p:spTree>
    <p:extLst>
      <p:ext uri="{BB962C8B-B14F-4D97-AF65-F5344CB8AC3E}">
        <p14:creationId xmlns:p14="http://schemas.microsoft.com/office/powerpoint/2010/main" val="35309734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604A6AA-FD35-4B06-AE8E-A3AC76B6EA49}" type="datetimeFigureOut">
              <a:rPr lang="en-US" smtClean="0">
                <a:solidFill>
                  <a:prstClr val="black">
                    <a:tint val="75000"/>
                  </a:prstClr>
                </a:solidFill>
              </a:rPr>
              <a:pPr/>
              <a:t>4/23/2021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9D952F4-A790-49AF-8FAD-D86844F02DE5}"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407503106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604A6AA-FD35-4B06-AE8E-A3AC76B6EA49}" type="datetimeFigureOut">
              <a:rPr lang="en-US" smtClean="0">
                <a:solidFill>
                  <a:prstClr val="black">
                    <a:tint val="75000"/>
                  </a:prstClr>
                </a:solidFill>
              </a:rPr>
              <a:pPr/>
              <a:t>4/23/2021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9D952F4-A790-49AF-8FAD-D86844F02DE5}"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40356782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04A6AA-FD35-4B06-AE8E-A3AC76B6EA49}" type="datetimeFigureOut">
              <a:rPr lang="en-US" smtClean="0">
                <a:solidFill>
                  <a:prstClr val="black">
                    <a:tint val="75000"/>
                  </a:prstClr>
                </a:solidFill>
              </a:rPr>
              <a:pPr/>
              <a:t>4/23/2021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9D952F4-A790-49AF-8FAD-D86844F02DE5}"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29974360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04A6AA-FD35-4B06-AE8E-A3AC76B6EA49}" type="datetimeFigureOut">
              <a:rPr lang="en-US" smtClean="0">
                <a:solidFill>
                  <a:prstClr val="black">
                    <a:tint val="75000"/>
                  </a:prstClr>
                </a:solidFill>
              </a:rPr>
              <a:pPr/>
              <a:t>4/23/2021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9D952F4-A790-49AF-8FAD-D86844F02DE5}"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27250093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604A6AA-FD35-4B06-AE8E-A3AC76B6EA49}" type="datetimeFigureOut">
              <a:rPr lang="en-US" smtClean="0">
                <a:solidFill>
                  <a:prstClr val="black">
                    <a:tint val="75000"/>
                  </a:prstClr>
                </a:solidFill>
              </a:rPr>
              <a:pPr/>
              <a:t>4/23/2021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9D952F4-A790-49AF-8FAD-D86844F02DE5}"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10052116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04A6AA-FD35-4B06-AE8E-A3AC76B6EA49}" type="datetimeFigureOut">
              <a:rPr lang="en-US" smtClean="0">
                <a:solidFill>
                  <a:prstClr val="black">
                    <a:tint val="75000"/>
                  </a:prstClr>
                </a:solidFill>
              </a:rPr>
              <a:pPr/>
              <a:t>4/23/2021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9D952F4-A790-49AF-8FAD-D86844F02DE5}"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6937033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604A6AA-FD35-4B06-AE8E-A3AC76B6EA49}" type="datetimeFigureOut">
              <a:rPr lang="en-US" smtClean="0">
                <a:solidFill>
                  <a:prstClr val="black">
                    <a:tint val="75000"/>
                  </a:prstClr>
                </a:solidFill>
              </a:rPr>
              <a:pPr/>
              <a:t>4/23/2021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9D952F4-A790-49AF-8FAD-D86844F02DE5}"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407503106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604A6AA-FD35-4B06-AE8E-A3AC76B6EA49}" type="datetimeFigureOut">
              <a:rPr lang="en-US" smtClean="0">
                <a:solidFill>
                  <a:prstClr val="black">
                    <a:tint val="75000"/>
                  </a:prstClr>
                </a:solidFill>
              </a:rPr>
              <a:pPr/>
              <a:t>4/23/2021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9D952F4-A790-49AF-8FAD-D86844F02DE5}"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381789588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604A6AA-FD35-4B06-AE8E-A3AC76B6EA49}" type="datetimeFigureOut">
              <a:rPr lang="en-US" smtClean="0">
                <a:solidFill>
                  <a:prstClr val="black">
                    <a:tint val="75000"/>
                  </a:prstClr>
                </a:solidFill>
              </a:rPr>
              <a:pPr/>
              <a:t>4/23/2021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9D952F4-A790-49AF-8FAD-D86844F02DE5}"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266597527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604A6AA-FD35-4B06-AE8E-A3AC76B6EA49}" type="datetimeFigureOut">
              <a:rPr lang="en-US" smtClean="0">
                <a:solidFill>
                  <a:prstClr val="black">
                    <a:tint val="75000"/>
                  </a:prstClr>
                </a:solidFill>
              </a:rPr>
              <a:pPr/>
              <a:t>4/23/2021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9D952F4-A790-49AF-8FAD-D86844F02DE5}"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73061894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04A6AA-FD35-4B06-AE8E-A3AC76B6EA49}" type="datetimeFigureOut">
              <a:rPr lang="en-US" smtClean="0">
                <a:solidFill>
                  <a:prstClr val="black">
                    <a:tint val="75000"/>
                  </a:prstClr>
                </a:solidFill>
              </a:rPr>
              <a:pPr/>
              <a:t>4/23/2021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9D952F4-A790-49AF-8FAD-D86844F02DE5}"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23018093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604A6AA-FD35-4B06-AE8E-A3AC76B6EA49}" type="datetimeFigureOut">
              <a:rPr lang="en-US" smtClean="0">
                <a:solidFill>
                  <a:prstClr val="black">
                    <a:tint val="75000"/>
                  </a:prstClr>
                </a:solidFill>
              </a:rPr>
              <a:pPr/>
              <a:t>4/23/2021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9D952F4-A790-49AF-8FAD-D86844F02DE5}"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381789588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F604A6AA-FD35-4B06-AE8E-A3AC76B6EA49}" type="datetimeFigureOut">
              <a:rPr lang="en-US" smtClean="0">
                <a:solidFill>
                  <a:prstClr val="black">
                    <a:tint val="75000"/>
                  </a:prstClr>
                </a:solidFill>
              </a:rPr>
              <a:pPr/>
              <a:t>4/23/2021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9D952F4-A790-49AF-8FAD-D86844F02DE5}"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191732571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604A6AA-FD35-4B06-AE8E-A3AC76B6EA49}" type="datetimeFigureOut">
              <a:rPr lang="en-US" smtClean="0">
                <a:solidFill>
                  <a:prstClr val="black">
                    <a:tint val="75000"/>
                  </a:prstClr>
                </a:solidFill>
              </a:rPr>
              <a:pPr/>
              <a:t>4/23/2021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9D952F4-A790-49AF-8FAD-D86844F02DE5}"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368827431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604A6AA-FD35-4B06-AE8E-A3AC76B6EA49}" type="datetimeFigureOut">
              <a:rPr lang="en-US" smtClean="0">
                <a:solidFill>
                  <a:prstClr val="black">
                    <a:tint val="75000"/>
                  </a:prstClr>
                </a:solidFill>
              </a:rPr>
              <a:pPr/>
              <a:t>4/23/2021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9D952F4-A790-49AF-8FAD-D86844F02DE5}"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366803966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604A6AA-FD35-4B06-AE8E-A3AC76B6EA49}" type="datetimeFigureOut">
              <a:rPr lang="en-US" smtClean="0">
                <a:solidFill>
                  <a:prstClr val="black">
                    <a:tint val="75000"/>
                  </a:prstClr>
                </a:solidFill>
              </a:rPr>
              <a:pPr/>
              <a:t>4/23/2021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9D952F4-A790-49AF-8FAD-D86844F02DE5}" type="slidenum">
              <a:rPr lang="en-US" smtClean="0">
                <a:solidFill>
                  <a:srgbClr val="90C226"/>
                </a:solidFill>
              </a:rPr>
              <a:pPr/>
              <a:t>‹#›</a:t>
            </a:fld>
            <a:endParaRPr lang="en-US">
              <a:solidFill>
                <a:srgbClr val="90C226"/>
              </a:solidFill>
            </a:endParaRPr>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r>
              <a:rPr lang="en-US" sz="8000" dirty="0">
                <a:ln w="3175" cmpd="sng">
                  <a:noFill/>
                </a:ln>
                <a:solidFill>
                  <a:srgbClr val="90C226">
                    <a:lumMod val="60000"/>
                    <a:lumOff val="40000"/>
                  </a:srgbClr>
                </a:solidFill>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r>
              <a:rPr lang="en-US" sz="8000" dirty="0">
                <a:ln w="3175" cmpd="sng">
                  <a:noFill/>
                </a:ln>
                <a:solidFill>
                  <a:srgbClr val="90C226">
                    <a:lumMod val="60000"/>
                    <a:lumOff val="40000"/>
                  </a:srgbClr>
                </a:solidFill>
                <a:latin typeface="Arial"/>
              </a:rPr>
              <a:t>”</a:t>
            </a:r>
          </a:p>
        </p:txBody>
      </p:sp>
    </p:spTree>
    <p:extLst>
      <p:ext uri="{BB962C8B-B14F-4D97-AF65-F5344CB8AC3E}">
        <p14:creationId xmlns:p14="http://schemas.microsoft.com/office/powerpoint/2010/main" val="89847861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604A6AA-FD35-4B06-AE8E-A3AC76B6EA49}" type="datetimeFigureOut">
              <a:rPr lang="en-US" smtClean="0">
                <a:solidFill>
                  <a:prstClr val="black">
                    <a:tint val="75000"/>
                  </a:prstClr>
                </a:solidFill>
              </a:rPr>
              <a:pPr/>
              <a:t>4/23/2021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9D952F4-A790-49AF-8FAD-D86844F02DE5}"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343015996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604A6AA-FD35-4B06-AE8E-A3AC76B6EA49}" type="datetimeFigureOut">
              <a:rPr lang="en-US" smtClean="0">
                <a:solidFill>
                  <a:prstClr val="black">
                    <a:tint val="75000"/>
                  </a:prstClr>
                </a:solidFill>
              </a:rPr>
              <a:pPr/>
              <a:t>4/23/2021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9D952F4-A790-49AF-8FAD-D86844F02DE5}" type="slidenum">
              <a:rPr lang="en-US" smtClean="0">
                <a:solidFill>
                  <a:srgbClr val="90C226"/>
                </a:solidFill>
              </a:rPr>
              <a:pPr/>
              <a:t>‹#›</a:t>
            </a:fld>
            <a:endParaRPr lang="en-US">
              <a:solidFill>
                <a:srgbClr val="90C226"/>
              </a:solidFill>
            </a:endParaRPr>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r>
              <a:rPr lang="en-US" sz="8000" dirty="0">
                <a:ln w="3175" cmpd="sng">
                  <a:noFill/>
                </a:ln>
                <a:solidFill>
                  <a:srgbClr val="90C226">
                    <a:lumMod val="60000"/>
                    <a:lumOff val="40000"/>
                  </a:srgbClr>
                </a:solidFill>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r>
              <a:rPr lang="en-US" sz="8000" dirty="0">
                <a:ln w="3175" cmpd="sng">
                  <a:noFill/>
                </a:ln>
                <a:solidFill>
                  <a:srgbClr val="90C226">
                    <a:lumMod val="60000"/>
                    <a:lumOff val="40000"/>
                  </a:srgbClr>
                </a:solidFill>
                <a:latin typeface="Arial"/>
              </a:rPr>
              <a:t>”</a:t>
            </a:r>
          </a:p>
        </p:txBody>
      </p:sp>
    </p:spTree>
    <p:extLst>
      <p:ext uri="{BB962C8B-B14F-4D97-AF65-F5344CB8AC3E}">
        <p14:creationId xmlns:p14="http://schemas.microsoft.com/office/powerpoint/2010/main" val="353097346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604A6AA-FD35-4B06-AE8E-A3AC76B6EA49}" type="datetimeFigureOut">
              <a:rPr lang="en-US" smtClean="0">
                <a:solidFill>
                  <a:prstClr val="black">
                    <a:tint val="75000"/>
                  </a:prstClr>
                </a:solidFill>
              </a:rPr>
              <a:pPr/>
              <a:t>4/23/2021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9D952F4-A790-49AF-8FAD-D86844F02DE5}"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403567829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04A6AA-FD35-4B06-AE8E-A3AC76B6EA49}" type="datetimeFigureOut">
              <a:rPr lang="en-US" smtClean="0">
                <a:solidFill>
                  <a:prstClr val="black">
                    <a:tint val="75000"/>
                  </a:prstClr>
                </a:solidFill>
              </a:rPr>
              <a:pPr/>
              <a:t>4/23/2021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9D952F4-A790-49AF-8FAD-D86844F02DE5}"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299743609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04A6AA-FD35-4B06-AE8E-A3AC76B6EA49}" type="datetimeFigureOut">
              <a:rPr lang="en-US" smtClean="0">
                <a:solidFill>
                  <a:prstClr val="black">
                    <a:tint val="75000"/>
                  </a:prstClr>
                </a:solidFill>
              </a:rPr>
              <a:pPr/>
              <a:t>4/23/2021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9D952F4-A790-49AF-8FAD-D86844F02DE5}"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272500930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604A6AA-FD35-4B06-AE8E-A3AC76B6EA49}" type="datetimeFigureOut">
              <a:rPr lang="en-US" smtClean="0">
                <a:solidFill>
                  <a:prstClr val="black">
                    <a:tint val="75000"/>
                  </a:prstClr>
                </a:solidFill>
              </a:rPr>
              <a:pPr/>
              <a:t>4/23/2021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9D952F4-A790-49AF-8FAD-D86844F02DE5}"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10052116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604A6AA-FD35-4B06-AE8E-A3AC76B6EA49}" type="datetimeFigureOut">
              <a:rPr lang="en-US" smtClean="0">
                <a:solidFill>
                  <a:prstClr val="black">
                    <a:tint val="75000"/>
                  </a:prstClr>
                </a:solidFill>
              </a:rPr>
              <a:pPr/>
              <a:t>4/23/2021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9D952F4-A790-49AF-8FAD-D86844F02DE5}"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266597527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04A6AA-FD35-4B06-AE8E-A3AC76B6EA49}" type="datetimeFigureOut">
              <a:rPr lang="en-US" smtClean="0">
                <a:solidFill>
                  <a:prstClr val="black">
                    <a:tint val="75000"/>
                  </a:prstClr>
                </a:solidFill>
              </a:rPr>
              <a:pPr/>
              <a:t>4/23/2021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9D952F4-A790-49AF-8FAD-D86844F02DE5}"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6937033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604A6AA-FD35-4B06-AE8E-A3AC76B6EA49}" type="datetimeFigureOut">
              <a:rPr lang="en-US" smtClean="0">
                <a:solidFill>
                  <a:prstClr val="black">
                    <a:tint val="75000"/>
                  </a:prstClr>
                </a:solidFill>
              </a:rPr>
              <a:pPr/>
              <a:t>4/23/2021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9D952F4-A790-49AF-8FAD-D86844F02DE5}"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407503106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604A6AA-FD35-4B06-AE8E-A3AC76B6EA49}" type="datetimeFigureOut">
              <a:rPr lang="en-US" smtClean="0">
                <a:solidFill>
                  <a:prstClr val="black">
                    <a:tint val="75000"/>
                  </a:prstClr>
                </a:solidFill>
              </a:rPr>
              <a:pPr/>
              <a:t>4/23/2021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9D952F4-A790-49AF-8FAD-D86844F02DE5}"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381789588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604A6AA-FD35-4B06-AE8E-A3AC76B6EA49}" type="datetimeFigureOut">
              <a:rPr lang="en-US" smtClean="0">
                <a:solidFill>
                  <a:prstClr val="black">
                    <a:tint val="75000"/>
                  </a:prstClr>
                </a:solidFill>
              </a:rPr>
              <a:pPr/>
              <a:t>4/23/2021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9D952F4-A790-49AF-8FAD-D86844F02DE5}"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266597527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604A6AA-FD35-4B06-AE8E-A3AC76B6EA49}" type="datetimeFigureOut">
              <a:rPr lang="en-US" smtClean="0">
                <a:solidFill>
                  <a:prstClr val="black">
                    <a:tint val="75000"/>
                  </a:prstClr>
                </a:solidFill>
              </a:rPr>
              <a:pPr/>
              <a:t>4/23/2021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9D952F4-A790-49AF-8FAD-D86844F02DE5}"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73061894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04A6AA-FD35-4B06-AE8E-A3AC76B6EA49}" type="datetimeFigureOut">
              <a:rPr lang="en-US" smtClean="0">
                <a:solidFill>
                  <a:prstClr val="black">
                    <a:tint val="75000"/>
                  </a:prstClr>
                </a:solidFill>
              </a:rPr>
              <a:pPr/>
              <a:t>4/23/2021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9D952F4-A790-49AF-8FAD-D86844F02DE5}"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230180938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F604A6AA-FD35-4B06-AE8E-A3AC76B6EA49}" type="datetimeFigureOut">
              <a:rPr lang="en-US" smtClean="0">
                <a:solidFill>
                  <a:prstClr val="black">
                    <a:tint val="75000"/>
                  </a:prstClr>
                </a:solidFill>
              </a:rPr>
              <a:pPr/>
              <a:t>4/23/2021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9D952F4-A790-49AF-8FAD-D86844F02DE5}"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191732571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604A6AA-FD35-4B06-AE8E-A3AC76B6EA49}" type="datetimeFigureOut">
              <a:rPr lang="en-US" smtClean="0">
                <a:solidFill>
                  <a:prstClr val="black">
                    <a:tint val="75000"/>
                  </a:prstClr>
                </a:solidFill>
              </a:rPr>
              <a:pPr/>
              <a:t>4/23/2021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9D952F4-A790-49AF-8FAD-D86844F02DE5}"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368827431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604A6AA-FD35-4B06-AE8E-A3AC76B6EA49}" type="datetimeFigureOut">
              <a:rPr lang="en-US" smtClean="0">
                <a:solidFill>
                  <a:prstClr val="black">
                    <a:tint val="75000"/>
                  </a:prstClr>
                </a:solidFill>
              </a:rPr>
              <a:pPr/>
              <a:t>4/23/2021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9D952F4-A790-49AF-8FAD-D86844F02DE5}"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366803966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604A6AA-FD35-4B06-AE8E-A3AC76B6EA49}" type="datetimeFigureOut">
              <a:rPr lang="en-US" smtClean="0">
                <a:solidFill>
                  <a:prstClr val="black">
                    <a:tint val="75000"/>
                  </a:prstClr>
                </a:solidFill>
              </a:rPr>
              <a:pPr/>
              <a:t>4/23/2021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9D952F4-A790-49AF-8FAD-D86844F02DE5}" type="slidenum">
              <a:rPr lang="en-US" smtClean="0">
                <a:solidFill>
                  <a:srgbClr val="90C226"/>
                </a:solidFill>
              </a:rPr>
              <a:pPr/>
              <a:t>‹#›</a:t>
            </a:fld>
            <a:endParaRPr lang="en-US">
              <a:solidFill>
                <a:srgbClr val="90C226"/>
              </a:solidFill>
            </a:endParaRPr>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r>
              <a:rPr lang="en-US" sz="8000" dirty="0">
                <a:ln w="3175" cmpd="sng">
                  <a:noFill/>
                </a:ln>
                <a:solidFill>
                  <a:srgbClr val="90C226">
                    <a:lumMod val="60000"/>
                    <a:lumOff val="40000"/>
                  </a:srgbClr>
                </a:solidFill>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r>
              <a:rPr lang="en-US" sz="8000" dirty="0">
                <a:ln w="3175" cmpd="sng">
                  <a:noFill/>
                </a:ln>
                <a:solidFill>
                  <a:srgbClr val="90C226">
                    <a:lumMod val="60000"/>
                    <a:lumOff val="40000"/>
                  </a:srgbClr>
                </a:solidFill>
                <a:latin typeface="Arial"/>
              </a:rPr>
              <a:t>”</a:t>
            </a:r>
          </a:p>
        </p:txBody>
      </p:sp>
    </p:spTree>
    <p:extLst>
      <p:ext uri="{BB962C8B-B14F-4D97-AF65-F5344CB8AC3E}">
        <p14:creationId xmlns:p14="http://schemas.microsoft.com/office/powerpoint/2010/main" val="8984786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604A6AA-FD35-4B06-AE8E-A3AC76B6EA49}" type="datetimeFigureOut">
              <a:rPr lang="en-US" smtClean="0">
                <a:solidFill>
                  <a:prstClr val="black">
                    <a:tint val="75000"/>
                  </a:prstClr>
                </a:solidFill>
              </a:rPr>
              <a:pPr/>
              <a:t>4/23/2021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9D952F4-A790-49AF-8FAD-D86844F02DE5}"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73061894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604A6AA-FD35-4B06-AE8E-A3AC76B6EA49}" type="datetimeFigureOut">
              <a:rPr lang="en-US" smtClean="0">
                <a:solidFill>
                  <a:prstClr val="black">
                    <a:tint val="75000"/>
                  </a:prstClr>
                </a:solidFill>
              </a:rPr>
              <a:pPr/>
              <a:t>4/23/2021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9D952F4-A790-49AF-8FAD-D86844F02DE5}"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343015996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604A6AA-FD35-4B06-AE8E-A3AC76B6EA49}" type="datetimeFigureOut">
              <a:rPr lang="en-US" smtClean="0">
                <a:solidFill>
                  <a:prstClr val="black">
                    <a:tint val="75000"/>
                  </a:prstClr>
                </a:solidFill>
              </a:rPr>
              <a:pPr/>
              <a:t>4/23/2021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9D952F4-A790-49AF-8FAD-D86844F02DE5}" type="slidenum">
              <a:rPr lang="en-US" smtClean="0">
                <a:solidFill>
                  <a:srgbClr val="90C226"/>
                </a:solidFill>
              </a:rPr>
              <a:pPr/>
              <a:t>‹#›</a:t>
            </a:fld>
            <a:endParaRPr lang="en-US">
              <a:solidFill>
                <a:srgbClr val="90C226"/>
              </a:solidFill>
            </a:endParaRPr>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r>
              <a:rPr lang="en-US" sz="8000" dirty="0">
                <a:ln w="3175" cmpd="sng">
                  <a:noFill/>
                </a:ln>
                <a:solidFill>
                  <a:srgbClr val="90C226">
                    <a:lumMod val="60000"/>
                    <a:lumOff val="40000"/>
                  </a:srgbClr>
                </a:solidFill>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r>
              <a:rPr lang="en-US" sz="8000" dirty="0">
                <a:ln w="3175" cmpd="sng">
                  <a:noFill/>
                </a:ln>
                <a:solidFill>
                  <a:srgbClr val="90C226">
                    <a:lumMod val="60000"/>
                    <a:lumOff val="40000"/>
                  </a:srgbClr>
                </a:solidFill>
                <a:latin typeface="Arial"/>
              </a:rPr>
              <a:t>”</a:t>
            </a:r>
          </a:p>
        </p:txBody>
      </p:sp>
    </p:spTree>
    <p:extLst>
      <p:ext uri="{BB962C8B-B14F-4D97-AF65-F5344CB8AC3E}">
        <p14:creationId xmlns:p14="http://schemas.microsoft.com/office/powerpoint/2010/main" val="353097346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604A6AA-FD35-4B06-AE8E-A3AC76B6EA49}" type="datetimeFigureOut">
              <a:rPr lang="en-US" smtClean="0">
                <a:solidFill>
                  <a:prstClr val="black">
                    <a:tint val="75000"/>
                  </a:prstClr>
                </a:solidFill>
              </a:rPr>
              <a:pPr/>
              <a:t>4/23/2021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9D952F4-A790-49AF-8FAD-D86844F02DE5}"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403567829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04A6AA-FD35-4B06-AE8E-A3AC76B6EA49}" type="datetimeFigureOut">
              <a:rPr lang="en-US" smtClean="0">
                <a:solidFill>
                  <a:prstClr val="black">
                    <a:tint val="75000"/>
                  </a:prstClr>
                </a:solidFill>
              </a:rPr>
              <a:pPr/>
              <a:t>4/23/2021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9D952F4-A790-49AF-8FAD-D86844F02DE5}"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299743609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04A6AA-FD35-4B06-AE8E-A3AC76B6EA49}" type="datetimeFigureOut">
              <a:rPr lang="en-US" smtClean="0">
                <a:solidFill>
                  <a:prstClr val="black">
                    <a:tint val="75000"/>
                  </a:prstClr>
                </a:solidFill>
              </a:rPr>
              <a:pPr/>
              <a:t>4/23/2021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9D952F4-A790-49AF-8FAD-D86844F02DE5}"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272500930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FE9080-B225-4510-9BE7-72E44A688448}"/>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1FD16BD2-83EA-4308-8416-9A0DE85BF858}"/>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49B639FF-E08B-4B98-8A65-E11EDC483F96}"/>
              </a:ext>
            </a:extLst>
          </p:cNvPr>
          <p:cNvSpPr>
            <a:spLocks noGrp="1"/>
          </p:cNvSpPr>
          <p:nvPr>
            <p:ph type="dt" sz="half" idx="10"/>
          </p:nvPr>
        </p:nvSpPr>
        <p:spPr/>
        <p:txBody>
          <a:bodyPr/>
          <a:lstStyle/>
          <a:p>
            <a:fld id="{F604A6AA-FD35-4B06-AE8E-A3AC76B6EA49}" type="datetimeFigureOut">
              <a:rPr lang="en-US" smtClean="0"/>
              <a:pPr/>
              <a:t>4/23/2021</a:t>
            </a:fld>
            <a:endParaRPr lang="en-US"/>
          </a:p>
        </p:txBody>
      </p:sp>
      <p:sp>
        <p:nvSpPr>
          <p:cNvPr id="5" name="Footer Placeholder 4">
            <a:extLst>
              <a:ext uri="{FF2B5EF4-FFF2-40B4-BE49-F238E27FC236}">
                <a16:creationId xmlns:a16="http://schemas.microsoft.com/office/drawing/2014/main" id="{2B936426-1EC8-4B63-B2BD-9A2A5514E6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B14632-C945-4428-A79E-D3563C423DE3}"/>
              </a:ext>
            </a:extLst>
          </p:cNvPr>
          <p:cNvSpPr>
            <a:spLocks noGrp="1"/>
          </p:cNvSpPr>
          <p:nvPr>
            <p:ph type="sldNum" sz="quarter" idx="12"/>
          </p:nvPr>
        </p:nvSpPr>
        <p:spPr/>
        <p:txBody>
          <a:bodyPr/>
          <a:lstStyle/>
          <a:p>
            <a:fld id="{09D952F4-A790-49AF-8FAD-D86844F02DE5}" type="slidenum">
              <a:rPr lang="en-US" smtClean="0"/>
              <a:pPr/>
              <a:t>‹#›</a:t>
            </a:fld>
            <a:endParaRPr lang="en-US"/>
          </a:p>
        </p:txBody>
      </p:sp>
    </p:spTree>
    <p:extLst>
      <p:ext uri="{BB962C8B-B14F-4D97-AF65-F5344CB8AC3E}">
        <p14:creationId xmlns:p14="http://schemas.microsoft.com/office/powerpoint/2010/main" val="319713237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FC4385-0998-4F52-9AC8-8214DD58413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0D81BD3-7AC9-4671-A1D3-6620D3C8125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B8802D-A908-4883-914F-43AAD2473EFF}"/>
              </a:ext>
            </a:extLst>
          </p:cNvPr>
          <p:cNvSpPr>
            <a:spLocks noGrp="1"/>
          </p:cNvSpPr>
          <p:nvPr>
            <p:ph type="dt" sz="half" idx="10"/>
          </p:nvPr>
        </p:nvSpPr>
        <p:spPr/>
        <p:txBody>
          <a:bodyPr/>
          <a:lstStyle/>
          <a:p>
            <a:fld id="{F604A6AA-FD35-4B06-AE8E-A3AC76B6EA49}" type="datetimeFigureOut">
              <a:rPr lang="en-US" smtClean="0"/>
              <a:pPr/>
              <a:t>4/23/2021</a:t>
            </a:fld>
            <a:endParaRPr lang="en-US"/>
          </a:p>
        </p:txBody>
      </p:sp>
      <p:sp>
        <p:nvSpPr>
          <p:cNvPr id="5" name="Footer Placeholder 4">
            <a:extLst>
              <a:ext uri="{FF2B5EF4-FFF2-40B4-BE49-F238E27FC236}">
                <a16:creationId xmlns:a16="http://schemas.microsoft.com/office/drawing/2014/main" id="{B0DA690A-AFBD-4E8F-B300-AFA4B917F5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E5D6DC-FD39-4767-80CD-A659790FE179}"/>
              </a:ext>
            </a:extLst>
          </p:cNvPr>
          <p:cNvSpPr>
            <a:spLocks noGrp="1"/>
          </p:cNvSpPr>
          <p:nvPr>
            <p:ph type="sldNum" sz="quarter" idx="12"/>
          </p:nvPr>
        </p:nvSpPr>
        <p:spPr/>
        <p:txBody>
          <a:bodyPr/>
          <a:lstStyle/>
          <a:p>
            <a:fld id="{09D952F4-A790-49AF-8FAD-D86844F02DE5}" type="slidenum">
              <a:rPr lang="en-US" smtClean="0"/>
              <a:pPr/>
              <a:t>‹#›</a:t>
            </a:fld>
            <a:endParaRPr lang="en-US"/>
          </a:p>
        </p:txBody>
      </p:sp>
    </p:spTree>
    <p:extLst>
      <p:ext uri="{BB962C8B-B14F-4D97-AF65-F5344CB8AC3E}">
        <p14:creationId xmlns:p14="http://schemas.microsoft.com/office/powerpoint/2010/main" val="249618178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AF486-6184-487A-8D9E-FF10E717BD5E}"/>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2F19D1C9-0DFC-42CB-972E-60A6B6BE6FE3}"/>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63CCC5A-5021-4F04-B7C1-EE5A08A30647}"/>
              </a:ext>
            </a:extLst>
          </p:cNvPr>
          <p:cNvSpPr>
            <a:spLocks noGrp="1"/>
          </p:cNvSpPr>
          <p:nvPr>
            <p:ph type="dt" sz="half" idx="10"/>
          </p:nvPr>
        </p:nvSpPr>
        <p:spPr/>
        <p:txBody>
          <a:bodyPr/>
          <a:lstStyle/>
          <a:p>
            <a:fld id="{F604A6AA-FD35-4B06-AE8E-A3AC76B6EA49}" type="datetimeFigureOut">
              <a:rPr lang="en-US" smtClean="0"/>
              <a:pPr/>
              <a:t>4/23/2021</a:t>
            </a:fld>
            <a:endParaRPr lang="en-US"/>
          </a:p>
        </p:txBody>
      </p:sp>
      <p:sp>
        <p:nvSpPr>
          <p:cNvPr id="5" name="Footer Placeholder 4">
            <a:extLst>
              <a:ext uri="{FF2B5EF4-FFF2-40B4-BE49-F238E27FC236}">
                <a16:creationId xmlns:a16="http://schemas.microsoft.com/office/drawing/2014/main" id="{62E20E1A-1201-4CC1-B6E2-88E81F852B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C8BACB-F0FE-4AD2-A4E1-BE9C86B33963}"/>
              </a:ext>
            </a:extLst>
          </p:cNvPr>
          <p:cNvSpPr>
            <a:spLocks noGrp="1"/>
          </p:cNvSpPr>
          <p:nvPr>
            <p:ph type="sldNum" sz="quarter" idx="12"/>
          </p:nvPr>
        </p:nvSpPr>
        <p:spPr/>
        <p:txBody>
          <a:bodyPr/>
          <a:lstStyle/>
          <a:p>
            <a:fld id="{09D952F4-A790-49AF-8FAD-D86844F02DE5}" type="slidenum">
              <a:rPr lang="en-US" smtClean="0"/>
              <a:pPr/>
              <a:t>‹#›</a:t>
            </a:fld>
            <a:endParaRPr lang="en-US"/>
          </a:p>
        </p:txBody>
      </p:sp>
    </p:spTree>
    <p:extLst>
      <p:ext uri="{BB962C8B-B14F-4D97-AF65-F5344CB8AC3E}">
        <p14:creationId xmlns:p14="http://schemas.microsoft.com/office/powerpoint/2010/main" val="303480181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EAEA7-2450-4705-873C-CCD603AB004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B47E8C-9D3C-4D47-9F4E-63115E2E82AD}"/>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322F2B5-906C-4519-A53F-189039819987}"/>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5A6BCB8-8C0A-4FF8-A401-A9199E149F36}"/>
              </a:ext>
            </a:extLst>
          </p:cNvPr>
          <p:cNvSpPr>
            <a:spLocks noGrp="1"/>
          </p:cNvSpPr>
          <p:nvPr>
            <p:ph type="dt" sz="half" idx="10"/>
          </p:nvPr>
        </p:nvSpPr>
        <p:spPr/>
        <p:txBody>
          <a:bodyPr/>
          <a:lstStyle/>
          <a:p>
            <a:fld id="{F604A6AA-FD35-4B06-AE8E-A3AC76B6EA49}" type="datetimeFigureOut">
              <a:rPr lang="en-US" smtClean="0"/>
              <a:pPr/>
              <a:t>4/23/2021</a:t>
            </a:fld>
            <a:endParaRPr lang="en-US"/>
          </a:p>
        </p:txBody>
      </p:sp>
      <p:sp>
        <p:nvSpPr>
          <p:cNvPr id="6" name="Footer Placeholder 5">
            <a:extLst>
              <a:ext uri="{FF2B5EF4-FFF2-40B4-BE49-F238E27FC236}">
                <a16:creationId xmlns:a16="http://schemas.microsoft.com/office/drawing/2014/main" id="{82758E17-1658-4680-B75E-6B2C9E3480F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BBBDB4F-E81F-4024-8C39-098E5F76F4E9}"/>
              </a:ext>
            </a:extLst>
          </p:cNvPr>
          <p:cNvSpPr>
            <a:spLocks noGrp="1"/>
          </p:cNvSpPr>
          <p:nvPr>
            <p:ph type="sldNum" sz="quarter" idx="12"/>
          </p:nvPr>
        </p:nvSpPr>
        <p:spPr/>
        <p:txBody>
          <a:bodyPr/>
          <a:lstStyle/>
          <a:p>
            <a:fld id="{09D952F4-A790-49AF-8FAD-D86844F02DE5}" type="slidenum">
              <a:rPr lang="en-US" smtClean="0"/>
              <a:pPr/>
              <a:t>‹#›</a:t>
            </a:fld>
            <a:endParaRPr lang="en-US"/>
          </a:p>
        </p:txBody>
      </p:sp>
    </p:spTree>
    <p:extLst>
      <p:ext uri="{BB962C8B-B14F-4D97-AF65-F5344CB8AC3E}">
        <p14:creationId xmlns:p14="http://schemas.microsoft.com/office/powerpoint/2010/main" val="89112665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916DB-C0C0-4BCA-86B9-20E77E65CBFF}"/>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6E7E378-AA97-4851-A5C2-0C01B39F32DA}"/>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52802C1A-9142-49EE-9AF0-888F04C9733F}"/>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3C4A617-AAAB-449C-A4A9-E181CCAC5706}"/>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5477AFD5-5588-48EE-B177-5A53D923D160}"/>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1ABBC61-CC64-4B98-89C4-D070530A5216}"/>
              </a:ext>
            </a:extLst>
          </p:cNvPr>
          <p:cNvSpPr>
            <a:spLocks noGrp="1"/>
          </p:cNvSpPr>
          <p:nvPr>
            <p:ph type="dt" sz="half" idx="10"/>
          </p:nvPr>
        </p:nvSpPr>
        <p:spPr/>
        <p:txBody>
          <a:bodyPr/>
          <a:lstStyle/>
          <a:p>
            <a:fld id="{F604A6AA-FD35-4B06-AE8E-A3AC76B6EA49}" type="datetimeFigureOut">
              <a:rPr lang="en-US" smtClean="0"/>
              <a:pPr/>
              <a:t>4/23/2021</a:t>
            </a:fld>
            <a:endParaRPr lang="en-US"/>
          </a:p>
        </p:txBody>
      </p:sp>
      <p:sp>
        <p:nvSpPr>
          <p:cNvPr id="8" name="Footer Placeholder 7">
            <a:extLst>
              <a:ext uri="{FF2B5EF4-FFF2-40B4-BE49-F238E27FC236}">
                <a16:creationId xmlns:a16="http://schemas.microsoft.com/office/drawing/2014/main" id="{9F0B65F6-5781-4E52-AA66-04FFF2EA54D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ADA280F-DE21-4285-ABAA-A27422C2A593}"/>
              </a:ext>
            </a:extLst>
          </p:cNvPr>
          <p:cNvSpPr>
            <a:spLocks noGrp="1"/>
          </p:cNvSpPr>
          <p:nvPr>
            <p:ph type="sldNum" sz="quarter" idx="12"/>
          </p:nvPr>
        </p:nvSpPr>
        <p:spPr/>
        <p:txBody>
          <a:bodyPr/>
          <a:lstStyle/>
          <a:p>
            <a:fld id="{09D952F4-A790-49AF-8FAD-D86844F02DE5}" type="slidenum">
              <a:rPr lang="en-US" smtClean="0"/>
              <a:pPr/>
              <a:t>‹#›</a:t>
            </a:fld>
            <a:endParaRPr lang="en-US"/>
          </a:p>
        </p:txBody>
      </p:sp>
    </p:spTree>
    <p:extLst>
      <p:ext uri="{BB962C8B-B14F-4D97-AF65-F5344CB8AC3E}">
        <p14:creationId xmlns:p14="http://schemas.microsoft.com/office/powerpoint/2010/main" val="26111509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04A6AA-FD35-4B06-AE8E-A3AC76B6EA49}" type="datetimeFigureOut">
              <a:rPr lang="en-US" smtClean="0">
                <a:solidFill>
                  <a:prstClr val="black">
                    <a:tint val="75000"/>
                  </a:prstClr>
                </a:solidFill>
              </a:rPr>
              <a:pPr/>
              <a:t>4/23/2021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9D952F4-A790-49AF-8FAD-D86844F02DE5}"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230180938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363A5-B851-4537-A66E-8A179495903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C3B7F4D-6F91-4DA6-9396-D0D5086DFCEB}"/>
              </a:ext>
            </a:extLst>
          </p:cNvPr>
          <p:cNvSpPr>
            <a:spLocks noGrp="1"/>
          </p:cNvSpPr>
          <p:nvPr>
            <p:ph type="dt" sz="half" idx="10"/>
          </p:nvPr>
        </p:nvSpPr>
        <p:spPr/>
        <p:txBody>
          <a:bodyPr/>
          <a:lstStyle/>
          <a:p>
            <a:fld id="{F604A6AA-FD35-4B06-AE8E-A3AC76B6EA49}" type="datetimeFigureOut">
              <a:rPr lang="en-US" smtClean="0"/>
              <a:pPr/>
              <a:t>4/23/2021</a:t>
            </a:fld>
            <a:endParaRPr lang="en-US"/>
          </a:p>
        </p:txBody>
      </p:sp>
      <p:sp>
        <p:nvSpPr>
          <p:cNvPr id="4" name="Footer Placeholder 3">
            <a:extLst>
              <a:ext uri="{FF2B5EF4-FFF2-40B4-BE49-F238E27FC236}">
                <a16:creationId xmlns:a16="http://schemas.microsoft.com/office/drawing/2014/main" id="{CAB4B93E-17A5-4633-820A-30B0BEFA506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FC750D0-996B-4B93-8917-898DCEB8B703}"/>
              </a:ext>
            </a:extLst>
          </p:cNvPr>
          <p:cNvSpPr>
            <a:spLocks noGrp="1"/>
          </p:cNvSpPr>
          <p:nvPr>
            <p:ph type="sldNum" sz="quarter" idx="12"/>
          </p:nvPr>
        </p:nvSpPr>
        <p:spPr/>
        <p:txBody>
          <a:bodyPr/>
          <a:lstStyle/>
          <a:p>
            <a:fld id="{09D952F4-A790-49AF-8FAD-D86844F02DE5}" type="slidenum">
              <a:rPr lang="en-US" smtClean="0"/>
              <a:pPr/>
              <a:t>‹#›</a:t>
            </a:fld>
            <a:endParaRPr lang="en-US"/>
          </a:p>
        </p:txBody>
      </p:sp>
    </p:spTree>
    <p:extLst>
      <p:ext uri="{BB962C8B-B14F-4D97-AF65-F5344CB8AC3E}">
        <p14:creationId xmlns:p14="http://schemas.microsoft.com/office/powerpoint/2010/main" val="60265324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1A45FEE-6CD8-4C29-B63B-FC5BA2542DFB}"/>
              </a:ext>
            </a:extLst>
          </p:cNvPr>
          <p:cNvSpPr>
            <a:spLocks noGrp="1"/>
          </p:cNvSpPr>
          <p:nvPr>
            <p:ph type="dt" sz="half" idx="10"/>
          </p:nvPr>
        </p:nvSpPr>
        <p:spPr/>
        <p:txBody>
          <a:bodyPr/>
          <a:lstStyle/>
          <a:p>
            <a:fld id="{F604A6AA-FD35-4B06-AE8E-A3AC76B6EA49}" type="datetimeFigureOut">
              <a:rPr lang="en-US" smtClean="0"/>
              <a:pPr/>
              <a:t>4/23/2021</a:t>
            </a:fld>
            <a:endParaRPr lang="en-US"/>
          </a:p>
        </p:txBody>
      </p:sp>
      <p:sp>
        <p:nvSpPr>
          <p:cNvPr id="3" name="Footer Placeholder 2">
            <a:extLst>
              <a:ext uri="{FF2B5EF4-FFF2-40B4-BE49-F238E27FC236}">
                <a16:creationId xmlns:a16="http://schemas.microsoft.com/office/drawing/2014/main" id="{31C4EB0B-B3D2-48C7-AFDA-6D7B793792C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3D56521-DF29-4D85-8E4B-03E5B45BE670}"/>
              </a:ext>
            </a:extLst>
          </p:cNvPr>
          <p:cNvSpPr>
            <a:spLocks noGrp="1"/>
          </p:cNvSpPr>
          <p:nvPr>
            <p:ph type="sldNum" sz="quarter" idx="12"/>
          </p:nvPr>
        </p:nvSpPr>
        <p:spPr/>
        <p:txBody>
          <a:bodyPr/>
          <a:lstStyle/>
          <a:p>
            <a:fld id="{09D952F4-A790-49AF-8FAD-D86844F02DE5}" type="slidenum">
              <a:rPr lang="en-US" smtClean="0"/>
              <a:pPr/>
              <a:t>‹#›</a:t>
            </a:fld>
            <a:endParaRPr lang="en-US"/>
          </a:p>
        </p:txBody>
      </p:sp>
    </p:spTree>
    <p:extLst>
      <p:ext uri="{BB962C8B-B14F-4D97-AF65-F5344CB8AC3E}">
        <p14:creationId xmlns:p14="http://schemas.microsoft.com/office/powerpoint/2010/main" val="40088451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FB396-E984-4D62-B73B-FC1D888E9487}"/>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789D2346-B6CD-4362-883A-40E93C0491A9}"/>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094735F-1C72-41E9-B5FA-47FB1E5EEE1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F28FC0FF-6872-49A5-8037-DA583AA87AF2}"/>
              </a:ext>
            </a:extLst>
          </p:cNvPr>
          <p:cNvSpPr>
            <a:spLocks noGrp="1"/>
          </p:cNvSpPr>
          <p:nvPr>
            <p:ph type="dt" sz="half" idx="10"/>
          </p:nvPr>
        </p:nvSpPr>
        <p:spPr/>
        <p:txBody>
          <a:bodyPr/>
          <a:lstStyle/>
          <a:p>
            <a:fld id="{F604A6AA-FD35-4B06-AE8E-A3AC76B6EA49}" type="datetimeFigureOut">
              <a:rPr lang="en-US" smtClean="0"/>
              <a:pPr/>
              <a:t>4/23/2021</a:t>
            </a:fld>
            <a:endParaRPr lang="en-US"/>
          </a:p>
        </p:txBody>
      </p:sp>
      <p:sp>
        <p:nvSpPr>
          <p:cNvPr id="6" name="Footer Placeholder 5">
            <a:extLst>
              <a:ext uri="{FF2B5EF4-FFF2-40B4-BE49-F238E27FC236}">
                <a16:creationId xmlns:a16="http://schemas.microsoft.com/office/drawing/2014/main" id="{E9FDC713-0456-43B2-8D13-DBE8BE15DC8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7274A5-226A-4F74-B186-98A6C56AC2E4}"/>
              </a:ext>
            </a:extLst>
          </p:cNvPr>
          <p:cNvSpPr>
            <a:spLocks noGrp="1"/>
          </p:cNvSpPr>
          <p:nvPr>
            <p:ph type="sldNum" sz="quarter" idx="12"/>
          </p:nvPr>
        </p:nvSpPr>
        <p:spPr/>
        <p:txBody>
          <a:bodyPr/>
          <a:lstStyle/>
          <a:p>
            <a:fld id="{09D952F4-A790-49AF-8FAD-D86844F02DE5}" type="slidenum">
              <a:rPr lang="en-US" smtClean="0"/>
              <a:pPr/>
              <a:t>‹#›</a:t>
            </a:fld>
            <a:endParaRPr lang="en-US"/>
          </a:p>
        </p:txBody>
      </p:sp>
    </p:spTree>
    <p:extLst>
      <p:ext uri="{BB962C8B-B14F-4D97-AF65-F5344CB8AC3E}">
        <p14:creationId xmlns:p14="http://schemas.microsoft.com/office/powerpoint/2010/main" val="384324396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B82C6-5A28-4AF5-8734-99979296C8C4}"/>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BF0DCF94-643E-49F6-BABC-7412B9340052}"/>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D7168BD5-1770-484B-BE38-8AE360AAB60E}"/>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5778A291-CFD2-4CD5-85ED-72D95E065395}"/>
              </a:ext>
            </a:extLst>
          </p:cNvPr>
          <p:cNvSpPr>
            <a:spLocks noGrp="1"/>
          </p:cNvSpPr>
          <p:nvPr>
            <p:ph type="dt" sz="half" idx="10"/>
          </p:nvPr>
        </p:nvSpPr>
        <p:spPr/>
        <p:txBody>
          <a:bodyPr/>
          <a:lstStyle/>
          <a:p>
            <a:fld id="{F604A6AA-FD35-4B06-AE8E-A3AC76B6EA49}" type="datetimeFigureOut">
              <a:rPr lang="en-US" smtClean="0"/>
              <a:pPr/>
              <a:t>4/23/2021</a:t>
            </a:fld>
            <a:endParaRPr lang="en-US"/>
          </a:p>
        </p:txBody>
      </p:sp>
      <p:sp>
        <p:nvSpPr>
          <p:cNvPr id="6" name="Footer Placeholder 5">
            <a:extLst>
              <a:ext uri="{FF2B5EF4-FFF2-40B4-BE49-F238E27FC236}">
                <a16:creationId xmlns:a16="http://schemas.microsoft.com/office/drawing/2014/main" id="{757F35D7-ACDD-4239-96EC-0AD81B24CC6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114072A-6D21-4AD5-9054-B6E56C80D847}"/>
              </a:ext>
            </a:extLst>
          </p:cNvPr>
          <p:cNvSpPr>
            <a:spLocks noGrp="1"/>
          </p:cNvSpPr>
          <p:nvPr>
            <p:ph type="sldNum" sz="quarter" idx="12"/>
          </p:nvPr>
        </p:nvSpPr>
        <p:spPr/>
        <p:txBody>
          <a:bodyPr/>
          <a:lstStyle/>
          <a:p>
            <a:fld id="{09D952F4-A790-49AF-8FAD-D86844F02DE5}" type="slidenum">
              <a:rPr lang="en-US" smtClean="0"/>
              <a:pPr/>
              <a:t>‹#›</a:t>
            </a:fld>
            <a:endParaRPr lang="en-US"/>
          </a:p>
        </p:txBody>
      </p:sp>
    </p:spTree>
    <p:extLst>
      <p:ext uri="{BB962C8B-B14F-4D97-AF65-F5344CB8AC3E}">
        <p14:creationId xmlns:p14="http://schemas.microsoft.com/office/powerpoint/2010/main" val="87830491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25DB1-2F38-476C-A466-27B80D2704E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074BDFE-CFB3-4609-9D8A-6721BACFB5A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7E7072-39E8-47DE-A8EB-96932E30384F}"/>
              </a:ext>
            </a:extLst>
          </p:cNvPr>
          <p:cNvSpPr>
            <a:spLocks noGrp="1"/>
          </p:cNvSpPr>
          <p:nvPr>
            <p:ph type="dt" sz="half" idx="10"/>
          </p:nvPr>
        </p:nvSpPr>
        <p:spPr/>
        <p:txBody>
          <a:bodyPr/>
          <a:lstStyle/>
          <a:p>
            <a:fld id="{F604A6AA-FD35-4B06-AE8E-A3AC76B6EA49}" type="datetimeFigureOut">
              <a:rPr lang="en-US" smtClean="0"/>
              <a:pPr/>
              <a:t>4/23/2021</a:t>
            </a:fld>
            <a:endParaRPr lang="en-US"/>
          </a:p>
        </p:txBody>
      </p:sp>
      <p:sp>
        <p:nvSpPr>
          <p:cNvPr id="5" name="Footer Placeholder 4">
            <a:extLst>
              <a:ext uri="{FF2B5EF4-FFF2-40B4-BE49-F238E27FC236}">
                <a16:creationId xmlns:a16="http://schemas.microsoft.com/office/drawing/2014/main" id="{B9BE93D2-7FCA-4866-A772-8BDD39CE9D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B3FB8E-6051-48D1-8E54-03E5504A0478}"/>
              </a:ext>
            </a:extLst>
          </p:cNvPr>
          <p:cNvSpPr>
            <a:spLocks noGrp="1"/>
          </p:cNvSpPr>
          <p:nvPr>
            <p:ph type="sldNum" sz="quarter" idx="12"/>
          </p:nvPr>
        </p:nvSpPr>
        <p:spPr/>
        <p:txBody>
          <a:bodyPr/>
          <a:lstStyle/>
          <a:p>
            <a:fld id="{09D952F4-A790-49AF-8FAD-D86844F02DE5}" type="slidenum">
              <a:rPr lang="en-US" smtClean="0"/>
              <a:pPr/>
              <a:t>‹#›</a:t>
            </a:fld>
            <a:endParaRPr lang="en-US"/>
          </a:p>
        </p:txBody>
      </p:sp>
    </p:spTree>
    <p:extLst>
      <p:ext uri="{BB962C8B-B14F-4D97-AF65-F5344CB8AC3E}">
        <p14:creationId xmlns:p14="http://schemas.microsoft.com/office/powerpoint/2010/main" val="354442377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A217AFD-C08E-4B33-A274-C7C4E9C17AC1}"/>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D2949AE-D9C8-4A32-A7A8-BD89665C4144}"/>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579169-EC63-4211-AD82-F67DA16A4BFD}"/>
              </a:ext>
            </a:extLst>
          </p:cNvPr>
          <p:cNvSpPr>
            <a:spLocks noGrp="1"/>
          </p:cNvSpPr>
          <p:nvPr>
            <p:ph type="dt" sz="half" idx="10"/>
          </p:nvPr>
        </p:nvSpPr>
        <p:spPr/>
        <p:txBody>
          <a:bodyPr/>
          <a:lstStyle/>
          <a:p>
            <a:fld id="{F604A6AA-FD35-4B06-AE8E-A3AC76B6EA49}" type="datetimeFigureOut">
              <a:rPr lang="en-US" smtClean="0"/>
              <a:pPr/>
              <a:t>4/23/2021</a:t>
            </a:fld>
            <a:endParaRPr lang="en-US"/>
          </a:p>
        </p:txBody>
      </p:sp>
      <p:sp>
        <p:nvSpPr>
          <p:cNvPr id="5" name="Footer Placeholder 4">
            <a:extLst>
              <a:ext uri="{FF2B5EF4-FFF2-40B4-BE49-F238E27FC236}">
                <a16:creationId xmlns:a16="http://schemas.microsoft.com/office/drawing/2014/main" id="{6A7C8518-3474-451D-9516-92C63CEF24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B8A7DC-55AE-4CB1-A806-FD75D2F454F0}"/>
              </a:ext>
            </a:extLst>
          </p:cNvPr>
          <p:cNvSpPr>
            <a:spLocks noGrp="1"/>
          </p:cNvSpPr>
          <p:nvPr>
            <p:ph type="sldNum" sz="quarter" idx="12"/>
          </p:nvPr>
        </p:nvSpPr>
        <p:spPr/>
        <p:txBody>
          <a:bodyPr/>
          <a:lstStyle/>
          <a:p>
            <a:fld id="{09D952F4-A790-49AF-8FAD-D86844F02DE5}" type="slidenum">
              <a:rPr lang="en-US" smtClean="0"/>
              <a:pPr/>
              <a:t>‹#›</a:t>
            </a:fld>
            <a:endParaRPr lang="en-US"/>
          </a:p>
        </p:txBody>
      </p:sp>
    </p:spTree>
    <p:extLst>
      <p:ext uri="{BB962C8B-B14F-4D97-AF65-F5344CB8AC3E}">
        <p14:creationId xmlns:p14="http://schemas.microsoft.com/office/powerpoint/2010/main" val="22338651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F604A6AA-FD35-4B06-AE8E-A3AC76B6EA49}" type="datetimeFigureOut">
              <a:rPr lang="en-US" smtClean="0">
                <a:solidFill>
                  <a:prstClr val="black">
                    <a:tint val="75000"/>
                  </a:prstClr>
                </a:solidFill>
              </a:rPr>
              <a:pPr/>
              <a:t>4/23/2021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9D952F4-A790-49AF-8FAD-D86844F02DE5}"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19173257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604A6AA-FD35-4B06-AE8E-A3AC76B6EA49}" type="datetimeFigureOut">
              <a:rPr lang="en-US" smtClean="0">
                <a:solidFill>
                  <a:prstClr val="black">
                    <a:tint val="75000"/>
                  </a:prstClr>
                </a:solidFill>
              </a:rPr>
              <a:pPr/>
              <a:t>4/23/2021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9D952F4-A790-49AF-8FAD-D86844F02DE5}"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36882743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theme" Target="../theme/theme3.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theme" Target="../theme/theme4.xml"/><Relationship Id="rId2" Type="http://schemas.openxmlformats.org/officeDocument/2006/relationships/slideLayout" Target="../slideLayouts/slideLayout50.xml"/><Relationship Id="rId16" Type="http://schemas.openxmlformats.org/officeDocument/2006/relationships/slideLayout" Target="../slideLayouts/slideLayout64.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2.xml"/><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theme" Target="../theme/theme5.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604A6AA-FD35-4B06-AE8E-A3AC76B6EA49}" type="datetimeFigureOut">
              <a:rPr lang="en-US" smtClean="0">
                <a:solidFill>
                  <a:prstClr val="black">
                    <a:tint val="75000"/>
                  </a:prstClr>
                </a:solidFill>
              </a:rPr>
              <a:pPr/>
              <a:t>4/23/2021</a:t>
            </a:fld>
            <a:endParaRPr lang="en-US">
              <a:solidFill>
                <a:prstClr val="black">
                  <a:tint val="75000"/>
                </a:prstClr>
              </a:solidFill>
            </a:endParaRPr>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09D952F4-A790-49AF-8FAD-D86844F02DE5}"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2502056004"/>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604A6AA-FD35-4B06-AE8E-A3AC76B6EA49}" type="datetimeFigureOut">
              <a:rPr lang="en-US" smtClean="0">
                <a:solidFill>
                  <a:prstClr val="black">
                    <a:tint val="75000"/>
                  </a:prstClr>
                </a:solidFill>
              </a:rPr>
              <a:pPr/>
              <a:t>4/23/2021</a:t>
            </a:fld>
            <a:endParaRPr lang="en-US">
              <a:solidFill>
                <a:prstClr val="black">
                  <a:tint val="75000"/>
                </a:prstClr>
              </a:solidFill>
            </a:endParaRPr>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09D952F4-A790-49AF-8FAD-D86844F02DE5}"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2502056004"/>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604A6AA-FD35-4B06-AE8E-A3AC76B6EA49}" type="datetimeFigureOut">
              <a:rPr lang="en-US" smtClean="0">
                <a:solidFill>
                  <a:prstClr val="black">
                    <a:tint val="75000"/>
                  </a:prstClr>
                </a:solidFill>
              </a:rPr>
              <a:pPr/>
              <a:t>4/23/2021</a:t>
            </a:fld>
            <a:endParaRPr lang="en-US">
              <a:solidFill>
                <a:prstClr val="black">
                  <a:tint val="75000"/>
                </a:prstClr>
              </a:solidFill>
            </a:endParaRPr>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09D952F4-A790-49AF-8FAD-D86844F02DE5}"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2502056004"/>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 id="2147483726" r:id="rId15"/>
    <p:sldLayoutId id="2147483727"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604A6AA-FD35-4B06-AE8E-A3AC76B6EA49}" type="datetimeFigureOut">
              <a:rPr lang="en-US" smtClean="0">
                <a:solidFill>
                  <a:prstClr val="black">
                    <a:tint val="75000"/>
                  </a:prstClr>
                </a:solidFill>
              </a:rPr>
              <a:pPr/>
              <a:t>4/23/2021</a:t>
            </a:fld>
            <a:endParaRPr lang="en-US">
              <a:solidFill>
                <a:prstClr val="black">
                  <a:tint val="75000"/>
                </a:prstClr>
              </a:solidFill>
            </a:endParaRPr>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09D952F4-A790-49AF-8FAD-D86844F02DE5}"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2502056004"/>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 id="2147483742" r:id="rId14"/>
    <p:sldLayoutId id="2147483743" r:id="rId15"/>
    <p:sldLayoutId id="214748374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2EB5C3E-FB38-490B-84F4-9FBCC9664043}"/>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595DF61-B04A-4A28-A52A-73C6ACFC7FE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86B4FC-FC0D-401F-9724-C31D0E7576F6}"/>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604A6AA-FD35-4B06-AE8E-A3AC76B6EA49}" type="datetimeFigureOut">
              <a:rPr lang="en-US" smtClean="0"/>
              <a:pPr/>
              <a:t>4/23/2021</a:t>
            </a:fld>
            <a:endParaRPr lang="en-US"/>
          </a:p>
        </p:txBody>
      </p:sp>
      <p:sp>
        <p:nvSpPr>
          <p:cNvPr id="5" name="Footer Placeholder 4">
            <a:extLst>
              <a:ext uri="{FF2B5EF4-FFF2-40B4-BE49-F238E27FC236}">
                <a16:creationId xmlns:a16="http://schemas.microsoft.com/office/drawing/2014/main" id="{820E595B-7A9F-4EA7-934D-32D42384C475}"/>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974955F-5CCB-4BF8-B02F-6B7B20F10C83}"/>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9D952F4-A790-49AF-8FAD-D86844F02DE5}" type="slidenum">
              <a:rPr lang="en-US" smtClean="0"/>
              <a:pPr/>
              <a:t>‹#›</a:t>
            </a:fld>
            <a:endParaRPr lang="en-US"/>
          </a:p>
        </p:txBody>
      </p:sp>
    </p:spTree>
    <p:extLst>
      <p:ext uri="{BB962C8B-B14F-4D97-AF65-F5344CB8AC3E}">
        <p14:creationId xmlns:p14="http://schemas.microsoft.com/office/powerpoint/2010/main" val="4186648846"/>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66.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66.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34.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50.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6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3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6.xml"/></Relationships>
</file>

<file path=ppt/slides/_rels/slide3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30593" y="304800"/>
            <a:ext cx="5826719" cy="2603036"/>
          </a:xfrm>
        </p:spPr>
        <p:txBody>
          <a:bodyPr>
            <a:noAutofit/>
          </a:bodyPr>
          <a:lstStyle/>
          <a:p>
            <a:pPr algn="ctr"/>
            <a:r>
              <a:rPr lang="en-US" sz="4800" b="1" dirty="0">
                <a:cs typeface="Times New Roman" pitchFamily="18" charset="0"/>
              </a:rPr>
              <a:t>CRISIS INTERVENTION TEAM TRAINING</a:t>
            </a:r>
            <a:endParaRPr lang="en-US" sz="4800" dirty="0"/>
          </a:p>
        </p:txBody>
      </p:sp>
      <p:sp>
        <p:nvSpPr>
          <p:cNvPr id="3" name="Subtitle 2"/>
          <p:cNvSpPr>
            <a:spLocks noGrp="1"/>
          </p:cNvSpPr>
          <p:nvPr>
            <p:ph type="subTitle" idx="1"/>
          </p:nvPr>
        </p:nvSpPr>
        <p:spPr>
          <a:xfrm>
            <a:off x="2018451" y="4419600"/>
            <a:ext cx="4051005" cy="1905000"/>
          </a:xfrm>
        </p:spPr>
        <p:txBody>
          <a:bodyPr>
            <a:normAutofit fontScale="85000" lnSpcReduction="10000"/>
          </a:bodyPr>
          <a:lstStyle/>
          <a:p>
            <a:pPr algn="ctr"/>
            <a:r>
              <a:rPr lang="en-US" sz="4400" dirty="0">
                <a:solidFill>
                  <a:schemeClr val="tx1"/>
                </a:solidFill>
              </a:rPr>
              <a:t>Legal Issues</a:t>
            </a:r>
          </a:p>
          <a:p>
            <a:pPr algn="ctr"/>
            <a:r>
              <a:rPr lang="en-US" sz="3000" dirty="0">
                <a:solidFill>
                  <a:schemeClr val="tx1"/>
                </a:solidFill>
              </a:rPr>
              <a:t>Andy Feller Edwardsville PD</a:t>
            </a:r>
          </a:p>
          <a:p>
            <a:pPr algn="ctr"/>
            <a:r>
              <a:rPr lang="en-US" sz="3000" dirty="0">
                <a:solidFill>
                  <a:schemeClr val="tx1"/>
                </a:solidFill>
              </a:rPr>
              <a:t>618 447-4288</a:t>
            </a:r>
          </a:p>
          <a:p>
            <a:pPr algn="ctr"/>
            <a:r>
              <a:rPr lang="en-US" sz="3000">
                <a:solidFill>
                  <a:schemeClr val="tx1"/>
                </a:solidFill>
              </a:rPr>
              <a:t>andyfeller618@gmail.com</a:t>
            </a:r>
            <a:endParaRPr lang="en-US" sz="3000" dirty="0">
              <a:solidFill>
                <a:schemeClr val="tx1"/>
              </a:solidFill>
            </a:endParaRPr>
          </a:p>
          <a:p>
            <a:endParaRPr lang="en-US" dirty="0"/>
          </a:p>
        </p:txBody>
      </p:sp>
    </p:spTree>
    <p:extLst>
      <p:ext uri="{BB962C8B-B14F-4D97-AF65-F5344CB8AC3E}">
        <p14:creationId xmlns:p14="http://schemas.microsoft.com/office/powerpoint/2010/main" val="75932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t>Voluntary Admissions</a:t>
            </a:r>
          </a:p>
        </p:txBody>
      </p:sp>
      <p:sp>
        <p:nvSpPr>
          <p:cNvPr id="3" name="Content Placeholder 2"/>
          <p:cNvSpPr>
            <a:spLocks noGrp="1"/>
          </p:cNvSpPr>
          <p:nvPr>
            <p:ph idx="1"/>
          </p:nvPr>
        </p:nvSpPr>
        <p:spPr/>
        <p:txBody>
          <a:bodyPr>
            <a:normAutofit/>
          </a:bodyPr>
          <a:lstStyle/>
          <a:p>
            <a:r>
              <a:rPr lang="en-US" sz="2400" dirty="0"/>
              <a:t>“Voluntary” admission</a:t>
            </a:r>
          </a:p>
          <a:p>
            <a:pPr lvl="1"/>
            <a:r>
              <a:rPr lang="en-US" sz="2400" dirty="0"/>
              <a:t>16 years or older may request for self</a:t>
            </a:r>
          </a:p>
          <a:p>
            <a:pPr lvl="1"/>
            <a:r>
              <a:rPr lang="en-US" sz="2400" u="sng" dirty="0"/>
              <a:t>No</a:t>
            </a:r>
            <a:r>
              <a:rPr lang="en-US" sz="2400" dirty="0"/>
              <a:t> court proceedings</a:t>
            </a:r>
          </a:p>
          <a:p>
            <a:pPr lvl="1"/>
            <a:r>
              <a:rPr lang="en-US" sz="2400" dirty="0"/>
              <a:t>Signs in freely and able to give informed consent for treatment</a:t>
            </a:r>
          </a:p>
          <a:p>
            <a:pPr lvl="1"/>
            <a:r>
              <a:rPr lang="en-US" sz="2400" dirty="0"/>
              <a:t>5-day notice required to discharge</a:t>
            </a:r>
          </a:p>
        </p:txBody>
      </p:sp>
      <p:sp>
        <p:nvSpPr>
          <p:cNvPr id="4" name="TextBox 3"/>
          <p:cNvSpPr txBox="1"/>
          <p:nvPr/>
        </p:nvSpPr>
        <p:spPr>
          <a:xfrm rot="20504321">
            <a:off x="4024630" y="1280868"/>
            <a:ext cx="3465084" cy="954107"/>
          </a:xfrm>
          <a:prstGeom prst="rect">
            <a:avLst/>
          </a:prstGeom>
          <a:noFill/>
        </p:spPr>
        <p:txBody>
          <a:bodyPr wrap="square" rtlCol="0">
            <a:spAutoFit/>
          </a:bodyPr>
          <a:lstStyle/>
          <a:p>
            <a:pPr algn="ctr"/>
            <a:r>
              <a:rPr lang="en-US" sz="2800" dirty="0">
                <a:solidFill>
                  <a:srgbClr val="FF0000"/>
                </a:solidFill>
              </a:rPr>
              <a:t>Goal is always: </a:t>
            </a:r>
          </a:p>
          <a:p>
            <a:pPr algn="ctr"/>
            <a:r>
              <a:rPr lang="en-US" sz="2800" dirty="0">
                <a:solidFill>
                  <a:srgbClr val="FF0000"/>
                </a:solidFill>
              </a:rPr>
              <a:t>voluntary admission</a:t>
            </a:r>
          </a:p>
        </p:txBody>
      </p:sp>
    </p:spTree>
    <p:extLst>
      <p:ext uri="{BB962C8B-B14F-4D97-AF65-F5344CB8AC3E}">
        <p14:creationId xmlns:p14="http://schemas.microsoft.com/office/powerpoint/2010/main" val="34882493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Mental Health and Developmental Disabilities Code</a:t>
            </a:r>
          </a:p>
        </p:txBody>
      </p:sp>
      <p:sp>
        <p:nvSpPr>
          <p:cNvPr id="3" name="Content Placeholder 2"/>
          <p:cNvSpPr>
            <a:spLocks noGrp="1"/>
          </p:cNvSpPr>
          <p:nvPr>
            <p:ph idx="1"/>
          </p:nvPr>
        </p:nvSpPr>
        <p:spPr/>
        <p:txBody>
          <a:bodyPr>
            <a:normAutofit/>
          </a:bodyPr>
          <a:lstStyle/>
          <a:p>
            <a:r>
              <a:rPr lang="en-US" dirty="0"/>
              <a:t>405 ILCS 5/1-129 Mental Illness. </a:t>
            </a:r>
          </a:p>
          <a:p>
            <a:pPr lvl="1"/>
            <a:r>
              <a:rPr lang="en-US" sz="2400" dirty="0"/>
              <a:t>"Mental illness" means a mental, or emotional disorder that substantially impairs a person's thought, perception of reality, emotional process, judgment, behavior, or ability to cope with the ordinary demands of life</a:t>
            </a:r>
            <a:r>
              <a:rPr lang="en-US" dirty="0"/>
              <a:t>, but does not include a developmental disability, dementia or Alzheimer's disease absent psychosis, a substance abuse disorder, or an abnormality manifested only by repeated criminal or otherwise antisocial conduct</a:t>
            </a:r>
          </a:p>
        </p:txBody>
      </p:sp>
    </p:spTree>
    <p:extLst>
      <p:ext uri="{BB962C8B-B14F-4D97-AF65-F5344CB8AC3E}">
        <p14:creationId xmlns:p14="http://schemas.microsoft.com/office/powerpoint/2010/main" val="8970810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Mental Health and Developmental Disabilities Code</a:t>
            </a:r>
          </a:p>
        </p:txBody>
      </p:sp>
      <p:sp>
        <p:nvSpPr>
          <p:cNvPr id="3" name="Content Placeholder 2"/>
          <p:cNvSpPr>
            <a:spLocks noGrp="1"/>
          </p:cNvSpPr>
          <p:nvPr>
            <p:ph idx="1"/>
          </p:nvPr>
        </p:nvSpPr>
        <p:spPr/>
        <p:txBody>
          <a:bodyPr>
            <a:normAutofit/>
          </a:bodyPr>
          <a:lstStyle/>
          <a:p>
            <a:r>
              <a:rPr lang="en-US" sz="2400" dirty="0"/>
              <a:t>405 ILCS 5/1-114 Mental Health Facility. </a:t>
            </a:r>
          </a:p>
          <a:p>
            <a:pPr lvl="2"/>
            <a:r>
              <a:rPr lang="en-US" sz="2400" dirty="0"/>
              <a:t>"Mental health facility" means any licensed private hospital, institution, or facility or section thereof, and any facility, or section thereof, operated by the State or a political subdivision thereof for the treatment of persons with mental illness</a:t>
            </a:r>
          </a:p>
          <a:p>
            <a:pPr lvl="3"/>
            <a:r>
              <a:rPr lang="en-US" sz="2400" dirty="0"/>
              <a:t>Does NOT include emergency rooms</a:t>
            </a:r>
          </a:p>
        </p:txBody>
      </p:sp>
    </p:spTree>
    <p:extLst>
      <p:ext uri="{BB962C8B-B14F-4D97-AF65-F5344CB8AC3E}">
        <p14:creationId xmlns:p14="http://schemas.microsoft.com/office/powerpoint/2010/main" val="26529366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Mental Health and Developmental Disabilities Code</a:t>
            </a:r>
          </a:p>
        </p:txBody>
      </p:sp>
      <p:sp>
        <p:nvSpPr>
          <p:cNvPr id="3" name="Content Placeholder 2"/>
          <p:cNvSpPr>
            <a:spLocks noGrp="1"/>
          </p:cNvSpPr>
          <p:nvPr>
            <p:ph idx="1"/>
          </p:nvPr>
        </p:nvSpPr>
        <p:spPr/>
        <p:txBody>
          <a:bodyPr>
            <a:normAutofit/>
          </a:bodyPr>
          <a:lstStyle/>
          <a:p>
            <a:r>
              <a:rPr lang="en-US" dirty="0"/>
              <a:t>405 ILCS 5/1- Developmental Disability. </a:t>
            </a:r>
          </a:p>
          <a:p>
            <a:pPr lvl="1"/>
            <a:r>
              <a:rPr lang="en-US" dirty="0"/>
              <a:t>“Developmental Disability” means a disability (with onset prior to 18 years old) that is attributable to :</a:t>
            </a:r>
          </a:p>
          <a:p>
            <a:pPr lvl="2"/>
            <a:r>
              <a:rPr lang="en-US" dirty="0"/>
              <a:t>Intellectual Disability</a:t>
            </a:r>
          </a:p>
          <a:p>
            <a:pPr lvl="2"/>
            <a:r>
              <a:rPr lang="en-US" dirty="0"/>
              <a:t>Cerebral Palsy</a:t>
            </a:r>
          </a:p>
          <a:p>
            <a:pPr lvl="2"/>
            <a:r>
              <a:rPr lang="en-US" dirty="0"/>
              <a:t>Epilepsy</a:t>
            </a:r>
          </a:p>
          <a:p>
            <a:pPr lvl="2"/>
            <a:r>
              <a:rPr lang="en-US" dirty="0"/>
              <a:t>Autism Spectrum Disorder</a:t>
            </a:r>
          </a:p>
          <a:p>
            <a:pPr lvl="2"/>
            <a:endParaRPr lang="en-US" dirty="0"/>
          </a:p>
        </p:txBody>
      </p:sp>
    </p:spTree>
    <p:extLst>
      <p:ext uri="{BB962C8B-B14F-4D97-AF65-F5344CB8AC3E}">
        <p14:creationId xmlns:p14="http://schemas.microsoft.com/office/powerpoint/2010/main" val="40722482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Petition for Involuntary Admission</a:t>
            </a:r>
          </a:p>
        </p:txBody>
      </p:sp>
      <p:sp>
        <p:nvSpPr>
          <p:cNvPr id="3" name="Content Placeholder 2"/>
          <p:cNvSpPr>
            <a:spLocks noGrp="1"/>
          </p:cNvSpPr>
          <p:nvPr>
            <p:ph idx="1"/>
          </p:nvPr>
        </p:nvSpPr>
        <p:spPr/>
        <p:txBody>
          <a:bodyPr>
            <a:normAutofit/>
          </a:bodyPr>
          <a:lstStyle/>
          <a:p>
            <a:r>
              <a:rPr lang="en-US" dirty="0"/>
              <a:t>MUST be 18 years old to petition another</a:t>
            </a:r>
          </a:p>
          <a:p>
            <a:r>
              <a:rPr lang="en-US" dirty="0"/>
              <a:t>Requires a detailed statement of the reason that the respondent is subject to involuntary admission to include:</a:t>
            </a:r>
          </a:p>
          <a:p>
            <a:pPr lvl="1"/>
            <a:r>
              <a:rPr lang="en-US" dirty="0"/>
              <a:t>Signs and symptoms of MI</a:t>
            </a:r>
          </a:p>
          <a:p>
            <a:pPr lvl="1"/>
            <a:r>
              <a:rPr lang="en-US" dirty="0"/>
              <a:t>Description of any acts, threats, behaviors, or patterns of behavior</a:t>
            </a:r>
          </a:p>
          <a:p>
            <a:pPr lvl="1"/>
            <a:r>
              <a:rPr lang="en-US" dirty="0"/>
              <a:t>Place and time of occurrence</a:t>
            </a:r>
          </a:p>
          <a:p>
            <a:pPr lvl="2"/>
            <a:r>
              <a:rPr lang="en-US" dirty="0">
                <a:solidFill>
                  <a:srgbClr val="C00000"/>
                </a:solidFill>
              </a:rPr>
              <a:t>Behaviors must have occurred within last 72 hours</a:t>
            </a:r>
          </a:p>
          <a:p>
            <a:endParaRPr lang="en-US" dirty="0">
              <a:solidFill>
                <a:srgbClr val="C00000"/>
              </a:solidFill>
            </a:endParaRPr>
          </a:p>
        </p:txBody>
      </p:sp>
    </p:spTree>
    <p:extLst>
      <p:ext uri="{BB962C8B-B14F-4D97-AF65-F5344CB8AC3E}">
        <p14:creationId xmlns:p14="http://schemas.microsoft.com/office/powerpoint/2010/main" val="12191334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81000" y="76200"/>
            <a:ext cx="8304757" cy="6611158"/>
          </a:xfrm>
        </p:spPr>
      </p:pic>
    </p:spTree>
    <p:extLst>
      <p:ext uri="{BB962C8B-B14F-4D97-AF65-F5344CB8AC3E}">
        <p14:creationId xmlns:p14="http://schemas.microsoft.com/office/powerpoint/2010/main" val="35881121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52400" y="838200"/>
            <a:ext cx="8916316" cy="4724400"/>
          </a:xfrm>
        </p:spPr>
      </p:pic>
    </p:spTree>
    <p:extLst>
      <p:ext uri="{BB962C8B-B14F-4D97-AF65-F5344CB8AC3E}">
        <p14:creationId xmlns:p14="http://schemas.microsoft.com/office/powerpoint/2010/main" val="20052043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TextBox 4"/>
          <p:cNvSpPr txBox="1"/>
          <p:nvPr/>
        </p:nvSpPr>
        <p:spPr>
          <a:xfrm>
            <a:off x="1143000" y="1066800"/>
            <a:ext cx="4419600" cy="461665"/>
          </a:xfrm>
          <a:prstGeom prst="rect">
            <a:avLst/>
          </a:prstGeom>
          <a:noFill/>
        </p:spPr>
        <p:txBody>
          <a:bodyPr wrap="square" rtlCol="0">
            <a:spAutoFit/>
          </a:bodyPr>
          <a:lstStyle/>
          <a:p>
            <a:r>
              <a:rPr lang="en-US" sz="2400" dirty="0">
                <a:solidFill>
                  <a:srgbClr val="FF0000"/>
                </a:solidFill>
              </a:rPr>
              <a:t>Harm to self or someone else</a:t>
            </a:r>
          </a:p>
        </p:txBody>
      </p:sp>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28600" y="24161"/>
            <a:ext cx="8530823" cy="6794652"/>
          </a:xfrm>
        </p:spPr>
      </p:pic>
      <p:sp>
        <p:nvSpPr>
          <p:cNvPr id="7" name="TextBox 6"/>
          <p:cNvSpPr txBox="1"/>
          <p:nvPr/>
        </p:nvSpPr>
        <p:spPr>
          <a:xfrm>
            <a:off x="2286000" y="1586596"/>
            <a:ext cx="4191000" cy="369332"/>
          </a:xfrm>
          <a:prstGeom prst="rect">
            <a:avLst/>
          </a:prstGeom>
          <a:noFill/>
        </p:spPr>
        <p:txBody>
          <a:bodyPr wrap="square" rtlCol="0">
            <a:spAutoFit/>
          </a:bodyPr>
          <a:lstStyle/>
          <a:p>
            <a:r>
              <a:rPr lang="en-US" dirty="0">
                <a:solidFill>
                  <a:srgbClr val="FF0000"/>
                </a:solidFill>
              </a:rPr>
              <a:t>Harm to self of someone else</a:t>
            </a:r>
          </a:p>
        </p:txBody>
      </p:sp>
    </p:spTree>
    <p:extLst>
      <p:ext uri="{BB962C8B-B14F-4D97-AF65-F5344CB8AC3E}">
        <p14:creationId xmlns:p14="http://schemas.microsoft.com/office/powerpoint/2010/main" val="20052043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28600" y="0"/>
            <a:ext cx="8580863" cy="6834507"/>
          </a:xfrm>
        </p:spPr>
      </p:pic>
      <p:sp>
        <p:nvSpPr>
          <p:cNvPr id="5" name="TextBox 4"/>
          <p:cNvSpPr txBox="1"/>
          <p:nvPr/>
        </p:nvSpPr>
        <p:spPr>
          <a:xfrm>
            <a:off x="1447800" y="990600"/>
            <a:ext cx="4419600" cy="461665"/>
          </a:xfrm>
          <a:prstGeom prst="rect">
            <a:avLst/>
          </a:prstGeom>
          <a:noFill/>
        </p:spPr>
        <p:txBody>
          <a:bodyPr wrap="square" rtlCol="0">
            <a:spAutoFit/>
          </a:bodyPr>
          <a:lstStyle/>
          <a:p>
            <a:r>
              <a:rPr lang="en-US" sz="2400" dirty="0">
                <a:solidFill>
                  <a:srgbClr val="FF0000"/>
                </a:solidFill>
              </a:rPr>
              <a:t>Harm to self or someone else</a:t>
            </a:r>
          </a:p>
        </p:txBody>
      </p:sp>
      <p:sp>
        <p:nvSpPr>
          <p:cNvPr id="3" name="TextBox 2"/>
          <p:cNvSpPr txBox="1"/>
          <p:nvPr/>
        </p:nvSpPr>
        <p:spPr>
          <a:xfrm>
            <a:off x="1447800" y="1796393"/>
            <a:ext cx="4648200" cy="461665"/>
          </a:xfrm>
          <a:prstGeom prst="rect">
            <a:avLst/>
          </a:prstGeom>
          <a:noFill/>
        </p:spPr>
        <p:txBody>
          <a:bodyPr wrap="square" rtlCol="0">
            <a:spAutoFit/>
          </a:bodyPr>
          <a:lstStyle/>
          <a:p>
            <a:r>
              <a:rPr lang="en-US" sz="2400" dirty="0">
                <a:solidFill>
                  <a:srgbClr val="FF0000"/>
                </a:solidFill>
              </a:rPr>
              <a:t>Unable to care for self</a:t>
            </a:r>
          </a:p>
        </p:txBody>
      </p:sp>
      <p:sp>
        <p:nvSpPr>
          <p:cNvPr id="8" name="TextBox 7"/>
          <p:cNvSpPr txBox="1"/>
          <p:nvPr/>
        </p:nvSpPr>
        <p:spPr>
          <a:xfrm>
            <a:off x="2590800" y="1611727"/>
            <a:ext cx="3505200" cy="369332"/>
          </a:xfrm>
          <a:prstGeom prst="rect">
            <a:avLst/>
          </a:prstGeom>
          <a:noFill/>
        </p:spPr>
        <p:txBody>
          <a:bodyPr wrap="square" rtlCol="0">
            <a:spAutoFit/>
          </a:bodyPr>
          <a:lstStyle/>
          <a:p>
            <a:r>
              <a:rPr lang="en-US" dirty="0">
                <a:solidFill>
                  <a:srgbClr val="FF0000"/>
                </a:solidFill>
              </a:rPr>
              <a:t>Harm to self or someone else</a:t>
            </a:r>
          </a:p>
        </p:txBody>
      </p:sp>
      <p:sp>
        <p:nvSpPr>
          <p:cNvPr id="9" name="TextBox 8"/>
          <p:cNvSpPr txBox="1"/>
          <p:nvPr/>
        </p:nvSpPr>
        <p:spPr>
          <a:xfrm>
            <a:off x="2667000" y="2085060"/>
            <a:ext cx="3048000" cy="369332"/>
          </a:xfrm>
          <a:prstGeom prst="rect">
            <a:avLst/>
          </a:prstGeom>
          <a:noFill/>
        </p:spPr>
        <p:txBody>
          <a:bodyPr wrap="square" rtlCol="0">
            <a:spAutoFit/>
          </a:bodyPr>
          <a:lstStyle/>
          <a:p>
            <a:r>
              <a:rPr lang="en-US" dirty="0">
                <a:solidFill>
                  <a:srgbClr val="FF0000"/>
                </a:solidFill>
              </a:rPr>
              <a:t>Unable to care for yourself</a:t>
            </a:r>
          </a:p>
        </p:txBody>
      </p:sp>
    </p:spTree>
    <p:extLst>
      <p:ext uri="{BB962C8B-B14F-4D97-AF65-F5344CB8AC3E}">
        <p14:creationId xmlns:p14="http://schemas.microsoft.com/office/powerpoint/2010/main" val="10928496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stretch>
            <a:fillRect/>
          </a:stretch>
        </p:blipFill>
        <p:spPr>
          <a:xfrm>
            <a:off x="574287" y="37155"/>
            <a:ext cx="8534401" cy="6820845"/>
          </a:xfrm>
          <a:prstGeom prst="rect">
            <a:avLst/>
          </a:prstGeom>
        </p:spPr>
      </p:pic>
      <p:sp>
        <p:nvSpPr>
          <p:cNvPr id="5" name="TextBox 4"/>
          <p:cNvSpPr txBox="1"/>
          <p:nvPr/>
        </p:nvSpPr>
        <p:spPr>
          <a:xfrm>
            <a:off x="1600200" y="2895600"/>
            <a:ext cx="7543800" cy="369332"/>
          </a:xfrm>
          <a:prstGeom prst="rect">
            <a:avLst/>
          </a:prstGeom>
          <a:noFill/>
        </p:spPr>
        <p:txBody>
          <a:bodyPr wrap="square" rtlCol="0">
            <a:spAutoFit/>
          </a:bodyPr>
          <a:lstStyle/>
          <a:p>
            <a:r>
              <a:rPr lang="en-US">
                <a:solidFill>
                  <a:srgbClr val="FF0000"/>
                </a:solidFill>
              </a:rPr>
              <a:t>Refuse treatment but because of history, will meet 1</a:t>
            </a:r>
            <a:r>
              <a:rPr lang="en-US" baseline="30000">
                <a:solidFill>
                  <a:srgbClr val="FF0000"/>
                </a:solidFill>
              </a:rPr>
              <a:t>st</a:t>
            </a:r>
            <a:r>
              <a:rPr lang="en-US">
                <a:solidFill>
                  <a:srgbClr val="FF0000"/>
                </a:solidFill>
              </a:rPr>
              <a:t> or 2</a:t>
            </a:r>
            <a:r>
              <a:rPr lang="en-US" baseline="30000">
                <a:solidFill>
                  <a:srgbClr val="FF0000"/>
                </a:solidFill>
              </a:rPr>
              <a:t>nd</a:t>
            </a:r>
            <a:r>
              <a:rPr lang="en-US">
                <a:solidFill>
                  <a:srgbClr val="FF0000"/>
                </a:solidFill>
              </a:rPr>
              <a:t>  </a:t>
            </a:r>
            <a:endParaRPr lang="en-US" dirty="0">
              <a:solidFill>
                <a:srgbClr val="FF0000"/>
              </a:solidFill>
            </a:endParaRPr>
          </a:p>
        </p:txBody>
      </p:sp>
    </p:spTree>
    <p:extLst>
      <p:ext uri="{BB962C8B-B14F-4D97-AF65-F5344CB8AC3E}">
        <p14:creationId xmlns:p14="http://schemas.microsoft.com/office/powerpoint/2010/main" val="3635447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t>Objectives</a:t>
            </a:r>
          </a:p>
        </p:txBody>
      </p:sp>
      <p:sp>
        <p:nvSpPr>
          <p:cNvPr id="3" name="Content Placeholder 2"/>
          <p:cNvSpPr>
            <a:spLocks noGrp="1"/>
          </p:cNvSpPr>
          <p:nvPr>
            <p:ph idx="1"/>
          </p:nvPr>
        </p:nvSpPr>
        <p:spPr/>
        <p:txBody>
          <a:bodyPr>
            <a:normAutofit/>
          </a:bodyPr>
          <a:lstStyle/>
          <a:p>
            <a:r>
              <a:rPr lang="en-US" sz="3600" dirty="0"/>
              <a:t>Define key definitions under the Mental Health and Developmental Disability Code</a:t>
            </a:r>
          </a:p>
          <a:p>
            <a:endParaRPr lang="en-US" sz="3600" dirty="0"/>
          </a:p>
          <a:p>
            <a:r>
              <a:rPr lang="en-US" sz="3600" dirty="0"/>
              <a:t>Identify when law enforcement can take an adult into custody to transport to a Mental Health Facility</a:t>
            </a:r>
          </a:p>
        </p:txBody>
      </p:sp>
    </p:spTree>
    <p:extLst>
      <p:ext uri="{BB962C8B-B14F-4D97-AF65-F5344CB8AC3E}">
        <p14:creationId xmlns:p14="http://schemas.microsoft.com/office/powerpoint/2010/main" val="25652655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TextBox 4"/>
          <p:cNvSpPr txBox="1"/>
          <p:nvPr/>
        </p:nvSpPr>
        <p:spPr>
          <a:xfrm>
            <a:off x="4419600" y="2057400"/>
            <a:ext cx="4572000" cy="369332"/>
          </a:xfrm>
          <a:prstGeom prst="rect">
            <a:avLst/>
          </a:prstGeom>
          <a:noFill/>
        </p:spPr>
        <p:txBody>
          <a:bodyPr wrap="square" rtlCol="0">
            <a:spAutoFit/>
          </a:bodyPr>
          <a:lstStyle/>
          <a:p>
            <a:r>
              <a:rPr lang="en-US" dirty="0">
                <a:solidFill>
                  <a:srgbClr val="FF0000"/>
                </a:solidFill>
              </a:rPr>
              <a:t>Done to provide aftercare upon release</a:t>
            </a:r>
          </a:p>
        </p:txBody>
      </p:sp>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7623" y="1066800"/>
            <a:ext cx="8940704" cy="4730592"/>
          </a:xfrm>
        </p:spPr>
      </p:pic>
      <p:sp>
        <p:nvSpPr>
          <p:cNvPr id="7" name="TextBox 6"/>
          <p:cNvSpPr txBox="1"/>
          <p:nvPr/>
        </p:nvSpPr>
        <p:spPr>
          <a:xfrm>
            <a:off x="4495800" y="2242066"/>
            <a:ext cx="4419600" cy="369332"/>
          </a:xfrm>
          <a:prstGeom prst="rect">
            <a:avLst/>
          </a:prstGeom>
          <a:noFill/>
        </p:spPr>
        <p:txBody>
          <a:bodyPr wrap="square" rtlCol="0">
            <a:spAutoFit/>
          </a:bodyPr>
          <a:lstStyle/>
          <a:p>
            <a:r>
              <a:rPr lang="en-US" dirty="0">
                <a:solidFill>
                  <a:srgbClr val="FF0000"/>
                </a:solidFill>
              </a:rPr>
              <a:t>Done to provide aftercare upon release</a:t>
            </a:r>
          </a:p>
        </p:txBody>
      </p:sp>
    </p:spTree>
    <p:extLst>
      <p:ext uri="{BB962C8B-B14F-4D97-AF65-F5344CB8AC3E}">
        <p14:creationId xmlns:p14="http://schemas.microsoft.com/office/powerpoint/2010/main" val="20052043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7" name="TextBox 6"/>
          <p:cNvSpPr txBox="1"/>
          <p:nvPr/>
        </p:nvSpPr>
        <p:spPr>
          <a:xfrm>
            <a:off x="1143000" y="4290352"/>
            <a:ext cx="312906" cy="369332"/>
          </a:xfrm>
          <a:prstGeom prst="rect">
            <a:avLst/>
          </a:prstGeom>
          <a:noFill/>
        </p:spPr>
        <p:txBody>
          <a:bodyPr wrap="none" rtlCol="0">
            <a:spAutoFit/>
          </a:bodyPr>
          <a:lstStyle/>
          <a:p>
            <a:r>
              <a:rPr lang="en-US" dirty="0"/>
              <a:t>X</a:t>
            </a:r>
          </a:p>
        </p:txBody>
      </p:sp>
      <p:sp>
        <p:nvSpPr>
          <p:cNvPr id="8" name="Title 7"/>
          <p:cNvSpPr txBox="1">
            <a:spLocks noGrp="1"/>
          </p:cNvSpPr>
          <p:nvPr>
            <p:ph type="title"/>
          </p:nvPr>
        </p:nvSpPr>
        <p:spPr>
          <a:xfrm>
            <a:off x="609599" y="609600"/>
            <a:ext cx="6347713" cy="523220"/>
          </a:xfrm>
          <a:prstGeom prst="rect">
            <a:avLst/>
          </a:prstGeom>
          <a:noFill/>
        </p:spPr>
        <p:txBody>
          <a:bodyPr wrap="square" rtlCol="0">
            <a:spAutoFit/>
          </a:bodyPr>
          <a:lstStyle/>
          <a:p>
            <a:endParaRPr lang="en-US" sz="2800" dirty="0">
              <a:solidFill>
                <a:srgbClr val="FF0000"/>
              </a:solidFill>
            </a:endParaRPr>
          </a:p>
        </p:txBody>
      </p:sp>
      <p:sp>
        <p:nvSpPr>
          <p:cNvPr id="12" name="TextBox 11"/>
          <p:cNvSpPr txBox="1"/>
          <p:nvPr/>
        </p:nvSpPr>
        <p:spPr>
          <a:xfrm>
            <a:off x="990600" y="4191000"/>
            <a:ext cx="465306" cy="369332"/>
          </a:xfrm>
          <a:prstGeom prst="rect">
            <a:avLst/>
          </a:prstGeom>
          <a:noFill/>
        </p:spPr>
        <p:txBody>
          <a:bodyPr wrap="square" rtlCol="0">
            <a:spAutoFit/>
          </a:bodyPr>
          <a:lstStyle/>
          <a:p>
            <a:r>
              <a:rPr lang="en-US" dirty="0"/>
              <a:t>X</a:t>
            </a: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28" y="871210"/>
            <a:ext cx="9132972" cy="5350630"/>
          </a:xfrm>
          <a:prstGeom prst="rect">
            <a:avLst/>
          </a:prstGeom>
        </p:spPr>
      </p:pic>
      <p:sp>
        <p:nvSpPr>
          <p:cNvPr id="14" name="Content Placeholder 13"/>
          <p:cNvSpPr>
            <a:spLocks noGrp="1"/>
          </p:cNvSpPr>
          <p:nvPr>
            <p:ph idx="1"/>
          </p:nvPr>
        </p:nvSpPr>
        <p:spPr>
          <a:xfrm>
            <a:off x="762000" y="6248400"/>
            <a:ext cx="45719" cy="932168"/>
          </a:xfrm>
        </p:spPr>
        <p:txBody>
          <a:bodyPr/>
          <a:lstStyle/>
          <a:p>
            <a:endParaRPr lang="en-US" dirty="0"/>
          </a:p>
        </p:txBody>
      </p:sp>
      <p:sp>
        <p:nvSpPr>
          <p:cNvPr id="15" name="TextBox 14"/>
          <p:cNvSpPr txBox="1"/>
          <p:nvPr/>
        </p:nvSpPr>
        <p:spPr>
          <a:xfrm>
            <a:off x="4191000" y="3182356"/>
            <a:ext cx="4572000" cy="1477328"/>
          </a:xfrm>
          <a:prstGeom prst="rect">
            <a:avLst/>
          </a:prstGeom>
          <a:noFill/>
        </p:spPr>
        <p:txBody>
          <a:bodyPr wrap="square" rtlCol="0">
            <a:spAutoFit/>
          </a:bodyPr>
          <a:lstStyle/>
          <a:p>
            <a:r>
              <a:rPr lang="en-US">
                <a:solidFill>
                  <a:srgbClr val="FF0000"/>
                </a:solidFill>
              </a:rPr>
              <a:t>NOTE: Supervisors may not be able to leave venue but can still complete a petition and have an officer deliver the person to the hospital</a:t>
            </a:r>
            <a:br>
              <a:rPr lang="en-US">
                <a:solidFill>
                  <a:srgbClr val="FF0000"/>
                </a:solidFill>
              </a:rPr>
            </a:br>
            <a:endParaRPr lang="en-US" dirty="0"/>
          </a:p>
        </p:txBody>
      </p:sp>
    </p:spTree>
    <p:extLst>
      <p:ext uri="{BB962C8B-B14F-4D97-AF65-F5344CB8AC3E}">
        <p14:creationId xmlns:p14="http://schemas.microsoft.com/office/powerpoint/2010/main" val="20052043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 name="Content Placeholder 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6727" y="0"/>
            <a:ext cx="9132849" cy="6782052"/>
          </a:xfrm>
        </p:spPr>
      </p:pic>
      <p:sp>
        <p:nvSpPr>
          <p:cNvPr id="9" name="TextBox 8"/>
          <p:cNvSpPr txBox="1"/>
          <p:nvPr/>
        </p:nvSpPr>
        <p:spPr>
          <a:xfrm>
            <a:off x="472997" y="1745734"/>
            <a:ext cx="8153400" cy="369332"/>
          </a:xfrm>
          <a:prstGeom prst="rect">
            <a:avLst/>
          </a:prstGeom>
          <a:noFill/>
        </p:spPr>
        <p:txBody>
          <a:bodyPr wrap="square" rtlCol="0">
            <a:spAutoFit/>
          </a:bodyPr>
          <a:lstStyle/>
          <a:p>
            <a:r>
              <a:rPr lang="en-US" dirty="0">
                <a:solidFill>
                  <a:srgbClr val="FF0000"/>
                </a:solidFill>
              </a:rPr>
              <a:t>Used if you have a witness to interview or for the purpose of arrest</a:t>
            </a:r>
          </a:p>
        </p:txBody>
      </p:sp>
    </p:spTree>
    <p:extLst>
      <p:ext uri="{BB962C8B-B14F-4D97-AF65-F5344CB8AC3E}">
        <p14:creationId xmlns:p14="http://schemas.microsoft.com/office/powerpoint/2010/main" val="25010121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Petition for Involuntary Admission</a:t>
            </a:r>
          </a:p>
        </p:txBody>
      </p:sp>
      <p:sp>
        <p:nvSpPr>
          <p:cNvPr id="3" name="Content Placeholder 2"/>
          <p:cNvSpPr>
            <a:spLocks noGrp="1"/>
          </p:cNvSpPr>
          <p:nvPr>
            <p:ph idx="1"/>
          </p:nvPr>
        </p:nvSpPr>
        <p:spPr/>
        <p:txBody>
          <a:bodyPr>
            <a:normAutofit/>
          </a:bodyPr>
          <a:lstStyle/>
          <a:p>
            <a:r>
              <a:rPr lang="en-US" dirty="0"/>
              <a:t>Process for Involuntary Admission</a:t>
            </a:r>
          </a:p>
          <a:p>
            <a:pPr lvl="1"/>
            <a:r>
              <a:rPr lang="en-US" dirty="0"/>
              <a:t>Complete the petition</a:t>
            </a:r>
          </a:p>
          <a:p>
            <a:pPr lvl="1"/>
            <a:r>
              <a:rPr lang="en-US" dirty="0"/>
              <a:t>Examination at hospital to determine status</a:t>
            </a:r>
          </a:p>
          <a:p>
            <a:pPr lvl="1"/>
            <a:r>
              <a:rPr lang="en-US" dirty="0"/>
              <a:t>Completion of 1st certificate by qualified examiner</a:t>
            </a:r>
          </a:p>
          <a:p>
            <a:pPr lvl="1"/>
            <a:r>
              <a:rPr lang="en-US" dirty="0"/>
              <a:t>Completion of 2</a:t>
            </a:r>
            <a:r>
              <a:rPr lang="en-US" baseline="30000" dirty="0"/>
              <a:t>nd</a:t>
            </a:r>
            <a:r>
              <a:rPr lang="en-US" dirty="0"/>
              <a:t> certificate by psychiatrist</a:t>
            </a:r>
          </a:p>
          <a:p>
            <a:pPr lvl="1"/>
            <a:r>
              <a:rPr lang="en-US" dirty="0"/>
              <a:t>Consumer receives admission documents</a:t>
            </a:r>
          </a:p>
          <a:p>
            <a:pPr lvl="1"/>
            <a:r>
              <a:rPr lang="en-US" dirty="0"/>
              <a:t>All documents filed with the court</a:t>
            </a:r>
          </a:p>
          <a:p>
            <a:pPr lvl="1"/>
            <a:r>
              <a:rPr lang="en-US" dirty="0"/>
              <a:t>Court proceedings required, subpoenas if necessary</a:t>
            </a:r>
          </a:p>
        </p:txBody>
      </p:sp>
    </p:spTree>
    <p:extLst>
      <p:ext uri="{BB962C8B-B14F-4D97-AF65-F5344CB8AC3E}">
        <p14:creationId xmlns:p14="http://schemas.microsoft.com/office/powerpoint/2010/main" val="14875200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When may law enforcement take an adult into custody and transport to the hospital?</a:t>
            </a:r>
          </a:p>
        </p:txBody>
      </p:sp>
      <p:sp>
        <p:nvSpPr>
          <p:cNvPr id="3" name="Content Placeholder 2"/>
          <p:cNvSpPr>
            <a:spLocks noGrp="1"/>
          </p:cNvSpPr>
          <p:nvPr>
            <p:ph idx="1"/>
          </p:nvPr>
        </p:nvSpPr>
        <p:spPr>
          <a:xfrm>
            <a:off x="457200" y="1600200"/>
            <a:ext cx="8229600" cy="4983163"/>
          </a:xfrm>
        </p:spPr>
        <p:txBody>
          <a:bodyPr>
            <a:normAutofit/>
          </a:bodyPr>
          <a:lstStyle/>
          <a:p>
            <a:endParaRPr lang="en-US" dirty="0"/>
          </a:p>
          <a:p>
            <a:endParaRPr lang="en-US" dirty="0"/>
          </a:p>
          <a:p>
            <a:endParaRPr lang="en-US" dirty="0"/>
          </a:p>
          <a:p>
            <a:r>
              <a:rPr lang="en-US" dirty="0"/>
              <a:t>When a court order commands </a:t>
            </a:r>
          </a:p>
          <a:p>
            <a:r>
              <a:rPr lang="en-US" dirty="0"/>
              <a:t>When an officer encounters a person with MI who, in his/her opinion, meets the requirements for involuntary admission</a:t>
            </a:r>
          </a:p>
          <a:p>
            <a:r>
              <a:rPr lang="en-US" dirty="0"/>
              <a:t>LE officer is returning an involuntary patient to a facility following an elopement</a:t>
            </a:r>
          </a:p>
        </p:txBody>
      </p:sp>
    </p:spTree>
    <p:extLst>
      <p:ext uri="{BB962C8B-B14F-4D97-AF65-F5344CB8AC3E}">
        <p14:creationId xmlns:p14="http://schemas.microsoft.com/office/powerpoint/2010/main" val="26325298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When may law enforcement take an adult into custody and transport to the hospital?</a:t>
            </a:r>
          </a:p>
        </p:txBody>
      </p:sp>
      <p:sp>
        <p:nvSpPr>
          <p:cNvPr id="3" name="Content Placeholder 2"/>
          <p:cNvSpPr>
            <a:spLocks noGrp="1"/>
          </p:cNvSpPr>
          <p:nvPr>
            <p:ph idx="1"/>
          </p:nvPr>
        </p:nvSpPr>
        <p:spPr>
          <a:xfrm>
            <a:off x="609599" y="2514600"/>
            <a:ext cx="6347714" cy="3526763"/>
          </a:xfrm>
        </p:spPr>
        <p:txBody>
          <a:bodyPr/>
          <a:lstStyle/>
          <a:p>
            <a:r>
              <a:rPr lang="en-US" dirty="0"/>
              <a:t>LE recognizes of signs of MI and (</a:t>
            </a:r>
            <a:r>
              <a:rPr lang="en-US" sz="2000" dirty="0"/>
              <a:t>has probable cause</a:t>
            </a:r>
            <a:r>
              <a:rPr lang="en-US" dirty="0"/>
              <a:t>) that person meets criteria for involuntary</a:t>
            </a:r>
          </a:p>
          <a:p>
            <a:r>
              <a:rPr lang="en-US" dirty="0"/>
              <a:t>Determines that immediate hospitalization is needed to prevent harm from occurring</a:t>
            </a:r>
          </a:p>
          <a:p>
            <a:r>
              <a:rPr lang="en-US" dirty="0"/>
              <a:t>The officer shall complete a petition</a:t>
            </a:r>
          </a:p>
          <a:p>
            <a:r>
              <a:rPr lang="en-US" dirty="0"/>
              <a:t>The transporting officer does NOT have to be the petitioner</a:t>
            </a:r>
          </a:p>
        </p:txBody>
      </p:sp>
    </p:spTree>
    <p:extLst>
      <p:ext uri="{BB962C8B-B14F-4D97-AF65-F5344CB8AC3E}">
        <p14:creationId xmlns:p14="http://schemas.microsoft.com/office/powerpoint/2010/main" val="30253535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When may law enforcement take a minor into custody and transport to the hospital?</a:t>
            </a:r>
          </a:p>
        </p:txBody>
      </p:sp>
      <p:sp>
        <p:nvSpPr>
          <p:cNvPr id="3" name="Content Placeholder 2"/>
          <p:cNvSpPr>
            <a:spLocks noGrp="1"/>
          </p:cNvSpPr>
          <p:nvPr>
            <p:ph idx="1"/>
          </p:nvPr>
        </p:nvSpPr>
        <p:spPr>
          <a:xfrm>
            <a:off x="609598" y="2438400"/>
            <a:ext cx="6347714" cy="3880773"/>
          </a:xfrm>
        </p:spPr>
        <p:txBody>
          <a:bodyPr/>
          <a:lstStyle/>
          <a:p>
            <a:r>
              <a:rPr lang="en-US" dirty="0"/>
              <a:t>Who is allowed to admit a minor?</a:t>
            </a:r>
          </a:p>
          <a:p>
            <a:pPr lvl="1"/>
            <a:r>
              <a:rPr lang="en-US" dirty="0"/>
              <a:t>Parent and guardian</a:t>
            </a:r>
          </a:p>
          <a:p>
            <a:pPr lvl="1"/>
            <a:r>
              <a:rPr lang="en-US" dirty="0"/>
              <a:t>Loco Parentis</a:t>
            </a:r>
          </a:p>
          <a:p>
            <a:pPr lvl="1"/>
            <a:r>
              <a:rPr lang="en-US" dirty="0"/>
              <a:t>Any “interested person” who is at least 18 years old if no one else can be located</a:t>
            </a:r>
          </a:p>
          <a:p>
            <a:pPr lvl="1"/>
            <a:r>
              <a:rPr lang="en-US" dirty="0"/>
              <a:t>Application </a:t>
            </a:r>
            <a:r>
              <a:rPr lang="en-US"/>
              <a:t>by an </a:t>
            </a:r>
            <a:r>
              <a:rPr lang="en-US" dirty="0"/>
              <a:t>adult for a minor (Kiddie Petition)</a:t>
            </a:r>
          </a:p>
        </p:txBody>
      </p:sp>
    </p:spTree>
    <p:extLst>
      <p:ext uri="{BB962C8B-B14F-4D97-AF65-F5344CB8AC3E}">
        <p14:creationId xmlns:p14="http://schemas.microsoft.com/office/powerpoint/2010/main" val="10902402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200" dirty="0"/>
              <a:t>Standard for Involuntary Admission of a Minor</a:t>
            </a:r>
            <a:r>
              <a:rPr lang="en-US" sz="3200" b="1" dirty="0"/>
              <a:t> </a:t>
            </a:r>
            <a:r>
              <a:rPr lang="en-US" sz="3200" dirty="0"/>
              <a:t>Under 17</a:t>
            </a:r>
          </a:p>
        </p:txBody>
      </p:sp>
      <p:sp>
        <p:nvSpPr>
          <p:cNvPr id="3" name="Content Placeholder 2"/>
          <p:cNvSpPr>
            <a:spLocks noGrp="1"/>
          </p:cNvSpPr>
          <p:nvPr>
            <p:ph idx="1"/>
          </p:nvPr>
        </p:nvSpPr>
        <p:spPr>
          <a:xfrm>
            <a:off x="609599" y="2743200"/>
            <a:ext cx="6347714" cy="3880773"/>
          </a:xfrm>
        </p:spPr>
        <p:txBody>
          <a:bodyPr>
            <a:normAutofit/>
          </a:bodyPr>
          <a:lstStyle/>
          <a:p>
            <a:r>
              <a:rPr lang="en-US" dirty="0"/>
              <a:t>Minor has a MI or emotional disturbance of such severity that:</a:t>
            </a:r>
          </a:p>
          <a:p>
            <a:pPr lvl="1"/>
            <a:r>
              <a:rPr lang="en-US" dirty="0"/>
              <a:t>Hospitalization is medically necessary, and</a:t>
            </a:r>
          </a:p>
          <a:p>
            <a:pPr lvl="1"/>
            <a:r>
              <a:rPr lang="en-US" dirty="0"/>
              <a:t>Minor has the capacity to benefit from treatment</a:t>
            </a:r>
          </a:p>
          <a:p>
            <a:pPr lvl="1"/>
            <a:r>
              <a:rPr lang="en-US" dirty="0"/>
              <a:t>Physician, psychologist or clinical social worker states in writing that he/she has personally examined the minor, and </a:t>
            </a:r>
          </a:p>
          <a:p>
            <a:pPr lvl="1"/>
            <a:r>
              <a:rPr lang="en-US" dirty="0"/>
              <a:t>Minor meets standard for admission</a:t>
            </a:r>
          </a:p>
        </p:txBody>
      </p:sp>
    </p:spTree>
    <p:extLst>
      <p:ext uri="{BB962C8B-B14F-4D97-AF65-F5344CB8AC3E}">
        <p14:creationId xmlns:p14="http://schemas.microsoft.com/office/powerpoint/2010/main" val="37283827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Mental Health and Developmental Confidentialities Act 740 ILCS 110/12(d)</a:t>
            </a:r>
          </a:p>
        </p:txBody>
      </p:sp>
      <p:sp>
        <p:nvSpPr>
          <p:cNvPr id="3" name="Content Placeholder 2"/>
          <p:cNvSpPr>
            <a:spLocks noGrp="1"/>
          </p:cNvSpPr>
          <p:nvPr>
            <p:ph idx="1"/>
          </p:nvPr>
        </p:nvSpPr>
        <p:spPr/>
        <p:txBody>
          <a:bodyPr>
            <a:normAutofit/>
          </a:bodyPr>
          <a:lstStyle/>
          <a:p>
            <a:r>
              <a:rPr lang="en-US" sz="2000" dirty="0"/>
              <a:t>The Confidentiality Act imposes the duty to safeguard the privacy of people who have a mental illness and/or developmental disabilities</a:t>
            </a:r>
          </a:p>
          <a:p>
            <a:pPr lvl="1"/>
            <a:r>
              <a:rPr lang="en-US" sz="1800" dirty="0"/>
              <a:t>Includes information that identifies that the person is a recipient of services</a:t>
            </a:r>
          </a:p>
          <a:p>
            <a:pPr lvl="1"/>
            <a:r>
              <a:rPr lang="en-US" sz="1800" dirty="0"/>
              <a:t>Mental Health professionals may disclose, usually to law enforcement</a:t>
            </a:r>
          </a:p>
          <a:p>
            <a:pPr lvl="2"/>
            <a:r>
              <a:rPr lang="en-US" sz="1800" dirty="0"/>
              <a:t>If there is a clear, imminent risk of serious physical or mental injury</a:t>
            </a:r>
          </a:p>
        </p:txBody>
      </p:sp>
    </p:spTree>
    <p:extLst>
      <p:ext uri="{BB962C8B-B14F-4D97-AF65-F5344CB8AC3E}">
        <p14:creationId xmlns:p14="http://schemas.microsoft.com/office/powerpoint/2010/main" val="28011240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Mental Health and Developmental Confidentialities Act 740 ILCS 110/12(d)</a:t>
            </a:r>
          </a:p>
        </p:txBody>
      </p:sp>
      <p:sp>
        <p:nvSpPr>
          <p:cNvPr id="3" name="Content Placeholder 2"/>
          <p:cNvSpPr>
            <a:spLocks noGrp="1"/>
          </p:cNvSpPr>
          <p:nvPr>
            <p:ph idx="1"/>
          </p:nvPr>
        </p:nvSpPr>
        <p:spPr/>
        <p:txBody>
          <a:bodyPr/>
          <a:lstStyle/>
          <a:p>
            <a:r>
              <a:rPr lang="en-US" sz="2400" dirty="0"/>
              <a:t>Law Enforcement may obtain disclosure in certain circumstances without first retaining a release</a:t>
            </a:r>
          </a:p>
          <a:p>
            <a:pPr lvl="1"/>
            <a:r>
              <a:rPr lang="en-US" sz="2000" dirty="0"/>
              <a:t>When a consumer elopes from a facility</a:t>
            </a:r>
          </a:p>
          <a:p>
            <a:pPr lvl="1"/>
            <a:r>
              <a:rPr lang="en-US" sz="2000" dirty="0"/>
              <a:t>When a missing person report is made, authorized to receive whether or not the missing person is/was a patient</a:t>
            </a:r>
          </a:p>
          <a:p>
            <a:pPr lvl="1"/>
            <a:endParaRPr lang="en-US" dirty="0"/>
          </a:p>
        </p:txBody>
      </p:sp>
    </p:spTree>
    <p:extLst>
      <p:ext uri="{BB962C8B-B14F-4D97-AF65-F5344CB8AC3E}">
        <p14:creationId xmlns:p14="http://schemas.microsoft.com/office/powerpoint/2010/main" val="40044500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t>Objectives</a:t>
            </a:r>
          </a:p>
        </p:txBody>
      </p:sp>
      <p:sp>
        <p:nvSpPr>
          <p:cNvPr id="3" name="Content Placeholder 2"/>
          <p:cNvSpPr>
            <a:spLocks noGrp="1"/>
          </p:cNvSpPr>
          <p:nvPr>
            <p:ph idx="1"/>
          </p:nvPr>
        </p:nvSpPr>
        <p:spPr/>
        <p:txBody>
          <a:bodyPr>
            <a:normAutofit/>
          </a:bodyPr>
          <a:lstStyle/>
          <a:p>
            <a:r>
              <a:rPr lang="en-US" sz="3600" dirty="0"/>
              <a:t>Identify when law enforcement can take a minor into custody to transport to a Mental Health Facility</a:t>
            </a:r>
          </a:p>
          <a:p>
            <a:endParaRPr lang="en-US" sz="3600" dirty="0"/>
          </a:p>
          <a:p>
            <a:r>
              <a:rPr lang="en-US" sz="3600" dirty="0"/>
              <a:t>Explain the exceptions provided by the Confidentiality Act</a:t>
            </a:r>
          </a:p>
        </p:txBody>
      </p:sp>
    </p:spTree>
    <p:extLst>
      <p:ext uri="{BB962C8B-B14F-4D97-AF65-F5344CB8AC3E}">
        <p14:creationId xmlns:p14="http://schemas.microsoft.com/office/powerpoint/2010/main" val="8302478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Mental Health and Developmental Confidentialities Act 740 ILCS 110/12(d)</a:t>
            </a:r>
          </a:p>
        </p:txBody>
      </p:sp>
      <p:sp>
        <p:nvSpPr>
          <p:cNvPr id="3" name="Content Placeholder 2"/>
          <p:cNvSpPr>
            <a:spLocks noGrp="1"/>
          </p:cNvSpPr>
          <p:nvPr>
            <p:ph idx="1"/>
          </p:nvPr>
        </p:nvSpPr>
        <p:spPr>
          <a:xfrm>
            <a:off x="609600" y="2286000"/>
            <a:ext cx="6347714" cy="3880773"/>
          </a:xfrm>
        </p:spPr>
        <p:txBody>
          <a:bodyPr>
            <a:normAutofit/>
          </a:bodyPr>
          <a:lstStyle/>
          <a:p>
            <a:pPr lvl="1"/>
            <a:r>
              <a:rPr lang="en-US" sz="2800" dirty="0"/>
              <a:t>Continued:</a:t>
            </a:r>
          </a:p>
          <a:p>
            <a:pPr lvl="1"/>
            <a:endParaRPr lang="en-US" dirty="0"/>
          </a:p>
          <a:p>
            <a:pPr lvl="2"/>
            <a:r>
              <a:rPr lang="en-US" sz="1600" dirty="0"/>
              <a:t>During the investigation of a forcible felony can receive information on:</a:t>
            </a:r>
          </a:p>
          <a:p>
            <a:pPr lvl="2"/>
            <a:r>
              <a:rPr lang="en-US" sz="1600" dirty="0"/>
              <a:t>Any person found unfit to stand trial, or not guilty by reason of insanity who may have been away from the facility at the time the offense was committed</a:t>
            </a:r>
          </a:p>
          <a:p>
            <a:pPr lvl="2"/>
            <a:endParaRPr lang="en-US" sz="1600" dirty="0"/>
          </a:p>
          <a:p>
            <a:pPr lvl="8"/>
            <a:r>
              <a:rPr lang="en-US" sz="1600" dirty="0"/>
              <a:t>And</a:t>
            </a:r>
          </a:p>
          <a:p>
            <a:pPr lvl="2"/>
            <a:endParaRPr lang="en-US" sz="1600" dirty="0"/>
          </a:p>
          <a:p>
            <a:pPr lvl="2"/>
            <a:r>
              <a:rPr lang="en-US" sz="1600" dirty="0"/>
              <a:t>Whose description reasonably matches the offender, or whose past behavior matches that of the offender</a:t>
            </a:r>
          </a:p>
        </p:txBody>
      </p:sp>
    </p:spTree>
    <p:extLst>
      <p:ext uri="{BB962C8B-B14F-4D97-AF65-F5344CB8AC3E}">
        <p14:creationId xmlns:p14="http://schemas.microsoft.com/office/powerpoint/2010/main" val="28964570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Confidentiality of Students</a:t>
            </a:r>
          </a:p>
        </p:txBody>
      </p:sp>
      <p:sp>
        <p:nvSpPr>
          <p:cNvPr id="3" name="Content Placeholder 2"/>
          <p:cNvSpPr>
            <a:spLocks noGrp="1"/>
          </p:cNvSpPr>
          <p:nvPr>
            <p:ph idx="1"/>
          </p:nvPr>
        </p:nvSpPr>
        <p:spPr>
          <a:xfrm>
            <a:off x="76200" y="1676400"/>
            <a:ext cx="7010400" cy="4525963"/>
          </a:xfrm>
        </p:spPr>
        <p:txBody>
          <a:bodyPr/>
          <a:lstStyle/>
          <a:p>
            <a:pPr marL="457200" lvl="1" indent="0" algn="ctr">
              <a:buNone/>
            </a:pPr>
            <a:r>
              <a:rPr lang="en-US" sz="5400" dirty="0"/>
              <a:t>FERPA </a:t>
            </a:r>
          </a:p>
          <a:p>
            <a:pPr marL="457200" lvl="1" indent="0" algn="ctr">
              <a:buNone/>
            </a:pPr>
            <a:r>
              <a:rPr lang="en-US" sz="3200" dirty="0"/>
              <a:t>(Family Educational Rights and Privacy Act)</a:t>
            </a:r>
          </a:p>
          <a:p>
            <a:pPr marL="457200" lvl="1" indent="0" algn="ctr">
              <a:buNone/>
            </a:pPr>
            <a:r>
              <a:rPr lang="en-US" dirty="0"/>
              <a:t>Mandates confidentiality of student information</a:t>
            </a:r>
          </a:p>
          <a:p>
            <a:pPr marL="457200" lvl="1" indent="0">
              <a:buNone/>
            </a:pPr>
            <a:r>
              <a:rPr lang="en-US" dirty="0"/>
              <a:t>	</a:t>
            </a:r>
            <a:r>
              <a:rPr lang="en-US" dirty="0">
                <a:solidFill>
                  <a:srgbClr val="FF0000"/>
                </a:solidFill>
              </a:rPr>
              <a:t>(Exceptions)</a:t>
            </a:r>
          </a:p>
          <a:p>
            <a:pPr lvl="3"/>
            <a:r>
              <a:rPr lang="en-US" dirty="0"/>
              <a:t>To comply with a judicial order or lawfully issued subpoena</a:t>
            </a:r>
          </a:p>
          <a:p>
            <a:pPr lvl="3"/>
            <a:r>
              <a:rPr lang="en-US" dirty="0"/>
              <a:t>Appropriate officials in cases of health and safety emergencies</a:t>
            </a:r>
          </a:p>
        </p:txBody>
      </p:sp>
    </p:spTree>
    <p:extLst>
      <p:ext uri="{BB962C8B-B14F-4D97-AF65-F5344CB8AC3E}">
        <p14:creationId xmlns:p14="http://schemas.microsoft.com/office/powerpoint/2010/main" val="29849702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Immunity and Indemnification</a:t>
            </a:r>
          </a:p>
        </p:txBody>
      </p:sp>
      <p:sp>
        <p:nvSpPr>
          <p:cNvPr id="3" name="Content Placeholder 2"/>
          <p:cNvSpPr>
            <a:spLocks noGrp="1"/>
          </p:cNvSpPr>
          <p:nvPr>
            <p:ph idx="1"/>
          </p:nvPr>
        </p:nvSpPr>
        <p:spPr/>
        <p:txBody>
          <a:bodyPr>
            <a:noAutofit/>
          </a:bodyPr>
          <a:lstStyle/>
          <a:p>
            <a:r>
              <a:rPr lang="en-US" sz="2800" dirty="0"/>
              <a:t>No officer shall be personally liable and no cause of action may be brought for damages resulting from the exercise of judgment or discretion in connection with the performance of Program duties or responsibilities, unless the act or omission involved willful or wanton conduct</a:t>
            </a:r>
          </a:p>
        </p:txBody>
      </p:sp>
    </p:spTree>
    <p:extLst>
      <p:ext uri="{BB962C8B-B14F-4D97-AF65-F5344CB8AC3E}">
        <p14:creationId xmlns:p14="http://schemas.microsoft.com/office/powerpoint/2010/main" val="14852461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229600" cy="1295400"/>
          </a:xfrm>
        </p:spPr>
        <p:txBody>
          <a:bodyPr>
            <a:noAutofit/>
          </a:bodyPr>
          <a:lstStyle/>
          <a:p>
            <a:r>
              <a:rPr lang="en-US" sz="4800" dirty="0"/>
              <a:t>FOID Revocation </a:t>
            </a:r>
            <a:br>
              <a:rPr lang="en-US" sz="4800" dirty="0"/>
            </a:br>
            <a:r>
              <a:rPr lang="en-US" sz="4800" dirty="0"/>
              <a:t>	430 ILCS 65/1</a:t>
            </a:r>
          </a:p>
        </p:txBody>
      </p:sp>
      <p:sp>
        <p:nvSpPr>
          <p:cNvPr id="3" name="Content Placeholder 2"/>
          <p:cNvSpPr>
            <a:spLocks noGrp="1"/>
          </p:cNvSpPr>
          <p:nvPr>
            <p:ph idx="1"/>
          </p:nvPr>
        </p:nvSpPr>
        <p:spPr/>
        <p:txBody>
          <a:bodyPr>
            <a:normAutofit lnSpcReduction="10000"/>
          </a:bodyPr>
          <a:lstStyle/>
          <a:p>
            <a:pPr marL="0" indent="0">
              <a:buNone/>
            </a:pPr>
            <a:r>
              <a:rPr lang="en-US" sz="2800" dirty="0"/>
              <a:t>Convicted of poss. of Cannabis or Controlled Sub. </a:t>
            </a:r>
          </a:p>
          <a:p>
            <a:pPr marL="0" indent="0">
              <a:buNone/>
            </a:pPr>
            <a:r>
              <a:rPr lang="en-US" sz="2800" dirty="0"/>
              <a:t>Determined to be addicted to narcotics </a:t>
            </a:r>
            <a:r>
              <a:rPr lang="en-US" sz="2400" dirty="0"/>
              <a:t>(not prescriptions)</a:t>
            </a:r>
          </a:p>
          <a:p>
            <a:pPr marL="0" indent="0">
              <a:buNone/>
            </a:pPr>
            <a:r>
              <a:rPr lang="en-US" sz="2800" dirty="0"/>
              <a:t>Adjudicated: Mentally ill, Condition or Disease</a:t>
            </a:r>
          </a:p>
          <a:p>
            <a:pPr marL="0" indent="0">
              <a:buNone/>
            </a:pPr>
            <a:r>
              <a:rPr lang="en-US" sz="2800" dirty="0"/>
              <a:t>	Clear and Present Danger (self/others)</a:t>
            </a:r>
          </a:p>
          <a:p>
            <a:pPr marL="0" indent="0">
              <a:buNone/>
            </a:pPr>
            <a:r>
              <a:rPr lang="en-US" sz="2800" dirty="0"/>
              <a:t>	Unable to manage own affairs</a:t>
            </a:r>
          </a:p>
          <a:p>
            <a:pPr marL="0" indent="0">
              <a:buNone/>
            </a:pPr>
            <a:r>
              <a:rPr lang="en-US" sz="2800" dirty="0"/>
              <a:t>	Subject to involuntary/judicial admission</a:t>
            </a:r>
          </a:p>
          <a:p>
            <a:pPr marL="0" indent="0">
              <a:buNone/>
            </a:pPr>
            <a:endParaRPr lang="en-US" sz="2800" dirty="0"/>
          </a:p>
          <a:p>
            <a:pPr marL="0" indent="0">
              <a:buNone/>
            </a:pPr>
            <a:r>
              <a:rPr lang="en-US" dirty="0"/>
              <a:t>NOTE</a:t>
            </a:r>
            <a:r>
              <a:rPr lang="en-US" sz="2800" dirty="0"/>
              <a:t>: Numerous other conditions apply for revocation</a:t>
            </a:r>
          </a:p>
        </p:txBody>
      </p:sp>
    </p:spTree>
    <p:extLst>
      <p:ext uri="{BB962C8B-B14F-4D97-AF65-F5344CB8AC3E}">
        <p14:creationId xmlns:p14="http://schemas.microsoft.com/office/powerpoint/2010/main" val="32608486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Revocation of FOID</a:t>
            </a:r>
          </a:p>
        </p:txBody>
      </p:sp>
      <p:sp>
        <p:nvSpPr>
          <p:cNvPr id="3" name="Content Placeholder 2"/>
          <p:cNvSpPr>
            <a:spLocks noGrp="1"/>
          </p:cNvSpPr>
          <p:nvPr>
            <p:ph idx="1"/>
          </p:nvPr>
        </p:nvSpPr>
        <p:spPr/>
        <p:txBody>
          <a:bodyPr>
            <a:normAutofit/>
          </a:bodyPr>
          <a:lstStyle/>
          <a:p>
            <a:r>
              <a:rPr lang="en-US" dirty="0"/>
              <a:t>Letter sent to FOID card holder notifying them of the revocation</a:t>
            </a:r>
          </a:p>
          <a:p>
            <a:r>
              <a:rPr lang="en-US" dirty="0"/>
              <a:t>FOID card surrendered to local LE agency within 48 hours</a:t>
            </a:r>
          </a:p>
          <a:p>
            <a:r>
              <a:rPr lang="en-US" dirty="0"/>
              <a:t>Revoked person must complete “Firearms Disposition Record”</a:t>
            </a:r>
          </a:p>
          <a:p>
            <a:pPr lvl="0"/>
            <a:r>
              <a:rPr lang="en-US" dirty="0"/>
              <a:t>LE required to forward FOID card and </a:t>
            </a:r>
            <a:r>
              <a:rPr lang="en-US" dirty="0">
                <a:solidFill>
                  <a:prstClr val="black"/>
                </a:solidFill>
              </a:rPr>
              <a:t>Firearms Disposition Record to ISP </a:t>
            </a:r>
          </a:p>
          <a:p>
            <a:pPr lvl="0"/>
            <a:r>
              <a:rPr lang="en-US" dirty="0">
                <a:solidFill>
                  <a:prstClr val="black"/>
                </a:solidFill>
              </a:rPr>
              <a:t>If revoked person is also a sponsor of a minor, then the minor’s card must also be surrendered</a:t>
            </a:r>
          </a:p>
          <a:p>
            <a:endParaRPr lang="en-US" dirty="0"/>
          </a:p>
        </p:txBody>
      </p:sp>
    </p:spTree>
    <p:extLst>
      <p:ext uri="{BB962C8B-B14F-4D97-AF65-F5344CB8AC3E}">
        <p14:creationId xmlns:p14="http://schemas.microsoft.com/office/powerpoint/2010/main" val="36567467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50 ILCS 725/7.2</a:t>
            </a:r>
            <a:br>
              <a:rPr lang="en-US" dirty="0"/>
            </a:br>
            <a:r>
              <a:rPr lang="en-US" dirty="0"/>
              <a:t>	Possession of a FOID Card. </a:t>
            </a:r>
            <a:br>
              <a:rPr lang="en-US" dirty="0"/>
            </a:br>
            <a:endParaRPr lang="en-US" dirty="0"/>
          </a:p>
        </p:txBody>
      </p:sp>
      <p:sp>
        <p:nvSpPr>
          <p:cNvPr id="3" name="Content Placeholder 2"/>
          <p:cNvSpPr>
            <a:spLocks noGrp="1"/>
          </p:cNvSpPr>
          <p:nvPr>
            <p:ph idx="1"/>
          </p:nvPr>
        </p:nvSpPr>
        <p:spPr>
          <a:xfrm>
            <a:off x="609599" y="1676400"/>
            <a:ext cx="6347714" cy="4364963"/>
          </a:xfrm>
        </p:spPr>
        <p:txBody>
          <a:bodyPr>
            <a:noAutofit/>
          </a:bodyPr>
          <a:lstStyle/>
          <a:p>
            <a:r>
              <a:rPr lang="en-US" sz="2400" dirty="0"/>
              <a:t>An employer of an officer shall not make possession of a FOID Card a condition of continued employment if the officer's FOID Card is revoked or seized because the officer has been a patient of a mental health facility and the officer has not been determined to pose a clear and present danger to himself, herself, or others as determined by a physician, clinical psychologist, or qualified examiner. (Nothing is this Section shall otherwise impair an employer's ability to determine an officer's </a:t>
            </a:r>
            <a:r>
              <a:rPr lang="en-US" sz="2400" i="1" dirty="0"/>
              <a:t>fitness for duty</a:t>
            </a:r>
            <a:r>
              <a:rPr lang="en-US" sz="2400" dirty="0"/>
              <a:t>). </a:t>
            </a:r>
          </a:p>
        </p:txBody>
      </p:sp>
    </p:spTree>
    <p:extLst>
      <p:ext uri="{BB962C8B-B14F-4D97-AF65-F5344CB8AC3E}">
        <p14:creationId xmlns:p14="http://schemas.microsoft.com/office/powerpoint/2010/main" val="42683930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62000" y="0"/>
            <a:ext cx="5368658" cy="6762446"/>
          </a:xfrm>
        </p:spPr>
      </p:pic>
    </p:spTree>
    <p:extLst>
      <p:ext uri="{BB962C8B-B14F-4D97-AF65-F5344CB8AC3E}">
        <p14:creationId xmlns:p14="http://schemas.microsoft.com/office/powerpoint/2010/main" val="19629014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“Clear and present danger” means a person who:</a:t>
            </a:r>
            <a:br>
              <a:rPr lang="en-US" dirty="0"/>
            </a:br>
            <a:endParaRPr lang="en-US" dirty="0"/>
          </a:p>
        </p:txBody>
      </p:sp>
      <p:sp>
        <p:nvSpPr>
          <p:cNvPr id="3" name="Content Placeholder 2"/>
          <p:cNvSpPr>
            <a:spLocks noGrp="1"/>
          </p:cNvSpPr>
          <p:nvPr>
            <p:ph idx="1"/>
          </p:nvPr>
        </p:nvSpPr>
        <p:spPr/>
        <p:txBody>
          <a:bodyPr>
            <a:normAutofit/>
          </a:bodyPr>
          <a:lstStyle/>
          <a:p>
            <a:pPr marL="571500" lvl="0" indent="-457200">
              <a:buClr>
                <a:srgbClr val="4F81BD"/>
              </a:buClr>
              <a:buFont typeface="+mj-lt"/>
              <a:buAutoNum type="arabicPeriod"/>
            </a:pPr>
            <a:r>
              <a:rPr lang="en-US" sz="2400" dirty="0">
                <a:solidFill>
                  <a:prstClr val="black"/>
                </a:solidFill>
              </a:rPr>
              <a:t>Communicates a serious threat of physical violence against a reasonably identifiable victim or poses a clear and imminent risk of serious physical injury to himself, herself, or another person </a:t>
            </a:r>
            <a:r>
              <a:rPr lang="en-US" sz="2400" i="1" dirty="0">
                <a:solidFill>
                  <a:prstClr val="black"/>
                </a:solidFill>
              </a:rPr>
              <a:t>as determined by a physician, clinical psychologist, or qualified examiner</a:t>
            </a:r>
            <a:r>
              <a:rPr lang="en-US" sz="2400" dirty="0">
                <a:solidFill>
                  <a:prstClr val="black"/>
                </a:solidFill>
              </a:rPr>
              <a:t>; or</a:t>
            </a:r>
          </a:p>
          <a:p>
            <a:pPr marL="571500" lvl="0" indent="-457200">
              <a:buClr>
                <a:srgbClr val="4F81BD"/>
              </a:buClr>
              <a:buFont typeface="+mj-lt"/>
              <a:buAutoNum type="arabicPeriod"/>
            </a:pPr>
            <a:r>
              <a:rPr lang="en-US" sz="2400" b="1" dirty="0">
                <a:solidFill>
                  <a:prstClr val="black"/>
                </a:solidFill>
              </a:rPr>
              <a:t>Demonstrates threatening physical or verbal behavior, such as violent, suicidal, or assaultive threats, actions, or other behavior, as determined by a </a:t>
            </a:r>
            <a:r>
              <a:rPr lang="en-US" sz="2400" dirty="0">
                <a:solidFill>
                  <a:prstClr val="black"/>
                </a:solidFill>
              </a:rPr>
              <a:t>physician, clinical psychologist, or qualified examiner, school administrator, or</a:t>
            </a:r>
            <a:r>
              <a:rPr lang="en-US" sz="2400" b="1" dirty="0">
                <a:solidFill>
                  <a:prstClr val="black"/>
                </a:solidFill>
              </a:rPr>
              <a:t> law enforcement official.</a:t>
            </a:r>
            <a:endParaRPr lang="en-US" sz="2400" dirty="0">
              <a:solidFill>
                <a:prstClr val="black"/>
              </a:solidFill>
            </a:endParaRPr>
          </a:p>
        </p:txBody>
      </p:sp>
    </p:spTree>
    <p:extLst>
      <p:ext uri="{BB962C8B-B14F-4D97-AF65-F5344CB8AC3E}">
        <p14:creationId xmlns:p14="http://schemas.microsoft.com/office/powerpoint/2010/main" val="8110352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H="1">
            <a:off x="8686799" y="1371600"/>
            <a:ext cx="45719" cy="46038"/>
          </a:xfrm>
        </p:spPr>
        <p:txBody>
          <a:bodyPr>
            <a:normAutofit fontScale="90000"/>
          </a:bodyPr>
          <a:lstStyle/>
          <a:p>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90600" y="-32447"/>
            <a:ext cx="5203231" cy="6890447"/>
          </a:xfrm>
        </p:spPr>
      </p:pic>
    </p:spTree>
    <p:extLst>
      <p:ext uri="{BB962C8B-B14F-4D97-AF65-F5344CB8AC3E}">
        <p14:creationId xmlns:p14="http://schemas.microsoft.com/office/powerpoint/2010/main" val="4697902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1000" y="914400"/>
            <a:ext cx="685800" cy="503238"/>
          </a:xfrm>
        </p:spPr>
        <p:txBody>
          <a:bodyPr>
            <a:normAutofit fontScale="90000"/>
          </a:bodyPr>
          <a:lstStyle/>
          <a:p>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62000" y="0"/>
            <a:ext cx="5213463" cy="6879867"/>
          </a:xfrm>
        </p:spPr>
      </p:pic>
    </p:spTree>
    <p:extLst>
      <p:ext uri="{BB962C8B-B14F-4D97-AF65-F5344CB8AC3E}">
        <p14:creationId xmlns:p14="http://schemas.microsoft.com/office/powerpoint/2010/main" val="31362897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sz="5400" dirty="0"/>
              <a:t>Mental Health Law</a:t>
            </a:r>
          </a:p>
        </p:txBody>
      </p:sp>
      <p:sp>
        <p:nvSpPr>
          <p:cNvPr id="3" name="Content Placeholder 2"/>
          <p:cNvSpPr>
            <a:spLocks noGrp="1"/>
          </p:cNvSpPr>
          <p:nvPr>
            <p:ph idx="1"/>
          </p:nvPr>
        </p:nvSpPr>
        <p:spPr>
          <a:xfrm>
            <a:off x="228600" y="1828800"/>
            <a:ext cx="7239000" cy="3687763"/>
          </a:xfrm>
        </p:spPr>
        <p:txBody>
          <a:bodyPr>
            <a:normAutofit/>
          </a:bodyPr>
          <a:lstStyle/>
          <a:p>
            <a:r>
              <a:rPr lang="en-US" sz="3600" dirty="0"/>
              <a:t>The rights of the individual</a:t>
            </a:r>
          </a:p>
          <a:p>
            <a:pPr lvl="1"/>
            <a:r>
              <a:rPr lang="en-US" dirty="0"/>
              <a:t>Because liberty rights of an individual are involved, the courts have held that there must be a strict compliance with the mental health code when a person is to be placed in a facility against his/her will for treatment</a:t>
            </a:r>
          </a:p>
        </p:txBody>
      </p:sp>
    </p:spTree>
    <p:extLst>
      <p:ext uri="{BB962C8B-B14F-4D97-AF65-F5344CB8AC3E}">
        <p14:creationId xmlns:p14="http://schemas.microsoft.com/office/powerpoint/2010/main" val="26241136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Conceal/Carry </a:t>
            </a:r>
            <a:br>
              <a:rPr lang="en-US" dirty="0"/>
            </a:br>
            <a:r>
              <a:rPr lang="en-US" dirty="0"/>
              <a:t>430 ILCS 66</a:t>
            </a:r>
          </a:p>
        </p:txBody>
      </p:sp>
      <p:sp>
        <p:nvSpPr>
          <p:cNvPr id="3" name="Content Placeholder 2"/>
          <p:cNvSpPr>
            <a:spLocks noGrp="1"/>
          </p:cNvSpPr>
          <p:nvPr>
            <p:ph idx="1"/>
          </p:nvPr>
        </p:nvSpPr>
        <p:spPr/>
        <p:txBody>
          <a:bodyPr>
            <a:normAutofit/>
          </a:bodyPr>
          <a:lstStyle/>
          <a:p>
            <a:r>
              <a:rPr lang="en-US" dirty="0"/>
              <a:t>Within 30 days of submitting an application, Any law enforcement agency may submit an objection to a license applicant based upon a reasonable suspicion that the applicant is a danger to himself or herself or others, or a threat to public safety. The objection shall be made by the chief law enforcement officer of the law enforcement agency, or his or her designee, and must include any information relevant to the objection</a:t>
            </a:r>
          </a:p>
        </p:txBody>
      </p:sp>
    </p:spTree>
    <p:extLst>
      <p:ext uri="{BB962C8B-B14F-4D97-AF65-F5344CB8AC3E}">
        <p14:creationId xmlns:p14="http://schemas.microsoft.com/office/powerpoint/2010/main" val="20037479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solidFill>
                  <a:prstClr val="black"/>
                </a:solidFill>
              </a:rPr>
              <a:t>Conceal/Carry </a:t>
            </a:r>
            <a:br>
              <a:rPr lang="en-US" sz="4000" dirty="0">
                <a:solidFill>
                  <a:prstClr val="black"/>
                </a:solidFill>
              </a:rPr>
            </a:br>
            <a:r>
              <a:rPr lang="en-US" sz="4000" dirty="0">
                <a:solidFill>
                  <a:prstClr val="black"/>
                </a:solidFill>
              </a:rPr>
              <a:t>430 ILCS 65/8.1</a:t>
            </a:r>
            <a:endParaRPr lang="en-US" sz="4000" dirty="0"/>
          </a:p>
        </p:txBody>
      </p:sp>
      <p:sp>
        <p:nvSpPr>
          <p:cNvPr id="3" name="Content Placeholder 2"/>
          <p:cNvSpPr>
            <a:spLocks noGrp="1"/>
          </p:cNvSpPr>
          <p:nvPr>
            <p:ph idx="1"/>
          </p:nvPr>
        </p:nvSpPr>
        <p:spPr/>
        <p:txBody>
          <a:bodyPr>
            <a:normAutofit/>
          </a:bodyPr>
          <a:lstStyle/>
          <a:p>
            <a:pPr marL="114300" lvl="0" indent="0" algn="just">
              <a:buClr>
                <a:srgbClr val="4F81BD"/>
              </a:buClr>
              <a:buNone/>
            </a:pPr>
            <a:r>
              <a:rPr lang="en-US" sz="2200" dirty="0">
                <a:solidFill>
                  <a:prstClr val="black"/>
                </a:solidFill>
              </a:rPr>
              <a:t>Illinois State Law (430 ILCS 65/8.1) now </a:t>
            </a:r>
            <a:r>
              <a:rPr lang="en-US" sz="2200" b="1" dirty="0">
                <a:solidFill>
                  <a:prstClr val="black"/>
                </a:solidFill>
              </a:rPr>
              <a:t>requires</a:t>
            </a:r>
            <a:r>
              <a:rPr lang="en-US" sz="2200" dirty="0">
                <a:solidFill>
                  <a:prstClr val="black"/>
                </a:solidFill>
              </a:rPr>
              <a:t> </a:t>
            </a:r>
          </a:p>
          <a:p>
            <a:pPr marL="114300" lvl="0" indent="0" algn="just">
              <a:buClr>
                <a:srgbClr val="4F81BD"/>
              </a:buClr>
              <a:buNone/>
            </a:pPr>
            <a:r>
              <a:rPr lang="en-US" sz="2200" b="1" dirty="0">
                <a:solidFill>
                  <a:prstClr val="black"/>
                </a:solidFill>
              </a:rPr>
              <a:t>Law Enforcement Officials</a:t>
            </a:r>
            <a:r>
              <a:rPr lang="en-US" sz="2200" dirty="0">
                <a:solidFill>
                  <a:prstClr val="black"/>
                </a:solidFill>
              </a:rPr>
              <a:t> and other persons to make timely </a:t>
            </a:r>
            <a:r>
              <a:rPr lang="en-US" sz="2200" b="1" dirty="0">
                <a:solidFill>
                  <a:prstClr val="black"/>
                </a:solidFill>
              </a:rPr>
              <a:t>notification to the Illinois State Police (ISP) when there is a determination that a person poses a “Clear and Present Danger”. </a:t>
            </a:r>
          </a:p>
          <a:p>
            <a:pPr marL="114300" lvl="0" indent="0" algn="just">
              <a:buClr>
                <a:srgbClr val="4F81BD"/>
              </a:buClr>
              <a:buNone/>
            </a:pPr>
            <a:endParaRPr lang="en-US" sz="2200" dirty="0">
              <a:solidFill>
                <a:prstClr val="black"/>
              </a:solidFill>
            </a:endParaRPr>
          </a:p>
          <a:p>
            <a:pPr marL="114300" lvl="0" indent="0" algn="just">
              <a:buClr>
                <a:srgbClr val="4F81BD"/>
              </a:buClr>
              <a:buNone/>
            </a:pPr>
            <a:r>
              <a:rPr lang="en-US" sz="2200" dirty="0">
                <a:solidFill>
                  <a:prstClr val="black"/>
                </a:solidFill>
              </a:rPr>
              <a:t>This reporting process is intended to prevent individuals determined to pose a clear and present danger from having access to firearms or firearm ammunition by denying or revoking the individual’s FOID Card.</a:t>
            </a:r>
            <a:endParaRPr lang="en-US" dirty="0"/>
          </a:p>
        </p:txBody>
      </p:sp>
      <p:sp>
        <p:nvSpPr>
          <p:cNvPr id="4" name="Rectangle 3"/>
          <p:cNvSpPr/>
          <p:nvPr/>
        </p:nvSpPr>
        <p:spPr>
          <a:xfrm>
            <a:off x="2286000" y="1720840"/>
            <a:ext cx="4572000" cy="369332"/>
          </a:xfrm>
          <a:prstGeom prst="rect">
            <a:avLst/>
          </a:prstGeom>
        </p:spPr>
        <p:txBody>
          <a:bodyPr>
            <a:spAutoFit/>
          </a:bodyPr>
          <a:lstStyle/>
          <a:p>
            <a:endParaRPr lang="en-US" dirty="0"/>
          </a:p>
        </p:txBody>
      </p:sp>
    </p:spTree>
    <p:extLst>
      <p:ext uri="{BB962C8B-B14F-4D97-AF65-F5344CB8AC3E}">
        <p14:creationId xmlns:p14="http://schemas.microsoft.com/office/powerpoint/2010/main" val="37496138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statute requires that, </a:t>
            </a:r>
          </a:p>
        </p:txBody>
      </p:sp>
      <p:sp>
        <p:nvSpPr>
          <p:cNvPr id="3" name="Content Placeholder 2"/>
          <p:cNvSpPr>
            <a:spLocks noGrp="1"/>
          </p:cNvSpPr>
          <p:nvPr>
            <p:ph idx="1"/>
          </p:nvPr>
        </p:nvSpPr>
        <p:spPr/>
        <p:txBody>
          <a:bodyPr>
            <a:normAutofit/>
          </a:bodyPr>
          <a:lstStyle/>
          <a:p>
            <a:pPr lvl="0" indent="-228600" algn="just">
              <a:buClr>
                <a:srgbClr val="4F81BD"/>
              </a:buClr>
            </a:pPr>
            <a:r>
              <a:rPr lang="en-US" sz="2400" dirty="0">
                <a:solidFill>
                  <a:prstClr val="black"/>
                </a:solidFill>
              </a:rPr>
              <a:t>If a person is determined to pose a </a:t>
            </a:r>
            <a:r>
              <a:rPr lang="en-US" sz="2400" u="sng" dirty="0">
                <a:solidFill>
                  <a:prstClr val="black"/>
                </a:solidFill>
              </a:rPr>
              <a:t>clear and present danger</a:t>
            </a:r>
            <a:r>
              <a:rPr lang="en-US" sz="2400" dirty="0">
                <a:solidFill>
                  <a:prstClr val="black"/>
                </a:solidFill>
              </a:rPr>
              <a:t> to himself, herself, or to others:</a:t>
            </a:r>
          </a:p>
          <a:p>
            <a:pPr lvl="0" indent="-228600">
              <a:buClr>
                <a:srgbClr val="4F81BD"/>
              </a:buClr>
            </a:pPr>
            <a:r>
              <a:rPr lang="en-US" sz="2400" b="1">
                <a:solidFill>
                  <a:prstClr val="black"/>
                </a:solidFill>
              </a:rPr>
              <a:t>By </a:t>
            </a:r>
            <a:r>
              <a:rPr lang="en-US" sz="2400" b="1" dirty="0">
                <a:solidFill>
                  <a:prstClr val="black"/>
                </a:solidFill>
              </a:rPr>
              <a:t>a law enforcement official</a:t>
            </a:r>
            <a:r>
              <a:rPr lang="en-US" sz="2400" dirty="0">
                <a:solidFill>
                  <a:prstClr val="black"/>
                </a:solidFill>
              </a:rPr>
              <a:t> or school administrator, </a:t>
            </a:r>
          </a:p>
          <a:p>
            <a:pPr lvl="0" indent="-228600" algn="just">
              <a:buClr>
                <a:srgbClr val="4F81BD"/>
              </a:buClr>
            </a:pPr>
            <a:r>
              <a:rPr lang="en-US" sz="2400" b="1" dirty="0">
                <a:solidFill>
                  <a:prstClr val="black"/>
                </a:solidFill>
              </a:rPr>
              <a:t>then the law enforcement official</a:t>
            </a:r>
            <a:r>
              <a:rPr lang="en-US" sz="2400" dirty="0">
                <a:solidFill>
                  <a:prstClr val="black"/>
                </a:solidFill>
              </a:rPr>
              <a:t> or school administrator </a:t>
            </a:r>
            <a:r>
              <a:rPr lang="en-US" sz="2400" b="1" dirty="0">
                <a:solidFill>
                  <a:prstClr val="black"/>
                </a:solidFill>
              </a:rPr>
              <a:t>shall, within 24 hours of making the determination, notify the Department of State Police that the person poses a clear and present danger.</a:t>
            </a:r>
            <a:endParaRPr lang="en-US" sz="2400" dirty="0">
              <a:solidFill>
                <a:prstClr val="black"/>
              </a:solidFill>
            </a:endParaRPr>
          </a:p>
          <a:p>
            <a:pPr lvl="0" indent="-228600">
              <a:buClr>
                <a:srgbClr val="4F81BD"/>
              </a:buClr>
            </a:pPr>
            <a:r>
              <a:rPr lang="en-US" sz="2400" dirty="0">
                <a:solidFill>
                  <a:prstClr val="black"/>
                </a:solidFill>
              </a:rPr>
              <a:t>The Department of State Police shall adopt rules to implement this section.</a:t>
            </a:r>
          </a:p>
        </p:txBody>
      </p:sp>
    </p:spTree>
    <p:extLst>
      <p:ext uri="{BB962C8B-B14F-4D97-AF65-F5344CB8AC3E}">
        <p14:creationId xmlns:p14="http://schemas.microsoft.com/office/powerpoint/2010/main" val="42168285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7239000" cy="3154362"/>
          </a:xfrm>
        </p:spPr>
        <p:txBody>
          <a:bodyPr>
            <a:normAutofit/>
          </a:bodyPr>
          <a:lstStyle/>
          <a:p>
            <a:r>
              <a:rPr lang="en-US" dirty="0"/>
              <a:t>The Mental Health and Developmental Disabilities Code</a:t>
            </a:r>
            <a:br>
              <a:rPr lang="en-US" dirty="0"/>
            </a:br>
            <a:r>
              <a:rPr lang="en-US" dirty="0">
                <a:solidFill>
                  <a:srgbClr val="FF0000"/>
                </a:solidFill>
              </a:rPr>
              <a:t>405 ILCS 5/</a:t>
            </a:r>
            <a:br>
              <a:rPr lang="en-US" dirty="0">
                <a:solidFill>
                  <a:srgbClr val="FF0000"/>
                </a:solidFill>
              </a:rPr>
            </a:br>
            <a:endParaRPr lang="en-US" dirty="0"/>
          </a:p>
        </p:txBody>
      </p:sp>
      <p:sp>
        <p:nvSpPr>
          <p:cNvPr id="3" name="Content Placeholder 2"/>
          <p:cNvSpPr>
            <a:spLocks noGrp="1"/>
          </p:cNvSpPr>
          <p:nvPr>
            <p:ph idx="1"/>
          </p:nvPr>
        </p:nvSpPr>
        <p:spPr>
          <a:xfrm>
            <a:off x="152400" y="2362200"/>
            <a:ext cx="7620000" cy="3200400"/>
          </a:xfrm>
        </p:spPr>
        <p:txBody>
          <a:bodyPr>
            <a:normAutofit/>
          </a:bodyPr>
          <a:lstStyle/>
          <a:p>
            <a:r>
              <a:rPr lang="en-US" sz="3200" dirty="0"/>
              <a:t>Is the exclusive means by which a person is hospitalized</a:t>
            </a:r>
          </a:p>
          <a:p>
            <a:r>
              <a:rPr lang="en-US" sz="3200" dirty="0"/>
              <a:t>Regulates how a person is detained, transported, admitted, transferred, and discharged from a hospital</a:t>
            </a:r>
          </a:p>
        </p:txBody>
      </p:sp>
    </p:spTree>
    <p:extLst>
      <p:ext uri="{BB962C8B-B14F-4D97-AF65-F5344CB8AC3E}">
        <p14:creationId xmlns:p14="http://schemas.microsoft.com/office/powerpoint/2010/main" val="34945706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77962"/>
          </a:xfrm>
        </p:spPr>
        <p:txBody>
          <a:bodyPr>
            <a:normAutofit fontScale="90000"/>
          </a:bodyPr>
          <a:lstStyle/>
          <a:p>
            <a:r>
              <a:rPr lang="en-US" sz="4900" dirty="0"/>
              <a:t>The Mental Health Code</a:t>
            </a:r>
            <a:br>
              <a:rPr lang="en-US" sz="4900" dirty="0"/>
            </a:br>
            <a:r>
              <a:rPr lang="en-US" sz="4900" dirty="0">
                <a:solidFill>
                  <a:srgbClr val="FF0000"/>
                </a:solidFill>
              </a:rPr>
              <a:t>405 ILCS 5/</a:t>
            </a:r>
            <a:br>
              <a:rPr lang="en-US" sz="4900" dirty="0"/>
            </a:br>
            <a:r>
              <a:rPr lang="en-US" dirty="0"/>
              <a:t> </a:t>
            </a:r>
          </a:p>
        </p:txBody>
      </p:sp>
      <p:sp>
        <p:nvSpPr>
          <p:cNvPr id="3" name="Content Placeholder 2"/>
          <p:cNvSpPr>
            <a:spLocks noGrp="1"/>
          </p:cNvSpPr>
          <p:nvPr>
            <p:ph idx="1"/>
          </p:nvPr>
        </p:nvSpPr>
        <p:spPr>
          <a:xfrm>
            <a:off x="13855" y="1676400"/>
            <a:ext cx="7597366" cy="4068763"/>
          </a:xfrm>
        </p:spPr>
        <p:txBody>
          <a:bodyPr>
            <a:normAutofit lnSpcReduction="10000"/>
          </a:bodyPr>
          <a:lstStyle/>
          <a:p>
            <a:pPr marL="0" indent="0">
              <a:buNone/>
            </a:pPr>
            <a:endParaRPr lang="en-US" dirty="0"/>
          </a:p>
          <a:p>
            <a:r>
              <a:rPr lang="en-US" b="1" dirty="0"/>
              <a:t>“Person subject to involuntary admission”</a:t>
            </a:r>
          </a:p>
          <a:p>
            <a:pPr lvl="1"/>
            <a:endParaRPr lang="en-US" sz="3200" dirty="0"/>
          </a:p>
          <a:p>
            <a:pPr lvl="1"/>
            <a:r>
              <a:rPr lang="en-US" sz="3200" dirty="0"/>
              <a:t>a person with mental illness who: because of his or her illness is reasonably expected, unless treated on an inpatient basis, to engage in conduct placing such person or another in physical harm or in reasonable expectation of being physically harmed</a:t>
            </a:r>
          </a:p>
        </p:txBody>
      </p:sp>
    </p:spTree>
    <p:extLst>
      <p:ext uri="{BB962C8B-B14F-4D97-AF65-F5344CB8AC3E}">
        <p14:creationId xmlns:p14="http://schemas.microsoft.com/office/powerpoint/2010/main" val="15815360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2163762"/>
          </a:xfrm>
        </p:spPr>
        <p:txBody>
          <a:bodyPr>
            <a:normAutofit fontScale="90000"/>
          </a:bodyPr>
          <a:lstStyle/>
          <a:p>
            <a:r>
              <a:rPr lang="en-US" sz="4900" dirty="0"/>
              <a:t>The Mental Health and Developmental Disabilities Code</a:t>
            </a:r>
            <a:br>
              <a:rPr lang="en-US" sz="4900" dirty="0"/>
            </a:br>
            <a:r>
              <a:rPr lang="en-US" sz="4900" dirty="0">
                <a:solidFill>
                  <a:srgbClr val="FF0000"/>
                </a:solidFill>
              </a:rPr>
              <a:t>405 ILCS 5/</a:t>
            </a:r>
            <a:br>
              <a:rPr lang="en-US" dirty="0"/>
            </a:br>
            <a:endParaRPr lang="en-US" dirty="0"/>
          </a:p>
        </p:txBody>
      </p:sp>
      <p:sp>
        <p:nvSpPr>
          <p:cNvPr id="3" name="Content Placeholder 2"/>
          <p:cNvSpPr>
            <a:spLocks noGrp="1"/>
          </p:cNvSpPr>
          <p:nvPr>
            <p:ph idx="1"/>
          </p:nvPr>
        </p:nvSpPr>
        <p:spPr>
          <a:xfrm>
            <a:off x="381000" y="3200400"/>
            <a:ext cx="6347714" cy="2743200"/>
          </a:xfrm>
        </p:spPr>
        <p:txBody>
          <a:bodyPr>
            <a:normAutofit lnSpcReduction="10000"/>
          </a:bodyPr>
          <a:lstStyle/>
          <a:p>
            <a:endParaRPr lang="en-US" dirty="0"/>
          </a:p>
          <a:p>
            <a:r>
              <a:rPr lang="en-US" b="1" dirty="0"/>
              <a:t>“Person subject to involuntary admission”</a:t>
            </a:r>
          </a:p>
          <a:p>
            <a:pPr lvl="1"/>
            <a:r>
              <a:rPr lang="en-US" sz="2400" dirty="0"/>
              <a:t>a person with mental illness who: because of his or her illness is unable to provide for his or her basic physical needs so as to guard himself or herself from serious harm without the assistance of family or others, unless treated on an inpatient basis</a:t>
            </a:r>
          </a:p>
        </p:txBody>
      </p:sp>
    </p:spTree>
    <p:extLst>
      <p:ext uri="{BB962C8B-B14F-4D97-AF65-F5344CB8AC3E}">
        <p14:creationId xmlns:p14="http://schemas.microsoft.com/office/powerpoint/2010/main" val="19207942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Mental Health and Developmental Disabilities Code</a:t>
            </a:r>
          </a:p>
        </p:txBody>
      </p:sp>
      <p:sp>
        <p:nvSpPr>
          <p:cNvPr id="3" name="Content Placeholder 2"/>
          <p:cNvSpPr>
            <a:spLocks noGrp="1"/>
          </p:cNvSpPr>
          <p:nvPr>
            <p:ph idx="1"/>
          </p:nvPr>
        </p:nvSpPr>
        <p:spPr/>
        <p:txBody>
          <a:bodyPr>
            <a:normAutofit/>
          </a:bodyPr>
          <a:lstStyle/>
          <a:p>
            <a:endParaRPr lang="en-US" dirty="0"/>
          </a:p>
          <a:p>
            <a:r>
              <a:rPr lang="en-US" b="1" dirty="0"/>
              <a:t>“Person subject to involuntary admission”</a:t>
            </a:r>
          </a:p>
          <a:p>
            <a:pPr lvl="1"/>
            <a:r>
              <a:rPr lang="en-US" sz="1800" dirty="0"/>
              <a:t>a person with mental illness who: refuses treatment or is not adhering adequately to prescribed treatment; because of the nature of his or her illness is unable to understand his or her need for treatment; and if not treated on an inpatient basis, is reasonably expected based on his or her behavioral history, to suffer mental or emotional deterioration and is reasonably expected, after such deterioration, to meet the criteria of either paragraph one or paragraph two above</a:t>
            </a:r>
          </a:p>
        </p:txBody>
      </p:sp>
    </p:spTree>
    <p:extLst>
      <p:ext uri="{BB962C8B-B14F-4D97-AF65-F5344CB8AC3E}">
        <p14:creationId xmlns:p14="http://schemas.microsoft.com/office/powerpoint/2010/main" val="31114189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Law Enforcement Scenarios</a:t>
            </a:r>
          </a:p>
        </p:txBody>
      </p:sp>
      <p:sp>
        <p:nvSpPr>
          <p:cNvPr id="3" name="Content Placeholder 2"/>
          <p:cNvSpPr>
            <a:spLocks noGrp="1"/>
          </p:cNvSpPr>
          <p:nvPr>
            <p:ph idx="1"/>
          </p:nvPr>
        </p:nvSpPr>
        <p:spPr/>
        <p:txBody>
          <a:bodyPr>
            <a:normAutofit/>
          </a:bodyPr>
          <a:lstStyle/>
          <a:p>
            <a:r>
              <a:rPr lang="en-US" dirty="0"/>
              <a:t>Family, friends, or citizens contact police for assistance during a crisis</a:t>
            </a:r>
          </a:p>
          <a:p>
            <a:r>
              <a:rPr lang="en-US" dirty="0"/>
              <a:t>Threatened by unusual behavior</a:t>
            </a:r>
          </a:p>
          <a:p>
            <a:r>
              <a:rPr lang="en-US" dirty="0"/>
              <a:t>Street encounter with a person with a mental illness</a:t>
            </a:r>
          </a:p>
          <a:p>
            <a:r>
              <a:rPr lang="en-US" dirty="0"/>
              <a:t>Court Order</a:t>
            </a:r>
          </a:p>
          <a:p>
            <a:r>
              <a:rPr lang="en-US" dirty="0"/>
              <a:t>Physician certification to detain/transport</a:t>
            </a:r>
          </a:p>
          <a:p>
            <a:r>
              <a:rPr lang="en-US" dirty="0"/>
              <a:t>Victim/perpetrator of a crime</a:t>
            </a:r>
          </a:p>
          <a:p>
            <a:r>
              <a:rPr lang="en-US" dirty="0"/>
              <a:t>Suicidal subject</a:t>
            </a:r>
          </a:p>
          <a:p>
            <a:pPr lvl="1"/>
            <a:endParaRPr lang="en-US" dirty="0"/>
          </a:p>
        </p:txBody>
      </p:sp>
    </p:spTree>
    <p:extLst>
      <p:ext uri="{BB962C8B-B14F-4D97-AF65-F5344CB8AC3E}">
        <p14:creationId xmlns:p14="http://schemas.microsoft.com/office/powerpoint/2010/main" val="3015306650"/>
      </p:ext>
    </p:extLst>
  </p:cSld>
  <p:clrMapOvr>
    <a:masterClrMapping/>
  </p:clrMapOvr>
</p:sld>
</file>

<file path=ppt/theme/theme1.xml><?xml version="1.0" encoding="utf-8"?>
<a:theme xmlns:a="http://schemas.openxmlformats.org/drawingml/2006/main" name="1_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2_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3.xml><?xml version="1.0" encoding="utf-8"?>
<a:theme xmlns:a="http://schemas.openxmlformats.org/drawingml/2006/main" name="3_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4.xml><?xml version="1.0" encoding="utf-8"?>
<a:theme xmlns:a="http://schemas.openxmlformats.org/drawingml/2006/main" name="4_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1234</TotalTime>
  <Words>1979</Words>
  <Application>Microsoft Office PowerPoint</Application>
  <PresentationFormat>On-screen Show (4:3)</PresentationFormat>
  <Paragraphs>174</Paragraphs>
  <Slides>42</Slides>
  <Notes>0</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42</vt:i4>
      </vt:variant>
    </vt:vector>
  </HeadingPairs>
  <TitlesOfParts>
    <vt:vector size="52" baseType="lpstr">
      <vt:lpstr>Arial</vt:lpstr>
      <vt:lpstr>Calibri</vt:lpstr>
      <vt:lpstr>Calibri Light</vt:lpstr>
      <vt:lpstr>Trebuchet MS</vt:lpstr>
      <vt:lpstr>Wingdings 3</vt:lpstr>
      <vt:lpstr>1_Facet</vt:lpstr>
      <vt:lpstr>2_Facet</vt:lpstr>
      <vt:lpstr>3_Facet</vt:lpstr>
      <vt:lpstr>4_Facet</vt:lpstr>
      <vt:lpstr>Office Theme</vt:lpstr>
      <vt:lpstr>CRISIS INTERVENTION TEAM TRAINING</vt:lpstr>
      <vt:lpstr>Objectives</vt:lpstr>
      <vt:lpstr>Objectives</vt:lpstr>
      <vt:lpstr>Mental Health Law</vt:lpstr>
      <vt:lpstr>The Mental Health and Developmental Disabilities Code 405 ILCS 5/ </vt:lpstr>
      <vt:lpstr>The Mental Health Code 405 ILCS 5/  </vt:lpstr>
      <vt:lpstr>The Mental Health and Developmental Disabilities Code 405 ILCS 5/ </vt:lpstr>
      <vt:lpstr>The Mental Health and Developmental Disabilities Code</vt:lpstr>
      <vt:lpstr>Law Enforcement Scenarios</vt:lpstr>
      <vt:lpstr>Voluntary Admissions</vt:lpstr>
      <vt:lpstr>The Mental Health and Developmental Disabilities Code</vt:lpstr>
      <vt:lpstr>The Mental Health and Developmental Disabilities Code</vt:lpstr>
      <vt:lpstr>The Mental Health and Developmental Disabilities Code</vt:lpstr>
      <vt:lpstr>Petition for Involuntary Admission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Petition for Involuntary Admission</vt:lpstr>
      <vt:lpstr>When may law enforcement take an adult into custody and transport to the hospital?</vt:lpstr>
      <vt:lpstr>When may law enforcement take an adult into custody and transport to the hospital?</vt:lpstr>
      <vt:lpstr>When may law enforcement take a minor into custody and transport to the hospital?</vt:lpstr>
      <vt:lpstr>Standard for Involuntary Admission of a Minor Under 17</vt:lpstr>
      <vt:lpstr>Mental Health and Developmental Confidentialities Act 740 ILCS 110/12(d)</vt:lpstr>
      <vt:lpstr>Mental Health and Developmental Confidentialities Act 740 ILCS 110/12(d)</vt:lpstr>
      <vt:lpstr>Mental Health and Developmental Confidentialities Act 740 ILCS 110/12(d)</vt:lpstr>
      <vt:lpstr>Confidentiality of Students</vt:lpstr>
      <vt:lpstr>Immunity and Indemnification</vt:lpstr>
      <vt:lpstr>FOID Revocation   430 ILCS 65/1</vt:lpstr>
      <vt:lpstr>Revocation of FOID</vt:lpstr>
      <vt:lpstr>50 ILCS 725/7.2  Possession of a FOID Card.  </vt:lpstr>
      <vt:lpstr>PowerPoint Presentation</vt:lpstr>
      <vt:lpstr>“Clear and present danger” means a person who: </vt:lpstr>
      <vt:lpstr>PowerPoint Presentation</vt:lpstr>
      <vt:lpstr>PowerPoint Presentation</vt:lpstr>
      <vt:lpstr>Conceal/Carry  430 ILCS 66</vt:lpstr>
      <vt:lpstr>Conceal/Carry  430 ILCS 65/8.1</vt:lpstr>
      <vt:lpstr>The statute requires that, </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CRISIS INTERVENTION TEAM TRAINING</dc:title>
  <dc:creator>Cit</dc:creator>
  <cp:lastModifiedBy>Mark Benson</cp:lastModifiedBy>
  <cp:revision>72</cp:revision>
  <dcterms:created xsi:type="dcterms:W3CDTF">2013-03-13T02:53:40Z</dcterms:created>
  <dcterms:modified xsi:type="dcterms:W3CDTF">2021-04-23T14:48:01Z</dcterms:modified>
</cp:coreProperties>
</file>