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58" r:id="rId5"/>
    <p:sldId id="264" r:id="rId6"/>
    <p:sldId id="266" r:id="rId7"/>
    <p:sldId id="259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4" r:id="rId16"/>
    <p:sldId id="265" r:id="rId17"/>
    <p:sldId id="267" r:id="rId18"/>
    <p:sldId id="2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74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7A29-A572-47E2-A09F-4C26242ABE0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EF50-F486-41F4-9DB6-3045979D9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3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7A29-A572-47E2-A09F-4C26242ABE0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EF50-F486-41F4-9DB6-3045979D9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72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7A29-A572-47E2-A09F-4C26242ABE0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EF50-F486-41F4-9DB6-3045979D9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34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7A29-A572-47E2-A09F-4C26242ABE0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EF50-F486-41F4-9DB6-3045979D9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6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7A29-A572-47E2-A09F-4C26242ABE0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EF50-F486-41F4-9DB6-3045979D9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87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7A29-A572-47E2-A09F-4C26242ABE0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EF50-F486-41F4-9DB6-3045979D9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7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7A29-A572-47E2-A09F-4C26242ABE0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EF50-F486-41F4-9DB6-3045979D9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9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7A29-A572-47E2-A09F-4C26242ABE0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EF50-F486-41F4-9DB6-3045979D9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03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7A29-A572-47E2-A09F-4C26242ABE0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EF50-F486-41F4-9DB6-3045979D9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8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7A29-A572-47E2-A09F-4C26242ABE0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EF50-F486-41F4-9DB6-3045979D9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17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7A29-A572-47E2-A09F-4C26242ABE0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EF50-F486-41F4-9DB6-3045979D9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6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67A29-A572-47E2-A09F-4C26242ABE0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7EF50-F486-41F4-9DB6-3045979D9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8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stopthebleed.or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885825"/>
            <a:ext cx="10515600" cy="42068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Module 6 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SABA 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 CARE UNDER FIRE 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69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696700" cy="1325563"/>
          </a:xfrm>
        </p:spPr>
        <p:txBody>
          <a:bodyPr/>
          <a:lstStyle/>
          <a:p>
            <a:r>
              <a:rPr lang="en-US" b="1" dirty="0">
                <a:latin typeface="Arial Black" panose="020B0A04020102020204" pitchFamily="34" charset="0"/>
                <a:ea typeface="Times New Roman" pitchFamily="-84" charset="0"/>
              </a:rPr>
              <a:t>Drags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272990"/>
            <a:ext cx="10515600" cy="4351338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May be safest, simplest technique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Pull patient along long axis of body.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Keep spinal column in line.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Grasp inside collar of officer’s vest.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Support officer’s neck with your forearms.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Limit motion of head and neck.</a:t>
            </a:r>
          </a:p>
          <a:p>
            <a:endParaRPr lang="en-US" dirty="0"/>
          </a:p>
        </p:txBody>
      </p:sp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97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696700" cy="1325563"/>
          </a:xfrm>
        </p:spPr>
        <p:txBody>
          <a:bodyPr/>
          <a:lstStyle/>
          <a:p>
            <a:r>
              <a:rPr lang="en-US" altLang="en-US" b="1" dirty="0">
                <a:latin typeface="Arial Black" panose="020B0A04020102020204" pitchFamily="34" charset="0"/>
              </a:rPr>
              <a:t>One-Person Drag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erform Casualty Movement Flashcards | Quiz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4" y="1080415"/>
            <a:ext cx="6308725" cy="426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41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696700" cy="1325563"/>
          </a:xfrm>
        </p:spPr>
        <p:txBody>
          <a:bodyPr/>
          <a:lstStyle/>
          <a:p>
            <a:r>
              <a:rPr lang="en-US" altLang="en-US" dirty="0">
                <a:latin typeface="Arial Black" panose="020B0A04020102020204" pitchFamily="34" charset="0"/>
              </a:rPr>
              <a:t>Two-Person Drag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erform Casualty Movement Flashcards | Quiz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4" y="1156917"/>
            <a:ext cx="5178426" cy="391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UF Two Man Drag 75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40" y="1122131"/>
            <a:ext cx="5256432" cy="398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696700" cy="1325563"/>
          </a:xfrm>
        </p:spPr>
        <p:txBody>
          <a:bodyPr/>
          <a:lstStyle/>
          <a:p>
            <a:r>
              <a:rPr lang="en-US" altLang="en-US" b="1" dirty="0">
                <a:latin typeface="Arial Black" panose="020B0A04020102020204" pitchFamily="34" charset="0"/>
              </a:rPr>
              <a:t>SEAL Team Three Carry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5" descr="sealteam3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"/>
          <a:stretch>
            <a:fillRect/>
          </a:stretch>
        </p:blipFill>
        <p:spPr bwMode="auto">
          <a:xfrm>
            <a:off x="1144229" y="931863"/>
            <a:ext cx="4126271" cy="409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sealteam3-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"/>
          <a:stretch>
            <a:fillRect/>
          </a:stretch>
        </p:blipFill>
        <p:spPr bwMode="auto">
          <a:xfrm>
            <a:off x="6998928" y="931863"/>
            <a:ext cx="3923071" cy="404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1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696700" cy="1325563"/>
          </a:xfrm>
        </p:spPr>
        <p:txBody>
          <a:bodyPr/>
          <a:lstStyle/>
          <a:p>
            <a:r>
              <a:rPr lang="en-US" altLang="en-US" b="1" dirty="0">
                <a:latin typeface="Arial Black" panose="020B0A04020102020204" pitchFamily="34" charset="0"/>
              </a:rPr>
              <a:t>SEAL Team Three Carry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8" descr="sealteam3-4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"/>
          <a:stretch>
            <a:fillRect/>
          </a:stretch>
        </p:blipFill>
        <p:spPr bwMode="auto">
          <a:xfrm>
            <a:off x="6284279" y="1325562"/>
            <a:ext cx="3774121" cy="362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9" descr="sealteam3-3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"/>
          <a:stretch>
            <a:fillRect/>
          </a:stretch>
        </p:blipFill>
        <p:spPr bwMode="auto">
          <a:xfrm>
            <a:off x="2140586" y="1325563"/>
            <a:ext cx="3776090" cy="362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34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696700" cy="1325563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Hawes Carry 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75" y="954004"/>
            <a:ext cx="3527425" cy="455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7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err="1" smtClean="0">
                <a:latin typeface="Arial Black" panose="020B0A04020102020204" pitchFamily="34" charset="0"/>
              </a:rPr>
              <a:t>K9</a:t>
            </a:r>
            <a:r>
              <a:rPr lang="en-US" dirty="0" smtClean="0">
                <a:latin typeface="Arial Black" panose="020B0A04020102020204" pitchFamily="34" charset="0"/>
              </a:rPr>
              <a:t> Care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1752509"/>
            <a:ext cx="5562600" cy="364499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State House bill would drastically limit use of police patrol K9s |  Columbia Basin | ifiberone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752508"/>
            <a:ext cx="522849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7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74625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Reference List</a:t>
            </a:r>
            <a:r>
              <a:rPr lang="en-US" b="1" dirty="0" smtClean="0">
                <a:latin typeface="Arial Black" panose="020B0A04020102020204" pitchFamily="34" charset="0"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7299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American Heart Association  </a:t>
            </a:r>
          </a:p>
          <a:p>
            <a:r>
              <a:rPr lang="en-US" dirty="0" err="1"/>
              <a:t>Heartsaver</a:t>
            </a:r>
            <a:r>
              <a:rPr lang="en-US" dirty="0"/>
              <a:t> First Aid Student manual, 2020  </a:t>
            </a:r>
            <a:endParaRPr lang="en-US" dirty="0" smtClean="0"/>
          </a:p>
          <a:p>
            <a:r>
              <a:rPr lang="en-US" dirty="0" smtClean="0"/>
              <a:t>Friends </a:t>
            </a:r>
            <a:r>
              <a:rPr lang="en-US" dirty="0"/>
              <a:t>and Family CPR Student Manual, 2015 </a:t>
            </a:r>
            <a:endParaRPr lang="en-US" dirty="0" smtClean="0"/>
          </a:p>
          <a:p>
            <a:r>
              <a:rPr lang="en-US" dirty="0" smtClean="0"/>
              <a:t>Stop </a:t>
            </a:r>
            <a:r>
              <a:rPr lang="en-US" dirty="0"/>
              <a:t>the Bleed Course  - </a:t>
            </a:r>
            <a:r>
              <a:rPr lang="en-US" u="sng" dirty="0">
                <a:hlinkClick r:id="rId2"/>
              </a:rPr>
              <a:t>https://</a:t>
            </a:r>
            <a:r>
              <a:rPr lang="en-US" u="sng" dirty="0" err="1">
                <a:hlinkClick r:id="rId2"/>
              </a:rPr>
              <a:t>www.stopthebleed.org</a:t>
            </a:r>
            <a:r>
              <a:rPr lang="en-US" u="sng" dirty="0">
                <a:hlinkClick r:id="rId2"/>
              </a:rPr>
              <a:t>/</a:t>
            </a:r>
            <a:endParaRPr lang="en-US" dirty="0"/>
          </a:p>
          <a:p>
            <a:r>
              <a:rPr lang="en-US" dirty="0" err="1"/>
              <a:t>NAEMT</a:t>
            </a:r>
            <a:r>
              <a:rPr lang="en-US" dirty="0"/>
              <a:t> </a:t>
            </a:r>
            <a:r>
              <a:rPr lang="en-US" dirty="0" err="1"/>
              <a:t>TECC</a:t>
            </a:r>
            <a:r>
              <a:rPr lang="en-US" dirty="0"/>
              <a:t> Course Manual </a:t>
            </a:r>
            <a:r>
              <a:rPr lang="en-US" dirty="0" err="1"/>
              <a:t>2</a:t>
            </a:r>
            <a:r>
              <a:rPr lang="en-US" baseline="30000" dirty="0" err="1"/>
              <a:t>ND</a:t>
            </a:r>
            <a:r>
              <a:rPr lang="en-US" dirty="0"/>
              <a:t> EDITION </a:t>
            </a:r>
            <a:endParaRPr lang="en-US" dirty="0" smtClean="0"/>
          </a:p>
          <a:p>
            <a:r>
              <a:rPr lang="en-US" dirty="0" err="1" smtClean="0"/>
              <a:t>ITLS</a:t>
            </a:r>
            <a:r>
              <a:rPr lang="en-US" dirty="0" smtClean="0"/>
              <a:t> </a:t>
            </a:r>
            <a:r>
              <a:rPr lang="en-US" dirty="0"/>
              <a:t>: International Trauma Life Support </a:t>
            </a:r>
          </a:p>
          <a:p>
            <a:r>
              <a:rPr lang="en-US" dirty="0"/>
              <a:t>Emergency Medical Responder 11</a:t>
            </a:r>
            <a:r>
              <a:rPr lang="en-US" baseline="30000" dirty="0"/>
              <a:t>th</a:t>
            </a:r>
            <a:r>
              <a:rPr lang="en-US" dirty="0"/>
              <a:t> Edition, </a:t>
            </a:r>
            <a:r>
              <a:rPr lang="en-US" dirty="0" smtClean="0"/>
              <a:t>2019</a:t>
            </a:r>
          </a:p>
          <a:p>
            <a:r>
              <a:rPr lang="en-US" dirty="0" smtClean="0"/>
              <a:t>Google Images </a:t>
            </a:r>
            <a:endParaRPr lang="en-US" dirty="0"/>
          </a:p>
        </p:txBody>
      </p:sp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36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08" y="1257300"/>
            <a:ext cx="10673383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0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Overview 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Reality is that Law Enforcement is Most  likely to be </a:t>
            </a:r>
            <a:r>
              <a:rPr lang="en-US" b="1" u="sng" dirty="0" smtClean="0"/>
              <a:t>FIRST</a:t>
            </a:r>
            <a:r>
              <a:rPr lang="en-US" dirty="0" smtClean="0"/>
              <a:t> on scene during an Emergency. </a:t>
            </a:r>
          </a:p>
          <a:p>
            <a:r>
              <a:rPr lang="en-US" dirty="0" smtClean="0"/>
              <a:t>Officers </a:t>
            </a:r>
            <a:r>
              <a:rPr lang="en-US" dirty="0"/>
              <a:t>must have a basic understanding and knowledge of how to provide medical aid/interventions to themselves and or their fellow officers. </a:t>
            </a:r>
            <a:endParaRPr lang="en-US" dirty="0" smtClean="0"/>
          </a:p>
          <a:p>
            <a:r>
              <a:rPr lang="en-US" dirty="0" smtClean="0"/>
              <a:t>2009 there was an increase of 63% of officers killed by gunshot wounds.</a:t>
            </a:r>
            <a:endParaRPr lang="en-US" dirty="0"/>
          </a:p>
        </p:txBody>
      </p:sp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86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81" y="159453"/>
            <a:ext cx="11907838" cy="54648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63200" y="159453"/>
            <a:ext cx="1435100" cy="4628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0655300" y="622300"/>
            <a:ext cx="660400" cy="44831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0172700" y="5105400"/>
            <a:ext cx="715565" cy="5189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7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rial Black" panose="020B0A04020102020204" pitchFamily="34" charset="0"/>
              </a:rPr>
              <a:t>Self Aid 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teex.org/imagescoursedescriptions/LAW/LET2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4" y="1667080"/>
            <a:ext cx="4864891" cy="32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45865" y="2274616"/>
            <a:ext cx="70572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Self Aid- Is that of care provided to one’s self until helps arrives. Generally limited to hemorrhage control, self rescue, and cover / concealment.</a:t>
            </a:r>
          </a:p>
        </p:txBody>
      </p:sp>
    </p:spTree>
    <p:extLst>
      <p:ext uri="{BB962C8B-B14F-4D97-AF65-F5344CB8AC3E}">
        <p14:creationId xmlns:p14="http://schemas.microsoft.com/office/powerpoint/2010/main" val="18100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04" y="86617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Buddy Aid 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umping up first aid training for law enforcement - Blue 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816100"/>
            <a:ext cx="5117129" cy="34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98104" y="2272513"/>
            <a:ext cx="6629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Buddy Aid – Is that of care rendered by a fellow officer or officers. Generally limited to providing return / cover fire  hemorrhage control, emergency extraction, and CPR.</a:t>
            </a:r>
          </a:p>
        </p:txBody>
      </p:sp>
    </p:spTree>
    <p:extLst>
      <p:ext uri="{BB962C8B-B14F-4D97-AF65-F5344CB8AC3E}">
        <p14:creationId xmlns:p14="http://schemas.microsoft.com/office/powerpoint/2010/main" val="45674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184150" y="76411"/>
            <a:ext cx="12179300" cy="357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smtClean="0"/>
              <a:t>STAY CALM 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Self Rescue / Self Contain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Call </a:t>
            </a:r>
            <a:r>
              <a:rPr lang="en-US" b="1" dirty="0"/>
              <a:t>for Medical Assistance and Back-up Immediately </a:t>
            </a:r>
            <a:endParaRPr lang="en-US" b="1" dirty="0" smtClean="0"/>
          </a:p>
          <a:p>
            <a:r>
              <a:rPr lang="en-US" b="1" dirty="0" smtClean="0"/>
              <a:t>- Neutralize the THREAT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Return fire if required before providing medical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ADMINISTER ONLY LIFE-SAVING HEMORRHAGE CONTROL WHILE  UNDER FIRE </a:t>
            </a:r>
          </a:p>
          <a:p>
            <a:endParaRPr lang="en-US" dirty="0"/>
          </a:p>
        </p:txBody>
      </p:sp>
      <p:pic>
        <p:nvPicPr>
          <p:cNvPr id="6146" name="Picture 2" descr="US police under fire over black boy&amp;#39;s arr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3073400"/>
            <a:ext cx="4309470" cy="255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15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9965" y="-465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Arial Black" panose="020B0A04020102020204" pitchFamily="34" charset="0"/>
              </a:rPr>
              <a:t>SABA KITS 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62" y="986390"/>
            <a:ext cx="3335338" cy="4409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000" y="67674"/>
            <a:ext cx="2769302" cy="54423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41800" y="2311953"/>
            <a:ext cx="502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At Minimum, Kit should contain: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Tourniquet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Pressure Bandage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Tape 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Gloves 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Occlusive dressing (If available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4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 Black" panose="020B0A04020102020204" pitchFamily="34" charset="0"/>
                <a:ea typeface="Times New Roman" pitchFamily="-84" charset="0"/>
              </a:rPr>
              <a:t>Casualty Movement Rescue Plan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152525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en-US" altLang="en-US" dirty="0"/>
              <a:t>If you must move a casualty under fire, consider the following:</a:t>
            </a:r>
          </a:p>
          <a:p>
            <a:pPr lvl="1"/>
            <a:r>
              <a:rPr lang="en-US" altLang="en-US" dirty="0">
                <a:ea typeface="Times New Roman" panose="02020603050405020304" pitchFamily="18" charset="0"/>
              </a:rPr>
              <a:t>Location of nearest cover</a:t>
            </a:r>
          </a:p>
          <a:p>
            <a:pPr lvl="1"/>
            <a:r>
              <a:rPr lang="en-US" altLang="en-US" dirty="0">
                <a:ea typeface="Times New Roman" panose="02020603050405020304" pitchFamily="18" charset="0"/>
              </a:rPr>
              <a:t>How best to move him to the cover</a:t>
            </a:r>
          </a:p>
          <a:p>
            <a:pPr lvl="1"/>
            <a:r>
              <a:rPr lang="en-US" altLang="en-US" dirty="0">
                <a:ea typeface="Times New Roman" panose="02020603050405020304" pitchFamily="18" charset="0"/>
              </a:rPr>
              <a:t>The risk to the rescuers</a:t>
            </a:r>
          </a:p>
          <a:p>
            <a:pPr lvl="1"/>
            <a:r>
              <a:rPr lang="en-US" altLang="en-US" dirty="0">
                <a:ea typeface="Times New Roman" panose="02020603050405020304" pitchFamily="18" charset="0"/>
              </a:rPr>
              <a:t>Weight of casualty and rescuer</a:t>
            </a:r>
          </a:p>
          <a:p>
            <a:pPr lvl="1"/>
            <a:r>
              <a:rPr lang="en-US" altLang="en-US" dirty="0">
                <a:ea typeface="Times New Roman" panose="02020603050405020304" pitchFamily="18" charset="0"/>
              </a:rPr>
              <a:t>Distance to be covered</a:t>
            </a:r>
          </a:p>
          <a:p>
            <a:pPr lvl="1"/>
            <a:r>
              <a:rPr lang="en-US" altLang="en-US" b="1" dirty="0">
                <a:ea typeface="Times New Roman" panose="02020603050405020304" pitchFamily="18" charset="0"/>
              </a:rPr>
              <a:t>Use suppression fire to best advantage!</a:t>
            </a:r>
          </a:p>
          <a:p>
            <a:pPr lvl="1"/>
            <a:r>
              <a:rPr lang="en-US" altLang="en-US" dirty="0">
                <a:ea typeface="Times New Roman" panose="02020603050405020304" pitchFamily="18" charset="0"/>
              </a:rPr>
              <a:t>Recover casualty</a:t>
            </a:r>
            <a:r>
              <a:rPr lang="ja-JP" altLang="en-US" dirty="0">
                <a:ea typeface="MS PGothic" panose="020B0600070205080204" pitchFamily="34" charset="-128"/>
              </a:rPr>
              <a:t>’</a:t>
            </a:r>
            <a:r>
              <a:rPr lang="en-US" altLang="ja-JP" dirty="0">
                <a:ea typeface="MS PGothic" panose="020B0600070205080204" pitchFamily="34" charset="-128"/>
              </a:rPr>
              <a:t>s weapons if possible</a:t>
            </a:r>
            <a:endParaRPr lang="en-US" altLang="en-US" dirty="0"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1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696700" cy="1325563"/>
          </a:xfrm>
        </p:spPr>
        <p:txBody>
          <a:bodyPr/>
          <a:lstStyle/>
          <a:p>
            <a:r>
              <a:rPr lang="en-US" b="1" dirty="0">
                <a:latin typeface="Arial Black" panose="020B0A04020102020204" pitchFamily="34" charset="0"/>
                <a:ea typeface="Times New Roman" pitchFamily="-84" charset="0"/>
              </a:rPr>
              <a:t>Types of Carries </a:t>
            </a:r>
            <a:r>
              <a:rPr lang="en-US" b="1" dirty="0" smtClean="0">
                <a:latin typeface="Arial Black" panose="020B0A04020102020204" pitchFamily="34" charset="0"/>
                <a:ea typeface="Times New Roman" pitchFamily="-84" charset="0"/>
              </a:rPr>
              <a:t>for </a:t>
            </a:r>
            <a:r>
              <a:rPr lang="en-US" b="1" dirty="0">
                <a:latin typeface="Arial Black" panose="020B0A04020102020204" pitchFamily="34" charset="0"/>
                <a:ea typeface="Times New Roman" pitchFamily="-84" charset="0"/>
              </a:rPr>
              <a:t>Care Under Fire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047690"/>
            <a:ext cx="10515600" cy="4351338"/>
          </a:xfrm>
        </p:spPr>
        <p:txBody>
          <a:bodyPr/>
          <a:lstStyle/>
          <a:p>
            <a:r>
              <a:rPr lang="en-US" altLang="en-US" dirty="0"/>
              <a:t>One-person drag </a:t>
            </a:r>
          </a:p>
          <a:p>
            <a:r>
              <a:rPr lang="en-US" altLang="en-US" dirty="0"/>
              <a:t>Two-person drag </a:t>
            </a:r>
          </a:p>
          <a:p>
            <a:r>
              <a:rPr lang="en-US" altLang="en-US" dirty="0"/>
              <a:t>SEAL Team Three Carry</a:t>
            </a:r>
          </a:p>
          <a:p>
            <a:r>
              <a:rPr lang="en-US" altLang="en-US" dirty="0"/>
              <a:t>Hawes Carry</a:t>
            </a:r>
          </a:p>
          <a:p>
            <a:endParaRPr lang="en-US" dirty="0"/>
          </a:p>
        </p:txBody>
      </p:sp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02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365</Words>
  <Application>Microsoft Office PowerPoint</Application>
  <PresentationFormat>Widescreen</PresentationFormat>
  <Paragraphs>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ＭＳ Ｐゴシック</vt:lpstr>
      <vt:lpstr>Arial</vt:lpstr>
      <vt:lpstr>Arial Black</vt:lpstr>
      <vt:lpstr>Calibri</vt:lpstr>
      <vt:lpstr>Calibri Light</vt:lpstr>
      <vt:lpstr>Times New Roman</vt:lpstr>
      <vt:lpstr>Office Theme</vt:lpstr>
      <vt:lpstr>Module 6  SABA   CARE UNDER FIRE </vt:lpstr>
      <vt:lpstr>Overview </vt:lpstr>
      <vt:lpstr>PowerPoint Presentation</vt:lpstr>
      <vt:lpstr>Self Aid </vt:lpstr>
      <vt:lpstr>Buddy Aid </vt:lpstr>
      <vt:lpstr>PowerPoint Presentation</vt:lpstr>
      <vt:lpstr>PowerPoint Presentation</vt:lpstr>
      <vt:lpstr>Casualty Movement Rescue Plan</vt:lpstr>
      <vt:lpstr>Types of Carries for Care Under Fire</vt:lpstr>
      <vt:lpstr>Drags</vt:lpstr>
      <vt:lpstr>One-Person Drag</vt:lpstr>
      <vt:lpstr>Two-Person Drag</vt:lpstr>
      <vt:lpstr>SEAL Team Three Carry</vt:lpstr>
      <vt:lpstr>SEAL Team Three Carry</vt:lpstr>
      <vt:lpstr>Hawes Carry </vt:lpstr>
      <vt:lpstr>K9 Care</vt:lpstr>
      <vt:lpstr>Reference List: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Schwenke</dc:creator>
  <cp:lastModifiedBy>Mike Schwenke</cp:lastModifiedBy>
  <cp:revision>16</cp:revision>
  <dcterms:created xsi:type="dcterms:W3CDTF">2021-11-29T23:28:56Z</dcterms:created>
  <dcterms:modified xsi:type="dcterms:W3CDTF">2021-12-17T01:11:56Z</dcterms:modified>
</cp:coreProperties>
</file>