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2" r:id="rId5"/>
    <p:sldId id="276" r:id="rId6"/>
    <p:sldId id="263" r:id="rId7"/>
    <p:sldId id="260" r:id="rId8"/>
    <p:sldId id="261" r:id="rId9"/>
    <p:sldId id="264" r:id="rId10"/>
    <p:sldId id="265" r:id="rId11"/>
    <p:sldId id="267" r:id="rId12"/>
    <p:sldId id="266" r:id="rId13"/>
    <p:sldId id="269" r:id="rId14"/>
    <p:sldId id="270" r:id="rId15"/>
    <p:sldId id="271" r:id="rId16"/>
    <p:sldId id="272" r:id="rId17"/>
    <p:sldId id="273" r:id="rId18"/>
    <p:sldId id="274" r:id="rId19"/>
    <p:sldId id="275" r:id="rId20"/>
    <p:sldId id="277" r:id="rId21"/>
    <p:sldId id="278" r:id="rId22"/>
    <p:sldId id="279" r:id="rId23"/>
    <p:sldId id="280" r:id="rId24"/>
    <p:sldId id="281" r:id="rId25"/>
    <p:sldId id="282" r:id="rId26"/>
    <p:sldId id="283" r:id="rId27"/>
    <p:sldId id="284" r:id="rId28"/>
    <p:sldId id="285" r:id="rId29"/>
    <p:sldId id="286" r:id="rId30"/>
    <p:sldId id="288" r:id="rId31"/>
    <p:sldId id="287"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76" d="100"/>
          <a:sy n="76" d="100"/>
        </p:scale>
        <p:origin x="126" y="7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AA67A29-A572-47E2-A09F-4C26242ABE0D}" type="datetimeFigureOut">
              <a:rPr lang="en-US" smtClean="0"/>
              <a:t>12/16/2021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97EF50-F486-41F4-9DB6-3045979D9B57}" type="slidenum">
              <a:rPr lang="en-US" smtClean="0"/>
              <a:t>‹#›</a:t>
            </a:fld>
            <a:endParaRPr lang="en-US"/>
          </a:p>
        </p:txBody>
      </p:sp>
    </p:spTree>
    <p:extLst>
      <p:ext uri="{BB962C8B-B14F-4D97-AF65-F5344CB8AC3E}">
        <p14:creationId xmlns:p14="http://schemas.microsoft.com/office/powerpoint/2010/main" val="42205348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A67A29-A572-47E2-A09F-4C26242ABE0D}" type="datetimeFigureOut">
              <a:rPr lang="en-US" smtClean="0"/>
              <a:t>12/16/2021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97EF50-F486-41F4-9DB6-3045979D9B57}" type="slidenum">
              <a:rPr lang="en-US" smtClean="0"/>
              <a:t>‹#›</a:t>
            </a:fld>
            <a:endParaRPr lang="en-US"/>
          </a:p>
        </p:txBody>
      </p:sp>
    </p:spTree>
    <p:extLst>
      <p:ext uri="{BB962C8B-B14F-4D97-AF65-F5344CB8AC3E}">
        <p14:creationId xmlns:p14="http://schemas.microsoft.com/office/powerpoint/2010/main" val="10702729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A67A29-A572-47E2-A09F-4C26242ABE0D}" type="datetimeFigureOut">
              <a:rPr lang="en-US" smtClean="0"/>
              <a:t>12/16/2021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97EF50-F486-41F4-9DB6-3045979D9B57}" type="slidenum">
              <a:rPr lang="en-US" smtClean="0"/>
              <a:t>‹#›</a:t>
            </a:fld>
            <a:endParaRPr lang="en-US"/>
          </a:p>
        </p:txBody>
      </p:sp>
    </p:spTree>
    <p:extLst>
      <p:ext uri="{BB962C8B-B14F-4D97-AF65-F5344CB8AC3E}">
        <p14:creationId xmlns:p14="http://schemas.microsoft.com/office/powerpoint/2010/main" val="895234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A67A29-A572-47E2-A09F-4C26242ABE0D}" type="datetimeFigureOut">
              <a:rPr lang="en-US" smtClean="0"/>
              <a:t>12/16/2021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97EF50-F486-41F4-9DB6-3045979D9B57}" type="slidenum">
              <a:rPr lang="en-US" smtClean="0"/>
              <a:t>‹#›</a:t>
            </a:fld>
            <a:endParaRPr lang="en-US"/>
          </a:p>
        </p:txBody>
      </p:sp>
    </p:spTree>
    <p:extLst>
      <p:ext uri="{BB962C8B-B14F-4D97-AF65-F5344CB8AC3E}">
        <p14:creationId xmlns:p14="http://schemas.microsoft.com/office/powerpoint/2010/main" val="37136671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AA67A29-A572-47E2-A09F-4C26242ABE0D}" type="datetimeFigureOut">
              <a:rPr lang="en-US" smtClean="0"/>
              <a:t>12/16/2021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97EF50-F486-41F4-9DB6-3045979D9B57}" type="slidenum">
              <a:rPr lang="en-US" smtClean="0"/>
              <a:t>‹#›</a:t>
            </a:fld>
            <a:endParaRPr lang="en-US"/>
          </a:p>
        </p:txBody>
      </p:sp>
    </p:spTree>
    <p:extLst>
      <p:ext uri="{BB962C8B-B14F-4D97-AF65-F5344CB8AC3E}">
        <p14:creationId xmlns:p14="http://schemas.microsoft.com/office/powerpoint/2010/main" val="30891870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AA67A29-A572-47E2-A09F-4C26242ABE0D}" type="datetimeFigureOut">
              <a:rPr lang="en-US" smtClean="0"/>
              <a:t>12/16/2021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97EF50-F486-41F4-9DB6-3045979D9B57}" type="slidenum">
              <a:rPr lang="en-US" smtClean="0"/>
              <a:t>‹#›</a:t>
            </a:fld>
            <a:endParaRPr lang="en-US"/>
          </a:p>
        </p:txBody>
      </p:sp>
    </p:spTree>
    <p:extLst>
      <p:ext uri="{BB962C8B-B14F-4D97-AF65-F5344CB8AC3E}">
        <p14:creationId xmlns:p14="http://schemas.microsoft.com/office/powerpoint/2010/main" val="26432790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AA67A29-A572-47E2-A09F-4C26242ABE0D}" type="datetimeFigureOut">
              <a:rPr lang="en-US" smtClean="0"/>
              <a:t>12/16/2021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F97EF50-F486-41F4-9DB6-3045979D9B57}" type="slidenum">
              <a:rPr lang="en-US" smtClean="0"/>
              <a:t>‹#›</a:t>
            </a:fld>
            <a:endParaRPr lang="en-US"/>
          </a:p>
        </p:txBody>
      </p:sp>
    </p:spTree>
    <p:extLst>
      <p:ext uri="{BB962C8B-B14F-4D97-AF65-F5344CB8AC3E}">
        <p14:creationId xmlns:p14="http://schemas.microsoft.com/office/powerpoint/2010/main" val="1458692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AA67A29-A572-47E2-A09F-4C26242ABE0D}" type="datetimeFigureOut">
              <a:rPr lang="en-US" smtClean="0"/>
              <a:t>12/16/2021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97EF50-F486-41F4-9DB6-3045979D9B57}" type="slidenum">
              <a:rPr lang="en-US" smtClean="0"/>
              <a:t>‹#›</a:t>
            </a:fld>
            <a:endParaRPr lang="en-US"/>
          </a:p>
        </p:txBody>
      </p:sp>
    </p:spTree>
    <p:extLst>
      <p:ext uri="{BB962C8B-B14F-4D97-AF65-F5344CB8AC3E}">
        <p14:creationId xmlns:p14="http://schemas.microsoft.com/office/powerpoint/2010/main" val="3003803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A67A29-A572-47E2-A09F-4C26242ABE0D}" type="datetimeFigureOut">
              <a:rPr lang="en-US" smtClean="0"/>
              <a:t>12/16/2021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F97EF50-F486-41F4-9DB6-3045979D9B57}" type="slidenum">
              <a:rPr lang="en-US" smtClean="0"/>
              <a:t>‹#›</a:t>
            </a:fld>
            <a:endParaRPr lang="en-US"/>
          </a:p>
        </p:txBody>
      </p:sp>
    </p:spTree>
    <p:extLst>
      <p:ext uri="{BB962C8B-B14F-4D97-AF65-F5344CB8AC3E}">
        <p14:creationId xmlns:p14="http://schemas.microsoft.com/office/powerpoint/2010/main" val="26501899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AA67A29-A572-47E2-A09F-4C26242ABE0D}" type="datetimeFigureOut">
              <a:rPr lang="en-US" smtClean="0"/>
              <a:t>12/16/2021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97EF50-F486-41F4-9DB6-3045979D9B57}" type="slidenum">
              <a:rPr lang="en-US" smtClean="0"/>
              <a:t>‹#›</a:t>
            </a:fld>
            <a:endParaRPr lang="en-US"/>
          </a:p>
        </p:txBody>
      </p:sp>
    </p:spTree>
    <p:extLst>
      <p:ext uri="{BB962C8B-B14F-4D97-AF65-F5344CB8AC3E}">
        <p14:creationId xmlns:p14="http://schemas.microsoft.com/office/powerpoint/2010/main" val="19389171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AA67A29-A572-47E2-A09F-4C26242ABE0D}" type="datetimeFigureOut">
              <a:rPr lang="en-US" smtClean="0"/>
              <a:t>12/16/2021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97EF50-F486-41F4-9DB6-3045979D9B57}" type="slidenum">
              <a:rPr lang="en-US" smtClean="0"/>
              <a:t>‹#›</a:t>
            </a:fld>
            <a:endParaRPr lang="en-US"/>
          </a:p>
        </p:txBody>
      </p:sp>
    </p:spTree>
    <p:extLst>
      <p:ext uri="{BB962C8B-B14F-4D97-AF65-F5344CB8AC3E}">
        <p14:creationId xmlns:p14="http://schemas.microsoft.com/office/powerpoint/2010/main" val="4332696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A67A29-A572-47E2-A09F-4C26242ABE0D}" type="datetimeFigureOut">
              <a:rPr lang="en-US" smtClean="0"/>
              <a:t>12/16/2021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97EF50-F486-41F4-9DB6-3045979D9B57}" type="slidenum">
              <a:rPr lang="en-US" smtClean="0"/>
              <a:t>‹#›</a:t>
            </a:fld>
            <a:endParaRPr lang="en-US"/>
          </a:p>
        </p:txBody>
      </p:sp>
    </p:spTree>
    <p:extLst>
      <p:ext uri="{BB962C8B-B14F-4D97-AF65-F5344CB8AC3E}">
        <p14:creationId xmlns:p14="http://schemas.microsoft.com/office/powerpoint/2010/main" val="40250851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hyperlink" Target="https://youtu.be/ZvRQ1StsYGw" TargetMode="External"/><Relationship Id="rId4" Type="http://schemas.openxmlformats.org/officeDocument/2006/relationships/image" Target="../media/image25.jpe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stopthebleed.org/"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latin typeface="Arial Black" panose="020B0A04020102020204" pitchFamily="34" charset="0"/>
              </a:rPr>
              <a:t>MODULE 1 </a:t>
            </a:r>
            <a:r>
              <a:rPr lang="en-US" b="1" dirty="0">
                <a:latin typeface="Arial Black" panose="020B0A04020102020204" pitchFamily="34" charset="0"/>
                <a:cs typeface="Arial" panose="020B0604020202020204" pitchFamily="34" charset="0"/>
              </a:rPr>
              <a:t/>
            </a:r>
            <a:br>
              <a:rPr lang="en-US" b="1" dirty="0">
                <a:latin typeface="Arial Black" panose="020B0A04020102020204" pitchFamily="34" charset="0"/>
                <a:cs typeface="Arial" panose="020B0604020202020204" pitchFamily="34" charset="0"/>
              </a:rPr>
            </a:br>
            <a:r>
              <a:rPr lang="en-US" b="1" dirty="0" smtClean="0">
                <a:latin typeface="Arial Black" panose="020B0A04020102020204" pitchFamily="34" charset="0"/>
                <a:cs typeface="Arial" panose="020B0604020202020204" pitchFamily="34" charset="0"/>
              </a:rPr>
              <a:t>First Aid Basics </a:t>
            </a:r>
            <a:endParaRPr lang="en-US" dirty="0"/>
          </a:p>
        </p:txBody>
      </p:sp>
      <p:pic>
        <p:nvPicPr>
          <p:cNvPr id="1026" name="Picture 2" descr="Thin Wallpaper posted by Samantha Cunningh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584826"/>
            <a:ext cx="12192000" cy="12731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68481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dirty="0" smtClean="0">
                <a:latin typeface="Arial Black" panose="020B0A04020102020204" pitchFamily="34" charset="0"/>
              </a:rPr>
              <a:t>Area Services </a:t>
            </a:r>
            <a:endParaRPr lang="en-US" sz="5400" dirty="0">
              <a:latin typeface="Arial Black" panose="020B0A04020102020204" pitchFamily="34" charset="0"/>
            </a:endParaRPr>
          </a:p>
        </p:txBody>
      </p:sp>
      <p:pic>
        <p:nvPicPr>
          <p:cNvPr id="1028" name="Picture 4" descr="The Thin Blue Line From 10-4Ge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624328"/>
            <a:ext cx="12192000" cy="123367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06400" y="2226347"/>
            <a:ext cx="6273800" cy="2862322"/>
          </a:xfrm>
          <a:prstGeom prst="rect">
            <a:avLst/>
          </a:prstGeom>
          <a:noFill/>
        </p:spPr>
        <p:txBody>
          <a:bodyPr wrap="square" rtlCol="0">
            <a:spAutoFit/>
          </a:bodyPr>
          <a:lstStyle/>
          <a:p>
            <a:pPr algn="ctr"/>
            <a:r>
              <a:rPr lang="en-US" sz="2000" b="1" u="sng" dirty="0" smtClean="0"/>
              <a:t> </a:t>
            </a:r>
          </a:p>
          <a:p>
            <a:r>
              <a:rPr lang="en-US" sz="2000" dirty="0">
                <a:latin typeface="Arial" panose="020B0604020202020204" pitchFamily="34" charset="0"/>
                <a:cs typeface="Arial" panose="020B0604020202020204" pitchFamily="34" charset="0"/>
              </a:rPr>
              <a:t>Arch 1 - Granite City, </a:t>
            </a:r>
            <a:r>
              <a:rPr lang="en-US" sz="2000" dirty="0" smtClean="0">
                <a:latin typeface="Arial" panose="020B0604020202020204" pitchFamily="34" charset="0"/>
                <a:cs typeface="Arial" panose="020B0604020202020204" pitchFamily="34" charset="0"/>
              </a:rPr>
              <a:t>Illinois</a:t>
            </a:r>
          </a:p>
          <a:p>
            <a:r>
              <a:rPr lang="en-US" sz="2000" dirty="0">
                <a:latin typeface="Arial" panose="020B0604020202020204" pitchFamily="34" charset="0"/>
                <a:cs typeface="Arial" panose="020B0604020202020204" pitchFamily="34" charset="0"/>
              </a:rPr>
              <a:t>Arch 2 - Litchfield, Illinois </a:t>
            </a:r>
          </a:p>
          <a:p>
            <a:r>
              <a:rPr lang="en-US" sz="2000" dirty="0">
                <a:latin typeface="Arial" panose="020B0604020202020204" pitchFamily="34" charset="0"/>
                <a:cs typeface="Arial" panose="020B0604020202020204" pitchFamily="34" charset="0"/>
              </a:rPr>
              <a:t>Arch 3 - Effingham, Illinois </a:t>
            </a:r>
          </a:p>
          <a:p>
            <a:r>
              <a:rPr lang="en-US" sz="2000" dirty="0">
                <a:latin typeface="Arial" panose="020B0604020202020204" pitchFamily="34" charset="0"/>
                <a:cs typeface="Arial" panose="020B0604020202020204" pitchFamily="34" charset="0"/>
              </a:rPr>
              <a:t>Arch 4 - Sparta, Illinois </a:t>
            </a:r>
            <a:endParaRPr lang="en-US" sz="2000" dirty="0" smtClean="0">
              <a:latin typeface="Arial" panose="020B0604020202020204" pitchFamily="34" charset="0"/>
              <a:cs typeface="Arial" panose="020B0604020202020204" pitchFamily="34" charset="0"/>
            </a:endParaRPr>
          </a:p>
          <a:p>
            <a:r>
              <a:rPr lang="en-US" sz="2000" dirty="0" err="1">
                <a:latin typeface="Arial" panose="020B0604020202020204" pitchFamily="34" charset="0"/>
                <a:cs typeface="Arial" panose="020B0604020202020204" pitchFamily="34" charset="0"/>
              </a:rPr>
              <a:t>AirLife</a:t>
            </a:r>
            <a:r>
              <a:rPr lang="en-US" sz="2000" dirty="0">
                <a:latin typeface="Arial" panose="020B0604020202020204" pitchFamily="34" charset="0"/>
                <a:cs typeface="Arial" panose="020B0604020202020204" pitchFamily="34" charset="0"/>
              </a:rPr>
              <a:t> 1 - Carle Foundation Hospital Urbana, Illinois </a:t>
            </a:r>
            <a:endParaRPr lang="en-US" sz="2000" dirty="0" smtClean="0">
              <a:latin typeface="Arial" panose="020B0604020202020204" pitchFamily="34" charset="0"/>
              <a:cs typeface="Arial" panose="020B0604020202020204" pitchFamily="34" charset="0"/>
            </a:endParaRPr>
          </a:p>
          <a:p>
            <a:r>
              <a:rPr lang="en-US" sz="2000" dirty="0" err="1">
                <a:latin typeface="Arial" panose="020B0604020202020204" pitchFamily="34" charset="0"/>
                <a:cs typeface="Arial" panose="020B0604020202020204" pitchFamily="34" charset="0"/>
              </a:rPr>
              <a:t>Airlife</a:t>
            </a:r>
            <a:r>
              <a:rPr lang="en-US" sz="2000" dirty="0">
                <a:latin typeface="Arial" panose="020B0604020202020204" pitchFamily="34" charset="0"/>
                <a:cs typeface="Arial" panose="020B0604020202020204" pitchFamily="34" charset="0"/>
              </a:rPr>
              <a:t> 2 - Carle Foundation Hospital Olney, Illinois </a:t>
            </a:r>
          </a:p>
          <a:p>
            <a:r>
              <a:rPr lang="en-US" sz="2000" dirty="0" smtClean="0">
                <a:latin typeface="Arial" panose="020B0604020202020204" pitchFamily="34" charset="0"/>
                <a:cs typeface="Arial" panose="020B0604020202020204" pitchFamily="34" charset="0"/>
              </a:rPr>
              <a:t>Saints </a:t>
            </a:r>
            <a:r>
              <a:rPr lang="en-US" sz="2000" dirty="0">
                <a:latin typeface="Arial" panose="020B0604020202020204" pitchFamily="34" charset="0"/>
                <a:cs typeface="Arial" panose="020B0604020202020204" pitchFamily="34" charset="0"/>
              </a:rPr>
              <a:t>Flight - Springfield, </a:t>
            </a:r>
            <a:r>
              <a:rPr lang="en-US" sz="2000" dirty="0" smtClean="0">
                <a:latin typeface="Arial" panose="020B0604020202020204" pitchFamily="34" charset="0"/>
                <a:cs typeface="Arial" panose="020B0604020202020204" pitchFamily="34" charset="0"/>
              </a:rPr>
              <a:t>IL</a:t>
            </a:r>
          </a:p>
          <a:p>
            <a:r>
              <a:rPr lang="en-US" sz="2000" dirty="0">
                <a:latin typeface="Arial" panose="020B0604020202020204" pitchFamily="34" charset="0"/>
                <a:cs typeface="Arial" panose="020B0604020202020204" pitchFamily="34" charset="0"/>
              </a:rPr>
              <a:t>Rescue Flight - Highland, IL</a:t>
            </a:r>
          </a:p>
        </p:txBody>
      </p:sp>
      <p:sp>
        <p:nvSpPr>
          <p:cNvPr id="7" name="TextBox 6"/>
          <p:cNvSpPr txBox="1"/>
          <p:nvPr/>
        </p:nvSpPr>
        <p:spPr>
          <a:xfrm>
            <a:off x="6883400" y="2133600"/>
            <a:ext cx="5308600" cy="2862322"/>
          </a:xfrm>
          <a:prstGeom prst="rect">
            <a:avLst/>
          </a:prstGeom>
          <a:noFill/>
        </p:spPr>
        <p:txBody>
          <a:bodyPr wrap="square" rtlCol="0">
            <a:spAutoFit/>
          </a:bodyPr>
          <a:lstStyle/>
          <a:p>
            <a:endParaRPr lang="en-US" sz="2000" dirty="0" smtClean="0">
              <a:latin typeface="Arial" panose="020B0604020202020204" pitchFamily="34" charset="0"/>
              <a:cs typeface="Arial" panose="020B0604020202020204" pitchFamily="34" charset="0"/>
            </a:endParaRPr>
          </a:p>
          <a:p>
            <a:r>
              <a:rPr lang="en-US" sz="2000" dirty="0" err="1" smtClean="0">
                <a:latin typeface="Arial" panose="020B0604020202020204" pitchFamily="34" charset="0"/>
                <a:cs typeface="Arial" panose="020B0604020202020204" pitchFamily="34" charset="0"/>
              </a:rPr>
              <a:t>AE145</a:t>
            </a:r>
            <a:r>
              <a:rPr lang="en-US" sz="2000" dirty="0" smtClean="0">
                <a:latin typeface="Arial" panose="020B0604020202020204" pitchFamily="34" charset="0"/>
                <a:cs typeface="Arial" panose="020B0604020202020204" pitchFamily="34" charset="0"/>
              </a:rPr>
              <a:t>- Mattoon, IL </a:t>
            </a:r>
          </a:p>
          <a:p>
            <a:r>
              <a:rPr lang="en-US" sz="2000" dirty="0" err="1" smtClean="0">
                <a:latin typeface="Arial" panose="020B0604020202020204" pitchFamily="34" charset="0"/>
                <a:cs typeface="Arial" panose="020B0604020202020204" pitchFamily="34" charset="0"/>
              </a:rPr>
              <a:t>AE28</a:t>
            </a:r>
            <a:r>
              <a:rPr lang="en-US" sz="2000" dirty="0" smtClean="0">
                <a:latin typeface="Arial" panose="020B0604020202020204" pitchFamily="34" charset="0"/>
                <a:cs typeface="Arial" panose="020B0604020202020204" pitchFamily="34" charset="0"/>
              </a:rPr>
              <a:t>- Effingham, IL </a:t>
            </a:r>
          </a:p>
          <a:p>
            <a:r>
              <a:rPr lang="en-US" sz="2000" dirty="0" err="1" smtClean="0">
                <a:latin typeface="Arial" panose="020B0604020202020204" pitchFamily="34" charset="0"/>
                <a:cs typeface="Arial" panose="020B0604020202020204" pitchFamily="34" charset="0"/>
              </a:rPr>
              <a:t>AE137</a:t>
            </a:r>
            <a:r>
              <a:rPr lang="en-US" sz="2000" dirty="0" smtClean="0">
                <a:latin typeface="Arial" panose="020B0604020202020204" pitchFamily="34" charset="0"/>
                <a:cs typeface="Arial" panose="020B0604020202020204" pitchFamily="34" charset="0"/>
              </a:rPr>
              <a:t>- Greenville, IL </a:t>
            </a:r>
          </a:p>
          <a:p>
            <a:r>
              <a:rPr lang="en-US" sz="2000" dirty="0" err="1" smtClean="0">
                <a:latin typeface="Arial" panose="020B0604020202020204" pitchFamily="34" charset="0"/>
                <a:cs typeface="Arial" panose="020B0604020202020204" pitchFamily="34" charset="0"/>
              </a:rPr>
              <a:t>AE35</a:t>
            </a:r>
            <a:r>
              <a:rPr lang="en-US" sz="2000" dirty="0" smtClean="0">
                <a:latin typeface="Arial" panose="020B0604020202020204" pitchFamily="34" charset="0"/>
                <a:cs typeface="Arial" panose="020B0604020202020204" pitchFamily="34" charset="0"/>
              </a:rPr>
              <a:t>- Marion, IL  </a:t>
            </a:r>
          </a:p>
          <a:p>
            <a:r>
              <a:rPr lang="en-US" sz="2000" dirty="0" err="1" smtClean="0">
                <a:latin typeface="Arial" panose="020B0604020202020204" pitchFamily="34" charset="0"/>
                <a:cs typeface="Arial" panose="020B0604020202020204" pitchFamily="34" charset="0"/>
              </a:rPr>
              <a:t>AE150</a:t>
            </a:r>
            <a:r>
              <a:rPr lang="en-US" sz="2000" dirty="0" smtClean="0">
                <a:latin typeface="Arial" panose="020B0604020202020204" pitchFamily="34" charset="0"/>
                <a:cs typeface="Arial" panose="020B0604020202020204" pitchFamily="34" charset="0"/>
              </a:rPr>
              <a:t>- Olney, IL </a:t>
            </a:r>
          </a:p>
          <a:p>
            <a:r>
              <a:rPr lang="en-US" sz="2000" dirty="0" err="1" smtClean="0">
                <a:latin typeface="Arial" panose="020B0604020202020204" pitchFamily="34" charset="0"/>
                <a:cs typeface="Arial" panose="020B0604020202020204" pitchFamily="34" charset="0"/>
              </a:rPr>
              <a:t>AE11</a:t>
            </a:r>
            <a:r>
              <a:rPr lang="en-US" sz="2000" dirty="0" smtClean="0">
                <a:latin typeface="Arial" panose="020B0604020202020204" pitchFamily="34" charset="0"/>
                <a:cs typeface="Arial" panose="020B0604020202020204" pitchFamily="34" charset="0"/>
              </a:rPr>
              <a:t>- Mt. Vernon, IL </a:t>
            </a:r>
          </a:p>
          <a:p>
            <a:r>
              <a:rPr lang="en-US" sz="2000" dirty="0" err="1" smtClean="0">
                <a:latin typeface="Arial" panose="020B0604020202020204" pitchFamily="34" charset="0"/>
                <a:cs typeface="Arial" panose="020B0604020202020204" pitchFamily="34" charset="0"/>
              </a:rPr>
              <a:t>AE27</a:t>
            </a:r>
            <a:r>
              <a:rPr lang="en-US" sz="2000" dirty="0" smtClean="0">
                <a:latin typeface="Arial" panose="020B0604020202020204" pitchFamily="34" charset="0"/>
                <a:cs typeface="Arial" panose="020B0604020202020204" pitchFamily="34" charset="0"/>
              </a:rPr>
              <a:t>- Jacksonville, IL </a:t>
            </a:r>
          </a:p>
          <a:p>
            <a:r>
              <a:rPr lang="en-US" sz="2000" dirty="0" err="1" smtClean="0">
                <a:latin typeface="Arial" panose="020B0604020202020204" pitchFamily="34" charset="0"/>
                <a:cs typeface="Arial" panose="020B0604020202020204" pitchFamily="34" charset="0"/>
              </a:rPr>
              <a:t>AE39</a:t>
            </a:r>
            <a:r>
              <a:rPr lang="en-US" sz="2000" dirty="0" smtClean="0">
                <a:latin typeface="Arial" panose="020B0604020202020204" pitchFamily="34" charset="0"/>
                <a:cs typeface="Arial" panose="020B0604020202020204" pitchFamily="34" charset="0"/>
              </a:rPr>
              <a:t>- Brazil, IN </a:t>
            </a:r>
            <a:endParaRPr lang="en-US" sz="2000" dirty="0">
              <a:latin typeface="Arial" panose="020B0604020202020204" pitchFamily="34" charset="0"/>
              <a:cs typeface="Arial" panose="020B0604020202020204" pitchFamily="34" charset="0"/>
            </a:endParaRPr>
          </a:p>
        </p:txBody>
      </p:sp>
      <p:pic>
        <p:nvPicPr>
          <p:cNvPr id="6" name="Picture 10" descr="ARCH Air Medical - Air Method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9299" y="1740535"/>
            <a:ext cx="1965325" cy="78613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2" descr="Air Evac Lifeteam Protocols - Apps on Google Pla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03858" y="1396664"/>
            <a:ext cx="1921460" cy="938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68951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325563"/>
          </a:xfrm>
        </p:spPr>
        <p:txBody>
          <a:bodyPr/>
          <a:lstStyle/>
          <a:p>
            <a:r>
              <a:rPr lang="en-US" dirty="0" smtClean="0">
                <a:latin typeface="Arial Black" panose="020B0A04020102020204" pitchFamily="34" charset="0"/>
              </a:rPr>
              <a:t>Who can call </a:t>
            </a:r>
            <a:endParaRPr lang="en-US" dirty="0"/>
          </a:p>
        </p:txBody>
      </p:sp>
      <p:sp>
        <p:nvSpPr>
          <p:cNvPr id="3" name="Content Placeholder 2"/>
          <p:cNvSpPr>
            <a:spLocks noGrp="1"/>
          </p:cNvSpPr>
          <p:nvPr>
            <p:ph idx="1"/>
          </p:nvPr>
        </p:nvSpPr>
        <p:spPr>
          <a:xfrm>
            <a:off x="664290" y="4071753"/>
            <a:ext cx="10515600" cy="1552575"/>
          </a:xfrm>
        </p:spPr>
        <p:txBody>
          <a:bodyPr/>
          <a:lstStyle/>
          <a:p>
            <a:pPr marL="0" indent="0" algn="ctr">
              <a:buNone/>
            </a:pPr>
            <a:endParaRPr lang="en-US" altLang="en-US" dirty="0"/>
          </a:p>
          <a:p>
            <a:pPr marL="0" indent="0" algn="ctr">
              <a:buNone/>
            </a:pPr>
            <a:r>
              <a:rPr lang="en-US" sz="3600" dirty="0" smtClean="0">
                <a:latin typeface="Arial Black" panose="020B0A04020102020204" pitchFamily="34" charset="0"/>
              </a:rPr>
              <a:t>Call Early, Call Often </a:t>
            </a:r>
            <a:endParaRPr lang="en-US" sz="3600" dirty="0">
              <a:latin typeface="Arial Black" panose="020B0A04020102020204" pitchFamily="34" charset="0"/>
            </a:endParaRPr>
          </a:p>
        </p:txBody>
      </p:sp>
      <p:pic>
        <p:nvPicPr>
          <p:cNvPr id="1028" name="Picture 4" descr="The Thin Blue Line From 10-4Ge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624328"/>
            <a:ext cx="12192000" cy="123367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a:stretch>
            <a:fillRect/>
          </a:stretch>
        </p:blipFill>
        <p:spPr>
          <a:xfrm>
            <a:off x="1919130" y="1479181"/>
            <a:ext cx="8005920" cy="2717799"/>
          </a:xfrm>
          <a:prstGeom prst="rect">
            <a:avLst/>
          </a:prstGeom>
        </p:spPr>
      </p:pic>
    </p:spTree>
    <p:extLst>
      <p:ext uri="{BB962C8B-B14F-4D97-AF65-F5344CB8AC3E}">
        <p14:creationId xmlns:p14="http://schemas.microsoft.com/office/powerpoint/2010/main" val="29230032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325563"/>
          </a:xfrm>
        </p:spPr>
        <p:txBody>
          <a:bodyPr>
            <a:normAutofit/>
          </a:bodyPr>
          <a:lstStyle/>
          <a:p>
            <a:r>
              <a:rPr lang="en-US" sz="5400" dirty="0" smtClean="0">
                <a:latin typeface="Arial Black" panose="020B0A04020102020204" pitchFamily="34" charset="0"/>
              </a:rPr>
              <a:t>When to Call </a:t>
            </a:r>
            <a:endParaRPr lang="en-US" sz="5400" dirty="0">
              <a:latin typeface="Arial Black" panose="020B0A04020102020204" pitchFamily="34" charset="0"/>
            </a:endParaRPr>
          </a:p>
        </p:txBody>
      </p:sp>
      <p:sp>
        <p:nvSpPr>
          <p:cNvPr id="3" name="Content Placeholder 2"/>
          <p:cNvSpPr>
            <a:spLocks noGrp="1"/>
          </p:cNvSpPr>
          <p:nvPr>
            <p:ph idx="1"/>
          </p:nvPr>
        </p:nvSpPr>
        <p:spPr/>
        <p:txBody>
          <a:bodyPr/>
          <a:lstStyle/>
          <a:p>
            <a:pPr marL="0" indent="0">
              <a:buNone/>
            </a:pPr>
            <a:endParaRPr lang="en-US" altLang="en-US" dirty="0"/>
          </a:p>
          <a:p>
            <a:endParaRPr lang="en-US" dirty="0"/>
          </a:p>
        </p:txBody>
      </p:sp>
      <p:pic>
        <p:nvPicPr>
          <p:cNvPr id="1028" name="Picture 4" descr="The Thin Blue Line From 10-4Ge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624328"/>
            <a:ext cx="12192000" cy="1233672"/>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95250" y="1144588"/>
            <a:ext cx="12382500" cy="4893647"/>
          </a:xfrm>
          <a:prstGeom prst="rect">
            <a:avLst/>
          </a:prstGeom>
        </p:spPr>
        <p:txBody>
          <a:bodyPr wrap="square">
            <a:spAutoFit/>
          </a:bodyPr>
          <a:lstStyle/>
          <a:p>
            <a:pPr marL="1257300" lvl="2" indent="-342900" eaLnBrk="0" fontAlgn="base" hangingPunct="0">
              <a:spcAft>
                <a:spcPct val="0"/>
              </a:spcAft>
              <a:buSzPts val="2400"/>
              <a:buFont typeface="Arial" panose="020B0604020202020204" pitchFamily="34" charset="0"/>
              <a:buChar char="•"/>
            </a:pPr>
            <a:r>
              <a:rPr lang="en-US" altLang="en-US" sz="2400" dirty="0" smtClean="0">
                <a:solidFill>
                  <a:srgbClr val="000000"/>
                </a:solidFill>
                <a:latin typeface="Arial (Body)"/>
                <a:ea typeface="ＭＳ Ｐゴシック"/>
              </a:rPr>
              <a:t>Prolonged </a:t>
            </a:r>
            <a:r>
              <a:rPr lang="en-US" altLang="en-US" sz="2400" dirty="0">
                <a:solidFill>
                  <a:srgbClr val="000000"/>
                </a:solidFill>
                <a:latin typeface="Arial (Body)"/>
                <a:ea typeface="ＭＳ Ｐゴシック"/>
              </a:rPr>
              <a:t>extrication for a </a:t>
            </a:r>
            <a:r>
              <a:rPr lang="en-US" altLang="en-US" sz="2400" dirty="0" smtClean="0">
                <a:solidFill>
                  <a:srgbClr val="000000"/>
                </a:solidFill>
                <a:latin typeface="Arial (Body)"/>
                <a:ea typeface="ＭＳ Ｐゴシック"/>
              </a:rPr>
              <a:t>high-priority</a:t>
            </a:r>
          </a:p>
          <a:p>
            <a:pPr marL="1257300" lvl="2" indent="-342900" eaLnBrk="0" fontAlgn="base" hangingPunct="0">
              <a:spcAft>
                <a:spcPct val="0"/>
              </a:spcAft>
              <a:buSzPts val="2400"/>
              <a:buFont typeface="Arial" panose="020B0604020202020204" pitchFamily="34" charset="0"/>
              <a:buChar char="•"/>
            </a:pPr>
            <a:r>
              <a:rPr lang="en-US" altLang="en-US" sz="2400" dirty="0" smtClean="0">
                <a:solidFill>
                  <a:srgbClr val="000000"/>
                </a:solidFill>
                <a:latin typeface="Arial (Body)"/>
                <a:ea typeface="ＭＳ Ｐゴシック"/>
              </a:rPr>
              <a:t>The </a:t>
            </a:r>
            <a:r>
              <a:rPr lang="en-US" altLang="en-US" sz="2400" dirty="0">
                <a:solidFill>
                  <a:srgbClr val="000000"/>
                </a:solidFill>
                <a:latin typeface="Arial (Body)"/>
                <a:ea typeface="ＭＳ Ｐゴシック"/>
              </a:rPr>
              <a:t>patient is in a remote </a:t>
            </a:r>
            <a:r>
              <a:rPr lang="en-US" altLang="en-US" sz="2400" dirty="0" smtClean="0">
                <a:solidFill>
                  <a:srgbClr val="000000"/>
                </a:solidFill>
                <a:latin typeface="Arial (Body)"/>
                <a:ea typeface="ＭＳ Ｐゴシック"/>
              </a:rPr>
              <a:t>area.</a:t>
            </a:r>
          </a:p>
          <a:p>
            <a:pPr marL="1257300" lvl="2" indent="-342900" eaLnBrk="0" fontAlgn="base" hangingPunct="0">
              <a:spcAft>
                <a:spcPct val="0"/>
              </a:spcAft>
              <a:buSzPts val="2400"/>
              <a:buFont typeface="Arial" panose="020B0604020202020204" pitchFamily="34" charset="0"/>
              <a:buChar char="•"/>
            </a:pPr>
            <a:r>
              <a:rPr lang="en-US" sz="2400" dirty="0" smtClean="0"/>
              <a:t>Stabbing </a:t>
            </a:r>
            <a:r>
              <a:rPr lang="en-US" sz="2400" dirty="0"/>
              <a:t>or Gunshot wound to abdomen, back, chest or neck (</a:t>
            </a:r>
            <a:r>
              <a:rPr lang="en-US" sz="2400" dirty="0" smtClean="0"/>
              <a:t>stable)</a:t>
            </a:r>
          </a:p>
          <a:p>
            <a:pPr marL="1257300" lvl="2" indent="-342900" eaLnBrk="0" fontAlgn="base" hangingPunct="0">
              <a:spcAft>
                <a:spcPct val="0"/>
              </a:spcAft>
              <a:buSzPts val="2400"/>
              <a:buFont typeface="Arial" panose="020B0604020202020204" pitchFamily="34" charset="0"/>
              <a:buChar char="•"/>
            </a:pPr>
            <a:r>
              <a:rPr lang="en-US" sz="2400" dirty="0" err="1" smtClean="0"/>
              <a:t>MVC</a:t>
            </a:r>
            <a:r>
              <a:rPr lang="en-US" sz="2400" dirty="0" smtClean="0"/>
              <a:t> </a:t>
            </a:r>
            <a:r>
              <a:rPr lang="en-US" sz="2400" dirty="0"/>
              <a:t>(motor vehicle crash) with ejection </a:t>
            </a:r>
          </a:p>
          <a:p>
            <a:pPr marL="1257300" lvl="2" indent="-342900" eaLnBrk="0" fontAlgn="base" hangingPunct="0">
              <a:spcAft>
                <a:spcPct val="0"/>
              </a:spcAft>
              <a:buSzPts val="2400"/>
              <a:buFont typeface="Arial" panose="020B0604020202020204" pitchFamily="34" charset="0"/>
              <a:buChar char="•"/>
            </a:pPr>
            <a:r>
              <a:rPr lang="en-US" sz="2400" dirty="0" err="1" smtClean="0"/>
              <a:t>MVC</a:t>
            </a:r>
            <a:r>
              <a:rPr lang="en-US" sz="2400" dirty="0" smtClean="0"/>
              <a:t> </a:t>
            </a:r>
            <a:r>
              <a:rPr lang="en-US" sz="2400" dirty="0"/>
              <a:t>(motor vehicle crash) Highway speeds </a:t>
            </a:r>
          </a:p>
          <a:p>
            <a:pPr marL="1257300" lvl="2" indent="-342900" eaLnBrk="0" fontAlgn="base" hangingPunct="0">
              <a:spcAft>
                <a:spcPct val="0"/>
              </a:spcAft>
              <a:buSzPts val="2400"/>
              <a:buFont typeface="Arial" panose="020B0604020202020204" pitchFamily="34" charset="0"/>
              <a:buChar char="•"/>
            </a:pPr>
            <a:r>
              <a:rPr lang="en-US" sz="2400" dirty="0" smtClean="0"/>
              <a:t>Death </a:t>
            </a:r>
            <a:r>
              <a:rPr lang="en-US" sz="2400" dirty="0"/>
              <a:t>of occupant in same passenger compartment </a:t>
            </a:r>
          </a:p>
          <a:p>
            <a:pPr marL="1257300" lvl="2" indent="-342900" eaLnBrk="0" fontAlgn="base" hangingPunct="0">
              <a:spcAft>
                <a:spcPct val="0"/>
              </a:spcAft>
              <a:buSzPts val="2400"/>
              <a:buFont typeface="Arial" panose="020B0604020202020204" pitchFamily="34" charset="0"/>
              <a:buChar char="•"/>
            </a:pPr>
            <a:r>
              <a:rPr lang="en-US" sz="2400" dirty="0" smtClean="0"/>
              <a:t>Falls </a:t>
            </a:r>
            <a:r>
              <a:rPr lang="en-US" sz="2400" dirty="0"/>
              <a:t>≥ 20 </a:t>
            </a:r>
            <a:r>
              <a:rPr lang="en-US" sz="2400" dirty="0" err="1"/>
              <a:t>ft</a:t>
            </a:r>
            <a:r>
              <a:rPr lang="en-US" sz="2400" dirty="0"/>
              <a:t> (Children:  &gt;10 </a:t>
            </a:r>
            <a:r>
              <a:rPr lang="en-US" sz="2400" dirty="0" err="1"/>
              <a:t>ft</a:t>
            </a:r>
            <a:r>
              <a:rPr lang="en-US" sz="2400" dirty="0"/>
              <a:t>  or 2- 3 x height of the </a:t>
            </a:r>
            <a:r>
              <a:rPr lang="en-US" sz="2400" dirty="0" smtClean="0"/>
              <a:t>child)</a:t>
            </a:r>
          </a:p>
          <a:p>
            <a:pPr marL="1257300" lvl="2" indent="-342900" eaLnBrk="0" fontAlgn="base" hangingPunct="0">
              <a:spcAft>
                <a:spcPct val="0"/>
              </a:spcAft>
              <a:buSzPts val="2400"/>
              <a:buFont typeface="Arial" panose="020B0604020202020204" pitchFamily="34" charset="0"/>
              <a:buChar char="•"/>
            </a:pPr>
            <a:r>
              <a:rPr lang="en-US" sz="2400" dirty="0" smtClean="0"/>
              <a:t>Separation </a:t>
            </a:r>
            <a:r>
              <a:rPr lang="en-US" sz="2400" dirty="0"/>
              <a:t>of rider from </a:t>
            </a:r>
            <a:r>
              <a:rPr lang="en-US" sz="2400" dirty="0" smtClean="0"/>
              <a:t>motorcycle</a:t>
            </a:r>
          </a:p>
          <a:p>
            <a:pPr marL="1257300" lvl="2" indent="-342900" eaLnBrk="0" fontAlgn="base" hangingPunct="0">
              <a:spcAft>
                <a:spcPct val="0"/>
              </a:spcAft>
              <a:buSzPts val="2400"/>
              <a:buFont typeface="Arial" panose="020B0604020202020204" pitchFamily="34" charset="0"/>
              <a:buChar char="•"/>
            </a:pPr>
            <a:r>
              <a:rPr lang="en-US" sz="2400" dirty="0" smtClean="0"/>
              <a:t>Pedestrian </a:t>
            </a:r>
            <a:r>
              <a:rPr lang="en-US" sz="2400" dirty="0"/>
              <a:t>/ bicyclist struck by vehicle and thrown or run </a:t>
            </a:r>
            <a:r>
              <a:rPr lang="en-US" sz="2400" dirty="0" smtClean="0"/>
              <a:t>over</a:t>
            </a:r>
          </a:p>
          <a:p>
            <a:pPr marL="1257300" lvl="2" indent="-342900" eaLnBrk="0" fontAlgn="base" hangingPunct="0">
              <a:spcAft>
                <a:spcPct val="0"/>
              </a:spcAft>
              <a:buSzPts val="2400"/>
              <a:buFont typeface="Arial" panose="020B0604020202020204" pitchFamily="34" charset="0"/>
              <a:buChar char="•"/>
            </a:pPr>
            <a:r>
              <a:rPr lang="en-US" sz="2400" dirty="0" smtClean="0"/>
              <a:t>Vehicle </a:t>
            </a:r>
            <a:r>
              <a:rPr lang="en-US" sz="2400" dirty="0"/>
              <a:t>rollover with unbelted passengers </a:t>
            </a:r>
          </a:p>
          <a:p>
            <a:pPr marL="1257300" lvl="2" indent="-342900" eaLnBrk="0" fontAlgn="base" hangingPunct="0">
              <a:spcAft>
                <a:spcPct val="0"/>
              </a:spcAft>
              <a:buSzPts val="2400"/>
              <a:buFont typeface="Arial" panose="020B0604020202020204" pitchFamily="34" charset="0"/>
              <a:buChar char="•"/>
            </a:pPr>
            <a:r>
              <a:rPr lang="en-US" sz="2400" dirty="0" smtClean="0"/>
              <a:t>Crush Injuries </a:t>
            </a:r>
          </a:p>
          <a:p>
            <a:pPr marL="1257300" lvl="2" indent="-342900" eaLnBrk="0" fontAlgn="base" hangingPunct="0">
              <a:spcAft>
                <a:spcPct val="0"/>
              </a:spcAft>
              <a:buSzPts val="2400"/>
              <a:buFont typeface="Arial" panose="020B0604020202020204" pitchFamily="34" charset="0"/>
              <a:buChar char="•"/>
            </a:pPr>
            <a:r>
              <a:rPr lang="en-US" sz="2400" dirty="0" smtClean="0"/>
              <a:t>Field Tourniquet Use </a:t>
            </a:r>
            <a:endParaRPr lang="en-US" sz="2400" dirty="0"/>
          </a:p>
          <a:p>
            <a:pPr marL="1257300" lvl="2" indent="-342900" eaLnBrk="0" fontAlgn="base" hangingPunct="0">
              <a:spcAft>
                <a:spcPct val="0"/>
              </a:spcAft>
              <a:buSzPts val="2400"/>
              <a:buFont typeface="Arial" panose="020B0604020202020204" pitchFamily="34" charset="0"/>
              <a:buChar char="•"/>
            </a:pPr>
            <a:endParaRPr lang="en-US" altLang="en-US" sz="2400" dirty="0">
              <a:solidFill>
                <a:srgbClr val="000000"/>
              </a:solidFill>
              <a:latin typeface="Arial (Body)"/>
              <a:ea typeface="ＭＳ Ｐゴシック"/>
            </a:endParaRPr>
          </a:p>
        </p:txBody>
      </p:sp>
    </p:spTree>
    <p:extLst>
      <p:ext uri="{BB962C8B-B14F-4D97-AF65-F5344CB8AC3E}">
        <p14:creationId xmlns:p14="http://schemas.microsoft.com/office/powerpoint/2010/main" val="39960467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325563"/>
          </a:xfrm>
        </p:spPr>
        <p:txBody>
          <a:bodyPr/>
          <a:lstStyle/>
          <a:p>
            <a:pPr algn="ctr"/>
            <a:r>
              <a:rPr lang="en-US" dirty="0">
                <a:latin typeface="Arial Black" panose="020B0A04020102020204" pitchFamily="34" charset="0"/>
                <a:cs typeface="Arial" panose="020B0604020202020204" pitchFamily="34" charset="0"/>
              </a:rPr>
              <a:t>What Information do they need? </a:t>
            </a:r>
          </a:p>
        </p:txBody>
      </p:sp>
      <p:sp>
        <p:nvSpPr>
          <p:cNvPr id="3" name="Content Placeholder 2"/>
          <p:cNvSpPr>
            <a:spLocks noGrp="1"/>
          </p:cNvSpPr>
          <p:nvPr>
            <p:ph idx="1"/>
          </p:nvPr>
        </p:nvSpPr>
        <p:spPr>
          <a:xfrm>
            <a:off x="1022350" y="1889826"/>
            <a:ext cx="10515600" cy="4351338"/>
          </a:xfrm>
        </p:spPr>
        <p:txBody>
          <a:bodyPr/>
          <a:lstStyle/>
          <a:p>
            <a:pPr marL="0" indent="0">
              <a:buNone/>
            </a:pPr>
            <a:endParaRPr lang="en-US" altLang="en-US" dirty="0"/>
          </a:p>
          <a:p>
            <a:r>
              <a:rPr lang="en-US" sz="4000" dirty="0" smtClean="0"/>
              <a:t>Type of Event </a:t>
            </a:r>
          </a:p>
          <a:p>
            <a:r>
              <a:rPr lang="en-US" sz="4000" dirty="0" smtClean="0"/>
              <a:t>Type of Injury </a:t>
            </a:r>
          </a:p>
          <a:p>
            <a:r>
              <a:rPr lang="en-US" sz="4000" dirty="0" smtClean="0"/>
              <a:t>Location</a:t>
            </a:r>
          </a:p>
        </p:txBody>
      </p:sp>
      <p:pic>
        <p:nvPicPr>
          <p:cNvPr id="1028" name="Picture 4" descr="The Thin Blue Line From 10-4Ge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624328"/>
            <a:ext cx="12192000" cy="1233672"/>
          </a:xfrm>
          <a:prstGeom prst="rect">
            <a:avLst/>
          </a:prstGeom>
          <a:noFill/>
          <a:extLst>
            <a:ext uri="{909E8E84-426E-40DD-AFC4-6F175D3DCCD1}">
              <a14:hiddenFill xmlns:a14="http://schemas.microsoft.com/office/drawing/2010/main">
                <a:solidFill>
                  <a:srgbClr val="FFFFFF"/>
                </a:solidFill>
              </a14:hiddenFill>
            </a:ext>
          </a:extLst>
        </p:spPr>
      </p:pic>
      <p:pic>
        <p:nvPicPr>
          <p:cNvPr id="18436" name="Picture 4" descr="IMPORTANT INFORMATION stock illustration. Illustration of isolated -  8666367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1387" y="874093"/>
            <a:ext cx="4891238" cy="2709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85936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30800" y="1904999"/>
            <a:ext cx="6223000" cy="4271963"/>
          </a:xfrm>
        </p:spPr>
        <p:txBody>
          <a:bodyPr/>
          <a:lstStyle/>
          <a:p>
            <a:pPr marL="0" indent="0">
              <a:buNone/>
            </a:pPr>
            <a:endParaRPr lang="en-US" altLang="en-US" dirty="0"/>
          </a:p>
          <a:p>
            <a:endParaRPr lang="en-US" dirty="0"/>
          </a:p>
        </p:txBody>
      </p:sp>
      <p:pic>
        <p:nvPicPr>
          <p:cNvPr id="1028" name="Picture 4" descr="The Thin Blue Line From 10-4Ge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624328"/>
            <a:ext cx="12192000" cy="1233672"/>
          </a:xfrm>
          <a:prstGeom prst="rect">
            <a:avLst/>
          </a:prstGeom>
          <a:noFill/>
          <a:extLst>
            <a:ext uri="{909E8E84-426E-40DD-AFC4-6F175D3DCCD1}">
              <a14:hiddenFill xmlns:a14="http://schemas.microsoft.com/office/drawing/2010/main">
                <a:solidFill>
                  <a:srgbClr val="FFFFFF"/>
                </a:solidFill>
              </a14:hiddenFill>
            </a:ext>
          </a:extLst>
        </p:spPr>
      </p:pic>
      <p:pic>
        <p:nvPicPr>
          <p:cNvPr id="17414" name="Picture 6" descr="I DON&amp;#39;T ALWAYS (EVER) ACT LIKE A GOOD SAMARITAN BUT WHEN I DO, I POST IT ON  FACEBOOK. - The Most Interesting Man In The World - quickme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 y="186004"/>
            <a:ext cx="4279900" cy="537085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4"/>
          <a:stretch>
            <a:fillRect/>
          </a:stretch>
        </p:blipFill>
        <p:spPr>
          <a:xfrm>
            <a:off x="5130800" y="1829593"/>
            <a:ext cx="6336346" cy="3198813"/>
          </a:xfrm>
          <a:prstGeom prst="rect">
            <a:avLst/>
          </a:prstGeom>
        </p:spPr>
      </p:pic>
      <p:sp>
        <p:nvSpPr>
          <p:cNvPr id="10" name="Rectangle 9"/>
          <p:cNvSpPr/>
          <p:nvPr/>
        </p:nvSpPr>
        <p:spPr>
          <a:xfrm>
            <a:off x="4954247" y="1053040"/>
            <a:ext cx="6182590" cy="523220"/>
          </a:xfrm>
          <a:prstGeom prst="rect">
            <a:avLst/>
          </a:prstGeom>
        </p:spPr>
        <p:txBody>
          <a:bodyPr wrap="none">
            <a:spAutoFit/>
          </a:bodyPr>
          <a:lstStyle/>
          <a:p>
            <a:r>
              <a:rPr lang="en-US" sz="2800" b="1" u="sng" dirty="0">
                <a:solidFill>
                  <a:srgbClr val="000000"/>
                </a:solidFill>
                <a:latin typeface="Arial" panose="020B0604020202020204" pitchFamily="34" charset="0"/>
              </a:rPr>
              <a:t>(745 </a:t>
            </a:r>
            <a:r>
              <a:rPr lang="en-US" sz="2800" b="1" u="sng" dirty="0" err="1">
                <a:solidFill>
                  <a:srgbClr val="000000"/>
                </a:solidFill>
                <a:latin typeface="Arial" panose="020B0604020202020204" pitchFamily="34" charset="0"/>
              </a:rPr>
              <a:t>ILCS</a:t>
            </a:r>
            <a:r>
              <a:rPr lang="en-US" sz="2800" b="1" u="sng" dirty="0">
                <a:solidFill>
                  <a:srgbClr val="000000"/>
                </a:solidFill>
                <a:latin typeface="Arial" panose="020B0604020202020204" pitchFamily="34" charset="0"/>
              </a:rPr>
              <a:t> 49/) Good Samaritan Act.</a:t>
            </a:r>
            <a:endParaRPr lang="en-US" sz="2800" u="sng" dirty="0"/>
          </a:p>
        </p:txBody>
      </p:sp>
    </p:spTree>
    <p:extLst>
      <p:ext uri="{BB962C8B-B14F-4D97-AF65-F5344CB8AC3E}">
        <p14:creationId xmlns:p14="http://schemas.microsoft.com/office/powerpoint/2010/main" val="21548340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en-US" altLang="en-US" dirty="0"/>
          </a:p>
          <a:p>
            <a:endParaRPr lang="en-US" dirty="0"/>
          </a:p>
        </p:txBody>
      </p:sp>
      <p:pic>
        <p:nvPicPr>
          <p:cNvPr id="1028" name="Picture 4" descr="The Thin Blue Line From 10-4Ge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624328"/>
            <a:ext cx="12192000" cy="123367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01600" y="1140287"/>
            <a:ext cx="12090400" cy="1569660"/>
          </a:xfrm>
          <a:prstGeom prst="rect">
            <a:avLst/>
          </a:prstGeom>
        </p:spPr>
        <p:txBody>
          <a:bodyPr wrap="square">
            <a:spAutoFit/>
          </a:bodyPr>
          <a:lstStyle/>
          <a:p>
            <a:r>
              <a:rPr lang="en-US" sz="3600" b="1" u="sng" dirty="0" smtClean="0"/>
              <a:t>Goals</a:t>
            </a:r>
            <a:r>
              <a:rPr lang="en-US" sz="3600" b="1" dirty="0" smtClean="0"/>
              <a:t>:</a:t>
            </a:r>
          </a:p>
          <a:p>
            <a:r>
              <a:rPr lang="en-US" sz="2000" dirty="0" smtClean="0"/>
              <a:t>To encourage responders to provide potentially life-saving care to those in need </a:t>
            </a:r>
          </a:p>
          <a:p>
            <a:r>
              <a:rPr lang="en-US" sz="2000" dirty="0" smtClean="0"/>
              <a:t>To protect responders from civil liability for any acts, omissions, or injuries occurred when delivering emergency care to victims</a:t>
            </a:r>
            <a:endParaRPr lang="en-US" sz="2000" dirty="0"/>
          </a:p>
        </p:txBody>
      </p:sp>
      <p:sp>
        <p:nvSpPr>
          <p:cNvPr id="6" name="Rectangle 5"/>
          <p:cNvSpPr/>
          <p:nvPr/>
        </p:nvSpPr>
        <p:spPr>
          <a:xfrm>
            <a:off x="1092200" y="2911966"/>
            <a:ext cx="11099800" cy="2462213"/>
          </a:xfrm>
          <a:prstGeom prst="rect">
            <a:avLst/>
          </a:prstGeom>
        </p:spPr>
        <p:txBody>
          <a:bodyPr wrap="square">
            <a:spAutoFit/>
          </a:bodyPr>
          <a:lstStyle/>
          <a:p>
            <a:r>
              <a:rPr lang="en-US" sz="3600" b="1" u="sng" dirty="0"/>
              <a:t>For Good Samaritan Laws to be Applicable…</a:t>
            </a:r>
            <a:endParaRPr lang="en-US" sz="3600" b="1" u="sng" dirty="0" smtClean="0"/>
          </a:p>
          <a:p>
            <a:r>
              <a:rPr lang="en-US" sz="2000" dirty="0" smtClean="0"/>
              <a:t>The </a:t>
            </a:r>
            <a:r>
              <a:rPr lang="en-US" sz="2000" dirty="0"/>
              <a:t>situation must be an </a:t>
            </a:r>
            <a:r>
              <a:rPr lang="en-US" sz="2000" b="1" u="sng" dirty="0" smtClean="0"/>
              <a:t>Emergency</a:t>
            </a:r>
            <a:endParaRPr lang="en-US" sz="2000" b="1" dirty="0"/>
          </a:p>
          <a:p>
            <a:r>
              <a:rPr lang="en-US" sz="2000" dirty="0"/>
              <a:t>The services rendered must be </a:t>
            </a:r>
            <a:r>
              <a:rPr lang="en-US" sz="2000" b="1" u="sng" dirty="0" smtClean="0"/>
              <a:t>Voluntary</a:t>
            </a:r>
            <a:endParaRPr lang="en-US" sz="2000" b="1" dirty="0"/>
          </a:p>
          <a:p>
            <a:r>
              <a:rPr lang="en-US" sz="2000" dirty="0"/>
              <a:t>The victim receiving care must be accepting of it - obtain </a:t>
            </a:r>
            <a:r>
              <a:rPr lang="en-US" sz="2000" b="1" u="sng" dirty="0" smtClean="0"/>
              <a:t>Consent</a:t>
            </a:r>
            <a:r>
              <a:rPr lang="en-US" sz="2000" dirty="0" smtClean="0"/>
              <a:t> </a:t>
            </a:r>
            <a:r>
              <a:rPr lang="en-US" sz="2000" dirty="0"/>
              <a:t>whenever possible</a:t>
            </a:r>
          </a:p>
          <a:p>
            <a:r>
              <a:rPr lang="en-US" sz="2000" dirty="0"/>
              <a:t>The care provided must be rendered </a:t>
            </a:r>
            <a:r>
              <a:rPr lang="en-US" sz="2000" b="1" u="sng" dirty="0" smtClean="0"/>
              <a:t>Free </a:t>
            </a:r>
            <a:r>
              <a:rPr lang="en-US" sz="2000" b="1" u="sng" dirty="0"/>
              <a:t>of charge</a:t>
            </a:r>
            <a:endParaRPr lang="en-US" sz="2000" b="1" dirty="0"/>
          </a:p>
          <a:p>
            <a:r>
              <a:rPr lang="en-US" sz="2000" dirty="0"/>
              <a:t>The care performed must be done </a:t>
            </a:r>
            <a:r>
              <a:rPr lang="en-US" sz="2000" b="1" dirty="0"/>
              <a:t>“</a:t>
            </a:r>
            <a:r>
              <a:rPr lang="en-US" sz="2000" b="1" u="sng" dirty="0"/>
              <a:t>in good faith</a:t>
            </a:r>
            <a:r>
              <a:rPr lang="en-US" sz="2000" b="1" dirty="0"/>
              <a:t>” </a:t>
            </a:r>
            <a:r>
              <a:rPr lang="en-US" sz="2000" dirty="0"/>
              <a:t>to help</a:t>
            </a:r>
          </a:p>
          <a:p>
            <a:endParaRPr lang="en-US" dirty="0"/>
          </a:p>
        </p:txBody>
      </p:sp>
    </p:spTree>
    <p:extLst>
      <p:ext uri="{BB962C8B-B14F-4D97-AF65-F5344CB8AC3E}">
        <p14:creationId xmlns:p14="http://schemas.microsoft.com/office/powerpoint/2010/main" val="5300674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325563"/>
          </a:xfrm>
        </p:spPr>
        <p:txBody>
          <a:bodyPr/>
          <a:lstStyle/>
          <a:p>
            <a:r>
              <a:rPr lang="en-US" altLang="en-US" b="1" u="sng" dirty="0">
                <a:latin typeface="Arial Black" panose="020B0A04020102020204" pitchFamily="34" charset="0"/>
              </a:rPr>
              <a:t>Mass Casualty Incident (MCI)</a:t>
            </a:r>
            <a:endParaRPr lang="en-US" b="1" dirty="0">
              <a:latin typeface="Arial Black" panose="020B0A04020102020204" pitchFamily="34" charset="0"/>
            </a:endParaRPr>
          </a:p>
        </p:txBody>
      </p:sp>
      <p:pic>
        <p:nvPicPr>
          <p:cNvPr id="1028" name="Picture 4" descr="The Thin Blue Line From 10-4Ge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502234"/>
            <a:ext cx="12192000" cy="123367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txBox="1">
            <a:spLocks noChangeArrowheads="1"/>
          </p:cNvSpPr>
          <p:nvPr/>
        </p:nvSpPr>
        <p:spPr>
          <a:xfrm>
            <a:off x="0" y="1418339"/>
            <a:ext cx="4038600" cy="45259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2400" dirty="0" smtClean="0"/>
              <a:t>Definition</a:t>
            </a:r>
          </a:p>
          <a:p>
            <a:pPr lvl="1"/>
            <a:r>
              <a:rPr lang="en-US" altLang="en-US" sz="2000" i="1" dirty="0" smtClean="0"/>
              <a:t>An incident which produces multiple casualties such that emergency services, medical personnel and referral systems within the normal catchment area cannot provide adequate and timely response and care without unacceptable mortality and/or morbidity.</a:t>
            </a:r>
            <a:r>
              <a:rPr lang="en-US" altLang="en-US" sz="2000" dirty="0" smtClean="0"/>
              <a:t> </a:t>
            </a:r>
          </a:p>
        </p:txBody>
      </p:sp>
      <p:pic>
        <p:nvPicPr>
          <p:cNvPr id="15364" name="Picture 4" descr="Megabus crash in Illinois; 1 dead, 3 dozen hu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56930" y="1048066"/>
            <a:ext cx="3515199" cy="2308489"/>
          </a:xfrm>
          <a:prstGeom prst="rect">
            <a:avLst/>
          </a:prstGeom>
          <a:noFill/>
          <a:extLst>
            <a:ext uri="{909E8E84-426E-40DD-AFC4-6F175D3DCCD1}">
              <a14:hiddenFill xmlns:a14="http://schemas.microsoft.com/office/drawing/2010/main">
                <a:solidFill>
                  <a:srgbClr val="FFFFFF"/>
                </a:solidFill>
              </a14:hiddenFill>
            </a:ext>
          </a:extLst>
        </p:spPr>
      </p:pic>
      <p:pic>
        <p:nvPicPr>
          <p:cNvPr id="15368" name="Picture 8" descr="SUV plows through Waukesha, Wisconsin, Christmas parade as children watch  in horror | Fox New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8600" y="976956"/>
            <a:ext cx="4434287" cy="2494286"/>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291344" y="4719475"/>
            <a:ext cx="3176511" cy="388696"/>
          </a:xfrm>
          <a:prstGeom prst="rect">
            <a:avLst/>
          </a:prstGeom>
        </p:spPr>
        <p:txBody>
          <a:bodyPr wrap="none">
            <a:spAutoFit/>
          </a:bodyPr>
          <a:lstStyle/>
          <a:p>
            <a:pPr>
              <a:lnSpc>
                <a:spcPct val="107000"/>
              </a:lnSpc>
              <a:spcAft>
                <a:spcPts val="800"/>
              </a:spcAft>
            </a:pPr>
            <a:r>
              <a:rPr lang="en-US"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5"/>
              </a:rPr>
              <a:t>https</a:t>
            </a:r>
            <a:r>
              <a:rPr lang="en-US" u="sng" dirty="0" smtClean="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5"/>
              </a:rPr>
              <a:t>://</a:t>
            </a:r>
            <a:r>
              <a:rPr lang="en-US" u="sng" dirty="0" err="1" smtClean="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5"/>
              </a:rPr>
              <a:t>youtu.be</a:t>
            </a:r>
            <a:r>
              <a:rPr lang="en-US" u="sng" dirty="0" smtClean="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5"/>
              </a:rPr>
              <a:t>/</a:t>
            </a:r>
            <a:r>
              <a:rPr lang="en-US" u="sng" dirty="0" err="1" smtClean="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5"/>
              </a:rPr>
              <a:t>ZvRQ1StsYGw</a:t>
            </a:r>
            <a:r>
              <a:rPr lang="en-US" dirty="0" smtClean="0">
                <a:latin typeface="Calibri" panose="020F0502020204030204" pitchFamily="34" charset="0"/>
                <a:ea typeface="Calibri" panose="020F0502020204030204" pitchFamily="34"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5370" name="Picture 10" descr="Las Vegas Shooting: 59 Killed and More Than 500 Hurt Near Mandalay Bay"/>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75300" y="3509763"/>
            <a:ext cx="5423468" cy="3043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73863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61" y="0"/>
            <a:ext cx="10515600" cy="1325563"/>
          </a:xfrm>
        </p:spPr>
        <p:txBody>
          <a:bodyPr/>
          <a:lstStyle/>
          <a:p>
            <a:r>
              <a:rPr lang="en-US" dirty="0" smtClean="0">
                <a:latin typeface="Arial Black" panose="020B0A04020102020204" pitchFamily="34" charset="0"/>
              </a:rPr>
              <a:t>GOAL</a:t>
            </a:r>
            <a:endParaRPr lang="en-US" dirty="0">
              <a:latin typeface="Arial Black" panose="020B0A04020102020204" pitchFamily="34" charset="0"/>
            </a:endParaRPr>
          </a:p>
        </p:txBody>
      </p:sp>
      <p:sp>
        <p:nvSpPr>
          <p:cNvPr id="3" name="Content Placeholder 2"/>
          <p:cNvSpPr>
            <a:spLocks noGrp="1"/>
          </p:cNvSpPr>
          <p:nvPr>
            <p:ph idx="1"/>
          </p:nvPr>
        </p:nvSpPr>
        <p:spPr>
          <a:xfrm>
            <a:off x="718986" y="662781"/>
            <a:ext cx="10515600" cy="4351338"/>
          </a:xfrm>
        </p:spPr>
        <p:txBody>
          <a:bodyPr/>
          <a:lstStyle/>
          <a:p>
            <a:pPr marL="0" indent="0">
              <a:buNone/>
            </a:pPr>
            <a:endParaRPr lang="en-US" altLang="en-US" dirty="0"/>
          </a:p>
          <a:p>
            <a:r>
              <a:rPr lang="en-US" altLang="en-US" dirty="0"/>
              <a:t>To save the largest number of people of a multiple casualty incident</a:t>
            </a:r>
          </a:p>
          <a:p>
            <a:endParaRPr lang="en-US" dirty="0"/>
          </a:p>
        </p:txBody>
      </p:sp>
      <p:pic>
        <p:nvPicPr>
          <p:cNvPr id="1028" name="Picture 4" descr="The Thin Blue Line From 10-4Ge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624328"/>
            <a:ext cx="12192000" cy="123367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stretch>
            <a:fillRect/>
          </a:stretch>
        </p:blipFill>
        <p:spPr>
          <a:xfrm>
            <a:off x="0" y="2260963"/>
            <a:ext cx="5300461" cy="2728728"/>
          </a:xfrm>
          <a:prstGeom prst="rect">
            <a:avLst/>
          </a:prstGeom>
        </p:spPr>
      </p:pic>
      <p:pic>
        <p:nvPicPr>
          <p:cNvPr id="6" name="Picture 5"/>
          <p:cNvPicPr>
            <a:picLocks noChangeAspect="1"/>
          </p:cNvPicPr>
          <p:nvPr/>
        </p:nvPicPr>
        <p:blipFill>
          <a:blip r:embed="rId4"/>
          <a:stretch>
            <a:fillRect/>
          </a:stretch>
        </p:blipFill>
        <p:spPr>
          <a:xfrm>
            <a:off x="6653111" y="2260963"/>
            <a:ext cx="5153025" cy="2793089"/>
          </a:xfrm>
          <a:prstGeom prst="rect">
            <a:avLst/>
          </a:prstGeom>
        </p:spPr>
      </p:pic>
      <p:sp>
        <p:nvSpPr>
          <p:cNvPr id="7" name="Rectangle 6"/>
          <p:cNvSpPr/>
          <p:nvPr/>
        </p:nvSpPr>
        <p:spPr>
          <a:xfrm>
            <a:off x="5018905" y="2881294"/>
            <a:ext cx="1915763" cy="2585323"/>
          </a:xfrm>
          <a:prstGeom prst="rect">
            <a:avLst/>
          </a:prstGeom>
          <a:noFill/>
        </p:spPr>
        <p:txBody>
          <a:bodyPr wrap="square" lIns="91440" tIns="45720" rIns="91440" bIns="45720">
            <a:spAutoFit/>
          </a:bodyPr>
          <a:lstStyle/>
          <a:p>
            <a:pPr algn="ctr"/>
            <a:r>
              <a:rPr lang="en-US" sz="5400" dirty="0" smtClean="0">
                <a:ln w="0"/>
                <a:effectLst>
                  <a:outerShdw blurRad="38100" dist="19050" dir="2700000" algn="tl" rotWithShape="0">
                    <a:schemeClr val="dk1">
                      <a:alpha val="40000"/>
                    </a:schemeClr>
                  </a:outerShdw>
                </a:effectLst>
              </a:rPr>
              <a:t>V</a:t>
            </a:r>
          </a:p>
          <a:p>
            <a:pPr algn="ctr"/>
            <a:r>
              <a:rPr lang="en-US" sz="5400" b="0" cap="none" spc="0" dirty="0" smtClean="0">
                <a:ln w="0"/>
                <a:solidFill>
                  <a:schemeClr val="tx1"/>
                </a:solidFill>
                <a:effectLst>
                  <a:outerShdw blurRad="38100" dist="19050" dir="2700000" algn="tl" rotWithShape="0">
                    <a:schemeClr val="dk1">
                      <a:alpha val="40000"/>
                    </a:schemeClr>
                  </a:outerShdw>
                </a:effectLst>
              </a:rPr>
              <a:t>S</a:t>
            </a:r>
          </a:p>
          <a:p>
            <a:pPr algn="ctr"/>
            <a:endParaRPr lang="en-US" sz="5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337251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325563"/>
          </a:xfrm>
        </p:spPr>
        <p:txBody>
          <a:bodyPr>
            <a:normAutofit/>
          </a:bodyPr>
          <a:lstStyle/>
          <a:p>
            <a:r>
              <a:rPr lang="en-US" altLang="en-US" sz="7200" dirty="0">
                <a:latin typeface="Arial Black" panose="020B0A04020102020204" pitchFamily="34" charset="0"/>
              </a:rPr>
              <a:t>Triage</a:t>
            </a:r>
            <a:endParaRPr lang="en-US" sz="7200" dirty="0">
              <a:latin typeface="Arial Black" panose="020B0A04020102020204" pitchFamily="34" charset="0"/>
            </a:endParaRPr>
          </a:p>
        </p:txBody>
      </p:sp>
      <p:sp>
        <p:nvSpPr>
          <p:cNvPr id="3" name="Content Placeholder 2"/>
          <p:cNvSpPr>
            <a:spLocks noGrp="1"/>
          </p:cNvSpPr>
          <p:nvPr>
            <p:ph idx="1"/>
          </p:nvPr>
        </p:nvSpPr>
        <p:spPr/>
        <p:txBody>
          <a:bodyPr/>
          <a:lstStyle/>
          <a:p>
            <a:pPr marL="0" indent="0">
              <a:buNone/>
            </a:pPr>
            <a:endParaRPr lang="en-US" altLang="en-US" dirty="0"/>
          </a:p>
          <a:p>
            <a:endParaRPr lang="en-US" dirty="0"/>
          </a:p>
        </p:txBody>
      </p:sp>
      <p:pic>
        <p:nvPicPr>
          <p:cNvPr id="1028" name="Picture 4" descr="The Thin Blue Line From 10-4Ge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624328"/>
            <a:ext cx="12192000" cy="1233672"/>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2"/>
          <p:cNvSpPr txBox="1">
            <a:spLocks/>
          </p:cNvSpPr>
          <p:nvPr/>
        </p:nvSpPr>
        <p:spPr>
          <a:xfrm>
            <a:off x="88900" y="662781"/>
            <a:ext cx="118364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altLang="en-US" dirty="0" smtClean="0"/>
          </a:p>
          <a:p>
            <a:pPr marL="0" indent="0">
              <a:buNone/>
            </a:pPr>
            <a:endParaRPr lang="en-US" dirty="0"/>
          </a:p>
          <a:p>
            <a:pPr marL="0" indent="0">
              <a:buNone/>
            </a:pPr>
            <a:r>
              <a:rPr lang="en-US" sz="4000" dirty="0" smtClean="0"/>
              <a:t>When do we need to triage ?</a:t>
            </a:r>
          </a:p>
          <a:p>
            <a:pPr marL="0" indent="0">
              <a:buNone/>
            </a:pPr>
            <a:endParaRPr lang="en-US" sz="4000" dirty="0"/>
          </a:p>
          <a:p>
            <a:pPr marL="0" indent="0">
              <a:buNone/>
            </a:pPr>
            <a:r>
              <a:rPr lang="en-US" sz="4000" dirty="0" smtClean="0"/>
              <a:t>When the incident out ways the number of rescuers!! </a:t>
            </a:r>
            <a:endParaRPr lang="en-US" sz="4000" dirty="0"/>
          </a:p>
        </p:txBody>
      </p:sp>
    </p:spTree>
    <p:extLst>
      <p:ext uri="{BB962C8B-B14F-4D97-AF65-F5344CB8AC3E}">
        <p14:creationId xmlns:p14="http://schemas.microsoft.com/office/powerpoint/2010/main" val="11230913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The Thin Blue Line From 10-4Ge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624328"/>
            <a:ext cx="12192000" cy="123367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2"/>
          <p:cNvSpPr>
            <a:spLocks noGrp="1" noChangeArrowheads="1"/>
          </p:cNvSpPr>
          <p:nvPr>
            <p:ph type="title"/>
          </p:nvPr>
        </p:nvSpPr>
        <p:spPr>
          <a:xfrm>
            <a:off x="939800" y="0"/>
            <a:ext cx="10515600" cy="1325563"/>
          </a:xfrm>
        </p:spPr>
        <p:txBody>
          <a:bodyPr/>
          <a:lstStyle/>
          <a:p>
            <a:pPr algn="ctr" eaLnBrk="1" hangingPunct="1"/>
            <a:r>
              <a:rPr lang="en-US" altLang="en-US" dirty="0" smtClean="0">
                <a:latin typeface="Arial Black" panose="020B0A04020102020204" pitchFamily="34" charset="0"/>
              </a:rPr>
              <a:t>Triage Protocol (START)</a:t>
            </a:r>
            <a:br>
              <a:rPr lang="en-US" altLang="en-US" dirty="0" smtClean="0">
                <a:latin typeface="Arial Black" panose="020B0A04020102020204" pitchFamily="34" charset="0"/>
              </a:rPr>
            </a:br>
            <a:r>
              <a:rPr lang="en-US" altLang="en-US" sz="2400" dirty="0" smtClean="0">
                <a:latin typeface="Arial Black" panose="020B0A04020102020204" pitchFamily="34" charset="0"/>
              </a:rPr>
              <a:t>Simple Triage And Rapid Treatment </a:t>
            </a:r>
          </a:p>
        </p:txBody>
      </p:sp>
      <p:pic>
        <p:nvPicPr>
          <p:cNvPr id="7" name="Picture 6"/>
          <p:cNvPicPr>
            <a:picLocks noChangeAspect="1"/>
          </p:cNvPicPr>
          <p:nvPr/>
        </p:nvPicPr>
        <p:blipFill>
          <a:blip r:embed="rId3"/>
          <a:stretch>
            <a:fillRect/>
          </a:stretch>
        </p:blipFill>
        <p:spPr>
          <a:xfrm>
            <a:off x="1747837" y="1104900"/>
            <a:ext cx="8696325" cy="4519428"/>
          </a:xfrm>
          <a:prstGeom prst="rect">
            <a:avLst/>
          </a:prstGeom>
        </p:spPr>
      </p:pic>
    </p:spTree>
    <p:extLst>
      <p:ext uri="{BB962C8B-B14F-4D97-AF65-F5344CB8AC3E}">
        <p14:creationId xmlns:p14="http://schemas.microsoft.com/office/powerpoint/2010/main" val="30125764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8750" y="156276"/>
            <a:ext cx="10515600" cy="1325563"/>
          </a:xfrm>
        </p:spPr>
        <p:txBody>
          <a:bodyPr>
            <a:normAutofit/>
          </a:bodyPr>
          <a:lstStyle/>
          <a:p>
            <a:r>
              <a:rPr lang="en-US" sz="6000" b="1" dirty="0">
                <a:latin typeface="Arial Black" panose="020B0A04020102020204" pitchFamily="34" charset="0"/>
              </a:rPr>
              <a:t>OBJECTIVES </a:t>
            </a:r>
          </a:p>
        </p:txBody>
      </p:sp>
      <p:sp>
        <p:nvSpPr>
          <p:cNvPr id="3" name="Content Placeholder 2"/>
          <p:cNvSpPr>
            <a:spLocks noGrp="1"/>
          </p:cNvSpPr>
          <p:nvPr>
            <p:ph idx="1"/>
          </p:nvPr>
        </p:nvSpPr>
        <p:spPr>
          <a:xfrm>
            <a:off x="158750" y="1272990"/>
            <a:ext cx="11874500" cy="4351338"/>
          </a:xfrm>
        </p:spPr>
        <p:txBody>
          <a:bodyPr>
            <a:normAutofit lnSpcReduction="10000"/>
          </a:bodyPr>
          <a:lstStyle/>
          <a:p>
            <a:r>
              <a:rPr lang="en-US" dirty="0"/>
              <a:t>Explain the role of </a:t>
            </a:r>
            <a:r>
              <a:rPr lang="en-US" dirty="0" smtClean="0"/>
              <a:t>the </a:t>
            </a:r>
            <a:r>
              <a:rPr lang="en-US" dirty="0"/>
              <a:t>Medical Responder in the </a:t>
            </a:r>
            <a:r>
              <a:rPr lang="en-US" dirty="0" smtClean="0"/>
              <a:t>medical response situation</a:t>
            </a:r>
            <a:r>
              <a:rPr lang="en-US" dirty="0"/>
              <a:t>. </a:t>
            </a:r>
            <a:endParaRPr lang="en-US" dirty="0" smtClean="0"/>
          </a:p>
          <a:p>
            <a:r>
              <a:rPr lang="en-US" dirty="0" smtClean="0"/>
              <a:t>Review </a:t>
            </a:r>
            <a:r>
              <a:rPr lang="en-US" dirty="0"/>
              <a:t>the need for scene size-up</a:t>
            </a:r>
            <a:r>
              <a:rPr lang="en-US" dirty="0" smtClean="0"/>
              <a:t>  and communication </a:t>
            </a:r>
            <a:r>
              <a:rPr lang="en-US" dirty="0"/>
              <a:t>techniques </a:t>
            </a:r>
            <a:endParaRPr lang="en-US" dirty="0" smtClean="0"/>
          </a:p>
          <a:p>
            <a:r>
              <a:rPr lang="en-US" altLang="en-US" dirty="0"/>
              <a:t>Review </a:t>
            </a:r>
            <a:r>
              <a:rPr lang="en-US" altLang="en-US" dirty="0">
                <a:solidFill>
                  <a:srgbClr val="000000"/>
                </a:solidFill>
                <a:latin typeface="Arial (Body)"/>
                <a:ea typeface="ＭＳ Ｐゴシック"/>
              </a:rPr>
              <a:t>when to </a:t>
            </a:r>
            <a:r>
              <a:rPr lang="en-US" altLang="en-US" dirty="0">
                <a:solidFill>
                  <a:srgbClr val="000000"/>
                </a:solidFill>
                <a:ea typeface="ＭＳ Ｐゴシック"/>
              </a:rPr>
              <a:t>Request Air Medical </a:t>
            </a:r>
            <a:r>
              <a:rPr lang="en-US" altLang="en-US" dirty="0" smtClean="0">
                <a:solidFill>
                  <a:srgbClr val="000000"/>
                </a:solidFill>
                <a:ea typeface="ＭＳ Ｐゴシック"/>
              </a:rPr>
              <a:t>Transport</a:t>
            </a:r>
            <a:endParaRPr lang="en-US" dirty="0" smtClean="0"/>
          </a:p>
          <a:p>
            <a:r>
              <a:rPr lang="en-US" dirty="0" smtClean="0"/>
              <a:t>Review Laws and regulations pertaining to Law Enforcement and medical care. i.e. Good Samaritan, LE </a:t>
            </a:r>
            <a:r>
              <a:rPr lang="en-US" dirty="0" err="1" smtClean="0"/>
              <a:t>HB</a:t>
            </a:r>
            <a:r>
              <a:rPr lang="en-US" dirty="0" smtClean="0"/>
              <a:t> 3653</a:t>
            </a:r>
          </a:p>
          <a:p>
            <a:r>
              <a:rPr lang="en-US" altLang="en-US" dirty="0"/>
              <a:t>Explain the importance of using proper body mechanics. </a:t>
            </a:r>
          </a:p>
          <a:p>
            <a:r>
              <a:rPr lang="en-US" altLang="en-US" dirty="0"/>
              <a:t>Explain the hazards of not using proper body mechanics when lifting and moving patients</a:t>
            </a:r>
            <a:r>
              <a:rPr lang="en-US" altLang="en-US" dirty="0" smtClean="0"/>
              <a:t>.</a:t>
            </a:r>
          </a:p>
          <a:p>
            <a:r>
              <a:rPr lang="en-US" altLang="en-US" dirty="0" smtClean="0"/>
              <a:t> </a:t>
            </a:r>
            <a:r>
              <a:rPr lang="en-US" altLang="en-US" dirty="0"/>
              <a:t>Demonstrate the proper technique for standard moves, urgent moves, and emergent moves.</a:t>
            </a:r>
          </a:p>
          <a:p>
            <a:endParaRPr lang="en-US" altLang="en-US" dirty="0"/>
          </a:p>
          <a:p>
            <a:pPr marL="0" indent="0">
              <a:buNone/>
            </a:pPr>
            <a:endParaRPr lang="en-US" dirty="0" smtClean="0"/>
          </a:p>
        </p:txBody>
      </p:sp>
      <p:pic>
        <p:nvPicPr>
          <p:cNvPr id="1028" name="Picture 4" descr="The Thin Blue Line From 10-4Ge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624328"/>
            <a:ext cx="12192000" cy="1233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16950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en-US" altLang="en-US" dirty="0"/>
          </a:p>
          <a:p>
            <a:endParaRPr lang="en-US" dirty="0"/>
          </a:p>
        </p:txBody>
      </p:sp>
      <p:pic>
        <p:nvPicPr>
          <p:cNvPr id="1028" name="Picture 4" descr="The Thin Blue Line From 10-4Ge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624328"/>
            <a:ext cx="12192000" cy="123367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2046627" y="365125"/>
            <a:ext cx="8098745" cy="5154613"/>
          </a:xfrm>
          <a:prstGeom prst="rect">
            <a:avLst/>
          </a:prstGeom>
        </p:spPr>
      </p:pic>
    </p:spTree>
    <p:extLst>
      <p:ext uri="{BB962C8B-B14F-4D97-AF65-F5344CB8AC3E}">
        <p14:creationId xmlns:p14="http://schemas.microsoft.com/office/powerpoint/2010/main" val="32419899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en-US" altLang="en-US" dirty="0"/>
          </a:p>
          <a:p>
            <a:endParaRPr lang="en-US" dirty="0"/>
          </a:p>
        </p:txBody>
      </p:sp>
      <p:pic>
        <p:nvPicPr>
          <p:cNvPr id="1028" name="Picture 4" descr="The Thin Blue Line From 10-4Ge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624328"/>
            <a:ext cx="12192000" cy="1233672"/>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736600" y="0"/>
            <a:ext cx="10515600" cy="1325563"/>
          </a:xfrm>
        </p:spPr>
        <p:txBody>
          <a:bodyPr>
            <a:normAutofit/>
          </a:bodyPr>
          <a:lstStyle/>
          <a:p>
            <a:pPr algn="ctr"/>
            <a:r>
              <a:rPr lang="en-US" sz="4800" dirty="0" smtClean="0">
                <a:latin typeface="Arial Black" panose="020B0A04020102020204" pitchFamily="34" charset="0"/>
              </a:rPr>
              <a:t>JUMP START </a:t>
            </a:r>
            <a:endParaRPr lang="en-US" sz="4800" dirty="0">
              <a:latin typeface="Arial Black" panose="020B0A04020102020204" pitchFamily="34" charset="0"/>
            </a:endParaRPr>
          </a:p>
        </p:txBody>
      </p:sp>
      <p:pic>
        <p:nvPicPr>
          <p:cNvPr id="6" name="Picture 5"/>
          <p:cNvPicPr>
            <a:picLocks noChangeAspect="1"/>
          </p:cNvPicPr>
          <p:nvPr/>
        </p:nvPicPr>
        <p:blipFill>
          <a:blip r:embed="rId3"/>
          <a:stretch>
            <a:fillRect/>
          </a:stretch>
        </p:blipFill>
        <p:spPr>
          <a:xfrm>
            <a:off x="1533525" y="1419225"/>
            <a:ext cx="9124950" cy="4019550"/>
          </a:xfrm>
          <a:prstGeom prst="rect">
            <a:avLst/>
          </a:prstGeom>
        </p:spPr>
      </p:pic>
    </p:spTree>
    <p:extLst>
      <p:ext uri="{BB962C8B-B14F-4D97-AF65-F5344CB8AC3E}">
        <p14:creationId xmlns:p14="http://schemas.microsoft.com/office/powerpoint/2010/main" val="31406556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136525"/>
            <a:ext cx="10515600" cy="1325563"/>
          </a:xfrm>
        </p:spPr>
        <p:txBody>
          <a:bodyPr>
            <a:normAutofit fontScale="90000"/>
          </a:bodyPr>
          <a:lstStyle/>
          <a:p>
            <a:r>
              <a:rPr lang="en-US" sz="5400" b="1" dirty="0">
                <a:latin typeface="Arial Black" panose="020B0A04020102020204" pitchFamily="34" charset="0"/>
              </a:rPr>
              <a:t>SALT TRIAGE</a:t>
            </a:r>
            <a:r>
              <a:rPr lang="en-US" dirty="0"/>
              <a:t/>
            </a:r>
            <a:br>
              <a:rPr lang="en-US" dirty="0"/>
            </a:br>
            <a:endParaRPr lang="en-US" dirty="0"/>
          </a:p>
        </p:txBody>
      </p:sp>
      <p:sp>
        <p:nvSpPr>
          <p:cNvPr id="3" name="Content Placeholder 2"/>
          <p:cNvSpPr>
            <a:spLocks noGrp="1"/>
          </p:cNvSpPr>
          <p:nvPr>
            <p:ph idx="1"/>
          </p:nvPr>
        </p:nvSpPr>
        <p:spPr/>
        <p:txBody>
          <a:bodyPr/>
          <a:lstStyle/>
          <a:p>
            <a:pPr marL="0" indent="0">
              <a:buNone/>
            </a:pPr>
            <a:endParaRPr lang="en-US" altLang="en-US" dirty="0"/>
          </a:p>
          <a:p>
            <a:endParaRPr lang="en-US" dirty="0"/>
          </a:p>
        </p:txBody>
      </p:sp>
      <p:pic>
        <p:nvPicPr>
          <p:cNvPr id="1028" name="Picture 4" descr="The Thin Blue Line From 10-4Ge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624328"/>
            <a:ext cx="12192000" cy="123367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p:nvPr/>
        </p:nvPicPr>
        <p:blipFill>
          <a:blip r:embed="rId3"/>
          <a:stretch>
            <a:fillRect/>
          </a:stretch>
        </p:blipFill>
        <p:spPr>
          <a:xfrm>
            <a:off x="1168401" y="825500"/>
            <a:ext cx="7570152" cy="4544695"/>
          </a:xfrm>
          <a:prstGeom prst="rect">
            <a:avLst/>
          </a:prstGeom>
        </p:spPr>
      </p:pic>
    </p:spTree>
    <p:extLst>
      <p:ext uri="{BB962C8B-B14F-4D97-AF65-F5344CB8AC3E}">
        <p14:creationId xmlns:p14="http://schemas.microsoft.com/office/powerpoint/2010/main" val="12378265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en-US" altLang="en-US" dirty="0"/>
          </a:p>
          <a:p>
            <a:endParaRPr lang="en-US" dirty="0"/>
          </a:p>
        </p:txBody>
      </p:sp>
      <p:pic>
        <p:nvPicPr>
          <p:cNvPr id="1028" name="Picture 4" descr="The Thin Blue Line From 10-4Ge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624328"/>
            <a:ext cx="12192000" cy="123367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a:stretch>
            <a:fillRect/>
          </a:stretch>
        </p:blipFill>
        <p:spPr>
          <a:xfrm>
            <a:off x="1212850" y="565150"/>
            <a:ext cx="9493250" cy="4068536"/>
          </a:xfrm>
          <a:prstGeom prst="rect">
            <a:avLst/>
          </a:prstGeom>
        </p:spPr>
      </p:pic>
      <p:pic>
        <p:nvPicPr>
          <p:cNvPr id="6" name="Picture 5"/>
          <p:cNvPicPr>
            <a:picLocks noChangeAspect="1"/>
          </p:cNvPicPr>
          <p:nvPr/>
        </p:nvPicPr>
        <p:blipFill>
          <a:blip r:embed="rId4"/>
          <a:stretch>
            <a:fillRect/>
          </a:stretch>
        </p:blipFill>
        <p:spPr>
          <a:xfrm>
            <a:off x="1701800" y="186938"/>
            <a:ext cx="7518400" cy="5437390"/>
          </a:xfrm>
          <a:prstGeom prst="rect">
            <a:avLst/>
          </a:prstGeom>
        </p:spPr>
      </p:pic>
    </p:spTree>
    <p:extLst>
      <p:ext uri="{BB962C8B-B14F-4D97-AF65-F5344CB8AC3E}">
        <p14:creationId xmlns:p14="http://schemas.microsoft.com/office/powerpoint/2010/main" val="1097651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en-US" altLang="en-US" dirty="0"/>
          </a:p>
          <a:p>
            <a:endParaRPr lang="en-US" dirty="0"/>
          </a:p>
        </p:txBody>
      </p:sp>
      <p:pic>
        <p:nvPicPr>
          <p:cNvPr id="1028" name="Picture 4" descr="The Thin Blue Line From 10-4Ge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624328"/>
            <a:ext cx="12192000" cy="123367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Driver ticketed after August bus crash on Thruway in Cayuga County | Crime  and Courts | auburnpub.c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5219" y="198437"/>
            <a:ext cx="8841561" cy="5237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551478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89000" y="1725566"/>
            <a:ext cx="10515600" cy="4351338"/>
          </a:xfrm>
        </p:spPr>
        <p:txBody>
          <a:bodyPr/>
          <a:lstStyle/>
          <a:p>
            <a:pPr marL="0" indent="0">
              <a:buNone/>
            </a:pPr>
            <a:endParaRPr lang="en-US" altLang="en-US" dirty="0"/>
          </a:p>
          <a:p>
            <a:endParaRPr lang="en-US" dirty="0"/>
          </a:p>
        </p:txBody>
      </p:sp>
      <p:pic>
        <p:nvPicPr>
          <p:cNvPr id="1028" name="Picture 4" descr="The Thin Blue Line From 10-4Ge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624328"/>
            <a:ext cx="12192000" cy="1233672"/>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0" y="-180975"/>
            <a:ext cx="12014200" cy="1325563"/>
          </a:xfrm>
        </p:spPr>
        <p:txBody>
          <a:bodyPr>
            <a:normAutofit fontScale="90000"/>
          </a:bodyPr>
          <a:lstStyle/>
          <a:p>
            <a:r>
              <a:rPr lang="en-US" altLang="en-US" sz="4800" b="1" dirty="0">
                <a:latin typeface="Arial Black" panose="020B0A04020102020204" pitchFamily="34" charset="0"/>
              </a:rPr>
              <a:t>Principles of Moving Patients Safely</a:t>
            </a:r>
            <a:endParaRPr lang="en-US" sz="4800" b="1" dirty="0">
              <a:latin typeface="Arial Black" panose="020B0A04020102020204" pitchFamily="34" charset="0"/>
            </a:endParaRPr>
          </a:p>
        </p:txBody>
      </p:sp>
      <p:sp>
        <p:nvSpPr>
          <p:cNvPr id="2" name="Rectangle 1"/>
          <p:cNvSpPr/>
          <p:nvPr/>
        </p:nvSpPr>
        <p:spPr>
          <a:xfrm>
            <a:off x="368300" y="944470"/>
            <a:ext cx="11645900" cy="3539430"/>
          </a:xfrm>
          <a:prstGeom prst="rect">
            <a:avLst/>
          </a:prstGeom>
        </p:spPr>
        <p:txBody>
          <a:bodyPr wrap="square">
            <a:spAutoFit/>
          </a:bodyPr>
          <a:lstStyle/>
          <a:p>
            <a:r>
              <a:rPr lang="en-US" altLang="en-US" sz="2800" dirty="0" smtClean="0"/>
              <a:t>First is your SAFETY </a:t>
            </a:r>
          </a:p>
          <a:p>
            <a:r>
              <a:rPr lang="en-US" altLang="en-US" sz="2800" dirty="0" smtClean="0"/>
              <a:t>Lifting / Moving is the # 1 cause of off the job injuries </a:t>
            </a:r>
          </a:p>
          <a:p>
            <a:endParaRPr lang="en-US" altLang="en-US" sz="2800" dirty="0" smtClean="0"/>
          </a:p>
          <a:p>
            <a:r>
              <a:rPr lang="en-US" altLang="en-US" sz="2800" dirty="0" smtClean="0"/>
              <a:t>Body Mechanics</a:t>
            </a:r>
          </a:p>
          <a:p>
            <a:pPr marL="914400" lvl="1" indent="-457200">
              <a:buFont typeface="Arial" panose="020B0604020202020204" pitchFamily="34" charset="0"/>
              <a:buChar char="•"/>
            </a:pPr>
            <a:r>
              <a:rPr lang="en-US" altLang="en-US" sz="2800" dirty="0" smtClean="0"/>
              <a:t>Proper and efficient use of your body to facilitate lifting and moving</a:t>
            </a:r>
          </a:p>
          <a:p>
            <a:pPr marL="914400" lvl="1" indent="-457200">
              <a:buFont typeface="Arial" panose="020B0604020202020204" pitchFamily="34" charset="0"/>
              <a:buChar char="•"/>
            </a:pPr>
            <a:r>
              <a:rPr lang="en-US" altLang="en-US" sz="2800" dirty="0"/>
              <a:t>Estimate </a:t>
            </a:r>
            <a:r>
              <a:rPr lang="en-US" altLang="en-US" sz="2800" dirty="0" smtClean="0"/>
              <a:t>the weight.</a:t>
            </a:r>
          </a:p>
          <a:p>
            <a:pPr marL="914400" lvl="1" indent="-457200">
              <a:buFont typeface="Arial" panose="020B0604020202020204" pitchFamily="34" charset="0"/>
              <a:buChar char="•"/>
            </a:pPr>
            <a:r>
              <a:rPr lang="en-US" altLang="en-US" sz="2800" dirty="0" smtClean="0"/>
              <a:t>Make a plan.</a:t>
            </a:r>
          </a:p>
          <a:p>
            <a:pPr marL="914400" lvl="1" indent="-457200">
              <a:buFont typeface="Arial" panose="020B0604020202020204" pitchFamily="34" charset="0"/>
              <a:buChar char="•"/>
            </a:pPr>
            <a:r>
              <a:rPr lang="en-US" altLang="en-US" sz="2800" dirty="0" smtClean="0"/>
              <a:t>Know YOUR physical limitations.</a:t>
            </a:r>
            <a:endParaRPr lang="en-US" altLang="en-US" sz="2800" dirty="0"/>
          </a:p>
        </p:txBody>
      </p:sp>
      <p:pic>
        <p:nvPicPr>
          <p:cNvPr id="1026" name="Picture 2" descr="Image result for dragging peop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67174" y="3124200"/>
            <a:ext cx="3305725" cy="2500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471396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en-US" altLang="en-US" dirty="0"/>
          </a:p>
          <a:p>
            <a:endParaRPr lang="en-US" dirty="0"/>
          </a:p>
        </p:txBody>
      </p:sp>
      <p:pic>
        <p:nvPicPr>
          <p:cNvPr id="1028" name="Picture 4" descr="The Thin Blue Line From 10-4Ge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624328"/>
            <a:ext cx="12192000" cy="123367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1144588"/>
            <a:ext cx="11811000" cy="4832092"/>
          </a:xfrm>
          <a:prstGeom prst="rect">
            <a:avLst/>
          </a:prstGeom>
        </p:spPr>
        <p:txBody>
          <a:bodyPr wrap="square">
            <a:spAutoFit/>
          </a:bodyPr>
          <a:lstStyle/>
          <a:p>
            <a:pPr lvl="1"/>
            <a:r>
              <a:rPr lang="en-US" altLang="en-US" sz="2800" dirty="0"/>
              <a:t>Proper and efficient use of your body to facilitate lifting and moving</a:t>
            </a:r>
          </a:p>
          <a:p>
            <a:pPr marL="1371600" lvl="2" indent="-457200">
              <a:buFont typeface="Arial" panose="020B0604020202020204" pitchFamily="34" charset="0"/>
              <a:buChar char="•"/>
            </a:pPr>
            <a:r>
              <a:rPr lang="en-US" altLang="en-US" sz="2800" dirty="0"/>
              <a:t>Position your feet </a:t>
            </a:r>
            <a:r>
              <a:rPr lang="en-US" altLang="en-US" sz="2800" dirty="0" smtClean="0"/>
              <a:t>properly.</a:t>
            </a:r>
          </a:p>
          <a:p>
            <a:pPr marL="1371600" lvl="2" indent="-457200">
              <a:buFont typeface="Arial" panose="020B0604020202020204" pitchFamily="34" charset="0"/>
              <a:buChar char="•"/>
            </a:pPr>
            <a:r>
              <a:rPr lang="en-US" altLang="en-US" sz="2800" dirty="0" smtClean="0"/>
              <a:t>Lift </a:t>
            </a:r>
            <a:r>
              <a:rPr lang="en-US" altLang="en-US" sz="2800" dirty="0"/>
              <a:t>with your </a:t>
            </a:r>
            <a:r>
              <a:rPr lang="en-US" altLang="en-US" sz="2800" dirty="0" smtClean="0"/>
              <a:t>legs.</a:t>
            </a:r>
          </a:p>
          <a:p>
            <a:pPr marL="1371600" lvl="2" indent="-457200">
              <a:buFont typeface="Arial" panose="020B0604020202020204" pitchFamily="34" charset="0"/>
              <a:buChar char="•"/>
            </a:pPr>
            <a:r>
              <a:rPr lang="en-US" altLang="en-US" sz="2800" dirty="0" smtClean="0"/>
              <a:t>When </a:t>
            </a:r>
            <a:r>
              <a:rPr lang="en-US" altLang="en-US" sz="2800" dirty="0"/>
              <a:t>lifting object with one hand, avoid leaning to either </a:t>
            </a:r>
            <a:r>
              <a:rPr lang="en-US" altLang="en-US" sz="2800" dirty="0" smtClean="0"/>
              <a:t>side.</a:t>
            </a:r>
          </a:p>
          <a:p>
            <a:pPr marL="1371600" lvl="2" indent="-457200">
              <a:buFont typeface="Arial" panose="020B0604020202020204" pitchFamily="34" charset="0"/>
              <a:buChar char="•"/>
            </a:pPr>
            <a:r>
              <a:rPr lang="en-US" altLang="en-US" sz="2800" dirty="0" smtClean="0"/>
              <a:t>Keep </a:t>
            </a:r>
            <a:r>
              <a:rPr lang="en-US" altLang="en-US" sz="2800" dirty="0"/>
              <a:t>weight as close to your body as possible</a:t>
            </a:r>
            <a:r>
              <a:rPr lang="en-US" altLang="en-US" sz="2800" dirty="0" smtClean="0"/>
              <a:t>.</a:t>
            </a:r>
          </a:p>
          <a:p>
            <a:pPr marL="1371600" lvl="2" indent="-457200">
              <a:buFont typeface="Arial" panose="020B0604020202020204" pitchFamily="34" charset="0"/>
              <a:buChar char="•"/>
            </a:pPr>
            <a:r>
              <a:rPr lang="en-US" altLang="en-US" sz="2800" dirty="0"/>
              <a:t>Minimize twisting during lift</a:t>
            </a:r>
            <a:r>
              <a:rPr lang="en-US" altLang="en-US" sz="2800" dirty="0" smtClean="0"/>
              <a:t>.</a:t>
            </a:r>
          </a:p>
          <a:p>
            <a:pPr marL="1371600" lvl="2" indent="-457200">
              <a:buFont typeface="Arial" panose="020B0604020202020204" pitchFamily="34" charset="0"/>
              <a:buChar char="•"/>
            </a:pPr>
            <a:endParaRPr lang="en-US" altLang="en-US" sz="2800" dirty="0"/>
          </a:p>
          <a:p>
            <a:pPr marL="1371600" lvl="2" indent="-457200">
              <a:buFont typeface="Arial" panose="020B0604020202020204" pitchFamily="34" charset="0"/>
              <a:buChar char="•"/>
            </a:pPr>
            <a:r>
              <a:rPr lang="en-US" altLang="en-US" sz="2800" b="1" u="sng" dirty="0"/>
              <a:t>Only move patient when absolutely necessary.</a:t>
            </a:r>
          </a:p>
          <a:p>
            <a:pPr lvl="2"/>
            <a:endParaRPr lang="en-US" altLang="en-US" sz="2800" dirty="0"/>
          </a:p>
          <a:p>
            <a:pPr marL="1371600" lvl="2" indent="-457200">
              <a:buFont typeface="Arial" panose="020B0604020202020204" pitchFamily="34" charset="0"/>
              <a:buChar char="•"/>
            </a:pPr>
            <a:endParaRPr lang="en-US" altLang="en-US" sz="2800" dirty="0"/>
          </a:p>
          <a:p>
            <a:pPr marL="1371600" lvl="2" indent="-457200">
              <a:buFont typeface="Arial" panose="020B0604020202020204" pitchFamily="34" charset="0"/>
              <a:buChar char="•"/>
            </a:pPr>
            <a:endParaRPr lang="en-US" altLang="en-US" sz="2800" dirty="0"/>
          </a:p>
        </p:txBody>
      </p:sp>
      <p:sp>
        <p:nvSpPr>
          <p:cNvPr id="6" name="Title 3"/>
          <p:cNvSpPr>
            <a:spLocks noGrp="1"/>
          </p:cNvSpPr>
          <p:nvPr>
            <p:ph type="title"/>
          </p:nvPr>
        </p:nvSpPr>
        <p:spPr>
          <a:xfrm>
            <a:off x="0" y="2887"/>
            <a:ext cx="11163300" cy="1325563"/>
          </a:xfrm>
        </p:spPr>
        <p:txBody>
          <a:bodyPr>
            <a:normAutofit fontScale="90000"/>
          </a:bodyPr>
          <a:lstStyle/>
          <a:p>
            <a:r>
              <a:rPr lang="en-US" altLang="en-US" sz="4800" b="1" dirty="0">
                <a:latin typeface="Arial Black" panose="020B0A04020102020204" pitchFamily="34" charset="0"/>
              </a:rPr>
              <a:t>Principles of Moving Patients Safely</a:t>
            </a:r>
            <a:endParaRPr lang="en-US" sz="4800" b="1" dirty="0">
              <a:latin typeface="Arial Black" panose="020B0A04020102020204" pitchFamily="34" charset="0"/>
            </a:endParaRPr>
          </a:p>
        </p:txBody>
      </p:sp>
    </p:spTree>
    <p:extLst>
      <p:ext uri="{BB962C8B-B14F-4D97-AF65-F5344CB8AC3E}">
        <p14:creationId xmlns:p14="http://schemas.microsoft.com/office/powerpoint/2010/main" val="118227454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4000" y="1101725"/>
            <a:ext cx="10515600" cy="4351338"/>
          </a:xfrm>
        </p:spPr>
        <p:txBody>
          <a:bodyPr/>
          <a:lstStyle/>
          <a:p>
            <a:pPr marL="0" indent="0">
              <a:buNone/>
            </a:pPr>
            <a:endParaRPr lang="en-US" altLang="en-US" dirty="0"/>
          </a:p>
          <a:p>
            <a:endParaRPr lang="en-US" dirty="0"/>
          </a:p>
        </p:txBody>
      </p:sp>
      <p:pic>
        <p:nvPicPr>
          <p:cNvPr id="1028" name="Picture 4" descr="The Thin Blue Line From 10-4Ge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624328"/>
            <a:ext cx="12192000" cy="1233672"/>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0" y="0"/>
            <a:ext cx="10515600" cy="1325563"/>
          </a:xfrm>
        </p:spPr>
        <p:txBody>
          <a:bodyPr>
            <a:normAutofit/>
          </a:bodyPr>
          <a:lstStyle/>
          <a:p>
            <a:r>
              <a:rPr lang="en-US" sz="4800" b="1" dirty="0" smtClean="0">
                <a:latin typeface="Arial Black" panose="020B0A04020102020204" pitchFamily="34" charset="0"/>
              </a:rPr>
              <a:t>Types of Moves </a:t>
            </a:r>
            <a:endParaRPr lang="en-US" sz="4800" b="1" dirty="0">
              <a:latin typeface="Arial Black" panose="020B0A04020102020204" pitchFamily="34" charset="0"/>
            </a:endParaRPr>
          </a:p>
        </p:txBody>
      </p:sp>
      <p:sp>
        <p:nvSpPr>
          <p:cNvPr id="2" name="Rectangle 1"/>
          <p:cNvSpPr/>
          <p:nvPr/>
        </p:nvSpPr>
        <p:spPr>
          <a:xfrm>
            <a:off x="254000" y="1496828"/>
            <a:ext cx="11760200" cy="769441"/>
          </a:xfrm>
          <a:prstGeom prst="rect">
            <a:avLst/>
          </a:prstGeom>
        </p:spPr>
        <p:txBody>
          <a:bodyPr wrap="square">
            <a:spAutoFit/>
          </a:bodyPr>
          <a:lstStyle/>
          <a:p>
            <a:r>
              <a:rPr lang="en-US" altLang="en-US" sz="4400" dirty="0"/>
              <a:t>EMERGENT </a:t>
            </a:r>
            <a:r>
              <a:rPr lang="en-US" altLang="en-US" sz="4400" dirty="0" smtClean="0"/>
              <a:t>MOVES – VS- NON-</a:t>
            </a:r>
            <a:r>
              <a:rPr lang="en-US" altLang="en-US" sz="4400" dirty="0"/>
              <a:t> EMERGENT MOVES </a:t>
            </a:r>
            <a:endParaRPr lang="en-US" sz="4400" dirty="0"/>
          </a:p>
        </p:txBody>
      </p:sp>
      <p:pic>
        <p:nvPicPr>
          <p:cNvPr id="2050" name="Picture 2" descr="Batman Crap Drewisme GIF - Batman Crap Drewisme Lets Get Out Of Here -  Discover &amp;amp; Share GIF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1" y="2427288"/>
            <a:ext cx="5924550" cy="30092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826459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en-US" altLang="en-US" dirty="0"/>
          </a:p>
          <a:p>
            <a:endParaRPr lang="en-US" dirty="0"/>
          </a:p>
        </p:txBody>
      </p:sp>
      <p:pic>
        <p:nvPicPr>
          <p:cNvPr id="1028" name="Picture 4" descr="The Thin Blue Line From 10-4Ge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624328"/>
            <a:ext cx="12192000" cy="1233672"/>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0" y="0"/>
            <a:ext cx="10515600" cy="1325563"/>
          </a:xfrm>
        </p:spPr>
        <p:txBody>
          <a:bodyPr/>
          <a:lstStyle/>
          <a:p>
            <a:r>
              <a:rPr lang="en-US" altLang="en-US" dirty="0">
                <a:latin typeface="Arial Black" panose="020B0A04020102020204" pitchFamily="34" charset="0"/>
              </a:rPr>
              <a:t>EMERGENT MOVES</a:t>
            </a:r>
            <a:endParaRPr lang="en-US" dirty="0">
              <a:latin typeface="Arial Black" panose="020B0A04020102020204" pitchFamily="34" charset="0"/>
            </a:endParaRPr>
          </a:p>
        </p:txBody>
      </p:sp>
      <p:sp>
        <p:nvSpPr>
          <p:cNvPr id="5" name="Rectangle 4"/>
          <p:cNvSpPr/>
          <p:nvPr/>
        </p:nvSpPr>
        <p:spPr>
          <a:xfrm>
            <a:off x="0" y="1058900"/>
            <a:ext cx="11798300" cy="4832092"/>
          </a:xfrm>
          <a:prstGeom prst="rect">
            <a:avLst/>
          </a:prstGeom>
        </p:spPr>
        <p:txBody>
          <a:bodyPr wrap="square">
            <a:spAutoFit/>
          </a:bodyPr>
          <a:lstStyle/>
          <a:p>
            <a:r>
              <a:rPr lang="en-US" altLang="en-US" sz="2800" dirty="0"/>
              <a:t>An emergent move, also called an emergency move</a:t>
            </a:r>
          </a:p>
          <a:p>
            <a:pPr marL="914400" lvl="1" indent="-457200">
              <a:buFont typeface="Arial" panose="020B0604020202020204" pitchFamily="34" charset="0"/>
              <a:buChar char="•"/>
            </a:pPr>
            <a:r>
              <a:rPr lang="en-US" altLang="en-US" sz="2800" dirty="0"/>
              <a:t>When scene is </a:t>
            </a:r>
            <a:r>
              <a:rPr lang="en-US" altLang="en-US" sz="2800" dirty="0" smtClean="0"/>
              <a:t>hazardous</a:t>
            </a:r>
          </a:p>
          <a:p>
            <a:pPr marL="914400" lvl="1" indent="-457200">
              <a:buFont typeface="Arial" panose="020B0604020202020204" pitchFamily="34" charset="0"/>
              <a:buChar char="•"/>
            </a:pPr>
            <a:r>
              <a:rPr lang="en-US" altLang="en-US" sz="2800" dirty="0" smtClean="0"/>
              <a:t>When </a:t>
            </a:r>
            <a:r>
              <a:rPr lang="en-US" altLang="en-US" sz="2800" dirty="0"/>
              <a:t>patient requires immediate </a:t>
            </a:r>
            <a:r>
              <a:rPr lang="en-US" altLang="en-US" sz="2800" dirty="0" smtClean="0"/>
              <a:t>repositioning</a:t>
            </a:r>
          </a:p>
          <a:p>
            <a:pPr marL="914400" lvl="1" indent="-457200">
              <a:buFont typeface="Arial" panose="020B0604020202020204" pitchFamily="34" charset="0"/>
              <a:buChar char="•"/>
            </a:pPr>
            <a:r>
              <a:rPr lang="en-US" altLang="en-US" sz="2800" dirty="0" smtClean="0"/>
              <a:t>When </a:t>
            </a:r>
            <a:r>
              <a:rPr lang="en-US" altLang="en-US" sz="2800" dirty="0"/>
              <a:t>you must reach another patient who requires lifesaving </a:t>
            </a:r>
            <a:r>
              <a:rPr lang="en-US" altLang="en-US" sz="2800" dirty="0" smtClean="0"/>
              <a:t>care</a:t>
            </a:r>
          </a:p>
          <a:p>
            <a:pPr lvl="1"/>
            <a:endParaRPr lang="en-US" altLang="en-US" sz="2800" dirty="0" smtClean="0"/>
          </a:p>
          <a:p>
            <a:pPr lvl="1"/>
            <a:r>
              <a:rPr lang="en-US" altLang="en-US" sz="2800" dirty="0" smtClean="0"/>
              <a:t>Most common Emergency move is a Drag</a:t>
            </a:r>
          </a:p>
          <a:p>
            <a:pPr marL="914400" lvl="1" indent="-457200">
              <a:buFont typeface="Arial" panose="020B0604020202020204" pitchFamily="34" charset="0"/>
              <a:buChar char="•"/>
            </a:pPr>
            <a:r>
              <a:rPr lang="en-US" altLang="en-US" sz="2800" dirty="0"/>
              <a:t>Patients pulled by their clothes, feet, or shoulders or by using a </a:t>
            </a:r>
            <a:r>
              <a:rPr lang="en-US" altLang="en-US" sz="2800" dirty="0" smtClean="0"/>
              <a:t>blanket</a:t>
            </a:r>
          </a:p>
          <a:p>
            <a:pPr marL="914400" lvl="1" indent="-457200">
              <a:buFont typeface="Arial" panose="020B0604020202020204" pitchFamily="34" charset="0"/>
              <a:buChar char="•"/>
            </a:pPr>
            <a:r>
              <a:rPr lang="en-US" altLang="en-US" sz="2800" dirty="0" smtClean="0"/>
              <a:t>Initiated </a:t>
            </a:r>
            <a:r>
              <a:rPr lang="en-US" altLang="en-US" sz="2800" dirty="0"/>
              <a:t>from shoulders by pulling along the long axis of </a:t>
            </a:r>
            <a:r>
              <a:rPr lang="en-US" altLang="en-US" sz="2800" dirty="0" smtClean="0"/>
              <a:t>body</a:t>
            </a:r>
          </a:p>
          <a:p>
            <a:pPr marL="914400" lvl="1" indent="-457200">
              <a:buFont typeface="Arial" panose="020B0604020202020204" pitchFamily="34" charset="0"/>
              <a:buChar char="•"/>
            </a:pPr>
            <a:r>
              <a:rPr lang="en-US" altLang="en-US" sz="2800" dirty="0" smtClean="0"/>
              <a:t>Avoid </a:t>
            </a:r>
            <a:r>
              <a:rPr lang="en-US" altLang="en-US" sz="2800" dirty="0"/>
              <a:t>dragging patient sideways.</a:t>
            </a:r>
          </a:p>
          <a:p>
            <a:pPr lvl="1"/>
            <a:endParaRPr lang="en-US" altLang="en-US" sz="2800" dirty="0"/>
          </a:p>
          <a:p>
            <a:pPr lvl="1"/>
            <a:endParaRPr lang="en-US" altLang="en-US" sz="2800" dirty="0"/>
          </a:p>
        </p:txBody>
      </p:sp>
      <p:pic>
        <p:nvPicPr>
          <p:cNvPr id="2050" name="Picture 2" descr="Image result for dragging peop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0875" y="123807"/>
            <a:ext cx="3336925" cy="2216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838376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52525"/>
            <a:ext cx="12293600" cy="4351338"/>
          </a:xfrm>
        </p:spPr>
        <p:txBody>
          <a:bodyPr/>
          <a:lstStyle/>
          <a:p>
            <a:r>
              <a:rPr lang="en-US" altLang="en-US" dirty="0"/>
              <a:t>Extremity Lift</a:t>
            </a:r>
          </a:p>
          <a:p>
            <a:pPr lvl="1"/>
            <a:r>
              <a:rPr lang="en-US" altLang="en-US" dirty="0"/>
              <a:t>Two rescuers</a:t>
            </a:r>
          </a:p>
          <a:p>
            <a:pPr lvl="2"/>
            <a:r>
              <a:rPr lang="en-US" altLang="en-US" dirty="0"/>
              <a:t>One lifting patient’</a:t>
            </a:r>
            <a:r>
              <a:rPr lang="en-US" altLang="ja-JP" dirty="0"/>
              <a:t>s</a:t>
            </a:r>
            <a:r>
              <a:rPr lang="en-US" altLang="en-US" dirty="0"/>
              <a:t> arms</a:t>
            </a:r>
          </a:p>
          <a:p>
            <a:pPr lvl="2"/>
            <a:r>
              <a:rPr lang="en-US" altLang="en-US" dirty="0"/>
              <a:t>One lifting patient</a:t>
            </a:r>
            <a:r>
              <a:rPr lang="en-US" altLang="ja-JP" dirty="0"/>
              <a:t>'s</a:t>
            </a:r>
            <a:r>
              <a:rPr lang="en-US" altLang="en-US" dirty="0"/>
              <a:t> legs</a:t>
            </a:r>
          </a:p>
          <a:p>
            <a:pPr lvl="1"/>
            <a:r>
              <a:rPr lang="en-US" altLang="en-US" dirty="0"/>
              <a:t>Ideal for moving patient from ground </a:t>
            </a:r>
          </a:p>
          <a:p>
            <a:pPr lvl="1"/>
            <a:r>
              <a:rPr lang="en-US" altLang="en-US" dirty="0"/>
              <a:t>Do not perform if head, neck, spine, shoulder, hip, or knee injury, or suspected fractures to extremities</a:t>
            </a:r>
            <a:r>
              <a:rPr lang="en-US" altLang="en-US" dirty="0" smtClean="0"/>
              <a:t>.</a:t>
            </a:r>
          </a:p>
          <a:p>
            <a:pPr lvl="1"/>
            <a:endParaRPr lang="en-US" altLang="en-US" dirty="0"/>
          </a:p>
          <a:p>
            <a:pPr lvl="1"/>
            <a:r>
              <a:rPr lang="en-US" altLang="en-US" dirty="0" smtClean="0"/>
              <a:t>If they can walk, LET Them!! </a:t>
            </a:r>
            <a:endParaRPr lang="en-US" altLang="en-US" dirty="0"/>
          </a:p>
        </p:txBody>
      </p:sp>
      <p:pic>
        <p:nvPicPr>
          <p:cNvPr id="1028" name="Picture 4" descr="The Thin Blue Line From 10-4Ge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624328"/>
            <a:ext cx="12192000" cy="1233672"/>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0" y="98425"/>
            <a:ext cx="10515600" cy="1325563"/>
          </a:xfrm>
        </p:spPr>
        <p:txBody>
          <a:bodyPr/>
          <a:lstStyle/>
          <a:p>
            <a:r>
              <a:rPr lang="en-US" dirty="0" smtClean="0"/>
              <a:t>NON- Emergent Moves </a:t>
            </a:r>
            <a:endParaRPr lang="en-US" dirty="0"/>
          </a:p>
        </p:txBody>
      </p:sp>
      <p:sp>
        <p:nvSpPr>
          <p:cNvPr id="6" name="AutoShape 6" descr="It&amp;#39;s a Miracle I Can Walk! l&amp;#39;Ve Beenhealed It&amp;#39;s a Miracle I Can Walk! I&amp;#39;ve  Been Healed! - Cheezburger - Funny | Funny Meme on ME.M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p:cNvPicPr>
            <a:picLocks noChangeAspect="1"/>
          </p:cNvPicPr>
          <p:nvPr/>
        </p:nvPicPr>
        <p:blipFill>
          <a:blip r:embed="rId3"/>
          <a:stretch>
            <a:fillRect/>
          </a:stretch>
        </p:blipFill>
        <p:spPr>
          <a:xfrm>
            <a:off x="7632700" y="513565"/>
            <a:ext cx="3640137" cy="2306622"/>
          </a:xfrm>
          <a:prstGeom prst="rect">
            <a:avLst/>
          </a:prstGeom>
        </p:spPr>
      </p:pic>
    </p:spTree>
    <p:extLst>
      <p:ext uri="{BB962C8B-B14F-4D97-AF65-F5344CB8AC3E}">
        <p14:creationId xmlns:p14="http://schemas.microsoft.com/office/powerpoint/2010/main" val="14927893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 y="123825"/>
            <a:ext cx="10515600" cy="1325563"/>
          </a:xfrm>
        </p:spPr>
        <p:txBody>
          <a:bodyPr>
            <a:normAutofit/>
          </a:bodyPr>
          <a:lstStyle/>
          <a:p>
            <a:r>
              <a:rPr lang="en-US" sz="6000" b="1" dirty="0">
                <a:latin typeface="Arial Black" panose="020B0A04020102020204" pitchFamily="34" charset="0"/>
              </a:rPr>
              <a:t>OBJECTIVES</a:t>
            </a:r>
          </a:p>
        </p:txBody>
      </p:sp>
      <p:sp>
        <p:nvSpPr>
          <p:cNvPr id="3" name="Content Placeholder 2"/>
          <p:cNvSpPr>
            <a:spLocks noGrp="1"/>
          </p:cNvSpPr>
          <p:nvPr>
            <p:ph idx="1"/>
          </p:nvPr>
        </p:nvSpPr>
        <p:spPr>
          <a:xfrm>
            <a:off x="215900" y="1120590"/>
            <a:ext cx="10515600" cy="4351338"/>
          </a:xfrm>
        </p:spPr>
        <p:txBody>
          <a:bodyPr>
            <a:normAutofit/>
          </a:bodyPr>
          <a:lstStyle/>
          <a:p>
            <a:pPr marL="0" indent="0">
              <a:buNone/>
            </a:pPr>
            <a:r>
              <a:rPr lang="en-US" altLang="en-US" dirty="0" smtClean="0"/>
              <a:t>Define </a:t>
            </a:r>
            <a:r>
              <a:rPr lang="en-US" altLang="en-US" dirty="0"/>
              <a:t>the following terms</a:t>
            </a:r>
            <a:r>
              <a:rPr lang="en-US" altLang="en-US" dirty="0" smtClean="0"/>
              <a:t>:</a:t>
            </a:r>
          </a:p>
          <a:p>
            <a:r>
              <a:rPr lang="en-US" dirty="0" smtClean="0"/>
              <a:t>Personal </a:t>
            </a:r>
            <a:r>
              <a:rPr lang="en-US" dirty="0"/>
              <a:t>Protective equipment PPE </a:t>
            </a:r>
            <a:endParaRPr lang="en-US" dirty="0" smtClean="0"/>
          </a:p>
          <a:p>
            <a:r>
              <a:rPr lang="en-US" altLang="en-US" dirty="0"/>
              <a:t>Standard precautions</a:t>
            </a:r>
          </a:p>
          <a:p>
            <a:r>
              <a:rPr lang="en-US" dirty="0" smtClean="0"/>
              <a:t>Mass </a:t>
            </a:r>
            <a:r>
              <a:rPr lang="en-US" dirty="0"/>
              <a:t>Causality Incident </a:t>
            </a:r>
            <a:r>
              <a:rPr lang="en-US" dirty="0" smtClean="0"/>
              <a:t>MCI</a:t>
            </a:r>
          </a:p>
          <a:p>
            <a:r>
              <a:rPr lang="en-US" dirty="0" smtClean="0"/>
              <a:t>Triage </a:t>
            </a:r>
          </a:p>
          <a:p>
            <a:pPr lvl="1"/>
            <a:r>
              <a:rPr lang="en-US" altLang="en-US" dirty="0"/>
              <a:t>SALT triage system</a:t>
            </a:r>
          </a:p>
          <a:p>
            <a:pPr lvl="1"/>
            <a:r>
              <a:rPr lang="en-US" altLang="en-US" dirty="0"/>
              <a:t>START triage system</a:t>
            </a:r>
          </a:p>
          <a:p>
            <a:r>
              <a:rPr lang="en-US" altLang="en-US" dirty="0"/>
              <a:t>Emergent </a:t>
            </a:r>
            <a:r>
              <a:rPr lang="en-US" altLang="en-US" dirty="0" smtClean="0"/>
              <a:t>move</a:t>
            </a:r>
          </a:p>
          <a:p>
            <a:r>
              <a:rPr lang="en-US" altLang="en-US" dirty="0" smtClean="0"/>
              <a:t>Non-</a:t>
            </a:r>
            <a:r>
              <a:rPr lang="en-US" altLang="en-US" dirty="0"/>
              <a:t>Emergent </a:t>
            </a:r>
            <a:r>
              <a:rPr lang="en-US" altLang="en-US" dirty="0" smtClean="0"/>
              <a:t>move</a:t>
            </a:r>
          </a:p>
          <a:p>
            <a:endParaRPr lang="en-US" altLang="en-US" dirty="0"/>
          </a:p>
          <a:p>
            <a:endParaRPr lang="en-US" altLang="en-US" dirty="0"/>
          </a:p>
          <a:p>
            <a:endParaRPr lang="en-US" dirty="0" smtClean="0"/>
          </a:p>
          <a:p>
            <a:endParaRPr lang="en-US" dirty="0"/>
          </a:p>
          <a:p>
            <a:pPr marL="0" indent="0">
              <a:buNone/>
            </a:pPr>
            <a:endParaRPr lang="en-US" altLang="en-US" dirty="0"/>
          </a:p>
          <a:p>
            <a:endParaRPr lang="en-US" dirty="0"/>
          </a:p>
        </p:txBody>
      </p:sp>
      <p:pic>
        <p:nvPicPr>
          <p:cNvPr id="1028" name="Picture 4" descr="The Thin Blue Line From 10-4Ge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624328"/>
            <a:ext cx="12192000" cy="1233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393828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 y="174625"/>
            <a:ext cx="10515600" cy="1325563"/>
          </a:xfrm>
        </p:spPr>
        <p:txBody>
          <a:bodyPr/>
          <a:lstStyle/>
          <a:p>
            <a:r>
              <a:rPr lang="en-US" b="1" dirty="0">
                <a:latin typeface="Arial Black" panose="020B0A04020102020204" pitchFamily="34" charset="0"/>
              </a:rPr>
              <a:t>Reference List</a:t>
            </a:r>
            <a:r>
              <a:rPr lang="en-US" b="1" dirty="0" smtClean="0">
                <a:latin typeface="Arial Black" panose="020B0A04020102020204" pitchFamily="34" charset="0"/>
              </a:rPr>
              <a:t>:</a:t>
            </a:r>
            <a:endParaRPr lang="en-US" dirty="0"/>
          </a:p>
        </p:txBody>
      </p:sp>
      <p:sp>
        <p:nvSpPr>
          <p:cNvPr id="3" name="Content Placeholder 2"/>
          <p:cNvSpPr>
            <a:spLocks noGrp="1"/>
          </p:cNvSpPr>
          <p:nvPr>
            <p:ph idx="1"/>
          </p:nvPr>
        </p:nvSpPr>
        <p:spPr>
          <a:xfrm>
            <a:off x="279400" y="1272990"/>
            <a:ext cx="10515600" cy="4351338"/>
          </a:xfrm>
        </p:spPr>
        <p:txBody>
          <a:bodyPr/>
          <a:lstStyle/>
          <a:p>
            <a:pPr marL="0" indent="0">
              <a:buNone/>
            </a:pPr>
            <a:r>
              <a:rPr lang="en-US" dirty="0"/>
              <a:t>American Heart Association  </a:t>
            </a:r>
          </a:p>
          <a:p>
            <a:r>
              <a:rPr lang="en-US" dirty="0" err="1"/>
              <a:t>Heartsaver</a:t>
            </a:r>
            <a:r>
              <a:rPr lang="en-US" dirty="0"/>
              <a:t> First Aid Student manual, 2020  </a:t>
            </a:r>
            <a:endParaRPr lang="en-US" dirty="0" smtClean="0"/>
          </a:p>
          <a:p>
            <a:r>
              <a:rPr lang="en-US" dirty="0" smtClean="0"/>
              <a:t>Friends </a:t>
            </a:r>
            <a:r>
              <a:rPr lang="en-US" dirty="0"/>
              <a:t>and Family CPR Student Manual, 2015 </a:t>
            </a:r>
            <a:endParaRPr lang="en-US" dirty="0" smtClean="0"/>
          </a:p>
          <a:p>
            <a:r>
              <a:rPr lang="en-US" dirty="0" smtClean="0"/>
              <a:t>Stop </a:t>
            </a:r>
            <a:r>
              <a:rPr lang="en-US" dirty="0"/>
              <a:t>the Bleed Course  - </a:t>
            </a:r>
            <a:r>
              <a:rPr lang="en-US" u="sng" dirty="0">
                <a:hlinkClick r:id="rId2"/>
              </a:rPr>
              <a:t>https://</a:t>
            </a:r>
            <a:r>
              <a:rPr lang="en-US" u="sng" dirty="0" err="1">
                <a:hlinkClick r:id="rId2"/>
              </a:rPr>
              <a:t>www.stopthebleed.org</a:t>
            </a:r>
            <a:r>
              <a:rPr lang="en-US" u="sng" dirty="0">
                <a:hlinkClick r:id="rId2"/>
              </a:rPr>
              <a:t>/</a:t>
            </a:r>
            <a:endParaRPr lang="en-US" dirty="0"/>
          </a:p>
          <a:p>
            <a:r>
              <a:rPr lang="en-US" dirty="0" err="1"/>
              <a:t>NAEMT</a:t>
            </a:r>
            <a:r>
              <a:rPr lang="en-US" dirty="0"/>
              <a:t> </a:t>
            </a:r>
            <a:r>
              <a:rPr lang="en-US" dirty="0" err="1"/>
              <a:t>TECC</a:t>
            </a:r>
            <a:r>
              <a:rPr lang="en-US" dirty="0"/>
              <a:t> Course Manual </a:t>
            </a:r>
            <a:r>
              <a:rPr lang="en-US" dirty="0" err="1"/>
              <a:t>2</a:t>
            </a:r>
            <a:r>
              <a:rPr lang="en-US" baseline="30000" dirty="0" err="1"/>
              <a:t>ND</a:t>
            </a:r>
            <a:r>
              <a:rPr lang="en-US" dirty="0"/>
              <a:t> EDITION </a:t>
            </a:r>
            <a:endParaRPr lang="en-US" dirty="0" smtClean="0"/>
          </a:p>
          <a:p>
            <a:r>
              <a:rPr lang="en-US" dirty="0" err="1" smtClean="0"/>
              <a:t>ITLS</a:t>
            </a:r>
            <a:r>
              <a:rPr lang="en-US" dirty="0" smtClean="0"/>
              <a:t> </a:t>
            </a:r>
            <a:r>
              <a:rPr lang="en-US" dirty="0"/>
              <a:t>: International Trauma Life Support </a:t>
            </a:r>
          </a:p>
          <a:p>
            <a:r>
              <a:rPr lang="en-US" dirty="0"/>
              <a:t>Emergency Medical Responder 11</a:t>
            </a:r>
            <a:r>
              <a:rPr lang="en-US" baseline="30000" dirty="0"/>
              <a:t>th</a:t>
            </a:r>
            <a:r>
              <a:rPr lang="en-US" dirty="0"/>
              <a:t> Edition, </a:t>
            </a:r>
            <a:r>
              <a:rPr lang="en-US" dirty="0" smtClean="0"/>
              <a:t>2019</a:t>
            </a:r>
          </a:p>
          <a:p>
            <a:r>
              <a:rPr lang="en-US" dirty="0" smtClean="0"/>
              <a:t>Google Images </a:t>
            </a:r>
            <a:endParaRPr lang="en-US" dirty="0"/>
          </a:p>
        </p:txBody>
      </p:sp>
      <p:pic>
        <p:nvPicPr>
          <p:cNvPr id="1028" name="Picture 4" descr="The Thin Blue Line From 10-4Gea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624328"/>
            <a:ext cx="12192000" cy="1233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516350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in Wallpaper posted by Samantha Cunningh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584826"/>
            <a:ext cx="12192000" cy="127317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What to Ask a Professional Pet Groomer Before Hiring The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5174" y="783737"/>
            <a:ext cx="7578726" cy="4408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00877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9489"/>
            <a:ext cx="10515600" cy="1325563"/>
          </a:xfrm>
        </p:spPr>
        <p:txBody>
          <a:bodyPr/>
          <a:lstStyle/>
          <a:p>
            <a:r>
              <a:rPr lang="en-US" dirty="0">
                <a:latin typeface="Arial Black" panose="020B0A04020102020204" pitchFamily="34" charset="0"/>
              </a:rPr>
              <a:t>FIRST THINGS FIRST </a:t>
            </a:r>
          </a:p>
        </p:txBody>
      </p:sp>
      <p:sp>
        <p:nvSpPr>
          <p:cNvPr id="3" name="Content Placeholder 2"/>
          <p:cNvSpPr>
            <a:spLocks noGrp="1"/>
          </p:cNvSpPr>
          <p:nvPr>
            <p:ph idx="1"/>
          </p:nvPr>
        </p:nvSpPr>
        <p:spPr>
          <a:xfrm>
            <a:off x="381000" y="983263"/>
            <a:ext cx="10515600" cy="4351338"/>
          </a:xfrm>
        </p:spPr>
        <p:txBody>
          <a:bodyPr/>
          <a:lstStyle/>
          <a:p>
            <a:pPr marL="0" indent="0">
              <a:buNone/>
            </a:pPr>
            <a:r>
              <a:rPr lang="en-US" dirty="0" smtClean="0"/>
              <a:t>IS </a:t>
            </a:r>
            <a:r>
              <a:rPr lang="en-US" dirty="0"/>
              <a:t>IT </a:t>
            </a:r>
            <a:r>
              <a:rPr lang="en-US" dirty="0" smtClean="0"/>
              <a:t>SAFE?  </a:t>
            </a:r>
            <a:endParaRPr lang="en-US" dirty="0"/>
          </a:p>
          <a:p>
            <a:pPr>
              <a:buFontTx/>
              <a:buChar char="-"/>
            </a:pPr>
            <a:r>
              <a:rPr lang="en-US" dirty="0" smtClean="0"/>
              <a:t>Do YOU See</a:t>
            </a:r>
            <a:r>
              <a:rPr lang="en-US" dirty="0"/>
              <a:t>, Smell, Hear Anything Abnormal </a:t>
            </a:r>
            <a:r>
              <a:rPr lang="en-US" dirty="0" smtClean="0"/>
              <a:t>?</a:t>
            </a:r>
          </a:p>
          <a:p>
            <a:pPr>
              <a:buFontTx/>
              <a:buChar char="-"/>
            </a:pPr>
            <a:r>
              <a:rPr lang="en-US" dirty="0" smtClean="0"/>
              <a:t>Is there Smoke, Sparks, or Fuel coming from the vehicle?</a:t>
            </a:r>
          </a:p>
          <a:p>
            <a:pPr>
              <a:buFontTx/>
              <a:buChar char="-"/>
            </a:pPr>
            <a:r>
              <a:rPr lang="en-US" altLang="en-US" dirty="0"/>
              <a:t>Ensure scene safety for yourself, patient, and bystanders</a:t>
            </a:r>
            <a:r>
              <a:rPr lang="en-US" altLang="en-US" dirty="0" smtClean="0"/>
              <a:t>.</a:t>
            </a:r>
            <a:endParaRPr lang="en-US" dirty="0"/>
          </a:p>
          <a:p>
            <a:pPr>
              <a:buNone/>
            </a:pPr>
            <a:r>
              <a:rPr lang="en-US" dirty="0" smtClean="0"/>
              <a:t>- </a:t>
            </a:r>
            <a:r>
              <a:rPr lang="en-US" dirty="0"/>
              <a:t>You can’t Help if you’re a victim!!</a:t>
            </a:r>
          </a:p>
          <a:p>
            <a:pPr algn="ctr">
              <a:buNone/>
            </a:pPr>
            <a:r>
              <a:rPr lang="en-US" dirty="0"/>
              <a:t>	</a:t>
            </a:r>
            <a:endParaRPr lang="en-US" sz="4000" b="1" u="sng" dirty="0"/>
          </a:p>
        </p:txBody>
      </p:sp>
      <p:pic>
        <p:nvPicPr>
          <p:cNvPr id="1028" name="Picture 4" descr="The Thin Blue Line From 10-4Ge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624328"/>
            <a:ext cx="12192000" cy="1233672"/>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Scene Assessment and Safety – BASICS Scotland Learning Management Syste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7675" y="3522694"/>
            <a:ext cx="4775200" cy="1906936"/>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Scene Safety - Dr Evil Water | Meme Generat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56675" y="2836822"/>
            <a:ext cx="2867025" cy="26878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94120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9489"/>
            <a:ext cx="10515600" cy="1325563"/>
          </a:xfrm>
        </p:spPr>
        <p:txBody>
          <a:bodyPr/>
          <a:lstStyle/>
          <a:p>
            <a:r>
              <a:rPr lang="en-US" dirty="0" smtClean="0">
                <a:latin typeface="Arial Black" panose="020B0A04020102020204" pitchFamily="34" charset="0"/>
              </a:rPr>
              <a:t>Size Up </a:t>
            </a:r>
            <a:endParaRPr lang="en-US" dirty="0">
              <a:latin typeface="Arial Black" panose="020B0A04020102020204" pitchFamily="34" charset="0"/>
            </a:endParaRPr>
          </a:p>
        </p:txBody>
      </p:sp>
      <p:pic>
        <p:nvPicPr>
          <p:cNvPr id="1028" name="Picture 4" descr="The Thin Blue Line From 10-4Ge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624328"/>
            <a:ext cx="12192000" cy="1233672"/>
          </a:xfrm>
          <a:prstGeom prst="rect">
            <a:avLst/>
          </a:prstGeom>
          <a:noFill/>
          <a:extLst>
            <a:ext uri="{909E8E84-426E-40DD-AFC4-6F175D3DCCD1}">
              <a14:hiddenFill xmlns:a14="http://schemas.microsoft.com/office/drawing/2010/main">
                <a:solidFill>
                  <a:srgbClr val="FFFFFF"/>
                </a:solidFill>
              </a14:hiddenFill>
            </a:ext>
          </a:extLst>
        </p:spPr>
      </p:pic>
      <p:pic>
        <p:nvPicPr>
          <p:cNvPr id="19466" name="Picture 10" descr="Conference Call Humor and Funny Quotes | Branded Bridge L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0474" y="1143548"/>
            <a:ext cx="3249225" cy="4243989"/>
          </a:xfrm>
          <a:prstGeom prst="rect">
            <a:avLst/>
          </a:prstGeom>
          <a:noFill/>
          <a:extLst>
            <a:ext uri="{909E8E84-426E-40DD-AFC4-6F175D3DCCD1}">
              <a14:hiddenFill xmlns:a14="http://schemas.microsoft.com/office/drawing/2010/main">
                <a:solidFill>
                  <a:srgbClr val="FFFFFF"/>
                </a:solidFill>
              </a14:hiddenFill>
            </a:ext>
          </a:extLst>
        </p:spPr>
      </p:pic>
      <p:sp>
        <p:nvSpPr>
          <p:cNvPr id="13" name="Content Placeholder 2"/>
          <p:cNvSpPr>
            <a:spLocks noGrp="1"/>
          </p:cNvSpPr>
          <p:nvPr>
            <p:ph idx="1"/>
          </p:nvPr>
        </p:nvSpPr>
        <p:spPr>
          <a:xfrm>
            <a:off x="3949699" y="467884"/>
            <a:ext cx="5480050" cy="2072126"/>
          </a:xfrm>
        </p:spPr>
        <p:txBody>
          <a:bodyPr>
            <a:normAutofit/>
          </a:bodyPr>
          <a:lstStyle/>
          <a:p>
            <a:pPr>
              <a:buNone/>
            </a:pPr>
            <a:r>
              <a:rPr lang="en-US" b="1" u="sng" dirty="0" smtClean="0"/>
              <a:t>CAN REPORT </a:t>
            </a:r>
          </a:p>
          <a:p>
            <a:pPr marL="0" indent="0">
              <a:buNone/>
            </a:pPr>
            <a:r>
              <a:rPr lang="en-US" dirty="0" smtClean="0"/>
              <a:t>	-CONDITIONS </a:t>
            </a:r>
          </a:p>
          <a:p>
            <a:pPr marL="0" indent="0">
              <a:buNone/>
            </a:pPr>
            <a:r>
              <a:rPr lang="en-US" dirty="0"/>
              <a:t>	</a:t>
            </a:r>
            <a:r>
              <a:rPr lang="en-US" dirty="0" smtClean="0"/>
              <a:t>	-ACTIONS </a:t>
            </a:r>
          </a:p>
          <a:p>
            <a:pPr marL="0" indent="0">
              <a:buNone/>
            </a:pPr>
            <a:r>
              <a:rPr lang="en-US" dirty="0"/>
              <a:t>	</a:t>
            </a:r>
            <a:r>
              <a:rPr lang="en-US" dirty="0" smtClean="0"/>
              <a:t>		-NEEDS </a:t>
            </a:r>
            <a:r>
              <a:rPr lang="en-US" dirty="0"/>
              <a:t>	</a:t>
            </a:r>
            <a:endParaRPr lang="en-US" sz="4000" b="1" u="sng" dirty="0"/>
          </a:p>
        </p:txBody>
      </p:sp>
      <p:pic>
        <p:nvPicPr>
          <p:cNvPr id="14" name="Picture 13"/>
          <p:cNvPicPr>
            <a:picLocks noChangeAspect="1"/>
          </p:cNvPicPr>
          <p:nvPr/>
        </p:nvPicPr>
        <p:blipFill>
          <a:blip r:embed="rId4"/>
          <a:stretch>
            <a:fillRect/>
          </a:stretch>
        </p:blipFill>
        <p:spPr>
          <a:xfrm>
            <a:off x="7994650" y="76832"/>
            <a:ext cx="4184650" cy="1869737"/>
          </a:xfrm>
          <a:prstGeom prst="rect">
            <a:avLst/>
          </a:prstGeom>
        </p:spPr>
      </p:pic>
      <p:sp>
        <p:nvSpPr>
          <p:cNvPr id="15" name="Content Placeholder 2"/>
          <p:cNvSpPr txBox="1">
            <a:spLocks/>
          </p:cNvSpPr>
          <p:nvPr/>
        </p:nvSpPr>
        <p:spPr>
          <a:xfrm>
            <a:off x="4238171" y="4577899"/>
            <a:ext cx="7823201" cy="207212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None/>
            </a:pPr>
            <a:r>
              <a:rPr lang="en-US" b="1" u="sng" dirty="0" smtClean="0"/>
              <a:t>IF YOU WERE RESPONDING WHAT </a:t>
            </a:r>
          </a:p>
          <a:p>
            <a:pPr>
              <a:buFont typeface="Arial" panose="020B0604020202020204" pitchFamily="34" charset="0"/>
              <a:buNone/>
            </a:pPr>
            <a:r>
              <a:rPr lang="en-US" b="1" dirty="0" smtClean="0"/>
              <a:t>	</a:t>
            </a:r>
            <a:r>
              <a:rPr lang="en-US" b="1" u="sng" dirty="0" smtClean="0"/>
              <a:t>WHAT WOULD YOU WANT TO KNOW??</a:t>
            </a:r>
            <a:r>
              <a:rPr lang="en-US" dirty="0" smtClean="0"/>
              <a:t>	</a:t>
            </a:r>
            <a:endParaRPr lang="en-US" sz="4000" b="1" u="sng" dirty="0"/>
          </a:p>
        </p:txBody>
      </p:sp>
      <p:sp>
        <p:nvSpPr>
          <p:cNvPr id="9" name="Content Placeholder 2"/>
          <p:cNvSpPr txBox="1">
            <a:spLocks/>
          </p:cNvSpPr>
          <p:nvPr/>
        </p:nvSpPr>
        <p:spPr>
          <a:xfrm>
            <a:off x="4368799" y="2183360"/>
            <a:ext cx="5480050" cy="2072126"/>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None/>
            </a:pPr>
            <a:r>
              <a:rPr lang="en-US" b="1" u="sng" dirty="0" smtClean="0"/>
              <a:t>WIN </a:t>
            </a:r>
          </a:p>
          <a:p>
            <a:pPr marL="0" indent="0">
              <a:buFont typeface="Arial" panose="020B0604020202020204" pitchFamily="34" charset="0"/>
              <a:buNone/>
            </a:pPr>
            <a:r>
              <a:rPr lang="en-US" dirty="0" smtClean="0"/>
              <a:t>	-WHAT’S  </a:t>
            </a:r>
          </a:p>
          <a:p>
            <a:pPr marL="0" indent="0">
              <a:buFont typeface="Arial" panose="020B0604020202020204" pitchFamily="34" charset="0"/>
              <a:buNone/>
            </a:pPr>
            <a:r>
              <a:rPr lang="en-US" dirty="0" smtClean="0"/>
              <a:t>		-IMPORTANT </a:t>
            </a:r>
          </a:p>
          <a:p>
            <a:pPr marL="0" indent="0">
              <a:buFont typeface="Arial" panose="020B0604020202020204" pitchFamily="34" charset="0"/>
              <a:buNone/>
            </a:pPr>
            <a:r>
              <a:rPr lang="en-US" dirty="0" smtClean="0"/>
              <a:t>				-NOW 	</a:t>
            </a:r>
            <a:endParaRPr lang="en-US" sz="4000" b="1" u="sng" dirty="0"/>
          </a:p>
        </p:txBody>
      </p:sp>
    </p:spTree>
    <p:extLst>
      <p:ext uri="{BB962C8B-B14F-4D97-AF65-F5344CB8AC3E}">
        <p14:creationId xmlns:p14="http://schemas.microsoft.com/office/powerpoint/2010/main" val="3082435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 calcmode="lin" valueType="num">
                                      <p:cBhvr additive="base">
                                        <p:cTn id="7"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5">
                                            <p:txEl>
                                              <p:pRg st="1" end="1"/>
                                            </p:txEl>
                                          </p:spTgt>
                                        </p:tgtEl>
                                        <p:attrNameLst>
                                          <p:attrName>style.visibility</p:attrName>
                                        </p:attrNameLst>
                                      </p:cBhvr>
                                      <p:to>
                                        <p:strVal val="visible"/>
                                      </p:to>
                                    </p:set>
                                    <p:anim calcmode="lin" valueType="num">
                                      <p:cBhvr additive="base">
                                        <p:cTn id="11" dur="500" fill="hold"/>
                                        <p:tgtEl>
                                          <p:spTgt spid="1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en-US" altLang="en-US" dirty="0"/>
          </a:p>
          <a:p>
            <a:endParaRPr lang="en-US" dirty="0"/>
          </a:p>
        </p:txBody>
      </p:sp>
      <p:pic>
        <p:nvPicPr>
          <p:cNvPr id="1028" name="Picture 4" descr="The Thin Blue Line From 10-4Ge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624328"/>
            <a:ext cx="12192000" cy="123367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 descr="AAIXUMS0.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92700" y="439036"/>
            <a:ext cx="6808831" cy="5025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4"/>
          <a:stretch>
            <a:fillRect/>
          </a:stretch>
        </p:blipFill>
        <p:spPr>
          <a:xfrm>
            <a:off x="23769" y="56294"/>
            <a:ext cx="4802231" cy="2971800"/>
          </a:xfrm>
          <a:prstGeom prst="rect">
            <a:avLst/>
          </a:prstGeom>
        </p:spPr>
      </p:pic>
      <p:pic>
        <p:nvPicPr>
          <p:cNvPr id="9" name="Picture 8"/>
          <p:cNvPicPr>
            <a:picLocks noChangeAspect="1"/>
          </p:cNvPicPr>
          <p:nvPr/>
        </p:nvPicPr>
        <p:blipFill>
          <a:blip r:embed="rId5"/>
          <a:stretch>
            <a:fillRect/>
          </a:stretch>
        </p:blipFill>
        <p:spPr>
          <a:xfrm>
            <a:off x="-14332" y="3055789"/>
            <a:ext cx="4802231" cy="2464643"/>
          </a:xfrm>
          <a:prstGeom prst="rect">
            <a:avLst/>
          </a:prstGeom>
        </p:spPr>
      </p:pic>
      <p:sp>
        <p:nvSpPr>
          <p:cNvPr id="10" name="Rectangle 9"/>
          <p:cNvSpPr/>
          <p:nvPr/>
        </p:nvSpPr>
        <p:spPr>
          <a:xfrm>
            <a:off x="5147452" y="2132459"/>
            <a:ext cx="6073714" cy="923330"/>
          </a:xfrm>
          <a:prstGeom prst="rect">
            <a:avLst/>
          </a:prstGeom>
          <a:noFill/>
        </p:spPr>
        <p:txBody>
          <a:bodyPr wrap="none" lIns="91440" tIns="45720" rIns="91440" bIns="45720">
            <a:spAutoFit/>
          </a:bodyPr>
          <a:lstStyle/>
          <a:p>
            <a:pPr algn="ctr"/>
            <a:r>
              <a:rPr lang="en-US" sz="5400" b="0" cap="none" spc="0" dirty="0" smtClean="0">
                <a:ln w="0"/>
                <a:solidFill>
                  <a:srgbClr val="FF0000"/>
                </a:solidFill>
                <a:effectLst>
                  <a:outerShdw blurRad="38100" dist="19050" dir="2700000" algn="tl" rotWithShape="0">
                    <a:schemeClr val="dk1">
                      <a:alpha val="40000"/>
                    </a:schemeClr>
                  </a:outerShdw>
                </a:effectLst>
              </a:rPr>
              <a:t>Where Do You Park ?</a:t>
            </a:r>
            <a:endParaRPr lang="en-US" sz="5400" b="0" cap="none" spc="0" dirty="0">
              <a:ln w="0"/>
              <a:solidFill>
                <a:srgbClr val="FF0000"/>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811900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600" y="0"/>
            <a:ext cx="10515600" cy="1325563"/>
          </a:xfrm>
        </p:spPr>
        <p:txBody>
          <a:bodyPr>
            <a:normAutofit fontScale="90000"/>
          </a:bodyPr>
          <a:lstStyle/>
          <a:p>
            <a:r>
              <a:rPr lang="en-US" sz="6000" b="1" dirty="0" smtClean="0">
                <a:latin typeface="Arial Black" panose="020B0A04020102020204" pitchFamily="34" charset="0"/>
              </a:rPr>
              <a:t>Body Substance Isolation </a:t>
            </a:r>
            <a:endParaRPr lang="en-US" sz="6000" b="1" dirty="0">
              <a:latin typeface="Arial Black" panose="020B0A04020102020204" pitchFamily="34" charset="0"/>
            </a:endParaRPr>
          </a:p>
        </p:txBody>
      </p:sp>
      <p:sp>
        <p:nvSpPr>
          <p:cNvPr id="3" name="Content Placeholder 2"/>
          <p:cNvSpPr>
            <a:spLocks noGrp="1"/>
          </p:cNvSpPr>
          <p:nvPr>
            <p:ph idx="1"/>
          </p:nvPr>
        </p:nvSpPr>
        <p:spPr>
          <a:xfrm>
            <a:off x="215900" y="1500003"/>
            <a:ext cx="10515600" cy="3959410"/>
          </a:xfrm>
        </p:spPr>
        <p:txBody>
          <a:bodyPr/>
          <a:lstStyle/>
          <a:p>
            <a:pPr marL="0" indent="0">
              <a:buNone/>
            </a:pPr>
            <a:endParaRPr lang="en-US" altLang="en-US" dirty="0"/>
          </a:p>
          <a:p>
            <a:endParaRPr lang="en-US" dirty="0"/>
          </a:p>
        </p:txBody>
      </p:sp>
      <p:pic>
        <p:nvPicPr>
          <p:cNvPr id="1028" name="Picture 4" descr="The Thin Blue Line From 10-4Ge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624328"/>
            <a:ext cx="12192000" cy="1233672"/>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txBox="1">
            <a:spLocks/>
          </p:cNvSpPr>
          <p:nvPr/>
        </p:nvSpPr>
        <p:spPr>
          <a:xfrm>
            <a:off x="0" y="110807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altLang="en-US" dirty="0" smtClean="0"/>
          </a:p>
          <a:p>
            <a:r>
              <a:rPr lang="en-US" altLang="en-US" dirty="0"/>
              <a:t>BSI precautions include wearing personal protective equipment </a:t>
            </a:r>
          </a:p>
          <a:p>
            <a:pPr marL="0" indent="0">
              <a:buNone/>
            </a:pPr>
            <a:r>
              <a:rPr lang="en-US" altLang="en-US" dirty="0"/>
              <a:t>	- Gloves, Masks, Gowns, and Eyewear</a:t>
            </a:r>
          </a:p>
          <a:p>
            <a:r>
              <a:rPr lang="en-US" altLang="en-US" dirty="0" smtClean="0"/>
              <a:t>Standard </a:t>
            </a:r>
            <a:r>
              <a:rPr lang="en-US" altLang="en-US" dirty="0"/>
              <a:t>precautions</a:t>
            </a:r>
          </a:p>
          <a:p>
            <a:pPr lvl="1"/>
            <a:r>
              <a:rPr lang="en-US" altLang="en-US" dirty="0"/>
              <a:t>Guidelines recommended by CDC</a:t>
            </a:r>
          </a:p>
          <a:p>
            <a:pPr lvl="1"/>
            <a:r>
              <a:rPr lang="en-US" altLang="en-US" dirty="0"/>
              <a:t>Reduces risk of disease </a:t>
            </a:r>
            <a:r>
              <a:rPr lang="en-US" altLang="en-US" dirty="0" smtClean="0"/>
              <a:t>transmission</a:t>
            </a:r>
            <a:endParaRPr lang="en-US" altLang="en-US" dirty="0"/>
          </a:p>
          <a:p>
            <a:pPr lvl="1"/>
            <a:r>
              <a:rPr lang="en-US" altLang="en-US" dirty="0" smtClean="0"/>
              <a:t>All </a:t>
            </a:r>
            <a:r>
              <a:rPr lang="en-US" altLang="en-US" dirty="0"/>
              <a:t>patients considered infectious until proven </a:t>
            </a:r>
            <a:r>
              <a:rPr lang="en-US" altLang="en-US" dirty="0" smtClean="0"/>
              <a:t>otherwise</a:t>
            </a:r>
          </a:p>
          <a:p>
            <a:pPr marL="0" indent="0">
              <a:buNone/>
            </a:pPr>
            <a:endParaRPr lang="en-US" dirty="0" smtClean="0"/>
          </a:p>
          <a:p>
            <a:endParaRPr lang="en-US" dirty="0" smtClean="0"/>
          </a:p>
          <a:p>
            <a:pPr marL="0" indent="0">
              <a:buFont typeface="Arial" panose="020B0604020202020204" pitchFamily="34" charset="0"/>
              <a:buNone/>
            </a:pPr>
            <a:endParaRPr lang="en-US" altLang="en-US" dirty="0" smtClean="0"/>
          </a:p>
          <a:p>
            <a:endParaRPr lang="en-US" dirty="0"/>
          </a:p>
        </p:txBody>
      </p:sp>
      <p:pic>
        <p:nvPicPr>
          <p:cNvPr id="5" name="Picture 4"/>
          <p:cNvPicPr>
            <a:picLocks noChangeAspect="1"/>
          </p:cNvPicPr>
          <p:nvPr/>
        </p:nvPicPr>
        <p:blipFill>
          <a:blip r:embed="rId3"/>
          <a:stretch>
            <a:fillRect/>
          </a:stretch>
        </p:blipFill>
        <p:spPr>
          <a:xfrm>
            <a:off x="7880350" y="2588634"/>
            <a:ext cx="4171950" cy="2366348"/>
          </a:xfrm>
          <a:prstGeom prst="rect">
            <a:avLst/>
          </a:prstGeom>
        </p:spPr>
      </p:pic>
    </p:spTree>
    <p:extLst>
      <p:ext uri="{BB962C8B-B14F-4D97-AF65-F5344CB8AC3E}">
        <p14:creationId xmlns:p14="http://schemas.microsoft.com/office/powerpoint/2010/main" val="29162300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672" y="301625"/>
            <a:ext cx="11841228" cy="1325563"/>
          </a:xfrm>
        </p:spPr>
        <p:txBody>
          <a:bodyPr>
            <a:normAutofit fontScale="90000"/>
          </a:bodyPr>
          <a:lstStyle/>
          <a:p>
            <a:pPr algn="ctr"/>
            <a:r>
              <a:rPr lang="en-US" sz="6000" b="1" dirty="0">
                <a:latin typeface="Arial Black" panose="020B0A04020102020204" pitchFamily="34" charset="0"/>
              </a:rPr>
              <a:t>Personal Protective </a:t>
            </a:r>
            <a:r>
              <a:rPr lang="en-US" sz="6000" b="1" dirty="0" smtClean="0">
                <a:latin typeface="Arial Black" panose="020B0A04020102020204" pitchFamily="34" charset="0"/>
              </a:rPr>
              <a:t>Equipment </a:t>
            </a:r>
            <a:r>
              <a:rPr lang="en-US" dirty="0"/>
              <a:t/>
            </a:r>
            <a:br>
              <a:rPr lang="en-US" dirty="0"/>
            </a:br>
            <a:endParaRPr lang="en-US" dirty="0"/>
          </a:p>
        </p:txBody>
      </p:sp>
      <p:sp>
        <p:nvSpPr>
          <p:cNvPr id="3" name="Content Placeholder 2"/>
          <p:cNvSpPr>
            <a:spLocks noGrp="1"/>
          </p:cNvSpPr>
          <p:nvPr>
            <p:ph idx="1"/>
          </p:nvPr>
        </p:nvSpPr>
        <p:spPr/>
        <p:txBody>
          <a:bodyPr/>
          <a:lstStyle/>
          <a:p>
            <a:pPr marL="0" indent="0">
              <a:buNone/>
            </a:pPr>
            <a:endParaRPr lang="en-US" altLang="en-US" dirty="0"/>
          </a:p>
          <a:p>
            <a:endParaRPr lang="en-US" dirty="0"/>
          </a:p>
        </p:txBody>
      </p:sp>
      <p:pic>
        <p:nvPicPr>
          <p:cNvPr id="1028" name="Picture 4" descr="The Thin Blue Line From 10-4Ge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624328"/>
            <a:ext cx="12192000" cy="123367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mage result for first aid kit"/>
          <p:cNvPicPr>
            <a:picLocks noChangeAspect="1" noChangeArrowheads="1"/>
          </p:cNvPicPr>
          <p:nvPr/>
        </p:nvPicPr>
        <p:blipFill>
          <a:blip r:embed="rId3" cstate="print"/>
          <a:srcRect/>
          <a:stretch>
            <a:fillRect/>
          </a:stretch>
        </p:blipFill>
        <p:spPr bwMode="auto">
          <a:xfrm>
            <a:off x="81743" y="1676215"/>
            <a:ext cx="3929128" cy="3546207"/>
          </a:xfrm>
          <a:prstGeom prst="rect">
            <a:avLst/>
          </a:prstGeom>
          <a:noFill/>
        </p:spPr>
      </p:pic>
      <p:pic>
        <p:nvPicPr>
          <p:cNvPr id="7" name="Picture 6" descr="download.jpg"/>
          <p:cNvPicPr>
            <a:picLocks noChangeAspect="1"/>
          </p:cNvPicPr>
          <p:nvPr/>
        </p:nvPicPr>
        <p:blipFill>
          <a:blip r:embed="rId4" cstate="print"/>
          <a:stretch>
            <a:fillRect/>
          </a:stretch>
        </p:blipFill>
        <p:spPr>
          <a:xfrm>
            <a:off x="4953000" y="1290387"/>
            <a:ext cx="2439025" cy="1623060"/>
          </a:xfrm>
          <a:prstGeom prst="rect">
            <a:avLst/>
          </a:prstGeom>
        </p:spPr>
      </p:pic>
      <p:pic>
        <p:nvPicPr>
          <p:cNvPr id="8" name="Picture 7" descr="barrier-devices-montage.jpg"/>
          <p:cNvPicPr>
            <a:picLocks noChangeAspect="1"/>
          </p:cNvPicPr>
          <p:nvPr/>
        </p:nvPicPr>
        <p:blipFill>
          <a:blip r:embed="rId5" cstate="print"/>
          <a:stretch>
            <a:fillRect/>
          </a:stretch>
        </p:blipFill>
        <p:spPr>
          <a:xfrm>
            <a:off x="9179248" y="1283349"/>
            <a:ext cx="2245985" cy="4340979"/>
          </a:xfrm>
          <a:prstGeom prst="rect">
            <a:avLst/>
          </a:prstGeom>
        </p:spPr>
      </p:pic>
      <p:pic>
        <p:nvPicPr>
          <p:cNvPr id="9" name="Picture 8" descr="download (1).jpg"/>
          <p:cNvPicPr>
            <a:picLocks noChangeAspect="1"/>
          </p:cNvPicPr>
          <p:nvPr/>
        </p:nvPicPr>
        <p:blipFill>
          <a:blip r:embed="rId6" cstate="print"/>
          <a:stretch>
            <a:fillRect/>
          </a:stretch>
        </p:blipFill>
        <p:spPr>
          <a:xfrm>
            <a:off x="6416665" y="3136716"/>
            <a:ext cx="2560320" cy="1143000"/>
          </a:xfrm>
          <a:prstGeom prst="rect">
            <a:avLst/>
          </a:prstGeom>
        </p:spPr>
      </p:pic>
      <p:pic>
        <p:nvPicPr>
          <p:cNvPr id="9218" name="Picture 2" descr="Disposable Face Mask; 3 Layer With Elastic Ear Loops (box Of 50)"/>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383938" y="2971800"/>
            <a:ext cx="1613627" cy="205898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216400" y="1130300"/>
            <a:ext cx="7581900" cy="438150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01304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6700" y="739775"/>
            <a:ext cx="10515600" cy="4351338"/>
          </a:xfrm>
        </p:spPr>
        <p:txBody>
          <a:bodyPr/>
          <a:lstStyle/>
          <a:p>
            <a:pPr marL="0" indent="0">
              <a:buNone/>
            </a:pPr>
            <a:endParaRPr lang="en-US" altLang="en-US" dirty="0"/>
          </a:p>
          <a:p>
            <a:r>
              <a:rPr lang="en-US" dirty="0" smtClean="0"/>
              <a:t>Who can Call? </a:t>
            </a:r>
          </a:p>
          <a:p>
            <a:r>
              <a:rPr lang="en-US" dirty="0" smtClean="0"/>
              <a:t>When to Call?</a:t>
            </a:r>
            <a:endParaRPr lang="en-US" dirty="0"/>
          </a:p>
          <a:p>
            <a:r>
              <a:rPr lang="en-US" dirty="0" smtClean="0"/>
              <a:t>What Information do they need? </a:t>
            </a:r>
            <a:endParaRPr lang="en-US" dirty="0"/>
          </a:p>
        </p:txBody>
      </p:sp>
      <p:pic>
        <p:nvPicPr>
          <p:cNvPr id="1028" name="Picture 4" descr="The Thin Blue Line From 10-4Ge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624328"/>
            <a:ext cx="12192000" cy="1233672"/>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190500" y="-10928"/>
            <a:ext cx="10515600" cy="1325563"/>
          </a:xfrm>
        </p:spPr>
        <p:txBody>
          <a:bodyPr>
            <a:normAutofit/>
          </a:bodyPr>
          <a:lstStyle/>
          <a:p>
            <a:r>
              <a:rPr lang="en-US" sz="6000" b="1" dirty="0" smtClean="0">
                <a:latin typeface="Arial Black" panose="020B0A04020102020204" pitchFamily="34" charset="0"/>
              </a:rPr>
              <a:t>Air Medical </a:t>
            </a:r>
            <a:endParaRPr lang="en-US" sz="6000" b="1" dirty="0">
              <a:latin typeface="Arial Black" panose="020B0A04020102020204" pitchFamily="34" charset="0"/>
            </a:endParaRPr>
          </a:p>
        </p:txBody>
      </p:sp>
      <p:pic>
        <p:nvPicPr>
          <p:cNvPr id="6154" name="Picture 10" descr="ARCH Air Medical - Air Method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750" y="3122613"/>
            <a:ext cx="5302250" cy="2120900"/>
          </a:xfrm>
          <a:prstGeom prst="rect">
            <a:avLst/>
          </a:prstGeom>
          <a:noFill/>
          <a:extLst>
            <a:ext uri="{909E8E84-426E-40DD-AFC4-6F175D3DCCD1}">
              <a14:hiddenFill xmlns:a14="http://schemas.microsoft.com/office/drawing/2010/main">
                <a:solidFill>
                  <a:srgbClr val="FFFFFF"/>
                </a:solidFill>
              </a14:hiddenFill>
            </a:ext>
          </a:extLst>
        </p:spPr>
      </p:pic>
      <p:pic>
        <p:nvPicPr>
          <p:cNvPr id="6156" name="Picture 12" descr="Air Evac Lifeteam Protocols - Apps on Google Pla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8475" y="2915444"/>
            <a:ext cx="4876800" cy="238125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IU Health LifeLine integration expands EMS services in south-central  Indiana | WBI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15312" y="319273"/>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721669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334</TotalTime>
  <Words>997</Words>
  <Application>Microsoft Office PowerPoint</Application>
  <PresentationFormat>Widescreen</PresentationFormat>
  <Paragraphs>175</Paragraphs>
  <Slides>31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31</vt:i4>
      </vt:variant>
    </vt:vector>
  </HeadingPairs>
  <TitlesOfParts>
    <vt:vector size="40" baseType="lpstr">
      <vt:lpstr>ＭＳ Ｐゴシック</vt:lpstr>
      <vt:lpstr>游ゴシック</vt:lpstr>
      <vt:lpstr>Arial</vt:lpstr>
      <vt:lpstr>Arial (Body)</vt:lpstr>
      <vt:lpstr>Arial Black</vt:lpstr>
      <vt:lpstr>Calibri</vt:lpstr>
      <vt:lpstr>Calibri Light</vt:lpstr>
      <vt:lpstr>Times New Roman</vt:lpstr>
      <vt:lpstr>Office Theme</vt:lpstr>
      <vt:lpstr>MODULE 1  First Aid Basics </vt:lpstr>
      <vt:lpstr>OBJECTIVES </vt:lpstr>
      <vt:lpstr>OBJECTIVES</vt:lpstr>
      <vt:lpstr>FIRST THINGS FIRST </vt:lpstr>
      <vt:lpstr>Size Up </vt:lpstr>
      <vt:lpstr>PowerPoint Presentation</vt:lpstr>
      <vt:lpstr>Body Substance Isolation </vt:lpstr>
      <vt:lpstr>Personal Protective Equipment  </vt:lpstr>
      <vt:lpstr>Air Medical </vt:lpstr>
      <vt:lpstr>Area Services </vt:lpstr>
      <vt:lpstr>Who can call </vt:lpstr>
      <vt:lpstr>When to Call </vt:lpstr>
      <vt:lpstr>What Information do they need? </vt:lpstr>
      <vt:lpstr>PowerPoint Presentation</vt:lpstr>
      <vt:lpstr>PowerPoint Presentation</vt:lpstr>
      <vt:lpstr>Mass Casualty Incident (MCI)</vt:lpstr>
      <vt:lpstr>GOAL</vt:lpstr>
      <vt:lpstr>Triage</vt:lpstr>
      <vt:lpstr>Triage Protocol (START) Simple Triage And Rapid Treatment </vt:lpstr>
      <vt:lpstr>PowerPoint Presentation</vt:lpstr>
      <vt:lpstr>JUMP START </vt:lpstr>
      <vt:lpstr>SALT TRIAGE </vt:lpstr>
      <vt:lpstr>PowerPoint Presentation</vt:lpstr>
      <vt:lpstr>PowerPoint Presentation</vt:lpstr>
      <vt:lpstr>Principles of Moving Patients Safely</vt:lpstr>
      <vt:lpstr>Principles of Moving Patients Safely</vt:lpstr>
      <vt:lpstr>Types of Moves </vt:lpstr>
      <vt:lpstr>EMERGENT MOVES</vt:lpstr>
      <vt:lpstr>NON- Emergent Moves </vt:lpstr>
      <vt:lpstr>Reference List: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Mike Schwenke</dc:creator>
  <cp:lastModifiedBy>Mike Schwenke</cp:lastModifiedBy>
  <cp:revision>42</cp:revision>
  <dcterms:created xsi:type="dcterms:W3CDTF">2021-11-29T23:28:56Z</dcterms:created>
  <dcterms:modified xsi:type="dcterms:W3CDTF">2021-12-17T00:35:10Z</dcterms:modified>
</cp:coreProperties>
</file>