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9" r:id="rId12"/>
    <p:sldId id="270" r:id="rId13"/>
    <p:sldId id="266" r:id="rId14"/>
    <p:sldId id="271" r:id="rId15"/>
    <p:sldId id="272" r:id="rId16"/>
    <p:sldId id="273" r:id="rId17"/>
    <p:sldId id="267" r:id="rId18"/>
    <p:sldId id="279" r:id="rId19"/>
    <p:sldId id="278" r:id="rId20"/>
    <p:sldId id="280" r:id="rId21"/>
    <p:sldId id="274" r:id="rId22"/>
    <p:sldId id="281" r:id="rId23"/>
    <p:sldId id="275" r:id="rId24"/>
    <p:sldId id="286" r:id="rId25"/>
    <p:sldId id="276" r:id="rId26"/>
    <p:sldId id="28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9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4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D0E1-A665-4312-89BC-D28AE8D25F4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56EE-A3A8-486E-AFB8-76D4B03A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2.illinois.gov/dnr/safety/Documents/BoatingAccidentReport2020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utosafety.org/wp-content/uploads/import/Drowning-Deaths-in-Motor-Vehicle-Traffic-Accident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topthebleed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016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MODULE 4 </a:t>
            </a:r>
            <a:br>
              <a:rPr lang="en-US" sz="4800" dirty="0" smtClean="0">
                <a:latin typeface="Arial Black" panose="020B0A04020102020204" pitchFamily="34" charset="0"/>
              </a:rPr>
            </a:br>
            <a:r>
              <a:rPr lang="en-US" sz="4800" dirty="0" smtClean="0">
                <a:latin typeface="Arial Black" panose="020B0A04020102020204" pitchFamily="34" charset="0"/>
              </a:rPr>
              <a:t>ENVIRONMENTAL </a:t>
            </a:r>
            <a:br>
              <a:rPr lang="en-US" sz="4800" dirty="0" smtClean="0">
                <a:latin typeface="Arial Black" panose="020B0A04020102020204" pitchFamily="34" charset="0"/>
              </a:rPr>
            </a:br>
            <a:r>
              <a:rPr lang="en-US" sz="4800" dirty="0" smtClean="0">
                <a:latin typeface="Arial Black" panose="020B0A04020102020204" pitchFamily="34" charset="0"/>
              </a:rPr>
              <a:t>EMERGENCIES 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6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Heat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25525"/>
            <a:ext cx="10515600" cy="4351338"/>
          </a:xfrm>
        </p:spPr>
        <p:txBody>
          <a:bodyPr/>
          <a:lstStyle/>
          <a:p>
            <a:r>
              <a:rPr lang="en-US" altLang="en-US" sz="2400" dirty="0" smtClean="0"/>
              <a:t>Heat Stroke</a:t>
            </a:r>
          </a:p>
          <a:p>
            <a:pPr lvl="1"/>
            <a:r>
              <a:rPr lang="en-US" altLang="en-US" dirty="0" smtClean="0"/>
              <a:t>Temperature-regulating mechanisms fail.</a:t>
            </a:r>
          </a:p>
          <a:p>
            <a:pPr lvl="2"/>
            <a:r>
              <a:rPr lang="en-US" altLang="en-US" sz="2400" dirty="0" smtClean="0"/>
              <a:t>Unable to get rid excess heat.</a:t>
            </a:r>
          </a:p>
          <a:p>
            <a:pPr lvl="1"/>
            <a:r>
              <a:rPr lang="en-US" altLang="en-US" dirty="0" smtClean="0"/>
              <a:t>Core temperature allowed to rise uncontrolled, causing body to overheat</a:t>
            </a:r>
          </a:p>
          <a:p>
            <a:pPr lvl="1"/>
            <a:r>
              <a:rPr lang="en-US" altLang="en-US" dirty="0" smtClean="0"/>
              <a:t>It is a life-threatening emergency.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6300" y="2616736"/>
            <a:ext cx="5981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b="1" u="sng" dirty="0" smtClean="0"/>
              <a:t>Signs and Symptoms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Confusion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Lack of sweating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Skin red, hot and dry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Rapid, shallow breathing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Rapid pulse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Weakness, exhaustion, dizziness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Nausea and vomiting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Convulsions (Seizures)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267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Heat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7319"/>
            <a:ext cx="10121900" cy="2542473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Emergency Care for Heat Stroke </a:t>
            </a:r>
          </a:p>
          <a:p>
            <a:pPr lvl="1"/>
            <a:r>
              <a:rPr lang="en-US" altLang="en-US" sz="2800" dirty="0" smtClean="0"/>
              <a:t>Take appropriate BSI precautions.</a:t>
            </a:r>
          </a:p>
          <a:p>
            <a:pPr lvl="1"/>
            <a:r>
              <a:rPr lang="en-US" altLang="en-US" sz="2800" dirty="0" smtClean="0"/>
              <a:t>Ensure breathing is adequate.</a:t>
            </a:r>
          </a:p>
          <a:p>
            <a:pPr lvl="1"/>
            <a:r>
              <a:rPr lang="en-US" altLang="en-US" sz="2800" dirty="0" smtClean="0"/>
              <a:t>Move patient to cool area.</a:t>
            </a:r>
          </a:p>
          <a:p>
            <a:pPr lvl="1"/>
            <a:r>
              <a:rPr lang="en-US" altLang="en-US" sz="2800" dirty="0" smtClean="0"/>
              <a:t>Loosen or remove excess clothing.</a:t>
            </a:r>
          </a:p>
          <a:p>
            <a:pPr lvl="1"/>
            <a:r>
              <a:rPr lang="en-US" altLang="en-US" sz="2800" dirty="0" smtClean="0"/>
              <a:t>Cool patient by fanning or applying small amounts of cool water</a:t>
            </a:r>
          </a:p>
          <a:p>
            <a:pPr lvl="1"/>
            <a:r>
              <a:rPr lang="en-US" altLang="en-US" sz="2800" dirty="0" smtClean="0"/>
              <a:t>Encourage them to drink water or an electrolyte based drink</a:t>
            </a:r>
          </a:p>
          <a:p>
            <a:pPr lvl="1"/>
            <a:r>
              <a:rPr lang="en-US" altLang="en-US" sz="2800" dirty="0" smtClean="0"/>
              <a:t>Emergency Care for Heat Stroke </a:t>
            </a:r>
          </a:p>
          <a:p>
            <a:pPr lvl="1"/>
            <a:r>
              <a:rPr lang="en-US" altLang="en-US" sz="2800" dirty="0" smtClean="0"/>
              <a:t>Wet the skin or immerse the patient in cool water.</a:t>
            </a:r>
          </a:p>
          <a:p>
            <a:pPr lvl="2"/>
            <a:r>
              <a:rPr lang="en-US" altLang="en-US" sz="2800" dirty="0" smtClean="0"/>
              <a:t>Do not induce shivering. </a:t>
            </a:r>
          </a:p>
          <a:p>
            <a:pPr lvl="1"/>
            <a:endParaRPr lang="en-US" altLang="en-US" sz="2800" dirty="0" smtClean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2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Heat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7000" y="1928831"/>
            <a:ext cx="6362700" cy="4351338"/>
          </a:xfrm>
        </p:spPr>
        <p:txBody>
          <a:bodyPr/>
          <a:lstStyle/>
          <a:p>
            <a:pPr lvl="1"/>
            <a:r>
              <a:rPr lang="en-US" altLang="en-US" dirty="0" smtClean="0"/>
              <a:t>Place cold packs or ice bags in pulse points.</a:t>
            </a:r>
          </a:p>
          <a:p>
            <a:pPr lvl="2"/>
            <a:r>
              <a:rPr lang="en-US" altLang="en-US" dirty="0" smtClean="0"/>
              <a:t>Under armpits</a:t>
            </a:r>
          </a:p>
          <a:p>
            <a:pPr lvl="2"/>
            <a:r>
              <a:rPr lang="en-US" altLang="en-US" dirty="0" smtClean="0"/>
              <a:t>On groin</a:t>
            </a:r>
          </a:p>
          <a:p>
            <a:pPr lvl="2"/>
            <a:r>
              <a:rPr lang="en-US" altLang="en-US" dirty="0" smtClean="0"/>
              <a:t>Each side of neck</a:t>
            </a:r>
          </a:p>
          <a:p>
            <a:endParaRPr lang="en-US" dirty="0"/>
          </a:p>
        </p:txBody>
      </p:sp>
      <p:pic>
        <p:nvPicPr>
          <p:cNvPr id="8" name="Picture 2" descr="An E M R inspects a supine patient. 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928831"/>
            <a:ext cx="5143500" cy="342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6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COLD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00826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Hypothermia</a:t>
            </a:r>
          </a:p>
          <a:p>
            <a:pPr lvl="1"/>
            <a:r>
              <a:rPr lang="en-US" altLang="en-US" dirty="0" smtClean="0"/>
              <a:t>Body loses heat faster than it can be generated.</a:t>
            </a:r>
          </a:p>
          <a:p>
            <a:pPr lvl="1"/>
            <a:r>
              <a:rPr lang="en-US" altLang="en-US" dirty="0" smtClean="0"/>
              <a:t>Young children and elderly more susceptible</a:t>
            </a:r>
          </a:p>
          <a:p>
            <a:pPr lvl="1"/>
            <a:r>
              <a:rPr lang="en-US" altLang="en-US" dirty="0" smtClean="0"/>
              <a:t>Blood is shunted from the extremities to the body's core.</a:t>
            </a:r>
          </a:p>
          <a:p>
            <a:pPr lvl="2"/>
            <a:r>
              <a:rPr lang="en-US" altLang="en-US" dirty="0" smtClean="0"/>
              <a:t>Protects the vital organs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9700" y="2697560"/>
            <a:ext cx="7861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b="1" u="sng" dirty="0" smtClean="0"/>
              <a:t>Signs and Symptoms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Cool or cold skin temperature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Shivering  (Absence of shivering is a late sign.)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Altered mental status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Lack of coordination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Muscle rigidity Complaints of joint/muscle stiffness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Impaired judgment / Confusion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2050" name="Picture 2" descr="Baby It's Cold Outside: Memes And Jokes – Comics And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1" y="189912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3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COLD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97726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Emergency Care for Hypothermia</a:t>
            </a:r>
          </a:p>
          <a:p>
            <a:pPr lvl="1"/>
            <a:r>
              <a:rPr lang="en-US" altLang="en-US" sz="2800" dirty="0" smtClean="0"/>
              <a:t>Take appropriate BSI precautions.</a:t>
            </a:r>
          </a:p>
          <a:p>
            <a:pPr lvl="1"/>
            <a:r>
              <a:rPr lang="en-US" altLang="en-US" sz="2800" dirty="0" smtClean="0"/>
              <a:t>Ensure adequate breathing.</a:t>
            </a:r>
          </a:p>
          <a:p>
            <a:pPr lvl="1"/>
            <a:r>
              <a:rPr lang="en-US" altLang="en-US" sz="2800" dirty="0" smtClean="0"/>
              <a:t>Remove patient from cold environment.</a:t>
            </a:r>
          </a:p>
          <a:p>
            <a:pPr lvl="1"/>
            <a:r>
              <a:rPr lang="en-US" altLang="en-US" sz="2800" dirty="0" smtClean="0"/>
              <a:t>Do not allow patient to walk or exert himself/herself in any way.</a:t>
            </a:r>
          </a:p>
          <a:p>
            <a:pPr lvl="1"/>
            <a:r>
              <a:rPr lang="en-US" altLang="en-US" sz="2800" dirty="0" smtClean="0"/>
              <a:t>Protect patient from further heat loss.</a:t>
            </a:r>
          </a:p>
          <a:p>
            <a:pPr lvl="1"/>
            <a:r>
              <a:rPr lang="en-US" altLang="en-US" sz="2800" dirty="0" smtClean="0"/>
              <a:t>Remove wet clothing and place blanket over and under patient. </a:t>
            </a:r>
          </a:p>
          <a:p>
            <a:endParaRPr lang="en-US" altLang="en-US" dirty="0" smtClean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0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COLD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31130"/>
            <a:ext cx="11010900" cy="4351338"/>
          </a:xfrm>
        </p:spPr>
        <p:txBody>
          <a:bodyPr/>
          <a:lstStyle/>
          <a:p>
            <a:r>
              <a:rPr lang="en-US" altLang="en-US" dirty="0" smtClean="0"/>
              <a:t>Localized Cold Injury</a:t>
            </a:r>
          </a:p>
          <a:p>
            <a:pPr lvl="1"/>
            <a:r>
              <a:rPr lang="en-US" altLang="en-US" dirty="0" smtClean="0"/>
              <a:t>Cold injury or frostbite</a:t>
            </a:r>
          </a:p>
          <a:p>
            <a:pPr lvl="2"/>
            <a:r>
              <a:rPr lang="en-US" altLang="en-US" dirty="0" smtClean="0"/>
              <a:t>Freezing or near freezing of body part</a:t>
            </a:r>
          </a:p>
          <a:p>
            <a:r>
              <a:rPr lang="en-US" altLang="en-US" dirty="0" smtClean="0"/>
              <a:t>Typically occurs first in the extremities </a:t>
            </a:r>
          </a:p>
          <a:p>
            <a:pPr lvl="2"/>
            <a:r>
              <a:rPr lang="en-US" altLang="en-US" dirty="0" smtClean="0"/>
              <a:t>Fingers and toes</a:t>
            </a:r>
          </a:p>
          <a:p>
            <a:pPr lvl="2"/>
            <a:r>
              <a:rPr lang="en-US" altLang="en-US" dirty="0" smtClean="0"/>
              <a:t>Ears </a:t>
            </a:r>
          </a:p>
          <a:p>
            <a:pPr lvl="2"/>
            <a:r>
              <a:rPr lang="en-US" altLang="en-US" dirty="0" smtClean="0"/>
              <a:t>Face</a:t>
            </a:r>
          </a:p>
          <a:p>
            <a:pPr lvl="2"/>
            <a:r>
              <a:rPr lang="en-US" altLang="en-US" dirty="0" smtClean="0"/>
              <a:t>Nose</a:t>
            </a:r>
          </a:p>
          <a:p>
            <a:pPr lvl="1"/>
            <a:r>
              <a:rPr lang="en-US" altLang="en-US" dirty="0" smtClean="0"/>
              <a:t>Late Signs and Symptoms</a:t>
            </a:r>
          </a:p>
          <a:p>
            <a:pPr lvl="2"/>
            <a:r>
              <a:rPr lang="en-US" altLang="en-US" dirty="0" smtClean="0"/>
              <a:t>White, waxy skin</a:t>
            </a:r>
          </a:p>
          <a:p>
            <a:pPr lvl="2"/>
            <a:r>
              <a:rPr lang="en-US" altLang="en-US" dirty="0" smtClean="0"/>
              <a:t>Firm to frozen feeling upon palpation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282" y="114030"/>
            <a:ext cx="3981450" cy="269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2" y="2891224"/>
            <a:ext cx="3843337" cy="25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COLD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500" y="11779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Emergency Care for Cold Injury</a:t>
            </a:r>
          </a:p>
          <a:p>
            <a:pPr lvl="1"/>
            <a:r>
              <a:rPr lang="en-US" altLang="en-US" dirty="0" smtClean="0"/>
              <a:t>Take appropriate BSI precautions.</a:t>
            </a:r>
          </a:p>
          <a:p>
            <a:pPr lvl="1"/>
            <a:r>
              <a:rPr lang="en-US" altLang="en-US" dirty="0" smtClean="0"/>
              <a:t>Ensure adequate breathing.</a:t>
            </a:r>
          </a:p>
          <a:p>
            <a:pPr lvl="1"/>
            <a:r>
              <a:rPr lang="en-US" altLang="en-US" dirty="0" smtClean="0"/>
              <a:t>Remove patient from cold environment.</a:t>
            </a:r>
          </a:p>
          <a:p>
            <a:pPr lvl="1"/>
            <a:r>
              <a:rPr lang="en-US" altLang="en-US" dirty="0" smtClean="0"/>
              <a:t>Remove wet or constrictive clothing.</a:t>
            </a:r>
          </a:p>
          <a:p>
            <a:pPr lvl="1"/>
            <a:r>
              <a:rPr lang="en-US" altLang="en-US" dirty="0" smtClean="0"/>
              <a:t>Cover affected part.</a:t>
            </a:r>
          </a:p>
          <a:p>
            <a:pPr lvl="1"/>
            <a:r>
              <a:rPr lang="en-US" altLang="en-US" dirty="0" smtClean="0"/>
              <a:t>Remove jewelry from injured part.</a:t>
            </a:r>
          </a:p>
          <a:p>
            <a:pPr lvl="1"/>
            <a:r>
              <a:rPr lang="en-US" altLang="en-US" dirty="0" smtClean="0"/>
              <a:t>Do not rub or massage it.</a:t>
            </a:r>
          </a:p>
          <a:p>
            <a:pPr lvl="1"/>
            <a:r>
              <a:rPr lang="en-US" altLang="en-US" dirty="0" smtClean="0"/>
              <a:t>Do not rewarm or apply heat.</a:t>
            </a:r>
          </a:p>
          <a:p>
            <a:pPr lvl="1"/>
            <a:r>
              <a:rPr lang="en-US" altLang="en-US" dirty="0" smtClean="0"/>
              <a:t>Do not re-expose part to cold.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pic>
        <p:nvPicPr>
          <p:cNvPr id="5124" name="Picture 4" descr="If You're Cold, They're Cold | Know Your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707231"/>
            <a:ext cx="4327525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BITES AND STINGS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72990"/>
            <a:ext cx="10515600" cy="4351338"/>
          </a:xfrm>
        </p:spPr>
        <p:txBody>
          <a:bodyPr/>
          <a:lstStyle/>
          <a:p>
            <a:pPr lvl="1"/>
            <a:r>
              <a:rPr lang="en-US" altLang="en-US" dirty="0" smtClean="0"/>
              <a:t>Signs and Symptoms of Localized Reaction</a:t>
            </a:r>
          </a:p>
          <a:p>
            <a:pPr lvl="2"/>
            <a:r>
              <a:rPr lang="en-US" altLang="en-US" dirty="0" smtClean="0"/>
              <a:t>Noticeable puncture marks on skin</a:t>
            </a:r>
          </a:p>
          <a:p>
            <a:pPr lvl="2"/>
            <a:r>
              <a:rPr lang="en-US" altLang="en-US" dirty="0" smtClean="0"/>
              <a:t>Pain at or around injury site</a:t>
            </a:r>
          </a:p>
          <a:p>
            <a:pPr lvl="2"/>
            <a:r>
              <a:rPr lang="en-US" altLang="en-US" dirty="0" smtClean="0"/>
              <a:t>Redness, itching at injury site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pider Bites: Identify What Bit You and Get Proper He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3105667"/>
            <a:ext cx="381992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iagnosis related of allergies to bites and stings | Alle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3136"/>
            <a:ext cx="6460607" cy="35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9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BITES AND STINGS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2990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Emergency Care for Localized Reaction</a:t>
            </a:r>
          </a:p>
          <a:p>
            <a:pPr lvl="1"/>
            <a:r>
              <a:rPr lang="en-US" altLang="en-US" dirty="0" smtClean="0"/>
              <a:t>Take appropriate BSI precautions.</a:t>
            </a:r>
          </a:p>
          <a:p>
            <a:pPr lvl="1"/>
            <a:r>
              <a:rPr lang="en-US" altLang="en-US" dirty="0" smtClean="0"/>
              <a:t>Perform scene size-up. </a:t>
            </a:r>
          </a:p>
          <a:p>
            <a:pPr lvl="1"/>
            <a:r>
              <a:rPr lang="en-US" altLang="en-US" dirty="0" smtClean="0"/>
              <a:t>Ensure adequate breathing.</a:t>
            </a:r>
          </a:p>
          <a:p>
            <a:pPr lvl="1"/>
            <a:r>
              <a:rPr lang="en-US" altLang="en-US" dirty="0" smtClean="0"/>
              <a:t>Scrape away bee and wasp stingers and venom sacs. </a:t>
            </a:r>
          </a:p>
          <a:p>
            <a:pPr lvl="1"/>
            <a:r>
              <a:rPr lang="en-US" altLang="en-US" dirty="0" smtClean="0"/>
              <a:t>Do not attempt to pinch or pull out stingers. </a:t>
            </a:r>
          </a:p>
          <a:p>
            <a:pPr lvl="2"/>
            <a:r>
              <a:rPr lang="en-US" altLang="en-US" dirty="0" smtClean="0"/>
              <a:t>Plastic credit card </a:t>
            </a:r>
          </a:p>
          <a:p>
            <a:pPr lvl="1"/>
            <a:r>
              <a:rPr lang="en-US" altLang="en-US" dirty="0" smtClean="0"/>
              <a:t>Place cold pack over injury site.</a:t>
            </a:r>
          </a:p>
          <a:p>
            <a:pPr lvl="1"/>
            <a:r>
              <a:rPr lang="en-US" altLang="en-US" dirty="0" smtClean="0"/>
              <a:t>Monitor for Allergic reaction / Anaphylactic Shock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 E M R removes insect stinger from the arm of a person by scraping the stinger away with the edge of a credit card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62781"/>
            <a:ext cx="3486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7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7" y="-85595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Snakebites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39396"/>
            <a:ext cx="10515600" cy="4351338"/>
          </a:xfrm>
        </p:spPr>
        <p:txBody>
          <a:bodyPr/>
          <a:lstStyle/>
          <a:p>
            <a:r>
              <a:rPr lang="en-US" dirty="0" smtClean="0"/>
              <a:t>4  species </a:t>
            </a:r>
            <a:r>
              <a:rPr lang="en-US" dirty="0"/>
              <a:t>of venomous snakes native to Illinois. </a:t>
            </a:r>
            <a:endParaRPr lang="en-US" dirty="0" smtClean="0"/>
          </a:p>
          <a:p>
            <a:r>
              <a:rPr lang="en-US" dirty="0" smtClean="0"/>
              <a:t>Cottonmouth  </a:t>
            </a:r>
          </a:p>
          <a:p>
            <a:r>
              <a:rPr lang="en-US" dirty="0" smtClean="0"/>
              <a:t>Copperhead </a:t>
            </a:r>
          </a:p>
          <a:p>
            <a:r>
              <a:rPr lang="en-US" dirty="0" err="1" smtClean="0"/>
              <a:t>Massasauga</a:t>
            </a:r>
            <a:r>
              <a:rPr lang="en-US" dirty="0" smtClean="0"/>
              <a:t> Rattlesnake </a:t>
            </a:r>
          </a:p>
          <a:p>
            <a:r>
              <a:rPr lang="en-US" dirty="0"/>
              <a:t>T</a:t>
            </a:r>
            <a:r>
              <a:rPr lang="en-US" dirty="0" smtClean="0"/>
              <a:t>imber rattlesnake</a:t>
            </a: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950" y="3725678"/>
            <a:ext cx="41529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63" y="1541278"/>
            <a:ext cx="4238625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481" y="612111"/>
            <a:ext cx="2815432" cy="417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88500" y="4787808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IDNR</a:t>
            </a:r>
            <a:r>
              <a:rPr lang="en-US" dirty="0" smtClean="0"/>
              <a:t>-October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8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72990"/>
            <a:ext cx="11277600" cy="4351338"/>
          </a:xfrm>
        </p:spPr>
        <p:txBody>
          <a:bodyPr/>
          <a:lstStyle/>
          <a:p>
            <a:r>
              <a:rPr lang="en-US" altLang="en-US" dirty="0" smtClean="0"/>
              <a:t>Explain the four ways the body loses excess heat. </a:t>
            </a:r>
          </a:p>
          <a:p>
            <a:r>
              <a:rPr lang="en-US" altLang="en-US" dirty="0" smtClean="0"/>
              <a:t>Explain the appropriate assessment and care for a patient experiencing a heat-related emergency.</a:t>
            </a:r>
          </a:p>
          <a:p>
            <a:r>
              <a:rPr lang="en-US" altLang="en-US" dirty="0" smtClean="0"/>
              <a:t>Differentiate the signs and symptoms of heat exhaustion and heat stroke</a:t>
            </a:r>
          </a:p>
          <a:p>
            <a:r>
              <a:rPr lang="en-US" altLang="en-US" dirty="0" smtClean="0"/>
              <a:t>Describe the signs and symptoms of a cold-related emergency.</a:t>
            </a:r>
          </a:p>
          <a:p>
            <a:r>
              <a:rPr lang="en-US" altLang="en-US" dirty="0" smtClean="0"/>
              <a:t>Explain the appropriate assessment and care for a patient experiencing a cold-related emergency.</a:t>
            </a:r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59206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7" y="-85595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Snakebites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997" y="1753692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Signs and Symptoms</a:t>
            </a:r>
          </a:p>
          <a:p>
            <a:pPr lvl="2"/>
            <a:r>
              <a:rPr lang="en-US" altLang="en-US" sz="2800" dirty="0" smtClean="0"/>
              <a:t>Fang Bite Marks </a:t>
            </a:r>
          </a:p>
          <a:p>
            <a:pPr lvl="2"/>
            <a:r>
              <a:rPr lang="en-US" altLang="en-US" sz="2800" dirty="0" smtClean="0"/>
              <a:t>Labored breathing</a:t>
            </a:r>
          </a:p>
          <a:p>
            <a:pPr lvl="2"/>
            <a:r>
              <a:rPr lang="en-US" altLang="en-US" sz="2800" dirty="0" smtClean="0"/>
              <a:t>Weakness</a:t>
            </a:r>
          </a:p>
          <a:p>
            <a:pPr lvl="2"/>
            <a:r>
              <a:rPr lang="en-US" altLang="en-US" sz="2800" dirty="0" smtClean="0"/>
              <a:t>Vision problems</a:t>
            </a:r>
          </a:p>
          <a:p>
            <a:pPr lvl="2"/>
            <a:r>
              <a:rPr lang="en-US" altLang="en-US" sz="2800" dirty="0" smtClean="0"/>
              <a:t>Nausea and vomiting</a:t>
            </a:r>
          </a:p>
          <a:p>
            <a:pPr lvl="2"/>
            <a:r>
              <a:rPr lang="en-US" altLang="en-US" sz="2800" dirty="0" smtClean="0"/>
              <a:t>Swelling to the area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46" y="175401"/>
            <a:ext cx="3960813" cy="2129133"/>
          </a:xfrm>
          <a:prstGeom prst="rect">
            <a:avLst/>
          </a:prstGeom>
        </p:spPr>
      </p:pic>
      <p:pic>
        <p:nvPicPr>
          <p:cNvPr id="10244" name="Picture 4" descr="Venomous Snake Bites: Symptoms &amp;amp; First Aid | NIOSH | C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59" y="2419480"/>
            <a:ext cx="3586859" cy="314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0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WATER-RELATED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3190"/>
            <a:ext cx="10515600" cy="4351338"/>
          </a:xfrm>
        </p:spPr>
        <p:txBody>
          <a:bodyPr/>
          <a:lstStyle/>
          <a:p>
            <a:r>
              <a:rPr lang="en-US" dirty="0" smtClean="0"/>
              <a:t>Illinois officers investigated 36 injuries were reported in </a:t>
            </a:r>
            <a:r>
              <a:rPr lang="en-US" dirty="0" err="1" smtClean="0"/>
              <a:t>FFY</a:t>
            </a:r>
            <a:r>
              <a:rPr lang="en-US" dirty="0" smtClean="0"/>
              <a:t> 2020, which decreased from the previous year (42). </a:t>
            </a:r>
          </a:p>
          <a:p>
            <a:r>
              <a:rPr lang="en-US" dirty="0" smtClean="0"/>
              <a:t>Illinois officers investigated 81 reportable boat accidents, which was an increase over </a:t>
            </a:r>
            <a:r>
              <a:rPr lang="en-US" dirty="0" err="1" smtClean="0"/>
              <a:t>FFY</a:t>
            </a:r>
            <a:r>
              <a:rPr lang="en-US" dirty="0" smtClean="0"/>
              <a:t> 2019 (72). </a:t>
            </a:r>
          </a:p>
          <a:p>
            <a:r>
              <a:rPr lang="en-US" dirty="0" smtClean="0"/>
              <a:t>A total of 21 fatalities were reported in </a:t>
            </a:r>
            <a:r>
              <a:rPr lang="en-US" dirty="0" err="1" smtClean="0"/>
              <a:t>FFY</a:t>
            </a:r>
            <a:r>
              <a:rPr lang="en-US" dirty="0" smtClean="0"/>
              <a:t> 2020, increased over the previous period (14).</a:t>
            </a:r>
          </a:p>
          <a:p>
            <a:pPr marL="0" indent="0">
              <a:buNone/>
            </a:pPr>
            <a:r>
              <a:rPr lang="en-US" sz="1100" dirty="0" smtClean="0">
                <a:hlinkClick r:id="rId2"/>
              </a:rPr>
              <a:t>https://</a:t>
            </a:r>
            <a:r>
              <a:rPr lang="en-US" sz="1100" dirty="0" err="1" smtClean="0">
                <a:hlinkClick r:id="rId2"/>
              </a:rPr>
              <a:t>www2.illinois.gov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err="1" smtClean="0">
                <a:hlinkClick r:id="rId2"/>
              </a:rPr>
              <a:t>dnr</a:t>
            </a:r>
            <a:r>
              <a:rPr lang="en-US" sz="1100" dirty="0" smtClean="0">
                <a:hlinkClick r:id="rId2"/>
              </a:rPr>
              <a:t>/safety/Documents/</a:t>
            </a:r>
            <a:r>
              <a:rPr lang="en-US" sz="1100" dirty="0" err="1" smtClean="0">
                <a:hlinkClick r:id="rId2"/>
              </a:rPr>
              <a:t>BoatingAccidentReport2020.pdf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7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WATER-RELATED INCIDENTS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172"/>
            <a:ext cx="6286500" cy="3173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941" y="1917701"/>
            <a:ext cx="601605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cap="all" dirty="0" smtClean="0">
                <a:latin typeface="Arial Black" panose="020B0A04020102020204" pitchFamily="34" charset="0"/>
              </a:rPr>
              <a:t>SUBMERSED VEHICLES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7826"/>
            <a:ext cx="117348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Car </a:t>
            </a:r>
            <a:r>
              <a:rPr lang="en-US" sz="2400" dirty="0"/>
              <a:t>crashes where water submersion was the main factor make up less than 1% of traffic fatalities nationwide, according to National Highway Traffic Safety </a:t>
            </a:r>
            <a:r>
              <a:rPr lang="en-US" sz="2400" dirty="0" smtClean="0"/>
              <a:t>Administration</a:t>
            </a:r>
          </a:p>
          <a:p>
            <a:r>
              <a:rPr lang="en-US" sz="2400" dirty="0"/>
              <a:t>Again there are about 5.5 million reported crashes per year. If there are 1,500 (high estimate) vehicles that end up submerged in water; that means </a:t>
            </a:r>
            <a:r>
              <a:rPr lang="en-US" sz="2400" b="1" dirty="0"/>
              <a:t>0.0273% of all car crashes result in vehicle </a:t>
            </a:r>
            <a:r>
              <a:rPr lang="en-US" sz="2400" b="1" dirty="0" smtClean="0"/>
              <a:t>submersion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2004 to 2007 there was an annual average of </a:t>
            </a:r>
            <a:r>
              <a:rPr lang="en-US" sz="2400" dirty="0">
                <a:hlinkClick r:id="rId2"/>
              </a:rPr>
              <a:t>384 traffic fatalities</a:t>
            </a:r>
            <a:r>
              <a:rPr lang="en-US" sz="2400" dirty="0"/>
              <a:t> in which accidental drowning was listed as one of the causes of death</a:t>
            </a: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urn Around Don&amp;#39;t Drown! - Spongebob Rage | Meme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07" y="3472564"/>
            <a:ext cx="2675467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87" y="3883025"/>
            <a:ext cx="30194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3805237"/>
            <a:ext cx="2965501" cy="15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4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WATER-RELATED INCIDENTS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9725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Reaching the Victim </a:t>
            </a:r>
          </a:p>
          <a:p>
            <a:pPr lvl="1"/>
            <a:r>
              <a:rPr lang="en-US" altLang="en-US" dirty="0" smtClean="0"/>
              <a:t>Major problem is reaching victim.</a:t>
            </a:r>
          </a:p>
          <a:p>
            <a:pPr lvl="1"/>
            <a:r>
              <a:rPr lang="en-US" altLang="en-US" dirty="0" smtClean="0"/>
              <a:t>Secure your position so you will not be pulled into water.</a:t>
            </a:r>
          </a:p>
          <a:p>
            <a:pPr lvl="1"/>
            <a:r>
              <a:rPr lang="en-US" altLang="en-US" dirty="0" smtClean="0"/>
              <a:t>Throw objects that will float.</a:t>
            </a:r>
          </a:p>
          <a:p>
            <a:pPr lvl="1"/>
            <a:r>
              <a:rPr lang="en-US" altLang="en-US" dirty="0" smtClean="0"/>
              <a:t>Throw flotation devices attached to line.</a:t>
            </a:r>
          </a:p>
          <a:p>
            <a:pPr lvl="1"/>
            <a:r>
              <a:rPr lang="en-US" altLang="en-US" dirty="0" smtClean="0"/>
              <a:t>Never attempt water rescue by yourself.</a:t>
            </a:r>
            <a:endParaRPr lang="en-US" altLang="en-US" dirty="0"/>
          </a:p>
          <a:p>
            <a:pPr lvl="1"/>
            <a:r>
              <a:rPr lang="en-US" altLang="en-US" dirty="0" smtClean="0"/>
              <a:t>Unless trained to work in the water, do not attempt rescue</a:t>
            </a:r>
          </a:p>
        </p:txBody>
      </p:sp>
      <p:pic>
        <p:nvPicPr>
          <p:cNvPr id="13314" name="Picture 2" descr="Not Waving, But Drowning: A Companion Checklist | Learning to Lea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75" y="485837"/>
            <a:ext cx="2685825" cy="50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2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ICE-RELATED INCIDENTS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9826"/>
            <a:ext cx="11518900" cy="4351338"/>
          </a:xfrm>
        </p:spPr>
        <p:txBody>
          <a:bodyPr/>
          <a:lstStyle/>
          <a:p>
            <a:r>
              <a:rPr lang="en-US" altLang="en-US" dirty="0" smtClean="0"/>
              <a:t>Unless trained to work on ice, do not attempt rescue.</a:t>
            </a:r>
          </a:p>
          <a:p>
            <a:r>
              <a:rPr lang="en-US" altLang="en-US" dirty="0" smtClean="0"/>
              <a:t>Never attempt ice rescue by yourself.</a:t>
            </a:r>
          </a:p>
          <a:p>
            <a:r>
              <a:rPr lang="en-US" altLang="en-US" dirty="0" smtClean="0"/>
              <a:t>Never go onto ice that is rapidly breaking up.</a:t>
            </a:r>
          </a:p>
          <a:p>
            <a:r>
              <a:rPr lang="en-US" altLang="en-US" dirty="0" smtClean="0"/>
              <a:t>Throw line to victim or reach out with stick or pole.</a:t>
            </a:r>
          </a:p>
          <a:p>
            <a:r>
              <a:rPr lang="en-US" altLang="en-US" dirty="0" smtClean="0"/>
              <a:t>Ice rescues require special training, protective clothing, rescue equipment.</a:t>
            </a:r>
          </a:p>
          <a:p>
            <a:r>
              <a:rPr lang="en-US" altLang="en-US" dirty="0" smtClean="0"/>
              <a:t>Broken legs and hypothermia are often problems.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refighters practice ice-rescue tactics on Lake Elmo | Local News |  billingsgazett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117600"/>
            <a:ext cx="3952490" cy="235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3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46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Reference List</a:t>
            </a:r>
            <a:r>
              <a:rPr lang="en-US" b="1" dirty="0" smtClean="0">
                <a:latin typeface="Arial Black" panose="020B0A04020102020204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7299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American Heart Association  </a:t>
            </a:r>
          </a:p>
          <a:p>
            <a:r>
              <a:rPr lang="en-US" dirty="0" err="1"/>
              <a:t>Heartsaver</a:t>
            </a:r>
            <a:r>
              <a:rPr lang="en-US" dirty="0"/>
              <a:t> First Aid Student manual, 2020  </a:t>
            </a:r>
            <a:endParaRPr lang="en-US" dirty="0" smtClean="0"/>
          </a:p>
          <a:p>
            <a:r>
              <a:rPr lang="en-US" dirty="0" smtClean="0"/>
              <a:t>Friends </a:t>
            </a:r>
            <a:r>
              <a:rPr lang="en-US" dirty="0"/>
              <a:t>and Family CPR Student Manual, 2015 </a:t>
            </a:r>
            <a:endParaRPr lang="en-US" dirty="0" smtClean="0"/>
          </a:p>
          <a:p>
            <a:r>
              <a:rPr lang="en-US" dirty="0" smtClean="0"/>
              <a:t>Stop </a:t>
            </a:r>
            <a:r>
              <a:rPr lang="en-US" dirty="0"/>
              <a:t>the Bleed Course  -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err="1">
                <a:hlinkClick r:id="rId2"/>
              </a:rPr>
              <a:t>www.stopthebleed.org</a:t>
            </a:r>
            <a:r>
              <a:rPr lang="en-US" u="sng" dirty="0">
                <a:hlinkClick r:id="rId2"/>
              </a:rPr>
              <a:t>/</a:t>
            </a:r>
            <a:endParaRPr lang="en-US" dirty="0"/>
          </a:p>
          <a:p>
            <a:r>
              <a:rPr lang="en-US" dirty="0" err="1"/>
              <a:t>NAEMT</a:t>
            </a:r>
            <a:r>
              <a:rPr lang="en-US" dirty="0"/>
              <a:t> </a:t>
            </a:r>
            <a:r>
              <a:rPr lang="en-US" dirty="0" err="1"/>
              <a:t>TECC</a:t>
            </a:r>
            <a:r>
              <a:rPr lang="en-US" dirty="0"/>
              <a:t> Course Manual </a:t>
            </a:r>
            <a:r>
              <a:rPr lang="en-US" dirty="0" err="1"/>
              <a:t>2</a:t>
            </a:r>
            <a:r>
              <a:rPr lang="en-US" baseline="30000" dirty="0" err="1"/>
              <a:t>ND</a:t>
            </a:r>
            <a:r>
              <a:rPr lang="en-US" dirty="0"/>
              <a:t> EDITION </a:t>
            </a:r>
            <a:endParaRPr lang="en-US" dirty="0" smtClean="0"/>
          </a:p>
          <a:p>
            <a:r>
              <a:rPr lang="en-US" dirty="0" err="1" smtClean="0"/>
              <a:t>ITLS</a:t>
            </a:r>
            <a:r>
              <a:rPr lang="en-US" dirty="0" smtClean="0"/>
              <a:t> </a:t>
            </a:r>
            <a:r>
              <a:rPr lang="en-US" dirty="0"/>
              <a:t>: International Trauma Life Support </a:t>
            </a:r>
          </a:p>
          <a:p>
            <a:r>
              <a:rPr lang="en-US" dirty="0"/>
              <a:t>Emergency Medical Responder 11</a:t>
            </a:r>
            <a:r>
              <a:rPr lang="en-US" baseline="30000" dirty="0"/>
              <a:t>th</a:t>
            </a:r>
            <a:r>
              <a:rPr lang="en-US" dirty="0"/>
              <a:t> Edition,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Google Images 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 video </a:t>
            </a:r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nny question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81217"/>
            <a:ext cx="6308725" cy="54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9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72990"/>
            <a:ext cx="10515600" cy="4351338"/>
          </a:xfrm>
        </p:spPr>
        <p:txBody>
          <a:bodyPr/>
          <a:lstStyle/>
          <a:p>
            <a:r>
              <a:rPr lang="en-US" dirty="0" smtClean="0"/>
              <a:t>Explain the appropriate assessment and care for a patient experiencing an emergency related to a bite or sting</a:t>
            </a:r>
          </a:p>
          <a:p>
            <a:r>
              <a:rPr lang="en-US" altLang="en-US" dirty="0" smtClean="0"/>
              <a:t> Describe common methods used for water-related rescue. </a:t>
            </a:r>
          </a:p>
          <a:p>
            <a:r>
              <a:rPr lang="en-US" altLang="en-US" dirty="0" smtClean="0"/>
              <a:t>Explain the hazards related to water rescue.</a:t>
            </a:r>
          </a:p>
          <a:p>
            <a:r>
              <a:rPr lang="en-US" altLang="en-US" dirty="0" smtClean="0"/>
              <a:t>Describe the safety concerns involving ice-related incidents.</a:t>
            </a:r>
          </a:p>
          <a:p>
            <a:r>
              <a:rPr lang="en-US" altLang="en-US" dirty="0" smtClean="0"/>
              <a:t>Value the importance of proper training when attempting to conduct a water rescue.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8750" y="15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latin typeface="Arial Black" panose="020B0A04020102020204" pitchFamily="34" charset="0"/>
              </a:rPr>
              <a:t>OBJECTIVES </a:t>
            </a:r>
            <a:endParaRPr lang="en-US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2990"/>
            <a:ext cx="10515600" cy="4351338"/>
          </a:xfrm>
        </p:spPr>
        <p:txBody>
          <a:bodyPr/>
          <a:lstStyle/>
          <a:p>
            <a:pPr marL="101600" indent="0">
              <a:buNone/>
            </a:pPr>
            <a:r>
              <a:rPr lang="en-US" altLang="en-US" dirty="0" smtClean="0"/>
              <a:t>Define the following terms:</a:t>
            </a:r>
          </a:p>
          <a:p>
            <a:pPr lvl="1"/>
            <a:r>
              <a:rPr lang="en-US" altLang="en-US" sz="2800" dirty="0" smtClean="0"/>
              <a:t>Frostbite</a:t>
            </a:r>
          </a:p>
          <a:p>
            <a:pPr lvl="1"/>
            <a:r>
              <a:rPr lang="en-US" altLang="en-US" sz="2800" dirty="0" smtClean="0"/>
              <a:t>Heat cramps </a:t>
            </a:r>
          </a:p>
          <a:p>
            <a:pPr lvl="1"/>
            <a:r>
              <a:rPr lang="en-US" altLang="en-US" sz="2800" dirty="0" smtClean="0"/>
              <a:t>Heat exhaustion </a:t>
            </a:r>
          </a:p>
          <a:p>
            <a:pPr lvl="1"/>
            <a:r>
              <a:rPr lang="en-US" altLang="en-US" sz="2800" dirty="0" smtClean="0"/>
              <a:t>Heat stroke </a:t>
            </a:r>
          </a:p>
          <a:p>
            <a:pPr lvl="1"/>
            <a:r>
              <a:rPr lang="en-US" altLang="en-US" sz="2800" dirty="0" smtClean="0"/>
              <a:t>Hyperthermia </a:t>
            </a:r>
          </a:p>
          <a:p>
            <a:pPr lvl="1"/>
            <a:r>
              <a:rPr lang="en-US" altLang="en-US" sz="2800" dirty="0" smtClean="0"/>
              <a:t>Hypothermia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272554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Temperature and the Body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81839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Temperature regulation</a:t>
            </a:r>
          </a:p>
          <a:p>
            <a:pPr lvl="1"/>
            <a:r>
              <a:rPr lang="en-US" altLang="en-US" dirty="0" smtClean="0"/>
              <a:t>Process of maintaining proper </a:t>
            </a:r>
            <a:r>
              <a:rPr lang="en-US" altLang="en-US" smtClean="0"/>
              <a:t>body temperature</a:t>
            </a:r>
          </a:p>
          <a:p>
            <a:pPr marL="457200" lvl="1" indent="0">
              <a:buNone/>
            </a:pPr>
            <a:endParaRPr lang="en-US" altLang="en-US" u="sng" dirty="0" smtClean="0"/>
          </a:p>
          <a:p>
            <a:r>
              <a:rPr lang="en-US" altLang="en-US" u="sng" dirty="0" smtClean="0"/>
              <a:t>Hyper</a:t>
            </a:r>
            <a:r>
              <a:rPr lang="en-US" altLang="en-US" dirty="0" smtClean="0"/>
              <a:t>thermia – High Body Temp </a:t>
            </a:r>
          </a:p>
          <a:p>
            <a:pPr lvl="1"/>
            <a:r>
              <a:rPr lang="en-US" altLang="en-US" dirty="0" smtClean="0"/>
              <a:t>When heat gain occurs faster than body can shed heat.</a:t>
            </a:r>
          </a:p>
          <a:p>
            <a:r>
              <a:rPr lang="en-US" altLang="en-US" u="sng" dirty="0" smtClean="0"/>
              <a:t>Hypo</a:t>
            </a:r>
            <a:r>
              <a:rPr lang="en-US" altLang="en-US" dirty="0" smtClean="0"/>
              <a:t>thermia – Low Body Temp</a:t>
            </a:r>
          </a:p>
          <a:p>
            <a:pPr lvl="1"/>
            <a:r>
              <a:rPr lang="en-US" altLang="en-US" dirty="0" smtClean="0"/>
              <a:t>When body loses heat faster than it can produce heat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7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Temperature and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72990"/>
            <a:ext cx="118364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Radiation</a:t>
            </a:r>
          </a:p>
          <a:p>
            <a:pPr lvl="1"/>
            <a:r>
              <a:rPr lang="en-US" altLang="en-US" dirty="0" smtClean="0"/>
              <a:t>Body heat is emitted into environment.</a:t>
            </a:r>
          </a:p>
          <a:p>
            <a:r>
              <a:rPr lang="en-US" altLang="en-US" dirty="0" smtClean="0"/>
              <a:t>Conduction</a:t>
            </a:r>
          </a:p>
          <a:p>
            <a:pPr lvl="1"/>
            <a:r>
              <a:rPr lang="en-US" altLang="en-US" dirty="0" smtClean="0"/>
              <a:t>Loss of body heat through direct contact with object or ground</a:t>
            </a:r>
          </a:p>
          <a:p>
            <a:r>
              <a:rPr lang="en-US" altLang="en-US" dirty="0" smtClean="0"/>
              <a:t>Convection</a:t>
            </a:r>
          </a:p>
          <a:p>
            <a:pPr lvl="1"/>
            <a:r>
              <a:rPr lang="en-US" altLang="en-US" dirty="0" smtClean="0"/>
              <a:t>Loss of body heat when air close to skin moves away, taking body heat with it</a:t>
            </a:r>
          </a:p>
          <a:p>
            <a:r>
              <a:rPr lang="en-US" altLang="en-US" dirty="0" smtClean="0"/>
              <a:t>Evaporation</a:t>
            </a:r>
          </a:p>
          <a:p>
            <a:pPr lvl="1"/>
            <a:r>
              <a:rPr lang="en-US" altLang="en-US" dirty="0" smtClean="0"/>
              <a:t>Loss of body heat through evaporation of moisture in form of sweat on skin</a:t>
            </a:r>
          </a:p>
          <a:p>
            <a:r>
              <a:rPr lang="en-US" altLang="en-US" dirty="0" smtClean="0"/>
              <a:t>Respiration</a:t>
            </a:r>
          </a:p>
          <a:p>
            <a:pPr lvl="1"/>
            <a:r>
              <a:rPr lang="en-US" altLang="en-US" dirty="0" smtClean="0"/>
              <a:t>Heat leaves body with each breath.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6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 image titled Mechanisms of Heat Loss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23" y="425451"/>
            <a:ext cx="8607754" cy="509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Heat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4527"/>
            <a:ext cx="5981700" cy="3418773"/>
          </a:xfrm>
        </p:spPr>
        <p:txBody>
          <a:bodyPr/>
          <a:lstStyle/>
          <a:p>
            <a:r>
              <a:rPr lang="en-US" altLang="en-US" dirty="0" smtClean="0"/>
              <a:t>Heat Cramps</a:t>
            </a:r>
          </a:p>
          <a:p>
            <a:pPr lvl="1"/>
            <a:r>
              <a:rPr lang="en-US" altLang="en-US" dirty="0" smtClean="0"/>
              <a:t>Signs and Symptoms</a:t>
            </a:r>
          </a:p>
          <a:p>
            <a:pPr lvl="2"/>
            <a:r>
              <a:rPr lang="en-US" altLang="en-US" dirty="0" smtClean="0"/>
              <a:t>Painful muscle spasms following strenuous activity in hot environment</a:t>
            </a:r>
          </a:p>
          <a:p>
            <a:pPr lvl="2"/>
            <a:r>
              <a:rPr lang="en-US" altLang="en-US" dirty="0" smtClean="0"/>
              <a:t>Usually caused by electrolyte imbalance</a:t>
            </a:r>
          </a:p>
          <a:p>
            <a:pPr lvl="2"/>
            <a:r>
              <a:rPr lang="en-US" altLang="en-US" dirty="0" smtClean="0"/>
              <a:t>Patient fully alert and sweaty with normal to warm skin temperature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40500" y="1458027"/>
            <a:ext cx="4826000" cy="33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Heat Exhaustion </a:t>
            </a:r>
          </a:p>
          <a:p>
            <a:pPr lvl="1"/>
            <a:r>
              <a:rPr lang="en-US" altLang="en-US" dirty="0" smtClean="0"/>
              <a:t>Signs and Symptoms</a:t>
            </a:r>
          </a:p>
          <a:p>
            <a:pPr lvl="2"/>
            <a:r>
              <a:rPr lang="en-US" altLang="en-US" dirty="0" smtClean="0"/>
              <a:t>Mild to moderate perspiration</a:t>
            </a:r>
          </a:p>
          <a:p>
            <a:pPr lvl="2"/>
            <a:r>
              <a:rPr lang="en-US" altLang="en-US" dirty="0" smtClean="0"/>
              <a:t>Warm or cool skin temperature</a:t>
            </a:r>
          </a:p>
          <a:p>
            <a:pPr lvl="2"/>
            <a:r>
              <a:rPr lang="en-US" altLang="en-US" dirty="0" smtClean="0"/>
              <a:t>Skin color may be normal to pale.</a:t>
            </a:r>
          </a:p>
          <a:p>
            <a:pPr lvl="2"/>
            <a:r>
              <a:rPr lang="en-US" altLang="en-US" dirty="0" smtClean="0"/>
              <a:t>Weakness, exhaustion, dizziness</a:t>
            </a:r>
          </a:p>
          <a:p>
            <a:pPr lvl="2"/>
            <a:r>
              <a:rPr lang="en-US" altLang="en-US" dirty="0" smtClean="0"/>
              <a:t>Nausea and vomiting</a:t>
            </a:r>
            <a:endParaRPr lang="en-US" altLang="en-US" dirty="0"/>
          </a:p>
          <a:p>
            <a:pPr lvl="2"/>
            <a:r>
              <a:rPr lang="en-US" altLang="en-US" dirty="0" smtClean="0"/>
              <a:t>Muscle cramps</a:t>
            </a:r>
          </a:p>
          <a:p>
            <a:pPr lvl="2"/>
            <a:r>
              <a:rPr lang="en-US" altLang="en-US" dirty="0" smtClean="0"/>
              <a:t>Rapid, shallow breathing</a:t>
            </a:r>
          </a:p>
          <a:p>
            <a:pPr lvl="2"/>
            <a:r>
              <a:rPr lang="en-US" altLang="en-US" dirty="0" smtClean="0"/>
              <a:t>Rapid, weak pulse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36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latin typeface="Arial Black" panose="020B0A04020102020204" pitchFamily="34" charset="0"/>
              </a:rPr>
              <a:t>Heat Emergencies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8900" y="1651519"/>
            <a:ext cx="10121900" cy="2542473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Emergency Care for Heat Exhaustion</a:t>
            </a:r>
          </a:p>
          <a:p>
            <a:pPr lvl="1"/>
            <a:r>
              <a:rPr lang="en-US" altLang="en-US" sz="2800" dirty="0" smtClean="0"/>
              <a:t>Take appropriate BSI precautions.</a:t>
            </a:r>
          </a:p>
          <a:p>
            <a:pPr lvl="1"/>
            <a:r>
              <a:rPr lang="en-US" altLang="en-US" sz="2800" dirty="0" smtClean="0"/>
              <a:t>Ensure breathing is adequate.</a:t>
            </a:r>
          </a:p>
          <a:p>
            <a:pPr lvl="1"/>
            <a:r>
              <a:rPr lang="en-US" altLang="en-US" sz="2800" dirty="0" smtClean="0"/>
              <a:t>Move patient to cool area.</a:t>
            </a:r>
          </a:p>
          <a:p>
            <a:pPr lvl="1"/>
            <a:r>
              <a:rPr lang="en-US" altLang="en-US" sz="2800" dirty="0" smtClean="0"/>
              <a:t>Loosen or remove excess clothing.</a:t>
            </a:r>
          </a:p>
          <a:p>
            <a:pPr lvl="1"/>
            <a:r>
              <a:rPr lang="en-US" altLang="en-US" sz="2800" dirty="0" smtClean="0"/>
              <a:t>Cool patient by fanning or applying small amounts of cool water</a:t>
            </a:r>
          </a:p>
          <a:p>
            <a:pPr lvl="1"/>
            <a:r>
              <a:rPr lang="en-US" altLang="en-US" sz="2800" dirty="0" smtClean="0"/>
              <a:t>Encourage them to drink water or an electrolyte based drink </a:t>
            </a:r>
          </a:p>
          <a:p>
            <a:endParaRPr lang="en-US" dirty="0"/>
          </a:p>
        </p:txBody>
      </p:sp>
      <p:pic>
        <p:nvPicPr>
          <p:cNvPr id="1028" name="Picture 4" descr="The Thin Blue Line From 10-4G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328"/>
            <a:ext cx="12192000" cy="1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 Know It&amp;#39;s Hot When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3774"/>
            <a:ext cx="5410200" cy="30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5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1199</Words>
  <Application>Microsoft Office PowerPoint</Application>
  <PresentationFormat>Widescreen</PresentationFormat>
  <Paragraphs>205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Office Theme</vt:lpstr>
      <vt:lpstr>MODULE 4  ENVIRONMENTAL  EMERGENCIES </vt:lpstr>
      <vt:lpstr>OBJECTIVES </vt:lpstr>
      <vt:lpstr>PowerPoint Presentation</vt:lpstr>
      <vt:lpstr>OBJECTIVES </vt:lpstr>
      <vt:lpstr>Temperature and the Body</vt:lpstr>
      <vt:lpstr>Temperature and the Body</vt:lpstr>
      <vt:lpstr>PowerPoint Presentation</vt:lpstr>
      <vt:lpstr>Heat Emergencies</vt:lpstr>
      <vt:lpstr>Heat Emergencies</vt:lpstr>
      <vt:lpstr>Heat Emergencies</vt:lpstr>
      <vt:lpstr>Heat Emergencies</vt:lpstr>
      <vt:lpstr>Heat Emergencies</vt:lpstr>
      <vt:lpstr>COLD EMERGENCIES</vt:lpstr>
      <vt:lpstr>COLD EMERGENCIES</vt:lpstr>
      <vt:lpstr>COLD EMERGENCIES</vt:lpstr>
      <vt:lpstr>COLD EMERGENCIES</vt:lpstr>
      <vt:lpstr>BITES AND STINGS</vt:lpstr>
      <vt:lpstr>BITES AND STINGS</vt:lpstr>
      <vt:lpstr>Snakebites</vt:lpstr>
      <vt:lpstr>Snakebites</vt:lpstr>
      <vt:lpstr>WATER-RELATED INCIDENTS</vt:lpstr>
      <vt:lpstr>WATER-RELATED INCIDENTS</vt:lpstr>
      <vt:lpstr>SUBMERSED VEHICLES</vt:lpstr>
      <vt:lpstr>WATER-RELATED INCIDENTS</vt:lpstr>
      <vt:lpstr>ICE-RELATED INCIDENTS</vt:lpstr>
      <vt:lpstr>Reference List: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 ENVIRONMENTAL  EMERGENCIES</dc:title>
  <dc:creator>Mike Schwenke</dc:creator>
  <cp:lastModifiedBy>Mike Schwenke</cp:lastModifiedBy>
  <cp:revision>15</cp:revision>
  <dcterms:created xsi:type="dcterms:W3CDTF">2021-12-09T01:54:49Z</dcterms:created>
  <dcterms:modified xsi:type="dcterms:W3CDTF">2021-12-17T00:36:21Z</dcterms:modified>
</cp:coreProperties>
</file>