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1" r:id="rId3"/>
    <p:sldId id="258" r:id="rId4"/>
    <p:sldId id="260" r:id="rId5"/>
    <p:sldId id="282" r:id="rId6"/>
    <p:sldId id="280" r:id="rId7"/>
    <p:sldId id="281" r:id="rId8"/>
    <p:sldId id="262" r:id="rId9"/>
    <p:sldId id="263" r:id="rId10"/>
    <p:sldId id="265" r:id="rId11"/>
    <p:sldId id="286" r:id="rId12"/>
    <p:sldId id="267" r:id="rId13"/>
    <p:sldId id="268" r:id="rId14"/>
    <p:sldId id="266" r:id="rId15"/>
    <p:sldId id="269" r:id="rId16"/>
    <p:sldId id="271" r:id="rId17"/>
    <p:sldId id="287" r:id="rId18"/>
    <p:sldId id="288" r:id="rId19"/>
    <p:sldId id="272" r:id="rId20"/>
    <p:sldId id="292" r:id="rId21"/>
    <p:sldId id="291" r:id="rId22"/>
    <p:sldId id="289" r:id="rId23"/>
    <p:sldId id="273" r:id="rId24"/>
    <p:sldId id="274" r:id="rId25"/>
    <p:sldId id="290" r:id="rId26"/>
    <p:sldId id="275" r:id="rId27"/>
    <p:sldId id="276" r:id="rId28"/>
    <p:sldId id="277" r:id="rId29"/>
    <p:sldId id="283" r:id="rId30"/>
    <p:sldId id="279" r:id="rId31"/>
    <p:sldId id="278" r:id="rId32"/>
    <p:sldId id="293" r:id="rId33"/>
    <p:sldId id="28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D7DF20D-2C0C-4AFF-83F6-C7227985C82A}"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82428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DF20D-2C0C-4AFF-83F6-C7227985C82A}"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300526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DF20D-2C0C-4AFF-83F6-C7227985C82A}"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237100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7DF20D-2C0C-4AFF-83F6-C7227985C82A}"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276319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7DF20D-2C0C-4AFF-83F6-C7227985C82A}"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3937649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7DF20D-2C0C-4AFF-83F6-C7227985C82A}"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217592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7DF20D-2C0C-4AFF-83F6-C7227985C82A}"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381407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7DF20D-2C0C-4AFF-83F6-C7227985C82A}"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692893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7DF20D-2C0C-4AFF-83F6-C7227985C82A}"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422251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7DF20D-2C0C-4AFF-83F6-C7227985C82A}"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2887401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D7DF20D-2C0C-4AFF-83F6-C7227985C82A}"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C32941-0D0D-480F-A1BB-94465620A8AD}" type="slidenum">
              <a:rPr lang="en-US" smtClean="0"/>
              <a:t>‹#›</a:t>
            </a:fld>
            <a:endParaRPr lang="en-US"/>
          </a:p>
        </p:txBody>
      </p:sp>
    </p:spTree>
    <p:extLst>
      <p:ext uri="{BB962C8B-B14F-4D97-AF65-F5344CB8AC3E}">
        <p14:creationId xmlns:p14="http://schemas.microsoft.com/office/powerpoint/2010/main" val="2185847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7DF20D-2C0C-4AFF-83F6-C7227985C82A}" type="datetimeFigureOut">
              <a:rPr lang="en-US" smtClean="0"/>
              <a:t>12/16/2021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32941-0D0D-480F-A1BB-94465620A8AD}" type="slidenum">
              <a:rPr lang="en-US" smtClean="0"/>
              <a:t>‹#›</a:t>
            </a:fld>
            <a:endParaRPr lang="en-US"/>
          </a:p>
        </p:txBody>
      </p:sp>
    </p:spTree>
    <p:extLst>
      <p:ext uri="{BB962C8B-B14F-4D97-AF65-F5344CB8AC3E}">
        <p14:creationId xmlns:p14="http://schemas.microsoft.com/office/powerpoint/2010/main" val="30607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iPucOBJol0E?feature=oembed"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Jd76HxqCPf0?start=12&amp;feature=oembed"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ideo" Target="https://www.youtube.com/embed/tGdUFMrCRh4?start=12&amp;feature=oembed" TargetMode="Externa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stopthebleed.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03260"/>
            <a:ext cx="9144000" cy="1814167"/>
          </a:xfrm>
        </p:spPr>
        <p:txBody>
          <a:bodyPr>
            <a:noAutofit/>
          </a:bodyPr>
          <a:lstStyle/>
          <a:p>
            <a:r>
              <a:rPr lang="en-US" sz="6600" b="1" dirty="0">
                <a:latin typeface="Arial" panose="020B0604020202020204" pitchFamily="34" charset="0"/>
                <a:cs typeface="Arial" panose="020B0604020202020204" pitchFamily="34" charset="0"/>
              </a:rPr>
              <a:t>Module 2- </a:t>
            </a:r>
            <a:br>
              <a:rPr lang="en-US" sz="6600" b="1" dirty="0">
                <a:latin typeface="Arial" panose="020B0604020202020204" pitchFamily="34" charset="0"/>
                <a:cs typeface="Arial" panose="020B0604020202020204" pitchFamily="34" charset="0"/>
              </a:rPr>
            </a:br>
            <a:r>
              <a:rPr lang="en-US" sz="6600" b="1" dirty="0">
                <a:latin typeface="Arial" panose="020B0604020202020204" pitchFamily="34" charset="0"/>
                <a:cs typeface="Arial" panose="020B0604020202020204" pitchFamily="34" charset="0"/>
              </a:rPr>
              <a:t>Medical Emergencies</a:t>
            </a:r>
          </a:p>
        </p:txBody>
      </p:sp>
      <p:sp>
        <p:nvSpPr>
          <p:cNvPr id="3" name="Subtitle 2"/>
          <p:cNvSpPr>
            <a:spLocks noGrp="1"/>
          </p:cNvSpPr>
          <p:nvPr>
            <p:ph type="subTitle" idx="1"/>
          </p:nvPr>
        </p:nvSpPr>
        <p:spPr>
          <a:xfrm>
            <a:off x="1524000" y="5584826"/>
            <a:ext cx="9144000" cy="1655762"/>
          </a:xfrm>
        </p:spPr>
        <p:txBody>
          <a:bodyPr/>
          <a:lstStyle/>
          <a:p>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014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993" y="959746"/>
            <a:ext cx="9144000" cy="4754833"/>
          </a:xfrm>
        </p:spPr>
        <p:txBody>
          <a:bodyPr>
            <a:normAutofit fontScale="25000" lnSpcReduction="20000"/>
          </a:bodyPr>
          <a:lstStyle/>
          <a:p>
            <a:pPr algn="l">
              <a:buNone/>
            </a:pPr>
            <a:r>
              <a:rPr lang="en-US" sz="8000" u="sng" dirty="0">
                <a:latin typeface="Cooper Black" pitchFamily="18" charset="0"/>
              </a:rPr>
              <a:t>SIGNS / SYMPTOMS </a:t>
            </a:r>
          </a:p>
          <a:p>
            <a:pPr algn="l"/>
            <a:r>
              <a:rPr lang="en-US" sz="8000" dirty="0"/>
              <a:t>- Breathing Difficulty </a:t>
            </a:r>
          </a:p>
          <a:p>
            <a:pPr algn="l"/>
            <a:r>
              <a:rPr lang="en-US" sz="8000" dirty="0"/>
              <a:t>- Reddening of skin or rash</a:t>
            </a:r>
          </a:p>
          <a:p>
            <a:pPr algn="l"/>
            <a:r>
              <a:rPr lang="en-US" sz="8000" dirty="0"/>
              <a:t>- Swelling </a:t>
            </a:r>
          </a:p>
          <a:p>
            <a:pPr algn="l"/>
            <a:r>
              <a:rPr lang="en-US" sz="8000" dirty="0"/>
              <a:t>- Difficulty Speaking </a:t>
            </a:r>
          </a:p>
          <a:p>
            <a:pPr algn="l">
              <a:buNone/>
            </a:pPr>
            <a:endParaRPr lang="en-US" sz="8000" dirty="0"/>
          </a:p>
          <a:p>
            <a:pPr algn="l">
              <a:buNone/>
            </a:pPr>
            <a:r>
              <a:rPr lang="en-US" sz="8000" u="sng" dirty="0">
                <a:latin typeface="Cooper Black" pitchFamily="18" charset="0"/>
              </a:rPr>
              <a:t>TREATMENT </a:t>
            </a:r>
          </a:p>
          <a:p>
            <a:pPr algn="l"/>
            <a:r>
              <a:rPr lang="en-US" sz="8000" dirty="0"/>
              <a:t>- Scene Safety</a:t>
            </a:r>
          </a:p>
          <a:p>
            <a:pPr algn="l"/>
            <a:r>
              <a:rPr lang="en-US" sz="8000" dirty="0"/>
              <a:t>- Remove from exposure </a:t>
            </a:r>
          </a:p>
          <a:p>
            <a:pPr algn="l"/>
            <a:r>
              <a:rPr lang="en-US" sz="8000" dirty="0"/>
              <a:t>- Call for EMS (If not already enroute)</a:t>
            </a:r>
          </a:p>
          <a:p>
            <a:pPr algn="l"/>
            <a:r>
              <a:rPr lang="en-US" sz="8000" dirty="0" smtClean="0"/>
              <a:t>- Monitor for SIGNS of Multiple body systems</a:t>
            </a:r>
          </a:p>
          <a:p>
            <a:pPr algn="l"/>
            <a:r>
              <a:rPr lang="en-US" sz="8000" dirty="0" smtClean="0"/>
              <a:t>- Provide Supportive Care</a:t>
            </a:r>
          </a:p>
          <a:p>
            <a:pPr algn="l"/>
            <a:r>
              <a:rPr lang="en-US" sz="8000" dirty="0" smtClean="0"/>
              <a:t>- MONITOR </a:t>
            </a:r>
            <a:r>
              <a:rPr lang="en-US" sz="8000" dirty="0"/>
              <a:t>FOR THE NEED </a:t>
            </a:r>
            <a:r>
              <a:rPr lang="en-US" sz="8000" dirty="0" smtClean="0"/>
              <a:t>FOR CPR</a:t>
            </a:r>
            <a:endParaRPr lang="en-US" sz="8000" b="1" dirty="0"/>
          </a:p>
          <a:p>
            <a:pPr algn="l"/>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10687"/>
            <a:ext cx="9144000" cy="978811"/>
          </a:xfrm>
        </p:spPr>
        <p:txBody>
          <a:bodyPr/>
          <a:lstStyle/>
          <a:p>
            <a:r>
              <a:rPr lang="en-US" b="1" dirty="0">
                <a:latin typeface="Arial Black" panose="020B0A04020102020204" pitchFamily="34" charset="0"/>
              </a:rPr>
              <a:t>Allergic Reactions</a:t>
            </a:r>
          </a:p>
        </p:txBody>
      </p:sp>
      <p:pic>
        <p:nvPicPr>
          <p:cNvPr id="2" name="Picture 1"/>
          <p:cNvPicPr>
            <a:picLocks noChangeAspect="1"/>
          </p:cNvPicPr>
          <p:nvPr/>
        </p:nvPicPr>
        <p:blipFill>
          <a:blip r:embed="rId3"/>
          <a:stretch>
            <a:fillRect/>
          </a:stretch>
        </p:blipFill>
        <p:spPr>
          <a:xfrm>
            <a:off x="6096000" y="1381598"/>
            <a:ext cx="5338113" cy="3546002"/>
          </a:xfrm>
          <a:prstGeom prst="rect">
            <a:avLst/>
          </a:prstGeom>
        </p:spPr>
      </p:pic>
    </p:spTree>
    <p:extLst>
      <p:ext uri="{BB962C8B-B14F-4D97-AF65-F5344CB8AC3E}">
        <p14:creationId xmlns:p14="http://schemas.microsoft.com/office/powerpoint/2010/main" val="421808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6993" y="959746"/>
            <a:ext cx="9144000" cy="4754833"/>
          </a:xfrm>
        </p:spPr>
        <p:txBody>
          <a:bodyPr>
            <a:normAutofit fontScale="25000" lnSpcReduction="20000"/>
          </a:bodyPr>
          <a:lstStyle/>
          <a:p>
            <a:pPr algn="l">
              <a:buNone/>
            </a:pPr>
            <a:r>
              <a:rPr lang="en-US" sz="8000" u="sng" dirty="0">
                <a:latin typeface="Cooper Black" pitchFamily="18" charset="0"/>
              </a:rPr>
              <a:t>SIGNS / SYMPTOMS </a:t>
            </a:r>
          </a:p>
          <a:p>
            <a:pPr algn="l"/>
            <a:r>
              <a:rPr lang="en-US" sz="8000" dirty="0"/>
              <a:t>- Breathing Difficulty </a:t>
            </a:r>
          </a:p>
          <a:p>
            <a:pPr algn="l"/>
            <a:r>
              <a:rPr lang="en-US" sz="8000" dirty="0"/>
              <a:t>- Reddening of skin or rash</a:t>
            </a:r>
          </a:p>
          <a:p>
            <a:pPr algn="l"/>
            <a:r>
              <a:rPr lang="en-US" sz="8000" dirty="0"/>
              <a:t>- Swelling </a:t>
            </a:r>
          </a:p>
          <a:p>
            <a:pPr algn="l"/>
            <a:r>
              <a:rPr lang="en-US" sz="8000" dirty="0"/>
              <a:t>- Difficulty Speaking </a:t>
            </a:r>
          </a:p>
          <a:p>
            <a:pPr algn="l">
              <a:buNone/>
            </a:pPr>
            <a:endParaRPr lang="en-US" sz="8000" dirty="0"/>
          </a:p>
          <a:p>
            <a:pPr algn="l">
              <a:buNone/>
            </a:pPr>
            <a:r>
              <a:rPr lang="en-US" sz="8000" u="sng" dirty="0">
                <a:latin typeface="Cooper Black" pitchFamily="18" charset="0"/>
              </a:rPr>
              <a:t>TREATMENT </a:t>
            </a:r>
          </a:p>
          <a:p>
            <a:pPr algn="l"/>
            <a:r>
              <a:rPr lang="en-US" sz="8000" dirty="0"/>
              <a:t>- Scene Safety</a:t>
            </a:r>
          </a:p>
          <a:p>
            <a:pPr algn="l"/>
            <a:r>
              <a:rPr lang="en-US" sz="8000" dirty="0"/>
              <a:t>- Remove from exposure </a:t>
            </a:r>
          </a:p>
          <a:p>
            <a:pPr algn="l"/>
            <a:r>
              <a:rPr lang="en-US" sz="8000" dirty="0"/>
              <a:t>- Call for EMS (If not already enroute)</a:t>
            </a:r>
          </a:p>
          <a:p>
            <a:pPr algn="l"/>
            <a:r>
              <a:rPr lang="en-US" sz="8000" dirty="0"/>
              <a:t>- Assist with patient’s Epi-Pen if trained to do so</a:t>
            </a:r>
          </a:p>
          <a:p>
            <a:pPr algn="l"/>
            <a:r>
              <a:rPr lang="en-US" sz="8000" dirty="0"/>
              <a:t>- Provide Supportive Care</a:t>
            </a:r>
          </a:p>
          <a:p>
            <a:pPr algn="l"/>
            <a:r>
              <a:rPr lang="en-US" sz="8000" dirty="0"/>
              <a:t>MONITOR FOR THE NEED OF </a:t>
            </a:r>
            <a:r>
              <a:rPr lang="en-US" sz="8000" b="1" dirty="0"/>
              <a:t>CPR</a:t>
            </a:r>
          </a:p>
          <a:p>
            <a:pPr algn="l"/>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10687"/>
            <a:ext cx="9144000" cy="978811"/>
          </a:xfrm>
        </p:spPr>
        <p:txBody>
          <a:bodyPr/>
          <a:lstStyle/>
          <a:p>
            <a:r>
              <a:rPr lang="en-US" b="1" dirty="0" smtClean="0">
                <a:latin typeface="Arial Black" panose="020B0A04020102020204" pitchFamily="34" charset="0"/>
              </a:rPr>
              <a:t>Anaphylaxis </a:t>
            </a:r>
            <a:endParaRPr lang="en-US" b="1" dirty="0">
              <a:latin typeface="Arial Black" panose="020B0A04020102020204" pitchFamily="34" charset="0"/>
            </a:endParaRPr>
          </a:p>
        </p:txBody>
      </p:sp>
      <p:pic>
        <p:nvPicPr>
          <p:cNvPr id="2050" name="Picture 2" descr="Anaphylaxis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59746"/>
            <a:ext cx="5245100" cy="441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973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10800000" flipV="1">
            <a:off x="1658223" y="3429000"/>
            <a:ext cx="9144000" cy="1273174"/>
          </a:xfrm>
        </p:spPr>
        <p:txBody>
          <a:bodyPr>
            <a:normAutofit lnSpcReduction="10000"/>
          </a:bodyPr>
          <a:lstStyle/>
          <a:p>
            <a:r>
              <a:rPr lang="en-US" sz="4000" u="sng" dirty="0">
                <a:solidFill>
                  <a:srgbClr val="FF0000"/>
                </a:solidFill>
                <a:latin typeface="Arial Black" panose="020B0A04020102020204" pitchFamily="34" charset="0"/>
              </a:rPr>
              <a:t>NOTHING</a:t>
            </a:r>
            <a:r>
              <a:rPr lang="en-US" sz="4000" dirty="0">
                <a:latin typeface="Arial Black" panose="020B0A04020102020204" pitchFamily="34" charset="0"/>
              </a:rPr>
              <a:t> IS ROUTINE!</a:t>
            </a:r>
          </a:p>
          <a:p>
            <a:r>
              <a:rPr lang="en-US" sz="4000" dirty="0">
                <a:latin typeface="Arial Black" panose="020B0A04020102020204" pitchFamily="34" charset="0"/>
              </a:rPr>
              <a:t>ARE YOU PREPARED?</a:t>
            </a:r>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468333"/>
            <a:ext cx="9144000" cy="1679560"/>
          </a:xfrm>
        </p:spPr>
        <p:txBody>
          <a:bodyPr>
            <a:normAutofit fontScale="90000"/>
          </a:bodyPr>
          <a:lstStyle/>
          <a:p>
            <a:r>
              <a:rPr lang="en-US" b="1" dirty="0">
                <a:latin typeface="Arial Black" panose="020B0A04020102020204" pitchFamily="34" charset="0"/>
              </a:rPr>
              <a:t>Just another routine traffic stop right?</a:t>
            </a:r>
          </a:p>
        </p:txBody>
      </p:sp>
    </p:spTree>
    <p:extLst>
      <p:ext uri="{BB962C8B-B14F-4D97-AF65-F5344CB8AC3E}">
        <p14:creationId xmlns:p14="http://schemas.microsoft.com/office/powerpoint/2010/main" val="167772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Officers save man having heart attack on I-75">
            <a:hlinkClick r:id="" action="ppaction://media"/>
            <a:extLst>
              <a:ext uri="{FF2B5EF4-FFF2-40B4-BE49-F238E27FC236}">
                <a16:creationId xmlns:a16="http://schemas.microsoft.com/office/drawing/2014/main" id="{04BF4760-ECC9-4543-B277-DE92A5643B5A}"/>
              </a:ext>
            </a:extLst>
          </p:cNvPr>
          <p:cNvPicPr>
            <a:picLocks noRot="1" noChangeAspect="1"/>
          </p:cNvPicPr>
          <p:nvPr>
            <a:videoFile r:link="rId1"/>
          </p:nvPr>
        </p:nvPicPr>
        <p:blipFill>
          <a:blip r:embed="rId4"/>
          <a:stretch>
            <a:fillRect/>
          </a:stretch>
        </p:blipFill>
        <p:spPr>
          <a:xfrm>
            <a:off x="645928" y="0"/>
            <a:ext cx="10540880" cy="5955597"/>
          </a:xfrm>
          <a:prstGeom prst="rect">
            <a:avLst/>
          </a:prstGeom>
        </p:spPr>
      </p:pic>
    </p:spTree>
    <p:extLst>
      <p:ext uri="{BB962C8B-B14F-4D97-AF65-F5344CB8AC3E}">
        <p14:creationId xmlns:p14="http://schemas.microsoft.com/office/powerpoint/2010/main" val="379306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900" y="1207965"/>
            <a:ext cx="9144000" cy="4235369"/>
          </a:xfrm>
        </p:spPr>
        <p:txBody>
          <a:bodyPr/>
          <a:lstStyle/>
          <a:p>
            <a:pPr algn="l"/>
            <a:r>
              <a:rPr lang="en-US" altLang="en-US" b="1" dirty="0"/>
              <a:t>Typical signs and symptoms</a:t>
            </a:r>
          </a:p>
          <a:p>
            <a:pPr lvl="1" algn="l"/>
            <a:r>
              <a:rPr lang="en-US" altLang="en-US" dirty="0"/>
              <a:t>-Pain, pressure, tightness, or heaviness to the chest/upper abdomen</a:t>
            </a:r>
          </a:p>
          <a:p>
            <a:pPr lvl="1" algn="l"/>
            <a:r>
              <a:rPr lang="en-US" altLang="en-US" dirty="0"/>
              <a:t>-Pain or discomfort behind the sternum </a:t>
            </a:r>
          </a:p>
          <a:p>
            <a:pPr lvl="1" algn="l"/>
            <a:r>
              <a:rPr lang="en-US" altLang="en-US" dirty="0"/>
              <a:t>-Pain radiating to the shoulders or arms</a:t>
            </a:r>
          </a:p>
          <a:p>
            <a:pPr lvl="1" algn="l"/>
            <a:r>
              <a:rPr lang="en-US" altLang="en-US" dirty="0"/>
              <a:t>-Pain to the back, neck, jaw or upper abdomen</a:t>
            </a:r>
          </a:p>
          <a:p>
            <a:pPr algn="l"/>
            <a:r>
              <a:rPr lang="en-US" altLang="en-US" b="1" dirty="0"/>
              <a:t>Atypical signs and symptoms</a:t>
            </a:r>
          </a:p>
          <a:p>
            <a:pPr lvl="1" algn="l"/>
            <a:r>
              <a:rPr lang="en-US" altLang="ja-JP" dirty="0"/>
              <a:t>-"Flu-like" signs and symptoms such as nausea and vomiting</a:t>
            </a:r>
          </a:p>
          <a:p>
            <a:pPr lvl="1" algn="l"/>
            <a:r>
              <a:rPr lang="en-US" altLang="en-US" dirty="0"/>
              <a:t>-Indigestion</a:t>
            </a:r>
          </a:p>
          <a:p>
            <a:pPr lvl="1" algn="l"/>
            <a:r>
              <a:rPr lang="en-US" altLang="en-US" dirty="0"/>
              <a:t>-Feeling of general weakness</a:t>
            </a:r>
          </a:p>
          <a:p>
            <a:pPr algn="l"/>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75478"/>
            <a:ext cx="9144000" cy="890995"/>
          </a:xfrm>
        </p:spPr>
        <p:txBody>
          <a:bodyPr>
            <a:normAutofit fontScale="90000"/>
          </a:bodyPr>
          <a:lstStyle/>
          <a:p>
            <a:r>
              <a:rPr lang="en-US" dirty="0">
                <a:latin typeface="Arial Black" panose="020B0A04020102020204" pitchFamily="34" charset="0"/>
              </a:rPr>
              <a:t>Heart Attack</a:t>
            </a:r>
          </a:p>
        </p:txBody>
      </p:sp>
      <p:pic>
        <p:nvPicPr>
          <p:cNvPr id="2" name="Picture 1"/>
          <p:cNvPicPr>
            <a:picLocks noChangeAspect="1"/>
          </p:cNvPicPr>
          <p:nvPr/>
        </p:nvPicPr>
        <p:blipFill>
          <a:blip r:embed="rId3"/>
          <a:stretch>
            <a:fillRect/>
          </a:stretch>
        </p:blipFill>
        <p:spPr>
          <a:xfrm>
            <a:off x="7124700" y="2157413"/>
            <a:ext cx="4572096" cy="3049588"/>
          </a:xfrm>
          <a:prstGeom prst="rect">
            <a:avLst/>
          </a:prstGeom>
        </p:spPr>
      </p:pic>
    </p:spTree>
    <p:extLst>
      <p:ext uri="{BB962C8B-B14F-4D97-AF65-F5344CB8AC3E}">
        <p14:creationId xmlns:p14="http://schemas.microsoft.com/office/powerpoint/2010/main" val="3088532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49960"/>
            <a:ext cx="11811699" cy="4110311"/>
          </a:xfrm>
        </p:spPr>
        <p:txBody>
          <a:bodyPr/>
          <a:lstStyle/>
          <a:p>
            <a:pPr algn="l"/>
            <a:r>
              <a:rPr lang="en-US" altLang="en-US" sz="3600" b="1" dirty="0"/>
              <a:t>Emergency Care</a:t>
            </a:r>
          </a:p>
          <a:p>
            <a:pPr lvl="1" algn="l"/>
            <a:r>
              <a:rPr lang="en-US" altLang="en-US" sz="3600" dirty="0"/>
              <a:t>-Provide emotional support and reassure the patient.</a:t>
            </a:r>
          </a:p>
          <a:p>
            <a:pPr lvl="1" algn="l"/>
            <a:r>
              <a:rPr lang="en-US" altLang="en-US" sz="3600" dirty="0"/>
              <a:t>-Allow the patient to maintain a position of </a:t>
            </a:r>
            <a:r>
              <a:rPr lang="en-US" altLang="en-US" sz="3600" dirty="0" smtClean="0"/>
              <a:t>comfort</a:t>
            </a:r>
            <a:endParaRPr lang="en-US" altLang="en-US" sz="3600" dirty="0"/>
          </a:p>
          <a:p>
            <a:pPr lvl="1" algn="l"/>
            <a:r>
              <a:rPr lang="en-US" altLang="en-US" sz="3600" dirty="0"/>
              <a:t>-Monitor ABCs</a:t>
            </a:r>
          </a:p>
          <a:p>
            <a:pPr lvl="1" algn="l"/>
            <a:r>
              <a:rPr lang="en-US" altLang="en-US" sz="3600" dirty="0" smtClean="0"/>
              <a:t>-If patient looses consciousness Check for a signs of life, Start CPR if needed. </a:t>
            </a:r>
          </a:p>
          <a:p>
            <a:pPr lvl="1" algn="l"/>
            <a:r>
              <a:rPr lang="en-US" sz="3600" dirty="0" smtClean="0"/>
              <a:t>- Notify EMS in change of patients condition</a:t>
            </a:r>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88062"/>
            <a:ext cx="9144000" cy="916162"/>
          </a:xfrm>
        </p:spPr>
        <p:txBody>
          <a:bodyPr/>
          <a:lstStyle/>
          <a:p>
            <a:r>
              <a:rPr lang="en-US" dirty="0">
                <a:latin typeface="Arial Black" panose="020B0A04020102020204" pitchFamily="34" charset="0"/>
              </a:rPr>
              <a:t>Heart Attack</a:t>
            </a:r>
          </a:p>
        </p:txBody>
      </p:sp>
    </p:spTree>
    <p:extLst>
      <p:ext uri="{BB962C8B-B14F-4D97-AF65-F5344CB8AC3E}">
        <p14:creationId xmlns:p14="http://schemas.microsoft.com/office/powerpoint/2010/main" val="333131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981255" y="3174"/>
            <a:ext cx="9144000" cy="1000052"/>
          </a:xfrm>
        </p:spPr>
        <p:txBody>
          <a:bodyPr/>
          <a:lstStyle/>
          <a:p>
            <a:r>
              <a:rPr lang="en-US" b="1" dirty="0">
                <a:latin typeface="Arial Black" panose="020B0A04020102020204" pitchFamily="34" charset="0"/>
              </a:rPr>
              <a:t>Fainting</a:t>
            </a:r>
            <a:endParaRPr lang="en-US" dirty="0"/>
          </a:p>
        </p:txBody>
      </p:sp>
      <p:sp>
        <p:nvSpPr>
          <p:cNvPr id="5" name="Subtitle 4"/>
          <p:cNvSpPr>
            <a:spLocks noGrp="1"/>
          </p:cNvSpPr>
          <p:nvPr>
            <p:ph type="subTitle" idx="1"/>
          </p:nvPr>
        </p:nvSpPr>
        <p:spPr>
          <a:xfrm>
            <a:off x="0" y="1519238"/>
            <a:ext cx="5702300" cy="2938462"/>
          </a:xfrm>
        </p:spPr>
        <p:txBody>
          <a:bodyPr>
            <a:normAutofit/>
          </a:bodyPr>
          <a:lstStyle/>
          <a:p>
            <a:r>
              <a:rPr lang="en-US" dirty="0"/>
              <a:t>Passing out, blacking out, a sudden loss of consciousness. This partial or complete loss of consciousness is caused by a temporary reduction of blood flow to the brain. The person usually falls or slumps over</a:t>
            </a:r>
            <a:r>
              <a:rPr lang="en-US" dirty="0" smtClean="0"/>
              <a:t>.</a:t>
            </a:r>
          </a:p>
          <a:p>
            <a:r>
              <a:rPr lang="en-US" dirty="0"/>
              <a:t/>
            </a:r>
            <a:br>
              <a:rPr lang="en-US" dirty="0"/>
            </a:br>
            <a:r>
              <a:rPr lang="en-US" dirty="0"/>
              <a:t>It can be a minor, temporary occurrence or it can be caused by a medical condition</a:t>
            </a:r>
          </a:p>
        </p:txBody>
      </p:sp>
      <p:pic>
        <p:nvPicPr>
          <p:cNvPr id="7" name="Picture 6"/>
          <p:cNvPicPr>
            <a:picLocks noChangeAspect="1"/>
          </p:cNvPicPr>
          <p:nvPr/>
        </p:nvPicPr>
        <p:blipFill>
          <a:blip r:embed="rId3"/>
          <a:stretch>
            <a:fillRect/>
          </a:stretch>
        </p:blipFill>
        <p:spPr>
          <a:xfrm>
            <a:off x="5858055" y="1270000"/>
            <a:ext cx="6138682" cy="3621087"/>
          </a:xfrm>
          <a:prstGeom prst="rect">
            <a:avLst/>
          </a:prstGeom>
        </p:spPr>
      </p:pic>
    </p:spTree>
    <p:extLst>
      <p:ext uri="{BB962C8B-B14F-4D97-AF65-F5344CB8AC3E}">
        <p14:creationId xmlns:p14="http://schemas.microsoft.com/office/powerpoint/2010/main" val="24546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31039"/>
            <a:ext cx="11938000" cy="3749880"/>
          </a:xfrm>
        </p:spPr>
        <p:txBody>
          <a:bodyPr>
            <a:normAutofit/>
          </a:bodyPr>
          <a:lstStyle/>
          <a:p>
            <a:pPr algn="l">
              <a:buFont typeface="Arial" panose="020B0604020202020204" pitchFamily="34" charset="0"/>
              <a:buChar char="•"/>
            </a:pPr>
            <a:r>
              <a:rPr lang="en-US" b="1" i="0" dirty="0">
                <a:solidFill>
                  <a:srgbClr val="111111"/>
                </a:solidFill>
                <a:effectLst/>
                <a:latin typeface="Helvetica" panose="020B0604020202020204" pitchFamily="34" charset="0"/>
              </a:rPr>
              <a:t>Position the person on his or her back.</a:t>
            </a:r>
            <a:r>
              <a:rPr lang="en-US" b="0" i="0" dirty="0">
                <a:solidFill>
                  <a:srgbClr val="111111"/>
                </a:solidFill>
                <a:effectLst/>
                <a:latin typeface="Helvetica" panose="020B0604020202020204" pitchFamily="34" charset="0"/>
              </a:rPr>
              <a:t> </a:t>
            </a:r>
          </a:p>
          <a:p>
            <a:pPr algn="l"/>
            <a:r>
              <a:rPr lang="en-US" b="0" i="0" dirty="0">
                <a:solidFill>
                  <a:srgbClr val="111111"/>
                </a:solidFill>
                <a:effectLst/>
                <a:latin typeface="Helvetica" panose="020B0604020202020204" pitchFamily="34" charset="0"/>
              </a:rPr>
              <a:t>-If there are no injuries and the person is breathing, raise the person's legs above heart level about </a:t>
            </a:r>
            <a:r>
              <a:rPr lang="en-US" b="0" i="0" dirty="0" smtClean="0">
                <a:solidFill>
                  <a:srgbClr val="111111"/>
                </a:solidFill>
                <a:effectLst/>
                <a:latin typeface="Helvetica" panose="020B0604020202020204" pitchFamily="34" charset="0"/>
              </a:rPr>
              <a:t>12 inches </a:t>
            </a:r>
            <a:r>
              <a:rPr lang="en-US" b="0" i="0" dirty="0">
                <a:solidFill>
                  <a:srgbClr val="111111"/>
                </a:solidFill>
                <a:effectLst/>
                <a:latin typeface="Helvetica" panose="020B0604020202020204" pitchFamily="34" charset="0"/>
              </a:rPr>
              <a:t>- if possible. </a:t>
            </a:r>
            <a:endParaRPr lang="en-US" b="0" i="0" dirty="0" smtClean="0">
              <a:solidFill>
                <a:srgbClr val="111111"/>
              </a:solidFill>
              <a:effectLst/>
              <a:latin typeface="Helvetica" panose="020B0604020202020204" pitchFamily="34" charset="0"/>
            </a:endParaRPr>
          </a:p>
          <a:p>
            <a:pPr algn="l"/>
            <a:r>
              <a:rPr lang="en-US" b="0" i="0" dirty="0" smtClean="0">
                <a:solidFill>
                  <a:srgbClr val="111111"/>
                </a:solidFill>
                <a:effectLst/>
                <a:latin typeface="Helvetica" panose="020B0604020202020204" pitchFamily="34" charset="0"/>
              </a:rPr>
              <a:t>-</a:t>
            </a:r>
            <a:r>
              <a:rPr lang="en-US" b="0" i="0" dirty="0">
                <a:solidFill>
                  <a:srgbClr val="111111"/>
                </a:solidFill>
                <a:effectLst/>
                <a:latin typeface="Helvetica" panose="020B0604020202020204" pitchFamily="34" charset="0"/>
              </a:rPr>
              <a:t>To reduce the chance of fainting again, don't get the person up too quickly. </a:t>
            </a:r>
            <a:endParaRPr lang="en-US" b="0" i="0" dirty="0" smtClean="0">
              <a:solidFill>
                <a:srgbClr val="111111"/>
              </a:solidFill>
              <a:effectLst/>
              <a:latin typeface="Helvetica" panose="020B0604020202020204" pitchFamily="34" charset="0"/>
            </a:endParaRPr>
          </a:p>
          <a:p>
            <a:pPr algn="l"/>
            <a:endParaRPr lang="en-US" b="0" i="0" dirty="0">
              <a:solidFill>
                <a:srgbClr val="111111"/>
              </a:solidFill>
              <a:effectLst/>
              <a:latin typeface="Helvetica" panose="020B0604020202020204" pitchFamily="34" charset="0"/>
            </a:endParaRPr>
          </a:p>
          <a:p>
            <a:pPr algn="l"/>
            <a:r>
              <a:rPr lang="en-US" b="1" i="0" dirty="0">
                <a:solidFill>
                  <a:srgbClr val="111111"/>
                </a:solidFill>
                <a:effectLst/>
                <a:latin typeface="Helvetica" panose="020B0604020202020204" pitchFamily="34" charset="0"/>
              </a:rPr>
              <a:t>Check for breathing.</a:t>
            </a:r>
            <a:r>
              <a:rPr lang="en-US" b="0" i="0" dirty="0">
                <a:solidFill>
                  <a:srgbClr val="111111"/>
                </a:solidFill>
                <a:effectLst/>
                <a:latin typeface="Helvetica" panose="020B0604020202020204" pitchFamily="34" charset="0"/>
              </a:rPr>
              <a:t> </a:t>
            </a:r>
            <a:endParaRPr lang="en-US" b="0" i="0" dirty="0" smtClean="0">
              <a:solidFill>
                <a:srgbClr val="111111"/>
              </a:solidFill>
              <a:effectLst/>
              <a:latin typeface="Helvetica" panose="020B0604020202020204" pitchFamily="34" charset="0"/>
            </a:endParaRPr>
          </a:p>
          <a:p>
            <a:pPr marL="342900" indent="-342900" algn="l">
              <a:buFontTx/>
              <a:buChar char="-"/>
            </a:pPr>
            <a:r>
              <a:rPr lang="en-US" b="0" i="0" dirty="0" smtClean="0">
                <a:solidFill>
                  <a:srgbClr val="111111"/>
                </a:solidFill>
                <a:effectLst/>
                <a:latin typeface="Helvetica" panose="020B0604020202020204" pitchFamily="34" charset="0"/>
              </a:rPr>
              <a:t>If </a:t>
            </a:r>
            <a:r>
              <a:rPr lang="en-US" b="0" i="0" dirty="0">
                <a:solidFill>
                  <a:srgbClr val="111111"/>
                </a:solidFill>
                <a:effectLst/>
                <a:latin typeface="Helvetica" panose="020B0604020202020204" pitchFamily="34" charset="0"/>
              </a:rPr>
              <a:t>the person isn't breathing, begin CPR. Advised EMS enroute. </a:t>
            </a:r>
            <a:endParaRPr lang="en-US" b="0" i="0" dirty="0" smtClean="0">
              <a:solidFill>
                <a:srgbClr val="111111"/>
              </a:solidFill>
              <a:effectLst/>
              <a:latin typeface="Helvetica" panose="020B0604020202020204" pitchFamily="34" charset="0"/>
            </a:endParaRPr>
          </a:p>
          <a:p>
            <a:pPr marL="342900" indent="-342900" algn="l">
              <a:buFontTx/>
              <a:buChar char="-"/>
            </a:pPr>
            <a:r>
              <a:rPr lang="en-US" dirty="0" smtClean="0">
                <a:solidFill>
                  <a:srgbClr val="111111"/>
                </a:solidFill>
                <a:latin typeface="Helvetica" panose="020B0604020202020204" pitchFamily="34" charset="0"/>
              </a:rPr>
              <a:t>If they are breathing but still unresponsive roll them on their side Recovery Position</a:t>
            </a:r>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24073"/>
            <a:ext cx="9144000" cy="1000052"/>
          </a:xfrm>
        </p:spPr>
        <p:txBody>
          <a:bodyPr/>
          <a:lstStyle/>
          <a:p>
            <a:r>
              <a:rPr lang="en-US" b="1" dirty="0">
                <a:latin typeface="Arial Black" panose="020B0A04020102020204" pitchFamily="34" charset="0"/>
              </a:rPr>
              <a:t>Fainting</a:t>
            </a:r>
            <a:endParaRPr lang="en-US" dirty="0"/>
          </a:p>
        </p:txBody>
      </p:sp>
      <p:sp>
        <p:nvSpPr>
          <p:cNvPr id="2" name="TextBox 1">
            <a:extLst>
              <a:ext uri="{FF2B5EF4-FFF2-40B4-BE49-F238E27FC236}">
                <a16:creationId xmlns:a16="http://schemas.microsoft.com/office/drawing/2014/main" id="{02A6CB57-594D-4A6F-816A-C979B1DA267A}"/>
              </a:ext>
            </a:extLst>
          </p:cNvPr>
          <p:cNvSpPr txBox="1"/>
          <p:nvPr/>
        </p:nvSpPr>
        <p:spPr>
          <a:xfrm>
            <a:off x="114300" y="4780919"/>
            <a:ext cx="11963400" cy="646331"/>
          </a:xfrm>
          <a:prstGeom prst="rect">
            <a:avLst/>
          </a:prstGeom>
          <a:noFill/>
        </p:spPr>
        <p:txBody>
          <a:bodyPr wrap="square" rtlCol="0">
            <a:spAutoFit/>
          </a:bodyPr>
          <a:lstStyle/>
          <a:p>
            <a:r>
              <a:rPr lang="en-US" b="0" i="0" dirty="0">
                <a:solidFill>
                  <a:srgbClr val="111111"/>
                </a:solidFill>
                <a:effectLst/>
                <a:latin typeface="Helvetica" panose="020B0604020202020204" pitchFamily="34" charset="0"/>
              </a:rPr>
              <a:t>If the person was injured in a fall associated with </a:t>
            </a:r>
            <a:r>
              <a:rPr lang="en-US" dirty="0" smtClean="0">
                <a:solidFill>
                  <a:srgbClr val="111111"/>
                </a:solidFill>
                <a:latin typeface="Helvetica" panose="020B0604020202020204" pitchFamily="34" charset="0"/>
              </a:rPr>
              <a:t>fainting</a:t>
            </a:r>
            <a:r>
              <a:rPr lang="en-US" b="0" i="0" dirty="0" smtClean="0">
                <a:solidFill>
                  <a:srgbClr val="111111"/>
                </a:solidFill>
                <a:effectLst/>
                <a:latin typeface="Helvetica" panose="020B0604020202020204" pitchFamily="34" charset="0"/>
              </a:rPr>
              <a:t>, </a:t>
            </a:r>
            <a:r>
              <a:rPr lang="en-US" b="0" i="0" dirty="0">
                <a:solidFill>
                  <a:srgbClr val="111111"/>
                </a:solidFill>
                <a:effectLst/>
                <a:latin typeface="Helvetica" panose="020B0604020202020204" pitchFamily="34" charset="0"/>
              </a:rPr>
              <a:t>treat bumps, bruises or cuts appropriately</a:t>
            </a:r>
            <a:r>
              <a:rPr lang="en-US" b="0" i="0" dirty="0" smtClean="0">
                <a:solidFill>
                  <a:srgbClr val="111111"/>
                </a:solidFill>
                <a:effectLst/>
                <a:latin typeface="Helvetica" panose="020B0604020202020204" pitchFamily="34" charset="0"/>
              </a:rPr>
              <a:t>.</a:t>
            </a:r>
          </a:p>
          <a:p>
            <a:r>
              <a:rPr lang="en-US" b="0" i="0" dirty="0" smtClean="0">
                <a:solidFill>
                  <a:srgbClr val="111111"/>
                </a:solidFill>
                <a:effectLst/>
                <a:latin typeface="Helvetica" panose="020B0604020202020204" pitchFamily="34" charset="0"/>
              </a:rPr>
              <a:t> </a:t>
            </a:r>
            <a:r>
              <a:rPr lang="en-US" b="0" i="0" dirty="0">
                <a:solidFill>
                  <a:srgbClr val="111111"/>
                </a:solidFill>
                <a:effectLst/>
                <a:latin typeface="Helvetica" panose="020B0604020202020204" pitchFamily="34" charset="0"/>
              </a:rPr>
              <a:t>Control bleeding with direct pressure.</a:t>
            </a:r>
            <a:endParaRPr lang="en-US" dirty="0"/>
          </a:p>
        </p:txBody>
      </p:sp>
    </p:spTree>
    <p:extLst>
      <p:ext uri="{BB962C8B-B14F-4D97-AF65-F5344CB8AC3E}">
        <p14:creationId xmlns:p14="http://schemas.microsoft.com/office/powerpoint/2010/main" val="2961386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24073"/>
            <a:ext cx="9144000" cy="1000052"/>
          </a:xfrm>
        </p:spPr>
        <p:txBody>
          <a:bodyPr/>
          <a:lstStyle/>
          <a:p>
            <a:r>
              <a:rPr lang="en-US" b="1" dirty="0" smtClean="0">
                <a:latin typeface="Arial Black" panose="020B0A04020102020204" pitchFamily="34" charset="0"/>
              </a:rPr>
              <a:t>Recovery Position </a:t>
            </a:r>
            <a:endParaRPr lang="en-US" dirty="0"/>
          </a:p>
        </p:txBody>
      </p:sp>
      <p:sp>
        <p:nvSpPr>
          <p:cNvPr id="8" name="AutoShape 10" descr="Recovery Position | Step by Step Gu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stretch>
            <a:fillRect/>
          </a:stretch>
        </p:blipFill>
        <p:spPr>
          <a:xfrm>
            <a:off x="1914525" y="1124125"/>
            <a:ext cx="8134350" cy="4219575"/>
          </a:xfrm>
          <a:prstGeom prst="rect">
            <a:avLst/>
          </a:prstGeom>
        </p:spPr>
      </p:pic>
    </p:spTree>
    <p:extLst>
      <p:ext uri="{BB962C8B-B14F-4D97-AF65-F5344CB8AC3E}">
        <p14:creationId xmlns:p14="http://schemas.microsoft.com/office/powerpoint/2010/main" val="3801619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wo E M R’s aid a patient with an altered mental status.&#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500" y="94091"/>
            <a:ext cx="8225703" cy="5490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7648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88966"/>
            <a:ext cx="12192000" cy="4314307"/>
          </a:xfrm>
        </p:spPr>
        <p:txBody>
          <a:bodyPr>
            <a:normAutofit/>
          </a:bodyPr>
          <a:lstStyle/>
          <a:p>
            <a:pPr marL="342900" indent="-342900" algn="l">
              <a:buFontTx/>
              <a:buChar char="-"/>
            </a:pPr>
            <a:r>
              <a:rPr lang="en-US" altLang="en-US" dirty="0"/>
              <a:t>ABCs</a:t>
            </a:r>
          </a:p>
          <a:p>
            <a:pPr marL="342900" indent="-342900" algn="l">
              <a:buFontTx/>
              <a:buChar char="-"/>
            </a:pPr>
            <a:r>
              <a:rPr lang="en-US" altLang="en-US" dirty="0"/>
              <a:t>AVPU </a:t>
            </a:r>
            <a:r>
              <a:rPr lang="en-US" altLang="en-US" dirty="0" smtClean="0"/>
              <a:t>scale</a:t>
            </a:r>
            <a:endParaRPr lang="en-US" altLang="en-US" dirty="0"/>
          </a:p>
          <a:p>
            <a:pPr marL="342900" indent="-342900" algn="l">
              <a:buFontTx/>
              <a:buChar char="-"/>
            </a:pPr>
            <a:r>
              <a:rPr lang="en-US" altLang="en-US" dirty="0" smtClean="0"/>
              <a:t>Nature </a:t>
            </a:r>
            <a:r>
              <a:rPr lang="en-US" altLang="en-US" dirty="0"/>
              <a:t>of illness (NOI) -v- Mechanism of injury (MOI) </a:t>
            </a:r>
          </a:p>
          <a:p>
            <a:pPr marL="342900" indent="-342900" algn="l">
              <a:buFontTx/>
              <a:buChar char="-"/>
            </a:pPr>
            <a:r>
              <a:rPr lang="en-US" altLang="en-US" dirty="0"/>
              <a:t>Primary assessment</a:t>
            </a:r>
          </a:p>
          <a:p>
            <a:pPr marL="342900" indent="-342900" algn="l">
              <a:buFontTx/>
              <a:buChar char="-"/>
            </a:pPr>
            <a:r>
              <a:rPr lang="en-US" altLang="en-US" dirty="0"/>
              <a:t>Pulses- Where to find?</a:t>
            </a:r>
          </a:p>
          <a:p>
            <a:pPr marL="342900" indent="-342900" algn="l">
              <a:buFontTx/>
              <a:buChar char="-"/>
            </a:pPr>
            <a:r>
              <a:rPr lang="en-US" altLang="en-US" dirty="0"/>
              <a:t>Signs</a:t>
            </a:r>
          </a:p>
          <a:p>
            <a:pPr marL="342900" indent="-342900" algn="l">
              <a:buFontTx/>
              <a:buChar char="-"/>
            </a:pPr>
            <a:r>
              <a:rPr lang="en-US" altLang="en-US" dirty="0" smtClean="0"/>
              <a:t>Symptoms</a:t>
            </a:r>
          </a:p>
          <a:p>
            <a:pPr marL="342900" indent="-342900" algn="l">
              <a:buFontTx/>
              <a:buChar char="-"/>
            </a:pPr>
            <a:endParaRPr lang="en-US" altLang="en-US" dirty="0"/>
          </a:p>
          <a:p>
            <a:pPr algn="l"/>
            <a:endParaRPr lang="en-US" altLang="en-US" dirty="0"/>
          </a:p>
          <a:p>
            <a:pPr algn="l"/>
            <a:endParaRPr lang="en-US" altLang="en-US" dirty="0"/>
          </a:p>
          <a:p>
            <a:pPr marL="342900" indent="-342900" algn="l">
              <a:buFontTx/>
              <a:buChar char="-"/>
            </a:pPr>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08064" y="182880"/>
            <a:ext cx="10559935" cy="906087"/>
          </a:xfrm>
        </p:spPr>
        <p:txBody>
          <a:bodyPr>
            <a:normAutofit/>
          </a:bodyPr>
          <a:lstStyle/>
          <a:p>
            <a:pPr algn="l"/>
            <a:r>
              <a:rPr lang="en-US" sz="4400" b="1" dirty="0">
                <a:latin typeface="Arial Black" panose="020B0A04020102020204" pitchFamily="34" charset="0"/>
              </a:rPr>
              <a:t>Define the following terms:</a:t>
            </a:r>
          </a:p>
        </p:txBody>
      </p:sp>
    </p:spTree>
    <p:extLst>
      <p:ext uri="{BB962C8B-B14F-4D97-AF65-F5344CB8AC3E}">
        <p14:creationId xmlns:p14="http://schemas.microsoft.com/office/powerpoint/2010/main" val="1117499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899762"/>
            <a:ext cx="12192000" cy="95823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520700" y="-21790"/>
            <a:ext cx="9717248" cy="1273175"/>
          </a:xfrm>
        </p:spPr>
        <p:txBody>
          <a:bodyPr>
            <a:normAutofit fontScale="90000"/>
          </a:bodyPr>
          <a:lstStyle/>
          <a:p>
            <a:r>
              <a:rPr lang="en-US" dirty="0">
                <a:latin typeface="Arial Black" panose="020B0A04020102020204" pitchFamily="34" charset="0"/>
              </a:rPr>
              <a:t>Diabetic Emergencies</a:t>
            </a:r>
            <a:r>
              <a:rPr lang="en-US" dirty="0"/>
              <a:t/>
            </a:r>
            <a:br>
              <a:rPr lang="en-US" dirty="0"/>
            </a:br>
            <a:endParaRPr lang="en-US" sz="2700" b="1" dirty="0"/>
          </a:p>
        </p:txBody>
      </p:sp>
      <p:sp>
        <p:nvSpPr>
          <p:cNvPr id="2" name="Rectangle 1"/>
          <p:cNvSpPr/>
          <p:nvPr/>
        </p:nvSpPr>
        <p:spPr>
          <a:xfrm>
            <a:off x="-393700" y="681938"/>
            <a:ext cx="12585700" cy="2677656"/>
          </a:xfrm>
          <a:prstGeom prst="rect">
            <a:avLst/>
          </a:prstGeom>
        </p:spPr>
        <p:txBody>
          <a:bodyPr wrap="square">
            <a:spAutoFit/>
          </a:bodyPr>
          <a:lstStyle/>
          <a:p>
            <a:pPr marL="800100" lvl="1" indent="-342900">
              <a:buFont typeface="Arial" panose="020B0604020202020204" pitchFamily="34" charset="0"/>
              <a:buChar char="•"/>
            </a:pPr>
            <a:r>
              <a:rPr lang="en-US" altLang="en-US" sz="2400" dirty="0" smtClean="0"/>
              <a:t>Diabetes</a:t>
            </a:r>
          </a:p>
          <a:p>
            <a:pPr lvl="1"/>
            <a:r>
              <a:rPr lang="en-US" altLang="en-US" sz="2400" dirty="0" smtClean="0"/>
              <a:t>Disease </a:t>
            </a:r>
            <a:r>
              <a:rPr lang="en-US" altLang="en-US" sz="2400" dirty="0"/>
              <a:t>that prevents individuals from producing enough insulin or from using insulin </a:t>
            </a:r>
            <a:r>
              <a:rPr lang="en-US" altLang="en-US" sz="2400" dirty="0" smtClean="0"/>
              <a:t>effectively</a:t>
            </a:r>
          </a:p>
          <a:p>
            <a:pPr lvl="1"/>
            <a:endParaRPr lang="en-US" altLang="en-US" sz="2400" dirty="0" smtClean="0"/>
          </a:p>
          <a:p>
            <a:pPr marL="742950" lvl="1" indent="-285750">
              <a:buFont typeface="Arial" panose="020B0604020202020204" pitchFamily="34" charset="0"/>
              <a:buChar char="•"/>
            </a:pPr>
            <a:r>
              <a:rPr lang="en-US" altLang="en-US" sz="2400" dirty="0"/>
              <a:t>Insulin</a:t>
            </a:r>
          </a:p>
          <a:p>
            <a:pPr lvl="2"/>
            <a:r>
              <a:rPr lang="en-US" altLang="en-US" sz="2400" dirty="0"/>
              <a:t>Hormone released by pancreas</a:t>
            </a:r>
          </a:p>
          <a:p>
            <a:pPr lvl="2"/>
            <a:r>
              <a:rPr lang="en-US" altLang="en-US" sz="2400" dirty="0"/>
              <a:t>Allows glucose (blood sugar) to enter cells to be used as energy</a:t>
            </a:r>
          </a:p>
          <a:p>
            <a:pPr lvl="1"/>
            <a:endParaRPr lang="en-US" altLang="en-US" sz="2400" dirty="0" smtClean="0"/>
          </a:p>
        </p:txBody>
      </p:sp>
      <p:sp>
        <p:nvSpPr>
          <p:cNvPr id="3" name="TextBox 2"/>
          <p:cNvSpPr txBox="1"/>
          <p:nvPr/>
        </p:nvSpPr>
        <p:spPr>
          <a:xfrm>
            <a:off x="302062" y="3314441"/>
            <a:ext cx="5232400" cy="2215991"/>
          </a:xfrm>
          <a:prstGeom prst="rect">
            <a:avLst/>
          </a:prstGeom>
          <a:noFill/>
        </p:spPr>
        <p:txBody>
          <a:bodyPr wrap="square" rtlCol="0">
            <a:spAutoFit/>
          </a:bodyPr>
          <a:lstStyle/>
          <a:p>
            <a:r>
              <a:rPr lang="en-US" altLang="en-US" sz="2400" b="1" u="sng" dirty="0" smtClean="0"/>
              <a:t>Hyperglycemia = High Blood Sugar </a:t>
            </a:r>
            <a:endParaRPr lang="en-US" altLang="en-US" sz="2400" b="1" u="sng" dirty="0"/>
          </a:p>
          <a:p>
            <a:pPr lvl="1"/>
            <a:r>
              <a:rPr lang="en-US" altLang="en-US" sz="2400" dirty="0"/>
              <a:t>Gradual onset</a:t>
            </a:r>
          </a:p>
          <a:p>
            <a:pPr lvl="1"/>
            <a:r>
              <a:rPr lang="en-US" altLang="en-US" sz="2400" dirty="0"/>
              <a:t>Causes of high blood sugar</a:t>
            </a:r>
          </a:p>
          <a:p>
            <a:pPr lvl="1"/>
            <a:r>
              <a:rPr lang="en-US" altLang="en-US" sz="2400" dirty="0" smtClean="0"/>
              <a:t>- Not </a:t>
            </a:r>
            <a:r>
              <a:rPr lang="en-US" altLang="en-US" sz="2400" dirty="0"/>
              <a:t>taking enough insulin</a:t>
            </a:r>
          </a:p>
          <a:p>
            <a:pPr lvl="1"/>
            <a:r>
              <a:rPr lang="en-US" altLang="en-US" sz="2400" dirty="0" smtClean="0"/>
              <a:t>- Eating </a:t>
            </a:r>
            <a:r>
              <a:rPr lang="en-US" altLang="en-US" sz="2400" dirty="0"/>
              <a:t>too much sugar</a:t>
            </a:r>
          </a:p>
          <a:p>
            <a:endParaRPr lang="en-US" dirty="0"/>
          </a:p>
        </p:txBody>
      </p:sp>
      <p:sp>
        <p:nvSpPr>
          <p:cNvPr id="7" name="TextBox 6"/>
          <p:cNvSpPr txBox="1"/>
          <p:nvPr/>
        </p:nvSpPr>
        <p:spPr>
          <a:xfrm>
            <a:off x="6230224" y="3312411"/>
            <a:ext cx="5664200" cy="2954655"/>
          </a:xfrm>
          <a:prstGeom prst="rect">
            <a:avLst/>
          </a:prstGeom>
          <a:noFill/>
        </p:spPr>
        <p:txBody>
          <a:bodyPr wrap="square" rtlCol="0">
            <a:spAutoFit/>
          </a:bodyPr>
          <a:lstStyle/>
          <a:p>
            <a:r>
              <a:rPr lang="en-US" altLang="en-US" sz="2400" b="1" u="sng" dirty="0" smtClean="0"/>
              <a:t>Hypoglycemia = Low Blood Sugar </a:t>
            </a:r>
            <a:endParaRPr lang="en-US" altLang="en-US" sz="2400" b="1" u="sng" dirty="0"/>
          </a:p>
          <a:p>
            <a:pPr lvl="1"/>
            <a:r>
              <a:rPr lang="en-US" altLang="en-US" sz="2400" dirty="0"/>
              <a:t>Rapid onset</a:t>
            </a:r>
          </a:p>
          <a:p>
            <a:pPr lvl="1"/>
            <a:r>
              <a:rPr lang="en-US" altLang="en-US" sz="2400" dirty="0"/>
              <a:t>Causes of low blood sugar </a:t>
            </a:r>
          </a:p>
          <a:p>
            <a:pPr lvl="2"/>
            <a:r>
              <a:rPr lang="en-US" altLang="en-US" sz="2400" dirty="0" smtClean="0"/>
              <a:t>- Taking </a:t>
            </a:r>
            <a:r>
              <a:rPr lang="en-US" altLang="en-US" sz="2400" dirty="0"/>
              <a:t>too much insulin</a:t>
            </a:r>
          </a:p>
          <a:p>
            <a:pPr lvl="2"/>
            <a:r>
              <a:rPr lang="en-US" altLang="en-US" sz="2400" dirty="0" smtClean="0"/>
              <a:t>- Eating </a:t>
            </a:r>
            <a:r>
              <a:rPr lang="en-US" altLang="en-US" sz="2400" dirty="0"/>
              <a:t>too little sugar</a:t>
            </a:r>
          </a:p>
          <a:p>
            <a:pPr lvl="2"/>
            <a:r>
              <a:rPr lang="en-US" altLang="en-US" sz="2400" dirty="0" smtClean="0"/>
              <a:t>- Overexertion</a:t>
            </a:r>
            <a:endParaRPr lang="en-US" altLang="en-US" sz="2400" dirty="0"/>
          </a:p>
          <a:p>
            <a:pPr lvl="2"/>
            <a:r>
              <a:rPr lang="en-US" altLang="en-US" sz="2400" dirty="0" smtClean="0"/>
              <a:t>- Excessive </a:t>
            </a:r>
            <a:r>
              <a:rPr lang="en-US" altLang="en-US" sz="2400" dirty="0"/>
              <a:t>emotional stress</a:t>
            </a:r>
          </a:p>
          <a:p>
            <a:endParaRPr lang="en-US" dirty="0"/>
          </a:p>
        </p:txBody>
      </p:sp>
    </p:spTree>
    <p:extLst>
      <p:ext uri="{BB962C8B-B14F-4D97-AF65-F5344CB8AC3E}">
        <p14:creationId xmlns:p14="http://schemas.microsoft.com/office/powerpoint/2010/main" val="2107055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56318"/>
            <a:ext cx="9717248" cy="1273175"/>
          </a:xfrm>
        </p:spPr>
        <p:txBody>
          <a:bodyPr>
            <a:normAutofit fontScale="90000"/>
          </a:bodyPr>
          <a:lstStyle/>
          <a:p>
            <a:r>
              <a:rPr lang="en-US" dirty="0">
                <a:latin typeface="Arial Black" panose="020B0A04020102020204" pitchFamily="34" charset="0"/>
              </a:rPr>
              <a:t>Diabetic Emergencies</a:t>
            </a:r>
            <a:r>
              <a:rPr lang="en-US" dirty="0"/>
              <a:t/>
            </a:r>
            <a:br>
              <a:rPr lang="en-US" dirty="0"/>
            </a:br>
            <a:endParaRPr lang="en-US" sz="2700" b="1" dirty="0"/>
          </a:p>
        </p:txBody>
      </p:sp>
      <p:pic>
        <p:nvPicPr>
          <p:cNvPr id="6" name="Picture 5"/>
          <p:cNvPicPr>
            <a:picLocks noChangeAspect="1"/>
          </p:cNvPicPr>
          <p:nvPr/>
        </p:nvPicPr>
        <p:blipFill>
          <a:blip r:embed="rId3"/>
          <a:stretch>
            <a:fillRect/>
          </a:stretch>
        </p:blipFill>
        <p:spPr>
          <a:xfrm>
            <a:off x="1397000" y="1299733"/>
            <a:ext cx="9609137" cy="4094328"/>
          </a:xfrm>
          <a:prstGeom prst="rect">
            <a:avLst/>
          </a:prstGeom>
        </p:spPr>
      </p:pic>
    </p:spTree>
    <p:extLst>
      <p:ext uri="{BB962C8B-B14F-4D97-AF65-F5344CB8AC3E}">
        <p14:creationId xmlns:p14="http://schemas.microsoft.com/office/powerpoint/2010/main" val="529355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02297"/>
            <a:ext cx="12192000" cy="3858936"/>
          </a:xfrm>
        </p:spPr>
        <p:txBody>
          <a:bodyPr>
            <a:normAutofit/>
          </a:bodyPr>
          <a:lstStyle/>
          <a:p>
            <a:pPr algn="l"/>
            <a:r>
              <a:rPr lang="en-US" altLang="en-US" sz="3500" b="1" dirty="0" smtClean="0"/>
              <a:t>Emergency Care</a:t>
            </a:r>
          </a:p>
          <a:p>
            <a:pPr marL="342900" indent="-342900" algn="l">
              <a:buFontTx/>
              <a:buChar char="-"/>
            </a:pPr>
            <a:r>
              <a:rPr lang="en-US" altLang="en-US" dirty="0" smtClean="0"/>
              <a:t>If patient is able to check their blood sugar, Have them do it. If trained you may assist.</a:t>
            </a:r>
          </a:p>
          <a:p>
            <a:pPr marL="342900" indent="-342900" algn="l">
              <a:buFontTx/>
              <a:buChar char="-"/>
            </a:pPr>
            <a:r>
              <a:rPr lang="en-US" altLang="en-US" b="1" dirty="0" smtClean="0"/>
              <a:t>If in the Emergent setting with Altered Mental status treat as Hypo – Low Blood Sugar </a:t>
            </a:r>
            <a:endParaRPr lang="en-US" altLang="en-US" b="1" dirty="0"/>
          </a:p>
          <a:p>
            <a:pPr marL="342900" indent="-342900" algn="l">
              <a:buFontTx/>
              <a:buChar char="-"/>
            </a:pPr>
            <a:r>
              <a:rPr lang="en-US" altLang="en-US" dirty="0" smtClean="0"/>
              <a:t>If </a:t>
            </a:r>
            <a:r>
              <a:rPr lang="en-US" altLang="en-US" dirty="0"/>
              <a:t>the patient </a:t>
            </a:r>
            <a:r>
              <a:rPr lang="en-US" altLang="en-US" dirty="0" smtClean="0"/>
              <a:t>is able to swallow encourage the to eat or drink something that contains  </a:t>
            </a:r>
            <a:r>
              <a:rPr lang="en-US" altLang="en-US" dirty="0"/>
              <a:t>sugar. </a:t>
            </a:r>
            <a:r>
              <a:rPr lang="en-US" altLang="en-US" dirty="0" smtClean="0"/>
              <a:t>Such </a:t>
            </a:r>
            <a:r>
              <a:rPr lang="en-US" altLang="en-US" dirty="0"/>
              <a:t>as Candy or </a:t>
            </a:r>
            <a:r>
              <a:rPr lang="en-US" altLang="en-US" dirty="0" smtClean="0"/>
              <a:t>Orange juice, Soda</a:t>
            </a:r>
            <a:endParaRPr lang="en-US" altLang="en-US" dirty="0"/>
          </a:p>
          <a:p>
            <a:pPr marL="342900" indent="-342900" algn="l">
              <a:buFontTx/>
              <a:buChar char="-"/>
            </a:pPr>
            <a:r>
              <a:rPr lang="en-US" altLang="en-US" dirty="0" smtClean="0"/>
              <a:t>If </a:t>
            </a:r>
            <a:r>
              <a:rPr lang="en-US" altLang="en-US" dirty="0"/>
              <a:t>the patient is not alert, do </a:t>
            </a:r>
            <a:r>
              <a:rPr lang="en-US" altLang="en-US" b="1" dirty="0">
                <a:solidFill>
                  <a:srgbClr val="FF0000"/>
                </a:solidFill>
              </a:rPr>
              <a:t>NOT </a:t>
            </a:r>
            <a:r>
              <a:rPr lang="en-US" altLang="en-US" dirty="0" smtClean="0"/>
              <a:t>give them any anything</a:t>
            </a:r>
            <a:r>
              <a:rPr lang="en-US" altLang="en-US" b="1" dirty="0">
                <a:solidFill>
                  <a:srgbClr val="FF0000"/>
                </a:solidFill>
              </a:rPr>
              <a:t> </a:t>
            </a:r>
            <a:r>
              <a:rPr lang="en-US" altLang="en-US" dirty="0" smtClean="0"/>
              <a:t>by </a:t>
            </a:r>
            <a:r>
              <a:rPr lang="en-US" altLang="en-US" dirty="0"/>
              <a:t>mouth </a:t>
            </a:r>
            <a:endParaRPr lang="en-US" altLang="en-US" dirty="0" smtClean="0"/>
          </a:p>
          <a:p>
            <a:pPr algn="l"/>
            <a:r>
              <a:rPr lang="en-US" altLang="en-US" dirty="0"/>
              <a:t> </a:t>
            </a:r>
            <a:r>
              <a:rPr lang="en-US" altLang="en-US" dirty="0" smtClean="0"/>
              <a:t>    </a:t>
            </a:r>
            <a:r>
              <a:rPr lang="en-US" altLang="en-US" dirty="0"/>
              <a:t>T</a:t>
            </a:r>
            <a:r>
              <a:rPr lang="en-US" altLang="en-US" dirty="0" smtClean="0"/>
              <a:t>his may </a:t>
            </a:r>
            <a:r>
              <a:rPr lang="en-US" altLang="en-US" dirty="0"/>
              <a:t>cause an airway obstruction!</a:t>
            </a:r>
          </a:p>
          <a:p>
            <a:pPr algn="l"/>
            <a:r>
              <a:rPr lang="en-US" altLang="en-US" dirty="0"/>
              <a:t>   </a:t>
            </a:r>
          </a:p>
          <a:p>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56318"/>
            <a:ext cx="9717248" cy="1273175"/>
          </a:xfrm>
        </p:spPr>
        <p:txBody>
          <a:bodyPr>
            <a:normAutofit fontScale="90000"/>
          </a:bodyPr>
          <a:lstStyle/>
          <a:p>
            <a:r>
              <a:rPr lang="en-US" dirty="0">
                <a:latin typeface="Arial Black" panose="020B0A04020102020204" pitchFamily="34" charset="0"/>
              </a:rPr>
              <a:t>Diabetic Emergencies</a:t>
            </a:r>
            <a:r>
              <a:rPr lang="en-US" dirty="0"/>
              <a:t/>
            </a:r>
            <a:br>
              <a:rPr lang="en-US" dirty="0"/>
            </a:br>
            <a:endParaRPr lang="en-US" sz="2700" b="1" dirty="0"/>
          </a:p>
        </p:txBody>
      </p:sp>
    </p:spTree>
    <p:extLst>
      <p:ext uri="{BB962C8B-B14F-4D97-AF65-F5344CB8AC3E}">
        <p14:creationId xmlns:p14="http://schemas.microsoft.com/office/powerpoint/2010/main" val="2122284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58700"/>
            <a:ext cx="9144000" cy="1057704"/>
          </a:xfrm>
        </p:spPr>
        <p:txBody>
          <a:bodyPr>
            <a:normAutofit/>
          </a:bodyPr>
          <a:lstStyle/>
          <a:p>
            <a:r>
              <a:rPr lang="en-US" b="1" dirty="0">
                <a:latin typeface="Arial Black" panose="020B0A04020102020204" pitchFamily="34" charset="0"/>
              </a:rPr>
              <a:t>Stroke</a:t>
            </a:r>
          </a:p>
        </p:txBody>
      </p:sp>
      <p:pic>
        <p:nvPicPr>
          <p:cNvPr id="6" name="Picture 5"/>
          <p:cNvPicPr>
            <a:picLocks noChangeAspect="1"/>
          </p:cNvPicPr>
          <p:nvPr/>
        </p:nvPicPr>
        <p:blipFill>
          <a:blip r:embed="rId3"/>
          <a:stretch>
            <a:fillRect/>
          </a:stretch>
        </p:blipFill>
        <p:spPr>
          <a:xfrm>
            <a:off x="1045718" y="1492630"/>
            <a:ext cx="10100564" cy="2997200"/>
          </a:xfrm>
          <a:prstGeom prst="rect">
            <a:avLst/>
          </a:prstGeom>
        </p:spPr>
      </p:pic>
      <p:pic>
        <p:nvPicPr>
          <p:cNvPr id="5126" name="Picture 6" descr="Amazon.com: The Ultimate Wall Clock - 14&amp;quot; Atomic, Black, Easy to Read,  Perfect for Home, Office, School, Indoor / Outdoor : Home &amp;amp; Kitch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1437" y="2656521"/>
            <a:ext cx="1156563" cy="115347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81996" y="4245570"/>
            <a:ext cx="1968809" cy="923330"/>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Balance</a:t>
            </a:r>
            <a:r>
              <a:rPr lang="en-US" sz="5400" b="0" cap="none" spc="0" dirty="0" smtClean="0">
                <a:ln w="0"/>
                <a:solidFill>
                  <a:schemeClr val="tx1"/>
                </a:solidFill>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3386821" y="4231480"/>
            <a:ext cx="1261178" cy="923330"/>
          </a:xfrm>
          <a:prstGeom prst="rect">
            <a:avLst/>
          </a:prstGeom>
          <a:noFill/>
        </p:spPr>
        <p:txBody>
          <a:bodyPr wrap="non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Eyes</a:t>
            </a:r>
            <a:r>
              <a:rPr lang="en-US" sz="5400" b="0" cap="none" spc="0" dirty="0" smtClean="0">
                <a:ln w="0"/>
                <a:solidFill>
                  <a:schemeClr val="tx1"/>
                </a:solidFill>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9" name="Rectangle 8"/>
          <p:cNvSpPr/>
          <p:nvPr/>
        </p:nvSpPr>
        <p:spPr>
          <a:xfrm>
            <a:off x="5007250" y="4226320"/>
            <a:ext cx="1437252" cy="923330"/>
          </a:xfrm>
          <a:prstGeom prst="rect">
            <a:avLst/>
          </a:prstGeom>
          <a:noFill/>
        </p:spPr>
        <p:txBody>
          <a:bodyPr wrap="non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Face</a:t>
            </a:r>
            <a:r>
              <a:rPr lang="en-US" sz="5400" dirty="0" smtClean="0">
                <a:ln w="0"/>
                <a:effectLst>
                  <a:outerShdw blurRad="38100" dist="19050" dir="2700000" algn="tl" rotWithShape="0">
                    <a:schemeClr val="dk1">
                      <a:alpha val="40000"/>
                    </a:schemeClr>
                  </a:outerShdw>
                </a:effectLst>
              </a:rPr>
              <a:t> </a:t>
            </a:r>
            <a:r>
              <a:rPr lang="en-US" sz="5400" b="0" cap="none" spc="0" dirty="0" smtClean="0">
                <a:ln w="0"/>
                <a:solidFill>
                  <a:schemeClr val="tx1"/>
                </a:solidFill>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6448830" y="4245570"/>
            <a:ext cx="1428596" cy="923330"/>
          </a:xfrm>
          <a:prstGeom prst="rect">
            <a:avLst/>
          </a:prstGeom>
          <a:noFill/>
        </p:spPr>
        <p:txBody>
          <a:bodyPr wrap="non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Arms</a:t>
            </a:r>
            <a:r>
              <a:rPr lang="en-US" sz="5400" b="0" cap="none" spc="0" dirty="0" smtClean="0">
                <a:ln w="0"/>
                <a:solidFill>
                  <a:schemeClr val="tx1"/>
                </a:solidFill>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a:off x="7742156" y="4245570"/>
            <a:ext cx="1842171" cy="923330"/>
          </a:xfrm>
          <a:prstGeom prst="rect">
            <a:avLst/>
          </a:prstGeom>
          <a:noFill/>
        </p:spPr>
        <p:txBody>
          <a:bodyPr wrap="non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Speech</a:t>
            </a:r>
            <a:r>
              <a:rPr lang="en-US" sz="5400" b="0" cap="none" spc="0" dirty="0" smtClean="0">
                <a:ln w="0"/>
                <a:solidFill>
                  <a:schemeClr val="tx1"/>
                </a:solidFill>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2" name="Rectangle 11"/>
          <p:cNvSpPr/>
          <p:nvPr/>
        </p:nvSpPr>
        <p:spPr>
          <a:xfrm>
            <a:off x="9678257" y="4211240"/>
            <a:ext cx="1374094" cy="923330"/>
          </a:xfrm>
          <a:prstGeom prst="rect">
            <a:avLst/>
          </a:prstGeom>
          <a:noFill/>
        </p:spPr>
        <p:txBody>
          <a:bodyPr wrap="non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rPr>
              <a:t>Time</a:t>
            </a:r>
            <a:r>
              <a:rPr lang="en-US" sz="5400" b="0" cap="none" spc="0" dirty="0" smtClean="0">
                <a:ln w="0"/>
                <a:solidFill>
                  <a:schemeClr val="tx1"/>
                </a:solidFill>
                <a:effectLst>
                  <a:outerShdw blurRad="38100" dist="19050" dir="2700000" algn="tl" rotWithShape="0">
                    <a:schemeClr val="dk1">
                      <a:alpha val="40000"/>
                    </a:schemeClr>
                  </a:outerShdw>
                </a:effectLst>
              </a:rPr>
              <a:t> </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41424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372998" y="242590"/>
            <a:ext cx="9144000" cy="1025219"/>
          </a:xfrm>
        </p:spPr>
        <p:txBody>
          <a:bodyPr/>
          <a:lstStyle/>
          <a:p>
            <a:r>
              <a:rPr lang="en-US" b="1" dirty="0">
                <a:latin typeface="Arial Black" panose="020B0A04020102020204" pitchFamily="34" charset="0"/>
              </a:rPr>
              <a:t>Seizures</a:t>
            </a:r>
          </a:p>
        </p:txBody>
      </p:sp>
      <p:pic>
        <p:nvPicPr>
          <p:cNvPr id="7" name="Picture 6"/>
          <p:cNvPicPr>
            <a:picLocks noChangeAspect="1"/>
          </p:cNvPicPr>
          <p:nvPr/>
        </p:nvPicPr>
        <p:blipFill>
          <a:blip r:embed="rId3"/>
          <a:stretch>
            <a:fillRect/>
          </a:stretch>
        </p:blipFill>
        <p:spPr>
          <a:xfrm>
            <a:off x="88901" y="1570251"/>
            <a:ext cx="7315200" cy="3522133"/>
          </a:xfrm>
          <a:prstGeom prst="rect">
            <a:avLst/>
          </a:prstGeom>
        </p:spPr>
      </p:pic>
      <p:sp>
        <p:nvSpPr>
          <p:cNvPr id="8" name="TextBox 7"/>
          <p:cNvSpPr txBox="1"/>
          <p:nvPr/>
        </p:nvSpPr>
        <p:spPr>
          <a:xfrm>
            <a:off x="7493001" y="1428437"/>
            <a:ext cx="4559300" cy="1600438"/>
          </a:xfrm>
          <a:prstGeom prst="rect">
            <a:avLst/>
          </a:prstGeom>
          <a:noFill/>
        </p:spPr>
        <p:txBody>
          <a:bodyPr wrap="square" rtlCol="0">
            <a:spAutoFit/>
          </a:bodyPr>
          <a:lstStyle/>
          <a:p>
            <a:r>
              <a:rPr lang="en-US" b="1" u="sng" dirty="0" smtClean="0"/>
              <a:t>Types of Seizures</a:t>
            </a:r>
            <a:endParaRPr lang="en-US" b="1" u="sng" dirty="0"/>
          </a:p>
          <a:p>
            <a:pPr marL="285750" indent="-285750">
              <a:buFontTx/>
              <a:buChar char="-"/>
            </a:pPr>
            <a:r>
              <a:rPr lang="en-US" sz="1600" dirty="0" smtClean="0"/>
              <a:t>Tonic- Jerking Movements </a:t>
            </a:r>
          </a:p>
          <a:p>
            <a:pPr marL="285750" indent="-285750">
              <a:buFontTx/>
              <a:buChar char="-"/>
            </a:pPr>
            <a:r>
              <a:rPr lang="en-US" sz="1600" dirty="0" err="1" smtClean="0"/>
              <a:t>Clonic</a:t>
            </a:r>
            <a:r>
              <a:rPr lang="en-US" sz="1600" dirty="0" smtClean="0"/>
              <a:t>- Rigid, Muscle Stiffness</a:t>
            </a:r>
          </a:p>
          <a:p>
            <a:pPr marL="285750" indent="-285750">
              <a:buFontTx/>
              <a:buChar char="-"/>
            </a:pPr>
            <a:r>
              <a:rPr lang="en-US" sz="1600" dirty="0" smtClean="0"/>
              <a:t>Tonic </a:t>
            </a:r>
            <a:r>
              <a:rPr lang="en-US" sz="1600" dirty="0" err="1" smtClean="0"/>
              <a:t>Clonic</a:t>
            </a:r>
            <a:r>
              <a:rPr lang="en-US" sz="1600" dirty="0" smtClean="0"/>
              <a:t>- Rigid Full body Jerking Movements </a:t>
            </a:r>
          </a:p>
          <a:p>
            <a:pPr marL="285750" indent="-285750">
              <a:buFontTx/>
              <a:buChar char="-"/>
            </a:pPr>
            <a:r>
              <a:rPr lang="en-US" sz="1600" dirty="0" smtClean="0"/>
              <a:t>Absence- Blank Stare, Gaze </a:t>
            </a:r>
          </a:p>
          <a:p>
            <a:pPr marL="285750" indent="-285750">
              <a:buFontTx/>
              <a:buChar char="-"/>
            </a:pPr>
            <a:r>
              <a:rPr lang="en-US" sz="1600" dirty="0" smtClean="0"/>
              <a:t>Atonic – Loss of Muscle tone</a:t>
            </a:r>
          </a:p>
        </p:txBody>
      </p:sp>
      <p:sp>
        <p:nvSpPr>
          <p:cNvPr id="10" name="TextBox 9"/>
          <p:cNvSpPr txBox="1"/>
          <p:nvPr/>
        </p:nvSpPr>
        <p:spPr>
          <a:xfrm>
            <a:off x="7493001" y="3189503"/>
            <a:ext cx="4559300" cy="2092881"/>
          </a:xfrm>
          <a:prstGeom prst="rect">
            <a:avLst/>
          </a:prstGeom>
          <a:noFill/>
        </p:spPr>
        <p:txBody>
          <a:bodyPr wrap="square" rtlCol="0">
            <a:spAutoFit/>
          </a:bodyPr>
          <a:lstStyle/>
          <a:p>
            <a:r>
              <a:rPr lang="en-US" b="1" u="sng" dirty="0" smtClean="0"/>
              <a:t>Signs and Symptoms </a:t>
            </a:r>
            <a:endParaRPr lang="en-US" b="1" u="sng" dirty="0"/>
          </a:p>
          <a:p>
            <a:pPr marL="285750" indent="-285750">
              <a:buFontTx/>
              <a:buChar char="-"/>
            </a:pPr>
            <a:r>
              <a:rPr lang="en-US" sz="1600" dirty="0" smtClean="0"/>
              <a:t>Jerking Movements  Full or partial </a:t>
            </a:r>
          </a:p>
          <a:p>
            <a:pPr marL="285750" indent="-285750">
              <a:buFontTx/>
              <a:buChar char="-"/>
            </a:pPr>
            <a:r>
              <a:rPr lang="en-US" sz="1600" dirty="0" smtClean="0"/>
              <a:t>Blank Stare, Blank Gaze </a:t>
            </a:r>
          </a:p>
          <a:p>
            <a:pPr marL="285750" indent="-285750">
              <a:buFontTx/>
              <a:buChar char="-"/>
            </a:pPr>
            <a:r>
              <a:rPr lang="en-US" sz="1600" dirty="0" smtClean="0"/>
              <a:t>Confusion </a:t>
            </a:r>
          </a:p>
          <a:p>
            <a:pPr marL="285750" indent="-285750">
              <a:buFontTx/>
              <a:buChar char="-"/>
            </a:pPr>
            <a:r>
              <a:rPr lang="en-US" sz="1600" dirty="0" smtClean="0"/>
              <a:t>Nausea / Vomiting</a:t>
            </a:r>
          </a:p>
          <a:p>
            <a:pPr marL="285750" indent="-285750">
              <a:buFontTx/>
              <a:buChar char="-"/>
            </a:pPr>
            <a:r>
              <a:rPr lang="en-US" sz="1600" dirty="0" smtClean="0"/>
              <a:t>Loss of muscle control </a:t>
            </a:r>
          </a:p>
          <a:p>
            <a:pPr marL="285750" indent="-285750">
              <a:buFontTx/>
              <a:buChar char="-"/>
            </a:pPr>
            <a:r>
              <a:rPr lang="en-US" sz="1600" dirty="0" smtClean="0"/>
              <a:t>Loss of bowl or bladder </a:t>
            </a:r>
          </a:p>
          <a:p>
            <a:pPr marL="285750" indent="-285750">
              <a:buFontTx/>
              <a:buChar char="-"/>
            </a:pPr>
            <a:endParaRPr lang="en-US" sz="1600" dirty="0" smtClean="0"/>
          </a:p>
        </p:txBody>
      </p:sp>
    </p:spTree>
    <p:extLst>
      <p:ext uri="{BB962C8B-B14F-4D97-AF65-F5344CB8AC3E}">
        <p14:creationId xmlns:p14="http://schemas.microsoft.com/office/powerpoint/2010/main" val="37092936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54800" y="1443416"/>
            <a:ext cx="4913152" cy="4317017"/>
          </a:xfrm>
        </p:spPr>
        <p:txBody>
          <a:bodyPr>
            <a:normAutofit/>
          </a:bodyPr>
          <a:lstStyle/>
          <a:p>
            <a:pPr algn="l">
              <a:buNone/>
            </a:pPr>
            <a:r>
              <a:rPr lang="en-US" sz="1900" u="sng" dirty="0" smtClean="0">
                <a:latin typeface="Arial Black" panose="020B0A04020102020204" pitchFamily="34" charset="0"/>
              </a:rPr>
              <a:t>TREATMENT</a:t>
            </a:r>
          </a:p>
          <a:p>
            <a:pPr algn="l"/>
            <a:r>
              <a:rPr lang="en-US" sz="1900" dirty="0" smtClean="0"/>
              <a:t>- </a:t>
            </a:r>
            <a:r>
              <a:rPr lang="en-US" dirty="0" smtClean="0"/>
              <a:t>PPE </a:t>
            </a:r>
          </a:p>
          <a:p>
            <a:pPr algn="l"/>
            <a:r>
              <a:rPr lang="en-US" dirty="0" smtClean="0"/>
              <a:t>- PROTECT IN PLACE </a:t>
            </a:r>
          </a:p>
          <a:p>
            <a:pPr algn="l"/>
            <a:r>
              <a:rPr lang="en-US" dirty="0" smtClean="0"/>
              <a:t>- ADVISE DISPATCH OF NEED FOR EMS</a:t>
            </a:r>
          </a:p>
          <a:p>
            <a:pPr algn="l"/>
            <a:r>
              <a:rPr lang="en-US" dirty="0" smtClean="0"/>
              <a:t>- PROVIDE SUPPORTIVE CARE</a:t>
            </a:r>
          </a:p>
          <a:p>
            <a:pPr algn="l"/>
            <a:r>
              <a:rPr lang="en-US" dirty="0" smtClean="0"/>
              <a:t>- MONITOR FOR THE NEED OF CPR</a:t>
            </a:r>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372998" y="242590"/>
            <a:ext cx="9144000" cy="1025219"/>
          </a:xfrm>
        </p:spPr>
        <p:txBody>
          <a:bodyPr/>
          <a:lstStyle/>
          <a:p>
            <a:r>
              <a:rPr lang="en-US" b="1" dirty="0">
                <a:latin typeface="Arial Black" panose="020B0A04020102020204" pitchFamily="34" charset="0"/>
              </a:rPr>
              <a:t>Seizures</a:t>
            </a:r>
          </a:p>
        </p:txBody>
      </p:sp>
      <p:sp>
        <p:nvSpPr>
          <p:cNvPr id="5" name="Subtitle 2"/>
          <p:cNvSpPr txBox="1">
            <a:spLocks/>
          </p:cNvSpPr>
          <p:nvPr/>
        </p:nvSpPr>
        <p:spPr>
          <a:xfrm>
            <a:off x="433548" y="1443416"/>
            <a:ext cx="6348252" cy="431701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u="sng" dirty="0" smtClean="0"/>
              <a:t>Questions </a:t>
            </a:r>
          </a:p>
          <a:p>
            <a:pPr marL="342900" indent="-342900" algn="l">
              <a:buFontTx/>
              <a:buChar char="-"/>
            </a:pPr>
            <a:r>
              <a:rPr lang="en-US" dirty="0" smtClean="0"/>
              <a:t>Do they have a Seizure History? </a:t>
            </a:r>
          </a:p>
          <a:p>
            <a:pPr marL="342900" indent="-342900" algn="l">
              <a:buFontTx/>
              <a:buChar char="-"/>
            </a:pPr>
            <a:r>
              <a:rPr lang="en-US" dirty="0" smtClean="0"/>
              <a:t>Any Trauma to the head ? </a:t>
            </a:r>
          </a:p>
          <a:p>
            <a:pPr marL="342900" indent="-342900" algn="l">
              <a:buFontTx/>
              <a:buChar char="-"/>
            </a:pPr>
            <a:r>
              <a:rPr lang="en-US" dirty="0" smtClean="0"/>
              <a:t>Drug History ?</a:t>
            </a:r>
          </a:p>
          <a:p>
            <a:pPr marL="342900" indent="-342900" algn="l">
              <a:buFontTx/>
              <a:buChar char="-"/>
            </a:pPr>
            <a:r>
              <a:rPr lang="en-US" dirty="0" smtClean="0"/>
              <a:t>How long do they last ?</a:t>
            </a:r>
          </a:p>
          <a:p>
            <a:pPr marL="342900" indent="-342900" algn="l">
              <a:buFontTx/>
              <a:buChar char="-"/>
            </a:pPr>
            <a:r>
              <a:rPr lang="en-US" dirty="0" smtClean="0"/>
              <a:t>What do they look like ?</a:t>
            </a:r>
          </a:p>
          <a:p>
            <a:pPr marL="342900" indent="-342900" algn="l">
              <a:buFontTx/>
              <a:buChar char="-"/>
            </a:pPr>
            <a:r>
              <a:rPr lang="en-US" dirty="0" smtClean="0"/>
              <a:t>How many have they had?</a:t>
            </a:r>
          </a:p>
        </p:txBody>
      </p:sp>
    </p:spTree>
    <p:extLst>
      <p:ext uri="{BB962C8B-B14F-4D97-AF65-F5344CB8AC3E}">
        <p14:creationId xmlns:p14="http://schemas.microsoft.com/office/powerpoint/2010/main" val="3989033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02" y="906010"/>
            <a:ext cx="11853644" cy="4678815"/>
          </a:xfrm>
        </p:spPr>
        <p:txBody>
          <a:bodyPr/>
          <a:lstStyle/>
          <a:p>
            <a:pPr algn="l"/>
            <a:r>
              <a:rPr lang="en-US" altLang="en-US" b="1" dirty="0"/>
              <a:t>Signs and Symptoms of Shock</a:t>
            </a:r>
          </a:p>
          <a:p>
            <a:pPr lvl="1" algn="l"/>
            <a:r>
              <a:rPr lang="en-US" altLang="en-US" dirty="0"/>
              <a:t>-Increased pulse</a:t>
            </a:r>
          </a:p>
          <a:p>
            <a:pPr lvl="1" algn="l"/>
            <a:r>
              <a:rPr lang="en-US" altLang="en-US" dirty="0"/>
              <a:t>-Increased breathing rate</a:t>
            </a:r>
          </a:p>
          <a:p>
            <a:pPr lvl="1" algn="l"/>
            <a:r>
              <a:rPr lang="en-US" altLang="en-US" dirty="0"/>
              <a:t>-Restlessness or combativeness</a:t>
            </a:r>
          </a:p>
          <a:p>
            <a:pPr lvl="1" algn="l"/>
            <a:r>
              <a:rPr lang="en-US" altLang="en-US" dirty="0"/>
              <a:t>-Pale, cool, and moist skin</a:t>
            </a:r>
          </a:p>
          <a:p>
            <a:pPr lvl="1" algn="l"/>
            <a:r>
              <a:rPr lang="en-US" altLang="en-US" dirty="0"/>
              <a:t>-Thirst</a:t>
            </a:r>
          </a:p>
          <a:p>
            <a:pPr lvl="1" algn="l"/>
            <a:r>
              <a:rPr lang="en-US" altLang="en-US" dirty="0"/>
              <a:t>-Weakness</a:t>
            </a:r>
          </a:p>
          <a:p>
            <a:pPr lvl="1" algn="l"/>
            <a:r>
              <a:rPr lang="en-US" altLang="en-US" dirty="0"/>
              <a:t>-Nausea and vomiting</a:t>
            </a:r>
          </a:p>
          <a:p>
            <a:pPr lvl="1" algn="l"/>
            <a:r>
              <a:rPr lang="en-US" altLang="en-US" dirty="0"/>
              <a:t>-Loss of responsiveness</a:t>
            </a:r>
          </a:p>
          <a:p>
            <a:pPr algn="l"/>
            <a:r>
              <a:rPr lang="en-US" altLang="en-US" b="1" dirty="0"/>
              <a:t>Care for Shock</a:t>
            </a:r>
          </a:p>
          <a:p>
            <a:pPr lvl="1" algn="l"/>
            <a:r>
              <a:rPr lang="en-US" altLang="en-US" dirty="0"/>
              <a:t>-Support the ABCs.</a:t>
            </a:r>
          </a:p>
          <a:p>
            <a:pPr lvl="1" algn="l"/>
            <a:r>
              <a:rPr lang="en-US" altLang="en-US" dirty="0"/>
              <a:t>-Keep patient lying flat.</a:t>
            </a:r>
          </a:p>
          <a:p>
            <a:pPr lvl="1" algn="l"/>
            <a:r>
              <a:rPr lang="en-US" altLang="en-US" dirty="0"/>
              <a:t>-Control all external bleeding</a:t>
            </a:r>
          </a:p>
          <a:p>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0"/>
            <a:ext cx="9144000" cy="991663"/>
          </a:xfrm>
        </p:spPr>
        <p:txBody>
          <a:bodyPr/>
          <a:lstStyle/>
          <a:p>
            <a:r>
              <a:rPr lang="en-US" b="1" dirty="0">
                <a:latin typeface="Arial Black" panose="020B0A04020102020204" pitchFamily="34" charset="0"/>
              </a:rPr>
              <a:t>Shock</a:t>
            </a:r>
          </a:p>
        </p:txBody>
      </p:sp>
      <p:pic>
        <p:nvPicPr>
          <p:cNvPr id="5" name="Picture 2" descr="A helical diagram shows consequences of blood loss.&#10;">
            <a:extLst>
              <a:ext uri="{FF2B5EF4-FFF2-40B4-BE49-F238E27FC236}">
                <a16:creationId xmlns:a16="http://schemas.microsoft.com/office/drawing/2014/main" id="{73CA84CD-A1A2-4CCE-932F-DF8587C2A2A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1937" y="280568"/>
            <a:ext cx="2690070" cy="51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5507037" y="889588"/>
            <a:ext cx="944563" cy="4695237"/>
          </a:xfrm>
          <a:prstGeom prst="rect">
            <a:avLst/>
          </a:prstGeom>
        </p:spPr>
      </p:pic>
    </p:spTree>
    <p:extLst>
      <p:ext uri="{BB962C8B-B14F-4D97-AF65-F5344CB8AC3E}">
        <p14:creationId xmlns:p14="http://schemas.microsoft.com/office/powerpoint/2010/main" val="217512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 Media 5" title="California deputy suffers fentanyl overdose after exposure to substance on patrol">
            <a:hlinkClick r:id="" action="ppaction://media"/>
            <a:extLst>
              <a:ext uri="{FF2B5EF4-FFF2-40B4-BE49-F238E27FC236}">
                <a16:creationId xmlns:a16="http://schemas.microsoft.com/office/drawing/2014/main" id="{98C9D92E-6A33-4414-9A7D-A5335BB12BB8}"/>
              </a:ext>
            </a:extLst>
          </p:cNvPr>
          <p:cNvPicPr>
            <a:picLocks noRot="1" noChangeAspect="1"/>
          </p:cNvPicPr>
          <p:nvPr>
            <a:videoFile r:link="rId1"/>
          </p:nvPr>
        </p:nvPicPr>
        <p:blipFill>
          <a:blip r:embed="rId4"/>
          <a:stretch>
            <a:fillRect/>
          </a:stretch>
        </p:blipFill>
        <p:spPr>
          <a:xfrm>
            <a:off x="1040235" y="0"/>
            <a:ext cx="10268125" cy="5773486"/>
          </a:xfrm>
          <a:prstGeom prst="rect">
            <a:avLst/>
          </a:prstGeom>
        </p:spPr>
      </p:pic>
    </p:spTree>
    <p:extLst>
      <p:ext uri="{BB962C8B-B14F-4D97-AF65-F5344CB8AC3E}">
        <p14:creationId xmlns:p14="http://schemas.microsoft.com/office/powerpoint/2010/main" val="14277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067164"/>
            <a:ext cx="12191999" cy="4517662"/>
          </a:xfrm>
        </p:spPr>
        <p:txBody>
          <a:bodyPr/>
          <a:lstStyle/>
          <a:p>
            <a:r>
              <a:rPr lang="en-US" altLang="en-US" dirty="0" smtClean="0"/>
              <a:t>-</a:t>
            </a:r>
            <a:r>
              <a:rPr lang="en-US" altLang="en-US" sz="2800" dirty="0"/>
              <a:t>Patient may not be forthcoming with information.</a:t>
            </a:r>
          </a:p>
          <a:p>
            <a:r>
              <a:rPr lang="en-US" altLang="en-US" sz="2800" dirty="0"/>
              <a:t>-Withdrawal from drugs varies patient to patient and drug to drug.</a:t>
            </a:r>
          </a:p>
          <a:p>
            <a:r>
              <a:rPr lang="en-US" altLang="en-US" dirty="0"/>
              <a:t>-</a:t>
            </a:r>
            <a:r>
              <a:rPr lang="en-US" altLang="en-US" sz="2800" dirty="0"/>
              <a:t>Signs and symptoms of use and overdose </a:t>
            </a:r>
            <a:r>
              <a:rPr lang="en-US" altLang="en-US" sz="2800" dirty="0" smtClean="0"/>
              <a:t>may </a:t>
            </a:r>
            <a:r>
              <a:rPr lang="en-US" altLang="en-US" sz="2800" dirty="0"/>
              <a:t>mimic other medical conditions.</a:t>
            </a:r>
          </a:p>
          <a:p>
            <a:r>
              <a:rPr lang="en-US" altLang="en-US" sz="2800" dirty="0"/>
              <a:t>   </a:t>
            </a:r>
            <a:r>
              <a:rPr lang="en-US" altLang="en-US" sz="2800" dirty="0" smtClean="0"/>
              <a:t> </a:t>
            </a:r>
            <a:r>
              <a:rPr lang="en-US" altLang="en-US" sz="2800" dirty="0"/>
              <a:t>-</a:t>
            </a:r>
            <a:r>
              <a:rPr lang="en-US" altLang="en-US" dirty="0"/>
              <a:t>shaking, anxiety, nausea, confusion, irritability, </a:t>
            </a:r>
            <a:r>
              <a:rPr lang="en-US" altLang="en-US" dirty="0" smtClean="0"/>
              <a:t>sweating</a:t>
            </a:r>
            <a:r>
              <a:rPr lang="en-US" altLang="en-US" dirty="0"/>
              <a:t>, increased pulse and breathing </a:t>
            </a:r>
            <a:r>
              <a:rPr lang="en-US" altLang="en-US" dirty="0" smtClean="0"/>
              <a:t>rates</a:t>
            </a:r>
          </a:p>
          <a:p>
            <a:r>
              <a:rPr lang="en-US" altLang="en-US" dirty="0" smtClean="0"/>
              <a:t>-Look for Track marks on patients arm, drug paraphernalia on scene </a:t>
            </a:r>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0"/>
            <a:ext cx="9144000" cy="1067164"/>
          </a:xfrm>
        </p:spPr>
        <p:txBody>
          <a:bodyPr/>
          <a:lstStyle/>
          <a:p>
            <a:r>
              <a:rPr lang="en-US" dirty="0">
                <a:latin typeface="Arial Black" panose="020B0A04020102020204" pitchFamily="34" charset="0"/>
              </a:rPr>
              <a:t>Overdose</a:t>
            </a:r>
          </a:p>
        </p:txBody>
      </p:sp>
      <p:pic>
        <p:nvPicPr>
          <p:cNvPr id="4102" name="Picture 6" descr="Vein Damage From IV Drug Use - ARK Behavioral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1" y="3518083"/>
            <a:ext cx="4570053" cy="200342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s opioid overdose deaths surge, it's time for a reality check - The Nevada  Independ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1" y="3454766"/>
            <a:ext cx="3473450" cy="2130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54968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50000" y="3442103"/>
            <a:ext cx="25247600" cy="8004274"/>
          </a:xfrm>
        </p:spPr>
        <p:txBody>
          <a:bodyPr>
            <a:normAutofit/>
          </a:bodyPr>
          <a:lstStyle/>
          <a:p>
            <a:pPr algn="l"/>
            <a:endParaRPr lang="en-US" altLang="en-US" dirty="0"/>
          </a:p>
          <a:p>
            <a:pPr marL="342900" indent="-342900" algn="l">
              <a:buFontTx/>
              <a:buChar char="-"/>
            </a:pPr>
            <a:endParaRPr lang="en-US" dirty="0" smtClean="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17532" y="122123"/>
            <a:ext cx="11956936" cy="906087"/>
          </a:xfrm>
        </p:spPr>
        <p:txBody>
          <a:bodyPr>
            <a:normAutofit/>
          </a:bodyPr>
          <a:lstStyle/>
          <a:p>
            <a:r>
              <a:rPr lang="en-US" sz="4400" b="1" dirty="0" smtClean="0">
                <a:latin typeface="Arial Black" panose="020B0A04020102020204" pitchFamily="34" charset="0"/>
              </a:rPr>
              <a:t>Lethal Doses</a:t>
            </a:r>
            <a:endParaRPr lang="en-US" sz="4400" b="1" dirty="0">
              <a:latin typeface="Arial Black" panose="020B0A04020102020204" pitchFamily="34" charset="0"/>
            </a:endParaRPr>
          </a:p>
        </p:txBody>
      </p:sp>
      <p:pic>
        <p:nvPicPr>
          <p:cNvPr id="5" name="Picture 4"/>
          <p:cNvPicPr>
            <a:picLocks noChangeAspect="1"/>
          </p:cNvPicPr>
          <p:nvPr/>
        </p:nvPicPr>
        <p:blipFill>
          <a:blip r:embed="rId3"/>
          <a:stretch>
            <a:fillRect/>
          </a:stretch>
        </p:blipFill>
        <p:spPr>
          <a:xfrm>
            <a:off x="336664" y="1530812"/>
            <a:ext cx="5328998" cy="3550444"/>
          </a:xfrm>
          <a:prstGeom prst="rect">
            <a:avLst/>
          </a:prstGeom>
        </p:spPr>
      </p:pic>
      <p:pic>
        <p:nvPicPr>
          <p:cNvPr id="3074" name="Picture 2" descr="Carfentanil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437" y="1530812"/>
            <a:ext cx="4733925" cy="3550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429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55965"/>
          </a:xfrm>
        </p:spPr>
        <p:txBody>
          <a:bodyPr>
            <a:normAutofit fontScale="90000"/>
          </a:bodyPr>
          <a:lstStyle/>
          <a:p>
            <a:r>
              <a:rPr lang="en-US" altLang="en-US" dirty="0"/>
              <a:t> </a:t>
            </a:r>
            <a:r>
              <a:rPr lang="en-US" altLang="en-US" b="1" dirty="0">
                <a:latin typeface="Arial Black" panose="020B0A04020102020204" pitchFamily="34" charset="0"/>
              </a:rPr>
              <a:t>Module 2 - Objectives</a:t>
            </a:r>
            <a:endParaRPr lang="en-US" b="1" dirty="0">
              <a:latin typeface="Arial Black" panose="020B0A04020102020204" pitchFamily="34" charset="0"/>
            </a:endParaRPr>
          </a:p>
        </p:txBody>
      </p:sp>
      <p:sp>
        <p:nvSpPr>
          <p:cNvPr id="3" name="Subtitle 2"/>
          <p:cNvSpPr>
            <a:spLocks noGrp="1"/>
          </p:cNvSpPr>
          <p:nvPr>
            <p:ph type="subTitle" idx="1"/>
          </p:nvPr>
        </p:nvSpPr>
        <p:spPr>
          <a:xfrm>
            <a:off x="177800" y="1315490"/>
            <a:ext cx="9144000" cy="3697836"/>
          </a:xfrm>
        </p:spPr>
        <p:txBody>
          <a:bodyPr/>
          <a:lstStyle/>
          <a:p>
            <a:pPr marL="342900" indent="-342900" algn="l">
              <a:buFontTx/>
              <a:buChar char="-"/>
            </a:pPr>
            <a:r>
              <a:rPr lang="en-US" dirty="0" smtClean="0"/>
              <a:t>Discuss common Medical Emergencies and there Treatment.</a:t>
            </a:r>
          </a:p>
          <a:p>
            <a:pPr marL="342900" indent="-342900" algn="l">
              <a:buFontTx/>
              <a:buChar char="-"/>
            </a:pPr>
            <a:r>
              <a:rPr lang="en-US" dirty="0" smtClean="0"/>
              <a:t>Demonstrate how to use an Epi-Pen</a:t>
            </a:r>
            <a:endParaRPr lang="en-US" dirty="0"/>
          </a:p>
          <a:p>
            <a:pPr marL="342900" indent="-342900" algn="l">
              <a:buFontTx/>
              <a:buChar char="-"/>
            </a:pPr>
            <a:r>
              <a:rPr lang="en-US" dirty="0" smtClean="0"/>
              <a:t>Demonstrate and discuss how and when to administer </a:t>
            </a:r>
            <a:r>
              <a:rPr lang="en-US" dirty="0" err="1" smtClean="0"/>
              <a:t>Narcan</a:t>
            </a:r>
            <a:r>
              <a:rPr lang="en-US" dirty="0"/>
              <a:t>.</a:t>
            </a:r>
            <a:endParaRPr lang="en-US" dirty="0" smtClean="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9930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79777"/>
            <a:ext cx="9144000" cy="1612291"/>
          </a:xfrm>
        </p:spPr>
        <p:txBody>
          <a:bodyPr/>
          <a:lstStyle/>
          <a:p>
            <a:r>
              <a:rPr lang="en-US" dirty="0">
                <a:latin typeface="Arial Black" panose="020B0A04020102020204" pitchFamily="34" charset="0"/>
              </a:rPr>
              <a:t>Using NARCAN</a:t>
            </a:r>
            <a:r>
              <a:rPr lang="en-US" dirty="0"/>
              <a:t/>
            </a:r>
            <a:br>
              <a:rPr lang="en-US" dirty="0"/>
            </a:br>
            <a:r>
              <a:rPr lang="en-US" sz="4800" b="0" i="0" dirty="0">
                <a:effectLst/>
                <a:latin typeface="Google Sans"/>
              </a:rPr>
              <a:t>Naloxone</a:t>
            </a:r>
            <a:endParaRPr lang="en-US" sz="4800" dirty="0"/>
          </a:p>
        </p:txBody>
      </p:sp>
      <p:pic>
        <p:nvPicPr>
          <p:cNvPr id="2" name="Online Media 1" title="NARCAN training video -  Instructions for administration of NARCAN® Nasal Spray 4mg">
            <a:hlinkClick r:id="" action="ppaction://media"/>
            <a:extLst>
              <a:ext uri="{FF2B5EF4-FFF2-40B4-BE49-F238E27FC236}">
                <a16:creationId xmlns:a16="http://schemas.microsoft.com/office/drawing/2014/main" id="{EF049E4B-2D76-450B-A337-55E3AAFC9652}"/>
              </a:ext>
            </a:extLst>
          </p:cNvPr>
          <p:cNvPicPr>
            <a:picLocks noRot="1" noChangeAspect="1"/>
          </p:cNvPicPr>
          <p:nvPr>
            <a:videoFile r:link="rId1"/>
          </p:nvPr>
        </p:nvPicPr>
        <p:blipFill>
          <a:blip r:embed="rId4"/>
          <a:stretch>
            <a:fillRect/>
          </a:stretch>
        </p:blipFill>
        <p:spPr>
          <a:xfrm>
            <a:off x="2574087" y="1605064"/>
            <a:ext cx="7043826" cy="3979762"/>
          </a:xfrm>
          <a:prstGeom prst="rect">
            <a:avLst/>
          </a:prstGeom>
        </p:spPr>
      </p:pic>
    </p:spTree>
    <p:extLst>
      <p:ext uri="{BB962C8B-B14F-4D97-AF65-F5344CB8AC3E}">
        <p14:creationId xmlns:p14="http://schemas.microsoft.com/office/powerpoint/2010/main" val="208804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89900"/>
            <a:ext cx="12192000" cy="4594925"/>
          </a:xfrm>
        </p:spPr>
        <p:txBody>
          <a:bodyPr/>
          <a:lstStyle/>
          <a:p>
            <a:endParaRPr lang="en-US" b="1" dirty="0">
              <a:latin typeface="Arial Black" panose="020B0A04020102020204" pitchFamily="34" charset="0"/>
            </a:endParaRPr>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649480"/>
            <a:ext cx="9144000" cy="989901"/>
          </a:xfrm>
        </p:spPr>
        <p:txBody>
          <a:bodyPr>
            <a:normAutofit fontScale="90000"/>
          </a:bodyPr>
          <a:lstStyle/>
          <a:p>
            <a:r>
              <a:rPr lang="en-US" b="1" i="0" dirty="0">
                <a:solidFill>
                  <a:srgbClr val="000000"/>
                </a:solidFill>
                <a:effectLst/>
                <a:latin typeface="Arial Black" panose="020B0A04020102020204" pitchFamily="34" charset="0"/>
              </a:rPr>
              <a:t>720 ILCS 570/414</a:t>
            </a:r>
            <a:br>
              <a:rPr lang="en-US" b="1" i="0" dirty="0">
                <a:solidFill>
                  <a:srgbClr val="000000"/>
                </a:solidFill>
                <a:effectLst/>
                <a:latin typeface="Arial Black" panose="020B0A04020102020204" pitchFamily="34" charset="0"/>
              </a:rPr>
            </a:br>
            <a:endParaRPr lang="en-US" dirty="0"/>
          </a:p>
        </p:txBody>
      </p:sp>
      <p:sp>
        <p:nvSpPr>
          <p:cNvPr id="7" name="Rectangle 1">
            <a:extLst>
              <a:ext uri="{FF2B5EF4-FFF2-40B4-BE49-F238E27FC236}">
                <a16:creationId xmlns:a16="http://schemas.microsoft.com/office/drawing/2014/main" id="{BB3AC0E7-D0A2-4477-B72B-1B4A79E2E962}"/>
              </a:ext>
            </a:extLst>
          </p:cNvPr>
          <p:cNvSpPr>
            <a:spLocks noChangeArrowheads="1"/>
          </p:cNvSpPr>
          <p:nvPr/>
        </p:nvSpPr>
        <p:spPr bwMode="auto">
          <a:xfrm>
            <a:off x="0" y="856357"/>
            <a:ext cx="12192000" cy="60016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222222"/>
                </a:solidFill>
                <a:effectLst/>
                <a:latin typeface="Courier New" panose="02070309020205020404" pitchFamily="49" charset="0"/>
                <a:cs typeface="Courier New" panose="02070309020205020404" pitchFamily="49" charset="0"/>
              </a:rPr>
              <a:t> </a:t>
            </a:r>
            <a:r>
              <a:rPr kumimoji="0" lang="en-US" altLang="en-US" sz="1600" b="0" i="0" u="none" strike="noStrike" cap="none" normalizeH="0" baseline="0" dirty="0">
                <a:ln>
                  <a:noFill/>
                </a:ln>
                <a:solidFill>
                  <a:srgbClr val="222222"/>
                </a:solidFill>
                <a:effectLst/>
                <a:latin typeface="Courier New" panose="02070309020205020404" pitchFamily="49" charset="0"/>
                <a:cs typeface="Courier New" panose="02070309020205020404" pitchFamily="49" charset="0"/>
              </a:rPr>
              <a:t>A </a:t>
            </a:r>
            <a:r>
              <a:rPr kumimoji="0" lang="en-US" altLang="en-US" sz="1600" b="1" i="0" u="sng" strike="noStrike" cap="none" normalizeH="0" baseline="0" dirty="0">
                <a:ln>
                  <a:noFill/>
                </a:ln>
                <a:solidFill>
                  <a:srgbClr val="FF0000"/>
                </a:solidFill>
                <a:effectLst/>
                <a:latin typeface="Arial Black" panose="020B0A04020102020204" pitchFamily="34" charset="0"/>
                <a:cs typeface="Courier New" panose="02070309020205020404" pitchFamily="49" charset="0"/>
              </a:rPr>
              <a:t>person who, in good faith, seeks or obtains emergency medical assistance</a:t>
            </a:r>
            <a:r>
              <a:rPr kumimoji="0" lang="en-US" altLang="en-US" sz="1600" b="0" i="0" u="sng" strike="noStrike" cap="none" normalizeH="0" baseline="0" dirty="0">
                <a:ln>
                  <a:noFill/>
                </a:ln>
                <a:solidFill>
                  <a:srgbClr val="FF0000"/>
                </a:solidFill>
                <a:effectLst/>
                <a:latin typeface="Arial Black" panose="020B0A04020102020204" pitchFamily="34" charset="0"/>
                <a:cs typeface="Courier New" panose="02070309020205020404" pitchFamily="49" charset="0"/>
              </a:rPr>
              <a:t> for someone experiencing an overdose shall not be arrested, charged, or prosecuted for a violation of Section 401 or 402 of the Illinois Controlled Substances Act, </a:t>
            </a:r>
            <a:r>
              <a:rPr kumimoji="0" lang="en-US" altLang="en-US" sz="1600" b="0" i="0" u="none" strike="noStrike" cap="none" normalizeH="0" baseline="0" dirty="0">
                <a:ln>
                  <a:noFill/>
                </a:ln>
                <a:solidFill>
                  <a:srgbClr val="222222"/>
                </a:solidFill>
                <a:effectLst/>
                <a:latin typeface="Courier New" panose="02070309020205020404" pitchFamily="49" charset="0"/>
                <a:cs typeface="Courier New" panose="02070309020205020404" pitchFamily="49" charset="0"/>
              </a:rPr>
              <a:t>Section 3.5 of the Drug Paraphernalia Control Act, Section 55 or 60 of the Methamphetamine Control and Community Protection Act, Section 9-3.3 of the Criminal Code of 2012, or paragraph (1) of subsection (g) of Section 12-3.05 of the Criminal Code of 2012 if evidence for the violation was acquired as a result of the person seeking or obtaining emergency medical assistance and providing the amount of substance recovered is within the amount identified in subsection (d) of this Section. The violations listed in this subsection (b) must not serve as the sole basis of a violation of parole, mandatory supervised release, probation, or conditional discharge, or any seizure of property under any State law authorizing civil forfeiture so long as the evidence for the violation was acquired as a result of the person seeking or obtaining emergency medical</a:t>
            </a:r>
          </a:p>
          <a:p>
            <a:pPr marL="0" marR="0" lvl="0" indent="0" defTabSz="914400" rtl="0" eaLnBrk="0" fontAlgn="base" latinLnBrk="0" hangingPunct="0">
              <a:lnSpc>
                <a:spcPct val="100000"/>
              </a:lnSpc>
              <a:spcBef>
                <a:spcPct val="0"/>
              </a:spcBef>
              <a:spcAft>
                <a:spcPct val="0"/>
              </a:spcAft>
              <a:buClrTx/>
              <a:buSzTx/>
              <a:buFontTx/>
              <a:buNone/>
              <a:tabLst/>
            </a:pPr>
            <a:r>
              <a:rPr lang="en-US" altLang="en-US" sz="1600" dirty="0">
                <a:solidFill>
                  <a:srgbClr val="222222"/>
                </a:solidFill>
                <a:latin typeface="Courier New" panose="02070309020205020404" pitchFamily="49" charset="0"/>
                <a:cs typeface="Courier New" panose="02070309020205020404" pitchFamily="49" charset="0"/>
              </a:rPr>
              <a:t>Assistance in the event of an overdose</a:t>
            </a:r>
            <a:r>
              <a:rPr kumimoji="0" lang="en-US" altLang="en-US" sz="1600" b="0" i="0" u="none" strike="noStrike" cap="none" normalizeH="0" baseline="0" dirty="0">
                <a:ln>
                  <a:noFill/>
                </a:ln>
                <a:solidFill>
                  <a:schemeClr val="tx1"/>
                </a:solidFill>
                <a:effectLst/>
              </a:rPr>
              <a:t/>
            </a:r>
            <a:br>
              <a:rPr kumimoji="0" lang="en-US" altLang="en-US" sz="1600" b="0" i="0" u="none" strike="noStrike" cap="none" normalizeH="0" baseline="0" dirty="0">
                <a:ln>
                  <a:noFill/>
                </a:ln>
                <a:solidFill>
                  <a:schemeClr val="tx1"/>
                </a:solidFill>
                <a:effectLst/>
              </a:rPr>
            </a:br>
            <a:r>
              <a:rPr kumimoji="0" lang="en-US" altLang="en-US" sz="1600" b="0" i="0" u="none" strike="noStrike" cap="none" normalizeH="0" baseline="0" dirty="0">
                <a:ln>
                  <a:noFill/>
                </a:ln>
                <a:solidFill>
                  <a:srgbClr val="222222"/>
                </a:solidFill>
                <a:effectLst/>
                <a:latin typeface="Arial Unicode MS"/>
              </a:rPr>
              <a:t>   </a:t>
            </a:r>
            <a:r>
              <a:rPr kumimoji="0" lang="en-US" altLang="en-US" sz="1600" b="1" i="0" u="none" strike="noStrike" cap="none" normalizeH="0" baseline="0" dirty="0">
                <a:ln>
                  <a:noFill/>
                </a:ln>
                <a:solidFill>
                  <a:srgbClr val="FF0000"/>
                </a:solidFill>
                <a:effectLst/>
                <a:latin typeface="Arial Black" panose="020B0A04020102020204" pitchFamily="34" charset="0"/>
              </a:rPr>
              <a:t> </a:t>
            </a:r>
            <a:r>
              <a:rPr kumimoji="0" lang="en-US" altLang="en-US" sz="1600" b="1" i="0" u="none" strike="noStrike" cap="none" normalizeH="0" baseline="0" dirty="0">
                <a:ln>
                  <a:noFill/>
                </a:ln>
                <a:solidFill>
                  <a:srgbClr val="FF0000"/>
                </a:solidFill>
                <a:effectLst/>
                <a:latin typeface="Arial Black" panose="020B0A04020102020204" pitchFamily="34" charset="0"/>
                <a:cs typeface="Courier New" panose="02070309020205020404" pitchFamily="49" charset="0"/>
              </a:rPr>
              <a:t>(c</a:t>
            </a:r>
            <a:r>
              <a:rPr kumimoji="0" lang="en-US" altLang="en-US" sz="1600" b="1" i="0" u="sng" strike="noStrike" cap="none" normalizeH="0" baseline="0" dirty="0">
                <a:ln>
                  <a:noFill/>
                </a:ln>
                <a:solidFill>
                  <a:srgbClr val="FF0000"/>
                </a:solidFill>
                <a:effectLst/>
                <a:latin typeface="Arial Black" panose="020B0A04020102020204" pitchFamily="34" charset="0"/>
                <a:cs typeface="Courier New" panose="02070309020205020404" pitchFamily="49" charset="0"/>
              </a:rPr>
              <a:t>) A person who is experiencing an overdose shall not be arrested, charged, or prosecuted for a violation of Section 401 or 402 of the Illinois Controlled Substances Act, Section 3.5 of the Drug Paraphernalia Control Act</a:t>
            </a:r>
            <a:r>
              <a:rPr kumimoji="0" lang="en-US" altLang="en-US" sz="1600" b="0" i="0" u="none" strike="noStrike" cap="none" normalizeH="0" baseline="0" dirty="0">
                <a:ln>
                  <a:noFill/>
                </a:ln>
                <a:solidFill>
                  <a:srgbClr val="222222"/>
                </a:solidFill>
                <a:effectLst/>
                <a:latin typeface="Courier New" panose="02070309020205020404" pitchFamily="49" charset="0"/>
                <a:cs typeface="Courier New" panose="02070309020205020404" pitchFamily="49" charset="0"/>
              </a:rPr>
              <a:t>, Section 9-3.3 of the Criminal Code of 2012, or paragraph (1) of subsection (g) of Section 12-3.05 of the Criminal Code of 2012 if evidence for the violation was acquired as a result of the person seeking or obtaining emergency medical assistance and providing the amount of substance recovered is within the amount identified in subsection (d) of this Section. The violations listed in this subsection </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latin typeface="Courier New" panose="02070309020205020404" pitchFamily="49" charset="0"/>
                <a:cs typeface="Courier New" panose="02070309020205020404" pitchFamily="49" charset="0"/>
              </a:rPr>
              <a:t>(c) must not serve as the sole basis of a violation of parole, mandatory supervised release, probation, or conditional discharge, or any seizure of property under any State law authorizing civil forfeiture so long as the evidence for the violation was acquired as a result of the person seeking or obtaining emergency medical assistance in the event of an overdose.</a:t>
            </a:r>
            <a:r>
              <a:rPr kumimoji="0" lang="en-US" altLang="en-US" sz="1600" b="0" i="0" u="none" strike="noStrike" cap="none" normalizeH="0" baseline="0" dirty="0">
                <a:ln>
                  <a:noFill/>
                </a:ln>
                <a:solidFill>
                  <a:schemeClr val="tx1"/>
                </a:solidFill>
                <a:effectLst/>
              </a:rPr>
              <a:t> </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6956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5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74625"/>
            <a:ext cx="10515600" cy="1325563"/>
          </a:xfrm>
        </p:spPr>
        <p:txBody>
          <a:bodyPr/>
          <a:lstStyle/>
          <a:p>
            <a:r>
              <a:rPr lang="en-US" b="1" dirty="0">
                <a:latin typeface="Arial Black" panose="020B0A04020102020204" pitchFamily="34" charset="0"/>
              </a:rPr>
              <a:t>Reference List</a:t>
            </a:r>
            <a:r>
              <a:rPr lang="en-US" b="1" dirty="0" smtClean="0">
                <a:latin typeface="Arial Black" panose="020B0A04020102020204" pitchFamily="34" charset="0"/>
              </a:rPr>
              <a:t>:</a:t>
            </a:r>
            <a:endParaRPr lang="en-US" dirty="0"/>
          </a:p>
        </p:txBody>
      </p:sp>
      <p:sp>
        <p:nvSpPr>
          <p:cNvPr id="3" name="Content Placeholder 2"/>
          <p:cNvSpPr>
            <a:spLocks noGrp="1"/>
          </p:cNvSpPr>
          <p:nvPr>
            <p:ph idx="1"/>
          </p:nvPr>
        </p:nvSpPr>
        <p:spPr>
          <a:xfrm>
            <a:off x="279400" y="1272990"/>
            <a:ext cx="10515600" cy="4351338"/>
          </a:xfrm>
        </p:spPr>
        <p:txBody>
          <a:bodyPr>
            <a:normAutofit lnSpcReduction="10000"/>
          </a:bodyPr>
          <a:lstStyle/>
          <a:p>
            <a:pPr marL="0" indent="0">
              <a:buNone/>
            </a:pPr>
            <a:r>
              <a:rPr lang="en-US" dirty="0"/>
              <a:t>American Heart Association  </a:t>
            </a:r>
          </a:p>
          <a:p>
            <a:r>
              <a:rPr lang="en-US" dirty="0" err="1"/>
              <a:t>Heartsaver</a:t>
            </a:r>
            <a:r>
              <a:rPr lang="en-US" dirty="0"/>
              <a:t> First Aid Student manual, 2020  </a:t>
            </a:r>
            <a:endParaRPr lang="en-US" dirty="0" smtClean="0"/>
          </a:p>
          <a:p>
            <a:r>
              <a:rPr lang="en-US" dirty="0" smtClean="0"/>
              <a:t>Friends </a:t>
            </a:r>
            <a:r>
              <a:rPr lang="en-US" dirty="0"/>
              <a:t>and Family CPR Student Manual, 2015 </a:t>
            </a:r>
            <a:endParaRPr lang="en-US" dirty="0" smtClean="0"/>
          </a:p>
          <a:p>
            <a:r>
              <a:rPr lang="en-US" dirty="0" smtClean="0"/>
              <a:t>Stop </a:t>
            </a:r>
            <a:r>
              <a:rPr lang="en-US" dirty="0"/>
              <a:t>the Bleed Course  - </a:t>
            </a:r>
            <a:r>
              <a:rPr lang="en-US" u="sng" dirty="0">
                <a:hlinkClick r:id="rId2"/>
              </a:rPr>
              <a:t>https://</a:t>
            </a:r>
            <a:r>
              <a:rPr lang="en-US" u="sng" dirty="0" err="1">
                <a:hlinkClick r:id="rId2"/>
              </a:rPr>
              <a:t>www.stopthebleed.org</a:t>
            </a:r>
            <a:r>
              <a:rPr lang="en-US" u="sng" dirty="0">
                <a:hlinkClick r:id="rId2"/>
              </a:rPr>
              <a:t>/</a:t>
            </a:r>
            <a:endParaRPr lang="en-US" dirty="0"/>
          </a:p>
          <a:p>
            <a:r>
              <a:rPr lang="en-US" dirty="0" err="1"/>
              <a:t>NAEMT</a:t>
            </a:r>
            <a:r>
              <a:rPr lang="en-US" dirty="0"/>
              <a:t> </a:t>
            </a:r>
            <a:r>
              <a:rPr lang="en-US" dirty="0" err="1"/>
              <a:t>TECC</a:t>
            </a:r>
            <a:r>
              <a:rPr lang="en-US" dirty="0"/>
              <a:t> Course Manual </a:t>
            </a:r>
            <a:r>
              <a:rPr lang="en-US" dirty="0" err="1"/>
              <a:t>2</a:t>
            </a:r>
            <a:r>
              <a:rPr lang="en-US" baseline="30000" dirty="0" err="1"/>
              <a:t>ND</a:t>
            </a:r>
            <a:r>
              <a:rPr lang="en-US" dirty="0"/>
              <a:t> EDITION </a:t>
            </a:r>
            <a:endParaRPr lang="en-US" dirty="0" smtClean="0"/>
          </a:p>
          <a:p>
            <a:r>
              <a:rPr lang="en-US" dirty="0" err="1" smtClean="0"/>
              <a:t>ITLS</a:t>
            </a:r>
            <a:r>
              <a:rPr lang="en-US" dirty="0" smtClean="0"/>
              <a:t> </a:t>
            </a:r>
            <a:r>
              <a:rPr lang="en-US" dirty="0"/>
              <a:t>: International Trauma Life Support </a:t>
            </a:r>
          </a:p>
          <a:p>
            <a:r>
              <a:rPr lang="en-US" dirty="0"/>
              <a:t>Emergency Medical Responder 11</a:t>
            </a:r>
            <a:r>
              <a:rPr lang="en-US" baseline="30000" dirty="0"/>
              <a:t>th</a:t>
            </a:r>
            <a:r>
              <a:rPr lang="en-US" dirty="0"/>
              <a:t> Edition, </a:t>
            </a:r>
            <a:r>
              <a:rPr lang="en-US" dirty="0" smtClean="0"/>
              <a:t>2019</a:t>
            </a:r>
          </a:p>
          <a:p>
            <a:r>
              <a:rPr lang="en-US" dirty="0" smtClean="0"/>
              <a:t>Google Images </a:t>
            </a:r>
          </a:p>
          <a:p>
            <a:r>
              <a:rPr lang="en-US" dirty="0" err="1" smtClean="0"/>
              <a:t>Youtube</a:t>
            </a:r>
            <a:r>
              <a:rPr lang="en-US" dirty="0" smtClean="0"/>
              <a:t> video </a:t>
            </a:r>
            <a:endParaRPr lang="en-US" dirty="0"/>
          </a:p>
        </p:txBody>
      </p:sp>
      <p:pic>
        <p:nvPicPr>
          <p:cNvPr id="1028" name="Picture 4" descr="The Thin Blue Line From 10-4G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84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50000" y="3442103"/>
            <a:ext cx="25247600" cy="8004274"/>
          </a:xfrm>
        </p:spPr>
        <p:txBody>
          <a:bodyPr>
            <a:normAutofit/>
          </a:bodyPr>
          <a:lstStyle/>
          <a:p>
            <a:pPr algn="l"/>
            <a:endParaRPr lang="en-US" altLang="en-US" dirty="0"/>
          </a:p>
          <a:p>
            <a:pPr marL="342900" indent="-342900" algn="l">
              <a:buFontTx/>
              <a:buChar char="-"/>
            </a:pPr>
            <a:endParaRPr lang="en-US" dirty="0" smtClean="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05020" y="2528306"/>
            <a:ext cx="8547100" cy="1323439"/>
          </a:xfrm>
          <a:prstGeom prst="rect">
            <a:avLst/>
          </a:prstGeom>
          <a:noFill/>
        </p:spPr>
        <p:txBody>
          <a:bodyPr wrap="square" rtlCol="0">
            <a:spAutoFit/>
          </a:bodyPr>
          <a:lstStyle/>
          <a:p>
            <a:r>
              <a:rPr lang="en-US" sz="8000" dirty="0" smtClean="0">
                <a:latin typeface="Arial Black" panose="020B0A04020102020204" pitchFamily="34" charset="0"/>
              </a:rPr>
              <a:t>QUESTIONS?</a:t>
            </a:r>
            <a:endParaRPr lang="en-US" sz="8000" dirty="0">
              <a:latin typeface="Arial Black" panose="020B0A04020102020204" pitchFamily="34" charset="0"/>
            </a:endParaRPr>
          </a:p>
        </p:txBody>
      </p:sp>
      <p:pic>
        <p:nvPicPr>
          <p:cNvPr id="5122" name="Picture 2" descr="Question face free emoticon question mark clipart graphic clipartidy -  Clipart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123"/>
            <a:ext cx="2468677" cy="24686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9759893" y="2112574"/>
            <a:ext cx="2314575" cy="3371053"/>
          </a:xfrm>
          <a:prstGeom prst="rect">
            <a:avLst/>
          </a:prstGeom>
        </p:spPr>
      </p:pic>
    </p:spTree>
    <p:extLst>
      <p:ext uri="{BB962C8B-B14F-4D97-AF65-F5344CB8AC3E}">
        <p14:creationId xmlns:p14="http://schemas.microsoft.com/office/powerpoint/2010/main" val="31321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307571"/>
            <a:ext cx="9144000" cy="1396537"/>
          </a:xfrm>
        </p:spPr>
        <p:txBody>
          <a:bodyPr>
            <a:normAutofit fontScale="90000"/>
          </a:bodyPr>
          <a:lstStyle/>
          <a:p>
            <a:r>
              <a:rPr lang="en-US" sz="5400" b="1" dirty="0">
                <a:latin typeface="Arial Black" panose="020B0A04020102020204" pitchFamily="34" charset="0"/>
              </a:rPr>
              <a:t>Finding the Problem</a:t>
            </a:r>
            <a:br>
              <a:rPr lang="en-US" sz="5400" b="1" dirty="0">
                <a:latin typeface="Arial Black" panose="020B0A04020102020204" pitchFamily="34" charset="0"/>
              </a:rPr>
            </a:br>
            <a:r>
              <a:rPr lang="en-US" sz="5400" b="1" dirty="0">
                <a:latin typeface="Arial Black" panose="020B0A04020102020204" pitchFamily="34" charset="0"/>
              </a:rPr>
              <a:t>Assessment</a:t>
            </a:r>
          </a:p>
        </p:txBody>
      </p:sp>
      <p:pic>
        <p:nvPicPr>
          <p:cNvPr id="1028" name="Picture 4" descr="Sheriff: No sample taken from deputy for toxicology test in alleged  fentanyl &amp;#39;overdose&amp;#39; - The San Diego Union-Tribu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12" y="2152995"/>
            <a:ext cx="5746949" cy="3208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90260" y="1766398"/>
            <a:ext cx="2455027" cy="584775"/>
          </a:xfrm>
          <a:prstGeom prst="rect">
            <a:avLst/>
          </a:prstGeom>
          <a:noFill/>
        </p:spPr>
        <p:txBody>
          <a:bodyPr wrap="square" rtlCol="0">
            <a:spAutoFit/>
          </a:bodyPr>
          <a:lstStyle/>
          <a:p>
            <a:r>
              <a:rPr lang="en-US" sz="3200" b="1" i="1" dirty="0">
                <a:ln w="0"/>
                <a:effectLst>
                  <a:outerShdw blurRad="38100" dist="19050" dir="2700000" algn="tl" rotWithShape="0">
                    <a:schemeClr val="dk1">
                      <a:alpha val="40000"/>
                    </a:schemeClr>
                  </a:outerShdw>
                </a:effectLst>
              </a:rPr>
              <a:t>NOW WHAT?</a:t>
            </a:r>
          </a:p>
        </p:txBody>
      </p:sp>
      <p:sp>
        <p:nvSpPr>
          <p:cNvPr id="6" name="TextBox 5"/>
          <p:cNvSpPr txBox="1"/>
          <p:nvPr/>
        </p:nvSpPr>
        <p:spPr>
          <a:xfrm>
            <a:off x="6741622" y="2369127"/>
            <a:ext cx="5087389" cy="923330"/>
          </a:xfrm>
          <a:prstGeom prst="rect">
            <a:avLst/>
          </a:prstGeom>
          <a:noFill/>
        </p:spPr>
        <p:txBody>
          <a:bodyPr wrap="square" rtlCol="0">
            <a:spAutoFit/>
          </a:bodyPr>
          <a:lstStyle/>
          <a:p>
            <a:r>
              <a:rPr lang="en-US" b="1" dirty="0"/>
              <a:t>A</a:t>
            </a:r>
            <a:r>
              <a:rPr lang="en-US" dirty="0"/>
              <a:t>- Airway…is it open or is it blocked?</a:t>
            </a:r>
          </a:p>
          <a:p>
            <a:r>
              <a:rPr lang="en-US" b="1" dirty="0"/>
              <a:t>B</a:t>
            </a:r>
            <a:r>
              <a:rPr lang="en-US" dirty="0"/>
              <a:t>- Breathing… Is he breathing (chest rise &amp; fall)</a:t>
            </a:r>
          </a:p>
          <a:p>
            <a:r>
              <a:rPr lang="en-US" b="1" dirty="0"/>
              <a:t>C</a:t>
            </a:r>
            <a:r>
              <a:rPr lang="en-US" dirty="0"/>
              <a:t>- Circulation… Does he have a pulse?</a:t>
            </a:r>
          </a:p>
        </p:txBody>
      </p:sp>
      <p:sp>
        <p:nvSpPr>
          <p:cNvPr id="7" name="TextBox 6"/>
          <p:cNvSpPr txBox="1"/>
          <p:nvPr/>
        </p:nvSpPr>
        <p:spPr>
          <a:xfrm>
            <a:off x="6176356" y="3292457"/>
            <a:ext cx="5029200" cy="1815882"/>
          </a:xfrm>
          <a:prstGeom prst="rect">
            <a:avLst/>
          </a:prstGeom>
          <a:noFill/>
        </p:spPr>
        <p:txBody>
          <a:bodyPr wrap="square" rtlCol="0">
            <a:spAutoFit/>
          </a:bodyPr>
          <a:lstStyle/>
          <a:p>
            <a:pPr algn="ctr"/>
            <a:r>
              <a:rPr lang="en-US" sz="4000" b="1" dirty="0">
                <a:latin typeface="Arial Black" panose="020B0A04020102020204" pitchFamily="34" charset="0"/>
              </a:rPr>
              <a:t>1..2..3</a:t>
            </a:r>
          </a:p>
          <a:p>
            <a:pPr algn="ctr"/>
            <a:r>
              <a:rPr lang="en-US" sz="2400" dirty="0">
                <a:latin typeface="Arial Black" panose="020B0A04020102020204" pitchFamily="34" charset="0"/>
              </a:rPr>
              <a:t>Any major life threats that could kill him </a:t>
            </a:r>
            <a:r>
              <a:rPr lang="en-US" sz="2400" dirty="0" smtClean="0">
                <a:latin typeface="Arial Black" panose="020B0A04020102020204" pitchFamily="34" charset="0"/>
              </a:rPr>
              <a:t>in the next </a:t>
            </a:r>
          </a:p>
          <a:p>
            <a:pPr algn="ctr"/>
            <a:r>
              <a:rPr lang="en-US" sz="2400" dirty="0" smtClean="0">
                <a:latin typeface="Arial Black" panose="020B0A04020102020204" pitchFamily="34" charset="0"/>
              </a:rPr>
              <a:t> </a:t>
            </a:r>
            <a:r>
              <a:rPr lang="en-US" sz="2400" dirty="0">
                <a:latin typeface="Arial Black" panose="020B0A04020102020204" pitchFamily="34" charset="0"/>
              </a:rPr>
              <a:t>3 </a:t>
            </a:r>
            <a:r>
              <a:rPr lang="en-US" sz="2400" dirty="0" smtClean="0">
                <a:latin typeface="Arial Black" panose="020B0A04020102020204" pitchFamily="34" charset="0"/>
              </a:rPr>
              <a:t>seconds?</a:t>
            </a:r>
            <a:endParaRPr lang="en-US" sz="2400" dirty="0">
              <a:latin typeface="Arial Black" panose="020B0A04020102020204" pitchFamily="34" charset="0"/>
            </a:endParaRPr>
          </a:p>
        </p:txBody>
      </p:sp>
    </p:spTree>
    <p:extLst>
      <p:ext uri="{BB962C8B-B14F-4D97-AF65-F5344CB8AC3E}">
        <p14:creationId xmlns:p14="http://schemas.microsoft.com/office/powerpoint/2010/main" val="370517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88966"/>
            <a:ext cx="12192000" cy="4314307"/>
          </a:xfrm>
        </p:spPr>
        <p:txBody>
          <a:bodyPr>
            <a:normAutofit/>
          </a:bodyPr>
          <a:lstStyle/>
          <a:p>
            <a:pPr algn="l"/>
            <a:endParaRPr lang="en-US" altLang="en-US" dirty="0"/>
          </a:p>
          <a:p>
            <a:pPr marL="342900" indent="-342900" algn="l">
              <a:buFontTx/>
              <a:buChar char="-"/>
            </a:pPr>
            <a:endParaRPr lang="en-US" dirty="0" smtClean="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8865" y="395546"/>
            <a:ext cx="5403736" cy="724533"/>
          </a:xfrm>
        </p:spPr>
        <p:txBody>
          <a:bodyPr>
            <a:normAutofit/>
          </a:bodyPr>
          <a:lstStyle/>
          <a:p>
            <a:pPr algn="l"/>
            <a:r>
              <a:rPr lang="en-US" sz="4400" b="1" dirty="0" smtClean="0">
                <a:latin typeface="Arial Black" panose="020B0A04020102020204" pitchFamily="34" charset="0"/>
              </a:rPr>
              <a:t>Nature of Illness</a:t>
            </a:r>
            <a:endParaRPr lang="en-US" sz="4400" b="1" dirty="0">
              <a:latin typeface="Arial Black" panose="020B0A04020102020204" pitchFamily="34" charset="0"/>
            </a:endParaRPr>
          </a:p>
        </p:txBody>
      </p:sp>
      <p:pic>
        <p:nvPicPr>
          <p:cNvPr id="2" name="Picture 1"/>
          <p:cNvPicPr>
            <a:picLocks noChangeAspect="1"/>
          </p:cNvPicPr>
          <p:nvPr/>
        </p:nvPicPr>
        <p:blipFill>
          <a:blip r:embed="rId3"/>
          <a:stretch>
            <a:fillRect/>
          </a:stretch>
        </p:blipFill>
        <p:spPr>
          <a:xfrm>
            <a:off x="1328737" y="1120079"/>
            <a:ext cx="2557463" cy="2557463"/>
          </a:xfrm>
          <a:prstGeom prst="rect">
            <a:avLst/>
          </a:prstGeom>
        </p:spPr>
      </p:pic>
      <p:sp>
        <p:nvSpPr>
          <p:cNvPr id="5" name="TextBox 4"/>
          <p:cNvSpPr txBox="1"/>
          <p:nvPr/>
        </p:nvSpPr>
        <p:spPr>
          <a:xfrm>
            <a:off x="4953000" y="2430678"/>
            <a:ext cx="990600" cy="830997"/>
          </a:xfrm>
          <a:prstGeom prst="rect">
            <a:avLst/>
          </a:prstGeom>
          <a:noFill/>
        </p:spPr>
        <p:txBody>
          <a:bodyPr wrap="square" rtlCol="0">
            <a:spAutoFit/>
          </a:bodyPr>
          <a:lstStyle/>
          <a:p>
            <a:r>
              <a:rPr lang="en-US" sz="4800" b="1" dirty="0" smtClean="0"/>
              <a:t>-V-</a:t>
            </a:r>
            <a:endParaRPr lang="en-US" sz="4800" b="1" dirty="0"/>
          </a:p>
        </p:txBody>
      </p:sp>
      <p:pic>
        <p:nvPicPr>
          <p:cNvPr id="6" name="Picture 5"/>
          <p:cNvPicPr>
            <a:picLocks noChangeAspect="1"/>
          </p:cNvPicPr>
          <p:nvPr/>
        </p:nvPicPr>
        <p:blipFill>
          <a:blip r:embed="rId4"/>
          <a:stretch>
            <a:fillRect/>
          </a:stretch>
        </p:blipFill>
        <p:spPr>
          <a:xfrm>
            <a:off x="7245908" y="1088966"/>
            <a:ext cx="3856195" cy="2571653"/>
          </a:xfrm>
          <a:prstGeom prst="rect">
            <a:avLst/>
          </a:prstGeom>
        </p:spPr>
      </p:pic>
      <p:sp>
        <p:nvSpPr>
          <p:cNvPr id="7" name="TextBox 6"/>
          <p:cNvSpPr txBox="1"/>
          <p:nvPr/>
        </p:nvSpPr>
        <p:spPr>
          <a:xfrm>
            <a:off x="6786405" y="3842172"/>
            <a:ext cx="4775200" cy="1446550"/>
          </a:xfrm>
          <a:prstGeom prst="rect">
            <a:avLst/>
          </a:prstGeom>
          <a:noFill/>
        </p:spPr>
        <p:txBody>
          <a:bodyPr wrap="square" rtlCol="0">
            <a:spAutoFit/>
          </a:bodyPr>
          <a:lstStyle/>
          <a:p>
            <a:pPr algn="ctr"/>
            <a:r>
              <a:rPr lang="en-US" sz="4400" dirty="0" smtClean="0">
                <a:latin typeface="Arial Black" panose="020B0A04020102020204" pitchFamily="34" charset="0"/>
              </a:rPr>
              <a:t>Mechanism of Injury</a:t>
            </a:r>
            <a:endParaRPr lang="en-US" sz="4400" dirty="0">
              <a:latin typeface="Arial Black" panose="020B0A04020102020204" pitchFamily="34" charset="0"/>
            </a:endParaRPr>
          </a:p>
        </p:txBody>
      </p:sp>
      <p:sp>
        <p:nvSpPr>
          <p:cNvPr id="8" name="TextBox 7"/>
          <p:cNvSpPr txBox="1"/>
          <p:nvPr/>
        </p:nvSpPr>
        <p:spPr>
          <a:xfrm>
            <a:off x="7200009" y="627867"/>
            <a:ext cx="3947991" cy="400110"/>
          </a:xfrm>
          <a:prstGeom prst="rect">
            <a:avLst/>
          </a:prstGeom>
          <a:noFill/>
        </p:spPr>
        <p:txBody>
          <a:bodyPr wrap="square" rtlCol="0">
            <a:spAutoFit/>
          </a:bodyPr>
          <a:lstStyle/>
          <a:p>
            <a:r>
              <a:rPr lang="en-US" sz="2000" dirty="0" smtClean="0"/>
              <a:t>Outside physical force causing injury</a:t>
            </a:r>
            <a:endParaRPr lang="en-US" sz="2000" dirty="0"/>
          </a:p>
        </p:txBody>
      </p:sp>
      <p:sp>
        <p:nvSpPr>
          <p:cNvPr id="9" name="TextBox 8"/>
          <p:cNvSpPr txBox="1"/>
          <p:nvPr/>
        </p:nvSpPr>
        <p:spPr>
          <a:xfrm>
            <a:off x="861218" y="3706950"/>
            <a:ext cx="3492500" cy="707886"/>
          </a:xfrm>
          <a:prstGeom prst="rect">
            <a:avLst/>
          </a:prstGeom>
          <a:noFill/>
        </p:spPr>
        <p:txBody>
          <a:bodyPr wrap="square" rtlCol="0">
            <a:spAutoFit/>
          </a:bodyPr>
          <a:lstStyle/>
          <a:p>
            <a:pPr algn="ctr"/>
            <a:r>
              <a:rPr lang="en-US" sz="2000" dirty="0" smtClean="0"/>
              <a:t>Illness/ Health condition</a:t>
            </a:r>
          </a:p>
          <a:p>
            <a:pPr algn="ctr"/>
            <a:r>
              <a:rPr lang="en-US" sz="2000" dirty="0" smtClean="0"/>
              <a:t>Not caused by force</a:t>
            </a:r>
            <a:endParaRPr lang="en-US" sz="2000" dirty="0"/>
          </a:p>
        </p:txBody>
      </p:sp>
    </p:spTree>
    <p:extLst>
      <p:ext uri="{BB962C8B-B14F-4D97-AF65-F5344CB8AC3E}">
        <p14:creationId xmlns:p14="http://schemas.microsoft.com/office/powerpoint/2010/main" val="2073819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88966"/>
            <a:ext cx="12192000" cy="4314307"/>
          </a:xfrm>
        </p:spPr>
        <p:txBody>
          <a:bodyPr>
            <a:normAutofit/>
          </a:bodyPr>
          <a:lstStyle/>
          <a:p>
            <a:pPr algn="l"/>
            <a:endParaRPr lang="en-US" altLang="en-US" dirty="0"/>
          </a:p>
          <a:p>
            <a:pPr marL="342900" indent="-342900" algn="l">
              <a:buFontTx/>
              <a:buChar char="-"/>
            </a:pPr>
            <a:endParaRPr lang="en-US" dirty="0" smtClean="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0" y="182880"/>
            <a:ext cx="12192000" cy="906087"/>
          </a:xfrm>
        </p:spPr>
        <p:txBody>
          <a:bodyPr>
            <a:normAutofit/>
          </a:bodyPr>
          <a:lstStyle/>
          <a:p>
            <a:r>
              <a:rPr lang="en-US" sz="4400" b="1" dirty="0" smtClean="0">
                <a:latin typeface="Arial Black" panose="020B0A04020102020204" pitchFamily="34" charset="0"/>
              </a:rPr>
              <a:t>Common pulse points</a:t>
            </a:r>
            <a:endParaRPr lang="en-US" sz="4400" b="1" dirty="0">
              <a:latin typeface="Arial Black" panose="020B0A04020102020204" pitchFamily="34" charset="0"/>
            </a:endParaRPr>
          </a:p>
        </p:txBody>
      </p:sp>
      <p:sp>
        <p:nvSpPr>
          <p:cNvPr id="5" name="TextBox 4"/>
          <p:cNvSpPr txBox="1"/>
          <p:nvPr/>
        </p:nvSpPr>
        <p:spPr>
          <a:xfrm>
            <a:off x="154862" y="3160081"/>
            <a:ext cx="3147138" cy="707886"/>
          </a:xfrm>
          <a:prstGeom prst="rect">
            <a:avLst/>
          </a:prstGeom>
          <a:noFill/>
        </p:spPr>
        <p:txBody>
          <a:bodyPr wrap="square" rtlCol="0">
            <a:spAutoFit/>
          </a:bodyPr>
          <a:lstStyle/>
          <a:p>
            <a:pPr algn="ctr"/>
            <a:r>
              <a:rPr lang="en-US" sz="2000" b="1" dirty="0" smtClean="0"/>
              <a:t>Radial Pulse- Inside of wrist (Most common)</a:t>
            </a:r>
            <a:endParaRPr lang="en-US" sz="2000" b="1" dirty="0"/>
          </a:p>
        </p:txBody>
      </p:sp>
      <p:sp>
        <p:nvSpPr>
          <p:cNvPr id="7" name="TextBox 6"/>
          <p:cNvSpPr txBox="1"/>
          <p:nvPr/>
        </p:nvSpPr>
        <p:spPr>
          <a:xfrm>
            <a:off x="3720128" y="3276243"/>
            <a:ext cx="3869611" cy="646331"/>
          </a:xfrm>
          <a:prstGeom prst="rect">
            <a:avLst/>
          </a:prstGeom>
          <a:noFill/>
        </p:spPr>
        <p:txBody>
          <a:bodyPr wrap="square" rtlCol="0">
            <a:spAutoFit/>
          </a:bodyPr>
          <a:lstStyle/>
          <a:p>
            <a:pPr algn="ctr"/>
            <a:r>
              <a:rPr lang="en-US" b="1" dirty="0" smtClean="0"/>
              <a:t>Carotid Pulse- On either side of the neck </a:t>
            </a:r>
            <a:endParaRPr lang="en-US" b="1" dirty="0"/>
          </a:p>
        </p:txBody>
      </p:sp>
      <p:sp>
        <p:nvSpPr>
          <p:cNvPr id="11" name="TextBox 10"/>
          <p:cNvSpPr txBox="1"/>
          <p:nvPr/>
        </p:nvSpPr>
        <p:spPr>
          <a:xfrm>
            <a:off x="8109215" y="3160081"/>
            <a:ext cx="3563309" cy="923330"/>
          </a:xfrm>
          <a:prstGeom prst="rect">
            <a:avLst/>
          </a:prstGeom>
          <a:noFill/>
        </p:spPr>
        <p:txBody>
          <a:bodyPr wrap="square" rtlCol="0">
            <a:spAutoFit/>
          </a:bodyPr>
          <a:lstStyle/>
          <a:p>
            <a:pPr algn="ctr"/>
            <a:r>
              <a:rPr lang="en-US" b="1" dirty="0" smtClean="0"/>
              <a:t>Brachial Pulse- Just above the bend of the elbow </a:t>
            </a:r>
          </a:p>
          <a:p>
            <a:pPr algn="ctr"/>
            <a:r>
              <a:rPr lang="en-US" b="1" dirty="0" smtClean="0"/>
              <a:t>*Most common for children*</a:t>
            </a:r>
            <a:endParaRPr lang="en-US" b="1" dirty="0"/>
          </a:p>
        </p:txBody>
      </p:sp>
      <p:pic>
        <p:nvPicPr>
          <p:cNvPr id="12" name="Picture 11"/>
          <p:cNvPicPr>
            <a:picLocks noChangeAspect="1"/>
          </p:cNvPicPr>
          <p:nvPr/>
        </p:nvPicPr>
        <p:blipFill>
          <a:blip r:embed="rId3"/>
          <a:stretch>
            <a:fillRect/>
          </a:stretch>
        </p:blipFill>
        <p:spPr>
          <a:xfrm>
            <a:off x="4148927" y="1190666"/>
            <a:ext cx="3068637" cy="1958376"/>
          </a:xfrm>
          <a:prstGeom prst="rect">
            <a:avLst/>
          </a:prstGeom>
        </p:spPr>
      </p:pic>
      <p:pic>
        <p:nvPicPr>
          <p:cNvPr id="16" name="Picture 15"/>
          <p:cNvPicPr>
            <a:picLocks noChangeAspect="1"/>
          </p:cNvPicPr>
          <p:nvPr/>
        </p:nvPicPr>
        <p:blipFill>
          <a:blip r:embed="rId4"/>
          <a:stretch>
            <a:fillRect/>
          </a:stretch>
        </p:blipFill>
        <p:spPr>
          <a:xfrm>
            <a:off x="107585" y="1227828"/>
            <a:ext cx="3101101" cy="1836704"/>
          </a:xfrm>
          <a:prstGeom prst="rect">
            <a:avLst/>
          </a:prstGeom>
        </p:spPr>
      </p:pic>
      <p:pic>
        <p:nvPicPr>
          <p:cNvPr id="1036" name="Picture 12" descr="How to Take Your Child's Pulse (for Parents) - Nemou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7805" y="1245018"/>
            <a:ext cx="3302986" cy="184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41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088966"/>
            <a:ext cx="12192000" cy="4314307"/>
          </a:xfrm>
        </p:spPr>
        <p:txBody>
          <a:bodyPr>
            <a:normAutofit/>
          </a:bodyPr>
          <a:lstStyle/>
          <a:p>
            <a:pPr algn="l"/>
            <a:endParaRPr lang="en-US" altLang="en-US" dirty="0"/>
          </a:p>
          <a:p>
            <a:pPr marL="342900" indent="-342900" algn="l">
              <a:buFontTx/>
              <a:buChar char="-"/>
            </a:pPr>
            <a:endParaRPr lang="en-US" dirty="0" smtClean="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0" y="182879"/>
            <a:ext cx="12192000" cy="906087"/>
          </a:xfrm>
        </p:spPr>
        <p:txBody>
          <a:bodyPr>
            <a:normAutofit/>
          </a:bodyPr>
          <a:lstStyle/>
          <a:p>
            <a:r>
              <a:rPr lang="en-US" sz="4400" b="1" dirty="0" smtClean="0">
                <a:latin typeface="Arial Black" panose="020B0A04020102020204" pitchFamily="34" charset="0"/>
              </a:rPr>
              <a:t>Determining level of consciousness</a:t>
            </a:r>
            <a:endParaRPr lang="en-US" sz="4400" b="1" dirty="0">
              <a:latin typeface="Arial Black" panose="020B0A04020102020204" pitchFamily="34" charset="0"/>
            </a:endParaRPr>
          </a:p>
        </p:txBody>
      </p:sp>
      <p:pic>
        <p:nvPicPr>
          <p:cNvPr id="2" name="Picture 1"/>
          <p:cNvPicPr>
            <a:picLocks noChangeAspect="1"/>
          </p:cNvPicPr>
          <p:nvPr/>
        </p:nvPicPr>
        <p:blipFill>
          <a:blip r:embed="rId3"/>
          <a:stretch>
            <a:fillRect/>
          </a:stretch>
        </p:blipFill>
        <p:spPr>
          <a:xfrm>
            <a:off x="2972480" y="1658649"/>
            <a:ext cx="6235020" cy="3503289"/>
          </a:xfrm>
          <a:prstGeom prst="rect">
            <a:avLst/>
          </a:prstGeom>
        </p:spPr>
      </p:pic>
    </p:spTree>
    <p:extLst>
      <p:ext uri="{BB962C8B-B14F-4D97-AF65-F5344CB8AC3E}">
        <p14:creationId xmlns:p14="http://schemas.microsoft.com/office/powerpoint/2010/main" val="3641657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flipH="1">
            <a:off x="0" y="1128636"/>
            <a:ext cx="8229600" cy="2204104"/>
          </a:xfrm>
        </p:spPr>
        <p:txBody>
          <a:bodyPr/>
          <a:lstStyle/>
          <a:p>
            <a:pPr algn="l"/>
            <a:r>
              <a:rPr lang="en-US" b="1" dirty="0"/>
              <a:t>Understanding Adequate Breathing:</a:t>
            </a:r>
          </a:p>
          <a:p>
            <a:pPr marL="342900" indent="-342900" algn="l">
              <a:buFontTx/>
              <a:buChar char="-"/>
            </a:pPr>
            <a:r>
              <a:rPr lang="en-US" dirty="0"/>
              <a:t>Sufficient to support life?</a:t>
            </a:r>
          </a:p>
          <a:p>
            <a:pPr marL="342900" indent="-342900" algn="l">
              <a:buFontTx/>
              <a:buChar char="-"/>
            </a:pPr>
            <a:r>
              <a:rPr lang="en-US" dirty="0"/>
              <a:t>Easy and effortless?</a:t>
            </a:r>
          </a:p>
          <a:p>
            <a:pPr marL="342900" indent="-342900" algn="l">
              <a:buFontTx/>
              <a:buChar char="-"/>
            </a:pPr>
            <a:r>
              <a:rPr lang="en-US" altLang="en-US" dirty="0"/>
              <a:t>Able to speak full sentences without having to catch breath?</a:t>
            </a:r>
          </a:p>
          <a:p>
            <a:pPr marL="342900" indent="-342900" algn="l">
              <a:buFontTx/>
              <a:buChar char="-"/>
            </a:pPr>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08065"/>
            <a:ext cx="9144000" cy="972590"/>
          </a:xfrm>
        </p:spPr>
        <p:txBody>
          <a:bodyPr/>
          <a:lstStyle/>
          <a:p>
            <a:r>
              <a:rPr lang="en-US" b="1" i="1" dirty="0">
                <a:latin typeface="Arial Black" panose="020B0A04020102020204" pitchFamily="34" charset="0"/>
              </a:rPr>
              <a:t>Breathing Problems</a:t>
            </a:r>
          </a:p>
        </p:txBody>
      </p:sp>
      <p:pic>
        <p:nvPicPr>
          <p:cNvPr id="2050" name="Picture 2" descr="The normal respiratory rates table shows the respiratory rates among... |  Download Scientific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4687" y="3098800"/>
            <a:ext cx="6940969" cy="224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779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a:off x="1524000" y="148697"/>
            <a:ext cx="9144000" cy="850370"/>
          </a:xfrm>
        </p:spPr>
        <p:txBody>
          <a:bodyPr>
            <a:normAutofit fontScale="90000"/>
          </a:bodyPr>
          <a:lstStyle/>
          <a:p>
            <a:r>
              <a:rPr lang="en-US" b="1" i="1" dirty="0">
                <a:latin typeface="Arial Black" panose="020B0A04020102020204" pitchFamily="34" charset="0"/>
              </a:rPr>
              <a:t>Breathing Problems</a:t>
            </a:r>
            <a:endParaRPr lang="en-US" dirty="0"/>
          </a:p>
        </p:txBody>
      </p:sp>
      <p:sp>
        <p:nvSpPr>
          <p:cNvPr id="5" name="TextBox 4">
            <a:extLst>
              <a:ext uri="{FF2B5EF4-FFF2-40B4-BE49-F238E27FC236}">
                <a16:creationId xmlns:a16="http://schemas.microsoft.com/office/drawing/2014/main" id="{8E110274-EA5D-46DD-B840-A019C97AB984}"/>
              </a:ext>
            </a:extLst>
          </p:cNvPr>
          <p:cNvSpPr txBox="1"/>
          <p:nvPr/>
        </p:nvSpPr>
        <p:spPr>
          <a:xfrm>
            <a:off x="123587" y="1073815"/>
            <a:ext cx="10544413" cy="2123658"/>
          </a:xfrm>
          <a:prstGeom prst="rect">
            <a:avLst/>
          </a:prstGeom>
          <a:noFill/>
        </p:spPr>
        <p:txBody>
          <a:bodyPr wrap="square" rtlCol="0">
            <a:spAutoFit/>
          </a:bodyPr>
          <a:lstStyle/>
          <a:p>
            <a:r>
              <a:rPr lang="en-US" altLang="en-US" sz="2400" b="1" dirty="0"/>
              <a:t>Signs of normal breathing</a:t>
            </a:r>
          </a:p>
          <a:p>
            <a:pPr lvl="1"/>
            <a:r>
              <a:rPr lang="en-US" altLang="en-US" sz="2400" dirty="0"/>
              <a:t>-</a:t>
            </a:r>
            <a:r>
              <a:rPr lang="en-US" altLang="en-US" sz="2000" dirty="0"/>
              <a:t>Rise and fall of chest</a:t>
            </a:r>
          </a:p>
          <a:p>
            <a:pPr lvl="1"/>
            <a:r>
              <a:rPr lang="en-US" altLang="en-US" sz="2000" dirty="0"/>
              <a:t>-Listen for air entering and leaving nose and mouth.</a:t>
            </a:r>
          </a:p>
          <a:p>
            <a:pPr lvl="1"/>
            <a:r>
              <a:rPr lang="en-US" altLang="en-US" sz="2000" dirty="0"/>
              <a:t>-Observe skin color.</a:t>
            </a:r>
          </a:p>
          <a:p>
            <a:pPr lvl="1"/>
            <a:r>
              <a:rPr lang="en-US" altLang="en-US" sz="2000" dirty="0"/>
              <a:t>-Observe level of responsiveness.</a:t>
            </a:r>
          </a:p>
          <a:p>
            <a:pPr lvl="1"/>
            <a:r>
              <a:rPr lang="en-US" altLang="en-US" sz="2000" dirty="0"/>
              <a:t>-Feel for air moving into and out of nose and mouth in unresponsive patients</a:t>
            </a:r>
            <a:r>
              <a:rPr lang="en-US" altLang="en-US" sz="2400" dirty="0"/>
              <a:t>.</a:t>
            </a:r>
          </a:p>
        </p:txBody>
      </p:sp>
      <p:sp>
        <p:nvSpPr>
          <p:cNvPr id="6" name="TextBox 5">
            <a:extLst>
              <a:ext uri="{FF2B5EF4-FFF2-40B4-BE49-F238E27FC236}">
                <a16:creationId xmlns:a16="http://schemas.microsoft.com/office/drawing/2014/main" id="{41BE64AC-55E4-4EEE-93AA-FFB4D7BFBB73}"/>
              </a:ext>
            </a:extLst>
          </p:cNvPr>
          <p:cNvSpPr txBox="1"/>
          <p:nvPr/>
        </p:nvSpPr>
        <p:spPr>
          <a:xfrm>
            <a:off x="123587" y="3343840"/>
            <a:ext cx="10176944" cy="1692771"/>
          </a:xfrm>
          <a:prstGeom prst="rect">
            <a:avLst/>
          </a:prstGeom>
          <a:noFill/>
        </p:spPr>
        <p:txBody>
          <a:bodyPr wrap="square" rtlCol="0">
            <a:spAutoFit/>
          </a:bodyPr>
          <a:lstStyle/>
          <a:p>
            <a:r>
              <a:rPr lang="en-US" altLang="en-US" sz="2400" b="1" dirty="0"/>
              <a:t>Signs of abnormal breathing</a:t>
            </a:r>
          </a:p>
          <a:p>
            <a:pPr lvl="1"/>
            <a:r>
              <a:rPr lang="en-US" altLang="en-US" sz="2000" dirty="0"/>
              <a:t>-Increased work of breathing</a:t>
            </a:r>
          </a:p>
          <a:p>
            <a:pPr lvl="1"/>
            <a:r>
              <a:rPr lang="en-US" altLang="en-US" sz="2000" dirty="0"/>
              <a:t>-Absent or shallow rise and fall of chest</a:t>
            </a:r>
          </a:p>
          <a:p>
            <a:pPr lvl="1"/>
            <a:r>
              <a:rPr lang="en-US" altLang="en-US" sz="2000" dirty="0"/>
              <a:t>-Little or no air heard or felt at nose or mouth</a:t>
            </a:r>
          </a:p>
          <a:p>
            <a:pPr lvl="1"/>
            <a:r>
              <a:rPr lang="en-US" altLang="en-US" sz="2000" dirty="0"/>
              <a:t>-Noisy breathing or gasping sounds</a:t>
            </a:r>
          </a:p>
        </p:txBody>
      </p:sp>
    </p:spTree>
    <p:extLst>
      <p:ext uri="{BB962C8B-B14F-4D97-AF65-F5344CB8AC3E}">
        <p14:creationId xmlns:p14="http://schemas.microsoft.com/office/powerpoint/2010/main" val="3458624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1605</Words>
  <Application>Microsoft Office PowerPoint</Application>
  <PresentationFormat>Widescreen</PresentationFormat>
  <Paragraphs>214</Paragraphs>
  <Slides>33</Slides>
  <Notes>0</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游ゴシック</vt:lpstr>
      <vt:lpstr>Arial</vt:lpstr>
      <vt:lpstr>Arial Black</vt:lpstr>
      <vt:lpstr>Arial Unicode MS</vt:lpstr>
      <vt:lpstr>Calibri</vt:lpstr>
      <vt:lpstr>Calibri Light</vt:lpstr>
      <vt:lpstr>Cooper Black</vt:lpstr>
      <vt:lpstr>Courier New</vt:lpstr>
      <vt:lpstr>Google Sans</vt:lpstr>
      <vt:lpstr>Helvetica</vt:lpstr>
      <vt:lpstr>Office Theme</vt:lpstr>
      <vt:lpstr>Module 2-  Medical Emergencies</vt:lpstr>
      <vt:lpstr>Define the following terms:</vt:lpstr>
      <vt:lpstr> Module 2 - Objectives</vt:lpstr>
      <vt:lpstr>Finding the Problem Assessment</vt:lpstr>
      <vt:lpstr>Nature of Illness</vt:lpstr>
      <vt:lpstr>Common pulse points</vt:lpstr>
      <vt:lpstr>Determining level of consciousness</vt:lpstr>
      <vt:lpstr>Breathing Problems</vt:lpstr>
      <vt:lpstr>Breathing Problems</vt:lpstr>
      <vt:lpstr>Allergic Reactions</vt:lpstr>
      <vt:lpstr>Anaphylaxis </vt:lpstr>
      <vt:lpstr>Just another routine traffic stop right?</vt:lpstr>
      <vt:lpstr>PowerPoint Presentation</vt:lpstr>
      <vt:lpstr>Heart Attack</vt:lpstr>
      <vt:lpstr>Heart Attack</vt:lpstr>
      <vt:lpstr>Fainting</vt:lpstr>
      <vt:lpstr>Fainting</vt:lpstr>
      <vt:lpstr>Recovery Position </vt:lpstr>
      <vt:lpstr>PowerPoint Presentation</vt:lpstr>
      <vt:lpstr>Diabetic Emergencies </vt:lpstr>
      <vt:lpstr>Diabetic Emergencies </vt:lpstr>
      <vt:lpstr>Diabetic Emergencies </vt:lpstr>
      <vt:lpstr>Stroke</vt:lpstr>
      <vt:lpstr>Seizures</vt:lpstr>
      <vt:lpstr>Seizures</vt:lpstr>
      <vt:lpstr>Shock</vt:lpstr>
      <vt:lpstr>PowerPoint Presentation</vt:lpstr>
      <vt:lpstr>Overdose</vt:lpstr>
      <vt:lpstr>Lethal Doses</vt:lpstr>
      <vt:lpstr>Using NARCAN Naloxone</vt:lpstr>
      <vt:lpstr>720 ILCS 570/414 </vt:lpstr>
      <vt:lpstr>Reference 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Schwenke</dc:creator>
  <cp:lastModifiedBy>Mike Schwenke</cp:lastModifiedBy>
  <cp:revision>43</cp:revision>
  <dcterms:created xsi:type="dcterms:W3CDTF">2021-11-30T01:04:59Z</dcterms:created>
  <dcterms:modified xsi:type="dcterms:W3CDTF">2021-12-17T01:22:20Z</dcterms:modified>
</cp:coreProperties>
</file>