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4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7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F20D-2C0C-4AFF-83F6-C7227985C82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2941-0D0D-480F-A1BB-94465620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zuEqqyNlII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MfEls2LC8c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3260"/>
            <a:ext cx="9144000" cy="181416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Injury Emergencies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84826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Impaled Objects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82700"/>
            <a:ext cx="12192000" cy="4302126"/>
          </a:xfrm>
        </p:spPr>
        <p:txBody>
          <a:bodyPr/>
          <a:lstStyle/>
          <a:p>
            <a:pPr lvl="1" algn="l"/>
            <a:r>
              <a:rPr lang="en-US" altLang="en-US" sz="2800" dirty="0" smtClean="0"/>
              <a:t>Impaled objects are treated the same as puncture wounds except you:</a:t>
            </a:r>
          </a:p>
          <a:p>
            <a:pPr lvl="1" algn="l"/>
            <a:r>
              <a:rPr lang="en-US" altLang="en-US" sz="2800" dirty="0"/>
              <a:t>-</a:t>
            </a:r>
            <a:r>
              <a:rPr lang="en-US" altLang="en-US" sz="2800" dirty="0" smtClean="0"/>
              <a:t>Stabilize </a:t>
            </a:r>
            <a:r>
              <a:rPr lang="en-US" altLang="en-US" sz="2800" dirty="0"/>
              <a:t>impaled object by using bulky </a:t>
            </a:r>
            <a:r>
              <a:rPr lang="en-US" altLang="en-US" sz="2800" dirty="0" smtClean="0"/>
              <a:t>dressings.</a:t>
            </a:r>
          </a:p>
          <a:p>
            <a:pPr lvl="1" algn="l"/>
            <a:r>
              <a:rPr lang="en-US" altLang="en-US" sz="2800" dirty="0" smtClean="0"/>
              <a:t>-Do </a:t>
            </a:r>
            <a:r>
              <a:rPr lang="en-US" altLang="en-US" sz="2800" dirty="0"/>
              <a:t>not remove the </a:t>
            </a:r>
            <a:r>
              <a:rPr lang="en-US" altLang="en-US" sz="2800" dirty="0" smtClean="0"/>
              <a:t>object unless the object is an airway obstruction or prevents CPR from being performed when needed.</a:t>
            </a:r>
            <a:endParaRPr lang="en-US" altLang="en-US" sz="2800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se a bandage to secure the dressings in place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1" y="3110677"/>
            <a:ext cx="3563774" cy="237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110677"/>
            <a:ext cx="2771833" cy="23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Avulsions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3500"/>
            <a:ext cx="12192000" cy="4152900"/>
          </a:xfrm>
        </p:spPr>
        <p:txBody>
          <a:bodyPr/>
          <a:lstStyle/>
          <a:p>
            <a:pPr lvl="1" algn="l"/>
            <a:r>
              <a:rPr lang="en-US" altLang="en-US" sz="2800" dirty="0" smtClean="0"/>
              <a:t>-Tearing </a:t>
            </a:r>
            <a:r>
              <a:rPr lang="en-US" altLang="en-US" sz="2800" dirty="0"/>
              <a:t>loose or tearing off of large flaps of skin</a:t>
            </a:r>
          </a:p>
          <a:p>
            <a:pPr lvl="1" algn="l"/>
            <a:r>
              <a:rPr lang="en-US" altLang="en-US" sz="2800" dirty="0" smtClean="0"/>
              <a:t>-If </a:t>
            </a:r>
            <a:r>
              <a:rPr lang="en-US" altLang="en-US" sz="2800" dirty="0"/>
              <a:t>avulsion occurs, gently fold skin back to normal position prior to applying direct pressure</a:t>
            </a:r>
            <a:r>
              <a:rPr lang="en-US" altLang="en-US" sz="2800" dirty="0" smtClean="0"/>
              <a:t>.</a:t>
            </a:r>
          </a:p>
          <a:p>
            <a:pPr lvl="1" algn="l"/>
            <a:r>
              <a:rPr lang="en-US" altLang="en-US" sz="2800" dirty="0" smtClean="0"/>
              <a:t>-Save </a:t>
            </a:r>
            <a:r>
              <a:rPr lang="en-US" altLang="en-US" sz="2800" dirty="0"/>
              <a:t>and preserve avulsed or amputated part. </a:t>
            </a:r>
          </a:p>
          <a:p>
            <a:pPr lvl="1" algn="l"/>
            <a:r>
              <a:rPr lang="en-US" altLang="en-US" sz="2800" dirty="0" smtClean="0"/>
              <a:t>-Wrap </a:t>
            </a:r>
            <a:r>
              <a:rPr lang="en-US" altLang="en-US" sz="2800" dirty="0"/>
              <a:t>body part in sterile dressing.</a:t>
            </a:r>
          </a:p>
          <a:p>
            <a:pPr lvl="2" algn="l"/>
            <a:r>
              <a:rPr lang="en-US" altLang="en-US" sz="2800" dirty="0" smtClean="0"/>
              <a:t>-Place </a:t>
            </a:r>
            <a:r>
              <a:rPr lang="en-US" altLang="en-US" sz="2800" dirty="0"/>
              <a:t>into plastic bag or wrap in plastic wrap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>
                <a:latin typeface="Arial Black" panose="020B0A04020102020204" pitchFamily="34" charset="0"/>
              </a:rPr>
              <a:t>Avulsions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ng avulsion injury definition, causes, treatment &amp;amp; progno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3" y="1180407"/>
            <a:ext cx="5490591" cy="38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99" y="1185424"/>
            <a:ext cx="5436721" cy="38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Amputations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32" y="102821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Loss or removal of a body part</a:t>
            </a:r>
          </a:p>
          <a:p>
            <a:r>
              <a:rPr lang="en-US" sz="2800" dirty="0" smtClean="0"/>
              <a:t>Common amputated body parts</a:t>
            </a:r>
          </a:p>
          <a:p>
            <a:r>
              <a:rPr lang="en-US" sz="2800" dirty="0" smtClean="0"/>
              <a:t>-Finger, toe, hand, foot, arm &amp; leg</a:t>
            </a:r>
          </a:p>
          <a:p>
            <a:r>
              <a:rPr lang="en-US" sz="2800" b="1" dirty="0" smtClean="0"/>
              <a:t>Treatment</a:t>
            </a:r>
          </a:p>
          <a:p>
            <a:r>
              <a:rPr lang="en-US" sz="2800" dirty="0" smtClean="0"/>
              <a:t>-Expose the wound</a:t>
            </a:r>
          </a:p>
          <a:p>
            <a:r>
              <a:rPr lang="en-US" sz="2800" dirty="0" smtClean="0"/>
              <a:t>-Control bleeding and provide care as you would for open wound</a:t>
            </a:r>
          </a:p>
          <a:p>
            <a:r>
              <a:rPr lang="en-US" sz="2800" dirty="0" smtClean="0"/>
              <a:t>-Provide care for shock</a:t>
            </a:r>
          </a:p>
          <a:p>
            <a:r>
              <a:rPr lang="en-US" altLang="en-US" sz="2800" dirty="0" smtClean="0"/>
              <a:t>-Treat amputation the same way as an avulsed part.</a:t>
            </a:r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  - Save and preserve part</a:t>
            </a:r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  - Make sure body part is taken to hospital with patient</a:t>
            </a:r>
          </a:p>
        </p:txBody>
      </p:sp>
    </p:spTree>
    <p:extLst>
      <p:ext uri="{BB962C8B-B14F-4D97-AF65-F5344CB8AC3E}">
        <p14:creationId xmlns:p14="http://schemas.microsoft.com/office/powerpoint/2010/main" val="20451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Amputations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49" y="1335505"/>
            <a:ext cx="8490107" cy="40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Open Chest </a:t>
            </a:r>
            <a:r>
              <a:rPr lang="en-US" sz="4400" b="1" dirty="0">
                <a:latin typeface="Arial Black" panose="020B0A04020102020204" pitchFamily="34" charset="0"/>
              </a:rPr>
              <a:t>I</a:t>
            </a:r>
            <a:r>
              <a:rPr lang="en-US" sz="4400" b="1" dirty="0" smtClean="0">
                <a:latin typeface="Arial Black" panose="020B0A04020102020204" pitchFamily="34" charset="0"/>
              </a:rPr>
              <a:t>njuries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36885" y="1450326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800" b="1" dirty="0"/>
              <a:t>Penetrating </a:t>
            </a:r>
            <a:r>
              <a:rPr lang="en-US" altLang="en-US" sz="2800" b="1" dirty="0" smtClean="0"/>
              <a:t>injury</a:t>
            </a:r>
          </a:p>
          <a:p>
            <a:pPr lvl="1"/>
            <a:r>
              <a:rPr lang="en-US" altLang="en-US" sz="2800" dirty="0"/>
              <a:t>-</a:t>
            </a:r>
            <a:r>
              <a:rPr lang="en-US" altLang="en-US" sz="2800" dirty="0" smtClean="0"/>
              <a:t>Penetrate </a:t>
            </a:r>
            <a:r>
              <a:rPr lang="en-US" altLang="en-US" sz="2800" dirty="0"/>
              <a:t>chest wall, damaging internal organs and impairing respiration</a:t>
            </a:r>
            <a:r>
              <a:rPr lang="en-US" altLang="en-US" sz="2800" dirty="0" smtClean="0"/>
              <a:t>.</a:t>
            </a:r>
          </a:p>
          <a:p>
            <a:pPr lvl="1"/>
            <a:r>
              <a:rPr lang="en-US" altLang="en-US" sz="2800" dirty="0"/>
              <a:t> </a:t>
            </a:r>
            <a:r>
              <a:rPr lang="en-US" altLang="en-US" sz="2800" dirty="0" smtClean="0"/>
              <a:t>    -Bullet, Knife, Glass, Steel rods, Pipes</a:t>
            </a:r>
          </a:p>
          <a:p>
            <a:pPr lvl="1"/>
            <a:r>
              <a:rPr lang="en-US" altLang="en-US" sz="2800" b="1" dirty="0"/>
              <a:t>Sucking chest </a:t>
            </a:r>
            <a:r>
              <a:rPr lang="en-US" altLang="en-US" sz="2800" b="1" dirty="0" smtClean="0"/>
              <a:t>wound</a:t>
            </a:r>
          </a:p>
          <a:p>
            <a:pPr lvl="1"/>
            <a:r>
              <a:rPr lang="en-US" altLang="en-US" sz="2800" dirty="0" smtClean="0"/>
              <a:t>-Open </a:t>
            </a:r>
            <a:r>
              <a:rPr lang="en-US" altLang="en-US" sz="2800" dirty="0"/>
              <a:t>chest wound characterized by sucking sound each time patient </a:t>
            </a:r>
            <a:r>
              <a:rPr lang="en-US" altLang="en-US" sz="2800" dirty="0" smtClean="0"/>
              <a:t>inhales.</a:t>
            </a:r>
          </a:p>
          <a:p>
            <a:pPr lvl="1"/>
            <a:r>
              <a:rPr lang="en-US" altLang="en-US" sz="2800" b="1" dirty="0"/>
              <a:t>Tension </a:t>
            </a:r>
            <a:r>
              <a:rPr lang="en-US" altLang="en-US" sz="2800" b="1" dirty="0" smtClean="0"/>
              <a:t>pneumothorax</a:t>
            </a:r>
          </a:p>
          <a:p>
            <a:pPr lvl="1"/>
            <a:r>
              <a:rPr lang="en-US" altLang="en-US" sz="2800" dirty="0" smtClean="0"/>
              <a:t>-Air </a:t>
            </a:r>
            <a:r>
              <a:rPr lang="en-US" altLang="en-US" sz="2800" dirty="0"/>
              <a:t>builds up inside chest cavity, causing excessive pressure on one side of chest.</a:t>
            </a:r>
          </a:p>
          <a:p>
            <a:pPr lvl="1"/>
            <a:endParaRPr lang="en-US" altLang="en-US" sz="2800" dirty="0"/>
          </a:p>
          <a:p>
            <a:pPr lvl="1"/>
            <a:endParaRPr lang="en-US" altLang="en-US" sz="2800" dirty="0"/>
          </a:p>
          <a:p>
            <a:pPr lvl="1"/>
            <a:endParaRPr lang="en-US" altLang="en-US" sz="2800" b="1" dirty="0"/>
          </a:p>
          <a:p>
            <a:pPr lvl="1"/>
            <a:endParaRPr lang="en-US" altLang="en-US" sz="2800" dirty="0"/>
          </a:p>
          <a:p>
            <a:pPr lvl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7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Open Chest </a:t>
            </a:r>
            <a:r>
              <a:rPr lang="en-US" sz="4400" b="1" dirty="0">
                <a:latin typeface="Arial Black" panose="020B0A04020102020204" pitchFamily="34" charset="0"/>
              </a:rPr>
              <a:t>I</a:t>
            </a:r>
            <a:r>
              <a:rPr lang="en-US" sz="4400" b="1" dirty="0" smtClean="0">
                <a:latin typeface="Arial Black" panose="020B0A04020102020204" pitchFamily="34" charset="0"/>
              </a:rPr>
              <a:t>njuries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WARNING: GRAPHIC IMAGES) Through-and-through gunshot wound to the chest |  SOFR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" y="1789111"/>
            <a:ext cx="59245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horacic Stab Wound: A Curious Case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89111"/>
            <a:ext cx="5418555" cy="375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971" y="1327446"/>
            <a:ext cx="1139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Penetrates chest wall, likely causing internal damage and creating airway compromise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5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Open Chest </a:t>
            </a:r>
            <a:r>
              <a:rPr lang="en-US" sz="4400" b="1" dirty="0">
                <a:latin typeface="Arial Black" panose="020B0A04020102020204" pitchFamily="34" charset="0"/>
              </a:rPr>
              <a:t>I</a:t>
            </a:r>
            <a:r>
              <a:rPr lang="en-US" sz="4400" b="1" dirty="0" smtClean="0">
                <a:latin typeface="Arial Black" panose="020B0A04020102020204" pitchFamily="34" charset="0"/>
              </a:rPr>
              <a:t>njuries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763" y="932963"/>
            <a:ext cx="424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of open chest injuries</a:t>
            </a:r>
            <a:endParaRPr lang="en-US" sz="2400" dirty="0"/>
          </a:p>
        </p:txBody>
      </p:sp>
      <p:pic>
        <p:nvPicPr>
          <p:cNvPr id="6" name="gzuEqqyNlI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3495" y="1326466"/>
            <a:ext cx="7522263" cy="42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1" y="6928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Wound Packing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825" y="1432738"/>
            <a:ext cx="11674642" cy="401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-84221"/>
            <a:ext cx="11956936" cy="78757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CAT Tourniquet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5" name="PMfEls2LC8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2038" y="966284"/>
            <a:ext cx="8210741" cy="4532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0731" y="591477"/>
            <a:ext cx="24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Handed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</a:t>
            </a:r>
            <a:r>
              <a:rPr lang="en-US" altLang="en-US" b="1" dirty="0">
                <a:latin typeface="Arial Black" panose="020B0A04020102020204" pitchFamily="34" charset="0"/>
              </a:rPr>
              <a:t>Module </a:t>
            </a:r>
            <a:r>
              <a:rPr lang="en-US" altLang="en-US" b="1" dirty="0" smtClean="0">
                <a:latin typeface="Arial Black" panose="020B0A04020102020204" pitchFamily="34" charset="0"/>
              </a:rPr>
              <a:t>3 </a:t>
            </a:r>
            <a:r>
              <a:rPr lang="en-US" altLang="en-US" b="1" dirty="0">
                <a:latin typeface="Arial Black" panose="020B0A04020102020204" pitchFamily="34" charset="0"/>
              </a:rPr>
              <a:t>- Objectives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63303"/>
            <a:ext cx="9144000" cy="4238626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Closed wounds 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Open wounds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Treating Specific types of open wounds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Abrasions</a:t>
            </a:r>
            <a:r>
              <a:rPr lang="en-US" dirty="0"/>
              <a:t> </a:t>
            </a:r>
            <a:r>
              <a:rPr lang="en-US" dirty="0" smtClean="0"/>
              <a:t>&amp; Lacerations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Puncture Wounds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Wound packing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Impaled objects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Avulsions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Amputations</a:t>
            </a:r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unds | Safety Quiz - Quizi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1426695"/>
            <a:ext cx="4673600" cy="37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CAT Tourniquet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CAT Tourniquet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CAT Tourniquet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0" y="3442103"/>
            <a:ext cx="25247600" cy="8004274"/>
          </a:xfrm>
        </p:spPr>
        <p:txBody>
          <a:bodyPr>
            <a:normAutofit/>
          </a:bodyPr>
          <a:lstStyle/>
          <a:p>
            <a:pPr algn="l"/>
            <a:endParaRPr lang="en-US" altLang="en-US" dirty="0"/>
          </a:p>
          <a:p>
            <a:pPr marL="342900" indent="-342900" algn="l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532" y="122123"/>
            <a:ext cx="11956936" cy="9060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CAT Tourniquet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35100"/>
            <a:ext cx="12192000" cy="430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</a:t>
            </a:r>
            <a:r>
              <a:rPr lang="en-US" altLang="en-US" b="1" dirty="0">
                <a:latin typeface="Arial Black" panose="020B0A04020102020204" pitchFamily="34" charset="0"/>
              </a:rPr>
              <a:t>Module </a:t>
            </a:r>
            <a:r>
              <a:rPr lang="en-US" altLang="en-US" b="1" dirty="0" smtClean="0">
                <a:latin typeface="Arial Black" panose="020B0A04020102020204" pitchFamily="34" charset="0"/>
              </a:rPr>
              <a:t>3 </a:t>
            </a:r>
            <a:r>
              <a:rPr lang="en-US" altLang="en-US" b="1" dirty="0">
                <a:latin typeface="Arial Black" panose="020B0A04020102020204" pitchFamily="34" charset="0"/>
              </a:rPr>
              <a:t>- Objectives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" y="1727200"/>
            <a:ext cx="10566400" cy="4302126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smtClean="0"/>
              <a:t>Open chest injuries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Occlusive and Flutter- Valve Dressings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External Bleeding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CAT Tourniquet (How &amp; When)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Hemostatic Agents- Quick Clot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Burns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Dressing and Bandaging</a:t>
            </a:r>
          </a:p>
          <a:p>
            <a:pPr algn="l"/>
            <a:r>
              <a:rPr lang="en-US" dirty="0" smtClean="0"/>
              <a:t> 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04" y="3302000"/>
            <a:ext cx="5771746" cy="17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Closed Wounds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983" y="1077911"/>
            <a:ext cx="11010900" cy="4203700"/>
          </a:xfrm>
        </p:spPr>
        <p:txBody>
          <a:bodyPr>
            <a:normAutofit/>
          </a:bodyPr>
          <a:lstStyle/>
          <a:p>
            <a:pPr lvl="1" algn="l"/>
            <a:r>
              <a:rPr lang="en-US" altLang="en-US" sz="4000" dirty="0" smtClean="0"/>
              <a:t>-Injury </a:t>
            </a:r>
            <a:r>
              <a:rPr lang="en-US" altLang="en-US" sz="4000" dirty="0"/>
              <a:t>in which skin not broken</a:t>
            </a:r>
          </a:p>
          <a:p>
            <a:pPr lvl="1" algn="l"/>
            <a:r>
              <a:rPr lang="en-US" altLang="en-US" sz="4000" dirty="0" smtClean="0"/>
              <a:t>-Presence </a:t>
            </a:r>
            <a:r>
              <a:rPr lang="en-US" altLang="en-US" sz="4000" dirty="0"/>
              <a:t>of swelling and/or bruises </a:t>
            </a:r>
          </a:p>
          <a:p>
            <a:pPr lvl="1" algn="l"/>
            <a:r>
              <a:rPr lang="en-US" altLang="en-US" sz="4000" dirty="0" smtClean="0"/>
              <a:t>-Large </a:t>
            </a:r>
            <a:r>
              <a:rPr lang="en-US" altLang="en-US" sz="4000" dirty="0"/>
              <a:t>bruises can mean serious blood loss</a:t>
            </a:r>
            <a:r>
              <a:rPr lang="en-US" altLang="en-US" sz="4000" dirty="0" smtClean="0"/>
              <a:t>.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66" y="3179761"/>
            <a:ext cx="3378200" cy="240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533" y="5695812"/>
            <a:ext cx="1058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Fractures or extensive tissue damage under site of bruise</a:t>
            </a:r>
            <a:endParaRPr lang="en-US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A supine patient with severe bruising covering the top of the right shoulder.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34" y="3233042"/>
            <a:ext cx="3573399" cy="23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7231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Open Wounds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3196"/>
            <a:ext cx="12192000" cy="4371629"/>
          </a:xfrm>
        </p:spPr>
        <p:txBody>
          <a:bodyPr/>
          <a:lstStyle/>
          <a:p>
            <a:pPr lvl="1"/>
            <a:r>
              <a:rPr lang="en-US" altLang="en-US" sz="4000" dirty="0" smtClean="0"/>
              <a:t>-Skin </a:t>
            </a:r>
            <a:r>
              <a:rPr lang="en-US" altLang="en-US" sz="4000" dirty="0"/>
              <a:t>has been damaged</a:t>
            </a:r>
          </a:p>
          <a:p>
            <a:pPr lvl="1"/>
            <a:r>
              <a:rPr lang="en-US" altLang="en-US" sz="4000" dirty="0" smtClean="0"/>
              <a:t>-Obvious </a:t>
            </a:r>
            <a:r>
              <a:rPr lang="en-US" altLang="en-US" sz="4000" dirty="0"/>
              <a:t>bleeding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1" y="2800350"/>
            <a:ext cx="3374913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13" y="2800350"/>
            <a:ext cx="3633787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0" y="2800349"/>
            <a:ext cx="285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24442"/>
            <a:ext cx="10718799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>
                <a:latin typeface="Arial Black" panose="020B0A04020102020204" pitchFamily="34" charset="0"/>
              </a:rPr>
              <a:t>Abrasions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282" y="2202554"/>
            <a:ext cx="6972300" cy="2890839"/>
          </a:xfrm>
        </p:spPr>
        <p:txBody>
          <a:bodyPr>
            <a:normAutofit/>
          </a:bodyPr>
          <a:lstStyle/>
          <a:p>
            <a:pPr lvl="1" algn="l"/>
            <a:r>
              <a:rPr lang="en-US" altLang="en-US" sz="4000" dirty="0" smtClean="0"/>
              <a:t>-Minor </a:t>
            </a:r>
            <a:r>
              <a:rPr lang="en-US" altLang="en-US" sz="4000" dirty="0"/>
              <a:t>open wounds</a:t>
            </a:r>
          </a:p>
          <a:p>
            <a:pPr lvl="1" algn="l"/>
            <a:r>
              <a:rPr lang="en-US" altLang="en-US" sz="4000" dirty="0" smtClean="0"/>
              <a:t>-Skinned </a:t>
            </a:r>
            <a:r>
              <a:rPr lang="en-US" altLang="en-US" sz="4000" dirty="0"/>
              <a:t>elbows and </a:t>
            </a:r>
            <a:r>
              <a:rPr lang="en-US" altLang="en-US" sz="4000" dirty="0" smtClean="0"/>
              <a:t>knees </a:t>
            </a:r>
          </a:p>
          <a:p>
            <a:pPr lvl="1" algn="l"/>
            <a:r>
              <a:rPr lang="en-US" altLang="en-US" sz="4000" dirty="0" smtClean="0"/>
              <a:t>”</a:t>
            </a:r>
            <a:r>
              <a:rPr lang="en-US" altLang="ja-JP" sz="4000" dirty="0"/>
              <a:t>road rash,” and “rug burns</a:t>
            </a:r>
            <a:r>
              <a:rPr lang="en-US" altLang="ja-JP" sz="4000" dirty="0" smtClean="0"/>
              <a:t>”</a:t>
            </a:r>
          </a:p>
          <a:p>
            <a:pPr lvl="1" algn="l"/>
            <a:endParaRPr lang="en-US" altLang="ja-JP" dirty="0"/>
          </a:p>
          <a:p>
            <a:pPr lvl="1" algn="l"/>
            <a:endParaRPr lang="en-US" altLang="ja-JP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98" y="1435100"/>
            <a:ext cx="5240169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Lacerations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44500" y="1180407"/>
            <a:ext cx="12636500" cy="4175126"/>
          </a:xfrm>
        </p:spPr>
        <p:txBody>
          <a:bodyPr>
            <a:normAutofit/>
          </a:bodyPr>
          <a:lstStyle/>
          <a:p>
            <a:pPr lvl="1" algn="l"/>
            <a:r>
              <a:rPr lang="en-US" altLang="en-US" sz="2800" b="1" dirty="0" smtClean="0"/>
              <a:t>Smooth </a:t>
            </a:r>
            <a:r>
              <a:rPr lang="en-US" altLang="en-US" sz="2800" b="1" dirty="0"/>
              <a:t>cuts, or incisions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lvl="1" algn="l"/>
            <a:r>
              <a:rPr lang="en-US" altLang="en-US" sz="3200" dirty="0" smtClean="0"/>
              <a:t>-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edges of a smooth cut appear straight</a:t>
            </a:r>
            <a:r>
              <a:rPr lang="en-US" altLang="en-US" sz="2800" dirty="0" smtClean="0"/>
              <a:t>.</a:t>
            </a:r>
          </a:p>
          <a:p>
            <a:pPr lvl="1" algn="l"/>
            <a:r>
              <a:rPr lang="en-US" altLang="en-US" sz="2800" dirty="0" smtClean="0"/>
              <a:t>-Deep </a:t>
            </a:r>
            <a:r>
              <a:rPr lang="en-US" altLang="en-US" sz="2800" dirty="0"/>
              <a:t>incisions can cause severe tissue damage and life</a:t>
            </a:r>
            <a:r>
              <a:rPr lang="en-US" altLang="en-US" sz="2800" dirty="0" smtClean="0"/>
              <a:t>.</a:t>
            </a:r>
          </a:p>
          <a:p>
            <a:pPr lvl="1" algn="l"/>
            <a:r>
              <a:rPr lang="en-US" altLang="en-US" sz="2800" dirty="0" smtClean="0"/>
              <a:t>Razor </a:t>
            </a:r>
            <a:r>
              <a:rPr lang="en-US" altLang="en-US" sz="2800" dirty="0"/>
              <a:t>blades, knives, and broken </a:t>
            </a:r>
            <a:r>
              <a:rPr lang="en-US" altLang="en-US" sz="2800" dirty="0" smtClean="0"/>
              <a:t>glass</a:t>
            </a:r>
          </a:p>
          <a:p>
            <a:pPr lvl="1" algn="l"/>
            <a:r>
              <a:rPr lang="en-US" altLang="en-US" sz="2800" b="1" dirty="0"/>
              <a:t>Jagged cuts </a:t>
            </a:r>
          </a:p>
          <a:p>
            <a:pPr lvl="1" algn="l"/>
            <a:r>
              <a:rPr lang="en-US" altLang="en-US" sz="2800" b="1" dirty="0"/>
              <a:t>-</a:t>
            </a:r>
            <a:r>
              <a:rPr lang="en-US" altLang="en-US" sz="2800" dirty="0"/>
              <a:t>These are tears with rough edges.</a:t>
            </a:r>
          </a:p>
          <a:p>
            <a:pPr lvl="1" algn="l"/>
            <a:r>
              <a:rPr lang="en-US" altLang="en-US" sz="2800" dirty="0"/>
              <a:t>-Usually, they occur when the skin is cut by an object that does not                                                                                           have a very sharp edge.</a:t>
            </a:r>
          </a:p>
          <a:p>
            <a:pPr lvl="1" algn="l"/>
            <a:r>
              <a:rPr lang="en-US" altLang="en-US" sz="2800" dirty="0"/>
              <a:t>-May be produced from the impact of a blunt object</a:t>
            </a:r>
          </a:p>
          <a:p>
            <a:pPr lvl="1" algn="l"/>
            <a:endParaRPr lang="en-US" altLang="en-US" sz="2800" dirty="0"/>
          </a:p>
          <a:p>
            <a:pPr lvl="1" algn="l"/>
            <a:endParaRPr lang="en-US" altLang="en-US" sz="3200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>
                <a:latin typeface="Arial Black" panose="020B0A04020102020204" pitchFamily="34" charset="0"/>
              </a:rPr>
              <a:t>Lacerations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70980" y="593880"/>
            <a:ext cx="3248027" cy="475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8" y="1349373"/>
            <a:ext cx="3368675" cy="336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622" y="4828271"/>
            <a:ext cx="228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Smooth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543" y="4603749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Jagged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5700" y="27559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-V-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94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33" y="224442"/>
            <a:ext cx="9144000" cy="955965"/>
          </a:xfrm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>
                <a:latin typeface="Arial Black" panose="020B0A04020102020204" pitchFamily="34" charset="0"/>
              </a:rPr>
              <a:t>Puncture Wounds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80407"/>
            <a:ext cx="12192000" cy="2337494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altLang="en-US" dirty="0"/>
              <a:t>Objects such as knives, nails, and ice picks produce puncture wounds.</a:t>
            </a:r>
          </a:p>
          <a:p>
            <a:pPr marL="342900" indent="-342900" algn="l">
              <a:buFontTx/>
              <a:buChar char="-"/>
            </a:pPr>
            <a:r>
              <a:rPr lang="en-US" altLang="en-US" dirty="0"/>
              <a:t>Object puncturing body will tear through skin and usually proceed in straight line, damaging tissues.</a:t>
            </a:r>
          </a:p>
          <a:p>
            <a:pPr marL="342900" indent="-342900" algn="l">
              <a:buFontTx/>
              <a:buChar char="-"/>
            </a:pPr>
            <a:r>
              <a:rPr lang="en-US" altLang="en-US" dirty="0" smtClean="0"/>
              <a:t>When </a:t>
            </a:r>
            <a:r>
              <a:rPr lang="en-US" altLang="en-US" dirty="0"/>
              <a:t>dealing with puncture wound, assume extensive internal injury and internal bleeding</a:t>
            </a:r>
            <a:r>
              <a:rPr lang="en-US" altLang="en-US" dirty="0" smtClean="0"/>
              <a:t>.</a:t>
            </a:r>
          </a:p>
          <a:p>
            <a:pPr marL="342900" indent="-342900" algn="l">
              <a:buFontTx/>
              <a:buChar char="-"/>
            </a:pPr>
            <a:r>
              <a:rPr lang="en-US" altLang="en-US" dirty="0"/>
              <a:t>Always check for an exit wound.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1026" name="Picture 2" descr="Thin Wallpaper posted by Samantha Cunn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826"/>
            <a:ext cx="12192000" cy="12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patient with an entry wound and an exit wound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975807"/>
            <a:ext cx="3566534" cy="24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549</Words>
  <Application>Microsoft Office PowerPoint</Application>
  <PresentationFormat>Widescreen</PresentationFormat>
  <Paragraphs>96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游ゴシック</vt:lpstr>
      <vt:lpstr>Arial</vt:lpstr>
      <vt:lpstr>Arial Black</vt:lpstr>
      <vt:lpstr>Calibri</vt:lpstr>
      <vt:lpstr>Calibri Light</vt:lpstr>
      <vt:lpstr>Office Theme</vt:lpstr>
      <vt:lpstr>Module 3-  Injury Emergencies</vt:lpstr>
      <vt:lpstr> Module 3 - Objectives</vt:lpstr>
      <vt:lpstr> Module 3 - Objectives</vt:lpstr>
      <vt:lpstr>Closed Wounds </vt:lpstr>
      <vt:lpstr> Open Wounds</vt:lpstr>
      <vt:lpstr> Abrasions</vt:lpstr>
      <vt:lpstr> Lacerations</vt:lpstr>
      <vt:lpstr> Lacerations</vt:lpstr>
      <vt:lpstr> Puncture Wounds</vt:lpstr>
      <vt:lpstr>Impaled Objects </vt:lpstr>
      <vt:lpstr> Avulsions</vt:lpstr>
      <vt:lpstr> Avulsions</vt:lpstr>
      <vt:lpstr>Amputations</vt:lpstr>
      <vt:lpstr>Amputations</vt:lpstr>
      <vt:lpstr>Open Chest Injuries</vt:lpstr>
      <vt:lpstr>Open Chest Injuries</vt:lpstr>
      <vt:lpstr>Open Chest Injuries</vt:lpstr>
      <vt:lpstr>Wound Packing</vt:lpstr>
      <vt:lpstr>CAT Tourniquet</vt:lpstr>
      <vt:lpstr>CAT Tourniquet</vt:lpstr>
      <vt:lpstr>CAT Tourniquet</vt:lpstr>
      <vt:lpstr>CAT Tourniquet</vt:lpstr>
      <vt:lpstr>CAT Tourniquet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Schwenke</dc:creator>
  <cp:lastModifiedBy>Mike Schwenke</cp:lastModifiedBy>
  <cp:revision>32</cp:revision>
  <dcterms:created xsi:type="dcterms:W3CDTF">2021-11-30T01:04:59Z</dcterms:created>
  <dcterms:modified xsi:type="dcterms:W3CDTF">2021-12-09T05:05:16Z</dcterms:modified>
</cp:coreProperties>
</file>