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handoutMasterIdLst>
    <p:handoutMasterId r:id="rId62"/>
  </p:handoutMasterIdLst>
  <p:sldIdLst>
    <p:sldId id="257" r:id="rId5"/>
    <p:sldId id="280" r:id="rId6"/>
    <p:sldId id="281" r:id="rId7"/>
    <p:sldId id="282" r:id="rId8"/>
    <p:sldId id="294" r:id="rId9"/>
    <p:sldId id="293" r:id="rId10"/>
    <p:sldId id="295" r:id="rId11"/>
    <p:sldId id="292" r:id="rId12"/>
    <p:sldId id="291" r:id="rId13"/>
    <p:sldId id="738" r:id="rId14"/>
    <p:sldId id="739" r:id="rId15"/>
    <p:sldId id="740" r:id="rId16"/>
    <p:sldId id="741" r:id="rId17"/>
    <p:sldId id="767" r:id="rId18"/>
    <p:sldId id="742" r:id="rId19"/>
    <p:sldId id="745" r:id="rId20"/>
    <p:sldId id="744" r:id="rId21"/>
    <p:sldId id="743" r:id="rId22"/>
    <p:sldId id="746" r:id="rId23"/>
    <p:sldId id="747" r:id="rId24"/>
    <p:sldId id="687" r:id="rId25"/>
    <p:sldId id="688" r:id="rId26"/>
    <p:sldId id="768" r:id="rId27"/>
    <p:sldId id="702" r:id="rId28"/>
    <p:sldId id="486" r:id="rId29"/>
    <p:sldId id="691" r:id="rId30"/>
    <p:sldId id="750" r:id="rId31"/>
    <p:sldId id="751" r:id="rId32"/>
    <p:sldId id="752" r:id="rId33"/>
    <p:sldId id="708" r:id="rId34"/>
    <p:sldId id="756" r:id="rId35"/>
    <p:sldId id="757" r:id="rId36"/>
    <p:sldId id="758" r:id="rId37"/>
    <p:sldId id="759" r:id="rId38"/>
    <p:sldId id="703" r:id="rId39"/>
    <p:sldId id="753" r:id="rId40"/>
    <p:sldId id="754" r:id="rId41"/>
    <p:sldId id="769" r:id="rId42"/>
    <p:sldId id="770" r:id="rId43"/>
    <p:sldId id="485" r:id="rId44"/>
    <p:sldId id="755" r:id="rId45"/>
    <p:sldId id="762" r:id="rId46"/>
    <p:sldId id="771" r:id="rId47"/>
    <p:sldId id="760" r:id="rId48"/>
    <p:sldId id="761" r:id="rId49"/>
    <p:sldId id="693" r:id="rId50"/>
    <p:sldId id="704" r:id="rId51"/>
    <p:sldId id="772" r:id="rId52"/>
    <p:sldId id="773" r:id="rId53"/>
    <p:sldId id="694" r:id="rId54"/>
    <p:sldId id="418" r:id="rId55"/>
    <p:sldId id="763" r:id="rId56"/>
    <p:sldId id="774" r:id="rId57"/>
    <p:sldId id="764" r:id="rId58"/>
    <p:sldId id="721" r:id="rId59"/>
    <p:sldId id="775"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4EFBE-C49B-493D-8B28-A32F789EE7E2}" v="36" dt="2020-11-06T20:20:43.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sorterViewPr>
    <p:cViewPr>
      <p:scale>
        <a:sx n="100" d="100"/>
        <a:sy n="100" d="100"/>
      </p:scale>
      <p:origin x="0" y="-4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B0D2F-5F86-41E5-9B59-91CC53BE59E6}" type="doc">
      <dgm:prSet loTypeId="urn:microsoft.com/office/officeart/2005/8/layout/venn1" loCatId="relationship" qsTypeId="urn:microsoft.com/office/officeart/2005/8/quickstyle/3d4" qsCatId="3D" csTypeId="urn:microsoft.com/office/officeart/2005/8/colors/accent0_2" csCatId="mainScheme" phldr="1"/>
      <dgm:spPr/>
    </dgm:pt>
    <dgm:pt modelId="{B4967AA9-99E5-4434-9C0B-830709995FA8}">
      <dgm:prSet phldrT="[Text]"/>
      <dgm:spPr/>
      <dgm:t>
        <a:bodyPr/>
        <a:lstStyle/>
        <a:p>
          <a:r>
            <a:rPr lang="en-US"/>
            <a:t>Delinquency</a:t>
          </a:r>
          <a:endParaRPr lang="en-US" dirty="0"/>
        </a:p>
      </dgm:t>
    </dgm:pt>
    <dgm:pt modelId="{C2359462-B0CD-4088-BF02-7F25BAE6C691}" type="parTrans" cxnId="{0E755D4E-5258-41DA-A19B-717772C4E5F8}">
      <dgm:prSet/>
      <dgm:spPr/>
      <dgm:t>
        <a:bodyPr/>
        <a:lstStyle/>
        <a:p>
          <a:endParaRPr lang="en-US"/>
        </a:p>
      </dgm:t>
    </dgm:pt>
    <dgm:pt modelId="{C9DE041A-E397-4C93-8318-E155FD4D2832}" type="sibTrans" cxnId="{0E755D4E-5258-41DA-A19B-717772C4E5F8}">
      <dgm:prSet/>
      <dgm:spPr/>
      <dgm:t>
        <a:bodyPr/>
        <a:lstStyle/>
        <a:p>
          <a:endParaRPr lang="en-US"/>
        </a:p>
      </dgm:t>
    </dgm:pt>
    <dgm:pt modelId="{EE1F3259-5AF1-45ED-A9BD-AF2D7CDC86AB}">
      <dgm:prSet phldrT="[Text]"/>
      <dgm:spPr/>
      <dgm:t>
        <a:bodyPr/>
        <a:lstStyle/>
        <a:p>
          <a:r>
            <a:rPr lang="en-US"/>
            <a:t>Confidentially</a:t>
          </a:r>
          <a:endParaRPr lang="en-US" dirty="0"/>
        </a:p>
      </dgm:t>
    </dgm:pt>
    <dgm:pt modelId="{C37EC34F-9564-406B-8BCA-59B5D8EC4B53}" type="parTrans" cxnId="{9CF4AC8E-D6DD-4CF7-B56C-D2C5701221FD}">
      <dgm:prSet/>
      <dgm:spPr/>
      <dgm:t>
        <a:bodyPr/>
        <a:lstStyle/>
        <a:p>
          <a:endParaRPr lang="en-US"/>
        </a:p>
      </dgm:t>
    </dgm:pt>
    <dgm:pt modelId="{7E7E0BE2-0AA8-4E41-AF95-FD9C53F9EC6E}" type="sibTrans" cxnId="{9CF4AC8E-D6DD-4CF7-B56C-D2C5701221FD}">
      <dgm:prSet/>
      <dgm:spPr/>
      <dgm:t>
        <a:bodyPr/>
        <a:lstStyle/>
        <a:p>
          <a:endParaRPr lang="en-US"/>
        </a:p>
      </dgm:t>
    </dgm:pt>
    <dgm:pt modelId="{CF12917C-BEF6-41C2-A640-8508B513A12E}">
      <dgm:prSet phldrT="[Text]"/>
      <dgm:spPr/>
      <dgm:t>
        <a:bodyPr/>
        <a:lstStyle/>
        <a:p>
          <a:r>
            <a:rPr lang="en-US" dirty="0"/>
            <a:t>Purpose</a:t>
          </a:r>
        </a:p>
        <a:p>
          <a:r>
            <a:rPr lang="en-US" dirty="0"/>
            <a:t>Policy                     Procedure</a:t>
          </a:r>
        </a:p>
      </dgm:t>
    </dgm:pt>
    <dgm:pt modelId="{5AF5004A-D437-44EE-9F0E-0089BD9979E6}" type="parTrans" cxnId="{E1B29F20-A98C-42CE-B144-A81F5E9DE93B}">
      <dgm:prSet/>
      <dgm:spPr/>
      <dgm:t>
        <a:bodyPr/>
        <a:lstStyle/>
        <a:p>
          <a:endParaRPr lang="en-US"/>
        </a:p>
      </dgm:t>
    </dgm:pt>
    <dgm:pt modelId="{73666012-144F-4237-802E-5DFFFAE9DB2B}" type="sibTrans" cxnId="{E1B29F20-A98C-42CE-B144-A81F5E9DE93B}">
      <dgm:prSet/>
      <dgm:spPr/>
      <dgm:t>
        <a:bodyPr/>
        <a:lstStyle/>
        <a:p>
          <a:endParaRPr lang="en-US"/>
        </a:p>
      </dgm:t>
    </dgm:pt>
    <dgm:pt modelId="{6EF70D76-9F1E-4D0F-8499-F09FCE404560}" type="pres">
      <dgm:prSet presAssocID="{202B0D2F-5F86-41E5-9B59-91CC53BE59E6}" presName="compositeShape" presStyleCnt="0">
        <dgm:presLayoutVars>
          <dgm:chMax val="7"/>
          <dgm:dir/>
          <dgm:resizeHandles val="exact"/>
        </dgm:presLayoutVars>
      </dgm:prSet>
      <dgm:spPr/>
    </dgm:pt>
    <dgm:pt modelId="{63A137EE-28D1-4C14-97E6-7567C28099D0}" type="pres">
      <dgm:prSet presAssocID="{CF12917C-BEF6-41C2-A640-8508B513A12E}" presName="circ1" presStyleLbl="vennNode1" presStyleIdx="0" presStyleCnt="3" custLinFactNeighborX="13099" custLinFactNeighborY="4268"/>
      <dgm:spPr/>
      <dgm:t>
        <a:bodyPr/>
        <a:lstStyle/>
        <a:p>
          <a:endParaRPr lang="en-US"/>
        </a:p>
      </dgm:t>
    </dgm:pt>
    <dgm:pt modelId="{00AEB1A8-67D6-4310-9A9E-5E51ED075D77}" type="pres">
      <dgm:prSet presAssocID="{CF12917C-BEF6-41C2-A640-8508B513A12E}" presName="circ1Tx" presStyleLbl="revTx" presStyleIdx="0" presStyleCnt="0">
        <dgm:presLayoutVars>
          <dgm:chMax val="0"/>
          <dgm:chPref val="0"/>
          <dgm:bulletEnabled val="1"/>
        </dgm:presLayoutVars>
      </dgm:prSet>
      <dgm:spPr/>
      <dgm:t>
        <a:bodyPr/>
        <a:lstStyle/>
        <a:p>
          <a:endParaRPr lang="en-US"/>
        </a:p>
      </dgm:t>
    </dgm:pt>
    <dgm:pt modelId="{1AE322E8-311F-4C0B-B7C8-EC2B6032DA60}" type="pres">
      <dgm:prSet presAssocID="{B4967AA9-99E5-4434-9C0B-830709995FA8}" presName="circ2" presStyleLbl="vennNode1" presStyleIdx="1" presStyleCnt="3" custLinFactNeighborX="21837" custLinFactNeighborY="4168"/>
      <dgm:spPr/>
      <dgm:t>
        <a:bodyPr/>
        <a:lstStyle/>
        <a:p>
          <a:endParaRPr lang="en-US"/>
        </a:p>
      </dgm:t>
    </dgm:pt>
    <dgm:pt modelId="{599E13CA-5FEE-4129-B437-3792D1863C67}" type="pres">
      <dgm:prSet presAssocID="{B4967AA9-99E5-4434-9C0B-830709995FA8}" presName="circ2Tx" presStyleLbl="revTx" presStyleIdx="0" presStyleCnt="0">
        <dgm:presLayoutVars>
          <dgm:chMax val="0"/>
          <dgm:chPref val="0"/>
          <dgm:bulletEnabled val="1"/>
        </dgm:presLayoutVars>
      </dgm:prSet>
      <dgm:spPr/>
      <dgm:t>
        <a:bodyPr/>
        <a:lstStyle/>
        <a:p>
          <a:endParaRPr lang="en-US"/>
        </a:p>
      </dgm:t>
    </dgm:pt>
    <dgm:pt modelId="{C8BDFFD8-E2F0-45D0-AF4B-67E3CA0EE38D}" type="pres">
      <dgm:prSet presAssocID="{EE1F3259-5AF1-45ED-A9BD-AF2D7CDC86AB}" presName="circ3" presStyleLbl="vennNode1" presStyleIdx="2" presStyleCnt="3"/>
      <dgm:spPr/>
      <dgm:t>
        <a:bodyPr/>
        <a:lstStyle/>
        <a:p>
          <a:endParaRPr lang="en-US"/>
        </a:p>
      </dgm:t>
    </dgm:pt>
    <dgm:pt modelId="{B1C488BE-8D3C-4F98-A239-5E396B68F7DC}" type="pres">
      <dgm:prSet presAssocID="{EE1F3259-5AF1-45ED-A9BD-AF2D7CDC86AB}" presName="circ3Tx" presStyleLbl="revTx" presStyleIdx="0" presStyleCnt="0">
        <dgm:presLayoutVars>
          <dgm:chMax val="0"/>
          <dgm:chPref val="0"/>
          <dgm:bulletEnabled val="1"/>
        </dgm:presLayoutVars>
      </dgm:prSet>
      <dgm:spPr/>
      <dgm:t>
        <a:bodyPr/>
        <a:lstStyle/>
        <a:p>
          <a:endParaRPr lang="en-US"/>
        </a:p>
      </dgm:t>
    </dgm:pt>
  </dgm:ptLst>
  <dgm:cxnLst>
    <dgm:cxn modelId="{E1B29F20-A98C-42CE-B144-A81F5E9DE93B}" srcId="{202B0D2F-5F86-41E5-9B59-91CC53BE59E6}" destId="{CF12917C-BEF6-41C2-A640-8508B513A12E}" srcOrd="0" destOrd="0" parTransId="{5AF5004A-D437-44EE-9F0E-0089BD9979E6}" sibTransId="{73666012-144F-4237-802E-5DFFFAE9DB2B}"/>
    <dgm:cxn modelId="{790F21A4-321C-491A-B164-AAB29D43E37D}" type="presOf" srcId="{B4967AA9-99E5-4434-9C0B-830709995FA8}" destId="{599E13CA-5FEE-4129-B437-3792D1863C67}" srcOrd="1" destOrd="0" presId="urn:microsoft.com/office/officeart/2005/8/layout/venn1"/>
    <dgm:cxn modelId="{65B17353-9A8F-48AE-8AF0-4C3C90D3C570}" type="presOf" srcId="{CF12917C-BEF6-41C2-A640-8508B513A12E}" destId="{63A137EE-28D1-4C14-97E6-7567C28099D0}" srcOrd="0" destOrd="0" presId="urn:microsoft.com/office/officeart/2005/8/layout/venn1"/>
    <dgm:cxn modelId="{A7049B92-8072-4E88-A893-CCA44BD8B212}" type="presOf" srcId="{EE1F3259-5AF1-45ED-A9BD-AF2D7CDC86AB}" destId="{B1C488BE-8D3C-4F98-A239-5E396B68F7DC}" srcOrd="1" destOrd="0" presId="urn:microsoft.com/office/officeart/2005/8/layout/venn1"/>
    <dgm:cxn modelId="{0E755D4E-5258-41DA-A19B-717772C4E5F8}" srcId="{202B0D2F-5F86-41E5-9B59-91CC53BE59E6}" destId="{B4967AA9-99E5-4434-9C0B-830709995FA8}" srcOrd="1" destOrd="0" parTransId="{C2359462-B0CD-4088-BF02-7F25BAE6C691}" sibTransId="{C9DE041A-E397-4C93-8318-E155FD4D2832}"/>
    <dgm:cxn modelId="{42E2708E-4713-4603-8097-A05874760B68}" type="presOf" srcId="{CF12917C-BEF6-41C2-A640-8508B513A12E}" destId="{00AEB1A8-67D6-4310-9A9E-5E51ED075D77}" srcOrd="1" destOrd="0" presId="urn:microsoft.com/office/officeart/2005/8/layout/venn1"/>
    <dgm:cxn modelId="{EC6FD6E7-758C-4906-8C93-05666AED5B9C}" type="presOf" srcId="{EE1F3259-5AF1-45ED-A9BD-AF2D7CDC86AB}" destId="{C8BDFFD8-E2F0-45D0-AF4B-67E3CA0EE38D}" srcOrd="0" destOrd="0" presId="urn:microsoft.com/office/officeart/2005/8/layout/venn1"/>
    <dgm:cxn modelId="{7536E308-4875-4BFC-B0CA-9AD9405B6642}" type="presOf" srcId="{B4967AA9-99E5-4434-9C0B-830709995FA8}" destId="{1AE322E8-311F-4C0B-B7C8-EC2B6032DA60}" srcOrd="0" destOrd="0" presId="urn:microsoft.com/office/officeart/2005/8/layout/venn1"/>
    <dgm:cxn modelId="{7FEC971C-F3A0-48A5-8030-6E4F8DA8C7D0}" type="presOf" srcId="{202B0D2F-5F86-41E5-9B59-91CC53BE59E6}" destId="{6EF70D76-9F1E-4D0F-8499-F09FCE404560}" srcOrd="0" destOrd="0" presId="urn:microsoft.com/office/officeart/2005/8/layout/venn1"/>
    <dgm:cxn modelId="{9CF4AC8E-D6DD-4CF7-B56C-D2C5701221FD}" srcId="{202B0D2F-5F86-41E5-9B59-91CC53BE59E6}" destId="{EE1F3259-5AF1-45ED-A9BD-AF2D7CDC86AB}" srcOrd="2" destOrd="0" parTransId="{C37EC34F-9564-406B-8BCA-59B5D8EC4B53}" sibTransId="{7E7E0BE2-0AA8-4E41-AF95-FD9C53F9EC6E}"/>
    <dgm:cxn modelId="{1C1AC018-3AC5-44F2-AECE-FC96D48F3A1A}" type="presParOf" srcId="{6EF70D76-9F1E-4D0F-8499-F09FCE404560}" destId="{63A137EE-28D1-4C14-97E6-7567C28099D0}" srcOrd="0" destOrd="0" presId="urn:microsoft.com/office/officeart/2005/8/layout/venn1"/>
    <dgm:cxn modelId="{E5ABB8D1-25A1-47DE-B3E6-F80EDA3124D9}" type="presParOf" srcId="{6EF70D76-9F1E-4D0F-8499-F09FCE404560}" destId="{00AEB1A8-67D6-4310-9A9E-5E51ED075D77}" srcOrd="1" destOrd="0" presId="urn:microsoft.com/office/officeart/2005/8/layout/venn1"/>
    <dgm:cxn modelId="{93E81FAE-B87A-49E4-90E7-7302EAEA5ADD}" type="presParOf" srcId="{6EF70D76-9F1E-4D0F-8499-F09FCE404560}" destId="{1AE322E8-311F-4C0B-B7C8-EC2B6032DA60}" srcOrd="2" destOrd="0" presId="urn:microsoft.com/office/officeart/2005/8/layout/venn1"/>
    <dgm:cxn modelId="{717BEAF6-5C05-4319-B09B-6C5EC7F0C7FF}" type="presParOf" srcId="{6EF70D76-9F1E-4D0F-8499-F09FCE404560}" destId="{599E13CA-5FEE-4129-B437-3792D1863C67}" srcOrd="3" destOrd="0" presId="urn:microsoft.com/office/officeart/2005/8/layout/venn1"/>
    <dgm:cxn modelId="{840780CA-9D4F-49F2-B747-84F9C89E8CCB}" type="presParOf" srcId="{6EF70D76-9F1E-4D0F-8499-F09FCE404560}" destId="{C8BDFFD8-E2F0-45D0-AF4B-67E3CA0EE38D}" srcOrd="4" destOrd="0" presId="urn:microsoft.com/office/officeart/2005/8/layout/venn1"/>
    <dgm:cxn modelId="{7F87706C-2206-4303-9E17-2A4B0BE8D359}" type="presParOf" srcId="{6EF70D76-9F1E-4D0F-8499-F09FCE404560}" destId="{B1C488BE-8D3C-4F98-A239-5E396B68F7D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FC93F-8DB3-4BEF-9D6E-D4EEEDC32FD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C17C27F-F4B5-41D0-A216-5C31D0BE3AF2}">
      <dgm:prSet phldrT="[Text]"/>
      <dgm:spPr>
        <a:scene3d>
          <a:camera prst="orthographicFront"/>
          <a:lightRig rig="threePt" dir="t"/>
        </a:scene3d>
        <a:sp3d>
          <a:bevelT prst="angle"/>
        </a:sp3d>
      </dgm:spPr>
      <dgm:t>
        <a:bodyPr/>
        <a:lstStyle/>
        <a:p>
          <a:r>
            <a:rPr lang="en-US" dirty="0">
              <a:solidFill>
                <a:schemeClr val="bg1"/>
              </a:solidFill>
            </a:rPr>
            <a:t>*</a:t>
          </a:r>
        </a:p>
      </dgm:t>
    </dgm:pt>
    <dgm:pt modelId="{2255CBF7-8CBC-4B54-AFD7-613A51B55C13}" type="parTrans" cxnId="{E3B645CE-4734-4651-A6F5-BE88F0018A71}">
      <dgm:prSet/>
      <dgm:spPr/>
      <dgm:t>
        <a:bodyPr/>
        <a:lstStyle/>
        <a:p>
          <a:endParaRPr lang="en-US"/>
        </a:p>
      </dgm:t>
    </dgm:pt>
    <dgm:pt modelId="{1345BEE4-6317-4D1F-AB91-6E9488C25008}" type="sibTrans" cxnId="{E3B645CE-4734-4651-A6F5-BE88F0018A71}">
      <dgm:prSet/>
      <dgm:spPr/>
      <dgm:t>
        <a:bodyPr/>
        <a:lstStyle/>
        <a:p>
          <a:endParaRPr lang="en-US"/>
        </a:p>
      </dgm:t>
    </dgm:pt>
    <dgm:pt modelId="{D855A3D7-0DCA-40FD-8AFB-F0D7BF4FD8E2}">
      <dgm:prSet phldrT="[Text]" custT="1"/>
      <dgm:spPr>
        <a:scene3d>
          <a:camera prst="orthographicFront"/>
          <a:lightRig rig="threePt" dir="t"/>
        </a:scene3d>
        <a:sp3d>
          <a:bevelT prst="angle"/>
        </a:sp3d>
      </dgm:spPr>
      <dgm:t>
        <a:bodyPr/>
        <a:lstStyle/>
        <a:p>
          <a:r>
            <a:rPr lang="en-US" sz="2400" dirty="0">
              <a:solidFill>
                <a:schemeClr val="tx1"/>
              </a:solidFill>
            </a:rPr>
            <a:t>Intent is to protect minors from the stigma of delinquency and afford them confidentiality </a:t>
          </a:r>
        </a:p>
      </dgm:t>
    </dgm:pt>
    <dgm:pt modelId="{FEE903D6-ADCB-4ABD-BD2D-78FA14AA98A3}" type="parTrans" cxnId="{2FD7357E-7F09-494D-A297-0CED5008B376}">
      <dgm:prSet/>
      <dgm:spPr/>
      <dgm:t>
        <a:bodyPr/>
        <a:lstStyle/>
        <a:p>
          <a:endParaRPr lang="en-US"/>
        </a:p>
      </dgm:t>
    </dgm:pt>
    <dgm:pt modelId="{1E56FAC3-C8B1-4FC8-A04A-78C49B72E539}" type="sibTrans" cxnId="{2FD7357E-7F09-494D-A297-0CED5008B376}">
      <dgm:prSet/>
      <dgm:spPr/>
      <dgm:t>
        <a:bodyPr/>
        <a:lstStyle/>
        <a:p>
          <a:endParaRPr lang="en-US"/>
        </a:p>
      </dgm:t>
    </dgm:pt>
    <dgm:pt modelId="{5E5C0C0A-32D4-45A1-89B6-2F4E402DDCA8}">
      <dgm:prSet phldrT="[Text]" custT="1"/>
      <dgm:spPr>
        <a:scene3d>
          <a:camera prst="orthographicFront"/>
          <a:lightRig rig="threePt" dir="t"/>
        </a:scene3d>
        <a:sp3d>
          <a:bevelT prst="angle"/>
        </a:sp3d>
      </dgm:spPr>
      <dgm:t>
        <a:bodyPr/>
        <a:lstStyle/>
        <a:p>
          <a:r>
            <a:rPr lang="en-US" sz="3600" dirty="0">
              <a:solidFill>
                <a:schemeClr val="bg1"/>
              </a:solidFill>
            </a:rPr>
            <a:t>**</a:t>
          </a:r>
        </a:p>
      </dgm:t>
    </dgm:pt>
    <dgm:pt modelId="{1EC3B428-0AA6-4978-8A06-BAE89FB316EE}" type="parTrans" cxnId="{667EE28C-E6DC-48F5-8FAB-92112D0D30C2}">
      <dgm:prSet/>
      <dgm:spPr/>
      <dgm:t>
        <a:bodyPr/>
        <a:lstStyle/>
        <a:p>
          <a:endParaRPr lang="en-US"/>
        </a:p>
      </dgm:t>
    </dgm:pt>
    <dgm:pt modelId="{5AE42F76-981E-4FAC-A355-FB0B06647FE2}" type="sibTrans" cxnId="{667EE28C-E6DC-48F5-8FAB-92112D0D30C2}">
      <dgm:prSet/>
      <dgm:spPr/>
      <dgm:t>
        <a:bodyPr/>
        <a:lstStyle/>
        <a:p>
          <a:endParaRPr lang="en-US"/>
        </a:p>
      </dgm:t>
    </dgm:pt>
    <dgm:pt modelId="{47EC7A0A-9C2C-4AC2-8F92-889FBD151B46}">
      <dgm:prSet phldrT="[Text]" custT="1"/>
      <dgm:spPr>
        <a:scene3d>
          <a:camera prst="orthographicFront"/>
          <a:lightRig rig="threePt" dir="t"/>
        </a:scene3d>
        <a:sp3d>
          <a:bevelT prst="angle"/>
        </a:sp3d>
      </dgm:spPr>
      <dgm:t>
        <a:bodyPr/>
        <a:lstStyle/>
        <a:p>
          <a:r>
            <a:rPr lang="en-US" sz="2400" dirty="0">
              <a:solidFill>
                <a:schemeClr val="tx1"/>
              </a:solidFill>
            </a:rPr>
            <a:t>The general rule is that juvenile court personnel will have access to all juvenile records</a:t>
          </a:r>
        </a:p>
      </dgm:t>
    </dgm:pt>
    <dgm:pt modelId="{E48696A4-B9E3-4599-BF90-FBEFF3901BFE}" type="parTrans" cxnId="{033084AD-C2D8-43E8-802E-1976C59E14E8}">
      <dgm:prSet/>
      <dgm:spPr/>
      <dgm:t>
        <a:bodyPr/>
        <a:lstStyle/>
        <a:p>
          <a:endParaRPr lang="en-US"/>
        </a:p>
      </dgm:t>
    </dgm:pt>
    <dgm:pt modelId="{4848A3D7-973C-4EEF-A4C0-3DBC2C7744D7}" type="sibTrans" cxnId="{033084AD-C2D8-43E8-802E-1976C59E14E8}">
      <dgm:prSet/>
      <dgm:spPr/>
      <dgm:t>
        <a:bodyPr/>
        <a:lstStyle/>
        <a:p>
          <a:endParaRPr lang="en-US"/>
        </a:p>
      </dgm:t>
    </dgm:pt>
    <dgm:pt modelId="{44A26807-41CB-4D13-A871-2C67F02B9DB8}">
      <dgm:prSet phldrT="[Text]" custT="1"/>
      <dgm:spPr>
        <a:scene3d>
          <a:camera prst="orthographicFront"/>
          <a:lightRig rig="threePt" dir="t"/>
        </a:scene3d>
        <a:sp3d>
          <a:bevelT prst="angle"/>
        </a:sp3d>
      </dgm:spPr>
      <dgm:t>
        <a:bodyPr/>
        <a:lstStyle/>
        <a:p>
          <a:r>
            <a:rPr lang="en-US" sz="3600" dirty="0">
              <a:solidFill>
                <a:schemeClr val="bg1"/>
              </a:solidFill>
            </a:rPr>
            <a:t>***</a:t>
          </a:r>
        </a:p>
      </dgm:t>
    </dgm:pt>
    <dgm:pt modelId="{732E389E-80AE-4F98-8767-36E41102A1D1}" type="parTrans" cxnId="{BF9C41DC-4CDF-4259-B898-9BFFED61A639}">
      <dgm:prSet/>
      <dgm:spPr/>
      <dgm:t>
        <a:bodyPr/>
        <a:lstStyle/>
        <a:p>
          <a:endParaRPr lang="en-US"/>
        </a:p>
      </dgm:t>
    </dgm:pt>
    <dgm:pt modelId="{5F3EACBF-6FB9-430F-8938-F61B923E9662}" type="sibTrans" cxnId="{BF9C41DC-4CDF-4259-B898-9BFFED61A639}">
      <dgm:prSet/>
      <dgm:spPr/>
      <dgm:t>
        <a:bodyPr/>
        <a:lstStyle/>
        <a:p>
          <a:endParaRPr lang="en-US"/>
        </a:p>
      </dgm:t>
    </dgm:pt>
    <dgm:pt modelId="{FBD9F774-37A4-442F-9868-11BA4CD03BA6}">
      <dgm:prSet phldrT="[Text]" custT="1"/>
      <dgm:spPr>
        <a:scene3d>
          <a:camera prst="orthographicFront"/>
          <a:lightRig rig="threePt" dir="t"/>
        </a:scene3d>
        <a:sp3d>
          <a:bevelT prst="angle"/>
        </a:sp3d>
      </dgm:spPr>
      <dgm:t>
        <a:bodyPr/>
        <a:lstStyle/>
        <a:p>
          <a:r>
            <a:rPr lang="en-US" sz="2400" dirty="0">
              <a:solidFill>
                <a:schemeClr val="tx1"/>
              </a:solidFill>
            </a:rPr>
            <a:t>If minor is tried as an adult, the records will follow. Expungement is often an option</a:t>
          </a:r>
        </a:p>
      </dgm:t>
    </dgm:pt>
    <dgm:pt modelId="{A8A3D331-2607-47E8-9FD4-CE76D78B8E95}" type="parTrans" cxnId="{ABEAB9B9-5D28-491B-A2FE-784023362CDA}">
      <dgm:prSet/>
      <dgm:spPr/>
      <dgm:t>
        <a:bodyPr/>
        <a:lstStyle/>
        <a:p>
          <a:endParaRPr lang="en-US"/>
        </a:p>
      </dgm:t>
    </dgm:pt>
    <dgm:pt modelId="{27BB0054-5523-4A01-8AB1-67620BBE9FFC}" type="sibTrans" cxnId="{ABEAB9B9-5D28-491B-A2FE-784023362CDA}">
      <dgm:prSet/>
      <dgm:spPr/>
      <dgm:t>
        <a:bodyPr/>
        <a:lstStyle/>
        <a:p>
          <a:endParaRPr lang="en-US"/>
        </a:p>
      </dgm:t>
    </dgm:pt>
    <dgm:pt modelId="{F2C018AF-C6B1-4554-956B-9594544BA2DD}">
      <dgm:prSet phldrT="[Text]" custT="1"/>
      <dgm:spPr>
        <a:scene3d>
          <a:camera prst="orthographicFront"/>
          <a:lightRig rig="threePt" dir="t"/>
        </a:scene3d>
        <a:sp3d>
          <a:bevelT prst="angle"/>
        </a:sp3d>
      </dgm:spPr>
      <dgm:t>
        <a:bodyPr/>
        <a:lstStyle/>
        <a:p>
          <a:r>
            <a:rPr lang="en-US" altLang="en-US" sz="2400" dirty="0">
              <a:solidFill>
                <a:schemeClr val="tx1"/>
              </a:solidFill>
            </a:rPr>
            <a:t>Juvenile court records are generally NOT available to the public </a:t>
          </a:r>
          <a:endParaRPr lang="en-US" sz="2400" dirty="0">
            <a:solidFill>
              <a:schemeClr val="tx1"/>
            </a:solidFill>
          </a:endParaRPr>
        </a:p>
      </dgm:t>
    </dgm:pt>
    <dgm:pt modelId="{000CD451-1CC8-49F4-92EF-111F8B032568}" type="parTrans" cxnId="{FDB4FDAD-333E-4DC4-B64C-D38C949AA006}">
      <dgm:prSet/>
      <dgm:spPr/>
      <dgm:t>
        <a:bodyPr/>
        <a:lstStyle/>
        <a:p>
          <a:endParaRPr lang="en-US"/>
        </a:p>
      </dgm:t>
    </dgm:pt>
    <dgm:pt modelId="{23AA9AF2-E2E9-425E-AD27-32B48B605781}" type="sibTrans" cxnId="{FDB4FDAD-333E-4DC4-B64C-D38C949AA006}">
      <dgm:prSet/>
      <dgm:spPr/>
      <dgm:t>
        <a:bodyPr/>
        <a:lstStyle/>
        <a:p>
          <a:endParaRPr lang="en-US"/>
        </a:p>
      </dgm:t>
    </dgm:pt>
    <dgm:pt modelId="{25FEA949-4CB7-46A9-A0EB-66FFBCEE6FC6}">
      <dgm:prSet phldrT="[Text]" custT="1"/>
      <dgm:spPr>
        <a:scene3d>
          <a:camera prst="orthographicFront"/>
          <a:lightRig rig="threePt" dir="t"/>
        </a:scene3d>
        <a:sp3d>
          <a:bevelT prst="angle"/>
        </a:sp3d>
      </dgm:spPr>
      <dgm:t>
        <a:bodyPr/>
        <a:lstStyle/>
        <a:p>
          <a:r>
            <a:rPr lang="en-US" sz="3200" dirty="0">
              <a:solidFill>
                <a:schemeClr val="bg1"/>
              </a:solidFill>
            </a:rPr>
            <a:t>****</a:t>
          </a:r>
        </a:p>
      </dgm:t>
    </dgm:pt>
    <dgm:pt modelId="{CF104D47-0008-4474-8AB6-6296BAD5334E}" type="parTrans" cxnId="{A76142A1-BC63-43F9-A0CF-358AC2355FDF}">
      <dgm:prSet/>
      <dgm:spPr/>
      <dgm:t>
        <a:bodyPr/>
        <a:lstStyle/>
        <a:p>
          <a:endParaRPr lang="en-US"/>
        </a:p>
      </dgm:t>
    </dgm:pt>
    <dgm:pt modelId="{FD916D59-E18A-456D-8A48-5CDFF6393626}" type="sibTrans" cxnId="{A76142A1-BC63-43F9-A0CF-358AC2355FDF}">
      <dgm:prSet/>
      <dgm:spPr/>
      <dgm:t>
        <a:bodyPr/>
        <a:lstStyle/>
        <a:p>
          <a:endParaRPr lang="en-US"/>
        </a:p>
      </dgm:t>
    </dgm:pt>
    <dgm:pt modelId="{59E91717-F244-4039-9141-7477E7E87D8B}" type="pres">
      <dgm:prSet presAssocID="{B6AFC93F-8DB3-4BEF-9D6E-D4EEEDC32FDE}" presName="linearFlow" presStyleCnt="0">
        <dgm:presLayoutVars>
          <dgm:dir/>
          <dgm:animLvl val="lvl"/>
          <dgm:resizeHandles val="exact"/>
        </dgm:presLayoutVars>
      </dgm:prSet>
      <dgm:spPr/>
      <dgm:t>
        <a:bodyPr/>
        <a:lstStyle/>
        <a:p>
          <a:endParaRPr lang="en-US"/>
        </a:p>
      </dgm:t>
    </dgm:pt>
    <dgm:pt modelId="{E70BA572-BD76-4F7B-8DE4-79D63F8F0F86}" type="pres">
      <dgm:prSet presAssocID="{2C17C27F-F4B5-41D0-A216-5C31D0BE3AF2}" presName="composite" presStyleCnt="0"/>
      <dgm:spPr>
        <a:scene3d>
          <a:camera prst="orthographicFront"/>
          <a:lightRig rig="threePt" dir="t"/>
        </a:scene3d>
        <a:sp3d>
          <a:bevelT prst="angle"/>
        </a:sp3d>
      </dgm:spPr>
    </dgm:pt>
    <dgm:pt modelId="{748E1C55-FBBC-4C2D-9120-EF7437780ECB}" type="pres">
      <dgm:prSet presAssocID="{2C17C27F-F4B5-41D0-A216-5C31D0BE3AF2}" presName="parentText" presStyleLbl="alignNode1" presStyleIdx="0" presStyleCnt="4">
        <dgm:presLayoutVars>
          <dgm:chMax val="1"/>
          <dgm:bulletEnabled val="1"/>
        </dgm:presLayoutVars>
      </dgm:prSet>
      <dgm:spPr/>
      <dgm:t>
        <a:bodyPr/>
        <a:lstStyle/>
        <a:p>
          <a:endParaRPr lang="en-US"/>
        </a:p>
      </dgm:t>
    </dgm:pt>
    <dgm:pt modelId="{9A1CE395-94F4-4243-B82F-AA54F6AC4414}" type="pres">
      <dgm:prSet presAssocID="{2C17C27F-F4B5-41D0-A216-5C31D0BE3AF2}" presName="descendantText" presStyleLbl="alignAcc1" presStyleIdx="0" presStyleCnt="4">
        <dgm:presLayoutVars>
          <dgm:bulletEnabled val="1"/>
        </dgm:presLayoutVars>
      </dgm:prSet>
      <dgm:spPr/>
      <dgm:t>
        <a:bodyPr/>
        <a:lstStyle/>
        <a:p>
          <a:endParaRPr lang="en-US"/>
        </a:p>
      </dgm:t>
    </dgm:pt>
    <dgm:pt modelId="{8FFE5690-EB24-4DFF-91F3-C7B65CE8AA7F}" type="pres">
      <dgm:prSet presAssocID="{1345BEE4-6317-4D1F-AB91-6E9488C25008}" presName="sp" presStyleCnt="0"/>
      <dgm:spPr>
        <a:scene3d>
          <a:camera prst="orthographicFront"/>
          <a:lightRig rig="threePt" dir="t"/>
        </a:scene3d>
        <a:sp3d>
          <a:bevelT prst="angle"/>
        </a:sp3d>
      </dgm:spPr>
    </dgm:pt>
    <dgm:pt modelId="{4BEEFF9A-DAB0-44F4-9399-68B21328C4C1}" type="pres">
      <dgm:prSet presAssocID="{5E5C0C0A-32D4-45A1-89B6-2F4E402DDCA8}" presName="composite" presStyleCnt="0"/>
      <dgm:spPr>
        <a:scene3d>
          <a:camera prst="orthographicFront"/>
          <a:lightRig rig="threePt" dir="t"/>
        </a:scene3d>
        <a:sp3d>
          <a:bevelT prst="angle"/>
        </a:sp3d>
      </dgm:spPr>
    </dgm:pt>
    <dgm:pt modelId="{A82E5BED-571C-4304-ACC4-B72C43FB8C13}" type="pres">
      <dgm:prSet presAssocID="{5E5C0C0A-32D4-45A1-89B6-2F4E402DDCA8}" presName="parentText" presStyleLbl="alignNode1" presStyleIdx="1" presStyleCnt="4">
        <dgm:presLayoutVars>
          <dgm:chMax val="1"/>
          <dgm:bulletEnabled val="1"/>
        </dgm:presLayoutVars>
      </dgm:prSet>
      <dgm:spPr/>
      <dgm:t>
        <a:bodyPr/>
        <a:lstStyle/>
        <a:p>
          <a:endParaRPr lang="en-US"/>
        </a:p>
      </dgm:t>
    </dgm:pt>
    <dgm:pt modelId="{C458453A-BEB0-4098-9E26-BED08AC12346}" type="pres">
      <dgm:prSet presAssocID="{5E5C0C0A-32D4-45A1-89B6-2F4E402DDCA8}" presName="descendantText" presStyleLbl="alignAcc1" presStyleIdx="1" presStyleCnt="4">
        <dgm:presLayoutVars>
          <dgm:bulletEnabled val="1"/>
        </dgm:presLayoutVars>
      </dgm:prSet>
      <dgm:spPr/>
      <dgm:t>
        <a:bodyPr/>
        <a:lstStyle/>
        <a:p>
          <a:endParaRPr lang="en-US"/>
        </a:p>
      </dgm:t>
    </dgm:pt>
    <dgm:pt modelId="{5D178E01-718F-4F36-A12C-962A8F335820}" type="pres">
      <dgm:prSet presAssocID="{5AE42F76-981E-4FAC-A355-FB0B06647FE2}" presName="sp" presStyleCnt="0"/>
      <dgm:spPr>
        <a:scene3d>
          <a:camera prst="orthographicFront"/>
          <a:lightRig rig="threePt" dir="t"/>
        </a:scene3d>
        <a:sp3d>
          <a:bevelT prst="angle"/>
        </a:sp3d>
      </dgm:spPr>
    </dgm:pt>
    <dgm:pt modelId="{EB31B7B9-A87F-4620-9040-5E4C7D04858D}" type="pres">
      <dgm:prSet presAssocID="{44A26807-41CB-4D13-A871-2C67F02B9DB8}" presName="composite" presStyleCnt="0"/>
      <dgm:spPr>
        <a:scene3d>
          <a:camera prst="orthographicFront"/>
          <a:lightRig rig="threePt" dir="t"/>
        </a:scene3d>
        <a:sp3d>
          <a:bevelT prst="angle"/>
        </a:sp3d>
      </dgm:spPr>
    </dgm:pt>
    <dgm:pt modelId="{AF11E51D-D824-436F-8D27-AC37285CEC5C}" type="pres">
      <dgm:prSet presAssocID="{44A26807-41CB-4D13-A871-2C67F02B9DB8}" presName="parentText" presStyleLbl="alignNode1" presStyleIdx="2" presStyleCnt="4">
        <dgm:presLayoutVars>
          <dgm:chMax val="1"/>
          <dgm:bulletEnabled val="1"/>
        </dgm:presLayoutVars>
      </dgm:prSet>
      <dgm:spPr/>
      <dgm:t>
        <a:bodyPr/>
        <a:lstStyle/>
        <a:p>
          <a:endParaRPr lang="en-US"/>
        </a:p>
      </dgm:t>
    </dgm:pt>
    <dgm:pt modelId="{0E814268-8107-4FD0-8331-3A77EFD96A0E}" type="pres">
      <dgm:prSet presAssocID="{44A26807-41CB-4D13-A871-2C67F02B9DB8}" presName="descendantText" presStyleLbl="alignAcc1" presStyleIdx="2" presStyleCnt="4">
        <dgm:presLayoutVars>
          <dgm:bulletEnabled val="1"/>
        </dgm:presLayoutVars>
      </dgm:prSet>
      <dgm:spPr/>
      <dgm:t>
        <a:bodyPr/>
        <a:lstStyle/>
        <a:p>
          <a:endParaRPr lang="en-US"/>
        </a:p>
      </dgm:t>
    </dgm:pt>
    <dgm:pt modelId="{BB25B1BB-FEFB-4774-ACEE-D88EF40DC168}" type="pres">
      <dgm:prSet presAssocID="{5F3EACBF-6FB9-430F-8938-F61B923E9662}" presName="sp" presStyleCnt="0"/>
      <dgm:spPr/>
    </dgm:pt>
    <dgm:pt modelId="{F3107044-6ED8-4643-A6F0-8F34FB7D2AB9}" type="pres">
      <dgm:prSet presAssocID="{25FEA949-4CB7-46A9-A0EB-66FFBCEE6FC6}" presName="composite" presStyleCnt="0"/>
      <dgm:spPr/>
    </dgm:pt>
    <dgm:pt modelId="{82EDA9CC-F434-40CC-BDDE-003E4D098CE4}" type="pres">
      <dgm:prSet presAssocID="{25FEA949-4CB7-46A9-A0EB-66FFBCEE6FC6}" presName="parentText" presStyleLbl="alignNode1" presStyleIdx="3" presStyleCnt="4" custLinFactNeighborX="-777">
        <dgm:presLayoutVars>
          <dgm:chMax val="1"/>
          <dgm:bulletEnabled val="1"/>
        </dgm:presLayoutVars>
      </dgm:prSet>
      <dgm:spPr/>
      <dgm:t>
        <a:bodyPr/>
        <a:lstStyle/>
        <a:p>
          <a:endParaRPr lang="en-US"/>
        </a:p>
      </dgm:t>
    </dgm:pt>
    <dgm:pt modelId="{4F0D2D63-F355-4F6B-B4BA-2B7272ACC746}" type="pres">
      <dgm:prSet presAssocID="{25FEA949-4CB7-46A9-A0EB-66FFBCEE6FC6}" presName="descendantText" presStyleLbl="alignAcc1" presStyleIdx="3" presStyleCnt="4">
        <dgm:presLayoutVars>
          <dgm:bulletEnabled val="1"/>
        </dgm:presLayoutVars>
      </dgm:prSet>
      <dgm:spPr/>
      <dgm:t>
        <a:bodyPr/>
        <a:lstStyle/>
        <a:p>
          <a:endParaRPr lang="en-US"/>
        </a:p>
      </dgm:t>
    </dgm:pt>
  </dgm:ptLst>
  <dgm:cxnLst>
    <dgm:cxn modelId="{E3B645CE-4734-4651-A6F5-BE88F0018A71}" srcId="{B6AFC93F-8DB3-4BEF-9D6E-D4EEEDC32FDE}" destId="{2C17C27F-F4B5-41D0-A216-5C31D0BE3AF2}" srcOrd="0" destOrd="0" parTransId="{2255CBF7-8CBC-4B54-AFD7-613A51B55C13}" sibTransId="{1345BEE4-6317-4D1F-AB91-6E9488C25008}"/>
    <dgm:cxn modelId="{F2106D26-34D9-4448-8736-01CDB0C7235D}" type="presOf" srcId="{F2C018AF-C6B1-4554-956B-9594544BA2DD}" destId="{4F0D2D63-F355-4F6B-B4BA-2B7272ACC746}" srcOrd="0" destOrd="0" presId="urn:microsoft.com/office/officeart/2005/8/layout/chevron2"/>
    <dgm:cxn modelId="{A76142A1-BC63-43F9-A0CF-358AC2355FDF}" srcId="{B6AFC93F-8DB3-4BEF-9D6E-D4EEEDC32FDE}" destId="{25FEA949-4CB7-46A9-A0EB-66FFBCEE6FC6}" srcOrd="3" destOrd="0" parTransId="{CF104D47-0008-4474-8AB6-6296BAD5334E}" sibTransId="{FD916D59-E18A-456D-8A48-5CDFF6393626}"/>
    <dgm:cxn modelId="{A36DC77B-5F22-4484-A1EB-71A65ADF2578}" type="presOf" srcId="{47EC7A0A-9C2C-4AC2-8F92-889FBD151B46}" destId="{C458453A-BEB0-4098-9E26-BED08AC12346}" srcOrd="0" destOrd="0" presId="urn:microsoft.com/office/officeart/2005/8/layout/chevron2"/>
    <dgm:cxn modelId="{61FC54ED-8172-4A77-8CFA-5388BF7C8F55}" type="presOf" srcId="{44A26807-41CB-4D13-A871-2C67F02B9DB8}" destId="{AF11E51D-D824-436F-8D27-AC37285CEC5C}" srcOrd="0" destOrd="0" presId="urn:microsoft.com/office/officeart/2005/8/layout/chevron2"/>
    <dgm:cxn modelId="{BAC826B2-1266-42C2-A0A4-BF6D66984160}" type="presOf" srcId="{25FEA949-4CB7-46A9-A0EB-66FFBCEE6FC6}" destId="{82EDA9CC-F434-40CC-BDDE-003E4D098CE4}" srcOrd="0" destOrd="0" presId="urn:microsoft.com/office/officeart/2005/8/layout/chevron2"/>
    <dgm:cxn modelId="{BF9C41DC-4CDF-4259-B898-9BFFED61A639}" srcId="{B6AFC93F-8DB3-4BEF-9D6E-D4EEEDC32FDE}" destId="{44A26807-41CB-4D13-A871-2C67F02B9DB8}" srcOrd="2" destOrd="0" parTransId="{732E389E-80AE-4F98-8767-36E41102A1D1}" sibTransId="{5F3EACBF-6FB9-430F-8938-F61B923E9662}"/>
    <dgm:cxn modelId="{FDB4FDAD-333E-4DC4-B64C-D38C949AA006}" srcId="{25FEA949-4CB7-46A9-A0EB-66FFBCEE6FC6}" destId="{F2C018AF-C6B1-4554-956B-9594544BA2DD}" srcOrd="0" destOrd="0" parTransId="{000CD451-1CC8-49F4-92EF-111F8B032568}" sibTransId="{23AA9AF2-E2E9-425E-AD27-32B48B605781}"/>
    <dgm:cxn modelId="{2FD7357E-7F09-494D-A297-0CED5008B376}" srcId="{2C17C27F-F4B5-41D0-A216-5C31D0BE3AF2}" destId="{D855A3D7-0DCA-40FD-8AFB-F0D7BF4FD8E2}" srcOrd="0" destOrd="0" parTransId="{FEE903D6-ADCB-4ABD-BD2D-78FA14AA98A3}" sibTransId="{1E56FAC3-C8B1-4FC8-A04A-78C49B72E539}"/>
    <dgm:cxn modelId="{66FFCF67-6A2A-4923-B9AF-628A4C475742}" type="presOf" srcId="{D855A3D7-0DCA-40FD-8AFB-F0D7BF4FD8E2}" destId="{9A1CE395-94F4-4243-B82F-AA54F6AC4414}" srcOrd="0" destOrd="0" presId="urn:microsoft.com/office/officeart/2005/8/layout/chevron2"/>
    <dgm:cxn modelId="{ABEAB9B9-5D28-491B-A2FE-784023362CDA}" srcId="{44A26807-41CB-4D13-A871-2C67F02B9DB8}" destId="{FBD9F774-37A4-442F-9868-11BA4CD03BA6}" srcOrd="0" destOrd="0" parTransId="{A8A3D331-2607-47E8-9FD4-CE76D78B8E95}" sibTransId="{27BB0054-5523-4A01-8AB1-67620BBE9FFC}"/>
    <dgm:cxn modelId="{4DF4151D-F77C-4578-9B16-0FE5F2241304}" type="presOf" srcId="{B6AFC93F-8DB3-4BEF-9D6E-D4EEEDC32FDE}" destId="{59E91717-F244-4039-9141-7477E7E87D8B}" srcOrd="0" destOrd="0" presId="urn:microsoft.com/office/officeart/2005/8/layout/chevron2"/>
    <dgm:cxn modelId="{667EE28C-E6DC-48F5-8FAB-92112D0D30C2}" srcId="{B6AFC93F-8DB3-4BEF-9D6E-D4EEEDC32FDE}" destId="{5E5C0C0A-32D4-45A1-89B6-2F4E402DDCA8}" srcOrd="1" destOrd="0" parTransId="{1EC3B428-0AA6-4978-8A06-BAE89FB316EE}" sibTransId="{5AE42F76-981E-4FAC-A355-FB0B06647FE2}"/>
    <dgm:cxn modelId="{6510ECFB-9746-4329-8AC8-6B3D23341BB9}" type="presOf" srcId="{5E5C0C0A-32D4-45A1-89B6-2F4E402DDCA8}" destId="{A82E5BED-571C-4304-ACC4-B72C43FB8C13}" srcOrd="0" destOrd="0" presId="urn:microsoft.com/office/officeart/2005/8/layout/chevron2"/>
    <dgm:cxn modelId="{F0973DF4-7828-4AF8-934F-8730B5FE546E}" type="presOf" srcId="{2C17C27F-F4B5-41D0-A216-5C31D0BE3AF2}" destId="{748E1C55-FBBC-4C2D-9120-EF7437780ECB}" srcOrd="0" destOrd="0" presId="urn:microsoft.com/office/officeart/2005/8/layout/chevron2"/>
    <dgm:cxn modelId="{86C31FE4-9931-49E4-87DD-28DB001038B7}" type="presOf" srcId="{FBD9F774-37A4-442F-9868-11BA4CD03BA6}" destId="{0E814268-8107-4FD0-8331-3A77EFD96A0E}" srcOrd="0" destOrd="0" presId="urn:microsoft.com/office/officeart/2005/8/layout/chevron2"/>
    <dgm:cxn modelId="{033084AD-C2D8-43E8-802E-1976C59E14E8}" srcId="{5E5C0C0A-32D4-45A1-89B6-2F4E402DDCA8}" destId="{47EC7A0A-9C2C-4AC2-8F92-889FBD151B46}" srcOrd="0" destOrd="0" parTransId="{E48696A4-B9E3-4599-BF90-FBEFF3901BFE}" sibTransId="{4848A3D7-973C-4EEF-A4C0-3DBC2C7744D7}"/>
    <dgm:cxn modelId="{9C2EB5F9-C8B7-4E0C-8C36-9B07523CFDD0}" type="presParOf" srcId="{59E91717-F244-4039-9141-7477E7E87D8B}" destId="{E70BA572-BD76-4F7B-8DE4-79D63F8F0F86}" srcOrd="0" destOrd="0" presId="urn:microsoft.com/office/officeart/2005/8/layout/chevron2"/>
    <dgm:cxn modelId="{654FB2BF-5AE7-42E9-867B-18AF31BA9BBB}" type="presParOf" srcId="{E70BA572-BD76-4F7B-8DE4-79D63F8F0F86}" destId="{748E1C55-FBBC-4C2D-9120-EF7437780ECB}" srcOrd="0" destOrd="0" presId="urn:microsoft.com/office/officeart/2005/8/layout/chevron2"/>
    <dgm:cxn modelId="{4E24F0E6-310A-4DB5-B0EE-C47C14AF1A4B}" type="presParOf" srcId="{E70BA572-BD76-4F7B-8DE4-79D63F8F0F86}" destId="{9A1CE395-94F4-4243-B82F-AA54F6AC4414}" srcOrd="1" destOrd="0" presId="urn:microsoft.com/office/officeart/2005/8/layout/chevron2"/>
    <dgm:cxn modelId="{AC52C725-1644-4395-9B14-9EE3014E496F}" type="presParOf" srcId="{59E91717-F244-4039-9141-7477E7E87D8B}" destId="{8FFE5690-EB24-4DFF-91F3-C7B65CE8AA7F}" srcOrd="1" destOrd="0" presId="urn:microsoft.com/office/officeart/2005/8/layout/chevron2"/>
    <dgm:cxn modelId="{981E43A8-13F5-4BFA-95F6-790A2B449ED1}" type="presParOf" srcId="{59E91717-F244-4039-9141-7477E7E87D8B}" destId="{4BEEFF9A-DAB0-44F4-9399-68B21328C4C1}" srcOrd="2" destOrd="0" presId="urn:microsoft.com/office/officeart/2005/8/layout/chevron2"/>
    <dgm:cxn modelId="{E75C5549-DE4B-4E5F-94FD-3477A25997CA}" type="presParOf" srcId="{4BEEFF9A-DAB0-44F4-9399-68B21328C4C1}" destId="{A82E5BED-571C-4304-ACC4-B72C43FB8C13}" srcOrd="0" destOrd="0" presId="urn:microsoft.com/office/officeart/2005/8/layout/chevron2"/>
    <dgm:cxn modelId="{56288D1A-1FC3-4BC6-90E9-208A94FBDD0C}" type="presParOf" srcId="{4BEEFF9A-DAB0-44F4-9399-68B21328C4C1}" destId="{C458453A-BEB0-4098-9E26-BED08AC12346}" srcOrd="1" destOrd="0" presId="urn:microsoft.com/office/officeart/2005/8/layout/chevron2"/>
    <dgm:cxn modelId="{EF3C8C1B-661F-4B2A-8EA7-EF1D5FEDA077}" type="presParOf" srcId="{59E91717-F244-4039-9141-7477E7E87D8B}" destId="{5D178E01-718F-4F36-A12C-962A8F335820}" srcOrd="3" destOrd="0" presId="urn:microsoft.com/office/officeart/2005/8/layout/chevron2"/>
    <dgm:cxn modelId="{F3B2ABD7-42C3-4EBA-A0F0-24BF62C937FE}" type="presParOf" srcId="{59E91717-F244-4039-9141-7477E7E87D8B}" destId="{EB31B7B9-A87F-4620-9040-5E4C7D04858D}" srcOrd="4" destOrd="0" presId="urn:microsoft.com/office/officeart/2005/8/layout/chevron2"/>
    <dgm:cxn modelId="{1CEAB338-8701-41AC-A6F7-3FC21F09FE87}" type="presParOf" srcId="{EB31B7B9-A87F-4620-9040-5E4C7D04858D}" destId="{AF11E51D-D824-436F-8D27-AC37285CEC5C}" srcOrd="0" destOrd="0" presId="urn:microsoft.com/office/officeart/2005/8/layout/chevron2"/>
    <dgm:cxn modelId="{CFA0D4E9-FD3A-4332-A79E-24487AB1AF60}" type="presParOf" srcId="{EB31B7B9-A87F-4620-9040-5E4C7D04858D}" destId="{0E814268-8107-4FD0-8331-3A77EFD96A0E}" srcOrd="1" destOrd="0" presId="urn:microsoft.com/office/officeart/2005/8/layout/chevron2"/>
    <dgm:cxn modelId="{472993D7-23BB-4D52-A68F-4782D5620FE5}" type="presParOf" srcId="{59E91717-F244-4039-9141-7477E7E87D8B}" destId="{BB25B1BB-FEFB-4774-ACEE-D88EF40DC168}" srcOrd="5" destOrd="0" presId="urn:microsoft.com/office/officeart/2005/8/layout/chevron2"/>
    <dgm:cxn modelId="{D8F341E4-20E8-4304-BD4E-7E1AEF60EE4B}" type="presParOf" srcId="{59E91717-F244-4039-9141-7477E7E87D8B}" destId="{F3107044-6ED8-4643-A6F0-8F34FB7D2AB9}" srcOrd="6" destOrd="0" presId="urn:microsoft.com/office/officeart/2005/8/layout/chevron2"/>
    <dgm:cxn modelId="{C0FC77B4-1800-421E-B63F-3571A267447A}" type="presParOf" srcId="{F3107044-6ED8-4643-A6F0-8F34FB7D2AB9}" destId="{82EDA9CC-F434-40CC-BDDE-003E4D098CE4}" srcOrd="0" destOrd="0" presId="urn:microsoft.com/office/officeart/2005/8/layout/chevron2"/>
    <dgm:cxn modelId="{40CDE79E-E0D2-4418-8424-06A4025738E5}" type="presParOf" srcId="{F3107044-6ED8-4643-A6F0-8F34FB7D2AB9}" destId="{4F0D2D63-F355-4F6B-B4BA-2B7272ACC7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DE40BB-5785-43E9-929D-06933F57003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E224321-9909-4353-A69D-9BBA7C2950B7}">
      <dgm:prSet phldrT="[Text]"/>
      <dgm:spPr>
        <a:scene3d>
          <a:camera prst="orthographicFront"/>
          <a:lightRig rig="threePt" dir="t"/>
        </a:scene3d>
        <a:sp3d>
          <a:bevelT prst="angle"/>
        </a:sp3d>
      </dgm:spPr>
      <dgm:t>
        <a:bodyPr/>
        <a:lstStyle/>
        <a:p>
          <a:r>
            <a:rPr lang="en-US" dirty="0">
              <a:solidFill>
                <a:schemeClr val="tx2"/>
              </a:solidFill>
            </a:rPr>
            <a:t>Accountability</a:t>
          </a:r>
        </a:p>
      </dgm:t>
    </dgm:pt>
    <dgm:pt modelId="{4E4F1F2A-730C-497E-BCA1-DB097484E2F0}" type="parTrans" cxnId="{488708C3-67D8-49C6-9F0B-55F13440519D}">
      <dgm:prSet/>
      <dgm:spPr/>
      <dgm:t>
        <a:bodyPr/>
        <a:lstStyle/>
        <a:p>
          <a:endParaRPr lang="en-US"/>
        </a:p>
      </dgm:t>
    </dgm:pt>
    <dgm:pt modelId="{4F4AE0C8-768C-4CC1-917E-3BF08FDB0FAF}" type="sibTrans" cxnId="{488708C3-67D8-49C6-9F0B-55F13440519D}">
      <dgm:prSet/>
      <dgm:spPr/>
      <dgm:t>
        <a:bodyPr/>
        <a:lstStyle/>
        <a:p>
          <a:endParaRPr lang="en-US"/>
        </a:p>
      </dgm:t>
    </dgm:pt>
    <dgm:pt modelId="{5AECE84E-D52F-49DD-BAB1-CC74D357F1C2}">
      <dgm:prSet phldrT="[Text]"/>
      <dgm:spPr>
        <a:scene3d>
          <a:camera prst="orthographicFront"/>
          <a:lightRig rig="threePt" dir="t"/>
        </a:scene3d>
        <a:sp3d>
          <a:bevelT prst="angle"/>
        </a:sp3d>
      </dgm:spPr>
      <dgm:t>
        <a:bodyPr/>
        <a:lstStyle/>
        <a:p>
          <a:r>
            <a:rPr lang="en-US" dirty="0">
              <a:solidFill>
                <a:schemeClr val="tx2"/>
              </a:solidFill>
            </a:rPr>
            <a:t>Community Safety</a:t>
          </a:r>
        </a:p>
      </dgm:t>
    </dgm:pt>
    <dgm:pt modelId="{AA5844A1-EEE2-4A92-9ADE-7EA5246B3D11}" type="parTrans" cxnId="{F3C66173-870E-489C-97FD-65F25BECB79B}">
      <dgm:prSet/>
      <dgm:spPr/>
      <dgm:t>
        <a:bodyPr/>
        <a:lstStyle/>
        <a:p>
          <a:endParaRPr lang="en-US"/>
        </a:p>
      </dgm:t>
    </dgm:pt>
    <dgm:pt modelId="{5982E72E-C76C-4DB6-95EC-1DE7365091B2}" type="sibTrans" cxnId="{F3C66173-870E-489C-97FD-65F25BECB79B}">
      <dgm:prSet/>
      <dgm:spPr/>
      <dgm:t>
        <a:bodyPr/>
        <a:lstStyle/>
        <a:p>
          <a:endParaRPr lang="en-US"/>
        </a:p>
      </dgm:t>
    </dgm:pt>
    <dgm:pt modelId="{B4DAB230-9238-4413-A392-148BE1075248}">
      <dgm:prSet phldrT="[Text]"/>
      <dgm:spPr>
        <a:scene3d>
          <a:camera prst="orthographicFront"/>
          <a:lightRig rig="threePt" dir="t"/>
        </a:scene3d>
        <a:sp3d>
          <a:bevelT prst="angle"/>
        </a:sp3d>
      </dgm:spPr>
      <dgm:t>
        <a:bodyPr/>
        <a:lstStyle/>
        <a:p>
          <a:r>
            <a:rPr lang="en-US" dirty="0">
              <a:solidFill>
                <a:schemeClr val="tx2"/>
              </a:solidFill>
            </a:rPr>
            <a:t>Competence Development</a:t>
          </a:r>
        </a:p>
      </dgm:t>
    </dgm:pt>
    <dgm:pt modelId="{7235568A-6F16-48B7-8899-547BEA96F5A5}" type="parTrans" cxnId="{9FD8E0CB-AED4-4828-A14C-3424406B1F75}">
      <dgm:prSet/>
      <dgm:spPr/>
      <dgm:t>
        <a:bodyPr/>
        <a:lstStyle/>
        <a:p>
          <a:endParaRPr lang="en-US"/>
        </a:p>
      </dgm:t>
    </dgm:pt>
    <dgm:pt modelId="{49AFA47B-E945-4E1E-AFD6-ACC8B06A7A4D}" type="sibTrans" cxnId="{9FD8E0CB-AED4-4828-A14C-3424406B1F75}">
      <dgm:prSet/>
      <dgm:spPr/>
      <dgm:t>
        <a:bodyPr/>
        <a:lstStyle/>
        <a:p>
          <a:endParaRPr lang="en-US"/>
        </a:p>
      </dgm:t>
    </dgm:pt>
    <dgm:pt modelId="{8D571053-1D53-428D-8DBD-43D5077C1089}">
      <dgm:prSet phldrT="[Text]"/>
      <dgm:spPr>
        <a:scene3d>
          <a:camera prst="orthographicFront"/>
          <a:lightRig rig="threePt" dir="t"/>
        </a:scene3d>
        <a:sp3d>
          <a:bevelT prst="angle"/>
        </a:sp3d>
      </dgm:spPr>
      <dgm:t>
        <a:bodyPr/>
        <a:lstStyle/>
        <a:p>
          <a:r>
            <a:rPr lang="en-US" dirty="0">
              <a:solidFill>
                <a:schemeClr val="tx2"/>
              </a:solidFill>
            </a:rPr>
            <a:t> Closure</a:t>
          </a:r>
        </a:p>
      </dgm:t>
    </dgm:pt>
    <dgm:pt modelId="{1AF39600-992B-493E-8DF0-698FC554BCAA}" type="parTrans" cxnId="{ACF188F0-4C98-40D5-AFBD-6FBB4CC4A958}">
      <dgm:prSet/>
      <dgm:spPr/>
      <dgm:t>
        <a:bodyPr/>
        <a:lstStyle/>
        <a:p>
          <a:endParaRPr lang="en-US"/>
        </a:p>
      </dgm:t>
    </dgm:pt>
    <dgm:pt modelId="{B75AE5BF-5D9E-4E0B-8172-A5C4D9B50787}" type="sibTrans" cxnId="{ACF188F0-4C98-40D5-AFBD-6FBB4CC4A958}">
      <dgm:prSet/>
      <dgm:spPr/>
      <dgm:t>
        <a:bodyPr/>
        <a:lstStyle/>
        <a:p>
          <a:endParaRPr lang="en-US"/>
        </a:p>
      </dgm:t>
    </dgm:pt>
    <dgm:pt modelId="{AC6F478F-3263-4854-B6E5-4F90CFEF27AF}">
      <dgm:prSet phldrT="[Text]"/>
      <dgm:spPr>
        <a:scene3d>
          <a:camera prst="orthographicFront"/>
          <a:lightRig rig="threePt" dir="t"/>
        </a:scene3d>
        <a:sp3d>
          <a:bevelT prst="angle"/>
        </a:sp3d>
      </dgm:spPr>
      <dgm:t>
        <a:bodyPr/>
        <a:lstStyle/>
        <a:p>
          <a:r>
            <a:rPr lang="en-US" dirty="0">
              <a:solidFill>
                <a:schemeClr val="tx2"/>
              </a:solidFill>
            </a:rPr>
            <a:t>Making Amends</a:t>
          </a:r>
        </a:p>
      </dgm:t>
    </dgm:pt>
    <dgm:pt modelId="{F88FF2D3-E1FB-42F6-95B7-BDC373A8A14E}" type="parTrans" cxnId="{6363C761-F075-4197-AB4C-86C156871EB3}">
      <dgm:prSet/>
      <dgm:spPr/>
      <dgm:t>
        <a:bodyPr/>
        <a:lstStyle/>
        <a:p>
          <a:endParaRPr lang="en-US"/>
        </a:p>
      </dgm:t>
    </dgm:pt>
    <dgm:pt modelId="{8CE5A8B6-6713-4589-AA03-8D2CF25A3151}" type="sibTrans" cxnId="{6363C761-F075-4197-AB4C-86C156871EB3}">
      <dgm:prSet/>
      <dgm:spPr/>
      <dgm:t>
        <a:bodyPr/>
        <a:lstStyle/>
        <a:p>
          <a:endParaRPr lang="en-US"/>
        </a:p>
      </dgm:t>
    </dgm:pt>
    <dgm:pt modelId="{84054E2B-F8B9-4327-9EB7-E8E45C4C6C09}">
      <dgm:prSet phldrT="[Text]"/>
      <dgm:spPr>
        <a:scene3d>
          <a:camera prst="orthographicFront"/>
          <a:lightRig rig="threePt" dir="t"/>
        </a:scene3d>
        <a:sp3d>
          <a:bevelT prst="angle"/>
        </a:sp3d>
      </dgm:spPr>
      <dgm:t>
        <a:bodyPr/>
        <a:lstStyle/>
        <a:p>
          <a:r>
            <a:rPr lang="en-US" dirty="0">
              <a:solidFill>
                <a:schemeClr val="tx2"/>
              </a:solidFill>
            </a:rPr>
            <a:t>Encounter Other Side</a:t>
          </a:r>
        </a:p>
      </dgm:t>
    </dgm:pt>
    <dgm:pt modelId="{598B404D-C82D-4E28-B610-BE42EC35AE84}" type="parTrans" cxnId="{B4D81AA4-4C82-4BE8-A6CB-46B9FD814CE4}">
      <dgm:prSet/>
      <dgm:spPr/>
      <dgm:t>
        <a:bodyPr/>
        <a:lstStyle/>
        <a:p>
          <a:endParaRPr lang="en-US"/>
        </a:p>
      </dgm:t>
    </dgm:pt>
    <dgm:pt modelId="{360E28BF-50E5-4A59-A16D-961A6A1105FB}" type="sibTrans" cxnId="{B4D81AA4-4C82-4BE8-A6CB-46B9FD814CE4}">
      <dgm:prSet/>
      <dgm:spPr/>
      <dgm:t>
        <a:bodyPr/>
        <a:lstStyle/>
        <a:p>
          <a:endParaRPr lang="en-US"/>
        </a:p>
      </dgm:t>
    </dgm:pt>
    <dgm:pt modelId="{38B7DA5E-AF92-49C4-BA44-A81C4CFA817C}">
      <dgm:prSet phldrT="[Text]"/>
      <dgm:spPr>
        <a:scene3d>
          <a:camera prst="orthographicFront"/>
          <a:lightRig rig="threePt" dir="t"/>
        </a:scene3d>
        <a:sp3d>
          <a:bevelT prst="angle"/>
        </a:sp3d>
      </dgm:spPr>
      <dgm:t>
        <a:bodyPr/>
        <a:lstStyle/>
        <a:p>
          <a:r>
            <a:rPr lang="en-US" dirty="0">
              <a:solidFill>
                <a:schemeClr val="tx2"/>
              </a:solidFill>
            </a:rPr>
            <a:t>Reintegration for All</a:t>
          </a:r>
        </a:p>
      </dgm:t>
    </dgm:pt>
    <dgm:pt modelId="{E14193C7-571E-4C89-87FE-511137F2F134}" type="parTrans" cxnId="{DC7C5FFB-EB1D-4A4E-848B-AAB4FBFC70AA}">
      <dgm:prSet/>
      <dgm:spPr/>
      <dgm:t>
        <a:bodyPr/>
        <a:lstStyle/>
        <a:p>
          <a:endParaRPr lang="en-US"/>
        </a:p>
      </dgm:t>
    </dgm:pt>
    <dgm:pt modelId="{8080560E-597D-4AEF-BD9D-D6CDA329C494}" type="sibTrans" cxnId="{DC7C5FFB-EB1D-4A4E-848B-AAB4FBFC70AA}">
      <dgm:prSet/>
      <dgm:spPr/>
      <dgm:t>
        <a:bodyPr/>
        <a:lstStyle/>
        <a:p>
          <a:endParaRPr lang="en-US"/>
        </a:p>
      </dgm:t>
    </dgm:pt>
    <dgm:pt modelId="{BA3E1413-6D98-4655-B5A3-816B907C009E}" type="pres">
      <dgm:prSet presAssocID="{81DE40BB-5785-43E9-929D-06933F57003C}" presName="Name0" presStyleCnt="0">
        <dgm:presLayoutVars>
          <dgm:dir/>
          <dgm:resizeHandles val="exact"/>
        </dgm:presLayoutVars>
      </dgm:prSet>
      <dgm:spPr/>
      <dgm:t>
        <a:bodyPr/>
        <a:lstStyle/>
        <a:p>
          <a:endParaRPr lang="en-US"/>
        </a:p>
      </dgm:t>
    </dgm:pt>
    <dgm:pt modelId="{62227D0A-C710-44F5-908C-2FF48A4891A2}" type="pres">
      <dgm:prSet presAssocID="{81DE40BB-5785-43E9-929D-06933F57003C}" presName="cycle" presStyleCnt="0"/>
      <dgm:spPr/>
    </dgm:pt>
    <dgm:pt modelId="{A52C16BD-563C-445E-8198-8B49895C273C}" type="pres">
      <dgm:prSet presAssocID="{8E224321-9909-4353-A69D-9BBA7C2950B7}" presName="nodeFirstNode" presStyleLbl="node1" presStyleIdx="0" presStyleCnt="7">
        <dgm:presLayoutVars>
          <dgm:bulletEnabled val="1"/>
        </dgm:presLayoutVars>
      </dgm:prSet>
      <dgm:spPr/>
      <dgm:t>
        <a:bodyPr/>
        <a:lstStyle/>
        <a:p>
          <a:endParaRPr lang="en-US"/>
        </a:p>
      </dgm:t>
    </dgm:pt>
    <dgm:pt modelId="{46D6B9C6-7F3D-4C1C-909B-F8E7AEDA0C19}" type="pres">
      <dgm:prSet presAssocID="{4F4AE0C8-768C-4CC1-917E-3BF08FDB0FAF}" presName="sibTransFirstNode" presStyleLbl="bgShp" presStyleIdx="0" presStyleCnt="1"/>
      <dgm:spPr/>
      <dgm:t>
        <a:bodyPr/>
        <a:lstStyle/>
        <a:p>
          <a:endParaRPr lang="en-US"/>
        </a:p>
      </dgm:t>
    </dgm:pt>
    <dgm:pt modelId="{54DF94F3-22E0-4218-BA59-3E24CA9981EC}" type="pres">
      <dgm:prSet presAssocID="{5AECE84E-D52F-49DD-BAB1-CC74D357F1C2}" presName="nodeFollowingNodes" presStyleLbl="node1" presStyleIdx="1" presStyleCnt="7">
        <dgm:presLayoutVars>
          <dgm:bulletEnabled val="1"/>
        </dgm:presLayoutVars>
      </dgm:prSet>
      <dgm:spPr/>
      <dgm:t>
        <a:bodyPr/>
        <a:lstStyle/>
        <a:p>
          <a:endParaRPr lang="en-US"/>
        </a:p>
      </dgm:t>
    </dgm:pt>
    <dgm:pt modelId="{476637B5-958F-4F77-943D-FD19E39EE2FD}" type="pres">
      <dgm:prSet presAssocID="{B4DAB230-9238-4413-A392-148BE1075248}" presName="nodeFollowingNodes" presStyleLbl="node1" presStyleIdx="2" presStyleCnt="7">
        <dgm:presLayoutVars>
          <dgm:bulletEnabled val="1"/>
        </dgm:presLayoutVars>
      </dgm:prSet>
      <dgm:spPr/>
      <dgm:t>
        <a:bodyPr/>
        <a:lstStyle/>
        <a:p>
          <a:endParaRPr lang="en-US"/>
        </a:p>
      </dgm:t>
    </dgm:pt>
    <dgm:pt modelId="{415963EB-7CFC-4854-ABE8-039324F29491}" type="pres">
      <dgm:prSet presAssocID="{8D571053-1D53-428D-8DBD-43D5077C1089}" presName="nodeFollowingNodes" presStyleLbl="node1" presStyleIdx="3" presStyleCnt="7">
        <dgm:presLayoutVars>
          <dgm:bulletEnabled val="1"/>
        </dgm:presLayoutVars>
      </dgm:prSet>
      <dgm:spPr/>
      <dgm:t>
        <a:bodyPr/>
        <a:lstStyle/>
        <a:p>
          <a:endParaRPr lang="en-US"/>
        </a:p>
      </dgm:t>
    </dgm:pt>
    <dgm:pt modelId="{53E56428-12F0-490E-B0B1-9E162D4A1B68}" type="pres">
      <dgm:prSet presAssocID="{AC6F478F-3263-4854-B6E5-4F90CFEF27AF}" presName="nodeFollowingNodes" presStyleLbl="node1" presStyleIdx="4" presStyleCnt="7">
        <dgm:presLayoutVars>
          <dgm:bulletEnabled val="1"/>
        </dgm:presLayoutVars>
      </dgm:prSet>
      <dgm:spPr/>
      <dgm:t>
        <a:bodyPr/>
        <a:lstStyle/>
        <a:p>
          <a:endParaRPr lang="en-US"/>
        </a:p>
      </dgm:t>
    </dgm:pt>
    <dgm:pt modelId="{362BF92F-57A1-4464-8499-1EDAD7BC4C28}" type="pres">
      <dgm:prSet presAssocID="{84054E2B-F8B9-4327-9EB7-E8E45C4C6C09}" presName="nodeFollowingNodes" presStyleLbl="node1" presStyleIdx="5" presStyleCnt="7">
        <dgm:presLayoutVars>
          <dgm:bulletEnabled val="1"/>
        </dgm:presLayoutVars>
      </dgm:prSet>
      <dgm:spPr/>
      <dgm:t>
        <a:bodyPr/>
        <a:lstStyle/>
        <a:p>
          <a:endParaRPr lang="en-US"/>
        </a:p>
      </dgm:t>
    </dgm:pt>
    <dgm:pt modelId="{58D3D940-F847-438B-9FB9-FE85CD1251C1}" type="pres">
      <dgm:prSet presAssocID="{38B7DA5E-AF92-49C4-BA44-A81C4CFA817C}" presName="nodeFollowingNodes" presStyleLbl="node1" presStyleIdx="6" presStyleCnt="7">
        <dgm:presLayoutVars>
          <dgm:bulletEnabled val="1"/>
        </dgm:presLayoutVars>
      </dgm:prSet>
      <dgm:spPr/>
      <dgm:t>
        <a:bodyPr/>
        <a:lstStyle/>
        <a:p>
          <a:endParaRPr lang="en-US"/>
        </a:p>
      </dgm:t>
    </dgm:pt>
  </dgm:ptLst>
  <dgm:cxnLst>
    <dgm:cxn modelId="{DC7C5FFB-EB1D-4A4E-848B-AAB4FBFC70AA}" srcId="{81DE40BB-5785-43E9-929D-06933F57003C}" destId="{38B7DA5E-AF92-49C4-BA44-A81C4CFA817C}" srcOrd="6" destOrd="0" parTransId="{E14193C7-571E-4C89-87FE-511137F2F134}" sibTransId="{8080560E-597D-4AEF-BD9D-D6CDA329C494}"/>
    <dgm:cxn modelId="{73699B92-E9D0-4D03-9DED-7AD18FE9636D}" type="presOf" srcId="{38B7DA5E-AF92-49C4-BA44-A81C4CFA817C}" destId="{58D3D940-F847-438B-9FB9-FE85CD1251C1}" srcOrd="0" destOrd="0" presId="urn:microsoft.com/office/officeart/2005/8/layout/cycle3"/>
    <dgm:cxn modelId="{488708C3-67D8-49C6-9F0B-55F13440519D}" srcId="{81DE40BB-5785-43E9-929D-06933F57003C}" destId="{8E224321-9909-4353-A69D-9BBA7C2950B7}" srcOrd="0" destOrd="0" parTransId="{4E4F1F2A-730C-497E-BCA1-DB097484E2F0}" sibTransId="{4F4AE0C8-768C-4CC1-917E-3BF08FDB0FAF}"/>
    <dgm:cxn modelId="{6C456ED6-E839-4AAD-98B1-280B5DE681CB}" type="presOf" srcId="{AC6F478F-3263-4854-B6E5-4F90CFEF27AF}" destId="{53E56428-12F0-490E-B0B1-9E162D4A1B68}" srcOrd="0" destOrd="0" presId="urn:microsoft.com/office/officeart/2005/8/layout/cycle3"/>
    <dgm:cxn modelId="{4B27AF3A-AA40-431C-8F0F-BE80ADBC61FA}" type="presOf" srcId="{84054E2B-F8B9-4327-9EB7-E8E45C4C6C09}" destId="{362BF92F-57A1-4464-8499-1EDAD7BC4C28}" srcOrd="0" destOrd="0" presId="urn:microsoft.com/office/officeart/2005/8/layout/cycle3"/>
    <dgm:cxn modelId="{7C0706E3-04CE-4309-B000-164C9D31028E}" type="presOf" srcId="{5AECE84E-D52F-49DD-BAB1-CC74D357F1C2}" destId="{54DF94F3-22E0-4218-BA59-3E24CA9981EC}" srcOrd="0" destOrd="0" presId="urn:microsoft.com/office/officeart/2005/8/layout/cycle3"/>
    <dgm:cxn modelId="{A8DEFA16-BF0C-4D58-B6E9-6C4FCB5F8577}" type="presOf" srcId="{8D571053-1D53-428D-8DBD-43D5077C1089}" destId="{415963EB-7CFC-4854-ABE8-039324F29491}" srcOrd="0" destOrd="0" presId="urn:microsoft.com/office/officeart/2005/8/layout/cycle3"/>
    <dgm:cxn modelId="{6363C761-F075-4197-AB4C-86C156871EB3}" srcId="{81DE40BB-5785-43E9-929D-06933F57003C}" destId="{AC6F478F-3263-4854-B6E5-4F90CFEF27AF}" srcOrd="4" destOrd="0" parTransId="{F88FF2D3-E1FB-42F6-95B7-BDC373A8A14E}" sibTransId="{8CE5A8B6-6713-4589-AA03-8D2CF25A3151}"/>
    <dgm:cxn modelId="{67AD2F04-2715-4158-9389-613A3D5F73E2}" type="presOf" srcId="{8E224321-9909-4353-A69D-9BBA7C2950B7}" destId="{A52C16BD-563C-445E-8198-8B49895C273C}" srcOrd="0" destOrd="0" presId="urn:microsoft.com/office/officeart/2005/8/layout/cycle3"/>
    <dgm:cxn modelId="{EFC9561E-61A7-418B-A4EB-58B5F8135EB4}" type="presOf" srcId="{81DE40BB-5785-43E9-929D-06933F57003C}" destId="{BA3E1413-6D98-4655-B5A3-816B907C009E}" srcOrd="0" destOrd="0" presId="urn:microsoft.com/office/officeart/2005/8/layout/cycle3"/>
    <dgm:cxn modelId="{E10ABB71-EE00-4E0C-BD5C-F4C874658B16}" type="presOf" srcId="{B4DAB230-9238-4413-A392-148BE1075248}" destId="{476637B5-958F-4F77-943D-FD19E39EE2FD}" srcOrd="0" destOrd="0" presId="urn:microsoft.com/office/officeart/2005/8/layout/cycle3"/>
    <dgm:cxn modelId="{9FD8E0CB-AED4-4828-A14C-3424406B1F75}" srcId="{81DE40BB-5785-43E9-929D-06933F57003C}" destId="{B4DAB230-9238-4413-A392-148BE1075248}" srcOrd="2" destOrd="0" parTransId="{7235568A-6F16-48B7-8899-547BEA96F5A5}" sibTransId="{49AFA47B-E945-4E1E-AFD6-ACC8B06A7A4D}"/>
    <dgm:cxn modelId="{F3C66173-870E-489C-97FD-65F25BECB79B}" srcId="{81DE40BB-5785-43E9-929D-06933F57003C}" destId="{5AECE84E-D52F-49DD-BAB1-CC74D357F1C2}" srcOrd="1" destOrd="0" parTransId="{AA5844A1-EEE2-4A92-9ADE-7EA5246B3D11}" sibTransId="{5982E72E-C76C-4DB6-95EC-1DE7365091B2}"/>
    <dgm:cxn modelId="{44583065-6398-43D2-8980-6E5C929BB03F}" type="presOf" srcId="{4F4AE0C8-768C-4CC1-917E-3BF08FDB0FAF}" destId="{46D6B9C6-7F3D-4C1C-909B-F8E7AEDA0C19}" srcOrd="0" destOrd="0" presId="urn:microsoft.com/office/officeart/2005/8/layout/cycle3"/>
    <dgm:cxn modelId="{ACF188F0-4C98-40D5-AFBD-6FBB4CC4A958}" srcId="{81DE40BB-5785-43E9-929D-06933F57003C}" destId="{8D571053-1D53-428D-8DBD-43D5077C1089}" srcOrd="3" destOrd="0" parTransId="{1AF39600-992B-493E-8DF0-698FC554BCAA}" sibTransId="{B75AE5BF-5D9E-4E0B-8172-A5C4D9B50787}"/>
    <dgm:cxn modelId="{B4D81AA4-4C82-4BE8-A6CB-46B9FD814CE4}" srcId="{81DE40BB-5785-43E9-929D-06933F57003C}" destId="{84054E2B-F8B9-4327-9EB7-E8E45C4C6C09}" srcOrd="5" destOrd="0" parTransId="{598B404D-C82D-4E28-B610-BE42EC35AE84}" sibTransId="{360E28BF-50E5-4A59-A16D-961A6A1105FB}"/>
    <dgm:cxn modelId="{22A5204B-C71D-413A-96E6-7068F85613EB}" type="presParOf" srcId="{BA3E1413-6D98-4655-B5A3-816B907C009E}" destId="{62227D0A-C710-44F5-908C-2FF48A4891A2}" srcOrd="0" destOrd="0" presId="urn:microsoft.com/office/officeart/2005/8/layout/cycle3"/>
    <dgm:cxn modelId="{67E1E4C0-2D40-4EBC-B215-A9818AEF9ADF}" type="presParOf" srcId="{62227D0A-C710-44F5-908C-2FF48A4891A2}" destId="{A52C16BD-563C-445E-8198-8B49895C273C}" srcOrd="0" destOrd="0" presId="urn:microsoft.com/office/officeart/2005/8/layout/cycle3"/>
    <dgm:cxn modelId="{667D7200-4C6B-45B8-B2D1-B462B1AB9732}" type="presParOf" srcId="{62227D0A-C710-44F5-908C-2FF48A4891A2}" destId="{46D6B9C6-7F3D-4C1C-909B-F8E7AEDA0C19}" srcOrd="1" destOrd="0" presId="urn:microsoft.com/office/officeart/2005/8/layout/cycle3"/>
    <dgm:cxn modelId="{E9960256-8A86-4E30-B23B-0CF379AFCB3C}" type="presParOf" srcId="{62227D0A-C710-44F5-908C-2FF48A4891A2}" destId="{54DF94F3-22E0-4218-BA59-3E24CA9981EC}" srcOrd="2" destOrd="0" presId="urn:microsoft.com/office/officeart/2005/8/layout/cycle3"/>
    <dgm:cxn modelId="{4D42FE71-6C0C-46FC-A995-C43914DC26A4}" type="presParOf" srcId="{62227D0A-C710-44F5-908C-2FF48A4891A2}" destId="{476637B5-958F-4F77-943D-FD19E39EE2FD}" srcOrd="3" destOrd="0" presId="urn:microsoft.com/office/officeart/2005/8/layout/cycle3"/>
    <dgm:cxn modelId="{C6D78BBC-D607-4A49-8009-89FFA1017EE6}" type="presParOf" srcId="{62227D0A-C710-44F5-908C-2FF48A4891A2}" destId="{415963EB-7CFC-4854-ABE8-039324F29491}" srcOrd="4" destOrd="0" presId="urn:microsoft.com/office/officeart/2005/8/layout/cycle3"/>
    <dgm:cxn modelId="{AF2363C1-ECF9-4126-94E7-2950226915F2}" type="presParOf" srcId="{62227D0A-C710-44F5-908C-2FF48A4891A2}" destId="{53E56428-12F0-490E-B0B1-9E162D4A1B68}" srcOrd="5" destOrd="0" presId="urn:microsoft.com/office/officeart/2005/8/layout/cycle3"/>
    <dgm:cxn modelId="{7DB402B6-4445-49BD-A8F5-E022F46CF7C9}" type="presParOf" srcId="{62227D0A-C710-44F5-908C-2FF48A4891A2}" destId="{362BF92F-57A1-4464-8499-1EDAD7BC4C28}" srcOrd="6" destOrd="0" presId="urn:microsoft.com/office/officeart/2005/8/layout/cycle3"/>
    <dgm:cxn modelId="{4FD4E156-5A70-472A-BFC9-1CAE7B339337}" type="presParOf" srcId="{62227D0A-C710-44F5-908C-2FF48A4891A2}" destId="{58D3D940-F847-438B-9FB9-FE85CD1251C1}"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30028C-B0CD-4014-B2A7-A4FF3B90109F}" type="doc">
      <dgm:prSet loTypeId="urn:microsoft.com/office/officeart/2005/8/layout/vList3" loCatId="list" qsTypeId="urn:microsoft.com/office/officeart/2005/8/quickstyle/simple1" qsCatId="simple" csTypeId="urn:microsoft.com/office/officeart/2005/8/colors/accent1_2" csCatId="accent1" phldr="1"/>
      <dgm:spPr/>
    </dgm:pt>
    <dgm:pt modelId="{45DDF6BF-711C-43DE-9CF4-B71F143F1C9B}">
      <dgm:prSet phldrT="[Text]" custT="1"/>
      <dgm:spPr/>
      <dgm:t>
        <a:bodyPr/>
        <a:lstStyle/>
        <a:p>
          <a:r>
            <a:rPr lang="en-US" sz="2800" dirty="0">
              <a:solidFill>
                <a:schemeClr val="bg1"/>
              </a:solidFill>
            </a:rPr>
            <a:t>Requirements</a:t>
          </a:r>
        </a:p>
      </dgm:t>
    </dgm:pt>
    <dgm:pt modelId="{C02DDCF7-F0EF-4912-9969-A2D1433DEA3C}" type="parTrans" cxnId="{56F99D07-961C-41EC-B3ED-D8801419FEF2}">
      <dgm:prSet/>
      <dgm:spPr/>
      <dgm:t>
        <a:bodyPr/>
        <a:lstStyle/>
        <a:p>
          <a:endParaRPr lang="en-US"/>
        </a:p>
      </dgm:t>
    </dgm:pt>
    <dgm:pt modelId="{01509DD6-04AE-418E-8651-2FB961E7043E}" type="sibTrans" cxnId="{56F99D07-961C-41EC-B3ED-D8801419FEF2}">
      <dgm:prSet/>
      <dgm:spPr/>
      <dgm:t>
        <a:bodyPr/>
        <a:lstStyle/>
        <a:p>
          <a:endParaRPr lang="en-US"/>
        </a:p>
      </dgm:t>
    </dgm:pt>
    <dgm:pt modelId="{0E92A4BA-192D-481B-985D-730C6FB72EEB}">
      <dgm:prSet phldrT="[Text]" custT="1"/>
      <dgm:spPr/>
      <dgm:t>
        <a:bodyPr/>
        <a:lstStyle/>
        <a:p>
          <a:r>
            <a:rPr lang="en-US" sz="2800" dirty="0">
              <a:solidFill>
                <a:schemeClr val="bg1"/>
              </a:solidFill>
            </a:rPr>
            <a:t>Limits of Admissibility </a:t>
          </a:r>
        </a:p>
      </dgm:t>
    </dgm:pt>
    <dgm:pt modelId="{9E4A5D68-722D-4E91-95B0-2E813382EA65}" type="parTrans" cxnId="{43DAECC1-DB36-4EED-AF69-786E9C7D1143}">
      <dgm:prSet/>
      <dgm:spPr/>
      <dgm:t>
        <a:bodyPr/>
        <a:lstStyle/>
        <a:p>
          <a:endParaRPr lang="en-US"/>
        </a:p>
      </dgm:t>
    </dgm:pt>
    <dgm:pt modelId="{BE288AA1-351A-4D7F-92A9-41D130D79FB3}" type="sibTrans" cxnId="{43DAECC1-DB36-4EED-AF69-786E9C7D1143}">
      <dgm:prSet/>
      <dgm:spPr/>
      <dgm:t>
        <a:bodyPr/>
        <a:lstStyle/>
        <a:p>
          <a:endParaRPr lang="en-US"/>
        </a:p>
      </dgm:t>
    </dgm:pt>
    <dgm:pt modelId="{EF694CCF-503E-452A-B0FA-6DE3DE7A50E8}">
      <dgm:prSet phldrT="[Text]" custT="1"/>
      <dgm:spPr/>
      <dgm:t>
        <a:bodyPr/>
        <a:lstStyle/>
        <a:p>
          <a:r>
            <a:rPr lang="en-US" sz="2800" dirty="0">
              <a:solidFill>
                <a:schemeClr val="bg1"/>
              </a:solidFill>
            </a:rPr>
            <a:t>Representation by Counsel</a:t>
          </a:r>
        </a:p>
      </dgm:t>
    </dgm:pt>
    <dgm:pt modelId="{4D381548-94A9-4581-8911-3E0F02B92149}" type="parTrans" cxnId="{ABB1A615-9DF9-4AFA-B38E-8989F90F8CC9}">
      <dgm:prSet/>
      <dgm:spPr/>
      <dgm:t>
        <a:bodyPr/>
        <a:lstStyle/>
        <a:p>
          <a:endParaRPr lang="en-US"/>
        </a:p>
      </dgm:t>
    </dgm:pt>
    <dgm:pt modelId="{3D5E1DD1-42BD-4F14-9705-372BDC206DD3}" type="sibTrans" cxnId="{ABB1A615-9DF9-4AFA-B38E-8989F90F8CC9}">
      <dgm:prSet/>
      <dgm:spPr/>
      <dgm:t>
        <a:bodyPr/>
        <a:lstStyle/>
        <a:p>
          <a:endParaRPr lang="en-US"/>
        </a:p>
      </dgm:t>
    </dgm:pt>
    <dgm:pt modelId="{23967E61-F3BC-40FE-B2B2-F6F0125D6D36}" type="pres">
      <dgm:prSet presAssocID="{0430028C-B0CD-4014-B2A7-A4FF3B90109F}" presName="linearFlow" presStyleCnt="0">
        <dgm:presLayoutVars>
          <dgm:dir/>
          <dgm:resizeHandles val="exact"/>
        </dgm:presLayoutVars>
      </dgm:prSet>
      <dgm:spPr/>
    </dgm:pt>
    <dgm:pt modelId="{66623267-49A3-42D1-81CD-D9C60ECF1838}" type="pres">
      <dgm:prSet presAssocID="{45DDF6BF-711C-43DE-9CF4-B71F143F1C9B}" presName="composite" presStyleCnt="0"/>
      <dgm:spPr/>
    </dgm:pt>
    <dgm:pt modelId="{3CE6325B-6FDE-4A42-91C0-5C137C742859}" type="pres">
      <dgm:prSet presAssocID="{45DDF6BF-711C-43DE-9CF4-B71F143F1C9B}"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Fingerprint"/>
        </a:ext>
      </dgm:extLst>
    </dgm:pt>
    <dgm:pt modelId="{7D653E37-5BC6-4DEA-92E8-CA3D83B2F774}" type="pres">
      <dgm:prSet presAssocID="{45DDF6BF-711C-43DE-9CF4-B71F143F1C9B}" presName="txShp" presStyleLbl="node1" presStyleIdx="0" presStyleCnt="3" custLinFactNeighborX="536" custLinFactNeighborY="-3498">
        <dgm:presLayoutVars>
          <dgm:bulletEnabled val="1"/>
        </dgm:presLayoutVars>
      </dgm:prSet>
      <dgm:spPr/>
      <dgm:t>
        <a:bodyPr/>
        <a:lstStyle/>
        <a:p>
          <a:endParaRPr lang="en-US"/>
        </a:p>
      </dgm:t>
    </dgm:pt>
    <dgm:pt modelId="{976A1A4E-7F8F-4CF4-BEB6-2973FD680D4F}" type="pres">
      <dgm:prSet presAssocID="{01509DD6-04AE-418E-8651-2FB961E7043E}" presName="spacing" presStyleCnt="0"/>
      <dgm:spPr/>
    </dgm:pt>
    <dgm:pt modelId="{910118C5-7C8B-42CC-B4F7-F4F23297B65E}" type="pres">
      <dgm:prSet presAssocID="{0E92A4BA-192D-481B-985D-730C6FB72EEB}" presName="composite" presStyleCnt="0"/>
      <dgm:spPr/>
    </dgm:pt>
    <dgm:pt modelId="{11081304-6357-4000-B59D-7BEF45166B0A}" type="pres">
      <dgm:prSet presAssocID="{0E92A4BA-192D-481B-985D-730C6FB72EEB}"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Fingerprint"/>
        </a:ext>
      </dgm:extLst>
    </dgm:pt>
    <dgm:pt modelId="{3223B381-FEF6-45D1-A330-EA500769CD8F}" type="pres">
      <dgm:prSet presAssocID="{0E92A4BA-192D-481B-985D-730C6FB72EEB}" presName="txShp" presStyleLbl="node1" presStyleIdx="1" presStyleCnt="3">
        <dgm:presLayoutVars>
          <dgm:bulletEnabled val="1"/>
        </dgm:presLayoutVars>
      </dgm:prSet>
      <dgm:spPr/>
      <dgm:t>
        <a:bodyPr/>
        <a:lstStyle/>
        <a:p>
          <a:endParaRPr lang="en-US"/>
        </a:p>
      </dgm:t>
    </dgm:pt>
    <dgm:pt modelId="{E3A87572-F296-44F0-A6CF-FEA93738E545}" type="pres">
      <dgm:prSet presAssocID="{BE288AA1-351A-4D7F-92A9-41D130D79FB3}" presName="spacing" presStyleCnt="0"/>
      <dgm:spPr/>
    </dgm:pt>
    <dgm:pt modelId="{85C04443-6F8A-4611-B2B3-63A716982B6D}" type="pres">
      <dgm:prSet presAssocID="{EF694CCF-503E-452A-B0FA-6DE3DE7A50E8}" presName="composite" presStyleCnt="0"/>
      <dgm:spPr/>
    </dgm:pt>
    <dgm:pt modelId="{593FB810-728B-412C-BACF-A19004BB301E}" type="pres">
      <dgm:prSet presAssocID="{EF694CCF-503E-452A-B0FA-6DE3DE7A50E8}" presName="imgShp" presStyleLbl="fgImgPlace1" presStyleIdx="2" presStyleCnt="3" custLinFactNeighborX="-1166" custLinFactNeighborY="-233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Fingerprint"/>
        </a:ext>
      </dgm:extLst>
    </dgm:pt>
    <dgm:pt modelId="{AFFC4213-2B58-40E3-AFC3-9A3B900C6446}" type="pres">
      <dgm:prSet presAssocID="{EF694CCF-503E-452A-B0FA-6DE3DE7A50E8}" presName="txShp" presStyleLbl="node1" presStyleIdx="2" presStyleCnt="3">
        <dgm:presLayoutVars>
          <dgm:bulletEnabled val="1"/>
        </dgm:presLayoutVars>
      </dgm:prSet>
      <dgm:spPr/>
      <dgm:t>
        <a:bodyPr/>
        <a:lstStyle/>
        <a:p>
          <a:endParaRPr lang="en-US"/>
        </a:p>
      </dgm:t>
    </dgm:pt>
  </dgm:ptLst>
  <dgm:cxnLst>
    <dgm:cxn modelId="{56F99D07-961C-41EC-B3ED-D8801419FEF2}" srcId="{0430028C-B0CD-4014-B2A7-A4FF3B90109F}" destId="{45DDF6BF-711C-43DE-9CF4-B71F143F1C9B}" srcOrd="0" destOrd="0" parTransId="{C02DDCF7-F0EF-4912-9969-A2D1433DEA3C}" sibTransId="{01509DD6-04AE-418E-8651-2FB961E7043E}"/>
    <dgm:cxn modelId="{628853F2-6DC9-464A-AC21-E46AC31B617B}" type="presOf" srcId="{45DDF6BF-711C-43DE-9CF4-B71F143F1C9B}" destId="{7D653E37-5BC6-4DEA-92E8-CA3D83B2F774}" srcOrd="0" destOrd="0" presId="urn:microsoft.com/office/officeart/2005/8/layout/vList3"/>
    <dgm:cxn modelId="{43DAECC1-DB36-4EED-AF69-786E9C7D1143}" srcId="{0430028C-B0CD-4014-B2A7-A4FF3B90109F}" destId="{0E92A4BA-192D-481B-985D-730C6FB72EEB}" srcOrd="1" destOrd="0" parTransId="{9E4A5D68-722D-4E91-95B0-2E813382EA65}" sibTransId="{BE288AA1-351A-4D7F-92A9-41D130D79FB3}"/>
    <dgm:cxn modelId="{3EE3DFB1-E508-45D1-9D64-FE614B561C39}" type="presOf" srcId="{0E92A4BA-192D-481B-985D-730C6FB72EEB}" destId="{3223B381-FEF6-45D1-A330-EA500769CD8F}" srcOrd="0" destOrd="0" presId="urn:microsoft.com/office/officeart/2005/8/layout/vList3"/>
    <dgm:cxn modelId="{FA079181-5E6A-4288-AE5D-7646EB048616}" type="presOf" srcId="{0430028C-B0CD-4014-B2A7-A4FF3B90109F}" destId="{23967E61-F3BC-40FE-B2B2-F6F0125D6D36}" srcOrd="0" destOrd="0" presId="urn:microsoft.com/office/officeart/2005/8/layout/vList3"/>
    <dgm:cxn modelId="{ABB1A615-9DF9-4AFA-B38E-8989F90F8CC9}" srcId="{0430028C-B0CD-4014-B2A7-A4FF3B90109F}" destId="{EF694CCF-503E-452A-B0FA-6DE3DE7A50E8}" srcOrd="2" destOrd="0" parTransId="{4D381548-94A9-4581-8911-3E0F02B92149}" sibTransId="{3D5E1DD1-42BD-4F14-9705-372BDC206DD3}"/>
    <dgm:cxn modelId="{63D23653-A6B8-42E3-9971-7FDE0B093C50}" type="presOf" srcId="{EF694CCF-503E-452A-B0FA-6DE3DE7A50E8}" destId="{AFFC4213-2B58-40E3-AFC3-9A3B900C6446}" srcOrd="0" destOrd="0" presId="urn:microsoft.com/office/officeart/2005/8/layout/vList3"/>
    <dgm:cxn modelId="{2834BE53-3C94-473D-8AF5-41E2EA6AA33E}" type="presParOf" srcId="{23967E61-F3BC-40FE-B2B2-F6F0125D6D36}" destId="{66623267-49A3-42D1-81CD-D9C60ECF1838}" srcOrd="0" destOrd="0" presId="urn:microsoft.com/office/officeart/2005/8/layout/vList3"/>
    <dgm:cxn modelId="{5416E2A8-28EC-4EED-AC52-3D52C79151AB}" type="presParOf" srcId="{66623267-49A3-42D1-81CD-D9C60ECF1838}" destId="{3CE6325B-6FDE-4A42-91C0-5C137C742859}" srcOrd="0" destOrd="0" presId="urn:microsoft.com/office/officeart/2005/8/layout/vList3"/>
    <dgm:cxn modelId="{6BF3EAAA-4F8B-46AA-99AF-8104E85FC931}" type="presParOf" srcId="{66623267-49A3-42D1-81CD-D9C60ECF1838}" destId="{7D653E37-5BC6-4DEA-92E8-CA3D83B2F774}" srcOrd="1" destOrd="0" presId="urn:microsoft.com/office/officeart/2005/8/layout/vList3"/>
    <dgm:cxn modelId="{C24F2A34-BD99-4B97-B5FD-1123B6BDCC2B}" type="presParOf" srcId="{23967E61-F3BC-40FE-B2B2-F6F0125D6D36}" destId="{976A1A4E-7F8F-4CF4-BEB6-2973FD680D4F}" srcOrd="1" destOrd="0" presId="urn:microsoft.com/office/officeart/2005/8/layout/vList3"/>
    <dgm:cxn modelId="{B7981BA1-9848-48A3-85ED-B2F4105158F9}" type="presParOf" srcId="{23967E61-F3BC-40FE-B2B2-F6F0125D6D36}" destId="{910118C5-7C8B-42CC-B4F7-F4F23297B65E}" srcOrd="2" destOrd="0" presId="urn:microsoft.com/office/officeart/2005/8/layout/vList3"/>
    <dgm:cxn modelId="{F468A0BD-03C4-4A60-A545-2F60252C4A6E}" type="presParOf" srcId="{910118C5-7C8B-42CC-B4F7-F4F23297B65E}" destId="{11081304-6357-4000-B59D-7BEF45166B0A}" srcOrd="0" destOrd="0" presId="urn:microsoft.com/office/officeart/2005/8/layout/vList3"/>
    <dgm:cxn modelId="{DBCF64A9-437A-4D5B-A39A-779B3A2B576E}" type="presParOf" srcId="{910118C5-7C8B-42CC-B4F7-F4F23297B65E}" destId="{3223B381-FEF6-45D1-A330-EA500769CD8F}" srcOrd="1" destOrd="0" presId="urn:microsoft.com/office/officeart/2005/8/layout/vList3"/>
    <dgm:cxn modelId="{BC49986B-5BE4-4005-9861-70495D16BE88}" type="presParOf" srcId="{23967E61-F3BC-40FE-B2B2-F6F0125D6D36}" destId="{E3A87572-F296-44F0-A6CF-FEA93738E545}" srcOrd="3" destOrd="0" presId="urn:microsoft.com/office/officeart/2005/8/layout/vList3"/>
    <dgm:cxn modelId="{2EEEEFE0-CAD2-4FDC-82A0-4BD3ECC4B881}" type="presParOf" srcId="{23967E61-F3BC-40FE-B2B2-F6F0125D6D36}" destId="{85C04443-6F8A-4611-B2B3-63A716982B6D}" srcOrd="4" destOrd="0" presId="urn:microsoft.com/office/officeart/2005/8/layout/vList3"/>
    <dgm:cxn modelId="{F08CF81A-F789-4528-A1FD-3EF32AB8F61B}" type="presParOf" srcId="{85C04443-6F8A-4611-B2B3-63A716982B6D}" destId="{593FB810-728B-412C-BACF-A19004BB301E}" srcOrd="0" destOrd="0" presId="urn:microsoft.com/office/officeart/2005/8/layout/vList3"/>
    <dgm:cxn modelId="{28764776-D808-43E4-B2C9-C21780C29275}" type="presParOf" srcId="{85C04443-6F8A-4611-B2B3-63A716982B6D}" destId="{AFFC4213-2B58-40E3-AFC3-9A3B900C644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137EE-28D1-4C14-97E6-7567C28099D0}">
      <dsp:nvSpPr>
        <dsp:cNvPr id="0" name=""/>
        <dsp:cNvSpPr/>
      </dsp:nvSpPr>
      <dsp:spPr>
        <a:xfrm>
          <a:off x="2458089" y="193760"/>
          <a:ext cx="3050700" cy="3050700"/>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a:t>Purpose</a:t>
          </a:r>
        </a:p>
        <a:p>
          <a:pPr lvl="0" algn="ctr" defTabSz="1111250">
            <a:lnSpc>
              <a:spcPct val="90000"/>
            </a:lnSpc>
            <a:spcBef>
              <a:spcPct val="0"/>
            </a:spcBef>
            <a:spcAft>
              <a:spcPct val="35000"/>
            </a:spcAft>
          </a:pPr>
          <a:r>
            <a:rPr lang="en-US" sz="2500" kern="1200" dirty="0"/>
            <a:t>Policy                     Procedure</a:t>
          </a:r>
        </a:p>
      </dsp:txBody>
      <dsp:txXfrm>
        <a:off x="2864850" y="727632"/>
        <a:ext cx="2237180" cy="1372815"/>
      </dsp:txXfrm>
    </dsp:sp>
    <dsp:sp modelId="{1AE322E8-311F-4C0B-B7C8-EC2B6032DA60}">
      <dsp:nvSpPr>
        <dsp:cNvPr id="0" name=""/>
        <dsp:cNvSpPr/>
      </dsp:nvSpPr>
      <dsp:spPr>
        <a:xfrm>
          <a:off x="3825454" y="2033800"/>
          <a:ext cx="3050700" cy="3050700"/>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a:t>Delinquency</a:t>
          </a:r>
          <a:endParaRPr lang="en-US" sz="2500" kern="1200" dirty="0"/>
        </a:p>
      </dsp:txBody>
      <dsp:txXfrm>
        <a:off x="4758460" y="2821898"/>
        <a:ext cx="1830420" cy="1677885"/>
      </dsp:txXfrm>
    </dsp:sp>
    <dsp:sp modelId="{C8BDFFD8-E2F0-45D0-AF4B-67E3CA0EE38D}">
      <dsp:nvSpPr>
        <dsp:cNvPr id="0" name=""/>
        <dsp:cNvSpPr/>
      </dsp:nvSpPr>
      <dsp:spPr>
        <a:xfrm>
          <a:off x="957684" y="1970244"/>
          <a:ext cx="3050700" cy="3050700"/>
        </a:xfrm>
        <a:prstGeom prst="ellipse">
          <a:avLst/>
        </a:prstGeom>
        <a:solidFill>
          <a:schemeClr val="l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a:t>Confidentially</a:t>
          </a:r>
          <a:endParaRPr lang="en-US" sz="2500" kern="1200" dirty="0"/>
        </a:p>
      </dsp:txBody>
      <dsp:txXfrm>
        <a:off x="1244958" y="2758341"/>
        <a:ext cx="1830420" cy="1677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E1C55-FBBC-4C2D-9120-EF7437780ECB}">
      <dsp:nvSpPr>
        <dsp:cNvPr id="0" name=""/>
        <dsp:cNvSpPr/>
      </dsp:nvSpPr>
      <dsp:spPr>
        <a:xfrm rot="5400000">
          <a:off x="-219257" y="221911"/>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solidFill>
                <a:schemeClr val="bg1"/>
              </a:solidFill>
            </a:rPr>
            <a:t>*</a:t>
          </a:r>
        </a:p>
      </dsp:txBody>
      <dsp:txXfrm rot="-5400000">
        <a:off x="2" y="514254"/>
        <a:ext cx="1023201" cy="438516"/>
      </dsp:txXfrm>
    </dsp:sp>
    <dsp:sp modelId="{9A1CE395-94F4-4243-B82F-AA54F6AC4414}">
      <dsp:nvSpPr>
        <dsp:cNvPr id="0" name=""/>
        <dsp:cNvSpPr/>
      </dsp:nvSpPr>
      <dsp:spPr>
        <a:xfrm rot="5400000">
          <a:off x="4100542" y="-3074687"/>
          <a:ext cx="950116" cy="71047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Intent is to protect minors from the stigma of delinquency and afford them confidentiality </a:t>
          </a:r>
        </a:p>
      </dsp:txBody>
      <dsp:txXfrm rot="-5400000">
        <a:off x="1023202" y="49034"/>
        <a:ext cx="7058417" cy="857354"/>
      </dsp:txXfrm>
    </dsp:sp>
    <dsp:sp modelId="{A82E5BED-571C-4304-ACC4-B72C43FB8C13}">
      <dsp:nvSpPr>
        <dsp:cNvPr id="0" name=""/>
        <dsp:cNvSpPr/>
      </dsp:nvSpPr>
      <dsp:spPr>
        <a:xfrm rot="5400000">
          <a:off x="-219257" y="1539125"/>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solidFill>
                <a:schemeClr val="bg1"/>
              </a:solidFill>
            </a:rPr>
            <a:t>**</a:t>
          </a:r>
        </a:p>
      </dsp:txBody>
      <dsp:txXfrm rot="-5400000">
        <a:off x="2" y="1831468"/>
        <a:ext cx="1023201" cy="438516"/>
      </dsp:txXfrm>
    </dsp:sp>
    <dsp:sp modelId="{C458453A-BEB0-4098-9E26-BED08AC12346}">
      <dsp:nvSpPr>
        <dsp:cNvPr id="0" name=""/>
        <dsp:cNvSpPr/>
      </dsp:nvSpPr>
      <dsp:spPr>
        <a:xfrm rot="5400000">
          <a:off x="4100293" y="-1757223"/>
          <a:ext cx="950615" cy="71047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The general rule is that juvenile court personnel will have access to all juvenile records</a:t>
          </a:r>
        </a:p>
      </dsp:txBody>
      <dsp:txXfrm rot="-5400000">
        <a:off x="1023202" y="1366273"/>
        <a:ext cx="7058393" cy="857805"/>
      </dsp:txXfrm>
    </dsp:sp>
    <dsp:sp modelId="{AF11E51D-D824-436F-8D27-AC37285CEC5C}">
      <dsp:nvSpPr>
        <dsp:cNvPr id="0" name=""/>
        <dsp:cNvSpPr/>
      </dsp:nvSpPr>
      <dsp:spPr>
        <a:xfrm rot="5400000">
          <a:off x="-219257" y="2856339"/>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solidFill>
                <a:schemeClr val="bg1"/>
              </a:solidFill>
            </a:rPr>
            <a:t>***</a:t>
          </a:r>
        </a:p>
      </dsp:txBody>
      <dsp:txXfrm rot="-5400000">
        <a:off x="2" y="3148682"/>
        <a:ext cx="1023201" cy="438516"/>
      </dsp:txXfrm>
    </dsp:sp>
    <dsp:sp modelId="{0E814268-8107-4FD0-8331-3A77EFD96A0E}">
      <dsp:nvSpPr>
        <dsp:cNvPr id="0" name=""/>
        <dsp:cNvSpPr/>
      </dsp:nvSpPr>
      <dsp:spPr>
        <a:xfrm rot="5400000">
          <a:off x="4100542" y="-440258"/>
          <a:ext cx="950116" cy="71047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If minor is tried as an adult, the records will follow. Expungement is often an option</a:t>
          </a:r>
        </a:p>
      </dsp:txBody>
      <dsp:txXfrm rot="-5400000">
        <a:off x="1023202" y="2683463"/>
        <a:ext cx="7058417" cy="857354"/>
      </dsp:txXfrm>
    </dsp:sp>
    <dsp:sp modelId="{82EDA9CC-F434-40CC-BDDE-003E4D098CE4}">
      <dsp:nvSpPr>
        <dsp:cNvPr id="0" name=""/>
        <dsp:cNvSpPr/>
      </dsp:nvSpPr>
      <dsp:spPr>
        <a:xfrm rot="5400000">
          <a:off x="-219257" y="4173553"/>
          <a:ext cx="1461717" cy="10232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solidFill>
                <a:schemeClr val="bg1"/>
              </a:solidFill>
            </a:rPr>
            <a:t>****</a:t>
          </a:r>
        </a:p>
      </dsp:txBody>
      <dsp:txXfrm rot="-5400000">
        <a:off x="2" y="4465896"/>
        <a:ext cx="1023201" cy="438516"/>
      </dsp:txXfrm>
    </dsp:sp>
    <dsp:sp modelId="{4F0D2D63-F355-4F6B-B4BA-2B7272ACC746}">
      <dsp:nvSpPr>
        <dsp:cNvPr id="0" name=""/>
        <dsp:cNvSpPr/>
      </dsp:nvSpPr>
      <dsp:spPr>
        <a:xfrm rot="5400000">
          <a:off x="4100542" y="876955"/>
          <a:ext cx="950116" cy="710479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altLang="en-US" sz="2400" kern="1200" dirty="0">
              <a:solidFill>
                <a:schemeClr val="tx1"/>
              </a:solidFill>
            </a:rPr>
            <a:t>Juvenile court records are generally NOT available to the public </a:t>
          </a:r>
          <a:endParaRPr lang="en-US" sz="2400" kern="1200" dirty="0">
            <a:solidFill>
              <a:schemeClr val="tx1"/>
            </a:solidFill>
          </a:endParaRPr>
        </a:p>
      </dsp:txBody>
      <dsp:txXfrm rot="-5400000">
        <a:off x="1023202" y="4000677"/>
        <a:ext cx="7058417" cy="857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6B9C6-7F3D-4C1C-909B-F8E7AEDA0C19}">
      <dsp:nvSpPr>
        <dsp:cNvPr id="0" name=""/>
        <dsp:cNvSpPr/>
      </dsp:nvSpPr>
      <dsp:spPr>
        <a:xfrm>
          <a:off x="1267991" y="-34238"/>
          <a:ext cx="5592016" cy="5592016"/>
        </a:xfrm>
        <a:prstGeom prst="circularArrow">
          <a:avLst>
            <a:gd name="adj1" fmla="val 5544"/>
            <a:gd name="adj2" fmla="val 330680"/>
            <a:gd name="adj3" fmla="val 14501840"/>
            <a:gd name="adj4" fmla="val 1695820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2C16BD-563C-445E-8198-8B49895C273C}">
      <dsp:nvSpPr>
        <dsp:cNvPr id="0" name=""/>
        <dsp:cNvSpPr/>
      </dsp:nvSpPr>
      <dsp:spPr>
        <a:xfrm>
          <a:off x="3184921" y="3216"/>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2"/>
              </a:solidFill>
            </a:rPr>
            <a:t>Accountability</a:t>
          </a:r>
        </a:p>
      </dsp:txBody>
      <dsp:txXfrm>
        <a:off x="3227834" y="46129"/>
        <a:ext cx="1672330" cy="793252"/>
      </dsp:txXfrm>
    </dsp:sp>
    <dsp:sp modelId="{54DF94F3-22E0-4218-BA59-3E24CA9981EC}">
      <dsp:nvSpPr>
        <dsp:cNvPr id="0" name=""/>
        <dsp:cNvSpPr/>
      </dsp:nvSpPr>
      <dsp:spPr>
        <a:xfrm>
          <a:off x="5049320" y="901063"/>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2"/>
              </a:solidFill>
            </a:rPr>
            <a:t>Community Safety</a:t>
          </a:r>
        </a:p>
      </dsp:txBody>
      <dsp:txXfrm>
        <a:off x="5092233" y="943976"/>
        <a:ext cx="1672330" cy="793252"/>
      </dsp:txXfrm>
    </dsp:sp>
    <dsp:sp modelId="{476637B5-958F-4F77-943D-FD19E39EE2FD}">
      <dsp:nvSpPr>
        <dsp:cNvPr id="0" name=""/>
        <dsp:cNvSpPr/>
      </dsp:nvSpPr>
      <dsp:spPr>
        <a:xfrm>
          <a:off x="5509788" y="2918507"/>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2"/>
              </a:solidFill>
            </a:rPr>
            <a:t>Competence Development</a:t>
          </a:r>
        </a:p>
      </dsp:txBody>
      <dsp:txXfrm>
        <a:off x="5552701" y="2961420"/>
        <a:ext cx="1672330" cy="793252"/>
      </dsp:txXfrm>
    </dsp:sp>
    <dsp:sp modelId="{415963EB-7CFC-4854-ABE8-039324F29491}">
      <dsp:nvSpPr>
        <dsp:cNvPr id="0" name=""/>
        <dsp:cNvSpPr/>
      </dsp:nvSpPr>
      <dsp:spPr>
        <a:xfrm>
          <a:off x="4219584" y="4536372"/>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2"/>
              </a:solidFill>
            </a:rPr>
            <a:t> Closure</a:t>
          </a:r>
        </a:p>
      </dsp:txBody>
      <dsp:txXfrm>
        <a:off x="4262497" y="4579285"/>
        <a:ext cx="1672330" cy="793252"/>
      </dsp:txXfrm>
    </dsp:sp>
    <dsp:sp modelId="{53E56428-12F0-490E-B0B1-9E162D4A1B68}">
      <dsp:nvSpPr>
        <dsp:cNvPr id="0" name=""/>
        <dsp:cNvSpPr/>
      </dsp:nvSpPr>
      <dsp:spPr>
        <a:xfrm>
          <a:off x="2150258" y="4536372"/>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2"/>
              </a:solidFill>
            </a:rPr>
            <a:t>Making Amends</a:t>
          </a:r>
        </a:p>
      </dsp:txBody>
      <dsp:txXfrm>
        <a:off x="2193171" y="4579285"/>
        <a:ext cx="1672330" cy="793252"/>
      </dsp:txXfrm>
    </dsp:sp>
    <dsp:sp modelId="{362BF92F-57A1-4464-8499-1EDAD7BC4C28}">
      <dsp:nvSpPr>
        <dsp:cNvPr id="0" name=""/>
        <dsp:cNvSpPr/>
      </dsp:nvSpPr>
      <dsp:spPr>
        <a:xfrm>
          <a:off x="860055" y="2918507"/>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2"/>
              </a:solidFill>
            </a:rPr>
            <a:t>Encounter Other Side</a:t>
          </a:r>
        </a:p>
      </dsp:txBody>
      <dsp:txXfrm>
        <a:off x="902968" y="2961420"/>
        <a:ext cx="1672330" cy="793252"/>
      </dsp:txXfrm>
    </dsp:sp>
    <dsp:sp modelId="{58D3D940-F847-438B-9FB9-FE85CD1251C1}">
      <dsp:nvSpPr>
        <dsp:cNvPr id="0" name=""/>
        <dsp:cNvSpPr/>
      </dsp:nvSpPr>
      <dsp:spPr>
        <a:xfrm>
          <a:off x="1320523" y="901063"/>
          <a:ext cx="1758156" cy="879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2"/>
              </a:solidFill>
            </a:rPr>
            <a:t>Reintegration for All</a:t>
          </a:r>
        </a:p>
      </dsp:txBody>
      <dsp:txXfrm>
        <a:off x="1363436" y="943976"/>
        <a:ext cx="1672330" cy="793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53E37-5BC6-4DEA-92E8-CA3D83B2F774}">
      <dsp:nvSpPr>
        <dsp:cNvPr id="0" name=""/>
        <dsp:cNvSpPr/>
      </dsp:nvSpPr>
      <dsp:spPr>
        <a:xfrm rot="10800000">
          <a:off x="1485495" y="0"/>
          <a:ext cx="4449439" cy="13636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351" tIns="106680" rIns="199136"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rPr>
            <a:t>Requirements</a:t>
          </a:r>
        </a:p>
      </dsp:txBody>
      <dsp:txXfrm rot="10800000">
        <a:off x="1826418" y="0"/>
        <a:ext cx="4108516" cy="1363692"/>
      </dsp:txXfrm>
    </dsp:sp>
    <dsp:sp modelId="{3CE6325B-6FDE-4A42-91C0-5C137C742859}">
      <dsp:nvSpPr>
        <dsp:cNvPr id="0" name=""/>
        <dsp:cNvSpPr/>
      </dsp:nvSpPr>
      <dsp:spPr>
        <a:xfrm>
          <a:off x="779800" y="1524"/>
          <a:ext cx="1363692" cy="13636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3B381-FEF6-45D1-A330-EA500769CD8F}">
      <dsp:nvSpPr>
        <dsp:cNvPr id="0" name=""/>
        <dsp:cNvSpPr/>
      </dsp:nvSpPr>
      <dsp:spPr>
        <a:xfrm rot="10800000">
          <a:off x="1461646" y="1772289"/>
          <a:ext cx="4449439" cy="13636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351" tIns="106680" rIns="199136"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rPr>
            <a:t>Limits of Admissibility </a:t>
          </a:r>
        </a:p>
      </dsp:txBody>
      <dsp:txXfrm rot="10800000">
        <a:off x="1802569" y="1772289"/>
        <a:ext cx="4108516" cy="1363692"/>
      </dsp:txXfrm>
    </dsp:sp>
    <dsp:sp modelId="{11081304-6357-4000-B59D-7BEF45166B0A}">
      <dsp:nvSpPr>
        <dsp:cNvPr id="0" name=""/>
        <dsp:cNvSpPr/>
      </dsp:nvSpPr>
      <dsp:spPr>
        <a:xfrm>
          <a:off x="779800" y="1772289"/>
          <a:ext cx="1363692" cy="13636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FC4213-2B58-40E3-AFC3-9A3B900C6446}">
      <dsp:nvSpPr>
        <dsp:cNvPr id="0" name=""/>
        <dsp:cNvSpPr/>
      </dsp:nvSpPr>
      <dsp:spPr>
        <a:xfrm rot="10800000">
          <a:off x="1461646" y="3543054"/>
          <a:ext cx="4449439" cy="13636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1351" tIns="106680" rIns="199136" bIns="106680" numCol="1" spcCol="1270" anchor="ctr" anchorCtr="0">
          <a:noAutofit/>
        </a:bodyPr>
        <a:lstStyle/>
        <a:p>
          <a:pPr lvl="0" algn="ctr" defTabSz="1244600">
            <a:lnSpc>
              <a:spcPct val="90000"/>
            </a:lnSpc>
            <a:spcBef>
              <a:spcPct val="0"/>
            </a:spcBef>
            <a:spcAft>
              <a:spcPct val="35000"/>
            </a:spcAft>
          </a:pPr>
          <a:r>
            <a:rPr lang="en-US" sz="2800" kern="1200" dirty="0">
              <a:solidFill>
                <a:schemeClr val="bg1"/>
              </a:solidFill>
            </a:rPr>
            <a:t>Representation by Counsel</a:t>
          </a:r>
        </a:p>
      </dsp:txBody>
      <dsp:txXfrm rot="10800000">
        <a:off x="1802569" y="3543054"/>
        <a:ext cx="4108516" cy="1363692"/>
      </dsp:txXfrm>
    </dsp:sp>
    <dsp:sp modelId="{593FB810-728B-412C-BACF-A19004BB301E}">
      <dsp:nvSpPr>
        <dsp:cNvPr id="0" name=""/>
        <dsp:cNvSpPr/>
      </dsp:nvSpPr>
      <dsp:spPr>
        <a:xfrm>
          <a:off x="763899" y="3511253"/>
          <a:ext cx="1363692" cy="13636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8B0F934-B681-4E9A-97B9-8A476145671D}" type="datetimeFigureOut">
              <a:rPr lang="en-US" smtClean="0"/>
              <a:t>6/4/2021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D1F955-2A2B-464C-8FCC-D8BC73DF8326}" type="slidenum">
              <a:rPr lang="en-US" smtClean="0"/>
              <a:t>‹#›</a:t>
            </a:fld>
            <a:endParaRPr lang="en-US"/>
          </a:p>
        </p:txBody>
      </p:sp>
    </p:spTree>
    <p:extLst>
      <p:ext uri="{BB962C8B-B14F-4D97-AF65-F5344CB8AC3E}">
        <p14:creationId xmlns:p14="http://schemas.microsoft.com/office/powerpoint/2010/main" val="1917757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07A756-88E8-4C4C-8061-22E789C260D7}" type="datetimeFigureOut">
              <a:rPr lang="en-US" smtClean="0"/>
              <a:t>6/4/2021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EC8FC5F-151E-4854-901B-AD1BBE80E7BE}" type="slidenum">
              <a:rPr lang="en-US" smtClean="0"/>
              <a:t>‹#›</a:t>
            </a:fld>
            <a:endParaRPr lang="en-US"/>
          </a:p>
        </p:txBody>
      </p:sp>
    </p:spTree>
    <p:extLst>
      <p:ext uri="{BB962C8B-B14F-4D97-AF65-F5344CB8AC3E}">
        <p14:creationId xmlns:p14="http://schemas.microsoft.com/office/powerpoint/2010/main" val="245393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34B48B0-85B2-40C4-A05A-571C99C8AB57}" type="slidenum">
              <a:rPr lang="en-US">
                <a:solidFill>
                  <a:prstClr val="black"/>
                </a:solidFill>
                <a:latin typeface="Calibri" panose="020F0502020204030204"/>
              </a:rPr>
              <a:pPr defTabSz="931774">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1884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21</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316117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22</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358446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24</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1039293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25</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171118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26</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317018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30</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286924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35</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1082110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2664" indent="-297178">
              <a:defRPr>
                <a:solidFill>
                  <a:schemeClr val="tx1"/>
                </a:solidFill>
                <a:latin typeface="Arial" panose="020B0604020202020204" pitchFamily="34" charset="0"/>
                <a:cs typeface="Arial" panose="020B0604020202020204" pitchFamily="34" charset="0"/>
              </a:defRPr>
            </a:lvl2pPr>
            <a:lvl3pPr marL="1188714" indent="-237743">
              <a:defRPr>
                <a:solidFill>
                  <a:schemeClr val="tx1"/>
                </a:solidFill>
                <a:latin typeface="Arial" panose="020B0604020202020204" pitchFamily="34" charset="0"/>
                <a:cs typeface="Arial" panose="020B0604020202020204" pitchFamily="34" charset="0"/>
              </a:defRPr>
            </a:lvl3pPr>
            <a:lvl4pPr marL="1664199" indent="-237743">
              <a:defRPr>
                <a:solidFill>
                  <a:schemeClr val="tx1"/>
                </a:solidFill>
                <a:latin typeface="Arial" panose="020B0604020202020204" pitchFamily="34" charset="0"/>
                <a:cs typeface="Arial" panose="020B0604020202020204" pitchFamily="34" charset="0"/>
              </a:defRPr>
            </a:lvl4pPr>
            <a:lvl5pPr marL="2139686" indent="-237743">
              <a:defRPr>
                <a:solidFill>
                  <a:schemeClr val="tx1"/>
                </a:solidFill>
                <a:latin typeface="Arial" panose="020B0604020202020204" pitchFamily="34" charset="0"/>
                <a:cs typeface="Arial" panose="020B0604020202020204" pitchFamily="34" charset="0"/>
              </a:defRPr>
            </a:lvl5pPr>
            <a:lvl6pPr marL="2615172" indent="-2377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90658" indent="-2377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6143" indent="-2377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41628" indent="-2377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a:defRPr/>
            </a:pPr>
            <a:fld id="{6AABE4D1-DB34-4A37-BAE4-CB451BDAC412}" type="slidenum">
              <a:rPr lang="en-US" altLang="en-US">
                <a:solidFill>
                  <a:prstClr val="black"/>
                </a:solidFill>
                <a:latin typeface="Calibri" panose="020F0502020204030204" pitchFamily="34" charset="0"/>
              </a:rPr>
              <a:pPr defTabSz="931774">
                <a:defRPr/>
              </a:pPr>
              <a:t>40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557120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46</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118797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47</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407453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34B48B0-85B2-40C4-A05A-571C99C8AB57}"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16333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50</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2040107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51</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2026114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55</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328839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34B48B0-85B2-40C4-A05A-571C99C8AB57}" type="slidenum">
              <a:rPr lang="en-US">
                <a:solidFill>
                  <a:prstClr val="black"/>
                </a:solidFill>
                <a:latin typeface="Calibri" panose="020F0502020204030204"/>
              </a:rPr>
              <a:pPr defTabSz="93177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8771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34B48B0-85B2-40C4-A05A-571C99C8AB57}"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1311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34B48B0-85B2-40C4-A05A-571C99C8AB57}"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6089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34B48B0-85B2-40C4-A05A-571C99C8AB57}"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055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34B48B0-85B2-40C4-A05A-571C99C8AB57}"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9734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34B48B0-85B2-40C4-A05A-571C99C8AB57}"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7588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7518777-646D-46C2-BB80-1E082ADE09A1}" type="slidenum">
              <a:rPr lang="en-US" altLang="en-US">
                <a:solidFill>
                  <a:prstClr val="black"/>
                </a:solidFill>
                <a:latin typeface="Calibri" panose="020F0502020204030204"/>
              </a:rPr>
              <a:pPr defTabSz="931774">
                <a:defRPr/>
              </a:pPr>
              <a:t>12</a:t>
            </a:fld>
            <a:endParaRPr lang="en-US" altLang="en-US">
              <a:solidFill>
                <a:prstClr val="black"/>
              </a:solidFill>
              <a:latin typeface="Calibri" panose="020F0502020204030204"/>
            </a:endParaRPr>
          </a:p>
        </p:txBody>
      </p:sp>
    </p:spTree>
    <p:extLst>
      <p:ext uri="{BB962C8B-B14F-4D97-AF65-F5344CB8AC3E}">
        <p14:creationId xmlns:p14="http://schemas.microsoft.com/office/powerpoint/2010/main" val="286515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24316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77124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67511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69070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2</a:t>
            </a:r>
          </a:p>
          <a:p>
            <a:r>
              <a:rPr lang="en-US"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1</a:t>
            </a:r>
          </a:p>
          <a:p>
            <a:r>
              <a:rPr lang="en-US"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3</a:t>
            </a:r>
          </a:p>
          <a:p>
            <a:r>
              <a:rPr lang="en-US"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4</a:t>
            </a:r>
          </a:p>
          <a:p>
            <a:r>
              <a:rPr lang="en-US"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5</a:t>
            </a:r>
          </a:p>
          <a:p>
            <a:r>
              <a:rPr lang="en-US"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6</a:t>
            </a:r>
          </a:p>
          <a:p>
            <a:r>
              <a:rPr lang="en-US"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441706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49558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91168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51004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84405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013016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9748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77544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408111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6/4/2021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noProof="0"/>
              <a:t>Click to edit Master title style</a:t>
            </a:r>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845321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noProof="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6/4/2021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Allan Mattsson</a:t>
            </a:r>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www.fineartschool.net</a:t>
            </a:r>
          </a:p>
        </p:txBody>
      </p:sp>
    </p:spTree>
    <p:extLst>
      <p:ext uri="{BB962C8B-B14F-4D97-AF65-F5344CB8AC3E}">
        <p14:creationId xmlns:p14="http://schemas.microsoft.com/office/powerpoint/2010/main" val="1930001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6/4/2021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901702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54624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344445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756014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795770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329310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087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6/4/2021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852413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6/4/2021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1578008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37493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6/4/2021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16166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6/4/2021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520055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6/4/2021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2851157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1704545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noProof="0" smtClean="0"/>
              <a:t>6/4/2021</a:t>
            </a:fld>
            <a:endParaRPr lang="en-US"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1769534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en-US" noProof="0" smtClean="0"/>
              <a:t>‹#›</a:t>
            </a:fld>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noProof="0"/>
              <a:t>CLICK TO EDIT</a:t>
            </a:r>
          </a:p>
        </p:txBody>
      </p:sp>
    </p:spTree>
    <p:extLst>
      <p:ext uri="{BB962C8B-B14F-4D97-AF65-F5344CB8AC3E}">
        <p14:creationId xmlns:p14="http://schemas.microsoft.com/office/powerpoint/2010/main" val="266785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6/4/2021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97950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6/4/2021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58367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66945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noProof="0"/>
              <a:t>Click icon to add picture</a:t>
            </a:r>
            <a:endParaRPr lang="en-US"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4169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69110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6/4/2021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37006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noProof="0" smtClean="0"/>
              <a:pPr/>
              <a:t>6/4/2021</a:t>
            </a:fld>
            <a:endParaRPr lang="en-US"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415254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p15:clr>
            <a:srgbClr val="F26B43"/>
          </p15:clr>
        </p15:guide>
        <p15:guide id="2" pos="7151">
          <p15:clr>
            <a:srgbClr val="F26B43"/>
          </p15:clr>
        </p15:guide>
        <p15:guide id="3" pos="529">
          <p15:clr>
            <a:srgbClr val="F26B43"/>
          </p15:clr>
        </p15:guide>
        <p15:guide id="4" orient="horz" pos="3793">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idx="4294967295"/>
          </p:nvPr>
        </p:nvSpPr>
        <p:spPr>
          <a:xfrm>
            <a:off x="7170738" y="2422525"/>
            <a:ext cx="5021262" cy="2012950"/>
          </a:xfrm>
        </p:spPr>
        <p:txBody>
          <a:bodyPr>
            <a:normAutofit/>
          </a:bodyPr>
          <a:lstStyle/>
          <a:p>
            <a:r>
              <a:rPr lang="en-US" sz="4000" dirty="0">
                <a:latin typeface="Arial" panose="020B0604020202020204" pitchFamily="34" charset="0"/>
                <a:cs typeface="Arial" panose="020B0604020202020204" pitchFamily="34" charset="0"/>
              </a:rPr>
              <a:t>School Resource Officer Training</a:t>
            </a:r>
            <a:br>
              <a:rPr lang="en-US" sz="400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Day One</a:t>
            </a:r>
            <a:endParaRPr lang="ru-RU"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4294967295"/>
          </p:nvPr>
        </p:nvSpPr>
        <p:spPr>
          <a:xfrm>
            <a:off x="0" y="5494338"/>
            <a:ext cx="2743200" cy="1166812"/>
          </a:xfrm>
        </p:spPr>
        <p:txBody>
          <a:bodyPr>
            <a:normAutofit lnSpcReduction="10000"/>
          </a:bodyPr>
          <a:lstStyle/>
          <a:p>
            <a:pPr algn="l"/>
            <a:r>
              <a:rPr lang="en-US" sz="2000" dirty="0">
                <a:latin typeface="Arial" panose="020B0604020202020204" pitchFamily="34" charset="0"/>
                <a:cs typeface="Arial" panose="020B0604020202020204" pitchFamily="34" charset="0"/>
              </a:rPr>
              <a:t>Gail P. Sullivan, MA</a:t>
            </a:r>
          </a:p>
          <a:p>
            <a:pPr algn="l"/>
            <a:r>
              <a:rPr lang="en-US" sz="2000" dirty="0">
                <a:latin typeface="Arial" panose="020B0604020202020204" pitchFamily="34" charset="0"/>
                <a:cs typeface="Arial" panose="020B0604020202020204" pitchFamily="34" charset="0"/>
              </a:rPr>
              <a:t>Patricia Binfa, JD</a:t>
            </a:r>
          </a:p>
          <a:p>
            <a:pPr algn="l"/>
            <a:r>
              <a:rPr lang="en-US" sz="2000" dirty="0">
                <a:latin typeface="Arial" panose="020B0604020202020204" pitchFamily="34" charset="0"/>
                <a:cs typeface="Arial" panose="020B0604020202020204" pitchFamily="34" charset="0"/>
              </a:rPr>
              <a:t>David Rednour</a:t>
            </a:r>
            <a:endParaRPr lang="ru-RU"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CA01A15-87B3-457A-98A6-18725BEADA68}"/>
              </a:ext>
            </a:extLst>
          </p:cNvPr>
          <p:cNvPicPr>
            <a:picLocks noChangeAspect="1"/>
          </p:cNvPicPr>
          <p:nvPr/>
        </p:nvPicPr>
        <p:blipFill>
          <a:blip r:embed="rId3"/>
          <a:stretch>
            <a:fillRect/>
          </a:stretch>
        </p:blipFill>
        <p:spPr>
          <a:xfrm>
            <a:off x="825994" y="435713"/>
            <a:ext cx="4834547" cy="4834547"/>
          </a:xfrm>
          <a:prstGeom prst="rect">
            <a:avLst/>
          </a:prstGeom>
        </p:spPr>
      </p:pic>
    </p:spTree>
    <p:extLst>
      <p:ext uri="{BB962C8B-B14F-4D97-AF65-F5344CB8AC3E}">
        <p14:creationId xmlns:p14="http://schemas.microsoft.com/office/powerpoint/2010/main" val="99226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CCAB-A80A-455B-85B2-B50177E544E7}"/>
              </a:ext>
            </a:extLst>
          </p:cNvPr>
          <p:cNvSpPr>
            <a:spLocks noGrp="1"/>
          </p:cNvSpPr>
          <p:nvPr>
            <p:ph type="title" idx="4294967295"/>
          </p:nvPr>
        </p:nvSpPr>
        <p:spPr>
          <a:xfrm>
            <a:off x="765175" y="452219"/>
            <a:ext cx="10512425" cy="1238250"/>
          </a:xfrm>
        </p:spPr>
        <p:txBody>
          <a:bodyPr>
            <a:noAutofit/>
          </a:bodyPr>
          <a:lstStyle/>
          <a:p>
            <a:pPr algn="ctr"/>
            <a:r>
              <a:rPr lang="en-US" sz="4000" b="0" dirty="0">
                <a:latin typeface="+mn-lt"/>
              </a:rPr>
              <a:t>Juvenile Court Act</a:t>
            </a:r>
            <a:br>
              <a:rPr lang="en-US" sz="4000" b="0" dirty="0">
                <a:latin typeface="+mn-lt"/>
              </a:rPr>
            </a:br>
            <a:r>
              <a:rPr lang="en-US" sz="4000" b="0" dirty="0">
                <a:latin typeface="+mn-lt"/>
              </a:rPr>
              <a:t>705 ILCS 405</a:t>
            </a:r>
          </a:p>
        </p:txBody>
      </p:sp>
      <p:sp>
        <p:nvSpPr>
          <p:cNvPr id="3" name="Content Placeholder 2">
            <a:extLst>
              <a:ext uri="{FF2B5EF4-FFF2-40B4-BE49-F238E27FC236}">
                <a16:creationId xmlns:a16="http://schemas.microsoft.com/office/drawing/2014/main" id="{104267FD-408E-45F5-A3CA-6822E43D616B}"/>
              </a:ext>
            </a:extLst>
          </p:cNvPr>
          <p:cNvSpPr>
            <a:spLocks noGrp="1"/>
          </p:cNvSpPr>
          <p:nvPr>
            <p:ph idx="4294967295"/>
          </p:nvPr>
        </p:nvSpPr>
        <p:spPr>
          <a:xfrm>
            <a:off x="1829586" y="2181444"/>
            <a:ext cx="7191375" cy="3605212"/>
          </a:xfrm>
          <a:ln>
            <a:noFill/>
          </a:ln>
        </p:spPr>
        <p:txBody>
          <a:bodyPr>
            <a:normAutofit lnSpcReduction="10000"/>
          </a:bodyPr>
          <a:lstStyle/>
          <a:p>
            <a:r>
              <a:rPr lang="en-US" dirty="0">
                <a:solidFill>
                  <a:schemeClr val="bg1"/>
                </a:solidFill>
              </a:rPr>
              <a:t>The Juvenile Court Act, (JCA) consists of 6 articles:</a:t>
            </a:r>
          </a:p>
          <a:p>
            <a:pPr marL="457200" indent="-457200">
              <a:buFont typeface="+mj-lt"/>
              <a:buAutoNum type="arabicPeriod"/>
            </a:pPr>
            <a:r>
              <a:rPr lang="en-US" dirty="0">
                <a:solidFill>
                  <a:schemeClr val="bg1"/>
                </a:solidFill>
              </a:rPr>
              <a:t>General Provisions</a:t>
            </a:r>
          </a:p>
          <a:p>
            <a:pPr marL="457200" indent="-457200">
              <a:buFont typeface="+mj-lt"/>
              <a:buAutoNum type="arabicPeriod"/>
            </a:pPr>
            <a:r>
              <a:rPr lang="en-US" dirty="0">
                <a:solidFill>
                  <a:schemeClr val="bg1"/>
                </a:solidFill>
              </a:rPr>
              <a:t>Abused, Neglected and Dependent Minors</a:t>
            </a:r>
          </a:p>
          <a:p>
            <a:pPr marL="457200" indent="-457200">
              <a:buFont typeface="+mj-lt"/>
              <a:buAutoNum type="arabicPeriod"/>
            </a:pPr>
            <a:r>
              <a:rPr lang="en-US" dirty="0">
                <a:solidFill>
                  <a:schemeClr val="bg1"/>
                </a:solidFill>
              </a:rPr>
              <a:t>Minors Requiring Authoritative Intervention</a:t>
            </a:r>
          </a:p>
          <a:p>
            <a:pPr marL="457200" indent="-457200">
              <a:buFont typeface="+mj-lt"/>
              <a:buAutoNum type="arabicPeriod"/>
            </a:pPr>
            <a:r>
              <a:rPr lang="en-US" dirty="0">
                <a:solidFill>
                  <a:schemeClr val="bg1"/>
                </a:solidFill>
              </a:rPr>
              <a:t>Addicted Minors</a:t>
            </a:r>
          </a:p>
          <a:p>
            <a:pPr marL="457200" indent="-457200">
              <a:buFont typeface="+mj-lt"/>
              <a:buAutoNum type="arabicPeriod"/>
            </a:pPr>
            <a:r>
              <a:rPr lang="en-US" dirty="0">
                <a:solidFill>
                  <a:schemeClr val="bg1"/>
                </a:solidFill>
              </a:rPr>
              <a:t>Delinquent Minors</a:t>
            </a:r>
          </a:p>
          <a:p>
            <a:pPr marL="457200" indent="-457200">
              <a:buFont typeface="+mj-lt"/>
              <a:buAutoNum type="arabicPeriod"/>
            </a:pPr>
            <a:r>
              <a:rPr lang="en-US" dirty="0">
                <a:solidFill>
                  <a:schemeClr val="bg1"/>
                </a:solidFill>
              </a:rPr>
              <a:t>Administration of Juvenile Services</a:t>
            </a:r>
          </a:p>
        </p:txBody>
      </p:sp>
    </p:spTree>
    <p:extLst>
      <p:ext uri="{BB962C8B-B14F-4D97-AF65-F5344CB8AC3E}">
        <p14:creationId xmlns:p14="http://schemas.microsoft.com/office/powerpoint/2010/main" val="128907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1E51-193B-46F6-8D43-35C248A1AB10}"/>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Juvenile Court Act General Provisions</a:t>
            </a:r>
          </a:p>
        </p:txBody>
      </p:sp>
      <p:sp>
        <p:nvSpPr>
          <p:cNvPr id="3" name="Content Placeholder 2">
            <a:extLst>
              <a:ext uri="{FF2B5EF4-FFF2-40B4-BE49-F238E27FC236}">
                <a16:creationId xmlns:a16="http://schemas.microsoft.com/office/drawing/2014/main" id="{9B11DC0C-DC31-4617-BC91-A60196EA3193}"/>
              </a:ext>
            </a:extLst>
          </p:cNvPr>
          <p:cNvSpPr>
            <a:spLocks noGrp="1"/>
          </p:cNvSpPr>
          <p:nvPr>
            <p:ph idx="4294967295"/>
          </p:nvPr>
        </p:nvSpPr>
        <p:spPr>
          <a:xfrm>
            <a:off x="671119" y="1623547"/>
            <a:ext cx="10515600" cy="4953000"/>
          </a:xfrm>
          <a:ln>
            <a:noFill/>
          </a:ln>
        </p:spPr>
        <p:txBody>
          <a:bodyPr>
            <a:normAutofit fontScale="92500" lnSpcReduction="10000"/>
          </a:bodyPr>
          <a:lstStyle/>
          <a:p>
            <a:r>
              <a:rPr lang="en-US" dirty="0">
                <a:solidFill>
                  <a:schemeClr val="bg1"/>
                </a:solidFill>
              </a:rPr>
              <a:t>(705 ILCS 405/1-2) (from Ch. 37, par. 801-2)</a:t>
            </a:r>
          </a:p>
          <a:p>
            <a:r>
              <a:rPr lang="en-US" dirty="0">
                <a:solidFill>
                  <a:schemeClr val="bg1"/>
                </a:solidFill>
              </a:rPr>
              <a:t>    Sec. 1-2. Purpose and policy.</a:t>
            </a:r>
          </a:p>
          <a:p>
            <a:r>
              <a:rPr lang="en-US" dirty="0">
                <a:solidFill>
                  <a:schemeClr val="bg1"/>
                </a:solidFill>
              </a:rPr>
              <a:t>    (1) The purpose of this Act:</a:t>
            </a:r>
          </a:p>
          <a:p>
            <a:pPr marL="0" indent="0">
              <a:buNone/>
            </a:pPr>
            <a:r>
              <a:rPr lang="en-US" dirty="0">
                <a:solidFill>
                  <a:schemeClr val="bg1"/>
                </a:solidFill>
              </a:rPr>
              <a:t>is to secure for each minor are and guidance, preferably in his or her own home, the safety and moral, emotional, mental, and physical welfare of the minor and the best interests of the community; </a:t>
            </a:r>
          </a:p>
          <a:p>
            <a:pPr marL="0" indent="0">
              <a:buNone/>
            </a:pPr>
            <a:r>
              <a:rPr lang="en-US" dirty="0">
                <a:solidFill>
                  <a:schemeClr val="bg1"/>
                </a:solidFill>
              </a:rPr>
              <a:t>to preserve and strengthen the minor's family ties whenever possible, removing him or her from the custody of his or her parents only when his or her safety or welfare or the protection of the public cannot be adequately safeguarded without removal; </a:t>
            </a:r>
          </a:p>
          <a:p>
            <a:pPr marL="0" indent="0">
              <a:buNone/>
            </a:pPr>
            <a:r>
              <a:rPr lang="en-US" dirty="0">
                <a:solidFill>
                  <a:schemeClr val="bg1"/>
                </a:solidFill>
              </a:rPr>
              <a:t>if the child is removed from the custody of his or her parent, the Department of Children and Family Services immediately shall consider concurrent planning, </a:t>
            </a:r>
          </a:p>
        </p:txBody>
      </p:sp>
    </p:spTree>
    <p:extLst>
      <p:ext uri="{BB962C8B-B14F-4D97-AF65-F5344CB8AC3E}">
        <p14:creationId xmlns:p14="http://schemas.microsoft.com/office/powerpoint/2010/main" val="5793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003" y="1425764"/>
            <a:ext cx="9261475" cy="5167312"/>
          </a:xfrm>
          <a:ln>
            <a:noFill/>
          </a:ln>
        </p:spPr>
        <p:txBody>
          <a:bodyPr rtlCol="0">
            <a:noAutofit/>
          </a:bodyPr>
          <a:lstStyle/>
          <a:p>
            <a:pPr marL="457200" indent="-457200" algn="l" eaLnBrk="1" fontAlgn="auto" hangingPunct="1">
              <a:spcAft>
                <a:spcPts val="0"/>
              </a:spcAft>
              <a:buFont typeface="Arial" panose="020B0604020202020204" pitchFamily="34" charset="0"/>
              <a:buChar char="•"/>
              <a:defRPr/>
            </a:pPr>
            <a:r>
              <a:rPr sz="2400" b="0" dirty="0">
                <a:latin typeface="+mn-lt"/>
              </a:rPr>
              <a:t>1) The purpose of this act is to</a:t>
            </a:r>
            <a:r>
              <a:rPr lang="en-US" sz="2400" b="0" dirty="0">
                <a:latin typeface="+mn-lt"/>
              </a:rPr>
              <a:t>:</a:t>
            </a:r>
            <a:br>
              <a:rPr lang="en-US" sz="2400" b="0" dirty="0">
                <a:latin typeface="+mn-lt"/>
              </a:rPr>
            </a:br>
            <a:r>
              <a:rPr lang="en-US" sz="2400" b="0" dirty="0">
                <a:latin typeface="+mn-lt"/>
              </a:rPr>
              <a:t/>
            </a:r>
            <a:br>
              <a:rPr lang="en-US" sz="2400" b="0" dirty="0">
                <a:latin typeface="+mn-lt"/>
              </a:rPr>
            </a:br>
            <a:r>
              <a:rPr lang="en-US" sz="2400" b="0" dirty="0">
                <a:latin typeface="+mn-lt"/>
              </a:rPr>
              <a:t>*S</a:t>
            </a:r>
            <a:r>
              <a:rPr sz="2400" b="0" dirty="0">
                <a:latin typeface="+mn-lt"/>
              </a:rPr>
              <a:t>ecure for each minor subject hereto to such care and guidance, </a:t>
            </a:r>
            <a:r>
              <a:rPr lang="en-US" sz="2400" b="0" dirty="0">
                <a:latin typeface="+mn-lt"/>
              </a:rPr>
              <a:t/>
            </a:r>
            <a:br>
              <a:rPr lang="en-US" sz="2400" b="0" dirty="0">
                <a:latin typeface="+mn-lt"/>
              </a:rPr>
            </a:br>
            <a:r>
              <a:rPr sz="2400" b="0" dirty="0">
                <a:latin typeface="+mn-lt"/>
              </a:rPr>
              <a:t>preferably in his or her own home, </a:t>
            </a:r>
            <a:r>
              <a:rPr lang="en-US" sz="2400" b="0" dirty="0">
                <a:latin typeface="+mn-lt"/>
              </a:rPr>
              <a:t/>
            </a:r>
            <a:br>
              <a:rPr lang="en-US" sz="2400" b="0" dirty="0">
                <a:latin typeface="+mn-lt"/>
              </a:rPr>
            </a:br>
            <a:r>
              <a:rPr lang="en-US" sz="2400" b="0" dirty="0">
                <a:latin typeface="+mn-lt"/>
              </a:rPr>
              <a:t/>
            </a:r>
            <a:br>
              <a:rPr lang="en-US" sz="2400" b="0" dirty="0">
                <a:latin typeface="+mn-lt"/>
              </a:rPr>
            </a:br>
            <a:r>
              <a:rPr lang="en-US" sz="2400" b="0" dirty="0">
                <a:latin typeface="+mn-lt"/>
              </a:rPr>
              <a:t>*A</a:t>
            </a:r>
            <a:r>
              <a:rPr sz="2400" b="0" dirty="0">
                <a:latin typeface="+mn-lt"/>
              </a:rPr>
              <a:t>s will serve the  safety and moral, emotional, mental, and physical welfare of the minor and </a:t>
            </a:r>
            <a:r>
              <a:rPr lang="en-US" sz="2400" b="0" dirty="0">
                <a:latin typeface="+mn-lt"/>
              </a:rPr>
              <a:t/>
            </a:r>
            <a:br>
              <a:rPr lang="en-US" sz="2400" b="0" dirty="0">
                <a:latin typeface="+mn-lt"/>
              </a:rPr>
            </a:br>
            <a:r>
              <a:rPr lang="en-US" sz="2400" b="0" dirty="0">
                <a:latin typeface="+mn-lt"/>
              </a:rPr>
              <a:t/>
            </a:r>
            <a:br>
              <a:rPr lang="en-US" sz="2400" b="0" dirty="0">
                <a:latin typeface="+mn-lt"/>
              </a:rPr>
            </a:br>
            <a:r>
              <a:rPr lang="en-US" sz="2400" b="0" dirty="0">
                <a:latin typeface="+mn-lt"/>
              </a:rPr>
              <a:t>*T</a:t>
            </a:r>
            <a:r>
              <a:rPr sz="2400" b="0" dirty="0">
                <a:latin typeface="+mn-lt"/>
              </a:rPr>
              <a:t>he best interests of  the community; </a:t>
            </a:r>
            <a:r>
              <a:rPr lang="en-US" sz="2400" b="0" dirty="0">
                <a:latin typeface="+mn-lt"/>
              </a:rPr>
              <a:t/>
            </a:r>
            <a:br>
              <a:rPr lang="en-US" sz="2400" b="0" dirty="0">
                <a:latin typeface="+mn-lt"/>
              </a:rPr>
            </a:br>
            <a:r>
              <a:rPr lang="en-US" sz="2400" b="0" dirty="0">
                <a:latin typeface="+mn-lt"/>
              </a:rPr>
              <a:t/>
            </a:r>
            <a:br>
              <a:rPr lang="en-US" sz="2400" b="0" dirty="0">
                <a:latin typeface="+mn-lt"/>
              </a:rPr>
            </a:br>
            <a:r>
              <a:rPr lang="en-US" sz="2400" b="0" dirty="0">
                <a:latin typeface="+mn-lt"/>
              </a:rPr>
              <a:t>*T</a:t>
            </a:r>
            <a:r>
              <a:rPr sz="2400" b="0" dirty="0">
                <a:latin typeface="+mn-lt"/>
              </a:rPr>
              <a:t>o preserve</a:t>
            </a:r>
            <a:r>
              <a:rPr lang="en-US" sz="2400" b="0" dirty="0">
                <a:latin typeface="+mn-lt"/>
              </a:rPr>
              <a:t> ,</a:t>
            </a:r>
            <a:r>
              <a:rPr sz="2400" b="0" dirty="0">
                <a:latin typeface="+mn-lt"/>
              </a:rPr>
              <a:t> strengthen the minor’s family ties whenever possible, </a:t>
            </a:r>
            <a:r>
              <a:rPr lang="en-US" sz="2400" b="0" dirty="0">
                <a:latin typeface="+mn-lt"/>
              </a:rPr>
              <a:t/>
            </a:r>
            <a:br>
              <a:rPr lang="en-US" sz="2400" b="0" dirty="0">
                <a:latin typeface="+mn-lt"/>
              </a:rPr>
            </a:br>
            <a:r>
              <a:rPr lang="en-US" sz="2400" b="0" dirty="0">
                <a:latin typeface="+mn-lt"/>
              </a:rPr>
              <a:t/>
            </a:r>
            <a:br>
              <a:rPr lang="en-US" sz="2400" b="0" dirty="0">
                <a:latin typeface="+mn-lt"/>
              </a:rPr>
            </a:br>
            <a:r>
              <a:rPr lang="en-US" sz="2400" b="0" dirty="0">
                <a:latin typeface="+mn-lt"/>
              </a:rPr>
              <a:t>*R</a:t>
            </a:r>
            <a:r>
              <a:rPr sz="2400" b="0" dirty="0">
                <a:latin typeface="+mn-lt"/>
              </a:rPr>
              <a:t>emoving him or her from the custody of his or her parents </a:t>
            </a:r>
            <a:r>
              <a:rPr lang="en-US" sz="2400" b="0" dirty="0">
                <a:latin typeface="+mn-lt"/>
              </a:rPr>
              <a:t>ONLY</a:t>
            </a:r>
            <a:r>
              <a:rPr sz="2400" b="0" dirty="0">
                <a:latin typeface="+mn-lt"/>
              </a:rPr>
              <a:t> when his or her safety or welfare or the protection of the public cannot be adequately safeguarded without removal</a:t>
            </a:r>
            <a:r>
              <a:rPr sz="2400" b="0" dirty="0">
                <a:solidFill>
                  <a:schemeClr val="tx2"/>
                </a:solidFill>
                <a:latin typeface="+mn-lt"/>
              </a:rPr>
              <a:t>;</a:t>
            </a:r>
          </a:p>
        </p:txBody>
      </p:sp>
      <p:sp>
        <p:nvSpPr>
          <p:cNvPr id="6" name="Rectangle 5">
            <a:extLst>
              <a:ext uri="{FF2B5EF4-FFF2-40B4-BE49-F238E27FC236}">
                <a16:creationId xmlns:a16="http://schemas.microsoft.com/office/drawing/2014/main" id="{D1401F1D-F436-48F5-A30F-52014720D3E6}"/>
              </a:ext>
            </a:extLst>
          </p:cNvPr>
          <p:cNvSpPr/>
          <p:nvPr/>
        </p:nvSpPr>
        <p:spPr>
          <a:xfrm>
            <a:off x="2373599" y="113522"/>
            <a:ext cx="6096000" cy="123110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Corbel"/>
                <a:ea typeface="+mn-ea"/>
                <a:cs typeface="+mn-cs"/>
              </a:rPr>
              <a:t>Purpose and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Franklin Gothic Book"/>
                <a:ea typeface="+mn-ea"/>
                <a:cs typeface="+mn-cs"/>
              </a:rPr>
              <a:t>        705 ILCS 405/1-2 and 705 ILCS 405/5-101</a:t>
            </a:r>
            <a:r>
              <a:rPr kumimoji="0" lang="en-US" altLang="en-US" sz="3600" b="0" i="0" u="none" strike="noStrike" kern="1200" cap="none" spc="0" normalizeH="0" baseline="0" noProof="0" dirty="0">
                <a:ln>
                  <a:noFill/>
                </a:ln>
                <a:solidFill>
                  <a:srgbClr val="FFFFFF"/>
                </a:solidFill>
                <a:effectLst/>
                <a:uLnTx/>
                <a:uFillTx/>
                <a:latin typeface="Corbel"/>
                <a:ea typeface="+mn-ea"/>
                <a:cs typeface="+mn-cs"/>
              </a:rPr>
              <a:t/>
            </a:r>
            <a:br>
              <a:rPr kumimoji="0" lang="en-US" altLang="en-US" sz="3600" b="0" i="0" u="none" strike="noStrike" kern="1200" cap="none" spc="0" normalizeH="0" baseline="0" noProof="0" dirty="0">
                <a:ln>
                  <a:noFill/>
                </a:ln>
                <a:solidFill>
                  <a:srgbClr val="FFFFFF"/>
                </a:solidFill>
                <a:effectLst/>
                <a:uLnTx/>
                <a:uFillTx/>
                <a:latin typeface="Corbel"/>
                <a:ea typeface="+mn-ea"/>
                <a:cs typeface="+mn-cs"/>
              </a:rPr>
            </a:b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E173-E1F6-4B4D-BC06-EF3A345DD08A}"/>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D503BF44-E9F3-4859-A7F0-5D74D9FCCFE1}"/>
              </a:ext>
            </a:extLst>
          </p:cNvPr>
          <p:cNvSpPr>
            <a:spLocks noGrp="1"/>
          </p:cNvSpPr>
          <p:nvPr>
            <p:ph idx="4294967295"/>
          </p:nvPr>
        </p:nvSpPr>
        <p:spPr>
          <a:xfrm>
            <a:off x="562062" y="1988249"/>
            <a:ext cx="10515600" cy="3605213"/>
          </a:xfrm>
          <a:ln>
            <a:noFill/>
          </a:ln>
        </p:spPr>
        <p:txBody>
          <a:bodyPr>
            <a:normAutofit fontScale="92500" lnSpcReduction="20000"/>
          </a:bodyPr>
          <a:lstStyle/>
          <a:p>
            <a:r>
              <a:rPr lang="en-US" dirty="0">
                <a:solidFill>
                  <a:schemeClr val="bg1"/>
                </a:solidFill>
              </a:rPr>
              <a:t>(705 ILCS 405/1-3) (from Ch. 37, par. 801-3)</a:t>
            </a:r>
          </a:p>
          <a:p>
            <a:r>
              <a:rPr lang="en-US" dirty="0">
                <a:solidFill>
                  <a:schemeClr val="bg1"/>
                </a:solidFill>
              </a:rPr>
              <a:t>    Sec. 1-3. Definitions. Terms used in this Act, unless the context otherwise requires, have the following meanings ascribed to them:</a:t>
            </a:r>
          </a:p>
          <a:p>
            <a:r>
              <a:rPr lang="en-US" dirty="0">
                <a:solidFill>
                  <a:schemeClr val="bg1"/>
                </a:solidFill>
              </a:rPr>
              <a:t>    (1) "Adjudicatory hearing" means a </a:t>
            </a:r>
            <a:r>
              <a:rPr lang="en-US" b="1" dirty="0">
                <a:solidFill>
                  <a:schemeClr val="bg1"/>
                </a:solidFill>
              </a:rPr>
              <a:t>hearing </a:t>
            </a:r>
            <a:r>
              <a:rPr lang="en-US" dirty="0">
                <a:solidFill>
                  <a:schemeClr val="bg1"/>
                </a:solidFill>
              </a:rPr>
              <a:t>to </a:t>
            </a:r>
            <a:r>
              <a:rPr lang="en-US" b="1" dirty="0">
                <a:solidFill>
                  <a:schemeClr val="bg1"/>
                </a:solidFill>
              </a:rPr>
              <a:t>determine</a:t>
            </a:r>
            <a:r>
              <a:rPr lang="en-US" dirty="0">
                <a:solidFill>
                  <a:schemeClr val="bg1"/>
                </a:solidFill>
              </a:rPr>
              <a:t> whether the </a:t>
            </a:r>
            <a:r>
              <a:rPr lang="en-US" b="1" dirty="0">
                <a:solidFill>
                  <a:schemeClr val="bg1"/>
                </a:solidFill>
              </a:rPr>
              <a:t>allegations of a petition </a:t>
            </a:r>
            <a:r>
              <a:rPr lang="en-US" dirty="0">
                <a:solidFill>
                  <a:schemeClr val="bg1"/>
                </a:solidFill>
              </a:rPr>
              <a:t>under Section 2-13, 3-15 or 4-12 that a minor under 18 years of age is </a:t>
            </a:r>
            <a:r>
              <a:rPr lang="en-US" b="1" dirty="0">
                <a:solidFill>
                  <a:schemeClr val="bg1"/>
                </a:solidFill>
              </a:rPr>
              <a:t>abused, neglected </a:t>
            </a:r>
            <a:r>
              <a:rPr lang="en-US" dirty="0">
                <a:solidFill>
                  <a:schemeClr val="bg1"/>
                </a:solidFill>
              </a:rPr>
              <a:t>or </a:t>
            </a:r>
            <a:r>
              <a:rPr lang="en-US" b="1" dirty="0">
                <a:solidFill>
                  <a:schemeClr val="bg1"/>
                </a:solidFill>
              </a:rPr>
              <a:t>dependent, or requires authoritative intervention, or addicted</a:t>
            </a:r>
            <a:r>
              <a:rPr lang="en-US" dirty="0">
                <a:solidFill>
                  <a:schemeClr val="bg1"/>
                </a:solidFill>
              </a:rPr>
              <a:t>, respectively, are supported by a </a:t>
            </a:r>
            <a:r>
              <a:rPr lang="en-US" b="1" dirty="0">
                <a:solidFill>
                  <a:schemeClr val="bg1"/>
                </a:solidFill>
              </a:rPr>
              <a:t>preponderance of the evidence </a:t>
            </a:r>
            <a:r>
              <a:rPr lang="en-US" dirty="0">
                <a:solidFill>
                  <a:schemeClr val="bg1"/>
                </a:solidFill>
              </a:rPr>
              <a:t>or whether the allegations of a petition under Section 5-520 that a minor is delinquent are proved beyond a reasonable doubt.</a:t>
            </a:r>
          </a:p>
          <a:p>
            <a:r>
              <a:rPr lang="en-US" dirty="0">
                <a:solidFill>
                  <a:schemeClr val="bg1"/>
                </a:solidFill>
              </a:rPr>
              <a:t>    (2) "Adult" means a person 21 years of age or older.</a:t>
            </a:r>
          </a:p>
          <a:p>
            <a:pPr marL="0" indent="0">
              <a:buNone/>
            </a:pPr>
            <a:endParaRPr lang="en-US" dirty="0"/>
          </a:p>
        </p:txBody>
      </p:sp>
    </p:spTree>
    <p:extLst>
      <p:ext uri="{BB962C8B-B14F-4D97-AF65-F5344CB8AC3E}">
        <p14:creationId xmlns:p14="http://schemas.microsoft.com/office/powerpoint/2010/main" val="414206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1A4A-ED70-4BD0-85BF-52ECAF7D9DCD}"/>
              </a:ext>
            </a:extLst>
          </p:cNvPr>
          <p:cNvSpPr>
            <a:spLocks noGrp="1"/>
          </p:cNvSpPr>
          <p:nvPr>
            <p:ph type="title" idx="4294967295"/>
          </p:nvPr>
        </p:nvSpPr>
        <p:spPr>
          <a:xfrm>
            <a:off x="0" y="804863"/>
            <a:ext cx="10512425" cy="554037"/>
          </a:xfrm>
        </p:spPr>
        <p:txBody>
          <a:bodyPr>
            <a:noAutofit/>
          </a:bodyPr>
          <a:lstStyle/>
          <a:p>
            <a:pPr algn="ctr"/>
            <a:r>
              <a:rPr lang="en-US" sz="4000" b="0" dirty="0"/>
              <a:t>General Provisions Definitions</a:t>
            </a:r>
          </a:p>
        </p:txBody>
      </p:sp>
      <p:sp>
        <p:nvSpPr>
          <p:cNvPr id="3" name="Content Placeholder 2">
            <a:extLst>
              <a:ext uri="{FF2B5EF4-FFF2-40B4-BE49-F238E27FC236}">
                <a16:creationId xmlns:a16="http://schemas.microsoft.com/office/drawing/2014/main" id="{D8D1A96D-27A7-4E72-9398-DC44E28E8AE1}"/>
              </a:ext>
            </a:extLst>
          </p:cNvPr>
          <p:cNvSpPr>
            <a:spLocks noGrp="1"/>
          </p:cNvSpPr>
          <p:nvPr>
            <p:ph idx="4294967295"/>
          </p:nvPr>
        </p:nvSpPr>
        <p:spPr>
          <a:xfrm>
            <a:off x="511728" y="2030194"/>
            <a:ext cx="10515600" cy="4395773"/>
          </a:xfrm>
          <a:ln>
            <a:noFill/>
          </a:ln>
        </p:spPr>
        <p:txBody>
          <a:bodyPr>
            <a:normAutofit fontScale="85000" lnSpcReduction="20000"/>
          </a:bodyPr>
          <a:lstStyle/>
          <a:p>
            <a:r>
              <a:rPr lang="en-US" dirty="0">
                <a:solidFill>
                  <a:schemeClr val="bg1"/>
                </a:solidFill>
              </a:rPr>
              <a:t>(4.1) "Chronic truant" shall have the definition ascribed to it in Section 26-2a of the School Code.</a:t>
            </a:r>
          </a:p>
          <a:p>
            <a:pPr lvl="1"/>
            <a:r>
              <a:rPr lang="en-US" sz="2800" dirty="0">
                <a:solidFill>
                  <a:schemeClr val="bg1"/>
                </a:solidFill>
              </a:rPr>
              <a:t> A "truant" is defined as a child who is subject to compulsory school attendance and who is absent without valid cause, as defined under this Section, from such attendance for more than 1% but less than 5% of the past 180 school days.</a:t>
            </a:r>
          </a:p>
          <a:p>
            <a:pPr lvl="1"/>
            <a:endParaRPr lang="en-US" sz="2800" dirty="0">
              <a:solidFill>
                <a:schemeClr val="bg1"/>
              </a:solidFill>
            </a:endParaRPr>
          </a:p>
          <a:p>
            <a:pPr lvl="1"/>
            <a:r>
              <a:rPr lang="en-US" sz="2800" dirty="0">
                <a:solidFill>
                  <a:schemeClr val="bg1"/>
                </a:solidFill>
              </a:rPr>
              <a:t>"Chronic or habitual truant" shall be defined as a child who is subject to compulsory school attendance and who is absent without valid cause from such attendance for 5% or more of the previous 180 regular attendance days.</a:t>
            </a:r>
          </a:p>
          <a:p>
            <a:r>
              <a:rPr lang="en-US" dirty="0">
                <a:solidFill>
                  <a:schemeClr val="bg1"/>
                </a:solidFill>
              </a:rPr>
              <a:t>    (6) "Dispositional hearing" means a hearing to determine whether a minor should be adjudged to be a ward of the court, and to determine what order of disposition should be made in respect to a minor adjudged to be a ward of the court.</a:t>
            </a:r>
          </a:p>
          <a:p>
            <a:endParaRPr lang="en-US" dirty="0"/>
          </a:p>
        </p:txBody>
      </p:sp>
    </p:spTree>
    <p:extLst>
      <p:ext uri="{BB962C8B-B14F-4D97-AF65-F5344CB8AC3E}">
        <p14:creationId xmlns:p14="http://schemas.microsoft.com/office/powerpoint/2010/main" val="227799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6EB2-2204-47FC-A436-CC9D83F51636}"/>
              </a:ext>
            </a:extLst>
          </p:cNvPr>
          <p:cNvSpPr>
            <a:spLocks noGrp="1"/>
          </p:cNvSpPr>
          <p:nvPr>
            <p:ph type="title" idx="4294967295"/>
          </p:nvPr>
        </p:nvSpPr>
        <p:spPr>
          <a:xfrm>
            <a:off x="2072081" y="528026"/>
            <a:ext cx="77692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479567FD-7FD0-43C9-90DA-F2151893E49D}"/>
              </a:ext>
            </a:extLst>
          </p:cNvPr>
          <p:cNvSpPr>
            <a:spLocks noGrp="1"/>
          </p:cNvSpPr>
          <p:nvPr>
            <p:ph idx="4294967295"/>
          </p:nvPr>
        </p:nvSpPr>
        <p:spPr>
          <a:xfrm>
            <a:off x="520117" y="1895970"/>
            <a:ext cx="10515600" cy="3605213"/>
          </a:xfrm>
          <a:ln>
            <a:noFill/>
          </a:ln>
        </p:spPr>
        <p:txBody>
          <a:bodyPr>
            <a:normAutofit fontScale="92500"/>
          </a:bodyPr>
          <a:lstStyle/>
          <a:p>
            <a:endParaRPr lang="en-US" dirty="0"/>
          </a:p>
          <a:p>
            <a:r>
              <a:rPr lang="en-US" dirty="0"/>
              <a:t> </a:t>
            </a:r>
            <a:r>
              <a:rPr lang="en-US" dirty="0">
                <a:solidFill>
                  <a:schemeClr val="bg1"/>
                </a:solidFill>
              </a:rPr>
              <a:t>(7) "Emancipated minor" means any minor 16 years of age or over who has been completely or partially emancipated under the Emancipation of Minors Act or under this Act.</a:t>
            </a:r>
          </a:p>
          <a:p>
            <a:r>
              <a:rPr lang="en-US" dirty="0">
                <a:solidFill>
                  <a:schemeClr val="bg1"/>
                </a:solidFill>
              </a:rPr>
              <a:t>    (8) "Guardianship of the person" of a minor means the duty and authority to act in the best interests of the minor, subject to residual parental rights and responsibilities, to make important decisions in matters having a permanent effect on the life and development of the minor and to be concerned with his or her general welfare</a:t>
            </a:r>
          </a:p>
        </p:txBody>
      </p:sp>
    </p:spTree>
    <p:extLst>
      <p:ext uri="{BB962C8B-B14F-4D97-AF65-F5344CB8AC3E}">
        <p14:creationId xmlns:p14="http://schemas.microsoft.com/office/powerpoint/2010/main" val="32481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72C3-75C3-4391-8924-6F207D22CD6E}"/>
              </a:ext>
            </a:extLst>
          </p:cNvPr>
          <p:cNvSpPr>
            <a:spLocks noGrp="1"/>
          </p:cNvSpPr>
          <p:nvPr>
            <p:ph type="title" idx="4294967295"/>
          </p:nvPr>
        </p:nvSpPr>
        <p:spPr>
          <a:xfrm>
            <a:off x="125835" y="259579"/>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CD918FDE-CD7D-4C6F-BAAF-EB49CBDAFA54}"/>
              </a:ext>
            </a:extLst>
          </p:cNvPr>
          <p:cNvSpPr>
            <a:spLocks noGrp="1"/>
          </p:cNvSpPr>
          <p:nvPr>
            <p:ph idx="4294967295"/>
          </p:nvPr>
        </p:nvSpPr>
        <p:spPr>
          <a:xfrm>
            <a:off x="125835" y="1115620"/>
            <a:ext cx="11353479" cy="5860918"/>
          </a:xfrm>
          <a:ln>
            <a:noFill/>
          </a:ln>
        </p:spPr>
        <p:txBody>
          <a:bodyPr>
            <a:noAutofit/>
          </a:bodyPr>
          <a:lstStyle/>
          <a:p>
            <a:r>
              <a:rPr lang="en-US" sz="2400" dirty="0">
                <a:solidFill>
                  <a:schemeClr val="bg1"/>
                </a:solidFill>
              </a:rPr>
              <a:t> (8.2) "</a:t>
            </a:r>
            <a:r>
              <a:rPr lang="en-US" sz="2400" b="1" dirty="0">
                <a:solidFill>
                  <a:schemeClr val="bg1"/>
                </a:solidFill>
              </a:rPr>
              <a:t>Juvenile law enforcement record" includes records of arrest, station adjustments, fingerprints, probation adjustments, the issuance of a notice to appear, or any other records or documents maintained by any law enforcement agency relating to a minor suspected of committing an offense, and records maintained by a law enforcement agency that identifies a juvenile as a suspect in committing an offense</a:t>
            </a:r>
            <a:r>
              <a:rPr lang="en-US" sz="2400" dirty="0">
                <a:solidFill>
                  <a:schemeClr val="bg1"/>
                </a:solidFill>
              </a:rPr>
              <a:t>,</a:t>
            </a:r>
          </a:p>
          <a:p>
            <a:r>
              <a:rPr lang="en-US" sz="2400" dirty="0">
                <a:solidFill>
                  <a:schemeClr val="bg1"/>
                </a:solidFill>
              </a:rPr>
              <a:t> but does not include records identifying a juvenile as a victim, witness, or missing juvenile and any records created, maintained, or used for purposes of referral to programs relating to diversion as defined in subsection (6) of Section 5-105</a:t>
            </a:r>
          </a:p>
          <a:p>
            <a:r>
              <a:rPr lang="en-US" sz="2400" dirty="0">
                <a:solidFill>
                  <a:schemeClr val="bg1"/>
                </a:solidFill>
              </a:rPr>
              <a:t> (9) "Legal custody" </a:t>
            </a:r>
            <a:r>
              <a:rPr lang="en-US" sz="2400" b="1" dirty="0">
                <a:solidFill>
                  <a:schemeClr val="bg1"/>
                </a:solidFill>
              </a:rPr>
              <a:t>means the relationship created by an order of court in the best interests of the minor </a:t>
            </a:r>
            <a:r>
              <a:rPr lang="en-US" sz="2400" dirty="0">
                <a:solidFill>
                  <a:schemeClr val="bg1"/>
                </a:solidFill>
              </a:rPr>
              <a:t>which imposes on the custodian the responsibility of physical possession of a minor and the duty to protect, train and discipline him and to provide him with food, shelter, education and ordinary medical care, except as these are limited by residual parental rights and responsibilities and the rights and responsibilities of the guardian of the person, if any.</a:t>
            </a:r>
          </a:p>
          <a:p>
            <a:pPr marL="0" indent="0">
              <a:buNone/>
            </a:pPr>
            <a:r>
              <a:rPr lang="en-US" sz="2400" dirty="0">
                <a:solidFill>
                  <a:schemeClr val="bg1"/>
                </a:solidFill>
              </a:rPr>
              <a:t>    </a:t>
            </a:r>
          </a:p>
        </p:txBody>
      </p:sp>
    </p:spTree>
    <p:extLst>
      <p:ext uri="{BB962C8B-B14F-4D97-AF65-F5344CB8AC3E}">
        <p14:creationId xmlns:p14="http://schemas.microsoft.com/office/powerpoint/2010/main" val="341318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AB3B-F497-44CD-B2A5-43CD5C743139}"/>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814E5447-FA3B-4465-8CB9-DAC1509874EC}"/>
              </a:ext>
            </a:extLst>
          </p:cNvPr>
          <p:cNvSpPr>
            <a:spLocks noGrp="1"/>
          </p:cNvSpPr>
          <p:nvPr>
            <p:ph idx="4294967295"/>
          </p:nvPr>
        </p:nvSpPr>
        <p:spPr>
          <a:xfrm>
            <a:off x="427838" y="2097306"/>
            <a:ext cx="10515600" cy="3605213"/>
          </a:xfrm>
          <a:ln>
            <a:noFill/>
          </a:ln>
        </p:spPr>
        <p:txBody>
          <a:bodyPr>
            <a:normAutofit fontScale="92500" lnSpcReduction="10000"/>
          </a:bodyPr>
          <a:lstStyle/>
          <a:p>
            <a:r>
              <a:rPr lang="en-US" dirty="0">
                <a:solidFill>
                  <a:schemeClr val="bg1"/>
                </a:solidFill>
              </a:rPr>
              <a:t>(10) "Minor" means a person under the age of 21 years subject to this Act.</a:t>
            </a:r>
          </a:p>
          <a:p>
            <a:r>
              <a:rPr lang="en-US" dirty="0">
                <a:solidFill>
                  <a:schemeClr val="bg1"/>
                </a:solidFill>
              </a:rPr>
              <a:t>    (11) "Parent" </a:t>
            </a:r>
            <a:r>
              <a:rPr lang="en-US" b="1" dirty="0">
                <a:solidFill>
                  <a:schemeClr val="bg1"/>
                </a:solidFill>
              </a:rPr>
              <a:t>means a father or mother of a child and includes any adoptive parent. </a:t>
            </a:r>
            <a:r>
              <a:rPr lang="en-US" dirty="0">
                <a:solidFill>
                  <a:schemeClr val="bg1"/>
                </a:solidFill>
              </a:rPr>
              <a:t>It also includes a person (</a:t>
            </a:r>
            <a:r>
              <a:rPr lang="en-US" dirty="0" err="1">
                <a:solidFill>
                  <a:schemeClr val="bg1"/>
                </a:solidFill>
              </a:rPr>
              <a:t>i</a:t>
            </a:r>
            <a:r>
              <a:rPr lang="en-US" dirty="0">
                <a:solidFill>
                  <a:schemeClr val="bg1"/>
                </a:solidFill>
              </a:rPr>
              <a:t>) whose parentage is presumed or has been established under the law of this or another jurisdiction or (ii) who has registered with the Putative Father Registry in accordance with Section 12.1 of the Adoption Act and whose paternity has not been ruled out under the law of this or another jurisdiction. It does not include a parent whose rights in respect to the minor have been terminated in any manner provided by law. </a:t>
            </a:r>
          </a:p>
        </p:txBody>
      </p:sp>
    </p:spTree>
    <p:extLst>
      <p:ext uri="{BB962C8B-B14F-4D97-AF65-F5344CB8AC3E}">
        <p14:creationId xmlns:p14="http://schemas.microsoft.com/office/powerpoint/2010/main" val="47413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201C-99E0-4B1C-802E-CE14E912341E}"/>
              </a:ext>
            </a:extLst>
          </p:cNvPr>
          <p:cNvSpPr>
            <a:spLocks noGrp="1"/>
          </p:cNvSpPr>
          <p:nvPr>
            <p:ph type="title" idx="4294967295"/>
          </p:nvPr>
        </p:nvSpPr>
        <p:spPr>
          <a:xfrm>
            <a:off x="0" y="677863"/>
            <a:ext cx="10512425" cy="552450"/>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50AD1869-6C92-4AC5-91AB-399E85637B14}"/>
              </a:ext>
            </a:extLst>
          </p:cNvPr>
          <p:cNvSpPr>
            <a:spLocks noGrp="1"/>
          </p:cNvSpPr>
          <p:nvPr>
            <p:ph idx="4294967295"/>
          </p:nvPr>
        </p:nvSpPr>
        <p:spPr>
          <a:xfrm>
            <a:off x="654341" y="1795302"/>
            <a:ext cx="10515600" cy="4135715"/>
          </a:xfrm>
          <a:ln>
            <a:noFill/>
          </a:ln>
        </p:spPr>
        <p:txBody>
          <a:bodyPr>
            <a:normAutofit lnSpcReduction="10000"/>
          </a:bodyPr>
          <a:lstStyle/>
          <a:p>
            <a:r>
              <a:rPr lang="en-US" dirty="0">
                <a:solidFill>
                  <a:schemeClr val="bg1"/>
                </a:solidFill>
              </a:rPr>
              <a:t> </a:t>
            </a:r>
            <a:r>
              <a:rPr lang="en-US" sz="2600" dirty="0">
                <a:solidFill>
                  <a:schemeClr val="bg1"/>
                </a:solidFill>
              </a:rPr>
              <a:t>(14.05) "Shelter placement" means a temporary or emergency placement for a minor, including an emergency foster home placement.</a:t>
            </a:r>
          </a:p>
          <a:p>
            <a:r>
              <a:rPr lang="en-US" sz="2600" dirty="0">
                <a:solidFill>
                  <a:schemeClr val="bg1"/>
                </a:solidFill>
              </a:rPr>
              <a:t>    (15) "Station adjustment" means the informal handling of an alleged offender by a juvenile police officer.</a:t>
            </a:r>
          </a:p>
          <a:p>
            <a:r>
              <a:rPr lang="en-US" sz="2600" dirty="0">
                <a:solidFill>
                  <a:schemeClr val="bg1"/>
                </a:solidFill>
              </a:rPr>
              <a:t>    (17) "Juvenile police officer" means a sworn police officer who has completed a Basic Recruit Training Course, has been assigned to the position of juvenile police officer by his or her chief law enforcement officer and has completed the necessary juvenile officers training as prescribed by the Illinois Law Enforcement Training Standards Board, or in the case of a State police officer, juvenile officer training approved by the Director of the Department of State Police.</a:t>
            </a:r>
          </a:p>
        </p:txBody>
      </p:sp>
    </p:spTree>
    <p:extLst>
      <p:ext uri="{BB962C8B-B14F-4D97-AF65-F5344CB8AC3E}">
        <p14:creationId xmlns:p14="http://schemas.microsoft.com/office/powerpoint/2010/main" val="21678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DE2B-5D45-4A42-B7C4-39581B1FE96B}"/>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Custody 705 ILCS 405/1-4.1</a:t>
            </a:r>
          </a:p>
        </p:txBody>
      </p:sp>
      <p:sp>
        <p:nvSpPr>
          <p:cNvPr id="3" name="Content Placeholder 2">
            <a:extLst>
              <a:ext uri="{FF2B5EF4-FFF2-40B4-BE49-F238E27FC236}">
                <a16:creationId xmlns:a16="http://schemas.microsoft.com/office/drawing/2014/main" id="{01498859-343D-4449-8AB2-3759216133FC}"/>
              </a:ext>
            </a:extLst>
          </p:cNvPr>
          <p:cNvSpPr>
            <a:spLocks noGrp="1"/>
          </p:cNvSpPr>
          <p:nvPr>
            <p:ph idx="4294967295"/>
          </p:nvPr>
        </p:nvSpPr>
        <p:spPr>
          <a:xfrm>
            <a:off x="838200" y="2080528"/>
            <a:ext cx="10515600" cy="3605213"/>
          </a:xfrm>
          <a:ln>
            <a:noFill/>
          </a:ln>
        </p:spPr>
        <p:txBody>
          <a:bodyPr>
            <a:normAutofit fontScale="92500" lnSpcReduction="10000"/>
          </a:bodyPr>
          <a:lstStyle/>
          <a:p>
            <a:r>
              <a:rPr lang="en-US" dirty="0">
                <a:solidFill>
                  <a:schemeClr val="bg1"/>
                </a:solidFill>
              </a:rPr>
              <a:t>(705 ILCS 405/1-4.1) (from Ch. 37, par. 801-4.1)</a:t>
            </a:r>
          </a:p>
          <a:p>
            <a:r>
              <a:rPr lang="en-US" dirty="0">
                <a:solidFill>
                  <a:schemeClr val="bg1"/>
                </a:solidFill>
              </a:rPr>
              <a:t>    Sec. 1-4.1. Except for minors accused of violation of an order of the court, any minor accused of any act under federal or State law, or a municipal ordinance that would not be illegal if committed by an adult, cannot be placed in a jail, municipal lockup, detention center or secure correctional facility. Confinement in a county jail of a minor accused of a violation of an order of the court, or of a minor for whom there is reasonable cause to believe that the minor is a person described in subsection (3) of Section 5-105, shall be in accordance with the restrictions set forth in Sections 5-410 and 5-501 of this Act.</a:t>
            </a:r>
          </a:p>
        </p:txBody>
      </p:sp>
    </p:spTree>
    <p:extLst>
      <p:ext uri="{BB962C8B-B14F-4D97-AF65-F5344CB8AC3E}">
        <p14:creationId xmlns:p14="http://schemas.microsoft.com/office/powerpoint/2010/main" val="49797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2013358" y="811198"/>
            <a:ext cx="6862763" cy="554038"/>
          </a:xfrm>
        </p:spPr>
        <p:txBody>
          <a:bodyPr>
            <a:normAutofit fontScale="90000"/>
          </a:bodyPr>
          <a:lstStyle/>
          <a:p>
            <a:pPr algn="ctr"/>
            <a:r>
              <a:rPr lang="en-US" sz="4000" b="0" dirty="0">
                <a:latin typeface="+mn-lt"/>
              </a:rPr>
              <a:t>Introduction</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294967295"/>
          </p:nvPr>
        </p:nvSpPr>
        <p:spPr>
          <a:xfrm>
            <a:off x="1946246" y="2620169"/>
            <a:ext cx="8129588" cy="1617662"/>
          </a:xfrm>
          <a:ln>
            <a:noFill/>
          </a:ln>
        </p:spPr>
        <p:txBody>
          <a:bodyPr>
            <a:normAutofit/>
          </a:bodyPr>
          <a:lstStyle/>
          <a:p>
            <a:pPr marL="285750" indent="-285750">
              <a:buFont typeface="Arial" panose="020B0604020202020204" pitchFamily="34" charset="0"/>
              <a:buChar char="•"/>
            </a:pPr>
            <a:r>
              <a:rPr lang="en-US" sz="3600" dirty="0">
                <a:solidFill>
                  <a:schemeClr val="bg1"/>
                </a:solidFill>
              </a:rPr>
              <a:t>Let’s get to know each other….</a:t>
            </a:r>
          </a:p>
          <a:p>
            <a:pPr marL="285750" indent="-285750">
              <a:buFont typeface="Arial" panose="020B0604020202020204" pitchFamily="34" charset="0"/>
              <a:buChar char="•"/>
            </a:pPr>
            <a:r>
              <a:rPr lang="en-US" sz="3600" dirty="0">
                <a:solidFill>
                  <a:schemeClr val="bg1"/>
                </a:solidFill>
              </a:rPr>
              <a:t>State your name and your jurisdiction</a:t>
            </a:r>
          </a:p>
        </p:txBody>
      </p:sp>
    </p:spTree>
    <p:extLst>
      <p:ext uri="{BB962C8B-B14F-4D97-AF65-F5344CB8AC3E}">
        <p14:creationId xmlns:p14="http://schemas.microsoft.com/office/powerpoint/2010/main" val="131428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151F-7F87-46CE-A965-E394E300A445}"/>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t>Rights of the Parties</a:t>
            </a:r>
          </a:p>
        </p:txBody>
      </p:sp>
      <p:sp>
        <p:nvSpPr>
          <p:cNvPr id="3" name="Content Placeholder 2">
            <a:extLst>
              <a:ext uri="{FF2B5EF4-FFF2-40B4-BE49-F238E27FC236}">
                <a16:creationId xmlns:a16="http://schemas.microsoft.com/office/drawing/2014/main" id="{00004676-CF7D-44FF-9988-FEB5676A6072}"/>
              </a:ext>
            </a:extLst>
          </p:cNvPr>
          <p:cNvSpPr>
            <a:spLocks noGrp="1"/>
          </p:cNvSpPr>
          <p:nvPr>
            <p:ph idx="4294967295"/>
          </p:nvPr>
        </p:nvSpPr>
        <p:spPr>
          <a:xfrm>
            <a:off x="2021747" y="1661049"/>
            <a:ext cx="7978775" cy="4672013"/>
          </a:xfrm>
          <a:ln>
            <a:noFill/>
          </a:ln>
        </p:spPr>
        <p:txBody>
          <a:bodyPr>
            <a:normAutofit fontScale="92500" lnSpcReduction="20000"/>
          </a:bodyPr>
          <a:lstStyle/>
          <a:p>
            <a:r>
              <a:rPr lang="en-US" dirty="0">
                <a:solidFill>
                  <a:schemeClr val="bg1"/>
                </a:solidFill>
              </a:rPr>
              <a:t>Sec. 1-5. Rights of parties to proceedings.</a:t>
            </a:r>
          </a:p>
          <a:p>
            <a:r>
              <a:rPr lang="en-US" dirty="0">
                <a:solidFill>
                  <a:schemeClr val="bg1"/>
                </a:solidFill>
              </a:rPr>
              <a:t>The following parties: minor, parents, guardian, legal custodian,</a:t>
            </a:r>
          </a:p>
          <a:p>
            <a:pPr marL="0" indent="0">
              <a:buNone/>
            </a:pPr>
            <a:r>
              <a:rPr lang="en-US" dirty="0">
                <a:solidFill>
                  <a:schemeClr val="bg1"/>
                </a:solidFill>
              </a:rPr>
              <a:t>    responsible relative have the following rights:</a:t>
            </a:r>
          </a:p>
          <a:p>
            <a:r>
              <a:rPr lang="en-US" dirty="0">
                <a:solidFill>
                  <a:schemeClr val="bg1"/>
                </a:solidFill>
              </a:rPr>
              <a:t>To be present</a:t>
            </a:r>
          </a:p>
          <a:p>
            <a:r>
              <a:rPr lang="en-US" dirty="0">
                <a:solidFill>
                  <a:schemeClr val="bg1"/>
                </a:solidFill>
              </a:rPr>
              <a:t>To be heard </a:t>
            </a:r>
          </a:p>
          <a:p>
            <a:r>
              <a:rPr lang="en-US" dirty="0">
                <a:solidFill>
                  <a:schemeClr val="bg1"/>
                </a:solidFill>
              </a:rPr>
              <a:t>To present evidence</a:t>
            </a:r>
          </a:p>
          <a:p>
            <a:r>
              <a:rPr lang="en-US" dirty="0">
                <a:solidFill>
                  <a:schemeClr val="bg1"/>
                </a:solidFill>
              </a:rPr>
              <a:t>To cross examine witnesses,</a:t>
            </a:r>
          </a:p>
          <a:p>
            <a:r>
              <a:rPr lang="en-US" dirty="0">
                <a:solidFill>
                  <a:schemeClr val="bg1"/>
                </a:solidFill>
              </a:rPr>
              <a:t>To examine court files</a:t>
            </a:r>
          </a:p>
          <a:p>
            <a:r>
              <a:rPr lang="en-US" dirty="0">
                <a:solidFill>
                  <a:schemeClr val="bg1"/>
                </a:solidFill>
              </a:rPr>
              <a:t>To examine records</a:t>
            </a:r>
          </a:p>
          <a:p>
            <a:r>
              <a:rPr lang="en-US" dirty="0">
                <a:solidFill>
                  <a:schemeClr val="bg1"/>
                </a:solidFill>
              </a:rPr>
              <a:t>Right to be represented</a:t>
            </a:r>
          </a:p>
        </p:txBody>
      </p:sp>
    </p:spTree>
    <p:extLst>
      <p:ext uri="{BB962C8B-B14F-4D97-AF65-F5344CB8AC3E}">
        <p14:creationId xmlns:p14="http://schemas.microsoft.com/office/powerpoint/2010/main" val="373200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384CC7D-2140-43C6-9828-2702F0C9C0FD}"/>
              </a:ext>
            </a:extLst>
          </p:cNvPr>
          <p:cNvSpPr>
            <a:spLocks noGrp="1"/>
          </p:cNvSpPr>
          <p:nvPr>
            <p:ph type="title" idx="4294967295"/>
          </p:nvPr>
        </p:nvSpPr>
        <p:spPr>
          <a:xfrm>
            <a:off x="0" y="804863"/>
            <a:ext cx="10512425" cy="554037"/>
          </a:xfrm>
        </p:spPr>
        <p:txBody>
          <a:bodyPr anchor="ctr">
            <a:normAutofit fontScale="90000"/>
          </a:bodyPr>
          <a:lstStyle/>
          <a:p>
            <a:pPr algn="ctr"/>
            <a:r>
              <a:rPr lang="en-US" dirty="0"/>
              <a:t>Juvenile Record and Confidentiality</a:t>
            </a:r>
            <a:br>
              <a:rPr lang="en-US" dirty="0"/>
            </a:br>
            <a:r>
              <a:rPr lang="en-US" dirty="0"/>
              <a:t>705 ILCS 405/1-7</a:t>
            </a:r>
          </a:p>
        </p:txBody>
      </p:sp>
      <p:pic>
        <p:nvPicPr>
          <p:cNvPr id="3" name="Picture 2">
            <a:extLst>
              <a:ext uri="{FF2B5EF4-FFF2-40B4-BE49-F238E27FC236}">
                <a16:creationId xmlns:a16="http://schemas.microsoft.com/office/drawing/2014/main" id="{13EE63DD-559F-4D34-A89F-32A66B9411D4}"/>
              </a:ext>
            </a:extLst>
          </p:cNvPr>
          <p:cNvPicPr>
            <a:picLocks noChangeAspect="1"/>
          </p:cNvPicPr>
          <p:nvPr/>
        </p:nvPicPr>
        <p:blipFill>
          <a:blip r:embed="rId3"/>
          <a:stretch>
            <a:fillRect/>
          </a:stretch>
        </p:blipFill>
        <p:spPr>
          <a:xfrm>
            <a:off x="2153478" y="1838034"/>
            <a:ext cx="7010400" cy="4676775"/>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84749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837A27-C4AE-400D-BC69-A8D2CD255850}"/>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latin typeface="+mn-lt"/>
              </a:rPr>
              <a:t>What is a Juvenile Record</a:t>
            </a:r>
          </a:p>
        </p:txBody>
      </p:sp>
      <p:sp>
        <p:nvSpPr>
          <p:cNvPr id="10" name="Content Placeholder 2">
            <a:extLst>
              <a:ext uri="{FF2B5EF4-FFF2-40B4-BE49-F238E27FC236}">
                <a16:creationId xmlns:a16="http://schemas.microsoft.com/office/drawing/2014/main" id="{0F613E1B-110F-4940-9B00-763FB235B984}"/>
              </a:ext>
            </a:extLst>
          </p:cNvPr>
          <p:cNvSpPr>
            <a:spLocks noGrp="1"/>
          </p:cNvSpPr>
          <p:nvPr>
            <p:ph idx="4294967295"/>
          </p:nvPr>
        </p:nvSpPr>
        <p:spPr>
          <a:xfrm>
            <a:off x="970005" y="2353111"/>
            <a:ext cx="4806950" cy="3367088"/>
          </a:xfrm>
          <a:ln>
            <a:noFill/>
          </a:ln>
        </p:spPr>
        <p:txBody>
          <a:bodyPr>
            <a:normAutofit fontScale="92500" lnSpcReduction="20000"/>
          </a:bodyPr>
          <a:lstStyle/>
          <a:p>
            <a:r>
              <a:rPr lang="en-US" dirty="0">
                <a:solidFill>
                  <a:schemeClr val="bg1"/>
                </a:solidFill>
              </a:rPr>
              <a:t>Any documentation of a youth’s interactions with law enforcement and/or the juvenile court</a:t>
            </a:r>
          </a:p>
          <a:p>
            <a:r>
              <a:rPr lang="en-US" dirty="0">
                <a:solidFill>
                  <a:schemeClr val="bg1"/>
                </a:solidFill>
              </a:rPr>
              <a:t>Records are kept by the law enforcement agency</a:t>
            </a:r>
          </a:p>
          <a:p>
            <a:r>
              <a:rPr lang="en-US" dirty="0">
                <a:solidFill>
                  <a:schemeClr val="bg1"/>
                </a:solidFill>
              </a:rPr>
              <a:t>Every youth arrested has a juvenile record regardless if it leads to charges or adjudication</a:t>
            </a:r>
          </a:p>
        </p:txBody>
      </p:sp>
      <p:pic>
        <p:nvPicPr>
          <p:cNvPr id="2" name="Picture 1">
            <a:extLst>
              <a:ext uri="{FF2B5EF4-FFF2-40B4-BE49-F238E27FC236}">
                <a16:creationId xmlns:a16="http://schemas.microsoft.com/office/drawing/2014/main" id="{8D443123-602B-4024-98CA-42916F7C2114}"/>
              </a:ext>
            </a:extLst>
          </p:cNvPr>
          <p:cNvPicPr>
            <a:picLocks noChangeAspect="1"/>
          </p:cNvPicPr>
          <p:nvPr/>
        </p:nvPicPr>
        <p:blipFill>
          <a:blip r:embed="rId3"/>
          <a:stretch>
            <a:fillRect/>
          </a:stretch>
        </p:blipFill>
        <p:spPr>
          <a:xfrm>
            <a:off x="6415046" y="2585940"/>
            <a:ext cx="4152237" cy="2768158"/>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2016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0D6E-1331-468F-A042-4A3B780D1DDE}"/>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Juvenile Records</a:t>
            </a:r>
          </a:p>
        </p:txBody>
      </p:sp>
      <p:sp>
        <p:nvSpPr>
          <p:cNvPr id="3" name="Content Placeholder 2">
            <a:extLst>
              <a:ext uri="{FF2B5EF4-FFF2-40B4-BE49-F238E27FC236}">
                <a16:creationId xmlns:a16="http://schemas.microsoft.com/office/drawing/2014/main" id="{96DC09AD-B2C0-4BA7-932F-0CB803FE5E5C}"/>
              </a:ext>
            </a:extLst>
          </p:cNvPr>
          <p:cNvSpPr>
            <a:spLocks noGrp="1"/>
          </p:cNvSpPr>
          <p:nvPr>
            <p:ph idx="4294967295"/>
          </p:nvPr>
        </p:nvSpPr>
        <p:spPr>
          <a:xfrm>
            <a:off x="2072081" y="1997323"/>
            <a:ext cx="7534275" cy="3605212"/>
          </a:xfrm>
          <a:ln>
            <a:noFill/>
          </a:ln>
        </p:spPr>
        <p:txBody>
          <a:bodyPr>
            <a:normAutofit fontScale="92500" lnSpcReduction="20000"/>
          </a:bodyPr>
          <a:lstStyle/>
          <a:p>
            <a:r>
              <a:rPr lang="en-US" dirty="0">
                <a:solidFill>
                  <a:schemeClr val="bg1"/>
                </a:solidFill>
              </a:rPr>
              <a:t>(8.2) "Juvenile law enforcement record“</a:t>
            </a:r>
          </a:p>
          <a:p>
            <a:r>
              <a:rPr lang="en-US" dirty="0">
                <a:solidFill>
                  <a:schemeClr val="bg1"/>
                </a:solidFill>
              </a:rPr>
              <a:t>Records of: </a:t>
            </a:r>
          </a:p>
          <a:p>
            <a:r>
              <a:rPr lang="en-US" dirty="0">
                <a:solidFill>
                  <a:schemeClr val="bg1"/>
                </a:solidFill>
              </a:rPr>
              <a:t>Arrest</a:t>
            </a:r>
          </a:p>
          <a:p>
            <a:r>
              <a:rPr lang="en-US" dirty="0">
                <a:solidFill>
                  <a:schemeClr val="bg1"/>
                </a:solidFill>
              </a:rPr>
              <a:t>Station Adjustments</a:t>
            </a:r>
          </a:p>
          <a:p>
            <a:r>
              <a:rPr lang="en-US" dirty="0">
                <a:solidFill>
                  <a:schemeClr val="bg1"/>
                </a:solidFill>
              </a:rPr>
              <a:t>Fingerprints</a:t>
            </a:r>
          </a:p>
          <a:p>
            <a:r>
              <a:rPr lang="en-US" dirty="0">
                <a:solidFill>
                  <a:schemeClr val="bg1"/>
                </a:solidFill>
              </a:rPr>
              <a:t>Probation adjustments</a:t>
            </a:r>
          </a:p>
          <a:p>
            <a:r>
              <a:rPr lang="en-US" dirty="0">
                <a:solidFill>
                  <a:schemeClr val="bg1"/>
                </a:solidFill>
              </a:rPr>
              <a:t>Notice to appear</a:t>
            </a:r>
          </a:p>
          <a:p>
            <a:r>
              <a:rPr lang="en-US" dirty="0">
                <a:solidFill>
                  <a:schemeClr val="bg1"/>
                </a:solidFill>
              </a:rPr>
              <a:t>Any other record maintained by any law enforcement</a:t>
            </a:r>
          </a:p>
          <a:p>
            <a:endParaRPr lang="en-US" dirty="0"/>
          </a:p>
        </p:txBody>
      </p:sp>
    </p:spTree>
    <p:extLst>
      <p:ext uri="{BB962C8B-B14F-4D97-AF65-F5344CB8AC3E}">
        <p14:creationId xmlns:p14="http://schemas.microsoft.com/office/powerpoint/2010/main" val="245421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9730-1C66-47D4-BED3-F608BC83A2D2}"/>
              </a:ext>
            </a:extLst>
          </p:cNvPr>
          <p:cNvSpPr>
            <a:spLocks noGrp="1"/>
          </p:cNvSpPr>
          <p:nvPr>
            <p:ph type="title" idx="4294967295"/>
          </p:nvPr>
        </p:nvSpPr>
        <p:spPr>
          <a:xfrm>
            <a:off x="0" y="182563"/>
            <a:ext cx="9145588" cy="1143000"/>
          </a:xfrm>
        </p:spPr>
        <p:txBody>
          <a:bodyPr anchor="ctr">
            <a:normAutofit/>
          </a:bodyPr>
          <a:lstStyle/>
          <a:p>
            <a:pPr algn="ctr"/>
            <a:r>
              <a:rPr lang="en-US" sz="4000" b="0" dirty="0">
                <a:latin typeface="+mn-lt"/>
              </a:rPr>
              <a:t>Juvenile Records</a:t>
            </a:r>
          </a:p>
        </p:txBody>
      </p:sp>
      <p:sp>
        <p:nvSpPr>
          <p:cNvPr id="3" name="Content Placeholder 2">
            <a:extLst>
              <a:ext uri="{FF2B5EF4-FFF2-40B4-BE49-F238E27FC236}">
                <a16:creationId xmlns:a16="http://schemas.microsoft.com/office/drawing/2014/main" id="{3713E14F-6161-4BA5-A3FC-25D7C1D2C762}"/>
              </a:ext>
            </a:extLst>
          </p:cNvPr>
          <p:cNvSpPr>
            <a:spLocks noGrp="1"/>
          </p:cNvSpPr>
          <p:nvPr>
            <p:ph idx="4294967295"/>
          </p:nvPr>
        </p:nvSpPr>
        <p:spPr>
          <a:xfrm>
            <a:off x="0" y="1905000"/>
            <a:ext cx="9147175" cy="3716338"/>
          </a:xfrm>
          <a:ln>
            <a:solidFill>
              <a:schemeClr val="bg1"/>
            </a:solidFill>
          </a:ln>
        </p:spPr>
        <p:txBody>
          <a:bodyPr>
            <a:normAutofit fontScale="92500" lnSpcReduction="10000"/>
          </a:bodyPr>
          <a:lstStyle/>
          <a:p>
            <a:pPr marL="457200" indent="-457200">
              <a:buFont typeface="Arial" panose="020B0604020202020204" pitchFamily="34" charset="0"/>
              <a:buChar char="•"/>
            </a:pPr>
            <a:r>
              <a:rPr lang="en-US" altLang="en-US" dirty="0"/>
              <a:t>Law enforcement may not disclose the identity of a minor in releasing information relating to arrest, investigation or disposition </a:t>
            </a:r>
          </a:p>
          <a:p>
            <a:pPr marL="457200" indent="-457200">
              <a:buFont typeface="Arial" panose="020B0604020202020204" pitchFamily="34" charset="0"/>
              <a:buChar char="•"/>
            </a:pPr>
            <a:r>
              <a:rPr lang="en-US" altLang="en-US" dirty="0"/>
              <a:t>Records relating to minors under 18 must remain separate and apart from those of adults and may not be open to public inspection</a:t>
            </a:r>
          </a:p>
          <a:p>
            <a:pPr marL="457200" lvl="0" indent="-457200">
              <a:buFont typeface="Arial" panose="020B0604020202020204" pitchFamily="34" charset="0"/>
              <a:buChar char="•"/>
            </a:pPr>
            <a:r>
              <a:rPr lang="en-US" altLang="en-US" dirty="0"/>
              <a:t>Witnesses and victims may be shown photographs of minors when necessary for identification or apprehension</a:t>
            </a:r>
          </a:p>
          <a:p>
            <a:pPr marL="457200" lvl="0" indent="-457200">
              <a:buFont typeface="Arial" panose="020B0604020202020204" pitchFamily="34" charset="0"/>
              <a:buChar char="•"/>
            </a:pPr>
            <a:r>
              <a:rPr lang="en-US" altLang="en-US" dirty="0"/>
              <a:t>Law enforcement may communicate with each other if there are reasonable grounds to believe minor is a threat</a:t>
            </a:r>
          </a:p>
          <a:p>
            <a:endParaRPr lang="en-US" dirty="0"/>
          </a:p>
        </p:txBody>
      </p:sp>
    </p:spTree>
    <p:extLst>
      <p:ext uri="{BB962C8B-B14F-4D97-AF65-F5344CB8AC3E}">
        <p14:creationId xmlns:p14="http://schemas.microsoft.com/office/powerpoint/2010/main" val="61017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3167A4EF-4DFE-4F5B-9C18-2E0B9927F399}"/>
              </a:ext>
            </a:extLst>
          </p:cNvPr>
          <p:cNvSpPr>
            <a:spLocks noGrp="1"/>
          </p:cNvSpPr>
          <p:nvPr>
            <p:ph type="title" idx="4294967295"/>
          </p:nvPr>
        </p:nvSpPr>
        <p:spPr>
          <a:xfrm>
            <a:off x="0" y="333375"/>
            <a:ext cx="11550650" cy="1144588"/>
          </a:xfrm>
        </p:spPr>
        <p:txBody>
          <a:bodyPr anchor="t">
            <a:normAutofit fontScale="90000"/>
          </a:bodyPr>
          <a:lstStyle/>
          <a:p>
            <a:pPr algn="ctr"/>
            <a:r>
              <a:rPr lang="en-US" sz="4000" dirty="0"/>
              <a:t>Confidentiality of Law Enforcement Records</a:t>
            </a:r>
            <a:r>
              <a:rPr lang="en-US" dirty="0"/>
              <a:t/>
            </a:r>
            <a:br>
              <a:rPr lang="en-US" dirty="0"/>
            </a:br>
            <a:r>
              <a:rPr lang="en-US" dirty="0"/>
              <a:t>720 ILCS 405/1-7</a:t>
            </a:r>
            <a:br>
              <a:rPr lang="en-US" dirty="0"/>
            </a:br>
            <a:r>
              <a:rPr lang="en-US" dirty="0"/>
              <a:t/>
            </a:r>
            <a:br>
              <a:rPr lang="en-US" dirty="0"/>
            </a:br>
            <a:endParaRPr lang="en-US" dirty="0"/>
          </a:p>
        </p:txBody>
      </p:sp>
      <p:graphicFrame>
        <p:nvGraphicFramePr>
          <p:cNvPr id="2" name="Diagram 1">
            <a:extLst>
              <a:ext uri="{FF2B5EF4-FFF2-40B4-BE49-F238E27FC236}">
                <a16:creationId xmlns:a16="http://schemas.microsoft.com/office/drawing/2014/main" id="{024F1B56-7ED7-45C7-B5BA-E3CF9B6B9743}"/>
              </a:ext>
            </a:extLst>
          </p:cNvPr>
          <p:cNvGraphicFramePr/>
          <p:nvPr>
            <p:extLst>
              <p:ext uri="{D42A27DB-BD31-4B8C-83A1-F6EECF244321}">
                <p14:modId xmlns:p14="http://schemas.microsoft.com/office/powerpoint/2010/main" val="2958071136"/>
              </p:ext>
            </p:extLst>
          </p:nvPr>
        </p:nvGraphicFramePr>
        <p:xfrm>
          <a:off x="1753704" y="16102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7A1576-FA46-4058-9541-4E273648224A}"/>
              </a:ext>
            </a:extLst>
          </p:cNvPr>
          <p:cNvSpPr>
            <a:spLocks noGrp="1"/>
          </p:cNvSpPr>
          <p:nvPr>
            <p:ph type="title" idx="4294967295"/>
          </p:nvPr>
        </p:nvSpPr>
        <p:spPr>
          <a:xfrm>
            <a:off x="0" y="804863"/>
            <a:ext cx="10512425" cy="554037"/>
          </a:xfrm>
        </p:spPr>
        <p:txBody>
          <a:bodyPr anchor="ctr">
            <a:normAutofit fontScale="90000"/>
          </a:bodyPr>
          <a:lstStyle/>
          <a:p>
            <a:pPr algn="ctr"/>
            <a:r>
              <a:rPr lang="en-US" b="0" dirty="0">
                <a:latin typeface="+mn-lt"/>
              </a:rPr>
              <a:t>Records are not available except….</a:t>
            </a:r>
          </a:p>
        </p:txBody>
      </p:sp>
      <p:sp>
        <p:nvSpPr>
          <p:cNvPr id="4" name="Content Placeholder 3">
            <a:extLst>
              <a:ext uri="{FF2B5EF4-FFF2-40B4-BE49-F238E27FC236}">
                <a16:creationId xmlns:a16="http://schemas.microsoft.com/office/drawing/2014/main" id="{257596C7-7929-4313-A5E1-76D122408906}"/>
              </a:ext>
            </a:extLst>
          </p:cNvPr>
          <p:cNvSpPr>
            <a:spLocks noGrp="1"/>
          </p:cNvSpPr>
          <p:nvPr>
            <p:ph idx="4294967295"/>
          </p:nvPr>
        </p:nvSpPr>
        <p:spPr>
          <a:xfrm>
            <a:off x="880844" y="2111794"/>
            <a:ext cx="6596063" cy="3652838"/>
          </a:xfrm>
          <a:prstGeom prst="rect">
            <a:avLst/>
          </a:prstGeom>
          <a:ln>
            <a:noFill/>
          </a:ln>
        </p:spPr>
        <p:txBody>
          <a:bodyPr>
            <a:normAutofit lnSpcReduction="10000"/>
          </a:bodyPr>
          <a:lstStyle/>
          <a:p>
            <a:pPr>
              <a:lnSpc>
                <a:spcPct val="150000"/>
              </a:lnSpc>
            </a:pPr>
            <a:r>
              <a:rPr lang="en-US" altLang="en-US" dirty="0">
                <a:solidFill>
                  <a:schemeClr val="bg1"/>
                </a:solidFill>
              </a:rPr>
              <a:t>Law enforcement can review juvenile records if:</a:t>
            </a:r>
          </a:p>
          <a:p>
            <a:pPr lvl="1">
              <a:lnSpc>
                <a:spcPct val="100000"/>
              </a:lnSpc>
            </a:pPr>
            <a:r>
              <a:rPr lang="en-US" altLang="en-US" sz="2400" dirty="0">
                <a:solidFill>
                  <a:schemeClr val="bg1"/>
                </a:solidFill>
              </a:rPr>
              <a:t>If inspecting a juvenile record is essential to executing an arrest</a:t>
            </a:r>
          </a:p>
          <a:p>
            <a:pPr lvl="1">
              <a:lnSpc>
                <a:spcPct val="150000"/>
              </a:lnSpc>
            </a:pPr>
            <a:r>
              <a:rPr lang="en-US" altLang="en-US" sz="2400" dirty="0">
                <a:solidFill>
                  <a:schemeClr val="bg1"/>
                </a:solidFill>
              </a:rPr>
              <a:t>Search warrant or other compulsory process</a:t>
            </a:r>
          </a:p>
          <a:p>
            <a:pPr lvl="1">
              <a:lnSpc>
                <a:spcPct val="100000"/>
              </a:lnSpc>
            </a:pPr>
            <a:r>
              <a:rPr lang="en-US" altLang="en-US" sz="2400" dirty="0">
                <a:solidFill>
                  <a:schemeClr val="bg1"/>
                </a:solidFill>
              </a:rPr>
              <a:t>Conducting an ongoing investigation or relating to a minor who has been adjudicated delinquent with gang affiliation.</a:t>
            </a:r>
          </a:p>
          <a:p>
            <a:pPr marL="0" indent="0">
              <a:buNone/>
            </a:pPr>
            <a:endParaRPr lang="en-US" sz="2200" dirty="0"/>
          </a:p>
        </p:txBody>
      </p:sp>
      <p:pic>
        <p:nvPicPr>
          <p:cNvPr id="3" name="Picture 2">
            <a:extLst>
              <a:ext uri="{FF2B5EF4-FFF2-40B4-BE49-F238E27FC236}">
                <a16:creationId xmlns:a16="http://schemas.microsoft.com/office/drawing/2014/main" id="{B681507E-F88F-4DCD-9D0B-32779CA46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339" y="2588480"/>
            <a:ext cx="3395556" cy="2699467"/>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4804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6ECA-672F-49A4-8531-58DFEB2F67B5}"/>
              </a:ext>
            </a:extLst>
          </p:cNvPr>
          <p:cNvSpPr>
            <a:spLocks noGrp="1"/>
          </p:cNvSpPr>
          <p:nvPr>
            <p:ph type="title" idx="4294967295"/>
          </p:nvPr>
        </p:nvSpPr>
        <p:spPr>
          <a:xfrm>
            <a:off x="480218" y="196850"/>
            <a:ext cx="11231563" cy="552450"/>
          </a:xfrm>
        </p:spPr>
        <p:txBody>
          <a:bodyPr>
            <a:noAutofit/>
          </a:bodyPr>
          <a:lstStyle/>
          <a:p>
            <a:r>
              <a:rPr lang="en-US" b="0" dirty="0">
                <a:latin typeface="+mn-lt"/>
              </a:rPr>
              <a:t>Confidentiality of Court Records 705 ILCS 405/ 1 - 8</a:t>
            </a:r>
          </a:p>
        </p:txBody>
      </p:sp>
      <p:sp>
        <p:nvSpPr>
          <p:cNvPr id="3" name="Content Placeholder 2">
            <a:extLst>
              <a:ext uri="{FF2B5EF4-FFF2-40B4-BE49-F238E27FC236}">
                <a16:creationId xmlns:a16="http://schemas.microsoft.com/office/drawing/2014/main" id="{8A9F2B88-6A27-47A1-BEA9-BB7DDB877DBF}"/>
              </a:ext>
            </a:extLst>
          </p:cNvPr>
          <p:cNvSpPr>
            <a:spLocks noGrp="1"/>
          </p:cNvSpPr>
          <p:nvPr>
            <p:ph idx="4294967295"/>
          </p:nvPr>
        </p:nvSpPr>
        <p:spPr>
          <a:xfrm>
            <a:off x="165893" y="749300"/>
            <a:ext cx="11545888" cy="5664200"/>
          </a:xfrm>
          <a:ln>
            <a:noFill/>
          </a:ln>
        </p:spPr>
        <p:txBody>
          <a:bodyPr>
            <a:noAutofit/>
          </a:bodyPr>
          <a:lstStyle/>
          <a:p>
            <a:r>
              <a:rPr lang="en-US" sz="2200" dirty="0">
                <a:solidFill>
                  <a:schemeClr val="bg1"/>
                </a:solidFill>
              </a:rPr>
              <a:t>Sec. 1-8. Confidentiality and accessibility of juvenile court records.</a:t>
            </a:r>
          </a:p>
          <a:p>
            <a:r>
              <a:rPr lang="en-US" sz="2200" dirty="0">
                <a:solidFill>
                  <a:schemeClr val="bg1"/>
                </a:solidFill>
              </a:rPr>
              <a:t>    (A) A juvenile adjudication shall never be considered a conviction nor shall an adjudicated individual be considered a criminal. Unless expressly allowed by law, a juvenile adjudication shall not operate to impose upon the individual any of the civil disabilities ordinarily imposed by or resulting from conviction. Unless expressly allowed by law, adjudications shall not prejudice or disqualify the individual in any civil service application or appointment, from holding public office, or from receiving any license granted by public authority. All juvenile court records which have not been expunged are sealed and may never be disclosed to the general public or otherwise made widely available. Sealed juvenile court records may be obtained only under this Section and Section 1-7 and Part 9 of Article V of this Act, when their use is needed for good cause and with an order from the juvenile court. Inspection and copying of juvenile court records relating to a minor who is the subject of a proceeding under this Act shall be restricted to the following:</a:t>
            </a:r>
          </a:p>
          <a:p>
            <a:r>
              <a:rPr lang="en-US" sz="2200" dirty="0">
                <a:solidFill>
                  <a:schemeClr val="bg1"/>
                </a:solidFill>
              </a:rPr>
              <a:t>        (1) The minor who is the subject of record, his or her parents, guardian, and counsel.</a:t>
            </a:r>
          </a:p>
          <a:p>
            <a:r>
              <a:rPr lang="en-US" sz="2200" dirty="0">
                <a:solidFill>
                  <a:schemeClr val="bg1"/>
                </a:solidFill>
              </a:rPr>
              <a:t>        (2) Law enforcement officers and law enforcement agencies when such information is essential to executing an arrest or search warrant or other compulsory process, or to conducting an ongoing investigation or relating to a minor who has been adjudicated delinquent and there has been a previous finding that the act which constitutes the previous offense was committed in furtherance of criminal activities by a criminal street gang.</a:t>
            </a:r>
          </a:p>
        </p:txBody>
      </p:sp>
    </p:spTree>
    <p:extLst>
      <p:ext uri="{BB962C8B-B14F-4D97-AF65-F5344CB8AC3E}">
        <p14:creationId xmlns:p14="http://schemas.microsoft.com/office/powerpoint/2010/main" val="111102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78B1-FDF3-4915-9AAB-8B176E82BFDF}"/>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Expungement of Law Enforcement and Juvenile Court Records 705 ILCS 405/ 1-9</a:t>
            </a:r>
          </a:p>
        </p:txBody>
      </p:sp>
      <p:sp>
        <p:nvSpPr>
          <p:cNvPr id="3" name="Content Placeholder 2">
            <a:extLst>
              <a:ext uri="{FF2B5EF4-FFF2-40B4-BE49-F238E27FC236}">
                <a16:creationId xmlns:a16="http://schemas.microsoft.com/office/drawing/2014/main" id="{92FE0C34-2209-463D-B6A9-6FF9F3E2B299}"/>
              </a:ext>
            </a:extLst>
          </p:cNvPr>
          <p:cNvSpPr>
            <a:spLocks noGrp="1"/>
          </p:cNvSpPr>
          <p:nvPr>
            <p:ph idx="4294967295"/>
          </p:nvPr>
        </p:nvSpPr>
        <p:spPr>
          <a:xfrm>
            <a:off x="721453" y="1820135"/>
            <a:ext cx="10515600" cy="4908550"/>
          </a:xfrm>
          <a:ln>
            <a:noFill/>
          </a:ln>
        </p:spPr>
        <p:txBody>
          <a:bodyPr>
            <a:normAutofit fontScale="70000" lnSpcReduction="20000"/>
          </a:bodyPr>
          <a:lstStyle/>
          <a:p>
            <a:r>
              <a:rPr lang="en-US" dirty="0">
                <a:solidFill>
                  <a:schemeClr val="bg1"/>
                </a:solidFill>
              </a:rPr>
              <a:t>(705 ILCS 405/1-9) (from Ch. 37, par. 801-9)</a:t>
            </a:r>
          </a:p>
          <a:p>
            <a:r>
              <a:rPr lang="en-US" dirty="0">
                <a:solidFill>
                  <a:schemeClr val="bg1"/>
                </a:solidFill>
              </a:rPr>
              <a:t>    Sec. 1-9. Expungement of law enforcement and juvenile court records.</a:t>
            </a:r>
          </a:p>
          <a:p>
            <a:r>
              <a:rPr lang="en-US" dirty="0">
                <a:solidFill>
                  <a:schemeClr val="bg1"/>
                </a:solidFill>
              </a:rPr>
              <a:t>    (1) Expungement of law enforcement and juvenile court delinquency records shall be governed by Part 9 of Article V of this Act.</a:t>
            </a:r>
          </a:p>
          <a:p>
            <a:r>
              <a:rPr lang="en-US" dirty="0">
                <a:solidFill>
                  <a:schemeClr val="bg1"/>
                </a:solidFill>
              </a:rPr>
              <a:t>    (2) This subsection (2) applies to expungement of law enforcement and juvenile court records other than delinquency proceedings. Whenever any person has attained the age of 18 or whenever all juvenile court proceedings relating to that person have been terminated, whichever is later, the person may petition the court to expunge law enforcement records relating to incidents occurring before his 18th birthday or his juvenile court records, or both, if the minor was placed under supervision pursuant to Sections 2-20, 3-21, or 4-18, and such order of supervision has since been successfully terminated.</a:t>
            </a:r>
          </a:p>
          <a:p>
            <a:r>
              <a:rPr lang="en-US" dirty="0">
                <a:solidFill>
                  <a:schemeClr val="bg1"/>
                </a:solidFill>
              </a:rPr>
              <a:t>    (3) The chief judge of the circuit in which an arrest was made or a charge was brought or any judge of that circuit designated by the chief judge may, upon verified petition of a person who is the subject of an arrest or a juvenile court proceeding pursuant to subsection (2) of this Section, order the law enforcement records or juvenile court records, or both, to be expunged from the official records of the arresting authority and the clerk of the circuit court. Notice of the petition shall be served upon the State's Attorney and upon the arresting authority which is the subject of the petition for expungement</a:t>
            </a:r>
          </a:p>
        </p:txBody>
      </p:sp>
    </p:spTree>
    <p:extLst>
      <p:ext uri="{BB962C8B-B14F-4D97-AF65-F5344CB8AC3E}">
        <p14:creationId xmlns:p14="http://schemas.microsoft.com/office/powerpoint/2010/main" val="19777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1D35-1DEC-4B90-A6B1-5D04583DD9A5}"/>
              </a:ext>
            </a:extLst>
          </p:cNvPr>
          <p:cNvSpPr>
            <a:spLocks noGrp="1"/>
          </p:cNvSpPr>
          <p:nvPr>
            <p:ph type="title" idx="4294967295"/>
          </p:nvPr>
        </p:nvSpPr>
        <p:spPr>
          <a:xfrm>
            <a:off x="0" y="804863"/>
            <a:ext cx="10512425" cy="554037"/>
          </a:xfrm>
        </p:spPr>
        <p:txBody>
          <a:bodyPr>
            <a:normAutofit fontScale="90000"/>
          </a:bodyPr>
          <a:lstStyle/>
          <a:p>
            <a:pPr algn="ctr"/>
            <a:r>
              <a:rPr lang="en-US" b="0" dirty="0">
                <a:latin typeface="+mn-lt"/>
              </a:rPr>
              <a:t>Community Service 705 ILCS 405/1-13</a:t>
            </a:r>
          </a:p>
        </p:txBody>
      </p:sp>
      <p:sp>
        <p:nvSpPr>
          <p:cNvPr id="3" name="Content Placeholder 2">
            <a:extLst>
              <a:ext uri="{FF2B5EF4-FFF2-40B4-BE49-F238E27FC236}">
                <a16:creationId xmlns:a16="http://schemas.microsoft.com/office/drawing/2014/main" id="{49F10F16-C49C-44AF-B06D-17C716A7DEE2}"/>
              </a:ext>
            </a:extLst>
          </p:cNvPr>
          <p:cNvSpPr>
            <a:spLocks noGrp="1"/>
          </p:cNvSpPr>
          <p:nvPr>
            <p:ph idx="4294967295"/>
          </p:nvPr>
        </p:nvSpPr>
        <p:spPr>
          <a:xfrm>
            <a:off x="1786855" y="2032000"/>
            <a:ext cx="6669088" cy="2794000"/>
          </a:xfrm>
          <a:ln>
            <a:noFill/>
          </a:ln>
        </p:spPr>
        <p:txBody>
          <a:bodyPr>
            <a:normAutofit fontScale="92500" lnSpcReduction="20000"/>
          </a:bodyPr>
          <a:lstStyle/>
          <a:p>
            <a:r>
              <a:rPr lang="en-US" dirty="0">
                <a:solidFill>
                  <a:schemeClr val="bg1"/>
                </a:solidFill>
              </a:rPr>
              <a:t>(705 ILCS 405/1-13) (from Ch. 37, par. 801-13)</a:t>
            </a:r>
          </a:p>
          <a:p>
            <a:r>
              <a:rPr lang="en-US" dirty="0">
                <a:solidFill>
                  <a:schemeClr val="bg1"/>
                </a:solidFill>
              </a:rPr>
              <a:t>    Sec. 1-13. No minor assigned to a public or community service program by either a court or an authorized diversion program shall be considered an employee for any purpose, nor shall the county board be obligated to provide any compensation to such minor.</a:t>
            </a:r>
          </a:p>
        </p:txBody>
      </p:sp>
    </p:spTree>
    <p:extLst>
      <p:ext uri="{BB962C8B-B14F-4D97-AF65-F5344CB8AC3E}">
        <p14:creationId xmlns:p14="http://schemas.microsoft.com/office/powerpoint/2010/main" val="373627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5329238" y="715963"/>
            <a:ext cx="5442226" cy="554037"/>
          </a:xfrm>
        </p:spPr>
        <p:txBody>
          <a:bodyPr>
            <a:noAutofit/>
          </a:bodyPr>
          <a:lstStyle/>
          <a:p>
            <a:r>
              <a:rPr lang="en-US" sz="4000" dirty="0"/>
              <a:t>In the beginning….</a:t>
            </a:r>
          </a:p>
        </p:txBody>
      </p:sp>
      <p:pic>
        <p:nvPicPr>
          <p:cNvPr id="7" name="Picture 6">
            <a:extLst>
              <a:ext uri="{FF2B5EF4-FFF2-40B4-BE49-F238E27FC236}">
                <a16:creationId xmlns:a16="http://schemas.microsoft.com/office/drawing/2014/main" id="{0C38DB17-F0BB-4548-A1F2-D4DE64F34F1E}"/>
              </a:ext>
            </a:extLst>
          </p:cNvPr>
          <p:cNvPicPr>
            <a:picLocks noChangeAspect="1"/>
          </p:cNvPicPr>
          <p:nvPr/>
        </p:nvPicPr>
        <p:blipFill>
          <a:blip r:embed="rId3"/>
          <a:stretch>
            <a:fillRect/>
          </a:stretch>
        </p:blipFill>
        <p:spPr>
          <a:xfrm>
            <a:off x="1778521" y="1687351"/>
            <a:ext cx="8202092" cy="4856085"/>
          </a:xfrm>
          <a:prstGeom prst="rect">
            <a:avLst/>
          </a:prstGeom>
        </p:spPr>
      </p:pic>
    </p:spTree>
    <p:extLst>
      <p:ext uri="{BB962C8B-B14F-4D97-AF65-F5344CB8AC3E}">
        <p14:creationId xmlns:p14="http://schemas.microsoft.com/office/powerpoint/2010/main" val="1574000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1E4F-90FB-46DD-8131-01F12C501215}"/>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Delinquency</a:t>
            </a:r>
          </a:p>
        </p:txBody>
      </p:sp>
      <p:pic>
        <p:nvPicPr>
          <p:cNvPr id="3" name="Picture 2">
            <a:extLst>
              <a:ext uri="{FF2B5EF4-FFF2-40B4-BE49-F238E27FC236}">
                <a16:creationId xmlns:a16="http://schemas.microsoft.com/office/drawing/2014/main" id="{FF436C89-84BC-49F1-890D-2CDF4CF65259}"/>
              </a:ext>
            </a:extLst>
          </p:cNvPr>
          <p:cNvPicPr>
            <a:picLocks noChangeAspect="1"/>
          </p:cNvPicPr>
          <p:nvPr/>
        </p:nvPicPr>
        <p:blipFill>
          <a:blip r:embed="rId3"/>
          <a:stretch>
            <a:fillRect/>
          </a:stretch>
        </p:blipFill>
        <p:spPr>
          <a:xfrm>
            <a:off x="4215277" y="1725196"/>
            <a:ext cx="3758268" cy="4735418"/>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97980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E9D34-B700-4CB7-815C-13E79C147BE4}"/>
              </a:ext>
            </a:extLst>
          </p:cNvPr>
          <p:cNvSpPr>
            <a:spLocks noGrp="1"/>
          </p:cNvSpPr>
          <p:nvPr>
            <p:ph type="title" idx="4294967295"/>
          </p:nvPr>
        </p:nvSpPr>
        <p:spPr>
          <a:xfrm>
            <a:off x="0" y="804863"/>
            <a:ext cx="10512425" cy="554037"/>
          </a:xfrm>
        </p:spPr>
        <p:txBody>
          <a:bodyPr>
            <a:normAutofit fontScale="90000"/>
          </a:bodyPr>
          <a:lstStyle/>
          <a:p>
            <a:pPr algn="ctr"/>
            <a:r>
              <a:rPr lang="en-US" dirty="0"/>
              <a:t>General Provisions</a:t>
            </a:r>
            <a:br>
              <a:rPr lang="en-US" dirty="0"/>
            </a:br>
            <a:r>
              <a:rPr lang="en-US" dirty="0"/>
              <a:t>Definitions</a:t>
            </a:r>
          </a:p>
        </p:txBody>
      </p:sp>
      <p:sp>
        <p:nvSpPr>
          <p:cNvPr id="3" name="Content Placeholder 2">
            <a:extLst>
              <a:ext uri="{FF2B5EF4-FFF2-40B4-BE49-F238E27FC236}">
                <a16:creationId xmlns:a16="http://schemas.microsoft.com/office/drawing/2014/main" id="{F049B36C-5A92-4453-A7E4-66D1307701DC}"/>
              </a:ext>
            </a:extLst>
          </p:cNvPr>
          <p:cNvSpPr>
            <a:spLocks noGrp="1"/>
          </p:cNvSpPr>
          <p:nvPr>
            <p:ph idx="4294967295"/>
          </p:nvPr>
        </p:nvSpPr>
        <p:spPr>
          <a:xfrm>
            <a:off x="973123" y="1996638"/>
            <a:ext cx="10515600" cy="3605213"/>
          </a:xfrm>
          <a:ln>
            <a:noFill/>
          </a:ln>
        </p:spPr>
        <p:txBody>
          <a:bodyPr>
            <a:normAutofit fontScale="92500" lnSpcReduction="20000"/>
          </a:bodyPr>
          <a:lstStyle/>
          <a:p>
            <a:r>
              <a:rPr lang="en-US" dirty="0">
                <a:solidFill>
                  <a:schemeClr val="bg1"/>
                </a:solidFill>
              </a:rPr>
              <a:t> Sec. 5-105. Definitions. As used in this Article:</a:t>
            </a:r>
          </a:p>
          <a:p>
            <a:r>
              <a:rPr lang="en-US" dirty="0">
                <a:solidFill>
                  <a:schemeClr val="bg1"/>
                </a:solidFill>
              </a:rPr>
              <a:t>        (1) "Aftercare release" means the conditional and revocable release of an adjudicated delinquent juvenile committed to the Department of Juvenile Justice under the supervision of the Department of Juvenile Justice.</a:t>
            </a:r>
          </a:p>
          <a:p>
            <a:r>
              <a:rPr lang="en-US" dirty="0">
                <a:solidFill>
                  <a:schemeClr val="bg1"/>
                </a:solidFill>
              </a:rPr>
              <a:t> (2) "Community service" means uncompensated labor for a community service agency as hereinafter defined.</a:t>
            </a:r>
          </a:p>
          <a:p>
            <a:r>
              <a:rPr lang="en-US" dirty="0">
                <a:solidFill>
                  <a:schemeClr val="bg1"/>
                </a:solidFill>
              </a:rPr>
              <a:t> (3) "Delinquent minor" means any minor who prior to his or her 18th birthday has violated or attempted to violate, regardless of where the act occurred, any federal, State, county or municipal law or ordinance.</a:t>
            </a:r>
          </a:p>
        </p:txBody>
      </p:sp>
    </p:spTree>
    <p:extLst>
      <p:ext uri="{BB962C8B-B14F-4D97-AF65-F5344CB8AC3E}">
        <p14:creationId xmlns:p14="http://schemas.microsoft.com/office/powerpoint/2010/main" val="5438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663E-4879-4012-A043-038B63B77B6E}"/>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21039DFE-359B-42FA-ACEB-EA3471681D5A}"/>
              </a:ext>
            </a:extLst>
          </p:cNvPr>
          <p:cNvSpPr>
            <a:spLocks noGrp="1"/>
          </p:cNvSpPr>
          <p:nvPr>
            <p:ph idx="4294967295"/>
          </p:nvPr>
        </p:nvSpPr>
        <p:spPr>
          <a:xfrm>
            <a:off x="419449" y="1619250"/>
            <a:ext cx="10515600" cy="5016500"/>
          </a:xfrm>
          <a:ln>
            <a:noFill/>
          </a:ln>
        </p:spPr>
        <p:txBody>
          <a:bodyPr>
            <a:normAutofit fontScale="85000" lnSpcReduction="20000"/>
          </a:bodyPr>
          <a:lstStyle/>
          <a:p>
            <a:r>
              <a:rPr lang="en-US" dirty="0">
                <a:solidFill>
                  <a:schemeClr val="bg1"/>
                </a:solidFill>
              </a:rPr>
              <a:t>(5) "Detention" means the temporary care of a minor who is alleged to be or has been adjudicated delinquent and who requires secure custody for the minor's own protection or the community's protection in a facility designed to physically restrict the minor's movements, pending disposition by the court or execution of an order of the court for placement or commitment. Design features that physically restrict movement include, but are not limited to, locked rooms and the secure handcuffing of a minor to a rail or other stationary object. In addition, "detention" includes the court ordered care of an alleged or adjudicated delinquent minor who requires secure custody pursuant to Section 5-125 of this Act.</a:t>
            </a:r>
          </a:p>
          <a:p>
            <a:r>
              <a:rPr lang="en-US" dirty="0">
                <a:solidFill>
                  <a:schemeClr val="bg1"/>
                </a:solidFill>
              </a:rPr>
              <a:t> (6) "Diversion" means the referral of a juvenile, without court intervention, into a program that provides services designed to educate the juvenile and develop a productive and responsible approach to living in the community.</a:t>
            </a:r>
          </a:p>
          <a:p>
            <a:r>
              <a:rPr lang="en-US" dirty="0">
                <a:solidFill>
                  <a:schemeClr val="bg1"/>
                </a:solidFill>
              </a:rPr>
              <a:t>  (7) "Juvenile detention home" means a public facility with specially trained staff that conforms to the county juvenile detention standards adopted by the Department of Juvenile Justice.</a:t>
            </a:r>
          </a:p>
        </p:txBody>
      </p:sp>
    </p:spTree>
    <p:extLst>
      <p:ext uri="{BB962C8B-B14F-4D97-AF65-F5344CB8AC3E}">
        <p14:creationId xmlns:p14="http://schemas.microsoft.com/office/powerpoint/2010/main" val="310733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1338-29A6-48B4-B0F9-B3C1CB288886}"/>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C57B0E65-EEA6-42D2-8D9D-525BDA465201}"/>
              </a:ext>
            </a:extLst>
          </p:cNvPr>
          <p:cNvSpPr>
            <a:spLocks noGrp="1"/>
          </p:cNvSpPr>
          <p:nvPr>
            <p:ph idx="4294967295"/>
          </p:nvPr>
        </p:nvSpPr>
        <p:spPr>
          <a:xfrm>
            <a:off x="562062" y="1526753"/>
            <a:ext cx="10515600" cy="4848225"/>
          </a:xfrm>
          <a:ln>
            <a:noFill/>
          </a:ln>
        </p:spPr>
        <p:txBody>
          <a:bodyPr>
            <a:normAutofit fontScale="77500" lnSpcReduction="20000"/>
          </a:bodyPr>
          <a:lstStyle/>
          <a:p>
            <a:r>
              <a:rPr lang="en-US" dirty="0">
                <a:solidFill>
                  <a:schemeClr val="bg1"/>
                </a:solidFill>
              </a:rPr>
              <a:t>(8) "Juvenile justice continuum" means a set of </a:t>
            </a:r>
            <a:r>
              <a:rPr lang="en-US" b="1" dirty="0">
                <a:solidFill>
                  <a:schemeClr val="bg1"/>
                </a:solidFill>
              </a:rPr>
              <a:t>delinquency prevention programs </a:t>
            </a:r>
            <a:r>
              <a:rPr lang="en-US" dirty="0">
                <a:solidFill>
                  <a:schemeClr val="bg1"/>
                </a:solidFill>
              </a:rPr>
              <a:t>and services designed for the purpose of preventing or reducing delinquent acts, including criminal activity by youth gangs, as well as intervention, rehabilitation, and prevention services targeted at minors who have committed delinquent acts, and minors who have previously been committed to residential treatment programs for delinquents. The term includes children-in-need-of-services and families-in-need-of-services programs; aftercare and reentry services; substance abuse and mental health programs; community service programs; community service work programs; and alternative-dispute resolution programs serving youth-at-risk of delinquency and their families, whether offered or delivered by State or local governmental entities, public or private for-profit or not-for-profit organizations, or religious or charitable organizations. This term would also encompass any program or service consistent with the purpose of those programs and services enumerated in this subsection.</a:t>
            </a:r>
          </a:p>
          <a:p>
            <a:r>
              <a:rPr lang="en-US" dirty="0">
                <a:solidFill>
                  <a:schemeClr val="bg1"/>
                </a:solidFill>
              </a:rPr>
              <a:t>  (9) "Juvenile police officer" means a sworn police officer who has completed a Basic Recruit Training Course, has been assigned to the position of juvenile police officer by his or her chief law enforcement officer and has completed the necessary juvenile officers training as prescribed by the Illinois Law Enforcement Training Standards Board, or in the case of a State police officer, juvenile officer training approved by the Director of State Police.</a:t>
            </a:r>
          </a:p>
        </p:txBody>
      </p:sp>
    </p:spTree>
    <p:extLst>
      <p:ext uri="{BB962C8B-B14F-4D97-AF65-F5344CB8AC3E}">
        <p14:creationId xmlns:p14="http://schemas.microsoft.com/office/powerpoint/2010/main" val="189907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8D27-9670-4E89-B7CA-CF667C13F11B}"/>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General Provisions Definitions</a:t>
            </a:r>
          </a:p>
        </p:txBody>
      </p:sp>
      <p:sp>
        <p:nvSpPr>
          <p:cNvPr id="3" name="Content Placeholder 2">
            <a:extLst>
              <a:ext uri="{FF2B5EF4-FFF2-40B4-BE49-F238E27FC236}">
                <a16:creationId xmlns:a16="http://schemas.microsoft.com/office/drawing/2014/main" id="{E3079145-9575-4FD5-B4EA-CB9A490FE27E}"/>
              </a:ext>
            </a:extLst>
          </p:cNvPr>
          <p:cNvSpPr>
            <a:spLocks noGrp="1"/>
          </p:cNvSpPr>
          <p:nvPr>
            <p:ph idx="4294967295"/>
          </p:nvPr>
        </p:nvSpPr>
        <p:spPr>
          <a:xfrm>
            <a:off x="729842" y="1996638"/>
            <a:ext cx="10515600" cy="3605213"/>
          </a:xfrm>
          <a:ln>
            <a:noFill/>
          </a:ln>
        </p:spPr>
        <p:txBody>
          <a:bodyPr>
            <a:normAutofit fontScale="92500" lnSpcReduction="20000"/>
          </a:bodyPr>
          <a:lstStyle/>
          <a:p>
            <a:r>
              <a:rPr lang="en-US" dirty="0">
                <a:solidFill>
                  <a:schemeClr val="bg1"/>
                </a:solidFill>
              </a:rPr>
              <a:t>(10) "Minor" means a person under the age of 21 years subject to this Act.</a:t>
            </a:r>
          </a:p>
          <a:p>
            <a:r>
              <a:rPr lang="en-US" dirty="0">
                <a:solidFill>
                  <a:schemeClr val="bg1"/>
                </a:solidFill>
              </a:rPr>
              <a:t>(12) "Public or community service" means uncompensated labor for a not-for-profit organization or public body whose purpose is to enhance physical or mental stability of the offender, environmental quality or the social welfare and which agrees to accept public or community service from offenders and to report on the progress of the offender and the public or community service to the court or to the authorized diversion program that has referred the offender for public or community service. "Public or community service" does not include blood donation or assignment to labor at a blood bank. </a:t>
            </a:r>
          </a:p>
        </p:txBody>
      </p:sp>
    </p:spTree>
    <p:extLst>
      <p:ext uri="{BB962C8B-B14F-4D97-AF65-F5344CB8AC3E}">
        <p14:creationId xmlns:p14="http://schemas.microsoft.com/office/powerpoint/2010/main" val="200782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C40A-19ED-4591-BD0C-AE6B2D36DFCD}"/>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latin typeface="+mn-lt"/>
              </a:rPr>
              <a:t>What is a Minor?</a:t>
            </a:r>
          </a:p>
        </p:txBody>
      </p:sp>
      <p:sp>
        <p:nvSpPr>
          <p:cNvPr id="3" name="Content Placeholder 2">
            <a:extLst>
              <a:ext uri="{FF2B5EF4-FFF2-40B4-BE49-F238E27FC236}">
                <a16:creationId xmlns:a16="http://schemas.microsoft.com/office/drawing/2014/main" id="{5579DFF4-699B-4478-A185-47C486966002}"/>
              </a:ext>
            </a:extLst>
          </p:cNvPr>
          <p:cNvSpPr>
            <a:spLocks noGrp="1"/>
          </p:cNvSpPr>
          <p:nvPr>
            <p:ph idx="4294967295"/>
          </p:nvPr>
        </p:nvSpPr>
        <p:spPr>
          <a:xfrm>
            <a:off x="595619" y="2093010"/>
            <a:ext cx="6261100" cy="3195637"/>
          </a:xfrm>
          <a:ln>
            <a:noFill/>
          </a:ln>
        </p:spPr>
        <p:txBody>
          <a:bodyPr>
            <a:normAutofit fontScale="92500" lnSpcReduction="20000"/>
          </a:bodyPr>
          <a:lstStyle/>
          <a:p>
            <a:pPr>
              <a:lnSpc>
                <a:spcPct val="150000"/>
              </a:lnSpc>
            </a:pPr>
            <a:r>
              <a:rPr lang="en-US" altLang="en-US" dirty="0">
                <a:solidFill>
                  <a:schemeClr val="bg1"/>
                </a:solidFill>
              </a:rPr>
              <a:t> </a:t>
            </a:r>
            <a:r>
              <a:rPr lang="en-US" altLang="en-US" sz="2600" dirty="0">
                <a:solidFill>
                  <a:schemeClr val="bg1"/>
                </a:solidFill>
              </a:rPr>
              <a:t>Delinquent minor: means any minor who, prior to his or her 18</a:t>
            </a:r>
            <a:r>
              <a:rPr lang="en-US" altLang="en-US" sz="2600" baseline="30000" dirty="0">
                <a:solidFill>
                  <a:schemeClr val="bg1"/>
                </a:solidFill>
              </a:rPr>
              <a:t>th</a:t>
            </a:r>
            <a:r>
              <a:rPr lang="en-US" altLang="en-US" sz="2600" dirty="0">
                <a:solidFill>
                  <a:schemeClr val="bg1"/>
                </a:solidFill>
              </a:rPr>
              <a:t> birthday has violated or attempted to violate, regardless of where the act occurred, any federal, State, county or municipal law or ordinance.</a:t>
            </a:r>
            <a:br>
              <a:rPr lang="en-US" altLang="en-US" sz="2600" dirty="0">
                <a:solidFill>
                  <a:schemeClr val="bg1"/>
                </a:solidFill>
              </a:rPr>
            </a:br>
            <a:endParaRPr lang="en-US" sz="2600" dirty="0">
              <a:solidFill>
                <a:schemeClr val="bg1"/>
              </a:solidFill>
            </a:endParaRPr>
          </a:p>
        </p:txBody>
      </p:sp>
      <p:pic>
        <p:nvPicPr>
          <p:cNvPr id="4" name="Picture 3">
            <a:extLst>
              <a:ext uri="{FF2B5EF4-FFF2-40B4-BE49-F238E27FC236}">
                <a16:creationId xmlns:a16="http://schemas.microsoft.com/office/drawing/2014/main" id="{E99FFB62-DA5B-4954-8F99-4F58DE1D1AE1}"/>
              </a:ext>
            </a:extLst>
          </p:cNvPr>
          <p:cNvPicPr>
            <a:picLocks noChangeAspect="1"/>
          </p:cNvPicPr>
          <p:nvPr/>
        </p:nvPicPr>
        <p:blipFill>
          <a:blip r:embed="rId3"/>
          <a:stretch>
            <a:fillRect/>
          </a:stretch>
        </p:blipFill>
        <p:spPr>
          <a:xfrm>
            <a:off x="7520501" y="2640659"/>
            <a:ext cx="4290607" cy="2380503"/>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1851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851A-7A0A-430C-B77A-C366724953DF}"/>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Purpose and Policy</a:t>
            </a:r>
          </a:p>
        </p:txBody>
      </p:sp>
      <p:sp>
        <p:nvSpPr>
          <p:cNvPr id="3" name="Content Placeholder 2">
            <a:extLst>
              <a:ext uri="{FF2B5EF4-FFF2-40B4-BE49-F238E27FC236}">
                <a16:creationId xmlns:a16="http://schemas.microsoft.com/office/drawing/2014/main" id="{F1365EBF-24AA-4F3E-85D5-62D67632B9F9}"/>
              </a:ext>
            </a:extLst>
          </p:cNvPr>
          <p:cNvSpPr>
            <a:spLocks noGrp="1"/>
          </p:cNvSpPr>
          <p:nvPr>
            <p:ph idx="4294967295"/>
          </p:nvPr>
        </p:nvSpPr>
        <p:spPr>
          <a:xfrm>
            <a:off x="2021746" y="1595452"/>
            <a:ext cx="7519988" cy="4746625"/>
          </a:xfrm>
          <a:ln>
            <a:noFill/>
          </a:ln>
        </p:spPr>
        <p:txBody>
          <a:bodyPr>
            <a:normAutofit fontScale="92500"/>
          </a:bodyPr>
          <a:lstStyle/>
          <a:p>
            <a:r>
              <a:rPr lang="en-US" dirty="0"/>
              <a:t> </a:t>
            </a:r>
            <a:r>
              <a:rPr lang="en-US" dirty="0">
                <a:solidFill>
                  <a:schemeClr val="bg1"/>
                </a:solidFill>
              </a:rPr>
              <a:t>(705 ILCS 405/5-101)</a:t>
            </a:r>
          </a:p>
          <a:p>
            <a:r>
              <a:rPr lang="en-US" dirty="0">
                <a:solidFill>
                  <a:schemeClr val="bg1"/>
                </a:solidFill>
              </a:rPr>
              <a:t>    Sec. 5-101. Purpose and policy.</a:t>
            </a:r>
          </a:p>
          <a:p>
            <a:r>
              <a:rPr lang="en-US" dirty="0">
                <a:solidFill>
                  <a:schemeClr val="bg1"/>
                </a:solidFill>
              </a:rPr>
              <a:t>The intent is to promote a juvenile justice system capable with dealing with the problem of:</a:t>
            </a:r>
          </a:p>
          <a:p>
            <a:pPr lvl="1"/>
            <a:r>
              <a:rPr lang="en-US" sz="2400" dirty="0">
                <a:solidFill>
                  <a:schemeClr val="bg1"/>
                </a:solidFill>
              </a:rPr>
              <a:t>Juvenile Delinquency</a:t>
            </a:r>
          </a:p>
          <a:p>
            <a:pPr lvl="1"/>
            <a:endParaRPr lang="en-US" sz="2400" dirty="0">
              <a:solidFill>
                <a:schemeClr val="bg1"/>
              </a:solidFill>
            </a:endParaRPr>
          </a:p>
          <a:p>
            <a:pPr lvl="1"/>
            <a:r>
              <a:rPr lang="en-US" sz="2400" dirty="0">
                <a:solidFill>
                  <a:schemeClr val="bg1"/>
                </a:solidFill>
              </a:rPr>
              <a:t>A system that will protect the community</a:t>
            </a:r>
          </a:p>
          <a:p>
            <a:pPr lvl="1"/>
            <a:endParaRPr lang="en-US" sz="2400" dirty="0">
              <a:solidFill>
                <a:schemeClr val="bg1"/>
              </a:solidFill>
            </a:endParaRPr>
          </a:p>
          <a:p>
            <a:pPr lvl="1"/>
            <a:r>
              <a:rPr lang="en-US" sz="2400" dirty="0">
                <a:solidFill>
                  <a:schemeClr val="bg1"/>
                </a:solidFill>
              </a:rPr>
              <a:t>Impose accountability for violations</a:t>
            </a:r>
          </a:p>
          <a:p>
            <a:pPr lvl="1"/>
            <a:endParaRPr lang="en-US" sz="2400" dirty="0">
              <a:solidFill>
                <a:schemeClr val="bg1"/>
              </a:solidFill>
            </a:endParaRPr>
          </a:p>
          <a:p>
            <a:pPr lvl="1"/>
            <a:r>
              <a:rPr lang="en-US" sz="2400" dirty="0">
                <a:solidFill>
                  <a:schemeClr val="bg1"/>
                </a:solidFill>
              </a:rPr>
              <a:t>Equip juvenile offenders with competencies to live responsibly</a:t>
            </a:r>
          </a:p>
          <a:p>
            <a:pPr marL="408305" lvl="1" indent="0">
              <a:buNone/>
            </a:pPr>
            <a:endParaRPr lang="en-US" dirty="0"/>
          </a:p>
        </p:txBody>
      </p:sp>
    </p:spTree>
    <p:extLst>
      <p:ext uri="{BB962C8B-B14F-4D97-AF65-F5344CB8AC3E}">
        <p14:creationId xmlns:p14="http://schemas.microsoft.com/office/powerpoint/2010/main" val="331119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7831-0445-4905-9C51-9AA80A535EFB}"/>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Purpose and Policy Juvenile Delinquency</a:t>
            </a:r>
          </a:p>
        </p:txBody>
      </p:sp>
      <p:sp>
        <p:nvSpPr>
          <p:cNvPr id="3" name="Content Placeholder 2">
            <a:extLst>
              <a:ext uri="{FF2B5EF4-FFF2-40B4-BE49-F238E27FC236}">
                <a16:creationId xmlns:a16="http://schemas.microsoft.com/office/drawing/2014/main" id="{273647FE-7B02-4C8B-9450-53EB259DDF7B}"/>
              </a:ext>
            </a:extLst>
          </p:cNvPr>
          <p:cNvSpPr>
            <a:spLocks noGrp="1"/>
          </p:cNvSpPr>
          <p:nvPr>
            <p:ph idx="4294967295"/>
          </p:nvPr>
        </p:nvSpPr>
        <p:spPr>
          <a:xfrm>
            <a:off x="1241571" y="2072591"/>
            <a:ext cx="8264525" cy="3346450"/>
          </a:xfrm>
          <a:ln>
            <a:noFill/>
          </a:ln>
        </p:spPr>
        <p:txBody>
          <a:bodyPr>
            <a:normAutofit fontScale="92500"/>
          </a:bodyPr>
          <a:lstStyle/>
          <a:p>
            <a:r>
              <a:rPr lang="en-US" dirty="0">
                <a:solidFill>
                  <a:schemeClr val="bg1"/>
                </a:solidFill>
              </a:rPr>
              <a:t>The purpose of this article is to:</a:t>
            </a:r>
          </a:p>
          <a:p>
            <a:r>
              <a:rPr lang="en-US" dirty="0">
                <a:solidFill>
                  <a:schemeClr val="bg1"/>
                </a:solidFill>
              </a:rPr>
              <a:t>Protect citizens from juvenile crime</a:t>
            </a:r>
          </a:p>
          <a:p>
            <a:r>
              <a:rPr lang="en-US" dirty="0">
                <a:solidFill>
                  <a:schemeClr val="bg1"/>
                </a:solidFill>
              </a:rPr>
              <a:t>Hold  each offender accountable for his/her acts</a:t>
            </a:r>
          </a:p>
          <a:p>
            <a:r>
              <a:rPr lang="en-US" dirty="0">
                <a:solidFill>
                  <a:schemeClr val="bg1"/>
                </a:solidFill>
              </a:rPr>
              <a:t>Provide an individualized assessment of each alleged and adjudicated delinquent juvenile</a:t>
            </a:r>
          </a:p>
          <a:p>
            <a:r>
              <a:rPr lang="en-US" dirty="0">
                <a:solidFill>
                  <a:schemeClr val="bg1"/>
                </a:solidFill>
              </a:rPr>
              <a:t>Rehabilitate and prevent further delinquent behavior</a:t>
            </a:r>
          </a:p>
          <a:p>
            <a:r>
              <a:rPr lang="en-US" dirty="0">
                <a:solidFill>
                  <a:schemeClr val="bg1"/>
                </a:solidFill>
              </a:rPr>
              <a:t>Provide due process </a:t>
            </a:r>
          </a:p>
        </p:txBody>
      </p:sp>
    </p:spTree>
    <p:extLst>
      <p:ext uri="{BB962C8B-B14F-4D97-AF65-F5344CB8AC3E}">
        <p14:creationId xmlns:p14="http://schemas.microsoft.com/office/powerpoint/2010/main" val="158043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1E69-4816-476A-A92D-00B148F824E6}"/>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This is accomplished through</a:t>
            </a:r>
          </a:p>
        </p:txBody>
      </p:sp>
      <p:sp>
        <p:nvSpPr>
          <p:cNvPr id="3" name="Content Placeholder 2">
            <a:extLst>
              <a:ext uri="{FF2B5EF4-FFF2-40B4-BE49-F238E27FC236}">
                <a16:creationId xmlns:a16="http://schemas.microsoft.com/office/drawing/2014/main" id="{D5A6249D-E4DA-4B61-B02D-D6C8EA4119B9}"/>
              </a:ext>
            </a:extLst>
          </p:cNvPr>
          <p:cNvSpPr>
            <a:spLocks noGrp="1"/>
          </p:cNvSpPr>
          <p:nvPr>
            <p:ph idx="4294967295"/>
          </p:nvPr>
        </p:nvSpPr>
        <p:spPr>
          <a:xfrm>
            <a:off x="1107347" y="1828858"/>
            <a:ext cx="10515600" cy="3605213"/>
          </a:xfrm>
          <a:ln>
            <a:noFill/>
          </a:ln>
        </p:spPr>
        <p:txBody>
          <a:bodyPr>
            <a:normAutofit fontScale="92500"/>
          </a:bodyPr>
          <a:lstStyle/>
          <a:p>
            <a:r>
              <a:rPr lang="en-US" dirty="0">
                <a:solidFill>
                  <a:schemeClr val="bg1"/>
                </a:solidFill>
              </a:rPr>
              <a:t>Promotion and implementation of community base programs</a:t>
            </a:r>
          </a:p>
          <a:p>
            <a:r>
              <a:rPr lang="en-US" dirty="0">
                <a:solidFill>
                  <a:schemeClr val="bg1"/>
                </a:solidFill>
              </a:rPr>
              <a:t>Provide secure confinement for those minors who prove to be a danger</a:t>
            </a:r>
          </a:p>
          <a:p>
            <a:r>
              <a:rPr lang="en-US" dirty="0">
                <a:solidFill>
                  <a:schemeClr val="bg1"/>
                </a:solidFill>
              </a:rPr>
              <a:t>Protect the community</a:t>
            </a:r>
          </a:p>
          <a:p>
            <a:r>
              <a:rPr lang="en-US" dirty="0">
                <a:solidFill>
                  <a:schemeClr val="bg1"/>
                </a:solidFill>
              </a:rPr>
              <a:t>Provide programs  that are community based near the juvenile home</a:t>
            </a:r>
          </a:p>
          <a:p>
            <a:r>
              <a:rPr lang="en-US" dirty="0">
                <a:solidFill>
                  <a:schemeClr val="bg1"/>
                </a:solidFill>
              </a:rPr>
              <a:t>Reside in the home, whenever possible</a:t>
            </a:r>
          </a:p>
          <a:p>
            <a:r>
              <a:rPr lang="en-US" dirty="0">
                <a:solidFill>
                  <a:schemeClr val="bg1"/>
                </a:solidFill>
              </a:rPr>
              <a:t>Base probation plans on individual case management plans</a:t>
            </a:r>
          </a:p>
          <a:p>
            <a:r>
              <a:rPr lang="en-US" dirty="0">
                <a:solidFill>
                  <a:schemeClr val="bg1"/>
                </a:solidFill>
              </a:rPr>
              <a:t>Include the minor’s family in the case management</a:t>
            </a:r>
          </a:p>
        </p:txBody>
      </p:sp>
    </p:spTree>
    <p:extLst>
      <p:ext uri="{BB962C8B-B14F-4D97-AF65-F5344CB8AC3E}">
        <p14:creationId xmlns:p14="http://schemas.microsoft.com/office/powerpoint/2010/main" val="300026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F117-8BA4-45B5-9ED4-430C7D2C3A97}"/>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Accomplished through</a:t>
            </a:r>
          </a:p>
        </p:txBody>
      </p:sp>
      <p:sp>
        <p:nvSpPr>
          <p:cNvPr id="3" name="Content Placeholder 2">
            <a:extLst>
              <a:ext uri="{FF2B5EF4-FFF2-40B4-BE49-F238E27FC236}">
                <a16:creationId xmlns:a16="http://schemas.microsoft.com/office/drawing/2014/main" id="{2CDEBD8B-550D-4496-84EA-4E8C6DA9F68A}"/>
              </a:ext>
            </a:extLst>
          </p:cNvPr>
          <p:cNvSpPr>
            <a:spLocks noGrp="1"/>
          </p:cNvSpPr>
          <p:nvPr>
            <p:ph idx="4294967295"/>
          </p:nvPr>
        </p:nvSpPr>
        <p:spPr>
          <a:xfrm>
            <a:off x="570451" y="1963082"/>
            <a:ext cx="10515600" cy="3162300"/>
          </a:xfrm>
          <a:ln>
            <a:noFill/>
          </a:ln>
        </p:spPr>
        <p:txBody>
          <a:bodyPr>
            <a:normAutofit fontScale="92500" lnSpcReduction="10000"/>
          </a:bodyPr>
          <a:lstStyle/>
          <a:p>
            <a:r>
              <a:rPr lang="en-US" dirty="0">
                <a:solidFill>
                  <a:schemeClr val="bg1"/>
                </a:solidFill>
              </a:rPr>
              <a:t>Provide supervision and service coordination where appropriate; implement and monitor the case management plan</a:t>
            </a:r>
          </a:p>
          <a:p>
            <a:r>
              <a:rPr lang="en-US" dirty="0">
                <a:solidFill>
                  <a:schemeClr val="bg1"/>
                </a:solidFill>
              </a:rPr>
              <a:t>Provide supervision and service coordination where appropriate; implement and monitor the case management plan in order to discourage recidivism</a:t>
            </a:r>
          </a:p>
          <a:p>
            <a:r>
              <a:rPr lang="en-US" dirty="0">
                <a:solidFill>
                  <a:schemeClr val="bg1"/>
                </a:solidFill>
              </a:rPr>
              <a:t>Provide post-release services to minors</a:t>
            </a:r>
          </a:p>
          <a:p>
            <a:r>
              <a:rPr lang="en-US" dirty="0">
                <a:solidFill>
                  <a:schemeClr val="bg1"/>
                </a:solidFill>
              </a:rPr>
              <a:t>Hold minor accountable for their unlawful behavior and not allow minors to think their delinquent acts have no consequence for themselves</a:t>
            </a:r>
          </a:p>
        </p:txBody>
      </p:sp>
    </p:spTree>
    <p:extLst>
      <p:ext uri="{BB962C8B-B14F-4D97-AF65-F5344CB8AC3E}">
        <p14:creationId xmlns:p14="http://schemas.microsoft.com/office/powerpoint/2010/main" val="120559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16" name="Title 15">
            <a:extLst>
              <a:ext uri="{FF2B5EF4-FFF2-40B4-BE49-F238E27FC236}">
                <a16:creationId xmlns:a16="http://schemas.microsoft.com/office/drawing/2014/main" id="{03183348-4D92-41BF-94F6-21BCA5CDD226}"/>
              </a:ext>
            </a:extLst>
          </p:cNvPr>
          <p:cNvSpPr>
            <a:spLocks noGrp="1"/>
          </p:cNvSpPr>
          <p:nvPr>
            <p:ph type="title" idx="4294967295"/>
          </p:nvPr>
        </p:nvSpPr>
        <p:spPr>
          <a:xfrm>
            <a:off x="1434518" y="767556"/>
            <a:ext cx="6862763" cy="554037"/>
          </a:xfrm>
        </p:spPr>
        <p:txBody>
          <a:bodyPr>
            <a:normAutofit fontScale="90000"/>
          </a:bodyPr>
          <a:lstStyle/>
          <a:p>
            <a:r>
              <a:rPr lang="en-US" sz="4000" b="0" dirty="0"/>
              <a:t>History of the Juvenile Court</a:t>
            </a:r>
          </a:p>
        </p:txBody>
      </p:sp>
      <p:sp>
        <p:nvSpPr>
          <p:cNvPr id="18" name="Text Placeholder 17">
            <a:extLst>
              <a:ext uri="{FF2B5EF4-FFF2-40B4-BE49-F238E27FC236}">
                <a16:creationId xmlns:a16="http://schemas.microsoft.com/office/drawing/2014/main" id="{40B1D609-7189-4891-A751-E93697214FED}"/>
              </a:ext>
            </a:extLst>
          </p:cNvPr>
          <p:cNvSpPr>
            <a:spLocks noGrp="1"/>
          </p:cNvSpPr>
          <p:nvPr>
            <p:ph type="body" sz="quarter" idx="4294967295"/>
          </p:nvPr>
        </p:nvSpPr>
        <p:spPr>
          <a:xfrm>
            <a:off x="469784" y="3682983"/>
            <a:ext cx="4943475" cy="1874837"/>
          </a:xfrm>
          <a:ln>
            <a:solidFill>
              <a:schemeClr val="bg1"/>
            </a:solidFill>
          </a:ln>
        </p:spPr>
        <p:txBody>
          <a:bodyPr>
            <a:normAutofit/>
          </a:bodyPr>
          <a:lstStyle/>
          <a:p>
            <a:r>
              <a:rPr lang="en-US" sz="2000" dirty="0">
                <a:solidFill>
                  <a:schemeClr val="bg1"/>
                </a:solidFill>
              </a:rPr>
              <a:t>Henry Campbell, an eleven year old boy, was brought before Judge Richard Tuthill on a charge of larceny on July 3, 1899, but a new way of adjusting the court system for young offenders were to be demonstrated in Chicago.</a:t>
            </a:r>
          </a:p>
        </p:txBody>
      </p:sp>
      <p:sp>
        <p:nvSpPr>
          <p:cNvPr id="19" name="Text Placeholder 18">
            <a:extLst>
              <a:ext uri="{FF2B5EF4-FFF2-40B4-BE49-F238E27FC236}">
                <a16:creationId xmlns:a16="http://schemas.microsoft.com/office/drawing/2014/main" id="{CA23333D-1708-41C4-80BA-057027134455}"/>
              </a:ext>
            </a:extLst>
          </p:cNvPr>
          <p:cNvSpPr>
            <a:spLocks noGrp="1"/>
          </p:cNvSpPr>
          <p:nvPr>
            <p:ph type="body" sz="quarter" idx="4294967295"/>
          </p:nvPr>
        </p:nvSpPr>
        <p:spPr>
          <a:xfrm>
            <a:off x="6434793" y="3712301"/>
            <a:ext cx="4943475" cy="2059325"/>
          </a:xfrm>
          <a:ln>
            <a:solidFill>
              <a:schemeClr val="bg1"/>
            </a:solidFill>
          </a:ln>
        </p:spPr>
        <p:txBody>
          <a:bodyPr>
            <a:noAutofit/>
          </a:bodyPr>
          <a:lstStyle/>
          <a:p>
            <a:pPr marL="0" indent="0">
              <a:buNone/>
            </a:pPr>
            <a:r>
              <a:rPr lang="en-US" sz="2000" dirty="0">
                <a:solidFill>
                  <a:schemeClr val="bg1"/>
                </a:solidFill>
              </a:rPr>
              <a:t>Before the establishment, Henry would have been called a “defendant” and his case would have been heard alongside the others of much older, many hardened criminals. But because he was a “delinquent,” Campbell appeared in the nation’s first juvenile court system.</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type="body" sz="quarter" idx="4294967295"/>
          </p:nvPr>
        </p:nvSpPr>
        <p:spPr>
          <a:xfrm>
            <a:off x="1066800" y="1944230"/>
            <a:ext cx="7440613" cy="912812"/>
          </a:xfrm>
          <a:ln>
            <a:solidFill>
              <a:schemeClr val="bg1"/>
            </a:solidFill>
          </a:ln>
        </p:spPr>
        <p:txBody>
          <a:bodyPr>
            <a:normAutofit lnSpcReduction="10000"/>
          </a:bodyPr>
          <a:lstStyle/>
          <a:p>
            <a:r>
              <a:rPr lang="en-US" sz="2000" i="1" dirty="0">
                <a:solidFill>
                  <a:schemeClr val="bg1"/>
                </a:solidFill>
              </a:rPr>
              <a:t>"Kindness and love for the children must be used in this work if we would hope to receive the benefits which we should from this court, from which so much is expected." - Judge Richard Tuthil</a:t>
            </a:r>
            <a:endParaRPr lang="en-US" sz="2000" dirty="0">
              <a:solidFill>
                <a:schemeClr val="bg1"/>
              </a:solidFill>
            </a:endParaRPr>
          </a:p>
        </p:txBody>
      </p:sp>
      <p:pic>
        <p:nvPicPr>
          <p:cNvPr id="21" name="Picture Placeholder 20">
            <a:extLst>
              <a:ext uri="{FF2B5EF4-FFF2-40B4-BE49-F238E27FC236}">
                <a16:creationId xmlns:a16="http://schemas.microsoft.com/office/drawing/2014/main" id="{78E03E33-4D8C-40C7-8BB5-1583B8284C77}"/>
              </a:ext>
            </a:extLst>
          </p:cNvPr>
          <p:cNvPicPr>
            <a:picLocks noGrp="1" noChangeAspect="1"/>
          </p:cNvPicPr>
          <p:nvPr>
            <p:ph type="pic" sz="quarter" idx="4294967295"/>
          </p:nvPr>
        </p:nvPicPr>
        <p:blipFill>
          <a:blip r:embed="rId3"/>
          <a:srcRect t="32448" b="32448"/>
          <a:stretch>
            <a:fillRect/>
          </a:stretch>
        </p:blipFill>
        <p:spPr>
          <a:xfrm>
            <a:off x="8918225" y="691422"/>
            <a:ext cx="2774713" cy="1766552"/>
          </a:xfrm>
        </p:spPr>
      </p:pic>
    </p:spTree>
    <p:extLst>
      <p:ext uri="{BB962C8B-B14F-4D97-AF65-F5344CB8AC3E}">
        <p14:creationId xmlns:p14="http://schemas.microsoft.com/office/powerpoint/2010/main" val="3519253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itle 1"/>
          <p:cNvSpPr>
            <a:spLocks noGrp="1"/>
          </p:cNvSpPr>
          <p:nvPr>
            <p:ph type="title" idx="4294967295"/>
          </p:nvPr>
        </p:nvSpPr>
        <p:spPr>
          <a:xfrm>
            <a:off x="0" y="469900"/>
            <a:ext cx="10512425" cy="552450"/>
          </a:xfrm>
        </p:spPr>
        <p:txBody>
          <a:bodyPr anchor="ctr">
            <a:normAutofit fontScale="90000"/>
          </a:bodyPr>
          <a:lstStyle/>
          <a:p>
            <a:pPr algn="ctr" eaLnBrk="1" hangingPunct="1"/>
            <a:r>
              <a:rPr altLang="en-US" dirty="0"/>
              <a:t>Juvenile Justice Reform Provisions of 1998</a:t>
            </a:r>
          </a:p>
        </p:txBody>
      </p:sp>
      <p:graphicFrame>
        <p:nvGraphicFramePr>
          <p:cNvPr id="2" name="Diagram 1">
            <a:extLst>
              <a:ext uri="{FF2B5EF4-FFF2-40B4-BE49-F238E27FC236}">
                <a16:creationId xmlns:a16="http://schemas.microsoft.com/office/drawing/2014/main" id="{3721382F-7831-470A-ACAF-521F8F98EE3E}"/>
              </a:ext>
            </a:extLst>
          </p:cNvPr>
          <p:cNvGraphicFramePr/>
          <p:nvPr/>
        </p:nvGraphicFramePr>
        <p:xfrm>
          <a:off x="1607047" y="124961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031C-CC12-49C4-9779-0701E7E1FD41}"/>
              </a:ext>
            </a:extLst>
          </p:cNvPr>
          <p:cNvSpPr>
            <a:spLocks noGrp="1"/>
          </p:cNvSpPr>
          <p:nvPr>
            <p:ph type="title" idx="4294967295"/>
          </p:nvPr>
        </p:nvSpPr>
        <p:spPr>
          <a:xfrm>
            <a:off x="536895" y="744057"/>
            <a:ext cx="10512425" cy="554037"/>
          </a:xfrm>
        </p:spPr>
        <p:txBody>
          <a:bodyPr>
            <a:noAutofit/>
          </a:bodyPr>
          <a:lstStyle/>
          <a:p>
            <a:pPr algn="ctr"/>
            <a:r>
              <a:rPr lang="en-US" sz="4000" b="0" dirty="0">
                <a:latin typeface="+mn-lt"/>
              </a:rPr>
              <a:t>General Provisions Juvenile Delinquency</a:t>
            </a:r>
          </a:p>
        </p:txBody>
      </p:sp>
      <p:sp>
        <p:nvSpPr>
          <p:cNvPr id="3" name="Content Placeholder 2">
            <a:extLst>
              <a:ext uri="{FF2B5EF4-FFF2-40B4-BE49-F238E27FC236}">
                <a16:creationId xmlns:a16="http://schemas.microsoft.com/office/drawing/2014/main" id="{5847DBF8-30A3-4839-A83E-B399DFDF3EA8}"/>
              </a:ext>
            </a:extLst>
          </p:cNvPr>
          <p:cNvSpPr>
            <a:spLocks noGrp="1"/>
          </p:cNvSpPr>
          <p:nvPr>
            <p:ph idx="4294967295"/>
          </p:nvPr>
        </p:nvSpPr>
        <p:spPr>
          <a:xfrm>
            <a:off x="838200" y="1954693"/>
            <a:ext cx="10515600" cy="3605213"/>
          </a:xfrm>
          <a:ln>
            <a:noFill/>
          </a:ln>
        </p:spPr>
        <p:txBody>
          <a:bodyPr>
            <a:normAutofit fontScale="85000" lnSpcReduction="20000"/>
          </a:bodyPr>
          <a:lstStyle/>
          <a:p>
            <a:r>
              <a:rPr lang="en-US" dirty="0">
                <a:solidFill>
                  <a:schemeClr val="bg1"/>
                </a:solidFill>
              </a:rPr>
              <a:t> (705 ILCS 405/5-115)</a:t>
            </a:r>
          </a:p>
          <a:p>
            <a:r>
              <a:rPr lang="en-US" dirty="0">
                <a:solidFill>
                  <a:schemeClr val="bg1"/>
                </a:solidFill>
              </a:rPr>
              <a:t>    Sec. 5-115. Rights of victims. In all proceedings under this Article, victims shall have the same rights of victims in criminal proceedings.</a:t>
            </a:r>
          </a:p>
          <a:p>
            <a:r>
              <a:rPr lang="en-US" dirty="0">
                <a:solidFill>
                  <a:schemeClr val="bg1"/>
                </a:solidFill>
              </a:rPr>
              <a:t>(705 ILCS 405/5-110)</a:t>
            </a:r>
          </a:p>
          <a:p>
            <a:r>
              <a:rPr lang="en-US" dirty="0">
                <a:solidFill>
                  <a:schemeClr val="bg1"/>
                </a:solidFill>
              </a:rPr>
              <a:t>    Sec. 5-110. Parental responsibility. This Article recognizes the critical role families play in the rehabilitation of delinquent juveniles. Parents, guardians and legal custodians shall participate in the assessment and treatment of juveniles by assisting the juvenile to recognize and accept responsibility for his or her delinquent behavior. The Court may order the parents, guardian or legal custodian to </a:t>
            </a:r>
            <a:r>
              <a:rPr lang="en-US" b="1" dirty="0">
                <a:solidFill>
                  <a:schemeClr val="bg1"/>
                </a:solidFill>
              </a:rPr>
              <a:t>take certain actions </a:t>
            </a:r>
            <a:r>
              <a:rPr lang="en-US" dirty="0">
                <a:solidFill>
                  <a:schemeClr val="bg1"/>
                </a:solidFill>
              </a:rPr>
              <a:t>or to </a:t>
            </a:r>
            <a:r>
              <a:rPr lang="en-US" b="1" dirty="0">
                <a:solidFill>
                  <a:schemeClr val="bg1"/>
                </a:solidFill>
              </a:rPr>
              <a:t>refrain from certain actions to serve public safety</a:t>
            </a:r>
            <a:r>
              <a:rPr lang="en-US" dirty="0">
                <a:solidFill>
                  <a:schemeClr val="bg1"/>
                </a:solidFill>
              </a:rPr>
              <a:t>, </a:t>
            </a:r>
            <a:r>
              <a:rPr lang="en-US" b="1" dirty="0">
                <a:solidFill>
                  <a:schemeClr val="bg1"/>
                </a:solidFill>
              </a:rPr>
              <a:t>to develop competency of the minor,</a:t>
            </a:r>
            <a:r>
              <a:rPr lang="en-US" dirty="0">
                <a:solidFill>
                  <a:schemeClr val="bg1"/>
                </a:solidFill>
              </a:rPr>
              <a:t> and to </a:t>
            </a:r>
            <a:r>
              <a:rPr lang="en-US" b="1" dirty="0">
                <a:solidFill>
                  <a:schemeClr val="bg1"/>
                </a:solidFill>
              </a:rPr>
              <a:t>promote accountability by the minor for his or her actions.</a:t>
            </a:r>
          </a:p>
          <a:p>
            <a:endParaRPr lang="en-US" dirty="0"/>
          </a:p>
        </p:txBody>
      </p:sp>
    </p:spTree>
    <p:extLst>
      <p:ext uri="{BB962C8B-B14F-4D97-AF65-F5344CB8AC3E}">
        <p14:creationId xmlns:p14="http://schemas.microsoft.com/office/powerpoint/2010/main" val="149356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4FE4-5389-48A7-809A-EAD7126F0132}"/>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Juvenile Court Act Jurisdiction</a:t>
            </a:r>
          </a:p>
        </p:txBody>
      </p:sp>
      <p:sp>
        <p:nvSpPr>
          <p:cNvPr id="3" name="Content Placeholder 2">
            <a:extLst>
              <a:ext uri="{FF2B5EF4-FFF2-40B4-BE49-F238E27FC236}">
                <a16:creationId xmlns:a16="http://schemas.microsoft.com/office/drawing/2014/main" id="{4BF81AA6-8D03-4C42-B32B-111DCC6F544F}"/>
              </a:ext>
            </a:extLst>
          </p:cNvPr>
          <p:cNvSpPr>
            <a:spLocks noGrp="1"/>
          </p:cNvSpPr>
          <p:nvPr>
            <p:ph idx="4294967295"/>
          </p:nvPr>
        </p:nvSpPr>
        <p:spPr>
          <a:xfrm>
            <a:off x="838200" y="1845636"/>
            <a:ext cx="10515600" cy="3605213"/>
          </a:xfrm>
          <a:ln>
            <a:noFill/>
          </a:ln>
        </p:spPr>
        <p:txBody>
          <a:bodyPr>
            <a:normAutofit fontScale="92500" lnSpcReduction="20000"/>
          </a:bodyPr>
          <a:lstStyle/>
          <a:p>
            <a:pPr marL="0" indent="0">
              <a:buNone/>
            </a:pPr>
            <a:r>
              <a:rPr lang="en-US" b="1" dirty="0">
                <a:solidFill>
                  <a:schemeClr val="bg1"/>
                </a:solidFill>
              </a:rPr>
              <a:t>Excluded Jurisdiction</a:t>
            </a:r>
          </a:p>
          <a:p>
            <a:pPr marL="0" indent="0">
              <a:buNone/>
            </a:pPr>
            <a:r>
              <a:rPr lang="en-US" dirty="0">
                <a:solidFill>
                  <a:schemeClr val="bg1"/>
                </a:solidFill>
              </a:rPr>
              <a:t>1)(a) The definition of delinquent minor under Section 5-120 of this Article shall not apply to any minor who at the time of an offense was at least 16 years of age and who is charged with: (</a:t>
            </a:r>
            <a:r>
              <a:rPr lang="en-US" dirty="0" err="1">
                <a:solidFill>
                  <a:schemeClr val="bg1"/>
                </a:solidFill>
              </a:rPr>
              <a:t>i</a:t>
            </a:r>
            <a:r>
              <a:rPr lang="en-US" dirty="0">
                <a:solidFill>
                  <a:schemeClr val="bg1"/>
                </a:solidFill>
              </a:rPr>
              <a:t>) first degree murder, (ii) aggravated criminal sexual assault, or (iii) aggravated battery with a firearm as described in Section 12-4.2 or subdivision (e)(1), (e)(2), (e)(3), or (e)(4) of Section 12-3.05 where the minor personally discharged a firearm as defined in Section 2-15.5 of the Criminal Code of 1961 or the Criminal Code of 2012.</a:t>
            </a:r>
          </a:p>
          <a:p>
            <a:pPr marL="0" indent="0">
              <a:buNone/>
            </a:pPr>
            <a:r>
              <a:rPr lang="en-US" dirty="0">
                <a:solidFill>
                  <a:schemeClr val="bg1"/>
                </a:solidFill>
              </a:rPr>
              <a:t>    These charges and all other charges arising out of the same incident shall be prosecuted under the criminal laws of this State</a:t>
            </a:r>
            <a:r>
              <a:rPr lang="en-US" dirty="0"/>
              <a:t>.</a:t>
            </a:r>
          </a:p>
        </p:txBody>
      </p:sp>
    </p:spTree>
    <p:extLst>
      <p:ext uri="{BB962C8B-B14F-4D97-AF65-F5344CB8AC3E}">
        <p14:creationId xmlns:p14="http://schemas.microsoft.com/office/powerpoint/2010/main" val="2668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A0A6-636C-46E8-8AB9-DE1E270B54BC}"/>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Excluded Jurisdiction</a:t>
            </a:r>
          </a:p>
        </p:txBody>
      </p:sp>
      <p:sp>
        <p:nvSpPr>
          <p:cNvPr id="3" name="Content Placeholder 2">
            <a:extLst>
              <a:ext uri="{FF2B5EF4-FFF2-40B4-BE49-F238E27FC236}">
                <a16:creationId xmlns:a16="http://schemas.microsoft.com/office/drawing/2014/main" id="{56CD2B55-3CBC-4615-96B8-E64DB63F4A36}"/>
              </a:ext>
            </a:extLst>
          </p:cNvPr>
          <p:cNvSpPr>
            <a:spLocks noGrp="1"/>
          </p:cNvSpPr>
          <p:nvPr>
            <p:ph idx="4294967295"/>
          </p:nvPr>
        </p:nvSpPr>
        <p:spPr>
          <a:xfrm>
            <a:off x="1963024" y="2047220"/>
            <a:ext cx="7239000" cy="3605212"/>
          </a:xfrm>
          <a:ln>
            <a:noFill/>
          </a:ln>
        </p:spPr>
        <p:txBody>
          <a:bodyPr>
            <a:normAutofit lnSpcReduction="10000"/>
          </a:bodyPr>
          <a:lstStyle/>
          <a:p>
            <a:r>
              <a:rPr lang="en-US" dirty="0">
                <a:solidFill>
                  <a:schemeClr val="bg1"/>
                </a:solidFill>
              </a:rPr>
              <a:t>16 years of age and above who commit classified offenses qualify for excluded jurisdiction</a:t>
            </a:r>
          </a:p>
          <a:p>
            <a:endParaRPr lang="en-US" dirty="0">
              <a:solidFill>
                <a:schemeClr val="bg1"/>
              </a:solidFill>
            </a:endParaRPr>
          </a:p>
          <a:p>
            <a:r>
              <a:rPr lang="en-US" dirty="0">
                <a:solidFill>
                  <a:schemeClr val="bg1"/>
                </a:solidFill>
              </a:rPr>
              <a:t>No motion needed to transfer to the criminal court</a:t>
            </a:r>
          </a:p>
          <a:p>
            <a:pPr lvl="1"/>
            <a:r>
              <a:rPr lang="en-US" sz="2400" dirty="0">
                <a:solidFill>
                  <a:schemeClr val="bg1"/>
                </a:solidFill>
              </a:rPr>
              <a:t>No hearing in Juvenile Court, the case proceeds directly to the adult criminal court on the assigned charges. </a:t>
            </a:r>
          </a:p>
        </p:txBody>
      </p:sp>
    </p:spTree>
    <p:extLst>
      <p:ext uri="{BB962C8B-B14F-4D97-AF65-F5344CB8AC3E}">
        <p14:creationId xmlns:p14="http://schemas.microsoft.com/office/powerpoint/2010/main" val="20015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B86A-AB0A-48A2-A954-73A23DADD3EB}"/>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Juvenile Court Act Jurisdiction</a:t>
            </a:r>
          </a:p>
        </p:txBody>
      </p:sp>
      <p:sp>
        <p:nvSpPr>
          <p:cNvPr id="3" name="Content Placeholder 2">
            <a:extLst>
              <a:ext uri="{FF2B5EF4-FFF2-40B4-BE49-F238E27FC236}">
                <a16:creationId xmlns:a16="http://schemas.microsoft.com/office/drawing/2014/main" id="{30D68B9B-D5C4-4DEF-A3A9-C454B5006333}"/>
              </a:ext>
            </a:extLst>
          </p:cNvPr>
          <p:cNvSpPr>
            <a:spLocks noGrp="1"/>
          </p:cNvSpPr>
          <p:nvPr>
            <p:ph idx="4294967295"/>
          </p:nvPr>
        </p:nvSpPr>
        <p:spPr>
          <a:xfrm>
            <a:off x="1551963" y="1812022"/>
            <a:ext cx="7900988" cy="4311650"/>
          </a:xfrm>
          <a:ln>
            <a:noFill/>
          </a:ln>
        </p:spPr>
        <p:txBody>
          <a:bodyPr>
            <a:normAutofit fontScale="92500"/>
          </a:bodyPr>
          <a:lstStyle/>
          <a:p>
            <a:r>
              <a:rPr lang="en-US" dirty="0">
                <a:solidFill>
                  <a:schemeClr val="bg1"/>
                </a:solidFill>
              </a:rPr>
              <a:t>(705 ILCS 405/5-125)</a:t>
            </a:r>
          </a:p>
          <a:p>
            <a:r>
              <a:rPr lang="en-US" dirty="0">
                <a:solidFill>
                  <a:schemeClr val="bg1"/>
                </a:solidFill>
              </a:rPr>
              <a:t>    Sec. 5-125. </a:t>
            </a:r>
            <a:r>
              <a:rPr lang="en-US" b="1" dirty="0">
                <a:solidFill>
                  <a:schemeClr val="bg1"/>
                </a:solidFill>
              </a:rPr>
              <a:t>Concurrent jurisdiction. Any minor </a:t>
            </a:r>
            <a:r>
              <a:rPr lang="en-US" dirty="0">
                <a:solidFill>
                  <a:schemeClr val="bg1"/>
                </a:solidFill>
              </a:rPr>
              <a:t>alleged to have </a:t>
            </a:r>
            <a:r>
              <a:rPr lang="en-US" b="1" dirty="0">
                <a:solidFill>
                  <a:schemeClr val="bg1"/>
                </a:solidFill>
              </a:rPr>
              <a:t>violated:</a:t>
            </a:r>
          </a:p>
          <a:p>
            <a:r>
              <a:rPr lang="en-US" dirty="0">
                <a:solidFill>
                  <a:schemeClr val="bg1"/>
                </a:solidFill>
              </a:rPr>
              <a:t> a traffic, boating, or fish and game law </a:t>
            </a:r>
          </a:p>
          <a:p>
            <a:r>
              <a:rPr lang="en-US" dirty="0">
                <a:solidFill>
                  <a:schemeClr val="bg1"/>
                </a:solidFill>
              </a:rPr>
              <a:t>a municipal or county ordinance, may be prosecuted for the violation.</a:t>
            </a:r>
          </a:p>
          <a:p>
            <a:r>
              <a:rPr lang="en-US" dirty="0">
                <a:solidFill>
                  <a:schemeClr val="bg1"/>
                </a:solidFill>
              </a:rPr>
              <a:t>If found guilty punished under any statute or ordinance relating to the violation, without reference to the procedures set out in this Article, except that:</a:t>
            </a:r>
          </a:p>
          <a:p>
            <a:r>
              <a:rPr lang="en-US" dirty="0">
                <a:solidFill>
                  <a:schemeClr val="bg1"/>
                </a:solidFill>
              </a:rPr>
              <a:t>    Confidentiality of records apply</a:t>
            </a:r>
          </a:p>
        </p:txBody>
      </p:sp>
    </p:spTree>
    <p:extLst>
      <p:ext uri="{BB962C8B-B14F-4D97-AF65-F5344CB8AC3E}">
        <p14:creationId xmlns:p14="http://schemas.microsoft.com/office/powerpoint/2010/main" val="37019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EB18-81FE-4E5C-9499-E4C79A0BB3E3}"/>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Juvenile Court Act</a:t>
            </a:r>
            <a:br>
              <a:rPr lang="en-US" sz="4000" b="0" dirty="0">
                <a:latin typeface="+mn-lt"/>
              </a:rPr>
            </a:br>
            <a:r>
              <a:rPr lang="en-US" sz="4000" b="0" dirty="0">
                <a:latin typeface="+mn-lt"/>
              </a:rPr>
              <a:t>Jurisdiction</a:t>
            </a:r>
          </a:p>
        </p:txBody>
      </p:sp>
      <p:sp>
        <p:nvSpPr>
          <p:cNvPr id="3" name="Content Placeholder 2">
            <a:extLst>
              <a:ext uri="{FF2B5EF4-FFF2-40B4-BE49-F238E27FC236}">
                <a16:creationId xmlns:a16="http://schemas.microsoft.com/office/drawing/2014/main" id="{F878D2E2-6571-4BC6-9E5D-23AF21C7E1B0}"/>
              </a:ext>
            </a:extLst>
          </p:cNvPr>
          <p:cNvSpPr>
            <a:spLocks noGrp="1"/>
          </p:cNvSpPr>
          <p:nvPr>
            <p:ph idx="4294967295"/>
          </p:nvPr>
        </p:nvSpPr>
        <p:spPr>
          <a:xfrm>
            <a:off x="838200" y="1996638"/>
            <a:ext cx="10515600" cy="3605213"/>
          </a:xfrm>
          <a:ln>
            <a:noFill/>
          </a:ln>
        </p:spPr>
        <p:txBody>
          <a:bodyPr>
            <a:normAutofit fontScale="92500" lnSpcReduction="10000"/>
          </a:bodyPr>
          <a:lstStyle/>
          <a:p>
            <a:r>
              <a:rPr lang="en-US" dirty="0">
                <a:solidFill>
                  <a:schemeClr val="bg1"/>
                </a:solidFill>
              </a:rPr>
              <a:t> Sec. 5-120. </a:t>
            </a:r>
            <a:r>
              <a:rPr lang="en-US" b="1" dirty="0">
                <a:solidFill>
                  <a:schemeClr val="bg1"/>
                </a:solidFill>
              </a:rPr>
              <a:t>Exclusive jurisdiction</a:t>
            </a:r>
            <a:r>
              <a:rPr lang="en-US" dirty="0">
                <a:solidFill>
                  <a:schemeClr val="bg1"/>
                </a:solidFill>
              </a:rPr>
              <a:t>. </a:t>
            </a:r>
          </a:p>
          <a:p>
            <a:r>
              <a:rPr lang="en-US" dirty="0">
                <a:solidFill>
                  <a:schemeClr val="bg1"/>
                </a:solidFill>
              </a:rPr>
              <a:t>Proceedings may be instituted under the provisions of this Article concerning any minor:</a:t>
            </a:r>
          </a:p>
          <a:p>
            <a:r>
              <a:rPr lang="en-US" dirty="0">
                <a:solidFill>
                  <a:schemeClr val="bg1"/>
                </a:solidFill>
              </a:rPr>
              <a:t>who prior to his or her 18th birthday </a:t>
            </a:r>
          </a:p>
          <a:p>
            <a:r>
              <a:rPr lang="en-US" dirty="0">
                <a:solidFill>
                  <a:schemeClr val="bg1"/>
                </a:solidFill>
              </a:rPr>
              <a:t>has violated or attempted to violate, regardless of where the act occurred, any federal, State, county or municipal law or ordinance. </a:t>
            </a:r>
          </a:p>
          <a:p>
            <a:r>
              <a:rPr lang="en-US" dirty="0">
                <a:solidFill>
                  <a:schemeClr val="bg1"/>
                </a:solidFill>
              </a:rPr>
              <a:t>Except as provided in Sections 5-125, 5-130, 5-805, and 5-810 of this Article, no minor who was under 18 years of age at the time of the alleged offense may be prosecuted under the criminal laws of this State</a:t>
            </a:r>
            <a:r>
              <a:rPr lang="en-US" dirty="0"/>
              <a:t>.</a:t>
            </a:r>
          </a:p>
        </p:txBody>
      </p:sp>
    </p:spTree>
    <p:extLst>
      <p:ext uri="{BB962C8B-B14F-4D97-AF65-F5344CB8AC3E}">
        <p14:creationId xmlns:p14="http://schemas.microsoft.com/office/powerpoint/2010/main" val="195787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932ABC-B124-49F4-BA60-74A7AB10E6D3}"/>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t>Juvenile Arrest</a:t>
            </a:r>
          </a:p>
        </p:txBody>
      </p:sp>
      <p:pic>
        <p:nvPicPr>
          <p:cNvPr id="3" name="Picture 2">
            <a:extLst>
              <a:ext uri="{FF2B5EF4-FFF2-40B4-BE49-F238E27FC236}">
                <a16:creationId xmlns:a16="http://schemas.microsoft.com/office/drawing/2014/main" id="{331DB2C5-8138-47B7-82B6-0E6FAD698359}"/>
              </a:ext>
            </a:extLst>
          </p:cNvPr>
          <p:cNvPicPr>
            <a:picLocks noChangeAspect="1"/>
          </p:cNvPicPr>
          <p:nvPr/>
        </p:nvPicPr>
        <p:blipFill>
          <a:blip r:embed="rId3"/>
          <a:stretch>
            <a:fillRect/>
          </a:stretch>
        </p:blipFill>
        <p:spPr>
          <a:xfrm>
            <a:off x="4573326" y="1844702"/>
            <a:ext cx="3156668" cy="4735002"/>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67735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4B06-ADF8-4159-BED2-B07FFC0C17CB}"/>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t>Detention</a:t>
            </a:r>
          </a:p>
        </p:txBody>
      </p:sp>
      <p:sp>
        <p:nvSpPr>
          <p:cNvPr id="3" name="Content Placeholder 2">
            <a:extLst>
              <a:ext uri="{FF2B5EF4-FFF2-40B4-BE49-F238E27FC236}">
                <a16:creationId xmlns:a16="http://schemas.microsoft.com/office/drawing/2014/main" id="{6639E45C-EFB1-4BE3-9072-DBFF4E3E1241}"/>
              </a:ext>
            </a:extLst>
          </p:cNvPr>
          <p:cNvSpPr>
            <a:spLocks noGrp="1"/>
          </p:cNvSpPr>
          <p:nvPr>
            <p:ph idx="4294967295"/>
          </p:nvPr>
        </p:nvSpPr>
        <p:spPr>
          <a:xfrm>
            <a:off x="1367405" y="1358900"/>
            <a:ext cx="8715375" cy="4976812"/>
          </a:xfrm>
          <a:ln>
            <a:noFill/>
          </a:ln>
        </p:spPr>
        <p:txBody>
          <a:bodyPr>
            <a:normAutofit fontScale="85000" lnSpcReduction="10000"/>
          </a:bodyPr>
          <a:lstStyle/>
          <a:p>
            <a:pPr>
              <a:lnSpc>
                <a:spcPct val="150000"/>
              </a:lnSpc>
            </a:pPr>
            <a:r>
              <a:rPr lang="en-US" altLang="en-US" dirty="0">
                <a:solidFill>
                  <a:schemeClr val="bg1"/>
                </a:solidFill>
              </a:rPr>
              <a:t>“Detention” means the temporary care of a minor who is alleged to be or has been adjudicated delinquent and who requires secure custody for the minor’s own protections or the community’s protection in a facility designed to physically restrict the minor’s movements, pending disposition by the court or execution of an order of the court for placement or commitment.  Design features that physically restrict movement include, but are not limited to, locked rooms and the secure handcuffing of a minor to a rail or other stationary object.</a:t>
            </a:r>
          </a:p>
          <a:p>
            <a:endParaRPr lang="en-US" dirty="0"/>
          </a:p>
        </p:txBody>
      </p:sp>
    </p:spTree>
    <p:extLst>
      <p:ext uri="{BB962C8B-B14F-4D97-AF65-F5344CB8AC3E}">
        <p14:creationId xmlns:p14="http://schemas.microsoft.com/office/powerpoint/2010/main" val="134634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0805-A179-4AE5-8BCD-513FE0586899}"/>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Juvenile Delinquency Arrest</a:t>
            </a:r>
          </a:p>
        </p:txBody>
      </p:sp>
      <p:sp>
        <p:nvSpPr>
          <p:cNvPr id="3" name="Content Placeholder 2">
            <a:extLst>
              <a:ext uri="{FF2B5EF4-FFF2-40B4-BE49-F238E27FC236}">
                <a16:creationId xmlns:a16="http://schemas.microsoft.com/office/drawing/2014/main" id="{3B22FAB9-8266-4C2C-908E-03CB818FB446}"/>
              </a:ext>
            </a:extLst>
          </p:cNvPr>
          <p:cNvSpPr>
            <a:spLocks noGrp="1"/>
          </p:cNvSpPr>
          <p:nvPr>
            <p:ph idx="4294967295"/>
          </p:nvPr>
        </p:nvSpPr>
        <p:spPr>
          <a:xfrm>
            <a:off x="687897" y="1954693"/>
            <a:ext cx="10515600" cy="3605213"/>
          </a:xfrm>
          <a:ln>
            <a:noFill/>
          </a:ln>
        </p:spPr>
        <p:txBody>
          <a:bodyPr>
            <a:normAutofit lnSpcReduction="10000"/>
          </a:bodyPr>
          <a:lstStyle/>
          <a:p>
            <a:pPr lvl="8"/>
            <a:r>
              <a:rPr lang="en-US" dirty="0"/>
              <a:t>(1) A law enforcement officer may, without a warrant,</a:t>
            </a:r>
          </a:p>
          <a:p>
            <a:r>
              <a:rPr lang="en-US" dirty="0">
                <a:solidFill>
                  <a:schemeClr val="bg1"/>
                </a:solidFill>
              </a:rPr>
              <a:t>        (a) arrest a minor whom the officer with probable cause believes to be a delinquent minor; or</a:t>
            </a:r>
          </a:p>
          <a:p>
            <a:r>
              <a:rPr lang="en-US" dirty="0">
                <a:solidFill>
                  <a:schemeClr val="bg1"/>
                </a:solidFill>
              </a:rPr>
              <a:t>        (b) take into custody a minor who has been adjudged a ward of the court and has escaped from any commitment ordered by the court under this Act; or</a:t>
            </a:r>
          </a:p>
          <a:p>
            <a:r>
              <a:rPr lang="en-US" dirty="0">
                <a:solidFill>
                  <a:schemeClr val="bg1"/>
                </a:solidFill>
              </a:rPr>
              <a:t>        (c) take into custody a minor whom the officer reasonably believes has violated the conditions of probation or supervision ordered by the court.</a:t>
            </a:r>
          </a:p>
          <a:p>
            <a:pPr marL="0" indent="0">
              <a:buNone/>
            </a:pPr>
            <a:endParaRPr lang="en-US" dirty="0"/>
          </a:p>
        </p:txBody>
      </p:sp>
    </p:spTree>
    <p:extLst>
      <p:ext uri="{BB962C8B-B14F-4D97-AF65-F5344CB8AC3E}">
        <p14:creationId xmlns:p14="http://schemas.microsoft.com/office/powerpoint/2010/main" val="315359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3307-F536-49AA-AE6F-886C827DEF13}"/>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Juvenile Delinquency Arrest</a:t>
            </a:r>
          </a:p>
        </p:txBody>
      </p:sp>
      <p:sp>
        <p:nvSpPr>
          <p:cNvPr id="3" name="Content Placeholder 2">
            <a:extLst>
              <a:ext uri="{FF2B5EF4-FFF2-40B4-BE49-F238E27FC236}">
                <a16:creationId xmlns:a16="http://schemas.microsoft.com/office/drawing/2014/main" id="{BC9CD01C-AED4-4F2A-91C2-148B4595BA33}"/>
              </a:ext>
            </a:extLst>
          </p:cNvPr>
          <p:cNvSpPr>
            <a:spLocks noGrp="1"/>
          </p:cNvSpPr>
          <p:nvPr>
            <p:ph idx="4294967295"/>
          </p:nvPr>
        </p:nvSpPr>
        <p:spPr>
          <a:xfrm>
            <a:off x="1484851" y="2224554"/>
            <a:ext cx="8793163" cy="2994025"/>
          </a:xfrm>
          <a:ln>
            <a:noFill/>
          </a:ln>
        </p:spPr>
        <p:txBody>
          <a:bodyPr>
            <a:normAutofit fontScale="92500" lnSpcReduction="20000"/>
          </a:bodyPr>
          <a:lstStyle/>
          <a:p>
            <a:r>
              <a:rPr lang="en-US" dirty="0">
                <a:solidFill>
                  <a:schemeClr val="bg1"/>
                </a:solidFill>
              </a:rPr>
              <a:t>When taking a minor into custody, a law enforcement officer MUST</a:t>
            </a:r>
            <a:br>
              <a:rPr lang="en-US" dirty="0">
                <a:solidFill>
                  <a:schemeClr val="bg1"/>
                </a:solidFill>
              </a:rPr>
            </a:br>
            <a:endParaRPr lang="en-US" dirty="0">
              <a:solidFill>
                <a:schemeClr val="bg1"/>
              </a:solidFill>
            </a:endParaRPr>
          </a:p>
          <a:p>
            <a:r>
              <a:rPr lang="en-US" dirty="0">
                <a:solidFill>
                  <a:schemeClr val="bg1"/>
                </a:solidFill>
              </a:rPr>
              <a:t>1. make reasonable attempt</a:t>
            </a:r>
          </a:p>
          <a:p>
            <a:r>
              <a:rPr lang="en-US" dirty="0">
                <a:solidFill>
                  <a:schemeClr val="bg1"/>
                </a:solidFill>
              </a:rPr>
              <a:t> 2. to contact the minors’ parents or legal guardian</a:t>
            </a:r>
          </a:p>
          <a:p>
            <a:r>
              <a:rPr lang="en-US" dirty="0">
                <a:solidFill>
                  <a:schemeClr val="bg1"/>
                </a:solidFill>
              </a:rPr>
              <a:t>3. and if unable to contact the minor’s parent or legal guardian, the juvenile officer MUST act as the juvenile advocate</a:t>
            </a:r>
          </a:p>
        </p:txBody>
      </p:sp>
    </p:spTree>
    <p:extLst>
      <p:ext uri="{BB962C8B-B14F-4D97-AF65-F5344CB8AC3E}">
        <p14:creationId xmlns:p14="http://schemas.microsoft.com/office/powerpoint/2010/main" val="380109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3328164" y="1569459"/>
            <a:ext cx="4586288" cy="498475"/>
          </a:xfrm>
        </p:spPr>
        <p:txBody>
          <a:bodyPr>
            <a:noAutofit/>
          </a:bodyPr>
          <a:lstStyle/>
          <a:p>
            <a:pPr algn="ctr"/>
            <a:r>
              <a:rPr lang="en-US" sz="4000" b="0" dirty="0">
                <a:latin typeface="+mn-lt"/>
              </a:rPr>
              <a:t>The Proceedings</a:t>
            </a:r>
          </a:p>
        </p:txBody>
      </p:sp>
      <p:sp>
        <p:nvSpPr>
          <p:cNvPr id="9" name="Text Placeholder 8">
            <a:extLst>
              <a:ext uri="{FF2B5EF4-FFF2-40B4-BE49-F238E27FC236}">
                <a16:creationId xmlns:a16="http://schemas.microsoft.com/office/drawing/2014/main" id="{A06659D7-1BE6-4408-9772-3C6BC2789165}"/>
              </a:ext>
            </a:extLst>
          </p:cNvPr>
          <p:cNvSpPr>
            <a:spLocks noGrp="1"/>
          </p:cNvSpPr>
          <p:nvPr>
            <p:ph sz="quarter" idx="4294967295"/>
          </p:nvPr>
        </p:nvSpPr>
        <p:spPr>
          <a:xfrm>
            <a:off x="2298584" y="2363190"/>
            <a:ext cx="6645449" cy="3457575"/>
          </a:xfrm>
          <a:ln>
            <a:noFill/>
          </a:ln>
        </p:spPr>
        <p:txBody>
          <a:bodyPr>
            <a:noAutofit/>
          </a:bodyPr>
          <a:lstStyle/>
          <a:p>
            <a:r>
              <a:rPr lang="en-US" sz="2400" dirty="0">
                <a:solidFill>
                  <a:schemeClr val="bg1"/>
                </a:solidFill>
              </a:rPr>
              <a:t>Originally, the court process was informal—often nothing more than a conversation between the youth and the judge—and the defendant lacked legal representation.</a:t>
            </a:r>
          </a:p>
          <a:p>
            <a:endParaRPr lang="en-US" sz="2400" dirty="0">
              <a:solidFill>
                <a:schemeClr val="bg1"/>
              </a:solidFill>
            </a:endParaRPr>
          </a:p>
          <a:p>
            <a:r>
              <a:rPr lang="en-US" sz="2400" dirty="0">
                <a:solidFill>
                  <a:schemeClr val="bg1"/>
                </a:solidFill>
              </a:rPr>
              <a:t>Proceedings were conducted behind closed doors with little public or community awareness of how the juvenile court operated or what happened to the children who appeared before it.</a:t>
            </a:r>
          </a:p>
        </p:txBody>
      </p:sp>
      <p:pic>
        <p:nvPicPr>
          <p:cNvPr id="8" name="Picture Placeholder 7">
            <a:extLst>
              <a:ext uri="{FF2B5EF4-FFF2-40B4-BE49-F238E27FC236}">
                <a16:creationId xmlns:a16="http://schemas.microsoft.com/office/drawing/2014/main" id="{301788D9-78FE-4759-A6AC-4EA2F47B325D}"/>
              </a:ext>
            </a:extLst>
          </p:cNvPr>
          <p:cNvPicPr>
            <a:picLocks noGrp="1" noChangeAspect="1"/>
          </p:cNvPicPr>
          <p:nvPr>
            <p:ph type="pic" sz="quarter" idx="4294967295"/>
          </p:nvPr>
        </p:nvPicPr>
        <p:blipFill>
          <a:blip r:embed="rId3">
            <a:extLst>
              <a:ext uri="{BEBA8EAE-BF5A-486C-A8C5-ECC9F3942E4B}">
                <a14:imgProps xmlns:a14="http://schemas.microsoft.com/office/drawing/2010/main">
                  <a14:imgLayer r:embed="rId4">
                    <a14:imgEffect>
                      <a14:artisticCutout/>
                    </a14:imgEffect>
                  </a14:imgLayer>
                </a14:imgProps>
              </a:ext>
            </a:extLst>
          </a:blip>
          <a:srcRect t="31941" b="31941"/>
          <a:stretch>
            <a:fillRect/>
          </a:stretch>
        </p:blipFill>
        <p:spPr>
          <a:xfrm>
            <a:off x="3030508" y="182003"/>
            <a:ext cx="5181600" cy="1092200"/>
          </a:xfrm>
          <a:scene3d>
            <a:camera prst="obliqueTopLeft"/>
            <a:lightRig rig="chilly" dir="t"/>
          </a:scene3d>
          <a:sp3d>
            <a:bevelT prst="relaxedInset"/>
            <a:bevelB w="152400" h="50800" prst="softRound"/>
          </a:sp3d>
        </p:spPr>
      </p:pic>
    </p:spTree>
    <p:extLst>
      <p:ext uri="{BB962C8B-B14F-4D97-AF65-F5344CB8AC3E}">
        <p14:creationId xmlns:p14="http://schemas.microsoft.com/office/powerpoint/2010/main" val="512416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1BE0-A64B-47DF-BD14-F65596EACA98}"/>
              </a:ext>
            </a:extLst>
          </p:cNvPr>
          <p:cNvSpPr>
            <a:spLocks noGrp="1"/>
          </p:cNvSpPr>
          <p:nvPr>
            <p:ph type="title" idx="4294967295"/>
          </p:nvPr>
        </p:nvSpPr>
        <p:spPr>
          <a:xfrm>
            <a:off x="0" y="804863"/>
            <a:ext cx="10512425" cy="554037"/>
          </a:xfrm>
          <a:prstGeom prst="rect">
            <a:avLst/>
          </a:prstGeom>
        </p:spPr>
        <p:txBody>
          <a:bodyPr anchor="ctr">
            <a:normAutofit fontScale="90000"/>
          </a:bodyPr>
          <a:lstStyle/>
          <a:p>
            <a:pPr algn="ctr"/>
            <a:r>
              <a:rPr lang="en-US" sz="4000" b="0" dirty="0">
                <a:latin typeface="+mn-lt"/>
              </a:rPr>
              <a:t>Talking to In Custody Minors</a:t>
            </a:r>
          </a:p>
        </p:txBody>
      </p:sp>
      <p:sp>
        <p:nvSpPr>
          <p:cNvPr id="3" name="Content Placeholder 2">
            <a:extLst>
              <a:ext uri="{FF2B5EF4-FFF2-40B4-BE49-F238E27FC236}">
                <a16:creationId xmlns:a16="http://schemas.microsoft.com/office/drawing/2014/main" id="{9C93A2ED-D830-4F53-B76C-99F1C180C014}"/>
              </a:ext>
            </a:extLst>
          </p:cNvPr>
          <p:cNvSpPr>
            <a:spLocks noGrp="1"/>
          </p:cNvSpPr>
          <p:nvPr>
            <p:ph sz="half" idx="4294967295"/>
          </p:nvPr>
        </p:nvSpPr>
        <p:spPr>
          <a:xfrm>
            <a:off x="0" y="2095500"/>
            <a:ext cx="4418013" cy="4267200"/>
          </a:xfrm>
          <a:prstGeom prst="rect">
            <a:avLst/>
          </a:prstGeom>
          <a:ln>
            <a:solidFill>
              <a:schemeClr val="bg1"/>
            </a:solidFill>
          </a:ln>
        </p:spPr>
        <p:txBody>
          <a:bodyPr>
            <a:normAutofit/>
          </a:bodyPr>
          <a:lstStyle/>
          <a:p>
            <a:pPr marL="0" indent="0">
              <a:buNone/>
            </a:pPr>
            <a:endParaRPr lang="en-US" dirty="0">
              <a:solidFill>
                <a:schemeClr val="tx2"/>
              </a:solidFill>
            </a:endParaRPr>
          </a:p>
          <a:p>
            <a:pPr lvl="1"/>
            <a:r>
              <a:rPr lang="en-US" sz="2400" dirty="0">
                <a:solidFill>
                  <a:schemeClr val="bg1"/>
                </a:solidFill>
              </a:rPr>
              <a:t>Make reasonable attempt</a:t>
            </a:r>
          </a:p>
          <a:p>
            <a:pPr marL="408305" lvl="1" indent="0">
              <a:buNone/>
            </a:pPr>
            <a:r>
              <a:rPr lang="en-US" sz="2400" dirty="0">
                <a:solidFill>
                  <a:schemeClr val="bg1"/>
                </a:solidFill>
              </a:rPr>
              <a:t> </a:t>
            </a:r>
          </a:p>
          <a:p>
            <a:pPr lvl="1"/>
            <a:r>
              <a:rPr lang="en-US" sz="2400" dirty="0">
                <a:solidFill>
                  <a:schemeClr val="bg1"/>
                </a:solidFill>
              </a:rPr>
              <a:t>Do not have to wait for mom/dad/guardian to arrive.</a:t>
            </a:r>
          </a:p>
          <a:p>
            <a:pPr lvl="1"/>
            <a:endParaRPr lang="en-US" sz="2400" dirty="0">
              <a:solidFill>
                <a:schemeClr val="bg1"/>
              </a:solidFill>
            </a:endParaRPr>
          </a:p>
          <a:p>
            <a:pPr lvl="1"/>
            <a:r>
              <a:rPr lang="en-US" sz="2400" dirty="0">
                <a:solidFill>
                  <a:schemeClr val="bg1"/>
                </a:solidFill>
              </a:rPr>
              <a:t>If no parent present, the juvenile officer MUST act as the advocate</a:t>
            </a:r>
          </a:p>
          <a:p>
            <a:pPr marL="408305" lvl="1" indent="0">
              <a:buNone/>
            </a:pPr>
            <a:endParaRPr lang="en-US" sz="2400" dirty="0"/>
          </a:p>
        </p:txBody>
      </p:sp>
      <p:pic>
        <p:nvPicPr>
          <p:cNvPr id="4" name="Picture 3">
            <a:extLst>
              <a:ext uri="{FF2B5EF4-FFF2-40B4-BE49-F238E27FC236}">
                <a16:creationId xmlns:a16="http://schemas.microsoft.com/office/drawing/2014/main" id="{97766B24-54ED-4792-A065-4BF49CFAB9B7}"/>
              </a:ext>
            </a:extLst>
          </p:cNvPr>
          <p:cNvPicPr>
            <a:picLocks noChangeAspect="1"/>
          </p:cNvPicPr>
          <p:nvPr/>
        </p:nvPicPr>
        <p:blipFill>
          <a:blip r:embed="rId3"/>
          <a:stretch>
            <a:fillRect/>
          </a:stretch>
        </p:blipFill>
        <p:spPr>
          <a:xfrm>
            <a:off x="5899494" y="2326874"/>
            <a:ext cx="4867408" cy="323903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17859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Title 1"/>
          <p:cNvSpPr>
            <a:spLocks noGrp="1"/>
          </p:cNvSpPr>
          <p:nvPr>
            <p:ph type="title" idx="4294967295"/>
          </p:nvPr>
        </p:nvSpPr>
        <p:spPr>
          <a:xfrm>
            <a:off x="0" y="804863"/>
            <a:ext cx="10512425" cy="554037"/>
          </a:xfrm>
        </p:spPr>
        <p:txBody>
          <a:bodyPr anchor="ctr">
            <a:normAutofit fontScale="90000"/>
          </a:bodyPr>
          <a:lstStyle/>
          <a:p>
            <a:pPr algn="ctr" eaLnBrk="1" hangingPunct="1"/>
            <a:r>
              <a:rPr altLang="en-US" sz="4000" b="0" dirty="0">
                <a:latin typeface="+mn-lt"/>
              </a:rPr>
              <a:t>Custodial Interrogation</a:t>
            </a:r>
          </a:p>
        </p:txBody>
      </p:sp>
      <p:graphicFrame>
        <p:nvGraphicFramePr>
          <p:cNvPr id="2" name="Diagram 1">
            <a:extLst>
              <a:ext uri="{FF2B5EF4-FFF2-40B4-BE49-F238E27FC236}">
                <a16:creationId xmlns:a16="http://schemas.microsoft.com/office/drawing/2014/main" id="{E47E223A-3511-4CA9-BC0E-0257CCF4C3E0}"/>
              </a:ext>
            </a:extLst>
          </p:cNvPr>
          <p:cNvGraphicFramePr/>
          <p:nvPr>
            <p:extLst>
              <p:ext uri="{D42A27DB-BD31-4B8C-83A1-F6EECF244321}">
                <p14:modId xmlns:p14="http://schemas.microsoft.com/office/powerpoint/2010/main" val="1114288689"/>
              </p:ext>
            </p:extLst>
          </p:nvPr>
        </p:nvGraphicFramePr>
        <p:xfrm>
          <a:off x="1991937" y="1685677"/>
          <a:ext cx="6690887" cy="490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1BF5-3317-40B6-983F-BE8437D598AD}"/>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Attorney Representation</a:t>
            </a:r>
          </a:p>
        </p:txBody>
      </p:sp>
      <p:sp>
        <p:nvSpPr>
          <p:cNvPr id="3" name="Content Placeholder 2">
            <a:extLst>
              <a:ext uri="{FF2B5EF4-FFF2-40B4-BE49-F238E27FC236}">
                <a16:creationId xmlns:a16="http://schemas.microsoft.com/office/drawing/2014/main" id="{E5103758-D5CD-4B37-8B6E-088AFDE39A91}"/>
              </a:ext>
            </a:extLst>
          </p:cNvPr>
          <p:cNvSpPr>
            <a:spLocks noGrp="1"/>
          </p:cNvSpPr>
          <p:nvPr>
            <p:ph idx="4294967295"/>
          </p:nvPr>
        </p:nvSpPr>
        <p:spPr>
          <a:xfrm>
            <a:off x="478172" y="1946304"/>
            <a:ext cx="10515600" cy="3605213"/>
          </a:xfrm>
          <a:ln>
            <a:noFill/>
          </a:ln>
        </p:spPr>
        <p:txBody>
          <a:bodyPr>
            <a:normAutofit fontScale="92500" lnSpcReduction="10000"/>
          </a:bodyPr>
          <a:lstStyle/>
          <a:p>
            <a:r>
              <a:rPr lang="en-US" dirty="0">
                <a:solidFill>
                  <a:schemeClr val="bg1"/>
                </a:solidFill>
              </a:rPr>
              <a:t>Sec. 5-170. Representation by counsel.</a:t>
            </a:r>
          </a:p>
          <a:p>
            <a:r>
              <a:rPr lang="en-US" dirty="0">
                <a:solidFill>
                  <a:schemeClr val="bg1"/>
                </a:solidFill>
              </a:rPr>
              <a:t>    (a) In a proceeding under this Article, a minor who was under 15 years of age at the time of the commission of an act that if committed by an adult would be a violation of Section 9-1, 9-1.2, 9-2, 9-2.1, 9-3, 9-3.2, 9-3.3, 11-1.20, 11-1.30, 11-1.40, 11-1.50, 11-1.60, 12-13, 12-14, 12-14.1, 12-15, or 12-16 of the Criminal Code of 1961 or the Criminal Code of 2012 must be represented by counsel throughout the entire custodial interrogation of the minor.</a:t>
            </a:r>
          </a:p>
          <a:p>
            <a:r>
              <a:rPr lang="en-US" dirty="0">
                <a:solidFill>
                  <a:schemeClr val="bg1"/>
                </a:solidFill>
              </a:rPr>
              <a:t>    (b) In a judicial proceeding under this Article, a minor may not waive the right to the assistance of counsel in his or her defense.</a:t>
            </a:r>
          </a:p>
        </p:txBody>
      </p:sp>
    </p:spTree>
    <p:extLst>
      <p:ext uri="{BB962C8B-B14F-4D97-AF65-F5344CB8AC3E}">
        <p14:creationId xmlns:p14="http://schemas.microsoft.com/office/powerpoint/2010/main" val="41106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172E-2078-4B9C-BD9A-61AB4A53F7D5}"/>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Juvenile Interrogation Requirements</a:t>
            </a:r>
          </a:p>
        </p:txBody>
      </p:sp>
      <p:sp>
        <p:nvSpPr>
          <p:cNvPr id="3" name="Content Placeholder 2">
            <a:extLst>
              <a:ext uri="{FF2B5EF4-FFF2-40B4-BE49-F238E27FC236}">
                <a16:creationId xmlns:a16="http://schemas.microsoft.com/office/drawing/2014/main" id="{27FF3C91-20D6-432D-8D2A-006FD0F38636}"/>
              </a:ext>
            </a:extLst>
          </p:cNvPr>
          <p:cNvSpPr>
            <a:spLocks noGrp="1"/>
          </p:cNvSpPr>
          <p:nvPr>
            <p:ph idx="4294967295"/>
          </p:nvPr>
        </p:nvSpPr>
        <p:spPr>
          <a:xfrm>
            <a:off x="385894" y="1426186"/>
            <a:ext cx="10515600" cy="4454497"/>
          </a:xfrm>
          <a:ln>
            <a:noFill/>
          </a:ln>
        </p:spPr>
        <p:txBody>
          <a:bodyPr>
            <a:noAutofit/>
          </a:bodyPr>
          <a:lstStyle/>
          <a:p>
            <a:r>
              <a:rPr lang="en-US" sz="2400" dirty="0">
                <a:solidFill>
                  <a:schemeClr val="bg1"/>
                </a:solidFill>
              </a:rPr>
              <a:t>When a minor is accused of a certain offense, the minor must have legal representation or video taping of such interrogation. </a:t>
            </a:r>
          </a:p>
          <a:p>
            <a:r>
              <a:rPr lang="en-US" sz="2400" dirty="0">
                <a:solidFill>
                  <a:schemeClr val="bg1"/>
                </a:solidFill>
              </a:rPr>
              <a:t>A delinquent minor who was under 15 years of age at the time of the offense and is accused of:</a:t>
            </a:r>
          </a:p>
          <a:p>
            <a:pPr lvl="1"/>
            <a:r>
              <a:rPr lang="en-US" b="1" dirty="0">
                <a:solidFill>
                  <a:schemeClr val="bg1"/>
                </a:solidFill>
              </a:rPr>
              <a:t>Any sex offense</a:t>
            </a:r>
          </a:p>
          <a:p>
            <a:pPr lvl="1"/>
            <a:r>
              <a:rPr lang="en-US" b="1" dirty="0">
                <a:solidFill>
                  <a:schemeClr val="bg1"/>
                </a:solidFill>
              </a:rPr>
              <a:t>All types of murder</a:t>
            </a:r>
          </a:p>
          <a:p>
            <a:pPr lvl="1"/>
            <a:r>
              <a:rPr lang="en-US" dirty="0">
                <a:solidFill>
                  <a:schemeClr val="bg1"/>
                </a:solidFill>
              </a:rPr>
              <a:t>The minor MUST have legal counsel present during the entire length of the interrogation. </a:t>
            </a:r>
          </a:p>
          <a:p>
            <a:pPr lvl="1"/>
            <a:endParaRPr lang="en-US" dirty="0">
              <a:solidFill>
                <a:schemeClr val="bg1"/>
              </a:solidFill>
            </a:endParaRPr>
          </a:p>
          <a:p>
            <a:pPr lvl="1"/>
            <a:r>
              <a:rPr lang="en-US" dirty="0">
                <a:solidFill>
                  <a:schemeClr val="bg1"/>
                </a:solidFill>
              </a:rPr>
              <a:t>The minor CANNOT waive with requirement, nor can the parent or legal guardian. </a:t>
            </a:r>
          </a:p>
        </p:txBody>
      </p:sp>
    </p:spTree>
    <p:extLst>
      <p:ext uri="{BB962C8B-B14F-4D97-AF65-F5344CB8AC3E}">
        <p14:creationId xmlns:p14="http://schemas.microsoft.com/office/powerpoint/2010/main" val="58770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AC91-1341-4CAC-9A19-B40B6ACCDEC6}"/>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Statements by Minor 705 ILCS 405/5-401.5</a:t>
            </a:r>
          </a:p>
        </p:txBody>
      </p:sp>
      <p:sp>
        <p:nvSpPr>
          <p:cNvPr id="3" name="Content Placeholder 2">
            <a:extLst>
              <a:ext uri="{FF2B5EF4-FFF2-40B4-BE49-F238E27FC236}">
                <a16:creationId xmlns:a16="http://schemas.microsoft.com/office/drawing/2014/main" id="{0A33210C-DA7B-4758-829D-58FDA42F988A}"/>
              </a:ext>
            </a:extLst>
          </p:cNvPr>
          <p:cNvSpPr>
            <a:spLocks noGrp="1"/>
          </p:cNvSpPr>
          <p:nvPr>
            <p:ph idx="4294967295"/>
          </p:nvPr>
        </p:nvSpPr>
        <p:spPr>
          <a:xfrm>
            <a:off x="838200" y="1954693"/>
            <a:ext cx="10515600" cy="4295105"/>
          </a:xfrm>
          <a:ln>
            <a:noFill/>
          </a:ln>
        </p:spPr>
        <p:txBody>
          <a:bodyPr>
            <a:noAutofit/>
          </a:bodyPr>
          <a:lstStyle/>
          <a:p>
            <a:r>
              <a:rPr lang="en-US" sz="2400" b="1" dirty="0">
                <a:solidFill>
                  <a:schemeClr val="bg1"/>
                </a:solidFill>
              </a:rPr>
              <a:t>Custodial interrogation </a:t>
            </a:r>
            <a:r>
              <a:rPr lang="en-US" sz="2400" dirty="0">
                <a:solidFill>
                  <a:schemeClr val="bg1"/>
                </a:solidFill>
              </a:rPr>
              <a:t>means any interrogation (</a:t>
            </a:r>
            <a:r>
              <a:rPr lang="en-US" sz="2400" dirty="0" err="1">
                <a:solidFill>
                  <a:schemeClr val="bg1"/>
                </a:solidFill>
              </a:rPr>
              <a:t>i</a:t>
            </a:r>
            <a:r>
              <a:rPr lang="en-US" sz="2400" dirty="0">
                <a:solidFill>
                  <a:schemeClr val="bg1"/>
                </a:solidFill>
              </a:rPr>
              <a:t>) during which a reasonable person in the subject's position would consider himself or herself to be in custody and (ii) during which a question is asked that is reasonably likely to elicit an incriminating response.</a:t>
            </a:r>
          </a:p>
          <a:p>
            <a:r>
              <a:rPr lang="en-US" sz="2400" b="1" dirty="0">
                <a:solidFill>
                  <a:schemeClr val="bg1"/>
                </a:solidFill>
              </a:rPr>
              <a:t>Electronic recording</a:t>
            </a:r>
            <a:r>
              <a:rPr lang="en-US" sz="2400" dirty="0">
                <a:solidFill>
                  <a:schemeClr val="bg1"/>
                </a:solidFill>
              </a:rPr>
              <a:t>" includes motion picture, audiotape, videotape, or digital recording.</a:t>
            </a:r>
          </a:p>
          <a:p>
            <a:r>
              <a:rPr lang="en-US" sz="2400" b="1" dirty="0">
                <a:solidFill>
                  <a:schemeClr val="bg1"/>
                </a:solidFill>
              </a:rPr>
              <a:t>Place of detention</a:t>
            </a:r>
            <a:r>
              <a:rPr lang="en-US" sz="2400" dirty="0">
                <a:solidFill>
                  <a:schemeClr val="bg1"/>
                </a:solidFill>
              </a:rPr>
              <a:t>" means a building or a police station that is a place of operation for a municipal police department or county sheriff department or other law enforcement agency at which persons are or may be held in detention in connection with criminal charges against those persons or allegations that those persons are delinquent minors.</a:t>
            </a:r>
          </a:p>
        </p:txBody>
      </p:sp>
    </p:spTree>
    <p:extLst>
      <p:ext uri="{BB962C8B-B14F-4D97-AF65-F5344CB8AC3E}">
        <p14:creationId xmlns:p14="http://schemas.microsoft.com/office/powerpoint/2010/main" val="338589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89D4-74DB-4042-B37C-BFFEE284F329}"/>
              </a:ext>
            </a:extLst>
          </p:cNvPr>
          <p:cNvSpPr>
            <a:spLocks noGrp="1"/>
          </p:cNvSpPr>
          <p:nvPr>
            <p:ph type="title" idx="4294967295"/>
          </p:nvPr>
        </p:nvSpPr>
        <p:spPr>
          <a:xfrm>
            <a:off x="0" y="804863"/>
            <a:ext cx="10512425" cy="554037"/>
          </a:xfrm>
        </p:spPr>
        <p:txBody>
          <a:bodyPr anchor="ctr">
            <a:normAutofit fontScale="90000"/>
          </a:bodyPr>
          <a:lstStyle/>
          <a:p>
            <a:pPr algn="ctr"/>
            <a:r>
              <a:rPr lang="en-US" sz="4000" b="0" dirty="0">
                <a:latin typeface="+mn-lt"/>
              </a:rPr>
              <a:t>New Juvenile Miranda</a:t>
            </a:r>
          </a:p>
        </p:txBody>
      </p:sp>
      <p:pic>
        <p:nvPicPr>
          <p:cNvPr id="5" name="Picture 4">
            <a:extLst>
              <a:ext uri="{FF2B5EF4-FFF2-40B4-BE49-F238E27FC236}">
                <a16:creationId xmlns:a16="http://schemas.microsoft.com/office/drawing/2014/main" id="{8593084A-4A14-4427-B561-100A5158F8E2}"/>
              </a:ext>
            </a:extLst>
          </p:cNvPr>
          <p:cNvPicPr>
            <a:picLocks noChangeAspect="1"/>
          </p:cNvPicPr>
          <p:nvPr/>
        </p:nvPicPr>
        <p:blipFill>
          <a:blip r:embed="rId3"/>
          <a:stretch>
            <a:fillRect/>
          </a:stretch>
        </p:blipFill>
        <p:spPr>
          <a:xfrm>
            <a:off x="2282024" y="1917838"/>
            <a:ext cx="6871087" cy="4589886"/>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70377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6D7C-9597-4CA1-BA8D-726E6BD53B4A}"/>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Miranda Warnings</a:t>
            </a:r>
          </a:p>
        </p:txBody>
      </p:sp>
      <p:sp>
        <p:nvSpPr>
          <p:cNvPr id="3" name="Content Placeholder 2">
            <a:extLst>
              <a:ext uri="{FF2B5EF4-FFF2-40B4-BE49-F238E27FC236}">
                <a16:creationId xmlns:a16="http://schemas.microsoft.com/office/drawing/2014/main" id="{C5E49BA2-4806-4A88-B8E0-BCE293E6C115}"/>
              </a:ext>
            </a:extLst>
          </p:cNvPr>
          <p:cNvSpPr>
            <a:spLocks noGrp="1"/>
          </p:cNvSpPr>
          <p:nvPr>
            <p:ph idx="4294967295"/>
          </p:nvPr>
        </p:nvSpPr>
        <p:spPr>
          <a:xfrm>
            <a:off x="662730" y="1929526"/>
            <a:ext cx="10515600" cy="3605213"/>
          </a:xfrm>
          <a:ln>
            <a:noFill/>
          </a:ln>
        </p:spPr>
        <p:txBody>
          <a:bodyPr>
            <a:normAutofit fontScale="70000" lnSpcReduction="20000"/>
          </a:bodyPr>
          <a:lstStyle/>
          <a:p>
            <a:pPr marL="0" marR="0">
              <a:lnSpc>
                <a:spcPct val="107000"/>
              </a:lnSpc>
              <a:spcBef>
                <a:spcPts val="0"/>
              </a:spcBef>
              <a:spcAft>
                <a:spcPts val="800"/>
              </a:spcAft>
              <a:tabLst>
                <a:tab pos="2971800" algn="ctr"/>
              </a:tabLst>
            </a:pPr>
            <a:r>
              <a:rPr lang="en-US" dirty="0">
                <a:solidFill>
                  <a:schemeClr val="bg1"/>
                </a:solidFill>
                <a:latin typeface="Arial" panose="020B0604020202020204" pitchFamily="34" charset="0"/>
                <a:ea typeface="Calibri" panose="020F0502020204030204" pitchFamily="34" charset="0"/>
                <a:cs typeface="Times New Roman" panose="02020603050405020304" pitchFamily="18" charset="0"/>
              </a:rPr>
              <a:t>When a minor is being detained, the law enforcement officer, states attorney MUST:</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2971800" algn="ctr"/>
              </a:tabLst>
            </a:pPr>
            <a:r>
              <a:rPr lang="en-US"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CONTINOUSLY </a:t>
            </a:r>
            <a:r>
              <a:rPr lang="en-US" dirty="0">
                <a:solidFill>
                  <a:schemeClr val="bg1"/>
                </a:solidFill>
                <a:latin typeface="Arial" panose="020B0604020202020204" pitchFamily="34" charset="0"/>
                <a:ea typeface="Calibri" panose="020F0502020204030204" pitchFamily="34" charset="0"/>
                <a:cs typeface="Times New Roman" panose="02020603050405020304" pitchFamily="18" charset="0"/>
              </a:rPr>
              <a:t>read to the minor, in its entirety and without interruption the following statement:</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82880" marR="0" indent="0">
              <a:lnSpc>
                <a:spcPct val="107000"/>
              </a:lnSpc>
              <a:spcBef>
                <a:spcPts val="0"/>
              </a:spcBef>
              <a:spcAft>
                <a:spcPts val="0"/>
              </a:spcAft>
              <a:buNone/>
              <a:tabLst>
                <a:tab pos="2971800" algn="ctr"/>
              </a:tabLst>
            </a:pPr>
            <a:r>
              <a:rPr lang="en-US"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tabLst>
                <a:tab pos="2971800" algn="ctr"/>
              </a:tabLst>
            </a:pPr>
            <a:r>
              <a:rPr lang="en-US"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You have the right to remain silent. That means you do not have to say anything. Anything you do say can be used against you in court. You have the right to get help from a lawyer. If you cannot pay for a lawyer, the court will get you one for free. You can ask for a lawyer at any time. You have a right to stop this interview at any time. </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tabLst>
                <a:tab pos="2971800" algn="ctr"/>
              </a:tabLst>
            </a:pPr>
            <a:r>
              <a:rPr lang="en-US"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tabLst>
                <a:tab pos="2971800" algn="ctr"/>
              </a:tabLst>
            </a:pPr>
            <a:r>
              <a:rPr lang="en-US" dirty="0">
                <a:solidFill>
                  <a:schemeClr val="bg1"/>
                </a:solidFill>
                <a:latin typeface="Arial" panose="020B0604020202020204" pitchFamily="34" charset="0"/>
                <a:ea typeface="Calibri" panose="020F0502020204030204" pitchFamily="34" charset="0"/>
                <a:cs typeface="Times New Roman" panose="02020603050405020304" pitchFamily="18" charset="0"/>
              </a:rPr>
              <a:t>At the completion of reading the statement, the public official MUST ask the minor TWO questions PRIOR to proceeding with the interrogation:</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624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Children in Custody</a:t>
            </a:r>
          </a:p>
        </p:txBody>
      </p:sp>
      <p:sp>
        <p:nvSpPr>
          <p:cNvPr id="28" name="Content Placeholder 27">
            <a:extLst>
              <a:ext uri="{FF2B5EF4-FFF2-40B4-BE49-F238E27FC236}">
                <a16:creationId xmlns:a16="http://schemas.microsoft.com/office/drawing/2014/main" id="{71A4AD35-822A-4B0D-AF67-2A61CAC7E221}"/>
              </a:ext>
            </a:extLst>
          </p:cNvPr>
          <p:cNvSpPr>
            <a:spLocks noGrp="1"/>
          </p:cNvSpPr>
          <p:nvPr>
            <p:ph sz="quarter" idx="4294967295"/>
          </p:nvPr>
        </p:nvSpPr>
        <p:spPr>
          <a:xfrm>
            <a:off x="5926633" y="1991876"/>
            <a:ext cx="5183187" cy="3452812"/>
          </a:xfrm>
          <a:ln>
            <a:noFill/>
          </a:ln>
        </p:spPr>
        <p:txBody>
          <a:bodyPr>
            <a:normAutofit/>
          </a:bodyPr>
          <a:lstStyle/>
          <a:p>
            <a:r>
              <a:rPr lang="en-US" sz="2400" dirty="0">
                <a:solidFill>
                  <a:schemeClr val="bg1"/>
                </a:solidFill>
              </a:rPr>
              <a:t>In 1882, by one count, there were more than 250 children age 14 and under being held in the Cook County jail, at least 20 of them under the age of 11.</a:t>
            </a:r>
          </a:p>
          <a:p>
            <a:endParaRPr lang="en-US" sz="2400" dirty="0">
              <a:solidFill>
                <a:schemeClr val="bg1"/>
              </a:solidFill>
            </a:endParaRPr>
          </a:p>
          <a:p>
            <a:r>
              <a:rPr lang="en-US" sz="2400" dirty="0">
                <a:solidFill>
                  <a:schemeClr val="bg1"/>
                </a:solidFill>
              </a:rPr>
              <a:t> Children and youth were seen as "miniature adults" and thus tried and punished as adults.</a:t>
            </a:r>
          </a:p>
        </p:txBody>
      </p:sp>
      <p:pic>
        <p:nvPicPr>
          <p:cNvPr id="36" name="Content Placeholder 35">
            <a:extLst>
              <a:ext uri="{FF2B5EF4-FFF2-40B4-BE49-F238E27FC236}">
                <a16:creationId xmlns:a16="http://schemas.microsoft.com/office/drawing/2014/main" id="{8AFE47E0-E837-41DE-8B4B-EDCBD8DA1E22}"/>
              </a:ext>
            </a:extLst>
          </p:cNvPr>
          <p:cNvPicPr>
            <a:picLocks noGrp="1" noChangeAspect="1"/>
          </p:cNvPicPr>
          <p:nvPr>
            <p:ph sz="half" idx="4294967295"/>
          </p:nvPr>
        </p:nvPicPr>
        <p:blipFill>
          <a:blip r:embed="rId3"/>
          <a:stretch>
            <a:fillRect/>
          </a:stretch>
        </p:blipFill>
        <p:spPr>
          <a:xfrm>
            <a:off x="687897" y="2310963"/>
            <a:ext cx="4173538" cy="3133725"/>
          </a:xfrm>
          <a:scene3d>
            <a:camera prst="orthographicFront"/>
            <a:lightRig rig="threePt" dir="t"/>
          </a:scene3d>
          <a:sp3d>
            <a:bevelT prst="angle"/>
          </a:sp3d>
        </p:spPr>
      </p:pic>
    </p:spTree>
    <p:extLst>
      <p:ext uri="{BB962C8B-B14F-4D97-AF65-F5344CB8AC3E}">
        <p14:creationId xmlns:p14="http://schemas.microsoft.com/office/powerpoint/2010/main" val="27852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286A7DE-19B6-450F-8402-C67E2A86054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10" name="Title 9">
            <a:extLst>
              <a:ext uri="{FF2B5EF4-FFF2-40B4-BE49-F238E27FC236}">
                <a16:creationId xmlns:a16="http://schemas.microsoft.com/office/drawing/2014/main" id="{D73DA9D5-A365-4FBF-8D56-4CAFB6A5DDDE}"/>
              </a:ext>
            </a:extLst>
          </p:cNvPr>
          <p:cNvSpPr>
            <a:spLocks noGrp="1"/>
          </p:cNvSpPr>
          <p:nvPr>
            <p:ph type="title" idx="4294967295"/>
          </p:nvPr>
        </p:nvSpPr>
        <p:spPr>
          <a:xfrm>
            <a:off x="2826391" y="743387"/>
            <a:ext cx="6022975" cy="552450"/>
          </a:xfrm>
        </p:spPr>
        <p:txBody>
          <a:bodyPr>
            <a:normAutofit fontScale="90000"/>
          </a:bodyPr>
          <a:lstStyle/>
          <a:p>
            <a:pPr algn="ctr"/>
            <a:r>
              <a:rPr lang="en-US" sz="4000" b="0" dirty="0">
                <a:latin typeface="+mn-lt"/>
              </a:rPr>
              <a:t>Juvenile Court History</a:t>
            </a:r>
          </a:p>
        </p:txBody>
      </p:sp>
      <p:sp>
        <p:nvSpPr>
          <p:cNvPr id="12" name="Content Placeholder 11">
            <a:extLst>
              <a:ext uri="{FF2B5EF4-FFF2-40B4-BE49-F238E27FC236}">
                <a16:creationId xmlns:a16="http://schemas.microsoft.com/office/drawing/2014/main" id="{35356320-450D-47C6-BBBD-7BA3597D7815}"/>
              </a:ext>
            </a:extLst>
          </p:cNvPr>
          <p:cNvSpPr>
            <a:spLocks noGrp="1"/>
          </p:cNvSpPr>
          <p:nvPr>
            <p:ph sz="quarter" idx="4294967295"/>
          </p:nvPr>
        </p:nvSpPr>
        <p:spPr>
          <a:xfrm>
            <a:off x="1182847" y="2261882"/>
            <a:ext cx="10512425" cy="3686175"/>
          </a:xfrm>
          <a:ln>
            <a:noFill/>
          </a:ln>
        </p:spPr>
        <p:txBody>
          <a:bodyPr/>
          <a:lstStyle/>
          <a:p>
            <a:r>
              <a:rPr lang="en-US" sz="2800" dirty="0">
                <a:solidFill>
                  <a:schemeClr val="bg1"/>
                </a:solidFill>
              </a:rPr>
              <a:t>Before the 19th century, children were  considered to be adults</a:t>
            </a:r>
          </a:p>
          <a:p>
            <a:r>
              <a:rPr lang="en-US" sz="2800" dirty="0">
                <a:solidFill>
                  <a:schemeClr val="bg1"/>
                </a:solidFill>
              </a:rPr>
              <a:t>Reformers advocated for new justice rules for children because of  child in the labor force</a:t>
            </a:r>
          </a:p>
          <a:p>
            <a:r>
              <a:rPr lang="en-US" sz="2800" dirty="0">
                <a:solidFill>
                  <a:schemeClr val="bg1"/>
                </a:solidFill>
              </a:rPr>
              <a:t>New child labor laws began the division of adults and children</a:t>
            </a:r>
          </a:p>
          <a:p>
            <a:r>
              <a:rPr lang="en-US" sz="2800" dirty="0">
                <a:solidFill>
                  <a:schemeClr val="bg1"/>
                </a:solidFill>
              </a:rPr>
              <a:t>In 1899 the U.S. made legal history when the world's first juvenile court opened in Chicago. </a:t>
            </a:r>
          </a:p>
          <a:p>
            <a:r>
              <a:rPr lang="en-US" sz="2800" dirty="0">
                <a:solidFill>
                  <a:schemeClr val="bg1"/>
                </a:solidFill>
              </a:rPr>
              <a:t>The court was founded on two basic principles….</a:t>
            </a:r>
          </a:p>
          <a:p>
            <a:endParaRPr lang="en-US" dirty="0"/>
          </a:p>
        </p:txBody>
      </p:sp>
    </p:spTree>
    <p:extLst>
      <p:ext uri="{BB962C8B-B14F-4D97-AF65-F5344CB8AC3E}">
        <p14:creationId xmlns:p14="http://schemas.microsoft.com/office/powerpoint/2010/main" val="263036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2409869" y="642290"/>
            <a:ext cx="6862762" cy="554037"/>
          </a:xfrm>
        </p:spPr>
        <p:txBody>
          <a:bodyPr>
            <a:normAutofit fontScale="90000"/>
          </a:bodyPr>
          <a:lstStyle/>
          <a:p>
            <a:pPr algn="ctr"/>
            <a:r>
              <a:rPr lang="en-US" sz="4000" b="0" dirty="0">
                <a:latin typeface="+mn-lt"/>
              </a:rPr>
              <a:t>Responsibility</a:t>
            </a:r>
          </a:p>
        </p:txBody>
      </p:sp>
      <p:pic>
        <p:nvPicPr>
          <p:cNvPr id="7" name="Picture 6">
            <a:extLst>
              <a:ext uri="{FF2B5EF4-FFF2-40B4-BE49-F238E27FC236}">
                <a16:creationId xmlns:a16="http://schemas.microsoft.com/office/drawing/2014/main" id="{A9B7853A-0E1E-4859-94CC-0CCD1E88A0EA}"/>
              </a:ext>
            </a:extLst>
          </p:cNvPr>
          <p:cNvPicPr>
            <a:picLocks noChangeAspect="1"/>
          </p:cNvPicPr>
          <p:nvPr/>
        </p:nvPicPr>
        <p:blipFill>
          <a:blip r:embed="rId3">
            <a:duotone>
              <a:schemeClr val="accent3">
                <a:shade val="45000"/>
                <a:satMod val="135000"/>
              </a:schemeClr>
              <a:prstClr val="white"/>
            </a:duotone>
          </a:blip>
          <a:stretch>
            <a:fillRect/>
          </a:stretch>
        </p:blipFill>
        <p:spPr>
          <a:xfrm>
            <a:off x="554959" y="1778981"/>
            <a:ext cx="11082082" cy="4159710"/>
          </a:xfrm>
          <a:prstGeom prst="rect">
            <a:avLst/>
          </a:prstGeom>
        </p:spPr>
      </p:pic>
    </p:spTree>
    <p:extLst>
      <p:ext uri="{BB962C8B-B14F-4D97-AF65-F5344CB8AC3E}">
        <p14:creationId xmlns:p14="http://schemas.microsoft.com/office/powerpoint/2010/main" val="225449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145F62-D4B9-4F5C-9AA0-26C0257334A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50F5D8-22E1-4015-8661-E5B1FD28C2DE}" type="slidenum">
              <a:rPr kumimoji="0" lang="en-US" sz="1000" b="0" i="0" u="none" strike="noStrike" kern="1200" cap="none" spc="0" normalizeH="0" baseline="0" noProof="0" smtClean="0">
                <a:ln>
                  <a:noFill/>
                </a:ln>
                <a:solidFill>
                  <a:srgbClr val="FFFFFF">
                    <a:lumMod val="85000"/>
                    <a:alpha val="6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lumMod val="85000"/>
                  <a:alpha val="60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969F86D1-39A5-4214-B125-AE717E4FA52C}"/>
              </a:ext>
            </a:extLst>
          </p:cNvPr>
          <p:cNvSpPr>
            <a:spLocks noGrp="1"/>
          </p:cNvSpPr>
          <p:nvPr>
            <p:ph type="title" idx="4294967295"/>
          </p:nvPr>
        </p:nvSpPr>
        <p:spPr>
          <a:xfrm>
            <a:off x="773113" y="715963"/>
            <a:ext cx="11418887" cy="554037"/>
          </a:xfrm>
        </p:spPr>
        <p:txBody>
          <a:bodyPr>
            <a:noAutofit/>
          </a:bodyPr>
          <a:lstStyle/>
          <a:p>
            <a:pPr algn="ctr"/>
            <a:r>
              <a:rPr lang="en-US" sz="4000" b="0" dirty="0">
                <a:latin typeface="+mn-lt"/>
              </a:rPr>
              <a:t>Juvenile Court Act To Be Addressed Today</a:t>
            </a:r>
          </a:p>
        </p:txBody>
      </p:sp>
      <p:graphicFrame>
        <p:nvGraphicFramePr>
          <p:cNvPr id="7" name="Diagram 6">
            <a:extLst>
              <a:ext uri="{FF2B5EF4-FFF2-40B4-BE49-F238E27FC236}">
                <a16:creationId xmlns:a16="http://schemas.microsoft.com/office/drawing/2014/main" id="{09EBAA94-95B7-4F3F-8479-EF26CC47CA27}"/>
              </a:ext>
            </a:extLst>
          </p:cNvPr>
          <p:cNvGraphicFramePr/>
          <p:nvPr>
            <p:extLst>
              <p:ext uri="{D42A27DB-BD31-4B8C-83A1-F6EECF244321}">
                <p14:modId xmlns:p14="http://schemas.microsoft.com/office/powerpoint/2010/main" val="3791018878"/>
              </p:ext>
            </p:extLst>
          </p:nvPr>
        </p:nvGraphicFramePr>
        <p:xfrm>
          <a:off x="1700089" y="1516942"/>
          <a:ext cx="7167658" cy="5084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4630360"/>
      </p:ext>
    </p:extLst>
  </p:cSld>
  <p:clrMapOvr>
    <a:masterClrMapping/>
  </p:clrMapOvr>
</p:sld>
</file>

<file path=ppt/theme/theme1.xml><?xml version="1.0" encoding="utf-8"?>
<a:theme xmlns:a="http://schemas.openxmlformats.org/drawingml/2006/main" name="1_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3968143_Colorful abstract pitch deck_SL_V1.potx" id="{82DEFF5A-EF7C-4DEA-909F-5E1EA892F8BB}" vid="{E161E2B0-1454-45FC-8BCB-8D4146D2D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9A746E5604794BA29DB85E6F871D7E" ma:contentTypeVersion="13" ma:contentTypeDescription="Create a new document." ma:contentTypeScope="" ma:versionID="5ede2bac29a7172c07e4db49e354b385">
  <xsd:schema xmlns:xsd="http://www.w3.org/2001/XMLSchema" xmlns:xs="http://www.w3.org/2001/XMLSchema" xmlns:p="http://schemas.microsoft.com/office/2006/metadata/properties" xmlns:ns3="02118d15-8656-4d55-ae40-e9ed702f2c12" xmlns:ns4="34613181-7d50-48ba-b165-3dcad85aab32" targetNamespace="http://schemas.microsoft.com/office/2006/metadata/properties" ma:root="true" ma:fieldsID="eb4e543ebedd627b0554edac5c14b3b0" ns3:_="" ns4:_="">
    <xsd:import namespace="02118d15-8656-4d55-ae40-e9ed702f2c12"/>
    <xsd:import namespace="34613181-7d50-48ba-b165-3dcad85aab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18d15-8656-4d55-ae40-e9ed702f2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613181-7d50-48ba-b165-3dcad85aab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DF0731-478F-4026-A692-CC95C3222EEC}">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34613181-7d50-48ba-b165-3dcad85aab32"/>
    <ds:schemaRef ds:uri="http://purl.org/dc/elements/1.1/"/>
    <ds:schemaRef ds:uri="http://schemas.microsoft.com/office/infopath/2007/PartnerControls"/>
    <ds:schemaRef ds:uri="02118d15-8656-4d55-ae40-e9ed702f2c12"/>
    <ds:schemaRef ds:uri="http://www.w3.org/XML/1998/namespace"/>
    <ds:schemaRef ds:uri="http://purl.org/dc/dcmitype/"/>
  </ds:schemaRefs>
</ds:datastoreItem>
</file>

<file path=customXml/itemProps2.xml><?xml version="1.0" encoding="utf-8"?>
<ds:datastoreItem xmlns:ds="http://schemas.openxmlformats.org/officeDocument/2006/customXml" ds:itemID="{0CD4AAE7-E2C5-460E-9D4E-5C3429DF03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18d15-8656-4d55-ae40-e9ed702f2c12"/>
    <ds:schemaRef ds:uri="34613181-7d50-48ba-b165-3dcad85aab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5187E0-B05C-436E-A7FD-999BF96F98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TotalTime>
  <Words>5053</Words>
  <Application>Microsoft Office PowerPoint</Application>
  <PresentationFormat>Widescreen</PresentationFormat>
  <Paragraphs>300</Paragraphs>
  <Slides>56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Book Antiqua</vt:lpstr>
      <vt:lpstr>Calibri</vt:lpstr>
      <vt:lpstr>Corbel</vt:lpstr>
      <vt:lpstr>Franklin Gothic Book</vt:lpstr>
      <vt:lpstr>Tahoma</vt:lpstr>
      <vt:lpstr>Times New Roman</vt:lpstr>
      <vt:lpstr>Wingdings</vt:lpstr>
      <vt:lpstr>1_Office Theme</vt:lpstr>
      <vt:lpstr>School Resource Officer Training Day One</vt:lpstr>
      <vt:lpstr>Introduction</vt:lpstr>
      <vt:lpstr>In the beginning….</vt:lpstr>
      <vt:lpstr>History of the Juvenile Court</vt:lpstr>
      <vt:lpstr>The Proceedings</vt:lpstr>
      <vt:lpstr>Children in Custody</vt:lpstr>
      <vt:lpstr>Juvenile Court History</vt:lpstr>
      <vt:lpstr>Responsibility</vt:lpstr>
      <vt:lpstr>Juvenile Court Act To Be Addressed Today</vt:lpstr>
      <vt:lpstr>Juvenile Court Act 705 ILCS 405</vt:lpstr>
      <vt:lpstr>Juvenile Court Act General Provisions</vt:lpstr>
      <vt:lpstr>1) The purpose of this act is to:  *Secure for each minor subject hereto to such care and guidance,  preferably in his or her own home,   *As will serve the  safety and moral, emotional, mental, and physical welfare of the minor and   *The best interests of  the community;   *To preserve , strengthen the minor’s family ties whenever possible,   *Removing him or her from the custody of his or her parents ONLY when his or her safety or welfare or the protection of the public cannot be adequately safeguarded without removal;</vt:lpstr>
      <vt:lpstr>General Provisions Definitions</vt:lpstr>
      <vt:lpstr>General Provisions Definitions</vt:lpstr>
      <vt:lpstr>General Provisions  Definitions</vt:lpstr>
      <vt:lpstr>General Provisions Definitions</vt:lpstr>
      <vt:lpstr>General Provisions Definitions</vt:lpstr>
      <vt:lpstr>General Provisions Definitions</vt:lpstr>
      <vt:lpstr>Custody 705 ILCS 405/1-4.1</vt:lpstr>
      <vt:lpstr>Rights of the Parties</vt:lpstr>
      <vt:lpstr>Juvenile Record and Confidentiality 705 ILCS 405/1-7</vt:lpstr>
      <vt:lpstr>What is a Juvenile Record</vt:lpstr>
      <vt:lpstr>Juvenile Records</vt:lpstr>
      <vt:lpstr>Juvenile Records</vt:lpstr>
      <vt:lpstr>Confidentiality of Law Enforcement Records 720 ILCS 405/1-7  </vt:lpstr>
      <vt:lpstr>Records are not available except….</vt:lpstr>
      <vt:lpstr>Confidentiality of Court Records 705 ILCS 405/ 1 - 8</vt:lpstr>
      <vt:lpstr>Expungement of Law Enforcement and Juvenile Court Records 705 ILCS 405/ 1-9</vt:lpstr>
      <vt:lpstr>Community Service 705 ILCS 405/1-13</vt:lpstr>
      <vt:lpstr>Delinquency</vt:lpstr>
      <vt:lpstr>General Provisions Definitions</vt:lpstr>
      <vt:lpstr>General Provisions Definitions</vt:lpstr>
      <vt:lpstr>General Provisions Definitions</vt:lpstr>
      <vt:lpstr>General Provisions Definitions</vt:lpstr>
      <vt:lpstr>What is a Minor?</vt:lpstr>
      <vt:lpstr>Purpose and Policy</vt:lpstr>
      <vt:lpstr>Purpose and Policy Juvenile Delinquency</vt:lpstr>
      <vt:lpstr>This is accomplished through</vt:lpstr>
      <vt:lpstr>Accomplished through</vt:lpstr>
      <vt:lpstr>Juvenile Justice Reform Provisions of 1998</vt:lpstr>
      <vt:lpstr>General Provisions Juvenile Delinquency</vt:lpstr>
      <vt:lpstr>Juvenile Court Act Jurisdiction</vt:lpstr>
      <vt:lpstr>Excluded Jurisdiction</vt:lpstr>
      <vt:lpstr>Juvenile Court Act Jurisdiction</vt:lpstr>
      <vt:lpstr>Juvenile Court Act Jurisdiction</vt:lpstr>
      <vt:lpstr>Juvenile Arrest</vt:lpstr>
      <vt:lpstr>Detention</vt:lpstr>
      <vt:lpstr>Juvenile Delinquency Arrest</vt:lpstr>
      <vt:lpstr>Juvenile Delinquency Arrest</vt:lpstr>
      <vt:lpstr>Talking to In Custody Minors</vt:lpstr>
      <vt:lpstr>Custodial Interrogation</vt:lpstr>
      <vt:lpstr>Attorney Representation</vt:lpstr>
      <vt:lpstr>Juvenile Interrogation Requirements</vt:lpstr>
      <vt:lpstr>Statements by Minor 705 ILCS 405/5-401.5</vt:lpstr>
      <vt:lpstr>New Juvenile Miranda</vt:lpstr>
      <vt:lpstr>Miranda Warnings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Binfa, Patricia</dc:creator>
  <cp:lastModifiedBy>ECIMLE2</cp:lastModifiedBy>
  <cp:revision>6</cp:revision>
  <cp:lastPrinted>2021-06-04T15:05:16Z</cp:lastPrinted>
  <dcterms:created xsi:type="dcterms:W3CDTF">2020-11-06T18:23:59Z</dcterms:created>
  <dcterms:modified xsi:type="dcterms:W3CDTF">2021-06-04T15:08:50Z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0x010100989A746E5604794BA29DB85E6F871D7E</vt:lpwstr>
  </property>
</Properties>
</file>