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423" r:id="rId5"/>
    <p:sldId id="641" r:id="rId6"/>
    <p:sldId id="725" r:id="rId7"/>
    <p:sldId id="722" r:id="rId8"/>
    <p:sldId id="329" r:id="rId9"/>
    <p:sldId id="723" r:id="rId10"/>
    <p:sldId id="724" r:id="rId11"/>
    <p:sldId id="780" r:id="rId12"/>
    <p:sldId id="781" r:id="rId13"/>
    <p:sldId id="783" r:id="rId14"/>
    <p:sldId id="784" r:id="rId15"/>
    <p:sldId id="785" r:id="rId16"/>
    <p:sldId id="786" r:id="rId17"/>
    <p:sldId id="787" r:id="rId18"/>
    <p:sldId id="788" r:id="rId19"/>
    <p:sldId id="7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2095A-73EE-4335-BE2D-7BC0A1C880DC}"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5CF5A-25DE-48F9-A9BF-54AEFFEC5359}" type="slidenum">
              <a:rPr lang="en-US" smtClean="0"/>
              <a:t>‹#›</a:t>
            </a:fld>
            <a:endParaRPr lang="en-US"/>
          </a:p>
        </p:txBody>
      </p:sp>
    </p:spTree>
    <p:extLst>
      <p:ext uri="{BB962C8B-B14F-4D97-AF65-F5344CB8AC3E}">
        <p14:creationId xmlns:p14="http://schemas.microsoft.com/office/powerpoint/2010/main" val="51684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77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30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06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23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232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1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18777-646D-46C2-BB80-1E082ADE09A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629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832916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90068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142013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526198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2</a:t>
            </a:r>
          </a:p>
          <a:p>
            <a:r>
              <a:rPr lang="en-US"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1</a:t>
            </a:r>
          </a:p>
          <a:p>
            <a:r>
              <a:rPr lang="en-US"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3</a:t>
            </a:r>
          </a:p>
          <a:p>
            <a:r>
              <a:rPr lang="en-US"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4</a:t>
            </a:r>
          </a:p>
          <a:p>
            <a:r>
              <a:rPr lang="en-US"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5</a:t>
            </a:r>
          </a:p>
          <a:p>
            <a:r>
              <a:rPr lang="en-US"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anchor="ctr" anchorCtr="0">
            <a:noAutofit/>
          </a:bodyPr>
          <a:lstStyle>
            <a:lvl1pPr marL="0" indent="0" algn="ctr">
              <a:buNone/>
              <a:defRPr sz="1400" i="1">
                <a:solidFill>
                  <a:schemeClr val="bg1"/>
                </a:solidFill>
              </a:defRPr>
            </a:lvl1pPr>
          </a:lstStyle>
          <a:p>
            <a:r>
              <a:rPr lang="en-US" noProof="0" dirty="0"/>
              <a:t>Competitor 6</a:t>
            </a:r>
          </a:p>
          <a:p>
            <a:r>
              <a:rPr lang="en-US"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510594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382528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69884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681298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368361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611710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1142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2041850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90363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noProof="0"/>
              <a:t>Click to edit Master title style</a:t>
            </a:r>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19806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noProof="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Allan Mattsson</a:t>
            </a:r>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www.fineartschool.net</a:t>
            </a:r>
          </a:p>
        </p:txBody>
      </p:sp>
    </p:spTree>
    <p:extLst>
      <p:ext uri="{BB962C8B-B14F-4D97-AF65-F5344CB8AC3E}">
        <p14:creationId xmlns:p14="http://schemas.microsoft.com/office/powerpoint/2010/main" val="1597216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46436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310654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273077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0052768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255364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noProof="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Subtitle Here</a:t>
            </a:r>
          </a:p>
        </p:txBody>
      </p:sp>
    </p:spTree>
    <p:extLst>
      <p:ext uri="{BB962C8B-B14F-4D97-AF65-F5344CB8AC3E}">
        <p14:creationId xmlns:p14="http://schemas.microsoft.com/office/powerpoint/2010/main" val="3194387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7858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noProof="0"/>
              <a:t>Click to edit Master title style</a:t>
            </a:r>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noProof="0" smtClean="0"/>
              <a:t>1/5/2021</a:t>
            </a:fld>
            <a:endParaRPr lang="en-US"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803334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1/5/2021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1854510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29536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08622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08342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noProof="0" smtClean="0"/>
              <a:pPr/>
              <a:t>1/5/2021</a:t>
            </a:fld>
            <a:endParaRPr lang="en-US"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en-US" noProof="0" smtClean="0"/>
              <a:pPr/>
              <a:t>‹#›</a:t>
            </a:fld>
            <a:endParaRPr lang="en-US"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noProof="0"/>
              <a:t>Click to edit Master title style</a:t>
            </a:r>
          </a:p>
        </p:txBody>
      </p:sp>
    </p:spTree>
    <p:extLst>
      <p:ext uri="{BB962C8B-B14F-4D97-AF65-F5344CB8AC3E}">
        <p14:creationId xmlns:p14="http://schemas.microsoft.com/office/powerpoint/2010/main" val="2010124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24264789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noProof="0" smtClean="0"/>
              <a:t>1/5/2021</a:t>
            </a:fld>
            <a:endParaRPr lang="en-US"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Tree>
    <p:extLst>
      <p:ext uri="{BB962C8B-B14F-4D97-AF65-F5344CB8AC3E}">
        <p14:creationId xmlns:p14="http://schemas.microsoft.com/office/powerpoint/2010/main" val="1736977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en-US" noProof="0" smtClean="0"/>
              <a:t>‹#›</a:t>
            </a:fld>
            <a:endParaRPr lang="en-US"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noProof="0"/>
              <a:t>CLICK TO EDIT</a:t>
            </a:r>
          </a:p>
        </p:txBody>
      </p:sp>
    </p:spTree>
    <p:extLst>
      <p:ext uri="{BB962C8B-B14F-4D97-AF65-F5344CB8AC3E}">
        <p14:creationId xmlns:p14="http://schemas.microsoft.com/office/powerpoint/2010/main" val="59825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79022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noProof="0"/>
              <a:t>Click to edit Master title style</a:t>
            </a:r>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noProof="0" smtClean="0"/>
              <a:t>1/5/2021</a:t>
            </a:fld>
            <a:endParaRPr lang="en-US"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43604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4693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noProof="0"/>
              <a:t>Click icon to add picture</a:t>
            </a:r>
            <a:endParaRPr lang="en-US"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416927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23155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noProof="0"/>
              <a:t>Click to edit Master title style</a:t>
            </a:r>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noProof="0" smtClean="0"/>
              <a:t>1/5/2021</a:t>
            </a:fld>
            <a:endParaRPr lang="en-US"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en-US" noProof="0" smtClean="0"/>
              <a:t>‹#›</a:t>
            </a:fld>
            <a:endParaRPr lang="en-US"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35794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noProof="0" smtClean="0"/>
              <a:pPr/>
              <a:t>1/5/2021</a:t>
            </a:fld>
            <a:endParaRPr lang="en-US"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en-US" noProof="0" smtClean="0"/>
              <a:pPr/>
              <a:t>‹#›</a:t>
            </a:fld>
            <a:endParaRPr lang="en-US" noProof="0" dirty="0"/>
          </a:p>
        </p:txBody>
      </p:sp>
    </p:spTree>
    <p:extLst>
      <p:ext uri="{BB962C8B-B14F-4D97-AF65-F5344CB8AC3E}">
        <p14:creationId xmlns:p14="http://schemas.microsoft.com/office/powerpoint/2010/main" val="1116603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7151">
          <p15:clr>
            <a:srgbClr val="F26B43"/>
          </p15:clr>
        </p15:guide>
        <p15:guide id="3" pos="529">
          <p15:clr>
            <a:srgbClr val="F26B43"/>
          </p15:clr>
        </p15:guide>
        <p15:guide id="4" orient="horz" pos="3793">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hyperlink" Target="http://custom.statenet.com/public/resources.cgi?id=ID:bill:IL2019000S1280&amp;ciq=ncsl53&amp;client_md=81f403f13c4b665f8265746f2f66fc44&amp;mode=current_text" TargetMode="Externa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hyperlink" Target="http://custom.statenet.com/public/resources.cgi?id=ID:bill:IL2019000S1302&amp;ciq=ncsl53&amp;client_md=2e3a43db395f889fd584cd928ef554b3&amp;mode=current_text" TargetMode="Externa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6750" y="190500"/>
            <a:ext cx="11525250" cy="1143000"/>
          </a:xfrm>
        </p:spPr>
        <p:txBody>
          <a:bodyPr rtlCol="0">
            <a:noAutofit/>
          </a:bodyPr>
          <a:lstStyle/>
          <a:p>
            <a:pPr algn="ctr">
              <a:defRPr/>
            </a:pPr>
            <a:r>
              <a:rPr sz="4000" b="0" dirty="0">
                <a:latin typeface="+mn-lt"/>
              </a:rPr>
              <a:t>Lineup and Photo Spread Procedures</a:t>
            </a:r>
            <a:r>
              <a:rPr lang="en-US" sz="4000" b="0" dirty="0">
                <a:latin typeface="+mn-lt"/>
              </a:rPr>
              <a:t> - Consequences</a:t>
            </a:r>
            <a:br>
              <a:rPr sz="4000" b="0" dirty="0">
                <a:latin typeface="+mn-lt"/>
              </a:rPr>
            </a:br>
            <a:r>
              <a:rPr sz="4000" b="0" dirty="0">
                <a:latin typeface="+mn-lt"/>
              </a:rPr>
              <a:t>725 ILCS 5/107A</a:t>
            </a:r>
          </a:p>
        </p:txBody>
      </p:sp>
      <p:sp>
        <p:nvSpPr>
          <p:cNvPr id="3" name="Subtitle 2"/>
          <p:cNvSpPr>
            <a:spLocks noGrp="1"/>
          </p:cNvSpPr>
          <p:nvPr>
            <p:ph idx="4294967295"/>
          </p:nvPr>
        </p:nvSpPr>
        <p:spPr>
          <a:xfrm>
            <a:off x="2399252" y="2028243"/>
            <a:ext cx="7207250" cy="3500438"/>
          </a:xfrm>
          <a:ln>
            <a:noFill/>
          </a:ln>
        </p:spPr>
        <p:txBody>
          <a:bodyPr rtlCol="0">
            <a:normAutofit fontScale="92500" lnSpcReduction="10000"/>
          </a:bodyPr>
          <a:lstStyle/>
          <a:p>
            <a:pPr algn="l" eaLnBrk="1" fontAlgn="auto" hangingPunct="1">
              <a:spcAft>
                <a:spcPts val="0"/>
              </a:spcAft>
              <a:defRPr/>
            </a:pPr>
            <a:r>
              <a:rPr lang="en-US" dirty="0">
                <a:solidFill>
                  <a:schemeClr val="bg1"/>
                </a:solidFill>
              </a:rPr>
              <a:t>Consequences for Failure to Comply with Procedures </a:t>
            </a:r>
          </a:p>
          <a:p>
            <a:pPr marL="342900" indent="-342900" algn="l" eaLnBrk="1" fontAlgn="auto" hangingPunct="1">
              <a:spcAft>
                <a:spcPts val="0"/>
              </a:spcAft>
              <a:buFont typeface="Arial" panose="020B0604020202020204" pitchFamily="34" charset="0"/>
              <a:buChar char="•"/>
              <a:defRPr/>
            </a:pPr>
            <a:r>
              <a:rPr lang="en-US" dirty="0">
                <a:solidFill>
                  <a:schemeClr val="bg1"/>
                </a:solidFill>
              </a:rPr>
              <a:t>Factor to consider by court when adjudicating a motion to suppress eyewitness identification or motion to bar eyewitness identification</a:t>
            </a:r>
          </a:p>
          <a:p>
            <a:pPr marL="342900" indent="-342900" algn="l" eaLnBrk="1" fontAlgn="auto" hangingPunct="1">
              <a:spcAft>
                <a:spcPts val="0"/>
              </a:spcAft>
              <a:buFont typeface="Arial" panose="020B0604020202020204" pitchFamily="34" charset="0"/>
              <a:buChar char="•"/>
              <a:defRPr/>
            </a:pPr>
            <a:r>
              <a:rPr lang="en-US" dirty="0">
                <a:solidFill>
                  <a:schemeClr val="bg1"/>
                </a:solidFill>
              </a:rPr>
              <a:t>Jury may be instructed to consider all facts and circumstances when weighing eyewitness identification, including compliance or non-compliance with the procedures set forth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405C-AF97-48FE-95B9-EB449B5A1DC7}"/>
              </a:ext>
            </a:extLst>
          </p:cNvPr>
          <p:cNvSpPr>
            <a:spLocks noGrp="1"/>
          </p:cNvSpPr>
          <p:nvPr>
            <p:ph type="title" idx="4294967295"/>
          </p:nvPr>
        </p:nvSpPr>
        <p:spPr>
          <a:xfrm>
            <a:off x="0" y="319088"/>
            <a:ext cx="10512425" cy="552450"/>
          </a:xfrm>
        </p:spPr>
        <p:txBody>
          <a:bodyPr>
            <a:normAutofit fontScale="90000"/>
          </a:bodyPr>
          <a:lstStyle/>
          <a:p>
            <a:pPr algn="ctr"/>
            <a:r>
              <a:rPr lang="en-US" sz="4000" b="0" dirty="0">
                <a:latin typeface="+mn-lt"/>
              </a:rPr>
              <a:t>DCFS</a:t>
            </a:r>
          </a:p>
        </p:txBody>
      </p:sp>
      <p:sp>
        <p:nvSpPr>
          <p:cNvPr id="3" name="Content Placeholder 2">
            <a:extLst>
              <a:ext uri="{FF2B5EF4-FFF2-40B4-BE49-F238E27FC236}">
                <a16:creationId xmlns:a16="http://schemas.microsoft.com/office/drawing/2014/main" id="{393437B1-69D7-4861-99A8-8AB3324C6CE8}"/>
              </a:ext>
            </a:extLst>
          </p:cNvPr>
          <p:cNvSpPr>
            <a:spLocks noGrp="1"/>
          </p:cNvSpPr>
          <p:nvPr>
            <p:ph idx="4294967295"/>
          </p:nvPr>
        </p:nvSpPr>
        <p:spPr>
          <a:xfrm>
            <a:off x="660633" y="963612"/>
            <a:ext cx="10591800" cy="5575300"/>
          </a:xfrm>
          <a:ln>
            <a:noFill/>
          </a:ln>
        </p:spPr>
        <p:txBody>
          <a:bodyPr>
            <a:normAutofit fontScale="77500" lnSpcReduction="20000"/>
          </a:bodyPr>
          <a:lstStyle/>
          <a:p>
            <a:pPr>
              <a:lnSpc>
                <a:spcPct val="150000"/>
              </a:lnSpc>
            </a:pPr>
            <a:r>
              <a:rPr lang="en-US" b="1" dirty="0">
                <a:solidFill>
                  <a:schemeClr val="bg1"/>
                </a:solidFill>
              </a:rPr>
              <a:t>HB 1551:</a:t>
            </a:r>
            <a:r>
              <a:rPr lang="en-US" dirty="0">
                <a:solidFill>
                  <a:schemeClr val="bg1"/>
                </a:solidFill>
              </a:rPr>
              <a:t> Among the reforms, this new law requires DCFS to follow several new guidelines when a child is returned to the custody of a parent or guardian. The agency must complete a home safety checklist within the 24 hours before the child is discharged from foster care, as well as again within five days of the child’s return, plus every month thereafter until the case is closed. DCFS must also provide a minimum of six months of aftercare services beginning when the child returns home, as well as ensure that the child is up to date on well-child visits. And when a person who is legally required to report child abuse allegations (known as mandated reporter, a category that includes people like teachers, law enforcement, medical professionals, etc.) makes an allegation using the telephone hotline, about a home with prior contact with the agency, the department is required to accept it as a referral. </a:t>
            </a:r>
          </a:p>
        </p:txBody>
      </p:sp>
    </p:spTree>
    <p:extLst>
      <p:ext uri="{BB962C8B-B14F-4D97-AF65-F5344CB8AC3E}">
        <p14:creationId xmlns:p14="http://schemas.microsoft.com/office/powerpoint/2010/main" val="35970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6ACA-3F63-4652-BDDA-048806D6006D}"/>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DCFS</a:t>
            </a:r>
          </a:p>
        </p:txBody>
      </p:sp>
      <p:sp>
        <p:nvSpPr>
          <p:cNvPr id="3" name="Content Placeholder 2">
            <a:extLst>
              <a:ext uri="{FF2B5EF4-FFF2-40B4-BE49-F238E27FC236}">
                <a16:creationId xmlns:a16="http://schemas.microsoft.com/office/drawing/2014/main" id="{392F100F-9226-41E0-A786-606C3D91D18F}"/>
              </a:ext>
            </a:extLst>
          </p:cNvPr>
          <p:cNvSpPr>
            <a:spLocks noGrp="1"/>
          </p:cNvSpPr>
          <p:nvPr>
            <p:ph idx="4294967295"/>
          </p:nvPr>
        </p:nvSpPr>
        <p:spPr>
          <a:xfrm>
            <a:off x="1728132" y="2056716"/>
            <a:ext cx="9061450" cy="3086100"/>
          </a:xfrm>
          <a:ln>
            <a:noFill/>
          </a:ln>
        </p:spPr>
        <p:txBody>
          <a:bodyPr>
            <a:normAutofit fontScale="85000" lnSpcReduction="10000"/>
          </a:bodyPr>
          <a:lstStyle/>
          <a:p>
            <a:pPr>
              <a:lnSpc>
                <a:spcPct val="150000"/>
              </a:lnSpc>
            </a:pPr>
            <a:r>
              <a:rPr lang="en-US" b="1" dirty="0">
                <a:solidFill>
                  <a:schemeClr val="bg1"/>
                </a:solidFill>
              </a:rPr>
              <a:t>SB 1239: </a:t>
            </a:r>
            <a:r>
              <a:rPr lang="en-US" dirty="0">
                <a:solidFill>
                  <a:schemeClr val="bg1"/>
                </a:solidFill>
              </a:rPr>
              <a:t>Under this new law, DCFS is required to immediately report to local law enforcement any allegation that a child is being abused or neglected by a person who is not the child’s parent, immediate family, person responsible for the child’s welfare or paramour of the child’s parent for a possible criminal investigation.</a:t>
            </a:r>
          </a:p>
        </p:txBody>
      </p:sp>
    </p:spTree>
    <p:extLst>
      <p:ext uri="{BB962C8B-B14F-4D97-AF65-F5344CB8AC3E}">
        <p14:creationId xmlns:p14="http://schemas.microsoft.com/office/powerpoint/2010/main" val="312063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463B-2043-4289-83B4-633155CC0A98}"/>
              </a:ext>
            </a:extLst>
          </p:cNvPr>
          <p:cNvSpPr>
            <a:spLocks noGrp="1"/>
          </p:cNvSpPr>
          <p:nvPr>
            <p:ph type="title" idx="4294967295"/>
          </p:nvPr>
        </p:nvSpPr>
        <p:spPr>
          <a:xfrm>
            <a:off x="4370664" y="306198"/>
            <a:ext cx="2970722" cy="554037"/>
          </a:xfrm>
        </p:spPr>
        <p:txBody>
          <a:bodyPr>
            <a:normAutofit fontScale="90000"/>
          </a:bodyPr>
          <a:lstStyle/>
          <a:p>
            <a:pPr algn="ctr"/>
            <a:r>
              <a:rPr lang="en-US" sz="4000" b="0" dirty="0">
                <a:latin typeface="+mn-lt"/>
              </a:rPr>
              <a:t>Pending</a:t>
            </a:r>
          </a:p>
        </p:txBody>
      </p:sp>
      <p:sp>
        <p:nvSpPr>
          <p:cNvPr id="3" name="Content Placeholder 2">
            <a:extLst>
              <a:ext uri="{FF2B5EF4-FFF2-40B4-BE49-F238E27FC236}">
                <a16:creationId xmlns:a16="http://schemas.microsoft.com/office/drawing/2014/main" id="{D2382E52-8512-4467-85D1-3CC21DE55A0A}"/>
              </a:ext>
            </a:extLst>
          </p:cNvPr>
          <p:cNvSpPr>
            <a:spLocks noGrp="1"/>
          </p:cNvSpPr>
          <p:nvPr>
            <p:ph idx="4294967295"/>
          </p:nvPr>
        </p:nvSpPr>
        <p:spPr>
          <a:xfrm>
            <a:off x="838200" y="1038166"/>
            <a:ext cx="10515600" cy="5429746"/>
          </a:xfrm>
          <a:ln>
            <a:noFill/>
          </a:ln>
        </p:spPr>
        <p:txBody>
          <a:bodyPr>
            <a:noAutofit/>
          </a:bodyPr>
          <a:lstStyle/>
          <a:p>
            <a:pPr fontAlgn="base">
              <a:lnSpc>
                <a:spcPct val="150000"/>
              </a:lnSpc>
              <a:spcBef>
                <a:spcPts val="1200"/>
              </a:spcBef>
            </a:pPr>
            <a:r>
              <a:rPr lang="en-US" sz="2400" b="1" dirty="0">
                <a:solidFill>
                  <a:schemeClr val="bg1"/>
                </a:solidFill>
              </a:rPr>
              <a:t>Juvenile Subsequent Firearm Offense</a:t>
            </a:r>
            <a:br>
              <a:rPr lang="en-US" sz="2400" b="1" dirty="0">
                <a:solidFill>
                  <a:schemeClr val="bg1"/>
                </a:solidFill>
              </a:rPr>
            </a:br>
            <a:r>
              <a:rPr lang="en-US" sz="2400" b="1" dirty="0">
                <a:solidFill>
                  <a:schemeClr val="bg1"/>
                </a:solidFill>
              </a:rPr>
              <a:t>Status:</a:t>
            </a:r>
            <a:r>
              <a:rPr lang="en-US" sz="2400" dirty="0">
                <a:solidFill>
                  <a:schemeClr val="bg1"/>
                </a:solidFill>
              </a:rPr>
              <a:t> Pending - House Rules Committee</a:t>
            </a:r>
            <a:br>
              <a:rPr lang="en-US" sz="2400" dirty="0">
                <a:solidFill>
                  <a:schemeClr val="bg1"/>
                </a:solidFill>
              </a:rPr>
            </a:br>
            <a:r>
              <a:rPr lang="en-US" sz="2400" b="1" dirty="0">
                <a:solidFill>
                  <a:schemeClr val="bg1"/>
                </a:solidFill>
              </a:rPr>
              <a:t>Date of Last Action:* </a:t>
            </a:r>
            <a:r>
              <a:rPr lang="en-US" sz="2400" dirty="0">
                <a:solidFill>
                  <a:schemeClr val="bg1"/>
                </a:solidFill>
              </a:rPr>
              <a:t> 1/11/2019</a:t>
            </a:r>
            <a:br>
              <a:rPr lang="en-US" sz="2400" dirty="0">
                <a:solidFill>
                  <a:schemeClr val="bg1"/>
                </a:solidFill>
              </a:rPr>
            </a:br>
            <a:r>
              <a:rPr lang="en-US" sz="2400" b="1" dirty="0">
                <a:solidFill>
                  <a:schemeClr val="bg1"/>
                </a:solidFill>
              </a:rPr>
              <a:t>Author:</a:t>
            </a:r>
            <a:r>
              <a:rPr lang="en-US" sz="2400" dirty="0">
                <a:solidFill>
                  <a:schemeClr val="bg1"/>
                </a:solidFill>
              </a:rPr>
              <a:t> DeLuca (D)</a:t>
            </a:r>
            <a:r>
              <a:rPr lang="en-US" sz="2400" b="1" dirty="0">
                <a:solidFill>
                  <a:schemeClr val="bg1"/>
                </a:solidFill>
              </a:rPr>
              <a:t> Additional Authors: </a:t>
            </a:r>
            <a:r>
              <a:rPr lang="en-US" sz="2400" dirty="0">
                <a:solidFill>
                  <a:schemeClr val="bg1"/>
                </a:solidFill>
              </a:rPr>
              <a:t>Cabello (R)</a:t>
            </a:r>
            <a:br>
              <a:rPr lang="en-US" sz="2400" dirty="0">
                <a:solidFill>
                  <a:schemeClr val="bg1"/>
                </a:solidFill>
              </a:rPr>
            </a:br>
            <a:r>
              <a:rPr lang="en-US" sz="2400" b="1" dirty="0">
                <a:solidFill>
                  <a:schemeClr val="bg1"/>
                </a:solidFill>
              </a:rPr>
              <a:t>Topics: </a:t>
            </a:r>
            <a:r>
              <a:rPr lang="en-US" sz="2400" dirty="0">
                <a:solidFill>
                  <a:schemeClr val="bg1"/>
                </a:solidFill>
              </a:rPr>
              <a:t>Miscellaneous, Probation</a:t>
            </a:r>
            <a:br>
              <a:rPr lang="en-US" sz="2400" dirty="0">
                <a:solidFill>
                  <a:schemeClr val="bg1"/>
                </a:solidFill>
              </a:rPr>
            </a:br>
            <a:r>
              <a:rPr lang="en-US" sz="2400" b="1" dirty="0">
                <a:solidFill>
                  <a:schemeClr val="bg1"/>
                </a:solidFill>
              </a:rPr>
              <a:t>Summary: </a:t>
            </a:r>
            <a:r>
              <a:rPr lang="en-US" sz="2400" dirty="0">
                <a:solidFill>
                  <a:schemeClr val="bg1"/>
                </a:solidFill>
              </a:rPr>
              <a:t>Amends the Juvenile Court Act, provides that if a minor has previously been placed on probation for an offense that involves the use or possession of a firearm, the court may not place the minor on probation for any subsequent offense involving the use or possession of a firearm.</a:t>
            </a:r>
          </a:p>
        </p:txBody>
      </p:sp>
    </p:spTree>
    <p:extLst>
      <p:ext uri="{BB962C8B-B14F-4D97-AF65-F5344CB8AC3E}">
        <p14:creationId xmlns:p14="http://schemas.microsoft.com/office/powerpoint/2010/main" val="118334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3AC09-765A-422B-8A1F-0E87B88D6A23}"/>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Pending</a:t>
            </a:r>
          </a:p>
        </p:txBody>
      </p:sp>
      <p:sp>
        <p:nvSpPr>
          <p:cNvPr id="3" name="Content Placeholder 2">
            <a:extLst>
              <a:ext uri="{FF2B5EF4-FFF2-40B4-BE49-F238E27FC236}">
                <a16:creationId xmlns:a16="http://schemas.microsoft.com/office/drawing/2014/main" id="{3368FFE3-15C2-4BC3-ACD0-78BBCA03D109}"/>
              </a:ext>
            </a:extLst>
          </p:cNvPr>
          <p:cNvSpPr>
            <a:spLocks noGrp="1"/>
          </p:cNvSpPr>
          <p:nvPr>
            <p:ph idx="4294967295"/>
          </p:nvPr>
        </p:nvSpPr>
        <p:spPr>
          <a:xfrm>
            <a:off x="771787" y="1502008"/>
            <a:ext cx="10515600" cy="4840288"/>
          </a:xfrm>
          <a:ln>
            <a:noFill/>
          </a:ln>
        </p:spPr>
        <p:txBody>
          <a:bodyPr>
            <a:noAutofit/>
          </a:bodyPr>
          <a:lstStyle/>
          <a:p>
            <a:pPr fontAlgn="base"/>
            <a:r>
              <a:rPr lang="en-US" sz="2400" dirty="0">
                <a:solidFill>
                  <a:schemeClr val="bg1"/>
                </a:solidFill>
                <a:hlinkClick r:id="rId2">
                  <a:extLst>
                    <a:ext uri="{A12FA001-AC4F-418D-AE19-62706E023703}">
                      <ahyp:hlinkClr xmlns:ahyp="http://schemas.microsoft.com/office/drawing/2018/hyperlinkcolor" val="tx"/>
                    </a:ext>
                  </a:extLst>
                </a:hlinkClick>
              </a:rPr>
              <a:t>IL S 1280</a:t>
            </a:r>
            <a:br>
              <a:rPr lang="en-US" sz="2400" dirty="0">
                <a:solidFill>
                  <a:schemeClr val="bg1"/>
                </a:solidFill>
              </a:rPr>
            </a:br>
            <a:r>
              <a:rPr lang="en-US" sz="2400" dirty="0">
                <a:solidFill>
                  <a:schemeClr val="bg1"/>
                </a:solidFill>
              </a:rPr>
              <a:t>2020</a:t>
            </a:r>
            <a:br>
              <a:rPr lang="en-US" sz="2400" dirty="0">
                <a:solidFill>
                  <a:schemeClr val="bg1"/>
                </a:solidFill>
              </a:rPr>
            </a:br>
            <a:r>
              <a:rPr lang="en-US" sz="2400" b="1" dirty="0">
                <a:solidFill>
                  <a:schemeClr val="bg1"/>
                </a:solidFill>
              </a:rPr>
              <a:t>Juvenile Repair of Property Damage</a:t>
            </a:r>
            <a:br>
              <a:rPr lang="en-US" sz="2400" b="1" dirty="0">
                <a:solidFill>
                  <a:schemeClr val="bg1"/>
                </a:solidFill>
              </a:rPr>
            </a:br>
            <a:r>
              <a:rPr lang="en-US" sz="2400" b="1" dirty="0">
                <a:solidFill>
                  <a:schemeClr val="bg1"/>
                </a:solidFill>
              </a:rPr>
              <a:t>Status:</a:t>
            </a:r>
            <a:r>
              <a:rPr lang="en-US" sz="2400" dirty="0">
                <a:solidFill>
                  <a:schemeClr val="bg1"/>
                </a:solidFill>
              </a:rPr>
              <a:t> Pending - Senate Committee on Assignments Committee</a:t>
            </a:r>
            <a:br>
              <a:rPr lang="en-US" sz="2400" dirty="0">
                <a:solidFill>
                  <a:schemeClr val="bg1"/>
                </a:solidFill>
              </a:rPr>
            </a:br>
            <a:r>
              <a:rPr lang="en-US" sz="2400" b="1" dirty="0">
                <a:solidFill>
                  <a:schemeClr val="bg1"/>
                </a:solidFill>
              </a:rPr>
              <a:t>Date of Last Action:* </a:t>
            </a:r>
            <a:r>
              <a:rPr lang="en-US" sz="2400" dirty="0">
                <a:solidFill>
                  <a:schemeClr val="bg1"/>
                </a:solidFill>
              </a:rPr>
              <a:t> 2/7/2019</a:t>
            </a:r>
            <a:br>
              <a:rPr lang="en-US" sz="2400" dirty="0">
                <a:solidFill>
                  <a:schemeClr val="bg1"/>
                </a:solidFill>
              </a:rPr>
            </a:br>
            <a:r>
              <a:rPr lang="en-US" sz="2400" b="1" dirty="0">
                <a:solidFill>
                  <a:schemeClr val="bg1"/>
                </a:solidFill>
              </a:rPr>
              <a:t>Author:</a:t>
            </a:r>
            <a:r>
              <a:rPr lang="en-US" sz="2400" dirty="0">
                <a:solidFill>
                  <a:schemeClr val="bg1"/>
                </a:solidFill>
              </a:rPr>
              <a:t> Weaver (R)</a:t>
            </a:r>
            <a:br>
              <a:rPr lang="en-US" sz="2400" dirty="0">
                <a:solidFill>
                  <a:schemeClr val="bg1"/>
                </a:solidFill>
              </a:rPr>
            </a:br>
            <a:r>
              <a:rPr lang="en-US" sz="2400" b="1" dirty="0">
                <a:solidFill>
                  <a:schemeClr val="bg1"/>
                </a:solidFill>
              </a:rPr>
              <a:t>Topics: </a:t>
            </a:r>
            <a:r>
              <a:rPr lang="en-US" sz="2400" dirty="0">
                <a:solidFill>
                  <a:schemeClr val="bg1"/>
                </a:solidFill>
              </a:rPr>
              <a:t>Disposition Options/Sentencing/Length of Stay, Restorative Justice</a:t>
            </a:r>
            <a:br>
              <a:rPr lang="en-US" sz="2400" dirty="0">
                <a:solidFill>
                  <a:schemeClr val="bg1"/>
                </a:solidFill>
              </a:rPr>
            </a:br>
            <a:r>
              <a:rPr lang="en-US" sz="2400" b="1" dirty="0">
                <a:solidFill>
                  <a:schemeClr val="bg1"/>
                </a:solidFill>
              </a:rPr>
              <a:t>Summary: </a:t>
            </a:r>
            <a:r>
              <a:rPr lang="en-US" sz="2400" dirty="0">
                <a:solidFill>
                  <a:schemeClr val="bg1"/>
                </a:solidFill>
              </a:rPr>
              <a:t>Amends the Juvenile Court Act, provides that a minor found to be guilty for reasons that include a violation of criminal damage to property, criminal damage to government supported property, and institutional vandalism shall be ordered to perform community service for not less than 30 and not more than 120 hours, provides that the minor's sentence shall not be considered discharged until the cleanup and repair of the damage caused by the minor is complete</a:t>
            </a:r>
          </a:p>
        </p:txBody>
      </p:sp>
    </p:spTree>
    <p:extLst>
      <p:ext uri="{BB962C8B-B14F-4D97-AF65-F5344CB8AC3E}">
        <p14:creationId xmlns:p14="http://schemas.microsoft.com/office/powerpoint/2010/main" val="71910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4057-5DFB-4ACC-ABF9-7EAC0CE5DA9E}"/>
              </a:ext>
            </a:extLst>
          </p:cNvPr>
          <p:cNvSpPr>
            <a:spLocks noGrp="1"/>
          </p:cNvSpPr>
          <p:nvPr>
            <p:ph type="title" idx="4294967295"/>
          </p:nvPr>
        </p:nvSpPr>
        <p:spPr>
          <a:xfrm>
            <a:off x="0" y="260350"/>
            <a:ext cx="10512425" cy="552450"/>
          </a:xfrm>
        </p:spPr>
        <p:txBody>
          <a:bodyPr>
            <a:normAutofit fontScale="90000"/>
          </a:bodyPr>
          <a:lstStyle/>
          <a:p>
            <a:pPr algn="ctr"/>
            <a:r>
              <a:rPr lang="en-US" sz="4000" b="0" dirty="0">
                <a:latin typeface="+mn-lt"/>
              </a:rPr>
              <a:t>Current Change to Juvenile Court Act</a:t>
            </a:r>
          </a:p>
        </p:txBody>
      </p:sp>
      <p:sp>
        <p:nvSpPr>
          <p:cNvPr id="3" name="Content Placeholder 2">
            <a:extLst>
              <a:ext uri="{FF2B5EF4-FFF2-40B4-BE49-F238E27FC236}">
                <a16:creationId xmlns:a16="http://schemas.microsoft.com/office/drawing/2014/main" id="{780BE948-64CA-4169-88BC-F97DB2877622}"/>
              </a:ext>
            </a:extLst>
          </p:cNvPr>
          <p:cNvSpPr>
            <a:spLocks noGrp="1"/>
          </p:cNvSpPr>
          <p:nvPr>
            <p:ph idx="4294967295"/>
          </p:nvPr>
        </p:nvSpPr>
        <p:spPr>
          <a:xfrm>
            <a:off x="696286" y="1088705"/>
            <a:ext cx="10515600" cy="5407025"/>
          </a:xfrm>
          <a:ln>
            <a:noFill/>
          </a:ln>
        </p:spPr>
        <p:txBody>
          <a:bodyPr>
            <a:noAutofit/>
          </a:bodyPr>
          <a:lstStyle/>
          <a:p>
            <a:pPr fontAlgn="base"/>
            <a:r>
              <a:rPr lang="en-US" sz="2400" dirty="0">
                <a:solidFill>
                  <a:schemeClr val="bg1"/>
                </a:solidFill>
                <a:hlinkClick r:id="rId2">
                  <a:extLst>
                    <a:ext uri="{A12FA001-AC4F-418D-AE19-62706E023703}">
                      <ahyp:hlinkClr xmlns:ahyp="http://schemas.microsoft.com/office/drawing/2018/hyperlinkcolor" val="tx"/>
                    </a:ext>
                  </a:extLst>
                </a:hlinkClick>
              </a:rPr>
              <a:t>IL S 1302</a:t>
            </a:r>
            <a:r>
              <a:rPr lang="en-US" sz="2400" dirty="0">
                <a:solidFill>
                  <a:schemeClr val="bg1"/>
                </a:solidFill>
              </a:rPr>
              <a:t> 2020 </a:t>
            </a:r>
            <a:r>
              <a:rPr lang="en-US" sz="2400" b="1" dirty="0">
                <a:solidFill>
                  <a:schemeClr val="bg1"/>
                </a:solidFill>
              </a:rPr>
              <a:t>Juvenile Detention Facility Screening</a:t>
            </a:r>
          </a:p>
          <a:p>
            <a:pPr marL="0" indent="0" fontAlgn="base">
              <a:lnSpc>
                <a:spcPct val="170000"/>
              </a:lnSpc>
              <a:buNone/>
            </a:pPr>
            <a:r>
              <a:rPr lang="en-US" sz="2400" dirty="0">
                <a:solidFill>
                  <a:schemeClr val="bg1"/>
                </a:solidFill>
              </a:rPr>
              <a:t>Amends the Juvenile Court Act of 1987. Provides that on and after July 1, 2021, a detention screening instrument shall be used for referrals to all authorized juvenile detention facilities in this State prior to a judicial hearing. Provides a minor alleged to be a delinquent minor taken into temporary custody must be brought before a judicial officer within 48 hours (rather than 40 hours, excluding Saturdays, Sundays and court designated holidays). Provides that if an appearance is required of any minor taken and held in a place of custody or confinement operated by the State or any of its political subdivisions</a:t>
            </a:r>
            <a:br>
              <a:rPr lang="en-US"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202224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3333B5-D677-4A53-B482-B7EA824D9137}"/>
              </a:ext>
            </a:extLst>
          </p:cNvPr>
          <p:cNvSpPr>
            <a:spLocks noGrp="1"/>
          </p:cNvSpPr>
          <p:nvPr>
            <p:ph type="sldNum" sz="quarter" idx="12"/>
          </p:nvPr>
        </p:nvSpPr>
        <p:spPr/>
        <p:txBody>
          <a:bodyPr/>
          <a:lstStyle/>
          <a:p>
            <a:fld id="{4950F5D8-22E1-4015-8661-E5B1FD28C2DE}" type="slidenum">
              <a:rPr lang="en-US" noProof="0" smtClean="0"/>
              <a:t>15</a:t>
            </a:fld>
            <a:endParaRPr lang="en-US" noProof="0" dirty="0"/>
          </a:p>
        </p:txBody>
      </p:sp>
      <p:sp>
        <p:nvSpPr>
          <p:cNvPr id="2" name="Title 1">
            <a:extLst>
              <a:ext uri="{FF2B5EF4-FFF2-40B4-BE49-F238E27FC236}">
                <a16:creationId xmlns:a16="http://schemas.microsoft.com/office/drawing/2014/main" id="{7A84EDE6-7BB3-46EA-9595-87238FDB815D}"/>
              </a:ext>
            </a:extLst>
          </p:cNvPr>
          <p:cNvSpPr>
            <a:spLocks noGrp="1"/>
          </p:cNvSpPr>
          <p:nvPr>
            <p:ph type="title" idx="4294967295"/>
          </p:nvPr>
        </p:nvSpPr>
        <p:spPr>
          <a:xfrm>
            <a:off x="0" y="241300"/>
            <a:ext cx="10512425" cy="552450"/>
          </a:xfrm>
        </p:spPr>
        <p:txBody>
          <a:bodyPr>
            <a:normAutofit fontScale="90000"/>
          </a:bodyPr>
          <a:lstStyle/>
          <a:p>
            <a:pPr algn="ctr"/>
            <a:r>
              <a:rPr lang="en-US" sz="4000" b="0" dirty="0">
                <a:latin typeface="+mn-lt"/>
              </a:rPr>
              <a:t>Current Change to Juvenile Court Act</a:t>
            </a:r>
          </a:p>
        </p:txBody>
      </p:sp>
      <p:sp>
        <p:nvSpPr>
          <p:cNvPr id="6" name="Content Placeholder 5">
            <a:extLst>
              <a:ext uri="{FF2B5EF4-FFF2-40B4-BE49-F238E27FC236}">
                <a16:creationId xmlns:a16="http://schemas.microsoft.com/office/drawing/2014/main" id="{4846DBF1-162F-4C7C-A174-520A8F9B95F0}"/>
              </a:ext>
            </a:extLst>
          </p:cNvPr>
          <p:cNvSpPr>
            <a:spLocks noGrp="1"/>
          </p:cNvSpPr>
          <p:nvPr>
            <p:ph idx="4294967295"/>
          </p:nvPr>
        </p:nvSpPr>
        <p:spPr>
          <a:xfrm>
            <a:off x="838200" y="793750"/>
            <a:ext cx="10515600" cy="5643562"/>
          </a:xfrm>
          <a:ln>
            <a:noFill/>
          </a:ln>
        </p:spPr>
        <p:txBody>
          <a:bodyPr>
            <a:normAutofit fontScale="85000" lnSpcReduction="10000"/>
          </a:bodyPr>
          <a:lstStyle/>
          <a:p>
            <a:pPr marL="0" indent="0">
              <a:lnSpc>
                <a:spcPct val="160000"/>
              </a:lnSpc>
              <a:buNone/>
            </a:pPr>
            <a:r>
              <a:rPr lang="en-US" dirty="0">
                <a:solidFill>
                  <a:schemeClr val="bg1"/>
                </a:solidFill>
              </a:rPr>
              <a:t>including counties and municipalities, the chief judge of the circuit may permit by rule for the minor's personal appearance to be made by means of two-way audio-visual communication, including closed circuit television and computerized video conference, in the following proceedings: (1) the initial appearance before a judge; (2) a detention or shelter care hearing; or (3) any status hearing. Amends the Probation and Probation Officers Act. Provides that the Division of Probation Services of the Supreme Court shall adopt a statewide juvenile detention screening instrument that has been verified through evidence-based and data-based practices that is to be used by all authorized juvenile detention facilities. Makes other changes. Effective immediately.</a:t>
            </a:r>
          </a:p>
          <a:p>
            <a:endParaRPr lang="en-US" dirty="0"/>
          </a:p>
        </p:txBody>
      </p:sp>
    </p:spTree>
    <p:extLst>
      <p:ext uri="{BB962C8B-B14F-4D97-AF65-F5344CB8AC3E}">
        <p14:creationId xmlns:p14="http://schemas.microsoft.com/office/powerpoint/2010/main" val="270137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DB4A-CFE8-4167-A772-6FB69AD83DFC}"/>
              </a:ext>
            </a:extLst>
          </p:cNvPr>
          <p:cNvSpPr>
            <a:spLocks noGrp="1"/>
          </p:cNvSpPr>
          <p:nvPr>
            <p:ph type="title" idx="4294967295"/>
          </p:nvPr>
        </p:nvSpPr>
        <p:spPr>
          <a:xfrm>
            <a:off x="4009938" y="880364"/>
            <a:ext cx="2811331" cy="554037"/>
          </a:xfrm>
        </p:spPr>
        <p:txBody>
          <a:bodyPr anchor="ctr">
            <a:normAutofit fontScale="90000"/>
          </a:bodyPr>
          <a:lstStyle/>
          <a:p>
            <a:pPr algn="ctr"/>
            <a:r>
              <a:rPr lang="en-US" sz="4000" b="0" dirty="0">
                <a:latin typeface="+mn-lt"/>
              </a:rPr>
              <a:t>The End</a:t>
            </a:r>
          </a:p>
        </p:txBody>
      </p:sp>
      <p:sp>
        <p:nvSpPr>
          <p:cNvPr id="3" name="Content Placeholder 2">
            <a:extLst>
              <a:ext uri="{FF2B5EF4-FFF2-40B4-BE49-F238E27FC236}">
                <a16:creationId xmlns:a16="http://schemas.microsoft.com/office/drawing/2014/main" id="{8FDCEBA8-DD88-4246-8227-7251666AF4E0}"/>
              </a:ext>
            </a:extLst>
          </p:cNvPr>
          <p:cNvSpPr>
            <a:spLocks noGrp="1"/>
          </p:cNvSpPr>
          <p:nvPr>
            <p:ph idx="4294967295"/>
          </p:nvPr>
        </p:nvSpPr>
        <p:spPr>
          <a:xfrm>
            <a:off x="1845578" y="1935956"/>
            <a:ext cx="7261225" cy="2986087"/>
          </a:xfrm>
          <a:ln>
            <a:noFill/>
          </a:ln>
        </p:spPr>
        <p:txBody>
          <a:bodyPr>
            <a:normAutofit/>
          </a:bodyPr>
          <a:lstStyle/>
          <a:p>
            <a:pPr marL="0" indent="0" algn="ctr">
              <a:lnSpc>
                <a:spcPct val="150000"/>
              </a:lnSpc>
              <a:buNone/>
            </a:pPr>
            <a:r>
              <a:rPr lang="en-US" sz="2800" dirty="0">
                <a:solidFill>
                  <a:schemeClr val="bg1"/>
                </a:solidFill>
              </a:rPr>
              <a:t>Thank you very much for your kind attention. If I can provide further assistance, please contact gpsllvn@yahoo.com</a:t>
            </a:r>
          </a:p>
          <a:p>
            <a:pPr marL="0" indent="0" algn="ctr">
              <a:lnSpc>
                <a:spcPct val="150000"/>
              </a:lnSpc>
              <a:buNone/>
            </a:pPr>
            <a:r>
              <a:rPr lang="en-US" sz="2800" dirty="0">
                <a:solidFill>
                  <a:schemeClr val="bg1"/>
                </a:solidFill>
              </a:rPr>
              <a:t>Patricia A. Binfa, JD</a:t>
            </a:r>
          </a:p>
          <a:p>
            <a:pPr marL="0" indent="0">
              <a:lnSpc>
                <a:spcPct val="150000"/>
              </a:lnSpc>
              <a:buNone/>
            </a:pPr>
            <a:endParaRPr lang="en-US" sz="2800" dirty="0">
              <a:solidFill>
                <a:schemeClr val="bg1"/>
              </a:solidFill>
            </a:endParaRPr>
          </a:p>
          <a:p>
            <a:pPr marL="0" indent="0">
              <a:lnSpc>
                <a:spcPct val="150000"/>
              </a:lnSpc>
              <a:buNone/>
            </a:pPr>
            <a:endParaRPr lang="en-US" sz="2800" dirty="0"/>
          </a:p>
        </p:txBody>
      </p:sp>
    </p:spTree>
    <p:extLst>
      <p:ext uri="{BB962C8B-B14F-4D97-AF65-F5344CB8AC3E}">
        <p14:creationId xmlns:p14="http://schemas.microsoft.com/office/powerpoint/2010/main" val="113789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Title 1"/>
          <p:cNvSpPr>
            <a:spLocks noGrp="1"/>
          </p:cNvSpPr>
          <p:nvPr>
            <p:ph type="title" idx="4294967295"/>
          </p:nvPr>
        </p:nvSpPr>
        <p:spPr>
          <a:xfrm>
            <a:off x="488950" y="696913"/>
            <a:ext cx="11703050" cy="661987"/>
          </a:xfrm>
        </p:spPr>
        <p:txBody>
          <a:bodyPr>
            <a:noAutofit/>
          </a:bodyPr>
          <a:lstStyle/>
          <a:p>
            <a:pPr algn="ctr" eaLnBrk="1" hangingPunct="1"/>
            <a:r>
              <a:rPr lang="en-US" altLang="en-US" sz="4000" b="0" dirty="0">
                <a:latin typeface="+mn-lt"/>
              </a:rPr>
              <a:t>Let’s get back to the implications </a:t>
            </a:r>
            <a:br>
              <a:rPr lang="en-US" altLang="en-US" sz="4000" b="0" dirty="0">
                <a:latin typeface="+mn-lt"/>
              </a:rPr>
            </a:br>
            <a:r>
              <a:rPr lang="en-US" altLang="en-US" sz="4000" b="0" dirty="0">
                <a:latin typeface="+mn-lt"/>
              </a:rPr>
              <a:t>of failure to record that interview</a:t>
            </a:r>
          </a:p>
        </p:txBody>
      </p:sp>
      <p:sp>
        <p:nvSpPr>
          <p:cNvPr id="3" name="Content Placeholder 2"/>
          <p:cNvSpPr>
            <a:spLocks noGrp="1"/>
          </p:cNvSpPr>
          <p:nvPr>
            <p:ph idx="4294967295"/>
          </p:nvPr>
        </p:nvSpPr>
        <p:spPr>
          <a:xfrm>
            <a:off x="1157680" y="2005027"/>
            <a:ext cx="10515600" cy="3605213"/>
          </a:xfrm>
          <a:ln>
            <a:noFill/>
          </a:ln>
        </p:spPr>
        <p:txBody>
          <a:bodyPr>
            <a:normAutofit fontScale="92500" lnSpcReduction="10000"/>
          </a:bodyPr>
          <a:lstStyle/>
          <a:p>
            <a:pPr eaLnBrk="1" hangingPunct="1"/>
            <a:r>
              <a:rPr lang="en-US" altLang="en-US" dirty="0">
                <a:solidFill>
                  <a:schemeClr val="bg1"/>
                </a:solidFill>
              </a:rPr>
              <a:t>People v. Clayton 2014 IL App (1</a:t>
            </a:r>
            <a:r>
              <a:rPr lang="en-US" altLang="en-US" baseline="30000" dirty="0">
                <a:solidFill>
                  <a:schemeClr val="bg1"/>
                </a:solidFill>
              </a:rPr>
              <a:t>st</a:t>
            </a:r>
            <a:r>
              <a:rPr lang="en-US" altLang="en-US" dirty="0">
                <a:solidFill>
                  <a:schemeClr val="bg1"/>
                </a:solidFill>
              </a:rPr>
              <a:t>) 130743</a:t>
            </a:r>
          </a:p>
          <a:p>
            <a:pPr eaLnBrk="1" hangingPunct="1"/>
            <a:r>
              <a:rPr lang="en-US" altLang="en-US" dirty="0">
                <a:solidFill>
                  <a:schemeClr val="bg1"/>
                </a:solidFill>
              </a:rPr>
              <a:t>17 year old girl rousted from her home in the middle of the night, without a parent, taken to police station</a:t>
            </a:r>
          </a:p>
          <a:p>
            <a:pPr eaLnBrk="1" hangingPunct="1"/>
            <a:r>
              <a:rPr lang="en-US" altLang="en-US" dirty="0">
                <a:solidFill>
                  <a:schemeClr val="bg1"/>
                </a:solidFill>
              </a:rPr>
              <a:t>First interview -not recorded</a:t>
            </a:r>
          </a:p>
          <a:p>
            <a:pPr eaLnBrk="1" hangingPunct="1"/>
            <a:r>
              <a:rPr lang="en-US" altLang="en-US" dirty="0">
                <a:solidFill>
                  <a:schemeClr val="bg1"/>
                </a:solidFill>
              </a:rPr>
              <a:t>Second interview-given Miranda warnings and the recording started</a:t>
            </a:r>
          </a:p>
          <a:p>
            <a:pPr eaLnBrk="1" hangingPunct="1"/>
            <a:r>
              <a:rPr lang="en-US" altLang="en-US" dirty="0">
                <a:solidFill>
                  <a:schemeClr val="bg1"/>
                </a:solidFill>
              </a:rPr>
              <a:t>Holding: 1) The first interview was custodial interrogation and should have  been recorded and</a:t>
            </a:r>
          </a:p>
          <a:p>
            <a:pPr eaLnBrk="1" hangingPunct="1"/>
            <a:r>
              <a:rPr lang="en-US" altLang="en-US" dirty="0">
                <a:solidFill>
                  <a:schemeClr val="bg1"/>
                </a:solidFill>
              </a:rPr>
              <a:t>2) The state failed to meet its burden that subsequent statement was voluntary and reliable.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F41D-FC68-4FA4-88C5-DD9F9C0A3D74}"/>
              </a:ext>
            </a:extLst>
          </p:cNvPr>
          <p:cNvSpPr>
            <a:spLocks noGrp="1"/>
          </p:cNvSpPr>
          <p:nvPr>
            <p:ph type="title" idx="4294967295"/>
          </p:nvPr>
        </p:nvSpPr>
        <p:spPr>
          <a:xfrm>
            <a:off x="0" y="804863"/>
            <a:ext cx="10512425" cy="554037"/>
          </a:xfrm>
        </p:spPr>
        <p:txBody>
          <a:bodyPr anchor="ctr">
            <a:normAutofit fontScale="90000"/>
          </a:bodyPr>
          <a:lstStyle/>
          <a:p>
            <a:pPr algn="ctr"/>
            <a:r>
              <a:rPr lang="en-US" dirty="0"/>
              <a:t>New Laws 2019/2020/2021</a:t>
            </a:r>
          </a:p>
        </p:txBody>
      </p:sp>
      <p:pic>
        <p:nvPicPr>
          <p:cNvPr id="5" name="Picture 4" descr="A close up of text on a white surface&#10;&#10;Description automatically generated">
            <a:extLst>
              <a:ext uri="{FF2B5EF4-FFF2-40B4-BE49-F238E27FC236}">
                <a16:creationId xmlns:a16="http://schemas.microsoft.com/office/drawing/2014/main" id="{BE7B7AF1-A425-4835-A4CB-B4EDA81385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06" b="8311"/>
          <a:stretch/>
        </p:blipFill>
        <p:spPr>
          <a:xfrm>
            <a:off x="2915478" y="1860605"/>
            <a:ext cx="5870713" cy="4166484"/>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50134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B6C6-952D-47CC-A49E-4658737C64AF}"/>
              </a:ext>
            </a:extLst>
          </p:cNvPr>
          <p:cNvSpPr>
            <a:spLocks noGrp="1"/>
          </p:cNvSpPr>
          <p:nvPr>
            <p:ph type="title" idx="4294967295"/>
          </p:nvPr>
        </p:nvSpPr>
        <p:spPr>
          <a:xfrm>
            <a:off x="0" y="804863"/>
            <a:ext cx="10512425" cy="554037"/>
          </a:xfrm>
        </p:spPr>
        <p:txBody>
          <a:bodyPr anchor="ctr">
            <a:noAutofit/>
          </a:bodyPr>
          <a:lstStyle/>
          <a:p>
            <a:pPr algn="ctr"/>
            <a:r>
              <a:rPr lang="en-US" sz="4000" b="0" dirty="0">
                <a:latin typeface="+mn-lt"/>
              </a:rPr>
              <a:t>Special Placement of Trafficked Minors</a:t>
            </a:r>
            <a:br>
              <a:rPr lang="en-US" sz="4000" b="0" dirty="0">
                <a:latin typeface="+mn-lt"/>
              </a:rPr>
            </a:br>
            <a:r>
              <a:rPr lang="en-US" sz="4000" b="0" dirty="0">
                <a:latin typeface="+mn-lt"/>
              </a:rPr>
              <a:t>New Law: July 2019</a:t>
            </a:r>
          </a:p>
        </p:txBody>
      </p:sp>
      <p:sp>
        <p:nvSpPr>
          <p:cNvPr id="3" name="Content Placeholder 2">
            <a:extLst>
              <a:ext uri="{FF2B5EF4-FFF2-40B4-BE49-F238E27FC236}">
                <a16:creationId xmlns:a16="http://schemas.microsoft.com/office/drawing/2014/main" id="{C560F671-4BCA-4FF4-854E-C0631D23EB99}"/>
              </a:ext>
            </a:extLst>
          </p:cNvPr>
          <p:cNvSpPr>
            <a:spLocks noGrp="1"/>
          </p:cNvSpPr>
          <p:nvPr>
            <p:ph idx="4294967295"/>
          </p:nvPr>
        </p:nvSpPr>
        <p:spPr>
          <a:xfrm>
            <a:off x="352338" y="2072139"/>
            <a:ext cx="10515600" cy="3605213"/>
          </a:xfrm>
          <a:ln>
            <a:noFill/>
          </a:ln>
        </p:spPr>
        <p:txBody>
          <a:bodyPr>
            <a:normAutofit fontScale="85000" lnSpcReduction="20000"/>
          </a:bodyPr>
          <a:lstStyle/>
          <a:p>
            <a:pPr>
              <a:lnSpc>
                <a:spcPct val="150000"/>
              </a:lnSpc>
            </a:pPr>
            <a:r>
              <a:rPr lang="en-US" u="sng" dirty="0">
                <a:solidFill>
                  <a:schemeClr val="bg1"/>
                </a:solidFill>
              </a:rPr>
              <a:t>DCFS Specialized Placement Trafficked Youth</a:t>
            </a:r>
            <a:r>
              <a:rPr lang="en-US" dirty="0">
                <a:solidFill>
                  <a:schemeClr val="bg1"/>
                </a:solidFill>
              </a:rPr>
              <a:t> (SB 2461/PA 100-0705): Provides that before July 1, 2019, the Department of Children and Family Services shall develop or enter contracts with agencies to provide specialized placements for youth who are victims of sex trafficking. Specialized placements may include but are not limited to: licensed foster homes; group homes; residential facilities; and secure residential facilities that specialize in providing treatment to children who are victims of sex trafficking.</a:t>
            </a:r>
          </a:p>
        </p:txBody>
      </p:sp>
    </p:spTree>
    <p:extLst>
      <p:ext uri="{BB962C8B-B14F-4D97-AF65-F5344CB8AC3E}">
        <p14:creationId xmlns:p14="http://schemas.microsoft.com/office/powerpoint/2010/main" val="385744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04863"/>
            <a:ext cx="10512425" cy="554037"/>
          </a:xfrm>
        </p:spPr>
        <p:txBody>
          <a:bodyPr rtlCol="0">
            <a:noAutofit/>
          </a:bodyPr>
          <a:lstStyle/>
          <a:p>
            <a:pPr algn="ctr" eaLnBrk="1" fontAlgn="auto" hangingPunct="1">
              <a:spcAft>
                <a:spcPts val="0"/>
              </a:spcAft>
              <a:defRPr/>
            </a:pPr>
            <a:r>
              <a:rPr lang="en-US" sz="4000" b="0" dirty="0">
                <a:latin typeface="+mn-lt"/>
              </a:rPr>
              <a:t>School Resource Officers New Law July 2019</a:t>
            </a:r>
            <a:endParaRPr sz="4000" b="0" dirty="0">
              <a:latin typeface="+mn-lt"/>
            </a:endParaRPr>
          </a:p>
        </p:txBody>
      </p:sp>
      <p:sp>
        <p:nvSpPr>
          <p:cNvPr id="3" name="Rectangle 2">
            <a:extLst>
              <a:ext uri="{FF2B5EF4-FFF2-40B4-BE49-F238E27FC236}">
                <a16:creationId xmlns:a16="http://schemas.microsoft.com/office/drawing/2014/main" id="{A2609D2D-0E06-4ED8-8CAC-9FB040B6B51F}"/>
              </a:ext>
            </a:extLst>
          </p:cNvPr>
          <p:cNvSpPr/>
          <p:nvPr/>
        </p:nvSpPr>
        <p:spPr>
          <a:xfrm>
            <a:off x="2456952" y="2138900"/>
            <a:ext cx="7124369" cy="3359061"/>
          </a:xfrm>
          <a:prstGeom prst="rect">
            <a:avLst/>
          </a:prstGeom>
          <a:ln>
            <a:noFill/>
          </a:ln>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rbel" panose="020B0503020204020204" pitchFamily="34" charset="0"/>
                <a:ea typeface="+mn-ea"/>
                <a:cs typeface="Arial" panose="020B0604020202020204" pitchFamily="34" charset="0"/>
              </a:rPr>
              <a:t>Enforcement Training (SB 2925/PA 100-0984): Requires the Law Enforcement Training Standards Board to develop a program for school resource officers,  and establishes requirements and determine if existing local police agency training meets requirements.</a:t>
            </a: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orbel" panose="020B0503020204020204" pitchFamily="34" charset="0"/>
                <a:ea typeface="+mn-ea"/>
                <a:cs typeface="Arial" panose="020B0604020202020204" pitchFamily="34" charset="0"/>
              </a:rPr>
              <a:t> </a:t>
            </a:r>
          </a:p>
        </p:txBody>
      </p:sp>
    </p:spTree>
    <p:extLst>
      <p:ext uri="{BB962C8B-B14F-4D97-AF65-F5344CB8AC3E}">
        <p14:creationId xmlns:p14="http://schemas.microsoft.com/office/powerpoint/2010/main" val="147659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579B-5245-43C8-ABB2-14B78170D9BA}"/>
              </a:ext>
            </a:extLst>
          </p:cNvPr>
          <p:cNvSpPr>
            <a:spLocks noGrp="1"/>
          </p:cNvSpPr>
          <p:nvPr>
            <p:ph type="title" idx="4294967295"/>
          </p:nvPr>
        </p:nvSpPr>
        <p:spPr>
          <a:xfrm>
            <a:off x="0" y="804863"/>
            <a:ext cx="10512425" cy="554037"/>
          </a:xfrm>
        </p:spPr>
        <p:txBody>
          <a:bodyPr>
            <a:noAutofit/>
          </a:bodyPr>
          <a:lstStyle/>
          <a:p>
            <a:pPr algn="ctr"/>
            <a:r>
              <a:rPr lang="en-US" sz="4000" b="0" dirty="0">
                <a:latin typeface="+mn-lt"/>
              </a:rPr>
              <a:t>School Safety Drills</a:t>
            </a:r>
            <a:br>
              <a:rPr lang="en-US" sz="4000" b="0" dirty="0">
                <a:latin typeface="+mn-lt"/>
              </a:rPr>
            </a:br>
            <a:r>
              <a:rPr lang="en-US" sz="4000" b="0" dirty="0">
                <a:latin typeface="+mn-lt"/>
              </a:rPr>
              <a:t>New Law July2019</a:t>
            </a:r>
          </a:p>
        </p:txBody>
      </p:sp>
      <p:sp>
        <p:nvSpPr>
          <p:cNvPr id="3" name="Content Placeholder 2">
            <a:extLst>
              <a:ext uri="{FF2B5EF4-FFF2-40B4-BE49-F238E27FC236}">
                <a16:creationId xmlns:a16="http://schemas.microsoft.com/office/drawing/2014/main" id="{D190F611-66CE-41D0-8955-56BF65BEF745}"/>
              </a:ext>
            </a:extLst>
          </p:cNvPr>
          <p:cNvSpPr>
            <a:spLocks noGrp="1"/>
          </p:cNvSpPr>
          <p:nvPr>
            <p:ph idx="4294967295"/>
          </p:nvPr>
        </p:nvSpPr>
        <p:spPr>
          <a:xfrm>
            <a:off x="2024674" y="1934493"/>
            <a:ext cx="7700962" cy="4267200"/>
          </a:xfrm>
          <a:ln>
            <a:noFill/>
          </a:ln>
        </p:spPr>
        <p:txBody>
          <a:bodyPr>
            <a:normAutofit fontScale="92500" lnSpcReduction="20000"/>
          </a:bodyPr>
          <a:lstStyle/>
          <a:p>
            <a:pPr>
              <a:lnSpc>
                <a:spcPct val="150000"/>
              </a:lnSpc>
            </a:pPr>
            <a:r>
              <a:rPr lang="en-US" dirty="0">
                <a:solidFill>
                  <a:schemeClr val="bg1"/>
                </a:solidFill>
              </a:rPr>
              <a:t>(SB 2350/PA 100-0996): Requires active shooter/threat school safety drills to be conducted within 90 days of the start of the school year. Requires the drills to be conducted on days and times when students are present in the building. Requires participation from all school personnel and students present. Requires law enforcement to observe the drill.</a:t>
            </a:r>
          </a:p>
          <a:p>
            <a:pPr marL="0" indent="0">
              <a:lnSpc>
                <a:spcPct val="150000"/>
              </a:lnSpc>
              <a:buNone/>
            </a:pPr>
            <a:endParaRPr lang="en-US" dirty="0"/>
          </a:p>
        </p:txBody>
      </p:sp>
    </p:spTree>
    <p:extLst>
      <p:ext uri="{BB962C8B-B14F-4D97-AF65-F5344CB8AC3E}">
        <p14:creationId xmlns:p14="http://schemas.microsoft.com/office/powerpoint/2010/main" val="389893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3066-2561-4665-A934-4216189F0ABF}"/>
              </a:ext>
            </a:extLst>
          </p:cNvPr>
          <p:cNvSpPr>
            <a:spLocks noGrp="1"/>
          </p:cNvSpPr>
          <p:nvPr>
            <p:ph type="title" idx="4294967295"/>
          </p:nvPr>
        </p:nvSpPr>
        <p:spPr>
          <a:xfrm>
            <a:off x="0" y="503238"/>
            <a:ext cx="10512425" cy="552450"/>
          </a:xfrm>
        </p:spPr>
        <p:txBody>
          <a:bodyPr anchor="t">
            <a:noAutofit/>
          </a:bodyPr>
          <a:lstStyle/>
          <a:p>
            <a:pPr algn="ctr"/>
            <a:r>
              <a:rPr lang="en-US" sz="4000" b="0" dirty="0">
                <a:latin typeface="+mn-lt"/>
              </a:rPr>
              <a:t>Truancy Fines New Law July 2019</a:t>
            </a:r>
          </a:p>
        </p:txBody>
      </p:sp>
      <p:sp>
        <p:nvSpPr>
          <p:cNvPr id="3" name="Content Placeholder 2">
            <a:extLst>
              <a:ext uri="{FF2B5EF4-FFF2-40B4-BE49-F238E27FC236}">
                <a16:creationId xmlns:a16="http://schemas.microsoft.com/office/drawing/2014/main" id="{E7B3C701-E6C1-4581-87E0-6BFAAA41A749}"/>
              </a:ext>
            </a:extLst>
          </p:cNvPr>
          <p:cNvSpPr>
            <a:spLocks noGrp="1"/>
          </p:cNvSpPr>
          <p:nvPr>
            <p:ph idx="4294967295"/>
          </p:nvPr>
        </p:nvSpPr>
        <p:spPr>
          <a:xfrm>
            <a:off x="847725" y="1354138"/>
            <a:ext cx="11344275" cy="5310187"/>
          </a:xfrm>
          <a:ln>
            <a:noFill/>
          </a:ln>
        </p:spPr>
        <p:txBody>
          <a:bodyPr>
            <a:normAutofit fontScale="92500" lnSpcReduction="20000"/>
          </a:bodyPr>
          <a:lstStyle/>
          <a:p>
            <a:pPr>
              <a:lnSpc>
                <a:spcPct val="150000"/>
              </a:lnSpc>
            </a:pPr>
            <a:r>
              <a:rPr lang="en-US" dirty="0">
                <a:solidFill>
                  <a:schemeClr val="bg1"/>
                </a:solidFill>
              </a:rPr>
              <a:t>(SB 3466/PA 100-0810): Prohibits a school district from referring a truant, chronic truant, or truant minor to any other local public entity for the purpose of issuing a fine or a fee. Allows a school district to refer a person having custody or control of a truant, chronic truant or truant minor to another local public entity or municipality if certain conditions are met, including the offer of appropriate and available supportive services. A school district is required to document any support services that were offered. For homeless children, children with IEPs and children with 504 plans or those who are being evaluated for a disability, more specific conditions must be met before the custodian of the child can be referred to a municipality.</a:t>
            </a:r>
          </a:p>
        </p:txBody>
      </p:sp>
    </p:spTree>
    <p:extLst>
      <p:ext uri="{BB962C8B-B14F-4D97-AF65-F5344CB8AC3E}">
        <p14:creationId xmlns:p14="http://schemas.microsoft.com/office/powerpoint/2010/main" val="4214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3809-D0BF-4457-BD21-A097A1DF670C}"/>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Home-Schooling </a:t>
            </a:r>
          </a:p>
        </p:txBody>
      </p:sp>
      <p:sp>
        <p:nvSpPr>
          <p:cNvPr id="3" name="Content Placeholder 2">
            <a:extLst>
              <a:ext uri="{FF2B5EF4-FFF2-40B4-BE49-F238E27FC236}">
                <a16:creationId xmlns:a16="http://schemas.microsoft.com/office/drawing/2014/main" id="{9B2DF4CC-C3AB-4DC1-B606-AB49486FAF8B}"/>
              </a:ext>
            </a:extLst>
          </p:cNvPr>
          <p:cNvSpPr>
            <a:spLocks noGrp="1"/>
          </p:cNvSpPr>
          <p:nvPr>
            <p:ph idx="4294967295"/>
          </p:nvPr>
        </p:nvSpPr>
        <p:spPr>
          <a:xfrm>
            <a:off x="830510" y="1561137"/>
            <a:ext cx="9429750" cy="4797717"/>
          </a:xfrm>
          <a:ln>
            <a:noFill/>
          </a:ln>
        </p:spPr>
        <p:txBody>
          <a:bodyPr>
            <a:normAutofit/>
          </a:bodyPr>
          <a:lstStyle/>
          <a:p>
            <a:pPr>
              <a:lnSpc>
                <a:spcPct val="160000"/>
              </a:lnSpc>
            </a:pPr>
            <a:r>
              <a:rPr lang="en-US" dirty="0">
                <a:solidFill>
                  <a:schemeClr val="bg1"/>
                </a:solidFill>
              </a:rPr>
              <a:t>Teach the required subjects</a:t>
            </a:r>
          </a:p>
          <a:p>
            <a:pPr>
              <a:lnSpc>
                <a:spcPct val="160000"/>
              </a:lnSpc>
            </a:pPr>
            <a:r>
              <a:rPr lang="en-US" dirty="0">
                <a:solidFill>
                  <a:schemeClr val="bg1"/>
                </a:solidFill>
              </a:rPr>
              <a:t>Instruction must be done in English</a:t>
            </a:r>
          </a:p>
          <a:p>
            <a:pPr>
              <a:lnSpc>
                <a:spcPct val="160000"/>
              </a:lnSpc>
            </a:pPr>
            <a:r>
              <a:rPr lang="en-US" dirty="0">
                <a:solidFill>
                  <a:schemeClr val="bg1"/>
                </a:solidFill>
              </a:rPr>
              <a:t>Know what to call your homeschool program</a:t>
            </a:r>
          </a:p>
          <a:p>
            <a:r>
              <a:rPr lang="en-US" dirty="0">
                <a:solidFill>
                  <a:schemeClr val="bg1"/>
                </a:solidFill>
              </a:rPr>
              <a:t>Compulsory attendance law: </a:t>
            </a:r>
          </a:p>
          <a:p>
            <a:pPr marL="0" indent="0">
              <a:buNone/>
            </a:pPr>
            <a:r>
              <a:rPr lang="en-US" dirty="0">
                <a:solidFill>
                  <a:schemeClr val="bg1"/>
                </a:solidFill>
              </a:rPr>
              <a:t>   Child who is 6 by September 1, must comply with the     	attendance law</a:t>
            </a:r>
          </a:p>
          <a:p>
            <a:r>
              <a:rPr lang="en-US" dirty="0">
                <a:solidFill>
                  <a:schemeClr val="bg1"/>
                </a:solidFill>
              </a:rPr>
              <a:t>Exemption when the child turns 17 or graduates from high 	school</a:t>
            </a:r>
          </a:p>
        </p:txBody>
      </p:sp>
    </p:spTree>
    <p:extLst>
      <p:ext uri="{BB962C8B-B14F-4D97-AF65-F5344CB8AC3E}">
        <p14:creationId xmlns:p14="http://schemas.microsoft.com/office/powerpoint/2010/main" val="205854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FE396-6E23-4FC3-A968-B5A087AE4FFC}"/>
              </a:ext>
            </a:extLst>
          </p:cNvPr>
          <p:cNvSpPr>
            <a:spLocks noGrp="1"/>
          </p:cNvSpPr>
          <p:nvPr>
            <p:ph type="title" idx="4294967295"/>
          </p:nvPr>
        </p:nvSpPr>
        <p:spPr>
          <a:xfrm>
            <a:off x="0" y="804863"/>
            <a:ext cx="10512425" cy="554037"/>
          </a:xfrm>
        </p:spPr>
        <p:txBody>
          <a:bodyPr>
            <a:normAutofit fontScale="90000"/>
          </a:bodyPr>
          <a:lstStyle/>
          <a:p>
            <a:pPr algn="ctr"/>
            <a:r>
              <a:rPr lang="en-US" sz="4000" b="0" dirty="0">
                <a:latin typeface="+mn-lt"/>
              </a:rPr>
              <a:t>Sex Education</a:t>
            </a:r>
          </a:p>
        </p:txBody>
      </p:sp>
      <p:sp>
        <p:nvSpPr>
          <p:cNvPr id="3" name="Content Placeholder 2">
            <a:extLst>
              <a:ext uri="{FF2B5EF4-FFF2-40B4-BE49-F238E27FC236}">
                <a16:creationId xmlns:a16="http://schemas.microsoft.com/office/drawing/2014/main" id="{91E9CAA0-DB58-4BB9-82A8-7FB66A0C54A0}"/>
              </a:ext>
            </a:extLst>
          </p:cNvPr>
          <p:cNvSpPr>
            <a:spLocks noGrp="1"/>
          </p:cNvSpPr>
          <p:nvPr>
            <p:ph idx="4294967295"/>
          </p:nvPr>
        </p:nvSpPr>
        <p:spPr>
          <a:xfrm>
            <a:off x="654342" y="1862414"/>
            <a:ext cx="10515600" cy="3605213"/>
          </a:xfrm>
          <a:ln>
            <a:noFill/>
          </a:ln>
        </p:spPr>
        <p:txBody>
          <a:bodyPr>
            <a:normAutofit fontScale="92500" lnSpcReduction="10000"/>
          </a:bodyPr>
          <a:lstStyle/>
          <a:p>
            <a:r>
              <a:rPr lang="en-US" b="1" dirty="0">
                <a:solidFill>
                  <a:schemeClr val="bg1"/>
                </a:solidFill>
              </a:rPr>
              <a:t>HB 3550:</a:t>
            </a:r>
            <a:r>
              <a:rPr lang="en-US" dirty="0">
                <a:solidFill>
                  <a:schemeClr val="bg1"/>
                </a:solidFill>
              </a:rPr>
              <a:t> Sex education courses and instruction in grades 6 through 12 will now be required to include an age-appropriate discussion on the meaning of consent. </a:t>
            </a:r>
          </a:p>
          <a:p>
            <a:r>
              <a:rPr lang="en-US" dirty="0">
                <a:solidFill>
                  <a:schemeClr val="bg1"/>
                </a:solidFill>
              </a:rPr>
              <a:t>This includes teaching that consent is a freely given agreement to sexual activity, that consent to one activity does not include consent to others, that a person’s clothing, past activity, lack of resistance and more do not constitute consent, that a person can withdraw consent at any time, and that a person cannot consent to sexual activity if the person is unable to understand due to incapacitation from drugs and alcohol, being asleep or unconscious, having a mental disability or being a minor.</a:t>
            </a:r>
          </a:p>
        </p:txBody>
      </p:sp>
    </p:spTree>
    <p:extLst>
      <p:ext uri="{BB962C8B-B14F-4D97-AF65-F5344CB8AC3E}">
        <p14:creationId xmlns:p14="http://schemas.microsoft.com/office/powerpoint/2010/main" val="15456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33968143_Colorful abstract pitch deck_SL_V1.potx" id="{82DEFF5A-EF7C-4DEA-909F-5E1EA892F8BB}" vid="{E161E2B0-1454-45FC-8BCB-8D4146D2D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9A746E5604794BA29DB85E6F871D7E" ma:contentTypeVersion="13" ma:contentTypeDescription="Create a new document." ma:contentTypeScope="" ma:versionID="5ede2bac29a7172c07e4db49e354b385">
  <xsd:schema xmlns:xsd="http://www.w3.org/2001/XMLSchema" xmlns:xs="http://www.w3.org/2001/XMLSchema" xmlns:p="http://schemas.microsoft.com/office/2006/metadata/properties" xmlns:ns3="02118d15-8656-4d55-ae40-e9ed702f2c12" xmlns:ns4="34613181-7d50-48ba-b165-3dcad85aab32" targetNamespace="http://schemas.microsoft.com/office/2006/metadata/properties" ma:root="true" ma:fieldsID="eb4e543ebedd627b0554edac5c14b3b0" ns3:_="" ns4:_="">
    <xsd:import namespace="02118d15-8656-4d55-ae40-e9ed702f2c12"/>
    <xsd:import namespace="34613181-7d50-48ba-b165-3dcad85aab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118d15-8656-4d55-ae40-e9ed702f2c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613181-7d50-48ba-b165-3dcad85aab3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6D76C2-88F4-41EF-A308-0E977EEC5654}">
  <ds:schemaRefs>
    <ds:schemaRef ds:uri="http://schemas.microsoft.com/sharepoint/v3/contenttype/forms"/>
  </ds:schemaRefs>
</ds:datastoreItem>
</file>

<file path=customXml/itemProps2.xml><?xml version="1.0" encoding="utf-8"?>
<ds:datastoreItem xmlns:ds="http://schemas.openxmlformats.org/officeDocument/2006/customXml" ds:itemID="{0680843A-867C-42D2-9D0C-5D0BA8ACB7D3}">
  <ds:schemaRefs>
    <ds:schemaRef ds:uri="http://purl.org/dc/elements/1.1/"/>
    <ds:schemaRef ds:uri="http://www.w3.org/XML/1998/namespace"/>
    <ds:schemaRef ds:uri="34613181-7d50-48ba-b165-3dcad85aab32"/>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02118d15-8656-4d55-ae40-e9ed702f2c12"/>
    <ds:schemaRef ds:uri="http://purl.org/dc/dcmitype/"/>
  </ds:schemaRefs>
</ds:datastoreItem>
</file>

<file path=customXml/itemProps3.xml><?xml version="1.0" encoding="utf-8"?>
<ds:datastoreItem xmlns:ds="http://schemas.openxmlformats.org/officeDocument/2006/customXml" ds:itemID="{0A01264A-735B-477A-8809-75CA53039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118d15-8656-4d55-ae40-e9ed702f2c12"/>
    <ds:schemaRef ds:uri="34613181-7d50-48ba-b165-3dcad85aab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TotalTime>
  <Words>1446</Words>
  <Application>Microsoft Office PowerPoint</Application>
  <PresentationFormat>Widescreen</PresentationFormat>
  <Paragraphs>56</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Book Antiqua</vt:lpstr>
      <vt:lpstr>Calibri</vt:lpstr>
      <vt:lpstr>Corbel</vt:lpstr>
      <vt:lpstr>Franklin Gothic Book</vt:lpstr>
      <vt:lpstr>Wingdings</vt:lpstr>
      <vt:lpstr>1_Office Theme</vt:lpstr>
      <vt:lpstr>Lineup and Photo Spread Procedures - Consequences 725 ILCS 5/107A</vt:lpstr>
      <vt:lpstr>Let’s get back to the implications  of failure to record that interview</vt:lpstr>
      <vt:lpstr>New Laws 2019/2020/2021</vt:lpstr>
      <vt:lpstr>Special Placement of Trafficked Minors New Law: July 2019</vt:lpstr>
      <vt:lpstr>School Resource Officers New Law July 2019</vt:lpstr>
      <vt:lpstr>School Safety Drills New Law July2019</vt:lpstr>
      <vt:lpstr>Truancy Fines New Law July 2019</vt:lpstr>
      <vt:lpstr>Home-Schooling </vt:lpstr>
      <vt:lpstr>Sex Education</vt:lpstr>
      <vt:lpstr>DCFS</vt:lpstr>
      <vt:lpstr>DCFS</vt:lpstr>
      <vt:lpstr>Pending</vt:lpstr>
      <vt:lpstr>Pending</vt:lpstr>
      <vt:lpstr>Current Change to Juvenile Court Act</vt:lpstr>
      <vt:lpstr>Current Change to Juvenile Court Act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Binfa, Patricia</dc:creator>
  <cp:lastModifiedBy>Gail Sullivan</cp:lastModifiedBy>
  <cp:revision>6</cp:revision>
  <dcterms:created xsi:type="dcterms:W3CDTF">2020-11-06T18:40:03Z</dcterms:created>
  <dcterms:modified xsi:type="dcterms:W3CDTF">2021-01-05T07:07:23Z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0x010100989A746E5604794BA29DB85E6F871D7E</vt:lpwstr>
  </property>
</Properties>
</file>