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0" r:id="rId3"/>
  </p:sldMasterIdLst>
  <p:notesMasterIdLst>
    <p:notesMasterId r:id="rId51"/>
  </p:notesMasterIdLst>
  <p:handoutMasterIdLst>
    <p:handoutMasterId r:id="rId52"/>
  </p:handoutMasterIdLst>
  <p:sldIdLst>
    <p:sldId id="256" r:id="rId4"/>
    <p:sldId id="314" r:id="rId5"/>
    <p:sldId id="304" r:id="rId6"/>
    <p:sldId id="305" r:id="rId7"/>
    <p:sldId id="303" r:id="rId8"/>
    <p:sldId id="257" r:id="rId9"/>
    <p:sldId id="302" r:id="rId10"/>
    <p:sldId id="263" r:id="rId11"/>
    <p:sldId id="287" r:id="rId12"/>
    <p:sldId id="301" r:id="rId13"/>
    <p:sldId id="264" r:id="rId14"/>
    <p:sldId id="267" r:id="rId15"/>
    <p:sldId id="266" r:id="rId16"/>
    <p:sldId id="265" r:id="rId17"/>
    <p:sldId id="268" r:id="rId18"/>
    <p:sldId id="288" r:id="rId19"/>
    <p:sldId id="290" r:id="rId20"/>
    <p:sldId id="280" r:id="rId21"/>
    <p:sldId id="292" r:id="rId22"/>
    <p:sldId id="296" r:id="rId23"/>
    <p:sldId id="293" r:id="rId24"/>
    <p:sldId id="295" r:id="rId25"/>
    <p:sldId id="282" r:id="rId26"/>
    <p:sldId id="269" r:id="rId27"/>
    <p:sldId id="276" r:id="rId28"/>
    <p:sldId id="286" r:id="rId29"/>
    <p:sldId id="284" r:id="rId30"/>
    <p:sldId id="285" r:id="rId31"/>
    <p:sldId id="297" r:id="rId32"/>
    <p:sldId id="298" r:id="rId33"/>
    <p:sldId id="299" r:id="rId34"/>
    <p:sldId id="300" r:id="rId35"/>
    <p:sldId id="258" r:id="rId36"/>
    <p:sldId id="274" r:id="rId37"/>
    <p:sldId id="259" r:id="rId38"/>
    <p:sldId id="275" r:id="rId39"/>
    <p:sldId id="260" r:id="rId40"/>
    <p:sldId id="261" r:id="rId41"/>
    <p:sldId id="277" r:id="rId42"/>
    <p:sldId id="262" r:id="rId43"/>
    <p:sldId id="313" r:id="rId44"/>
    <p:sldId id="272" r:id="rId45"/>
    <p:sldId id="270" r:id="rId46"/>
    <p:sldId id="271" r:id="rId47"/>
    <p:sldId id="278" r:id="rId48"/>
    <p:sldId id="273" r:id="rId49"/>
    <p:sldId id="283" r:id="rId50"/>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46" autoAdjust="0"/>
    <p:restoredTop sz="90864" autoAdjust="0"/>
  </p:normalViewPr>
  <p:slideViewPr>
    <p:cSldViewPr>
      <p:cViewPr varScale="1">
        <p:scale>
          <a:sx n="104" d="100"/>
          <a:sy n="104" d="100"/>
        </p:scale>
        <p:origin x="14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4C968-04D4-473D-A55D-E5639A24961F}" type="doc">
      <dgm:prSet loTypeId="urn:microsoft.com/office/officeart/2005/8/layout/gear1" loCatId="process" qsTypeId="urn:microsoft.com/office/officeart/2005/8/quickstyle/simple3" qsCatId="simple" csTypeId="urn:microsoft.com/office/officeart/2005/8/colors/colorful4" csCatId="colorful" phldr="1"/>
      <dgm:spPr/>
      <dgm:t>
        <a:bodyPr/>
        <a:lstStyle/>
        <a:p>
          <a:endParaRPr lang="en-US"/>
        </a:p>
      </dgm:t>
    </dgm:pt>
    <dgm:pt modelId="{9C5F9ABE-DE0A-4C02-ABBC-4143759CD5E0}">
      <dgm:prSet phldrT="[Text]"/>
      <dgm:spPr/>
      <dgm:t>
        <a:bodyPr/>
        <a:lstStyle/>
        <a:p>
          <a:r>
            <a:rPr lang="en-US" dirty="0">
              <a:latin typeface="Berlin Sans FB" pitchFamily="34" charset="0"/>
            </a:rPr>
            <a:t>Competency - what you are good at/not good at</a:t>
          </a:r>
        </a:p>
      </dgm:t>
    </dgm:pt>
    <dgm:pt modelId="{E463A156-EE75-4D09-8D98-FD5A994AD1DF}" type="parTrans" cxnId="{721B6AF8-D2B9-433E-ADFB-23E04EF1A133}">
      <dgm:prSet/>
      <dgm:spPr/>
      <dgm:t>
        <a:bodyPr/>
        <a:lstStyle/>
        <a:p>
          <a:endParaRPr lang="en-US"/>
        </a:p>
      </dgm:t>
    </dgm:pt>
    <dgm:pt modelId="{62AA4A55-901C-4D0E-9794-A07372341BF5}" type="sibTrans" cxnId="{721B6AF8-D2B9-433E-ADFB-23E04EF1A133}">
      <dgm:prSet/>
      <dgm:spPr/>
      <dgm:t>
        <a:bodyPr/>
        <a:lstStyle/>
        <a:p>
          <a:endParaRPr lang="en-US"/>
        </a:p>
      </dgm:t>
    </dgm:pt>
    <dgm:pt modelId="{CB95E7C3-D2A3-46F5-9200-CC765BD96B5D}">
      <dgm:prSet phldrT="[Text]"/>
      <dgm:spPr/>
      <dgm:t>
        <a:bodyPr/>
        <a:lstStyle/>
        <a:p>
          <a:r>
            <a:rPr lang="en-US" dirty="0">
              <a:latin typeface="Berlin Sans FB" pitchFamily="34" charset="0"/>
            </a:rPr>
            <a:t>Intimacy - who you are close to/distant from  </a:t>
          </a:r>
        </a:p>
      </dgm:t>
    </dgm:pt>
    <dgm:pt modelId="{A37CCFDD-6034-4732-A6E8-75A3DF28D021}" type="parTrans" cxnId="{0062BACF-815A-4313-A194-C731C6C2C466}">
      <dgm:prSet/>
      <dgm:spPr/>
      <dgm:t>
        <a:bodyPr/>
        <a:lstStyle/>
        <a:p>
          <a:endParaRPr lang="en-US"/>
        </a:p>
      </dgm:t>
    </dgm:pt>
    <dgm:pt modelId="{792E4B8A-EA07-47E3-AE14-C012D489804E}" type="sibTrans" cxnId="{0062BACF-815A-4313-A194-C731C6C2C466}">
      <dgm:prSet/>
      <dgm:spPr/>
      <dgm:t>
        <a:bodyPr/>
        <a:lstStyle/>
        <a:p>
          <a:endParaRPr lang="en-US"/>
        </a:p>
      </dgm:t>
    </dgm:pt>
    <dgm:pt modelId="{E52677AB-3998-4F29-BBE0-73B036258261}">
      <dgm:prSet phldrT="[Text]"/>
      <dgm:spPr/>
      <dgm:t>
        <a:bodyPr/>
        <a:lstStyle/>
        <a:p>
          <a:r>
            <a:rPr lang="en-US" dirty="0">
              <a:latin typeface="Berlin Sans FB" pitchFamily="34" charset="0"/>
            </a:rPr>
            <a:t>Power - ability to influence your environment</a:t>
          </a:r>
        </a:p>
      </dgm:t>
    </dgm:pt>
    <dgm:pt modelId="{86BAE2CB-9FE3-48AE-A92E-2AA9C3A013EB}" type="parTrans" cxnId="{FC7EBAAD-9112-40D9-8AF2-439369CB23D9}">
      <dgm:prSet/>
      <dgm:spPr/>
      <dgm:t>
        <a:bodyPr/>
        <a:lstStyle/>
        <a:p>
          <a:endParaRPr lang="en-US"/>
        </a:p>
      </dgm:t>
    </dgm:pt>
    <dgm:pt modelId="{51ADCC1E-6CAA-4E27-B4D7-BFC8861A4746}" type="sibTrans" cxnId="{FC7EBAAD-9112-40D9-8AF2-439369CB23D9}">
      <dgm:prSet/>
      <dgm:spPr/>
      <dgm:t>
        <a:bodyPr/>
        <a:lstStyle/>
        <a:p>
          <a:endParaRPr lang="en-US"/>
        </a:p>
      </dgm:t>
    </dgm:pt>
    <dgm:pt modelId="{AC36515F-974C-4025-A501-3179C2F6AB71}">
      <dgm:prSet/>
      <dgm:spPr/>
      <dgm:t>
        <a:bodyPr/>
        <a:lstStyle/>
        <a:p>
          <a:endParaRPr lang="en-US" dirty="0"/>
        </a:p>
      </dgm:t>
    </dgm:pt>
    <dgm:pt modelId="{1A388CD5-22AB-46F8-ADA4-663871051574}" type="parTrans" cxnId="{8A5F01F8-8480-4795-AB2C-57AE5FE8A605}">
      <dgm:prSet/>
      <dgm:spPr/>
      <dgm:t>
        <a:bodyPr/>
        <a:lstStyle/>
        <a:p>
          <a:endParaRPr lang="en-US"/>
        </a:p>
      </dgm:t>
    </dgm:pt>
    <dgm:pt modelId="{F5E8039A-C6A1-429E-9970-1F2FAEFAFD22}" type="sibTrans" cxnId="{8A5F01F8-8480-4795-AB2C-57AE5FE8A605}">
      <dgm:prSet/>
      <dgm:spPr/>
      <dgm:t>
        <a:bodyPr/>
        <a:lstStyle/>
        <a:p>
          <a:endParaRPr lang="en-US"/>
        </a:p>
      </dgm:t>
    </dgm:pt>
    <dgm:pt modelId="{15029835-4DFE-4D60-9566-0B6851249580}" type="pres">
      <dgm:prSet presAssocID="{A4A4C968-04D4-473D-A55D-E5639A24961F}" presName="composite" presStyleCnt="0">
        <dgm:presLayoutVars>
          <dgm:chMax val="3"/>
          <dgm:animLvl val="lvl"/>
          <dgm:resizeHandles val="exact"/>
        </dgm:presLayoutVars>
      </dgm:prSet>
      <dgm:spPr/>
    </dgm:pt>
    <dgm:pt modelId="{860B8D60-FA55-456C-A7B6-793797011861}" type="pres">
      <dgm:prSet presAssocID="{9C5F9ABE-DE0A-4C02-ABBC-4143759CD5E0}" presName="gear1" presStyleLbl="node1" presStyleIdx="0" presStyleCnt="3" custLinFactNeighborX="4368" custLinFactNeighborY="0">
        <dgm:presLayoutVars>
          <dgm:chMax val="1"/>
          <dgm:bulletEnabled val="1"/>
        </dgm:presLayoutVars>
      </dgm:prSet>
      <dgm:spPr/>
    </dgm:pt>
    <dgm:pt modelId="{3A39CE3B-8270-4175-9082-7EB39BA8BBC2}" type="pres">
      <dgm:prSet presAssocID="{9C5F9ABE-DE0A-4C02-ABBC-4143759CD5E0}" presName="gear1srcNode" presStyleLbl="node1" presStyleIdx="0" presStyleCnt="3"/>
      <dgm:spPr/>
    </dgm:pt>
    <dgm:pt modelId="{4A0315EB-D255-46D2-AC89-5D101CB1DF77}" type="pres">
      <dgm:prSet presAssocID="{9C5F9ABE-DE0A-4C02-ABBC-4143759CD5E0}" presName="gear1dstNode" presStyleLbl="node1" presStyleIdx="0" presStyleCnt="3"/>
      <dgm:spPr/>
    </dgm:pt>
    <dgm:pt modelId="{1E821649-38E1-4CA0-B0FA-7B1162DAD9F5}" type="pres">
      <dgm:prSet presAssocID="{CB95E7C3-D2A3-46F5-9200-CC765BD96B5D}" presName="gear2" presStyleLbl="node1" presStyleIdx="1" presStyleCnt="3" custLinFactNeighborX="-1656" custLinFactNeighborY="1169">
        <dgm:presLayoutVars>
          <dgm:chMax val="1"/>
          <dgm:bulletEnabled val="1"/>
        </dgm:presLayoutVars>
      </dgm:prSet>
      <dgm:spPr/>
    </dgm:pt>
    <dgm:pt modelId="{E50CDAEF-3221-440C-A867-5AE4D42B381A}" type="pres">
      <dgm:prSet presAssocID="{CB95E7C3-D2A3-46F5-9200-CC765BD96B5D}" presName="gear2srcNode" presStyleLbl="node1" presStyleIdx="1" presStyleCnt="3"/>
      <dgm:spPr/>
    </dgm:pt>
    <dgm:pt modelId="{5A59DADB-D62D-4BA2-90CC-67402B1262EE}" type="pres">
      <dgm:prSet presAssocID="{CB95E7C3-D2A3-46F5-9200-CC765BD96B5D}" presName="gear2dstNode" presStyleLbl="node1" presStyleIdx="1" presStyleCnt="3"/>
      <dgm:spPr/>
    </dgm:pt>
    <dgm:pt modelId="{E836C0D6-9335-4A17-BC94-28793EA53525}" type="pres">
      <dgm:prSet presAssocID="{E52677AB-3998-4F29-BBE0-73B036258261}" presName="gear3" presStyleLbl="node1" presStyleIdx="2" presStyleCnt="3"/>
      <dgm:spPr/>
    </dgm:pt>
    <dgm:pt modelId="{1AEC510A-32E7-4A51-89A8-DCC6359EC8F2}" type="pres">
      <dgm:prSet presAssocID="{E52677AB-3998-4F29-BBE0-73B036258261}" presName="gear3tx" presStyleLbl="node1" presStyleIdx="2" presStyleCnt="3">
        <dgm:presLayoutVars>
          <dgm:chMax val="1"/>
          <dgm:bulletEnabled val="1"/>
        </dgm:presLayoutVars>
      </dgm:prSet>
      <dgm:spPr/>
    </dgm:pt>
    <dgm:pt modelId="{8D4BA14D-59E8-4FEB-9196-F945557D8543}" type="pres">
      <dgm:prSet presAssocID="{E52677AB-3998-4F29-BBE0-73B036258261}" presName="gear3srcNode" presStyleLbl="node1" presStyleIdx="2" presStyleCnt="3"/>
      <dgm:spPr/>
    </dgm:pt>
    <dgm:pt modelId="{368CCDC7-C492-47F8-B647-3A6AE99E0BB3}" type="pres">
      <dgm:prSet presAssocID="{E52677AB-3998-4F29-BBE0-73B036258261}" presName="gear3dstNode" presStyleLbl="node1" presStyleIdx="2" presStyleCnt="3"/>
      <dgm:spPr/>
    </dgm:pt>
    <dgm:pt modelId="{D4753773-CD23-4AEB-87B3-AFB713163383}" type="pres">
      <dgm:prSet presAssocID="{62AA4A55-901C-4D0E-9794-A07372341BF5}" presName="connector1" presStyleLbl="sibTrans2D1" presStyleIdx="0" presStyleCnt="3"/>
      <dgm:spPr/>
    </dgm:pt>
    <dgm:pt modelId="{090BB525-7A72-4295-9F46-32E031B5CD91}" type="pres">
      <dgm:prSet presAssocID="{792E4B8A-EA07-47E3-AE14-C012D489804E}" presName="connector2" presStyleLbl="sibTrans2D1" presStyleIdx="1" presStyleCnt="3"/>
      <dgm:spPr/>
    </dgm:pt>
    <dgm:pt modelId="{F264435C-3BD2-45EB-ACB5-7842FFC6FE26}" type="pres">
      <dgm:prSet presAssocID="{51ADCC1E-6CAA-4E27-B4D7-BFC8861A4746}" presName="connector3" presStyleLbl="sibTrans2D1" presStyleIdx="2" presStyleCnt="3"/>
      <dgm:spPr/>
    </dgm:pt>
  </dgm:ptLst>
  <dgm:cxnLst>
    <dgm:cxn modelId="{65B8590B-69ED-4AA9-9C32-AD2E348BFF60}" type="presOf" srcId="{E52677AB-3998-4F29-BBE0-73B036258261}" destId="{E836C0D6-9335-4A17-BC94-28793EA53525}" srcOrd="0" destOrd="0" presId="urn:microsoft.com/office/officeart/2005/8/layout/gear1"/>
    <dgm:cxn modelId="{AE736012-3ED9-473A-8E99-F8A10720A239}" type="presOf" srcId="{A4A4C968-04D4-473D-A55D-E5639A24961F}" destId="{15029835-4DFE-4D60-9566-0B6851249580}" srcOrd="0" destOrd="0" presId="urn:microsoft.com/office/officeart/2005/8/layout/gear1"/>
    <dgm:cxn modelId="{11828024-7B85-4A63-907D-7FC88F32199D}" type="presOf" srcId="{9C5F9ABE-DE0A-4C02-ABBC-4143759CD5E0}" destId="{3A39CE3B-8270-4175-9082-7EB39BA8BBC2}" srcOrd="1" destOrd="0" presId="urn:microsoft.com/office/officeart/2005/8/layout/gear1"/>
    <dgm:cxn modelId="{E03A8866-F308-4966-B832-3EC0BB4C43FF}" type="presOf" srcId="{CB95E7C3-D2A3-46F5-9200-CC765BD96B5D}" destId="{1E821649-38E1-4CA0-B0FA-7B1162DAD9F5}" srcOrd="0" destOrd="0" presId="urn:microsoft.com/office/officeart/2005/8/layout/gear1"/>
    <dgm:cxn modelId="{7B1B0155-3106-4906-9964-B5210BBCAF58}" type="presOf" srcId="{E52677AB-3998-4F29-BBE0-73B036258261}" destId="{368CCDC7-C492-47F8-B647-3A6AE99E0BB3}" srcOrd="3" destOrd="0" presId="urn:microsoft.com/office/officeart/2005/8/layout/gear1"/>
    <dgm:cxn modelId="{D24A7075-0D0A-4B0E-A029-A2112084D45F}" type="presOf" srcId="{51ADCC1E-6CAA-4E27-B4D7-BFC8861A4746}" destId="{F264435C-3BD2-45EB-ACB5-7842FFC6FE26}" srcOrd="0" destOrd="0" presId="urn:microsoft.com/office/officeart/2005/8/layout/gear1"/>
    <dgm:cxn modelId="{5BC7DB5A-0FEA-49F3-AF03-4B34FB13AA85}" type="presOf" srcId="{792E4B8A-EA07-47E3-AE14-C012D489804E}" destId="{090BB525-7A72-4295-9F46-32E031B5CD91}" srcOrd="0" destOrd="0" presId="urn:microsoft.com/office/officeart/2005/8/layout/gear1"/>
    <dgm:cxn modelId="{44CE749C-AED4-4C6C-9501-65C581502FF5}" type="presOf" srcId="{E52677AB-3998-4F29-BBE0-73B036258261}" destId="{1AEC510A-32E7-4A51-89A8-DCC6359EC8F2}" srcOrd="1" destOrd="0" presId="urn:microsoft.com/office/officeart/2005/8/layout/gear1"/>
    <dgm:cxn modelId="{FC7EBAAD-9112-40D9-8AF2-439369CB23D9}" srcId="{A4A4C968-04D4-473D-A55D-E5639A24961F}" destId="{E52677AB-3998-4F29-BBE0-73B036258261}" srcOrd="2" destOrd="0" parTransId="{86BAE2CB-9FE3-48AE-A92E-2AA9C3A013EB}" sibTransId="{51ADCC1E-6CAA-4E27-B4D7-BFC8861A4746}"/>
    <dgm:cxn modelId="{769391B2-F14E-488A-8255-BB949BDE8E7B}" type="presOf" srcId="{CB95E7C3-D2A3-46F5-9200-CC765BD96B5D}" destId="{E50CDAEF-3221-440C-A867-5AE4D42B381A}" srcOrd="1" destOrd="0" presId="urn:microsoft.com/office/officeart/2005/8/layout/gear1"/>
    <dgm:cxn modelId="{0D2DD4BC-B30C-4B34-A23F-181CEA2C20CD}" type="presOf" srcId="{E52677AB-3998-4F29-BBE0-73B036258261}" destId="{8D4BA14D-59E8-4FEB-9196-F945557D8543}" srcOrd="2" destOrd="0" presId="urn:microsoft.com/office/officeart/2005/8/layout/gear1"/>
    <dgm:cxn modelId="{24DF02BD-E834-42A8-8EE6-A121DEA45C71}" type="presOf" srcId="{9C5F9ABE-DE0A-4C02-ABBC-4143759CD5E0}" destId="{860B8D60-FA55-456C-A7B6-793797011861}" srcOrd="0" destOrd="0" presId="urn:microsoft.com/office/officeart/2005/8/layout/gear1"/>
    <dgm:cxn modelId="{D98A6CC8-9134-4389-89DF-A8B0BF5256C0}" type="presOf" srcId="{62AA4A55-901C-4D0E-9794-A07372341BF5}" destId="{D4753773-CD23-4AEB-87B3-AFB713163383}" srcOrd="0" destOrd="0" presId="urn:microsoft.com/office/officeart/2005/8/layout/gear1"/>
    <dgm:cxn modelId="{0062BACF-815A-4313-A194-C731C6C2C466}" srcId="{A4A4C968-04D4-473D-A55D-E5639A24961F}" destId="{CB95E7C3-D2A3-46F5-9200-CC765BD96B5D}" srcOrd="1" destOrd="0" parTransId="{A37CCFDD-6034-4732-A6E8-75A3DF28D021}" sibTransId="{792E4B8A-EA07-47E3-AE14-C012D489804E}"/>
    <dgm:cxn modelId="{72D829DE-4220-4A1F-B732-91B7953729AC}" type="presOf" srcId="{CB95E7C3-D2A3-46F5-9200-CC765BD96B5D}" destId="{5A59DADB-D62D-4BA2-90CC-67402B1262EE}" srcOrd="2" destOrd="0" presId="urn:microsoft.com/office/officeart/2005/8/layout/gear1"/>
    <dgm:cxn modelId="{8A5F01F8-8480-4795-AB2C-57AE5FE8A605}" srcId="{A4A4C968-04D4-473D-A55D-E5639A24961F}" destId="{AC36515F-974C-4025-A501-3179C2F6AB71}" srcOrd="3" destOrd="0" parTransId="{1A388CD5-22AB-46F8-ADA4-663871051574}" sibTransId="{F5E8039A-C6A1-429E-9970-1F2FAEFAFD22}"/>
    <dgm:cxn modelId="{721B6AF8-D2B9-433E-ADFB-23E04EF1A133}" srcId="{A4A4C968-04D4-473D-A55D-E5639A24961F}" destId="{9C5F9ABE-DE0A-4C02-ABBC-4143759CD5E0}" srcOrd="0" destOrd="0" parTransId="{E463A156-EE75-4D09-8D98-FD5A994AD1DF}" sibTransId="{62AA4A55-901C-4D0E-9794-A07372341BF5}"/>
    <dgm:cxn modelId="{6473B9FB-5C76-43F8-AE17-096D92BD6285}" type="presOf" srcId="{9C5F9ABE-DE0A-4C02-ABBC-4143759CD5E0}" destId="{4A0315EB-D255-46D2-AC89-5D101CB1DF77}" srcOrd="2" destOrd="0" presId="urn:microsoft.com/office/officeart/2005/8/layout/gear1"/>
    <dgm:cxn modelId="{B7C2B5CF-D152-4D9E-8D0D-53058AE2AC81}" type="presParOf" srcId="{15029835-4DFE-4D60-9566-0B6851249580}" destId="{860B8D60-FA55-456C-A7B6-793797011861}" srcOrd="0" destOrd="0" presId="urn:microsoft.com/office/officeart/2005/8/layout/gear1"/>
    <dgm:cxn modelId="{693DCA65-3F05-4095-BDDF-D7A964BB4A23}" type="presParOf" srcId="{15029835-4DFE-4D60-9566-0B6851249580}" destId="{3A39CE3B-8270-4175-9082-7EB39BA8BBC2}" srcOrd="1" destOrd="0" presId="urn:microsoft.com/office/officeart/2005/8/layout/gear1"/>
    <dgm:cxn modelId="{49B5BAA5-010B-400E-BA3B-3CDDA5C087A7}" type="presParOf" srcId="{15029835-4DFE-4D60-9566-0B6851249580}" destId="{4A0315EB-D255-46D2-AC89-5D101CB1DF77}" srcOrd="2" destOrd="0" presId="urn:microsoft.com/office/officeart/2005/8/layout/gear1"/>
    <dgm:cxn modelId="{90EB0BA0-D118-4335-8ACA-6A7DCF2D2E53}" type="presParOf" srcId="{15029835-4DFE-4D60-9566-0B6851249580}" destId="{1E821649-38E1-4CA0-B0FA-7B1162DAD9F5}" srcOrd="3" destOrd="0" presId="urn:microsoft.com/office/officeart/2005/8/layout/gear1"/>
    <dgm:cxn modelId="{83C45EDF-8565-48CD-A212-FE52D3BFE02D}" type="presParOf" srcId="{15029835-4DFE-4D60-9566-0B6851249580}" destId="{E50CDAEF-3221-440C-A867-5AE4D42B381A}" srcOrd="4" destOrd="0" presId="urn:microsoft.com/office/officeart/2005/8/layout/gear1"/>
    <dgm:cxn modelId="{29206614-5C9F-4B3B-911E-61323FFD62D0}" type="presParOf" srcId="{15029835-4DFE-4D60-9566-0B6851249580}" destId="{5A59DADB-D62D-4BA2-90CC-67402B1262EE}" srcOrd="5" destOrd="0" presId="urn:microsoft.com/office/officeart/2005/8/layout/gear1"/>
    <dgm:cxn modelId="{75210AB7-AFCF-4859-B864-E2ADD702DD21}" type="presParOf" srcId="{15029835-4DFE-4D60-9566-0B6851249580}" destId="{E836C0D6-9335-4A17-BC94-28793EA53525}" srcOrd="6" destOrd="0" presId="urn:microsoft.com/office/officeart/2005/8/layout/gear1"/>
    <dgm:cxn modelId="{6BFA0702-BBC7-4A87-90DA-3F38351C1946}" type="presParOf" srcId="{15029835-4DFE-4D60-9566-0B6851249580}" destId="{1AEC510A-32E7-4A51-89A8-DCC6359EC8F2}" srcOrd="7" destOrd="0" presId="urn:microsoft.com/office/officeart/2005/8/layout/gear1"/>
    <dgm:cxn modelId="{92AAA238-F8A1-4192-86F9-850C5973809A}" type="presParOf" srcId="{15029835-4DFE-4D60-9566-0B6851249580}" destId="{8D4BA14D-59E8-4FEB-9196-F945557D8543}" srcOrd="8" destOrd="0" presId="urn:microsoft.com/office/officeart/2005/8/layout/gear1"/>
    <dgm:cxn modelId="{5B22BED7-7667-4DB4-A27F-547DA9F063EE}" type="presParOf" srcId="{15029835-4DFE-4D60-9566-0B6851249580}" destId="{368CCDC7-C492-47F8-B647-3A6AE99E0BB3}" srcOrd="9" destOrd="0" presId="urn:microsoft.com/office/officeart/2005/8/layout/gear1"/>
    <dgm:cxn modelId="{B67E3061-DC32-4E6B-A4A6-61504F379C75}" type="presParOf" srcId="{15029835-4DFE-4D60-9566-0B6851249580}" destId="{D4753773-CD23-4AEB-87B3-AFB713163383}" srcOrd="10" destOrd="0" presId="urn:microsoft.com/office/officeart/2005/8/layout/gear1"/>
    <dgm:cxn modelId="{11FABE1F-7464-4574-8ADE-B664E5C70B93}" type="presParOf" srcId="{15029835-4DFE-4D60-9566-0B6851249580}" destId="{090BB525-7A72-4295-9F46-32E031B5CD91}" srcOrd="11" destOrd="0" presId="urn:microsoft.com/office/officeart/2005/8/layout/gear1"/>
    <dgm:cxn modelId="{AA8F4268-D619-46F7-AE01-D3B403099508}" type="presParOf" srcId="{15029835-4DFE-4D60-9566-0B6851249580}" destId="{F264435C-3BD2-45EB-ACB5-7842FFC6FE2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B8D60-FA55-456C-A7B6-793797011861}">
      <dsp:nvSpPr>
        <dsp:cNvPr id="0" name=""/>
        <dsp:cNvSpPr/>
      </dsp:nvSpPr>
      <dsp:spPr>
        <a:xfrm>
          <a:off x="3428988" y="2640329"/>
          <a:ext cx="3227070" cy="3227070"/>
        </a:xfrm>
        <a:prstGeom prst="gear9">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erlin Sans FB" pitchFamily="34" charset="0"/>
            </a:rPr>
            <a:t>Competency - what you are good at/not good at</a:t>
          </a:r>
        </a:p>
      </dsp:txBody>
      <dsp:txXfrm>
        <a:off x="4077773" y="3396255"/>
        <a:ext cx="1929500" cy="1658780"/>
      </dsp:txXfrm>
    </dsp:sp>
    <dsp:sp modelId="{1E821649-38E1-4CA0-B0FA-7B1162DAD9F5}">
      <dsp:nvSpPr>
        <dsp:cNvPr id="0" name=""/>
        <dsp:cNvSpPr/>
      </dsp:nvSpPr>
      <dsp:spPr>
        <a:xfrm>
          <a:off x="1371596" y="1905003"/>
          <a:ext cx="2346959" cy="2346959"/>
        </a:xfrm>
        <a:prstGeom prst="gear6">
          <a:avLst/>
        </a:prstGeom>
        <a:gradFill rotWithShape="0">
          <a:gsLst>
            <a:gs pos="0">
              <a:schemeClr val="accent4">
                <a:hueOff val="677645"/>
                <a:satOff val="50000"/>
                <a:lumOff val="-1079"/>
                <a:alphaOff val="0"/>
                <a:tint val="50000"/>
                <a:satMod val="300000"/>
              </a:schemeClr>
            </a:gs>
            <a:gs pos="35000">
              <a:schemeClr val="accent4">
                <a:hueOff val="677645"/>
                <a:satOff val="50000"/>
                <a:lumOff val="-1079"/>
                <a:alphaOff val="0"/>
                <a:tint val="37000"/>
                <a:satMod val="300000"/>
              </a:schemeClr>
            </a:gs>
            <a:gs pos="100000">
              <a:schemeClr val="accent4">
                <a:hueOff val="677645"/>
                <a:satOff val="50000"/>
                <a:lumOff val="-1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erlin Sans FB" pitchFamily="34" charset="0"/>
            </a:rPr>
            <a:t>Intimacy - who you are close to/distant from  </a:t>
          </a:r>
        </a:p>
      </dsp:txBody>
      <dsp:txXfrm>
        <a:off x="1962450" y="2499428"/>
        <a:ext cx="1165251" cy="1158109"/>
      </dsp:txXfrm>
    </dsp:sp>
    <dsp:sp modelId="{E836C0D6-9335-4A17-BC94-28793EA53525}">
      <dsp:nvSpPr>
        <dsp:cNvPr id="0" name=""/>
        <dsp:cNvSpPr/>
      </dsp:nvSpPr>
      <dsp:spPr>
        <a:xfrm rot="20700000">
          <a:off x="2724999" y="258405"/>
          <a:ext cx="2299541" cy="2299541"/>
        </a:xfrm>
        <a:prstGeom prst="gear6">
          <a:avLst/>
        </a:prstGeom>
        <a:gradFill rotWithShape="0">
          <a:gsLst>
            <a:gs pos="0">
              <a:schemeClr val="accent4">
                <a:hueOff val="1355290"/>
                <a:satOff val="100000"/>
                <a:lumOff val="-2157"/>
                <a:alphaOff val="0"/>
                <a:tint val="50000"/>
                <a:satMod val="300000"/>
              </a:schemeClr>
            </a:gs>
            <a:gs pos="35000">
              <a:schemeClr val="accent4">
                <a:hueOff val="1355290"/>
                <a:satOff val="100000"/>
                <a:lumOff val="-2157"/>
                <a:alphaOff val="0"/>
                <a:tint val="37000"/>
                <a:satMod val="300000"/>
              </a:schemeClr>
            </a:gs>
            <a:gs pos="100000">
              <a:schemeClr val="accent4">
                <a:hueOff val="1355290"/>
                <a:satOff val="100000"/>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Berlin Sans FB" pitchFamily="34" charset="0"/>
            </a:rPr>
            <a:t>Power - ability to influence your environment</a:t>
          </a:r>
        </a:p>
      </dsp:txBody>
      <dsp:txXfrm rot="-20700000">
        <a:off x="3229356" y="762761"/>
        <a:ext cx="1290828" cy="1290828"/>
      </dsp:txXfrm>
    </dsp:sp>
    <dsp:sp modelId="{D4753773-CD23-4AEB-87B3-AFB713163383}">
      <dsp:nvSpPr>
        <dsp:cNvPr id="0" name=""/>
        <dsp:cNvSpPr/>
      </dsp:nvSpPr>
      <dsp:spPr>
        <a:xfrm>
          <a:off x="3058675" y="2142612"/>
          <a:ext cx="4130649" cy="4130649"/>
        </a:xfrm>
        <a:prstGeom prst="circularArrow">
          <a:avLst>
            <a:gd name="adj1" fmla="val 4688"/>
            <a:gd name="adj2" fmla="val 299029"/>
            <a:gd name="adj3" fmla="val 2545564"/>
            <a:gd name="adj4" fmla="val 15799339"/>
            <a:gd name="adj5" fmla="val 5469"/>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90BB525-7A72-4295-9F46-32E031B5CD91}">
      <dsp:nvSpPr>
        <dsp:cNvPr id="0" name=""/>
        <dsp:cNvSpPr/>
      </dsp:nvSpPr>
      <dsp:spPr>
        <a:xfrm>
          <a:off x="994819" y="1351094"/>
          <a:ext cx="3001175" cy="3001175"/>
        </a:xfrm>
        <a:prstGeom prst="leftCircularArrow">
          <a:avLst>
            <a:gd name="adj1" fmla="val 6452"/>
            <a:gd name="adj2" fmla="val 429999"/>
            <a:gd name="adj3" fmla="val 10489124"/>
            <a:gd name="adj4" fmla="val 14837806"/>
            <a:gd name="adj5" fmla="val 7527"/>
          </a:avLst>
        </a:prstGeom>
        <a:gradFill rotWithShape="0">
          <a:gsLst>
            <a:gs pos="0">
              <a:schemeClr val="accent4">
                <a:hueOff val="677645"/>
                <a:satOff val="50000"/>
                <a:lumOff val="-1079"/>
                <a:alphaOff val="0"/>
                <a:tint val="50000"/>
                <a:satMod val="300000"/>
              </a:schemeClr>
            </a:gs>
            <a:gs pos="35000">
              <a:schemeClr val="accent4">
                <a:hueOff val="677645"/>
                <a:satOff val="50000"/>
                <a:lumOff val="-1079"/>
                <a:alphaOff val="0"/>
                <a:tint val="37000"/>
                <a:satMod val="300000"/>
              </a:schemeClr>
            </a:gs>
            <a:gs pos="100000">
              <a:schemeClr val="accent4">
                <a:hueOff val="677645"/>
                <a:satOff val="50000"/>
                <a:lumOff val="-107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264435C-3BD2-45EB-ACB5-7842FFC6FE26}">
      <dsp:nvSpPr>
        <dsp:cNvPr id="0" name=""/>
        <dsp:cNvSpPr/>
      </dsp:nvSpPr>
      <dsp:spPr>
        <a:xfrm>
          <a:off x="2193091" y="-252461"/>
          <a:ext cx="3235871" cy="3235871"/>
        </a:xfrm>
        <a:prstGeom prst="circularArrow">
          <a:avLst>
            <a:gd name="adj1" fmla="val 5984"/>
            <a:gd name="adj2" fmla="val 394124"/>
            <a:gd name="adj3" fmla="val 13313824"/>
            <a:gd name="adj4" fmla="val 10508221"/>
            <a:gd name="adj5" fmla="val 6981"/>
          </a:avLst>
        </a:prstGeom>
        <a:gradFill rotWithShape="0">
          <a:gsLst>
            <a:gs pos="0">
              <a:schemeClr val="accent4">
                <a:hueOff val="1355290"/>
                <a:satOff val="100000"/>
                <a:lumOff val="-2157"/>
                <a:alphaOff val="0"/>
                <a:tint val="50000"/>
                <a:satMod val="300000"/>
              </a:schemeClr>
            </a:gs>
            <a:gs pos="35000">
              <a:schemeClr val="accent4">
                <a:hueOff val="1355290"/>
                <a:satOff val="100000"/>
                <a:lumOff val="-2157"/>
                <a:alphaOff val="0"/>
                <a:tint val="37000"/>
                <a:satMod val="300000"/>
              </a:schemeClr>
            </a:gs>
            <a:gs pos="100000">
              <a:schemeClr val="accent4">
                <a:hueOff val="1355290"/>
                <a:satOff val="100000"/>
                <a:lumOff val="-215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charset="0"/>
              </a:defRPr>
            </a:lvl1pPr>
          </a:lstStyle>
          <a:p>
            <a:pPr>
              <a:defRPr/>
            </a:pPr>
            <a:endParaRPr lang="en-US"/>
          </a:p>
        </p:txBody>
      </p:sp>
      <p:sp>
        <p:nvSpPr>
          <p:cNvPr id="24579" name="Rectangle 1027"/>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24580" name="Rectangle 1028"/>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charset="0"/>
              </a:defRPr>
            </a:lvl1pPr>
          </a:lstStyle>
          <a:p>
            <a:pPr>
              <a:defRPr/>
            </a:pPr>
            <a:endParaRPr lang="en-US"/>
          </a:p>
        </p:txBody>
      </p:sp>
      <p:sp>
        <p:nvSpPr>
          <p:cNvPr id="24581" name="Rectangle 1029"/>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charset="0"/>
              </a:defRPr>
            </a:lvl1pPr>
          </a:lstStyle>
          <a:p>
            <a:pPr>
              <a:defRPr/>
            </a:pPr>
            <a:fld id="{DC9F2757-4DC2-4C39-8BBA-AC652CCDC51D}" type="slidenum">
              <a:rPr lang="en-US"/>
              <a:pPr>
                <a:defRPr/>
              </a:pPr>
              <a:t>‹#›</a:t>
            </a:fld>
            <a:endParaRPr lang="en-US"/>
          </a:p>
        </p:txBody>
      </p:sp>
    </p:spTree>
    <p:extLst>
      <p:ext uri="{BB962C8B-B14F-4D97-AF65-F5344CB8AC3E}">
        <p14:creationId xmlns:p14="http://schemas.microsoft.com/office/powerpoint/2010/main" val="4092828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37891"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fld id="{B62E239B-F2A3-4BB8-9E91-4780E341E6AB}" type="datetimeFigureOut">
              <a:rPr lang="en-US"/>
              <a:pPr>
                <a:defRPr/>
              </a:pPr>
              <a:t>1/10/2021</a:t>
            </a:fld>
            <a:endParaRPr lang="en-US"/>
          </a:p>
        </p:txBody>
      </p:sp>
      <p:sp>
        <p:nvSpPr>
          <p:cNvPr id="829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37895"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B75BF6D1-B5FB-42BE-A7C9-6E508EE48BC6}" type="slidenum">
              <a:rPr lang="en-US"/>
              <a:pPr>
                <a:defRPr/>
              </a:pPr>
              <a:t>‹#›</a:t>
            </a:fld>
            <a:endParaRPr lang="en-US"/>
          </a:p>
        </p:txBody>
      </p:sp>
    </p:spTree>
    <p:extLst>
      <p:ext uri="{BB962C8B-B14F-4D97-AF65-F5344CB8AC3E}">
        <p14:creationId xmlns:p14="http://schemas.microsoft.com/office/powerpoint/2010/main" val="235226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nccdphp/ace/prevalence.htm#ACED"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cdc.gov/nccdphp/" TargetMode="External"/><Relationship Id="rId4" Type="http://schemas.openxmlformats.org/officeDocument/2006/relationships/hyperlink" Target="http://www.cdc.gov/nccdphp/dac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180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A0D2BC7B-E100-47B5-902D-51EE1F670C57}" type="slidenum">
              <a:rPr lang="en-US" altLang="en-US" sz="1200">
                <a:latin typeface="Arial" charset="0"/>
              </a:rPr>
              <a:pPr algn="r" eaLnBrk="1" hangingPunct="1"/>
              <a:t>17</a:t>
            </a:fld>
            <a:endParaRPr lang="en-US" alt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z="1000" b="1"/>
              <a:t>The ACE Pyramid represents the conceptual framework for the Study. During the time period of the 1980s and early 1990s information about risk factors for disease had been widely researched and merged into public education and prevention programs. However, it was also clear that risk factors, such as smoking, alcohol abuse, and sexual behaviors for many common diseases were not randomly distributed in the population. In fact, it was known that risk factors for many chronic diseases tended to cluster, that is, persons who had one risk factor tended to have one or more others.</a:t>
            </a:r>
          </a:p>
          <a:p>
            <a:pPr eaLnBrk="1" hangingPunct="1"/>
            <a:r>
              <a:rPr lang="en-US" altLang="en-US" sz="1000" b="1"/>
              <a:t>Because of this knowledge, the ACE Study was designed to assess what we considered to be “scientific gaps” about the origins of risk factors. These gaps are depicted as the two arrows linking Adverse Childhood Experiences to risk factors that lead to the health and social consequences higher up the pyramid. Specifically, the study was designed to provide data that would help answer the question: “If risk factors for disease, disability, and early mortality are not randomly distributed, what influences precede the adoption or development of them?” By providing information to answer this question, we hoped to provide scientific information that would be useful for the development of new and more effective prevention programs.</a:t>
            </a:r>
          </a:p>
          <a:p>
            <a:pPr eaLnBrk="1" hangingPunct="1"/>
            <a:r>
              <a:rPr lang="en-US" altLang="en-US" sz="1000" b="1"/>
              <a:t>The ACE Study takes a whole life perspective, as indicated on the orange arrow leading from conception to death. By working within this framework, the ACE Study began to progressively uncover how childhood stressors (ACE) are strongly related to development and prevalence of risk factors for disease and health and social well-being throughout the lifespan.</a:t>
            </a:r>
          </a:p>
        </p:txBody>
      </p:sp>
    </p:spTree>
    <p:extLst>
      <p:ext uri="{BB962C8B-B14F-4D97-AF65-F5344CB8AC3E}">
        <p14:creationId xmlns:p14="http://schemas.microsoft.com/office/powerpoint/2010/main" val="56756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5042484B-FA3C-4F6A-871E-17F1BB8F9AF8}" type="slidenum">
              <a:rPr lang="en-US" altLang="en-US" sz="1200">
                <a:latin typeface="Arial" charset="0"/>
              </a:rPr>
              <a:pPr algn="r" eaLnBrk="1" hangingPunct="1"/>
              <a:t>20</a:t>
            </a:fld>
            <a:endParaRPr lang="en-US" altLang="en-US" sz="120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a:t>Major Findings</a:t>
            </a:r>
          </a:p>
          <a:p>
            <a:pPr eaLnBrk="1" hangingPunct="1"/>
            <a:r>
              <a:rPr lang="en-US" altLang="en-US" b="1"/>
              <a:t>Childhood abuse, neglect, and exposure to other traumatic stressors which we term </a:t>
            </a:r>
            <a:r>
              <a:rPr lang="en-US" altLang="en-US" b="1" i="1">
                <a:hlinkClick r:id="rId3"/>
              </a:rPr>
              <a:t>adverse childhood experiences</a:t>
            </a:r>
            <a:r>
              <a:rPr lang="en-US" altLang="en-US" b="1"/>
              <a:t> (ACE) are common. Almost two-thirds of our study participants reported at least one ACE, and more than one in five reported three or more ACE. The short- and long-term outcomes of these childhood exposures include a multitude of health and social problems. The ACE Study uses the ACE Score, which is a count of the total number of ACE respondents reported. The ACE Score is used to assess the total amount of stress during childhood and has demonstrated that as the number of ACE increase, the risk for the following health problems increases in a strong and graded fashion:</a:t>
            </a:r>
          </a:p>
          <a:p>
            <a:pPr eaLnBrk="1" hangingPunct="1"/>
            <a:r>
              <a:rPr lang="en-US" altLang="en-US" b="1"/>
              <a:t>In addition, the ACE Study has also demonstrated that the ACE Score has a strong and graded relationship to health-related behaviors and outcomes during childhood and adolescence including early initiation of smoking, sexual activity, and illicit drug use, adolescent pregnancies, and suicide attempts. Finally, as the number of ACE increases the number of co-occurring or “co-morbid” conditions increases. </a:t>
            </a:r>
          </a:p>
          <a:p>
            <a:pPr eaLnBrk="1" hangingPunct="1"/>
            <a:r>
              <a:rPr lang="en-US" altLang="en-US" b="1"/>
              <a:t>Page last reviewed: January 10, 2008</a:t>
            </a:r>
            <a:br>
              <a:rPr lang="en-US" altLang="en-US" b="1"/>
            </a:br>
            <a:r>
              <a:rPr lang="en-US" altLang="en-US" b="1"/>
              <a:t>Page last modified: December 12, 2005</a:t>
            </a:r>
            <a:br>
              <a:rPr lang="en-US" altLang="en-US" b="1"/>
            </a:br>
            <a:r>
              <a:rPr lang="en-US" altLang="en-US" b="1"/>
              <a:t>Content source: </a:t>
            </a:r>
            <a:r>
              <a:rPr lang="en-US" altLang="en-US" b="1">
                <a:hlinkClick r:id="rId4"/>
              </a:rPr>
              <a:t>Division of Adult and Community Health</a:t>
            </a:r>
            <a:r>
              <a:rPr lang="en-US" altLang="en-US" b="1"/>
              <a:t>, </a:t>
            </a:r>
            <a:r>
              <a:rPr lang="en-US" altLang="en-US" b="1">
                <a:hlinkClick r:id="rId5"/>
              </a:rPr>
              <a:t>National Center for Chronic Disease Prevention and Health Promotion</a:t>
            </a:r>
            <a:endParaRPr lang="en-US" altLang="en-US" b="1"/>
          </a:p>
        </p:txBody>
      </p:sp>
    </p:spTree>
    <p:extLst>
      <p:ext uri="{BB962C8B-B14F-4D97-AF65-F5344CB8AC3E}">
        <p14:creationId xmlns:p14="http://schemas.microsoft.com/office/powerpoint/2010/main" val="373402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pPr eaLnBrk="1" hangingPunct="1"/>
            <a:r>
              <a:rPr lang="en-US" altLang="en-US"/>
              <a:t>In your experience, how many juvenile offenders have some or all of these issues?</a:t>
            </a:r>
          </a:p>
          <a:p>
            <a:pPr eaLnBrk="1" hangingPunct="1"/>
            <a:endParaRPr lang="en-US" altLang="en-US"/>
          </a:p>
        </p:txBody>
      </p:sp>
    </p:spTree>
    <p:extLst>
      <p:ext uri="{BB962C8B-B14F-4D97-AF65-F5344CB8AC3E}">
        <p14:creationId xmlns:p14="http://schemas.microsoft.com/office/powerpoint/2010/main" val="106453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8154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5001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DFD997CD-6F12-44E0-95A2-A3B7FA888B75}" type="slidenum">
              <a:rPr lang="en-US" altLang="en-US" sz="1200">
                <a:latin typeface="Arial" charset="0"/>
                <a:ea typeface="ＭＳ Ｐゴシック" pitchFamily="-65" charset="-128"/>
              </a:rPr>
              <a:pPr algn="r" eaLnBrk="1" hangingPunct="1"/>
              <a:t>26</a:t>
            </a:fld>
            <a:endParaRPr lang="en-US" altLang="en-US" sz="1200">
              <a:latin typeface="Arial" charset="0"/>
              <a:ea typeface="ＭＳ Ｐゴシック" pitchFamily="-65" charset="-128"/>
            </a:endParaRPr>
          </a:p>
        </p:txBody>
      </p:sp>
      <p:sp>
        <p:nvSpPr>
          <p:cNvPr id="98307" name="Rectangle 2"/>
          <p:cNvSpPr txBox="1">
            <a:spLocks noGrp="1" noChangeArrowheads="1"/>
          </p:cNvSpPr>
          <p:nvPr/>
        </p:nvSpPr>
        <p:spPr bwMode="auto">
          <a:xfrm>
            <a:off x="0" y="-1588"/>
            <a:ext cx="303847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r>
              <a:rPr lang="en-US" altLang="en-US" sz="1000" i="1">
                <a:ea typeface="ＭＳ Ｐゴシック" pitchFamily="-65" charset="-128"/>
                <a:cs typeface="Arial" charset="0"/>
              </a:rPr>
              <a:t>BPCC Coordinating Committee Training</a:t>
            </a:r>
          </a:p>
        </p:txBody>
      </p:sp>
      <p:sp>
        <p:nvSpPr>
          <p:cNvPr id="98308" name="Rectangle 4"/>
          <p:cNvSpPr txBox="1">
            <a:spLocks noGrp="1" noChangeArrowheads="1"/>
          </p:cNvSpPr>
          <p:nvPr/>
        </p:nvSpPr>
        <p:spPr bwMode="auto">
          <a:xfrm>
            <a:off x="0"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nchor="b"/>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r>
              <a:rPr lang="en-US" altLang="en-US" sz="1000" i="1">
                <a:ea typeface="ＭＳ Ｐゴシック" pitchFamily="-65" charset="-128"/>
                <a:cs typeface="Arial" charset="0"/>
              </a:rPr>
              <a:t>© 2007 The Olweus Bullying Prevention Group</a:t>
            </a:r>
          </a:p>
        </p:txBody>
      </p:sp>
      <p:sp>
        <p:nvSpPr>
          <p:cNvPr id="98309" name="Rectangle 5"/>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nchor="b"/>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pPr algn="r"/>
            <a:fld id="{A56D25F3-C80F-4AFC-9272-1D42FC36B4F6}" type="slidenum">
              <a:rPr lang="en-US" altLang="en-US" sz="1000" i="1">
                <a:ea typeface="ＭＳ Ｐゴシック" pitchFamily="-65" charset="-128"/>
                <a:cs typeface="Arial" charset="0"/>
              </a:rPr>
              <a:pPr algn="r"/>
              <a:t>26</a:t>
            </a:fld>
            <a:endParaRPr lang="en-US" altLang="en-US" sz="1000" i="1">
              <a:ea typeface="ＭＳ Ｐゴシック" pitchFamily="-65" charset="-128"/>
              <a:cs typeface="Arial" charset="0"/>
            </a:endParaRPr>
          </a:p>
        </p:txBody>
      </p:sp>
      <p:sp>
        <p:nvSpPr>
          <p:cNvPr id="98310" name="Rectangle 2"/>
          <p:cNvSpPr>
            <a:spLocks noGrp="1" noRot="1" noChangeAspect="1" noChangeArrowheads="1" noTextEdit="1"/>
          </p:cNvSpPr>
          <p:nvPr>
            <p:ph type="sldImg"/>
          </p:nvPr>
        </p:nvSpPr>
        <p:spPr>
          <a:xfrm>
            <a:off x="1181100" y="698500"/>
            <a:ext cx="4648200" cy="3486150"/>
          </a:xfrm>
          <a:ln/>
        </p:spPr>
      </p:sp>
      <p:sp>
        <p:nvSpPr>
          <p:cNvPr id="98311" name="Rectangle 3"/>
          <p:cNvSpPr>
            <a:spLocks noGrp="1" noChangeArrowheads="1"/>
          </p:cNvSpPr>
          <p:nvPr>
            <p:ph type="body" idx="1"/>
          </p:nvPr>
        </p:nvSpPr>
        <p:spPr>
          <a:xfrm>
            <a:off x="701675" y="4416425"/>
            <a:ext cx="5607050" cy="4181475"/>
          </a:xfrm>
          <a:noFill/>
        </p:spPr>
        <p:txBody>
          <a:bodyPr lIns="96236" tIns="48120" rIns="96236" bIns="48120"/>
          <a:lstStyle/>
          <a:p>
            <a:pPr eaLnBrk="1" hangingPunct="1"/>
            <a:r>
              <a:rPr lang="en-US" altLang="en-US" sz="1600">
                <a:latin typeface="Comic Sans MS" pitchFamily="66" charset="0"/>
              </a:rPr>
              <a:t>Important to begin with a common understanding of what bullying is</a:t>
            </a:r>
            <a:r>
              <a:rPr lang="en-US" altLang="en-US" sz="1600"/>
              <a:t>—</a:t>
            </a:r>
            <a:r>
              <a:rPr lang="en-US" altLang="en-US" sz="1600">
                <a:latin typeface="Comic Sans MS" pitchFamily="66" charset="0"/>
              </a:rPr>
              <a:t>&amp; what it isn</a:t>
            </a:r>
            <a:r>
              <a:rPr lang="en-US" altLang="en-US" sz="1600"/>
              <a:t>’</a:t>
            </a:r>
            <a:r>
              <a:rPr lang="en-US" altLang="en-US" sz="1600">
                <a:latin typeface="Comic Sans MS" pitchFamily="66" charset="0"/>
              </a:rPr>
              <a:t>t.</a:t>
            </a:r>
          </a:p>
          <a:p>
            <a:pPr eaLnBrk="1" hangingPunct="1"/>
            <a:endParaRPr lang="en-US" altLang="en-US" sz="1600">
              <a:latin typeface="Comic Sans MS" pitchFamily="66" charset="0"/>
            </a:endParaRPr>
          </a:p>
          <a:p>
            <a:pPr eaLnBrk="1" hangingPunct="1"/>
            <a:r>
              <a:rPr lang="en-US" altLang="en-US" sz="1600">
                <a:latin typeface="Comic Sans MS" pitchFamily="66" charset="0"/>
              </a:rPr>
              <a:t>Dan Olweus defines bullying as</a:t>
            </a:r>
            <a:r>
              <a:rPr lang="en-US" altLang="en-US" sz="1600"/>
              <a:t>…</a:t>
            </a:r>
            <a:r>
              <a:rPr lang="en-US" altLang="en-US" sz="1600">
                <a:latin typeface="Comic Sans MS" pitchFamily="66" charset="0"/>
              </a:rPr>
              <a:t> </a:t>
            </a:r>
            <a:r>
              <a:rPr lang="en-US" altLang="en-US" sz="1600" i="1">
                <a:latin typeface="Comic Sans MS" pitchFamily="66" charset="0"/>
              </a:rPr>
              <a:t>(</a:t>
            </a:r>
            <a:r>
              <a:rPr lang="en-US" altLang="en-US" sz="1600" b="1" i="1">
                <a:latin typeface="Comic Sans MS" pitchFamily="66" charset="0"/>
              </a:rPr>
              <a:t>SLIDE</a:t>
            </a:r>
            <a:r>
              <a:rPr lang="en-US" altLang="en-US" sz="1600" i="1">
                <a:latin typeface="Comic Sans MS" pitchFamily="66" charset="0"/>
              </a:rPr>
              <a:t>)</a:t>
            </a:r>
          </a:p>
          <a:p>
            <a:pPr eaLnBrk="1" hangingPunct="1"/>
            <a:endParaRPr lang="en-US" altLang="en-US" sz="1600">
              <a:latin typeface="Comic Sans MS" pitchFamily="66" charset="0"/>
            </a:endParaRPr>
          </a:p>
          <a:p>
            <a:pPr eaLnBrk="1" hangingPunct="1"/>
            <a:r>
              <a:rPr lang="en-US" altLang="en-US" sz="1600" i="1">
                <a:latin typeface="Comic Sans MS" pitchFamily="66" charset="0"/>
              </a:rPr>
              <a:t>(See SWG, p. xii; TG, p. 11; SWG DVD Pt. II)</a:t>
            </a:r>
          </a:p>
        </p:txBody>
      </p:sp>
    </p:spTree>
    <p:extLst>
      <p:ext uri="{BB962C8B-B14F-4D97-AF65-F5344CB8AC3E}">
        <p14:creationId xmlns:p14="http://schemas.microsoft.com/office/powerpoint/2010/main" val="1768459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24D7D97C-DCA6-4830-9DE5-D51E36FEFA4E}" type="slidenum">
              <a:rPr lang="en-US" altLang="en-US" sz="1200">
                <a:latin typeface="Arial" charset="0"/>
                <a:ea typeface="ＭＳ Ｐゴシック" pitchFamily="-65" charset="-128"/>
              </a:rPr>
              <a:pPr algn="r" eaLnBrk="1" hangingPunct="1"/>
              <a:t>27</a:t>
            </a:fld>
            <a:endParaRPr lang="en-US" altLang="en-US" sz="1200">
              <a:latin typeface="Arial" charset="0"/>
              <a:ea typeface="ＭＳ Ｐゴシック" pitchFamily="-65" charset="-128"/>
            </a:endParaRPr>
          </a:p>
        </p:txBody>
      </p:sp>
      <p:sp>
        <p:nvSpPr>
          <p:cNvPr id="99331" name="Rectangle 2"/>
          <p:cNvSpPr txBox="1">
            <a:spLocks noGrp="1" noChangeArrowheads="1"/>
          </p:cNvSpPr>
          <p:nvPr/>
        </p:nvSpPr>
        <p:spPr bwMode="auto">
          <a:xfrm>
            <a:off x="0" y="-1588"/>
            <a:ext cx="303847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r>
              <a:rPr lang="en-US" altLang="en-US" sz="1000" i="1">
                <a:ea typeface="ＭＳ Ｐゴシック" pitchFamily="-65" charset="-128"/>
                <a:cs typeface="Arial" charset="0"/>
              </a:rPr>
              <a:t>BPCC Coordinating Committee Training</a:t>
            </a:r>
          </a:p>
        </p:txBody>
      </p:sp>
      <p:sp>
        <p:nvSpPr>
          <p:cNvPr id="99332" name="Rectangle 4"/>
          <p:cNvSpPr txBox="1">
            <a:spLocks noGrp="1" noChangeArrowheads="1"/>
          </p:cNvSpPr>
          <p:nvPr/>
        </p:nvSpPr>
        <p:spPr bwMode="auto">
          <a:xfrm>
            <a:off x="0"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nchor="b"/>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r>
              <a:rPr lang="en-US" altLang="en-US" sz="1000" i="1">
                <a:ea typeface="ＭＳ Ｐゴシック" pitchFamily="-65" charset="-128"/>
                <a:cs typeface="Arial" charset="0"/>
              </a:rPr>
              <a:t>© 2007 The Olweus Bullying Prevention Group</a:t>
            </a:r>
          </a:p>
        </p:txBody>
      </p:sp>
      <p:sp>
        <p:nvSpPr>
          <p:cNvPr id="99333" name="Rectangle 5"/>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nchor="b"/>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pPr algn="r"/>
            <a:fld id="{47BC0568-9657-4B2B-A48E-8FD065490484}" type="slidenum">
              <a:rPr lang="en-US" altLang="en-US" sz="1000" i="1">
                <a:ea typeface="ＭＳ Ｐゴシック" pitchFamily="-65" charset="-128"/>
                <a:cs typeface="Arial" charset="0"/>
              </a:rPr>
              <a:pPr algn="r"/>
              <a:t>27</a:t>
            </a:fld>
            <a:endParaRPr lang="en-US" altLang="en-US" sz="1000" i="1">
              <a:ea typeface="ＭＳ Ｐゴシック" pitchFamily="-65" charset="-128"/>
              <a:cs typeface="Arial" charset="0"/>
            </a:endParaRPr>
          </a:p>
        </p:txBody>
      </p:sp>
      <p:sp>
        <p:nvSpPr>
          <p:cNvPr id="99334" name="Rectangle 2"/>
          <p:cNvSpPr>
            <a:spLocks noGrp="1" noRot="1" noChangeAspect="1" noChangeArrowheads="1" noTextEdit="1"/>
          </p:cNvSpPr>
          <p:nvPr>
            <p:ph type="sldImg"/>
          </p:nvPr>
        </p:nvSpPr>
        <p:spPr>
          <a:xfrm>
            <a:off x="1190625" y="703263"/>
            <a:ext cx="4632325" cy="3473450"/>
          </a:xfrm>
          <a:ln/>
        </p:spPr>
      </p:sp>
      <p:sp>
        <p:nvSpPr>
          <p:cNvPr id="99335" name="Rectangle 3"/>
          <p:cNvSpPr>
            <a:spLocks noGrp="1" noChangeArrowheads="1"/>
          </p:cNvSpPr>
          <p:nvPr>
            <p:ph type="body" idx="1"/>
          </p:nvPr>
        </p:nvSpPr>
        <p:spPr>
          <a:xfrm>
            <a:off x="381000" y="4343400"/>
            <a:ext cx="6400800" cy="4267200"/>
          </a:xfrm>
          <a:noFill/>
        </p:spPr>
        <p:txBody>
          <a:bodyPr lIns="96236" tIns="48120" rIns="96236" bIns="48120"/>
          <a:lstStyle/>
          <a:p>
            <a:pPr eaLnBrk="1" hangingPunct="1">
              <a:lnSpc>
                <a:spcPct val="80000"/>
              </a:lnSpc>
            </a:pPr>
            <a:r>
              <a:rPr lang="en-US" altLang="en-US" sz="1600">
                <a:latin typeface="Comic Sans MS" pitchFamily="66" charset="0"/>
              </a:rPr>
              <a:t>Bullying may seriously affect:  (1)  psychosocial functioning,  (2)  academic work, (3) health of children who are targeted</a:t>
            </a:r>
            <a:r>
              <a:rPr lang="en-US" altLang="en-US" sz="1600"/>
              <a:t>—</a:t>
            </a:r>
            <a:r>
              <a:rPr lang="en-US" altLang="en-US" sz="1600">
                <a:latin typeface="Comic Sans MS" pitchFamily="66" charset="0"/>
              </a:rPr>
              <a:t>effects can be both short &amp; long-term</a:t>
            </a:r>
          </a:p>
          <a:p>
            <a:pPr eaLnBrk="1" hangingPunct="1">
              <a:lnSpc>
                <a:spcPct val="80000"/>
              </a:lnSpc>
              <a:buFontTx/>
              <a:buChar char="•"/>
            </a:pPr>
            <a:r>
              <a:rPr lang="en-US" altLang="en-US" sz="1600">
                <a:latin typeface="Comic Sans MS" pitchFamily="66" charset="0"/>
              </a:rPr>
              <a:t>Being bullied related to lower self-esteem, higher depression, loneliness, anxiety</a:t>
            </a:r>
          </a:p>
          <a:p>
            <a:pPr eaLnBrk="1" hangingPunct="1">
              <a:lnSpc>
                <a:spcPct val="80000"/>
              </a:lnSpc>
              <a:buFontTx/>
              <a:buChar char="•"/>
            </a:pPr>
            <a:r>
              <a:rPr lang="en-US" altLang="en-US" sz="1600">
                <a:latin typeface="Comic Sans MS" pitchFamily="66" charset="0"/>
              </a:rPr>
              <a:t>Victims more likely to report wanting to </a:t>
            </a:r>
            <a:r>
              <a:rPr lang="en-US" altLang="en-US" sz="1600" u="sng">
                <a:latin typeface="Comic Sans MS" pitchFamily="66" charset="0"/>
              </a:rPr>
              <a:t>avoid school</a:t>
            </a:r>
            <a:r>
              <a:rPr lang="en-US" altLang="en-US" sz="1600">
                <a:latin typeface="Comic Sans MS" pitchFamily="66" charset="0"/>
              </a:rPr>
              <a:t>, higher absenteeism rates </a:t>
            </a:r>
            <a:r>
              <a:rPr lang="en-US" altLang="en-US" sz="1600" i="1">
                <a:latin typeface="Comic Sans MS" pitchFamily="66" charset="0"/>
              </a:rPr>
              <a:t>(Rigby, 1996)</a:t>
            </a:r>
            <a:r>
              <a:rPr lang="en-US" altLang="en-US" sz="1600">
                <a:latin typeface="Comic Sans MS" pitchFamily="66" charset="0"/>
              </a:rPr>
              <a:t> </a:t>
            </a:r>
          </a:p>
          <a:p>
            <a:pPr eaLnBrk="1" hangingPunct="1">
              <a:lnSpc>
                <a:spcPct val="80000"/>
              </a:lnSpc>
              <a:buFontTx/>
              <a:buChar char="•"/>
            </a:pPr>
            <a:r>
              <a:rPr lang="en-US" altLang="en-US" sz="1600">
                <a:latin typeface="Comic Sans MS" pitchFamily="66" charset="0"/>
              </a:rPr>
              <a:t>Report </a:t>
            </a:r>
            <a:r>
              <a:rPr lang="en-US" altLang="en-US" sz="1600" u="sng">
                <a:latin typeface="Comic Sans MS" pitchFamily="66" charset="0"/>
              </a:rPr>
              <a:t>disliking school</a:t>
            </a:r>
            <a:r>
              <a:rPr lang="en-US" altLang="en-US" sz="1600">
                <a:latin typeface="Comic Sans MS" pitchFamily="66" charset="0"/>
              </a:rPr>
              <a:t> &amp; received </a:t>
            </a:r>
            <a:r>
              <a:rPr lang="en-US" altLang="en-US" sz="1600" u="sng">
                <a:latin typeface="Comic Sans MS" pitchFamily="66" charset="0"/>
              </a:rPr>
              <a:t>lower grades</a:t>
            </a:r>
            <a:r>
              <a:rPr lang="en-US" altLang="en-US" sz="1600">
                <a:latin typeface="Comic Sans MS" pitchFamily="66" charset="0"/>
              </a:rPr>
              <a:t> </a:t>
            </a:r>
            <a:r>
              <a:rPr lang="en-US" altLang="en-US" sz="1600" i="1">
                <a:latin typeface="Comic Sans MS" pitchFamily="66" charset="0"/>
              </a:rPr>
              <a:t>(Eisenberg et al., 2003)</a:t>
            </a:r>
          </a:p>
          <a:p>
            <a:pPr eaLnBrk="1" hangingPunct="1">
              <a:lnSpc>
                <a:spcPct val="80000"/>
              </a:lnSpc>
              <a:buFontTx/>
              <a:buChar char="•"/>
            </a:pPr>
            <a:r>
              <a:rPr lang="en-US" altLang="en-US" sz="1600">
                <a:latin typeface="Comic Sans MS" pitchFamily="66" charset="0"/>
              </a:rPr>
              <a:t>Early peer exclusion (Kindergarten) leads to decreased classroom participation, &amp; in turn to lowered academic achievement in 5</a:t>
            </a:r>
            <a:r>
              <a:rPr lang="en-US" altLang="en-US" sz="1600" baseline="30000">
                <a:latin typeface="Comic Sans MS" pitchFamily="66" charset="0"/>
              </a:rPr>
              <a:t>th</a:t>
            </a:r>
            <a:r>
              <a:rPr lang="en-US" altLang="en-US" sz="1600">
                <a:latin typeface="Comic Sans MS" pitchFamily="66" charset="0"/>
              </a:rPr>
              <a:t> grade. </a:t>
            </a:r>
            <a:r>
              <a:rPr lang="en-US" altLang="en-US" sz="1600" i="1">
                <a:latin typeface="Comic Sans MS" pitchFamily="66" charset="0"/>
              </a:rPr>
              <a:t>(Buhs, et al., 2006)</a:t>
            </a:r>
            <a:r>
              <a:rPr lang="en-US" altLang="en-US" sz="1600">
                <a:latin typeface="Comic Sans MS" pitchFamily="66" charset="0"/>
              </a:rPr>
              <a:t> </a:t>
            </a:r>
          </a:p>
          <a:p>
            <a:pPr eaLnBrk="1" hangingPunct="1">
              <a:lnSpc>
                <a:spcPct val="80000"/>
              </a:lnSpc>
              <a:buFontTx/>
              <a:buChar char="•"/>
            </a:pPr>
            <a:r>
              <a:rPr lang="en-US" altLang="en-US" sz="1600">
                <a:latin typeface="Comic Sans MS" pitchFamily="66" charset="0"/>
              </a:rPr>
              <a:t>Report more suicidal ideation than non-bullied peers. Though relatively rare, suicide has been linked to persistent bullying. </a:t>
            </a:r>
          </a:p>
          <a:p>
            <a:pPr eaLnBrk="1" hangingPunct="1">
              <a:lnSpc>
                <a:spcPct val="80000"/>
              </a:lnSpc>
              <a:buFontTx/>
              <a:buChar char="•"/>
            </a:pPr>
            <a:r>
              <a:rPr lang="en-US" altLang="en-US" sz="1600">
                <a:latin typeface="Comic Sans MS" pitchFamily="66" charset="0"/>
              </a:rPr>
              <a:t>Suicidal ideation &amp; depression appear more common among children experiencing indirect bullying (e.g., being ignored) than direct bullying </a:t>
            </a:r>
            <a:r>
              <a:rPr lang="en-US" altLang="en-US" sz="1600" i="1">
                <a:latin typeface="Comic Sans MS" pitchFamily="66" charset="0"/>
              </a:rPr>
              <a:t>(van der Wal et al., 2003)</a:t>
            </a:r>
            <a:r>
              <a:rPr lang="en-US" altLang="en-US" i="1">
                <a:latin typeface="Comic Sans MS" pitchFamily="66" charset="0"/>
              </a:rPr>
              <a:t> </a:t>
            </a:r>
            <a:r>
              <a:rPr lang="en-US" altLang="en-US" sz="900" i="1"/>
              <a:t>	</a:t>
            </a:r>
          </a:p>
          <a:p>
            <a:pPr eaLnBrk="1" hangingPunct="1">
              <a:lnSpc>
                <a:spcPct val="80000"/>
              </a:lnSpc>
              <a:buFontTx/>
              <a:buChar char="•"/>
            </a:pPr>
            <a:r>
              <a:rPr lang="en-US" altLang="en-US" sz="1600">
                <a:latin typeface="Comic Sans MS" pitchFamily="66" charset="0"/>
              </a:rPr>
              <a:t>Depression &amp; low self-esteem can persist into adulthood.</a:t>
            </a:r>
            <a:r>
              <a:rPr lang="en-US" altLang="en-US" sz="900" i="1"/>
              <a:t>	</a:t>
            </a:r>
            <a:endParaRPr lang="en-US" altLang="en-US" i="1"/>
          </a:p>
        </p:txBody>
      </p:sp>
    </p:spTree>
    <p:extLst>
      <p:ext uri="{BB962C8B-B14F-4D97-AF65-F5344CB8AC3E}">
        <p14:creationId xmlns:p14="http://schemas.microsoft.com/office/powerpoint/2010/main" val="271785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0FB0D205-ABDE-45EE-9960-657D9DB5C3F2}" type="slidenum">
              <a:rPr lang="en-US" altLang="en-US" sz="1200">
                <a:latin typeface="Arial" charset="0"/>
                <a:ea typeface="ＭＳ Ｐゴシック" pitchFamily="-65" charset="-128"/>
              </a:rPr>
              <a:pPr algn="r" eaLnBrk="1" hangingPunct="1"/>
              <a:t>28</a:t>
            </a:fld>
            <a:endParaRPr lang="en-US" altLang="en-US" sz="1200">
              <a:latin typeface="Arial" charset="0"/>
              <a:ea typeface="ＭＳ Ｐゴシック" pitchFamily="-65" charset="-128"/>
            </a:endParaRPr>
          </a:p>
        </p:txBody>
      </p:sp>
      <p:sp>
        <p:nvSpPr>
          <p:cNvPr id="100355" name="Rectangle 2"/>
          <p:cNvSpPr>
            <a:spLocks noGrp="1" noRot="1" noChangeAspect="1" noChangeArrowheads="1" noTextEdit="1"/>
          </p:cNvSpPr>
          <p:nvPr>
            <p:ph type="sldImg"/>
          </p:nvPr>
        </p:nvSpPr>
        <p:spPr>
          <a:xfrm>
            <a:off x="1192213" y="703263"/>
            <a:ext cx="4630737" cy="3473450"/>
          </a:xfrm>
          <a:ln/>
        </p:spPr>
      </p:sp>
      <p:sp>
        <p:nvSpPr>
          <p:cNvPr id="100356" name="Rectangle 3"/>
          <p:cNvSpPr>
            <a:spLocks noGrp="1" noChangeArrowheads="1"/>
          </p:cNvSpPr>
          <p:nvPr>
            <p:ph type="body" idx="1"/>
          </p:nvPr>
        </p:nvSpPr>
        <p:spPr>
          <a:xfrm>
            <a:off x="933450" y="4414838"/>
            <a:ext cx="5143500" cy="4181475"/>
          </a:xfrm>
          <a:noFill/>
        </p:spPr>
        <p:txBody>
          <a:bodyPr/>
          <a:lstStyle/>
          <a:p>
            <a:pPr eaLnBrk="1" hangingPunct="1">
              <a:buFontTx/>
              <a:buChar char="•"/>
            </a:pPr>
            <a:r>
              <a:rPr lang="en-US" altLang="en-US" sz="1600">
                <a:latin typeface="Comic Sans MS" pitchFamily="66" charset="0"/>
              </a:rPr>
              <a:t>Children who are frequently bullied report a variety health problems</a:t>
            </a:r>
          </a:p>
          <a:p>
            <a:pPr eaLnBrk="1" hangingPunct="1">
              <a:buFontTx/>
              <a:buChar char="•"/>
            </a:pPr>
            <a:r>
              <a:rPr lang="en-US" altLang="en-US" sz="1600">
                <a:latin typeface="Comic Sans MS" pitchFamily="66" charset="0"/>
              </a:rPr>
              <a:t>Example: In recent study of Dutch school children (ages 9-12), found that bullied children (i.e., bullied a few times a month or more), were more likely than peers to experience a variety of physical ailments:  (</a:t>
            </a:r>
            <a:r>
              <a:rPr lang="en-US" altLang="en-US" sz="1600" b="1" i="1">
                <a:latin typeface="Comic Sans MS" pitchFamily="66" charset="0"/>
              </a:rPr>
              <a:t>SLIDE</a:t>
            </a:r>
            <a:r>
              <a:rPr lang="en-US" altLang="en-US" sz="1600">
                <a:latin typeface="Comic Sans MS" pitchFamily="66" charset="0"/>
              </a:rPr>
              <a:t>)</a:t>
            </a:r>
          </a:p>
          <a:p>
            <a:pPr eaLnBrk="1" hangingPunct="1">
              <a:buFontTx/>
              <a:buChar char="•"/>
            </a:pPr>
            <a:r>
              <a:rPr lang="en-US" altLang="en-US" sz="1600">
                <a:latin typeface="Comic Sans MS" pitchFamily="66" charset="0"/>
              </a:rPr>
              <a:t>3x as likely as peers to have headaches,</a:t>
            </a:r>
          </a:p>
          <a:p>
            <a:pPr eaLnBrk="1" hangingPunct="1">
              <a:buFontTx/>
              <a:buChar char="•"/>
            </a:pPr>
            <a:r>
              <a:rPr lang="en-US" altLang="en-US" sz="1600">
                <a:latin typeface="Comic Sans MS" pitchFamily="66" charset="0"/>
              </a:rPr>
              <a:t>2x as likely to have problems sleeping, abdominal pain, &amp; to be tense</a:t>
            </a:r>
          </a:p>
          <a:p>
            <a:pPr eaLnBrk="1" hangingPunct="1">
              <a:buFontTx/>
              <a:buChar char="•"/>
            </a:pPr>
            <a:r>
              <a:rPr lang="en-US" altLang="en-US" sz="1600">
                <a:latin typeface="Comic Sans MS" pitchFamily="66" charset="0"/>
              </a:rPr>
              <a:t>3x as likely to be anxious</a:t>
            </a:r>
          </a:p>
          <a:p>
            <a:pPr eaLnBrk="1" hangingPunct="1">
              <a:buFontTx/>
              <a:buChar char="•"/>
            </a:pPr>
            <a:r>
              <a:rPr lang="en-US" altLang="en-US" sz="1600">
                <a:latin typeface="Comic Sans MS" pitchFamily="66" charset="0"/>
              </a:rPr>
              <a:t>5x as likely to be unhappy &amp; MUCH more depressed</a:t>
            </a:r>
          </a:p>
          <a:p>
            <a:pPr eaLnBrk="1" hangingPunct="1">
              <a:buFontTx/>
              <a:buChar char="•"/>
            </a:pPr>
            <a:endParaRPr lang="en-US" altLang="en-US" sz="1600">
              <a:latin typeface="Comic Sans MS" pitchFamily="66" charset="0"/>
            </a:endParaRPr>
          </a:p>
          <a:p>
            <a:pPr eaLnBrk="1" hangingPunct="1"/>
            <a:endParaRPr lang="en-US" altLang="en-US" sz="1600" i="1">
              <a:latin typeface="Comic Sans MS" pitchFamily="66" charset="0"/>
            </a:endParaRPr>
          </a:p>
          <a:p>
            <a:pPr eaLnBrk="1" hangingPunct="1"/>
            <a:endParaRPr lang="en-US" altLang="en-US" sz="1000">
              <a:latin typeface="Comic Sans MS" pitchFamily="66" charset="0"/>
            </a:endParaRPr>
          </a:p>
        </p:txBody>
      </p:sp>
    </p:spTree>
    <p:extLst>
      <p:ext uri="{BB962C8B-B14F-4D97-AF65-F5344CB8AC3E}">
        <p14:creationId xmlns:p14="http://schemas.microsoft.com/office/powerpoint/2010/main" val="1892945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C2276AC2-529F-4B75-87C3-26F723391D88}" type="slidenum">
              <a:rPr lang="en-US" altLang="en-US" sz="1200">
                <a:latin typeface="Arial" charset="0"/>
                <a:ea typeface="ＭＳ Ｐゴシック" pitchFamily="-65" charset="-128"/>
              </a:rPr>
              <a:pPr algn="r" eaLnBrk="1" hangingPunct="1"/>
              <a:t>29</a:t>
            </a:fld>
            <a:endParaRPr lang="en-US" altLang="en-US" sz="1200">
              <a:latin typeface="Arial" charset="0"/>
              <a:ea typeface="ＭＳ Ｐゴシック" pitchFamily="-65" charset="-128"/>
            </a:endParaRPr>
          </a:p>
        </p:txBody>
      </p:sp>
      <p:sp>
        <p:nvSpPr>
          <p:cNvPr id="101379" name="Rectangle 2"/>
          <p:cNvSpPr txBox="1">
            <a:spLocks noGrp="1" noChangeArrowheads="1"/>
          </p:cNvSpPr>
          <p:nvPr/>
        </p:nvSpPr>
        <p:spPr bwMode="auto">
          <a:xfrm>
            <a:off x="0" y="-1588"/>
            <a:ext cx="3038475"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r>
              <a:rPr lang="en-US" altLang="en-US" sz="1000" i="1">
                <a:ea typeface="ＭＳ Ｐゴシック" pitchFamily="-65" charset="-128"/>
                <a:cs typeface="Arial" charset="0"/>
              </a:rPr>
              <a:t>BPCC Coordinating Committee Training</a:t>
            </a:r>
          </a:p>
        </p:txBody>
      </p:sp>
      <p:sp>
        <p:nvSpPr>
          <p:cNvPr id="101380" name="Rectangle 4"/>
          <p:cNvSpPr txBox="1">
            <a:spLocks noGrp="1" noChangeArrowheads="1"/>
          </p:cNvSpPr>
          <p:nvPr/>
        </p:nvSpPr>
        <p:spPr bwMode="auto">
          <a:xfrm>
            <a:off x="0"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nchor="b"/>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r>
              <a:rPr lang="en-US" altLang="en-US" sz="1000" i="1">
                <a:ea typeface="ＭＳ Ｐゴシック" pitchFamily="-65" charset="-128"/>
                <a:cs typeface="Arial" charset="0"/>
              </a:rPr>
              <a:t>© 2007 The Olweus Bullying Prevention Group</a:t>
            </a:r>
          </a:p>
        </p:txBody>
      </p:sp>
      <p:sp>
        <p:nvSpPr>
          <p:cNvPr id="101381" name="Rectangle 5"/>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12" tIns="0" rIns="19912" bIns="0" anchor="b"/>
          <a:lstStyle>
            <a:lvl1pPr defTabSz="938213" eaLnBrk="0" hangingPunct="0">
              <a:defRPr sz="1600">
                <a:solidFill>
                  <a:schemeClr val="tx1"/>
                </a:solidFill>
                <a:latin typeface="Times New Roman" pitchFamily="18" charset="0"/>
              </a:defRPr>
            </a:lvl1pPr>
            <a:lvl2pPr marL="742950" indent="-285750" defTabSz="938213" eaLnBrk="0" hangingPunct="0">
              <a:defRPr sz="1600">
                <a:solidFill>
                  <a:schemeClr val="tx1"/>
                </a:solidFill>
                <a:latin typeface="Times New Roman" pitchFamily="18" charset="0"/>
              </a:defRPr>
            </a:lvl2pPr>
            <a:lvl3pPr marL="1143000" indent="-228600" defTabSz="938213" eaLnBrk="0" hangingPunct="0">
              <a:defRPr sz="1600">
                <a:solidFill>
                  <a:schemeClr val="tx1"/>
                </a:solidFill>
                <a:latin typeface="Times New Roman" pitchFamily="18" charset="0"/>
              </a:defRPr>
            </a:lvl3pPr>
            <a:lvl4pPr marL="1600200" indent="-228600" defTabSz="938213" eaLnBrk="0" hangingPunct="0">
              <a:defRPr sz="1600">
                <a:solidFill>
                  <a:schemeClr val="tx1"/>
                </a:solidFill>
                <a:latin typeface="Times New Roman" pitchFamily="18" charset="0"/>
              </a:defRPr>
            </a:lvl4pPr>
            <a:lvl5pPr marL="2057400" indent="-228600" defTabSz="938213" eaLnBrk="0" hangingPunct="0">
              <a:defRPr sz="1600">
                <a:solidFill>
                  <a:schemeClr val="tx1"/>
                </a:solidFill>
                <a:latin typeface="Times New Roman" pitchFamily="18" charset="0"/>
              </a:defRPr>
            </a:lvl5pPr>
            <a:lvl6pPr marL="2514600" indent="-228600" defTabSz="938213" eaLnBrk="0" fontAlgn="base" hangingPunct="0">
              <a:spcBef>
                <a:spcPct val="0"/>
              </a:spcBef>
              <a:spcAft>
                <a:spcPct val="0"/>
              </a:spcAft>
              <a:defRPr sz="1600">
                <a:solidFill>
                  <a:schemeClr val="tx1"/>
                </a:solidFill>
                <a:latin typeface="Times New Roman" pitchFamily="18" charset="0"/>
              </a:defRPr>
            </a:lvl6pPr>
            <a:lvl7pPr marL="2971800" indent="-228600" defTabSz="938213" eaLnBrk="0" fontAlgn="base" hangingPunct="0">
              <a:spcBef>
                <a:spcPct val="0"/>
              </a:spcBef>
              <a:spcAft>
                <a:spcPct val="0"/>
              </a:spcAft>
              <a:defRPr sz="1600">
                <a:solidFill>
                  <a:schemeClr val="tx1"/>
                </a:solidFill>
                <a:latin typeface="Times New Roman" pitchFamily="18" charset="0"/>
              </a:defRPr>
            </a:lvl7pPr>
            <a:lvl8pPr marL="3429000" indent="-228600" defTabSz="938213" eaLnBrk="0" fontAlgn="base" hangingPunct="0">
              <a:spcBef>
                <a:spcPct val="0"/>
              </a:spcBef>
              <a:spcAft>
                <a:spcPct val="0"/>
              </a:spcAft>
              <a:defRPr sz="1600">
                <a:solidFill>
                  <a:schemeClr val="tx1"/>
                </a:solidFill>
                <a:latin typeface="Times New Roman" pitchFamily="18" charset="0"/>
              </a:defRPr>
            </a:lvl8pPr>
            <a:lvl9pPr marL="3886200" indent="-228600" defTabSz="938213" eaLnBrk="0" fontAlgn="base" hangingPunct="0">
              <a:spcBef>
                <a:spcPct val="0"/>
              </a:spcBef>
              <a:spcAft>
                <a:spcPct val="0"/>
              </a:spcAft>
              <a:defRPr sz="1600">
                <a:solidFill>
                  <a:schemeClr val="tx1"/>
                </a:solidFill>
                <a:latin typeface="Times New Roman" pitchFamily="18" charset="0"/>
              </a:defRPr>
            </a:lvl9pPr>
          </a:lstStyle>
          <a:p>
            <a:pPr algn="r"/>
            <a:fld id="{D292D06B-131E-493A-A2FF-74F823079EBB}" type="slidenum">
              <a:rPr lang="en-US" altLang="en-US" sz="1000" i="1">
                <a:ea typeface="ＭＳ Ｐゴシック" pitchFamily="-65" charset="-128"/>
                <a:cs typeface="Arial" charset="0"/>
              </a:rPr>
              <a:pPr algn="r"/>
              <a:t>29</a:t>
            </a:fld>
            <a:endParaRPr lang="en-US" altLang="en-US" sz="1000" i="1">
              <a:ea typeface="ＭＳ Ｐゴシック" pitchFamily="-65" charset="-128"/>
              <a:cs typeface="Arial" charset="0"/>
            </a:endParaRPr>
          </a:p>
        </p:txBody>
      </p:sp>
      <p:sp>
        <p:nvSpPr>
          <p:cNvPr id="101382" name="Rectangle 2"/>
          <p:cNvSpPr>
            <a:spLocks noGrp="1" noRot="1" noChangeAspect="1" noChangeArrowheads="1" noTextEdit="1"/>
          </p:cNvSpPr>
          <p:nvPr>
            <p:ph type="sldImg"/>
          </p:nvPr>
        </p:nvSpPr>
        <p:spPr>
          <a:xfrm>
            <a:off x="1190625" y="703263"/>
            <a:ext cx="4632325" cy="3473450"/>
          </a:xfrm>
          <a:ln/>
        </p:spPr>
      </p:sp>
      <p:sp>
        <p:nvSpPr>
          <p:cNvPr id="101383" name="Rectangle 3"/>
          <p:cNvSpPr>
            <a:spLocks noGrp="1" noChangeArrowheads="1"/>
          </p:cNvSpPr>
          <p:nvPr>
            <p:ph type="body" idx="1"/>
          </p:nvPr>
        </p:nvSpPr>
        <p:spPr>
          <a:xfrm>
            <a:off x="1068388" y="4419600"/>
            <a:ext cx="5141912" cy="4181475"/>
          </a:xfrm>
          <a:noFill/>
        </p:spPr>
        <p:txBody>
          <a:bodyPr lIns="96236" tIns="48120" rIns="96236" bIns="48120"/>
          <a:lstStyle/>
          <a:p>
            <a:pPr eaLnBrk="1" hangingPunct="1">
              <a:lnSpc>
                <a:spcPct val="90000"/>
              </a:lnSpc>
            </a:pPr>
            <a:r>
              <a:rPr lang="en-US" altLang="en-US" sz="1400">
                <a:latin typeface="Comic Sans MS" pitchFamily="66" charset="0"/>
              </a:rPr>
              <a:t>Peer group plays an important role in motivating and encouraging bullying in many situations.</a:t>
            </a:r>
          </a:p>
          <a:p>
            <a:pPr eaLnBrk="1" hangingPunct="1">
              <a:lnSpc>
                <a:spcPct val="90000"/>
              </a:lnSpc>
            </a:pPr>
            <a:endParaRPr lang="en-US" altLang="en-US" sz="700">
              <a:latin typeface="Comic Sans MS" pitchFamily="66" charset="0"/>
            </a:endParaRPr>
          </a:p>
          <a:p>
            <a:pPr eaLnBrk="1" hangingPunct="1">
              <a:lnSpc>
                <a:spcPct val="90000"/>
              </a:lnSpc>
            </a:pPr>
            <a:r>
              <a:rPr lang="en-US" altLang="en-US" sz="1400">
                <a:latin typeface="Comic Sans MS" pitchFamily="66" charset="0"/>
              </a:rPr>
              <a:t>As this continuum shows, students who bully often get various types of support</a:t>
            </a:r>
            <a:r>
              <a:rPr lang="en-US" altLang="en-US" sz="1400"/>
              <a:t>—</a:t>
            </a:r>
            <a:r>
              <a:rPr lang="en-US" altLang="en-US" sz="1400">
                <a:latin typeface="Comic Sans MS" pitchFamily="66" charset="0"/>
              </a:rPr>
              <a:t>from followers (hench boys or hench girls), supporters, &amp; passive supporters.</a:t>
            </a:r>
          </a:p>
          <a:p>
            <a:pPr eaLnBrk="1" hangingPunct="1">
              <a:lnSpc>
                <a:spcPct val="90000"/>
              </a:lnSpc>
            </a:pPr>
            <a:endParaRPr lang="en-US" altLang="en-US" sz="700">
              <a:latin typeface="Comic Sans MS" pitchFamily="66" charset="0"/>
            </a:endParaRPr>
          </a:p>
          <a:p>
            <a:pPr eaLnBrk="1" hangingPunct="1">
              <a:lnSpc>
                <a:spcPct val="90000"/>
              </a:lnSpc>
            </a:pPr>
            <a:r>
              <a:rPr lang="en-US" altLang="en-US" sz="1400">
                <a:latin typeface="Comic Sans MS" pitchFamily="66" charset="0"/>
              </a:rPr>
              <a:t>Shows group phenomenon: roles vary among participants &amp; observers.  Some are much more active than others.</a:t>
            </a:r>
          </a:p>
          <a:p>
            <a:pPr eaLnBrk="1" hangingPunct="1">
              <a:lnSpc>
                <a:spcPct val="90000"/>
              </a:lnSpc>
            </a:pPr>
            <a:endParaRPr lang="en-US" altLang="en-US" sz="700">
              <a:latin typeface="Comic Sans MS" pitchFamily="66" charset="0"/>
            </a:endParaRPr>
          </a:p>
          <a:p>
            <a:pPr eaLnBrk="1" hangingPunct="1">
              <a:lnSpc>
                <a:spcPct val="90000"/>
              </a:lnSpc>
            </a:pPr>
            <a:r>
              <a:rPr lang="en-US" altLang="en-US" sz="1400">
                <a:latin typeface="Comic Sans MS" pitchFamily="66" charset="0"/>
              </a:rPr>
              <a:t>This </a:t>
            </a:r>
            <a:r>
              <a:rPr lang="en-US" altLang="en-US" sz="1400"/>
              <a:t>“</a:t>
            </a:r>
            <a:r>
              <a:rPr lang="en-US" altLang="en-US" sz="1400">
                <a:latin typeface="Comic Sans MS" pitchFamily="66" charset="0"/>
              </a:rPr>
              <a:t>Bullying Circle</a:t>
            </a:r>
            <a:r>
              <a:rPr lang="en-US" altLang="en-US" sz="1400"/>
              <a:t>”</a:t>
            </a:r>
            <a:r>
              <a:rPr lang="en-US" altLang="en-US" sz="1400">
                <a:latin typeface="Comic Sans MS" pitchFamily="66" charset="0"/>
              </a:rPr>
              <a:t> is an important OBPP tool to illustrate roles in bullying situations &amp; to build understanding about how the program helps shift behavioral norms &amp; attitudes.  </a:t>
            </a:r>
          </a:p>
          <a:p>
            <a:pPr eaLnBrk="1" hangingPunct="1">
              <a:lnSpc>
                <a:spcPct val="90000"/>
              </a:lnSpc>
            </a:pPr>
            <a:endParaRPr lang="en-US" altLang="en-US" sz="1400">
              <a:latin typeface="Comic Sans MS" pitchFamily="66" charset="0"/>
            </a:endParaRPr>
          </a:p>
          <a:p>
            <a:pPr eaLnBrk="1" hangingPunct="1">
              <a:lnSpc>
                <a:spcPct val="90000"/>
              </a:lnSpc>
            </a:pPr>
            <a:r>
              <a:rPr lang="en-US" altLang="en-US" sz="1400" i="1">
                <a:latin typeface="Comic Sans MS" pitchFamily="66" charset="0"/>
              </a:rPr>
              <a:t>Engage participants in </a:t>
            </a:r>
            <a:r>
              <a:rPr lang="en-US" altLang="en-US" sz="1400" b="1" i="1">
                <a:latin typeface="Comic Sans MS" pitchFamily="66" charset="0"/>
              </a:rPr>
              <a:t>Bullying Circle Exercise </a:t>
            </a:r>
            <a:r>
              <a:rPr lang="en-US" altLang="en-US" sz="1400" i="1">
                <a:latin typeface="Comic Sans MS" pitchFamily="66" charset="0"/>
              </a:rPr>
              <a:t>(TM Tab 11, Doc. 7) using the large role play cards (TM Tab 11, Doc. 8)</a:t>
            </a:r>
            <a:endParaRPr lang="en-US" altLang="en-US" sz="1400" b="1" i="1">
              <a:latin typeface="Comic Sans MS" pitchFamily="66" charset="0"/>
            </a:endParaRPr>
          </a:p>
          <a:p>
            <a:pPr eaLnBrk="1" hangingPunct="1">
              <a:lnSpc>
                <a:spcPct val="90000"/>
              </a:lnSpc>
            </a:pPr>
            <a:r>
              <a:rPr lang="en-US" altLang="en-US" sz="1400" i="1">
                <a:latin typeface="Comic Sans MS" pitchFamily="66" charset="0"/>
              </a:rPr>
              <a:t>	</a:t>
            </a:r>
          </a:p>
          <a:p>
            <a:pPr eaLnBrk="1" hangingPunct="1">
              <a:lnSpc>
                <a:spcPct val="90000"/>
              </a:lnSpc>
            </a:pPr>
            <a:r>
              <a:rPr lang="en-US" altLang="en-US" sz="1400" i="1">
                <a:latin typeface="Comic Sans MS" pitchFamily="66" charset="0"/>
              </a:rPr>
              <a:t>TG, pp. 23-25; SWG CD Doc. 1, pp. 15-16.</a:t>
            </a:r>
          </a:p>
          <a:p>
            <a:pPr eaLnBrk="1" hangingPunct="1">
              <a:lnSpc>
                <a:spcPct val="90000"/>
              </a:lnSpc>
            </a:pPr>
            <a:endParaRPr lang="en-US" altLang="en-US" sz="1400">
              <a:latin typeface="Comic Sans MS" pitchFamily="66" charset="0"/>
            </a:endParaRPr>
          </a:p>
        </p:txBody>
      </p:sp>
    </p:spTree>
    <p:extLst>
      <p:ext uri="{BB962C8B-B14F-4D97-AF65-F5344CB8AC3E}">
        <p14:creationId xmlns:p14="http://schemas.microsoft.com/office/powerpoint/2010/main" val="172080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56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4681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9840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12563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507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3652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58167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59696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99885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a:t>
            </a:r>
          </a:p>
          <a:p>
            <a:r>
              <a:rPr lang="en-US" baseline="0" dirty="0"/>
              <a:t>Newer Diagnosis. </a:t>
            </a:r>
          </a:p>
          <a:p>
            <a:r>
              <a:rPr lang="en-US" baseline="0" dirty="0"/>
              <a:t>Interesting to see how it reveals itself in clinical practice and in treatment models in terms of effectiveness. </a:t>
            </a:r>
          </a:p>
          <a:p>
            <a:r>
              <a:rPr lang="en-US" baseline="0" dirty="0"/>
              <a:t>Often presents as recurring tantrums – but without an intention or goal.</a:t>
            </a:r>
          </a:p>
          <a:p>
            <a:r>
              <a:rPr lang="en-US" baseline="0" dirty="0"/>
              <a:t>Previously was considered to be </a:t>
            </a:r>
            <a:r>
              <a:rPr lang="en-US" baseline="0" dirty="0" err="1"/>
              <a:t>BiPolar</a:t>
            </a:r>
            <a:r>
              <a:rPr lang="en-US" baseline="0" dirty="0"/>
              <a:t> </a:t>
            </a:r>
          </a:p>
          <a:p>
            <a:r>
              <a:rPr lang="en-US" baseline="0" dirty="0"/>
              <a:t>You may begin hearing about this diagnosis in the coming months/years.</a:t>
            </a:r>
          </a:p>
          <a:p>
            <a:r>
              <a:rPr lang="en-US" baseline="0"/>
              <a:t>NEXT SLIDE</a:t>
            </a:r>
          </a:p>
          <a:p>
            <a:endParaRPr lang="en-US" dirty="0"/>
          </a:p>
        </p:txBody>
      </p:sp>
      <p:sp>
        <p:nvSpPr>
          <p:cNvPr id="4" name="Slide Number Placeholder 3"/>
          <p:cNvSpPr>
            <a:spLocks noGrp="1"/>
          </p:cNvSpPr>
          <p:nvPr>
            <p:ph type="sldNum" sz="quarter" idx="10"/>
          </p:nvPr>
        </p:nvSpPr>
        <p:spPr/>
        <p:txBody>
          <a:bodyPr/>
          <a:lstStyle/>
          <a:p>
            <a:fld id="{B40CB798-BB39-2E4C-BAD9-20F445F80789}"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3011445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67429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6667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72293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89699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60741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9181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charset="0"/>
              <a:ea typeface="ＭＳ Ｐゴシック" pitchFamily="-65" charset="-128"/>
            </a:endParaRPr>
          </a:p>
        </p:txBody>
      </p:sp>
      <p:sp>
        <p:nvSpPr>
          <p:cNvPr id="8704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eaLnBrk="1" hangingPunct="1"/>
            <a:fld id="{94C7F539-27BB-4755-B6FD-F1FF017B3B95}" type="slidenum">
              <a:rPr lang="en-US" altLang="en-US" sz="1200" i="1">
                <a:solidFill>
                  <a:srgbClr val="FF3300"/>
                </a:solidFill>
                <a:latin typeface="Comic Sans MS" pitchFamily="66" charset="0"/>
                <a:cs typeface="Arial" charset="0"/>
              </a:rPr>
              <a:pPr algn="r" eaLnBrk="1" hangingPunct="1"/>
              <a:t>10</a:t>
            </a:fld>
            <a:endParaRPr lang="en-US" altLang="en-US" sz="1200" i="1">
              <a:solidFill>
                <a:srgbClr val="FF3300"/>
              </a:solidFill>
              <a:latin typeface="Comic Sans MS" pitchFamily="66" charset="0"/>
              <a:cs typeface="Arial" charset="0"/>
            </a:endParaRPr>
          </a:p>
        </p:txBody>
      </p:sp>
    </p:spTree>
    <p:extLst>
      <p:ext uri="{BB962C8B-B14F-4D97-AF65-F5344CB8AC3E}">
        <p14:creationId xmlns:p14="http://schemas.microsoft.com/office/powerpoint/2010/main" val="154050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084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7114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86142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7360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7005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10F974-AA1F-4814-8ED2-F671E42BA979}" type="slidenum">
              <a:rPr lang="en-US"/>
              <a:pPr>
                <a:defRPr/>
              </a:pPr>
              <a:t>‹#›</a:t>
            </a:fld>
            <a:endParaRPr lang="en-US"/>
          </a:p>
        </p:txBody>
      </p:sp>
    </p:spTree>
    <p:extLst>
      <p:ext uri="{BB962C8B-B14F-4D97-AF65-F5344CB8AC3E}">
        <p14:creationId xmlns:p14="http://schemas.microsoft.com/office/powerpoint/2010/main" val="151315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B6EC0-D16B-4F7F-81C9-17DF48C18D54}" type="slidenum">
              <a:rPr lang="en-US"/>
              <a:pPr>
                <a:defRPr/>
              </a:pPr>
              <a:t>‹#›</a:t>
            </a:fld>
            <a:endParaRPr lang="en-US"/>
          </a:p>
        </p:txBody>
      </p:sp>
    </p:spTree>
    <p:extLst>
      <p:ext uri="{BB962C8B-B14F-4D97-AF65-F5344CB8AC3E}">
        <p14:creationId xmlns:p14="http://schemas.microsoft.com/office/powerpoint/2010/main" val="132523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9717E5-3A95-4443-9F4F-5B77DEA64D68}" type="slidenum">
              <a:rPr lang="en-US"/>
              <a:pPr>
                <a:defRPr/>
              </a:pPr>
              <a:t>‹#›</a:t>
            </a:fld>
            <a:endParaRPr lang="en-US"/>
          </a:p>
        </p:txBody>
      </p:sp>
    </p:spTree>
    <p:extLst>
      <p:ext uri="{BB962C8B-B14F-4D97-AF65-F5344CB8AC3E}">
        <p14:creationId xmlns:p14="http://schemas.microsoft.com/office/powerpoint/2010/main" val="403999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C2EDCB-A94A-4F03-91C6-19C938BCB577}" type="slidenum">
              <a:rPr lang="en-US"/>
              <a:pPr>
                <a:defRPr/>
              </a:pPr>
              <a:t>‹#›</a:t>
            </a:fld>
            <a:endParaRPr lang="en-US"/>
          </a:p>
        </p:txBody>
      </p:sp>
    </p:spTree>
    <p:extLst>
      <p:ext uri="{BB962C8B-B14F-4D97-AF65-F5344CB8AC3E}">
        <p14:creationId xmlns:p14="http://schemas.microsoft.com/office/powerpoint/2010/main" val="1285239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7239000" y="6534150"/>
            <a:ext cx="1905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fld id="{8F986DD6-ACC2-4FD9-A9ED-D8FC47204A22}" type="slidenum">
              <a:rPr lang="en-US" altLang="en-US" sz="1200">
                <a:solidFill>
                  <a:srgbClr val="FFFFFF"/>
                </a:solidFill>
                <a:latin typeface="Comic Sans MS" pitchFamily="66" charset="0"/>
                <a:cs typeface="Arial" charset="0"/>
              </a:rPr>
              <a:pPr algn="r"/>
              <a:t>‹#›</a:t>
            </a:fld>
            <a:endParaRPr lang="en-US" altLang="en-US" sz="1200">
              <a:solidFill>
                <a:srgbClr val="FFFFFF"/>
              </a:solidFill>
              <a:latin typeface="Comic Sans MS" pitchFamily="66" charset="0"/>
              <a:cs typeface="Arial" charset="0"/>
            </a:endParaRPr>
          </a:p>
        </p:txBody>
      </p:sp>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12801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Title 7"/>
          <p:cNvSpPr>
            <a:spLocks noGrp="1"/>
          </p:cNvSpPr>
          <p:nvPr>
            <p:ph type="title"/>
          </p:nvPr>
        </p:nvSpPr>
        <p:spPr/>
        <p:txBody>
          <a:bodyPr/>
          <a:lstStyle/>
          <a:p>
            <a:r>
              <a:rPr lang="en-US"/>
              <a:t>Click to edit Master title style</a:t>
            </a:r>
          </a:p>
        </p:txBody>
      </p:sp>
      <p:sp>
        <p:nvSpPr>
          <p:cNvPr id="6" name="Rectangle 13"/>
          <p:cNvSpPr>
            <a:spLocks noGrp="1" noChangeArrowheads="1"/>
          </p:cNvSpPr>
          <p:nvPr>
            <p:ph type="dt" sz="half" idx="10"/>
          </p:nvPr>
        </p:nvSpPr>
        <p:spPr>
          <a:xfrm>
            <a:off x="0" y="6381750"/>
            <a:ext cx="1905000" cy="457200"/>
          </a:xfrm>
        </p:spPr>
        <p:txBody>
          <a:bodyPr/>
          <a:lstStyle>
            <a:lvl1pPr>
              <a:defRPr sz="1600"/>
            </a:lvl1pPr>
          </a:lstStyle>
          <a:p>
            <a:pPr>
              <a:defRPr/>
            </a:pPr>
            <a:endParaRPr lang="en-US"/>
          </a:p>
        </p:txBody>
      </p:sp>
    </p:spTree>
    <p:extLst>
      <p:ext uri="{BB962C8B-B14F-4D97-AF65-F5344CB8AC3E}">
        <p14:creationId xmlns:p14="http://schemas.microsoft.com/office/powerpoint/2010/main" val="391031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885FF9B9-46B2-4D75-9241-5BE69F1537EC}" type="slidenum">
              <a:rPr lang="en-US"/>
              <a:pPr>
                <a:defRPr/>
              </a:pPr>
              <a:t>‹#›</a:t>
            </a:fld>
            <a:endParaRPr lang="en-US"/>
          </a:p>
        </p:txBody>
      </p:sp>
    </p:spTree>
    <p:extLst>
      <p:ext uri="{BB962C8B-B14F-4D97-AF65-F5344CB8AC3E}">
        <p14:creationId xmlns:p14="http://schemas.microsoft.com/office/powerpoint/2010/main" val="3896470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5F08F035-9512-41E8-A68F-C87EE437588C}" type="slidenum">
              <a:rPr lang="en-US"/>
              <a:pPr>
                <a:defRPr/>
              </a:pPr>
              <a:t>‹#›</a:t>
            </a:fld>
            <a:endParaRPr lang="en-US"/>
          </a:p>
        </p:txBody>
      </p:sp>
    </p:spTree>
    <p:extLst>
      <p:ext uri="{BB962C8B-B14F-4D97-AF65-F5344CB8AC3E}">
        <p14:creationId xmlns:p14="http://schemas.microsoft.com/office/powerpoint/2010/main" val="15169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45716C8F-7E40-4893-BB4F-591FA00AE640}" type="slidenum">
              <a:rPr lang="en-US"/>
              <a:pPr>
                <a:defRPr/>
              </a:pPr>
              <a:t>‹#›</a:t>
            </a:fld>
            <a:endParaRPr lang="en-US"/>
          </a:p>
        </p:txBody>
      </p:sp>
    </p:spTree>
    <p:extLst>
      <p:ext uri="{BB962C8B-B14F-4D97-AF65-F5344CB8AC3E}">
        <p14:creationId xmlns:p14="http://schemas.microsoft.com/office/powerpoint/2010/main" val="328346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3"/>
          <p:cNvSpPr>
            <a:spLocks noGrp="1" noChangeArrowheads="1"/>
          </p:cNvSpPr>
          <p:nvPr>
            <p:ph type="dt" sz="half" idx="10"/>
          </p:nvPr>
        </p:nvSpPr>
        <p:spPr>
          <a:xfrm>
            <a:off x="0" y="6381750"/>
            <a:ext cx="1905000" cy="457200"/>
          </a:xfrm>
        </p:spPr>
        <p:txBody>
          <a:bodyPr/>
          <a:lstStyle>
            <a:lvl1pPr>
              <a:defRPr sz="1600"/>
            </a:lvl1pPr>
          </a:lstStyle>
          <a:p>
            <a:pPr>
              <a:defRPr/>
            </a:pPr>
            <a:endParaRPr lang="en-US"/>
          </a:p>
        </p:txBody>
      </p:sp>
      <p:sp>
        <p:nvSpPr>
          <p:cNvPr id="9"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8868A1D3-A927-4FEC-8D8A-9B2736A74B5D}" type="slidenum">
              <a:rPr lang="en-US"/>
              <a:pPr>
                <a:defRPr/>
              </a:pPr>
              <a:t>‹#›</a:t>
            </a:fld>
            <a:endParaRPr lang="en-US"/>
          </a:p>
        </p:txBody>
      </p:sp>
    </p:spTree>
    <p:extLst>
      <p:ext uri="{BB962C8B-B14F-4D97-AF65-F5344CB8AC3E}">
        <p14:creationId xmlns:p14="http://schemas.microsoft.com/office/powerpoint/2010/main" val="3996029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4" name="Rectangle 13"/>
          <p:cNvSpPr>
            <a:spLocks noGrp="1" noChangeArrowheads="1"/>
          </p:cNvSpPr>
          <p:nvPr>
            <p:ph type="dt" sz="half" idx="10"/>
          </p:nvPr>
        </p:nvSpPr>
        <p:spPr>
          <a:xfrm>
            <a:off x="0" y="6381750"/>
            <a:ext cx="1905000" cy="457200"/>
          </a:xfrm>
        </p:spPr>
        <p:txBody>
          <a:bodyPr/>
          <a:lstStyle>
            <a:lvl1pPr>
              <a:defRPr sz="1600"/>
            </a:lvl1pPr>
          </a:lstStyle>
          <a:p>
            <a:pPr>
              <a:defRPr/>
            </a:pPr>
            <a:endParaRPr lang="en-US"/>
          </a:p>
        </p:txBody>
      </p:sp>
      <p:sp>
        <p:nvSpPr>
          <p:cNvPr id="5"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01DDE24D-6695-4E8C-BD61-C239F7D1E8B8}" type="slidenum">
              <a:rPr lang="en-US"/>
              <a:pPr>
                <a:defRPr/>
              </a:pPr>
              <a:t>‹#›</a:t>
            </a:fld>
            <a:endParaRPr lang="en-US"/>
          </a:p>
        </p:txBody>
      </p:sp>
    </p:spTree>
    <p:extLst>
      <p:ext uri="{BB962C8B-B14F-4D97-AF65-F5344CB8AC3E}">
        <p14:creationId xmlns:p14="http://schemas.microsoft.com/office/powerpoint/2010/main" val="1212293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3"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4"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9AA71F2F-D238-428D-9EFC-5BBF9FBF5521}" type="slidenum">
              <a:rPr lang="en-US"/>
              <a:pPr>
                <a:defRPr/>
              </a:pPr>
              <a:t>‹#›</a:t>
            </a:fld>
            <a:endParaRPr lang="en-US"/>
          </a:p>
        </p:txBody>
      </p:sp>
    </p:spTree>
    <p:extLst>
      <p:ext uri="{BB962C8B-B14F-4D97-AF65-F5344CB8AC3E}">
        <p14:creationId xmlns:p14="http://schemas.microsoft.com/office/powerpoint/2010/main" val="105905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037FD5-2297-4A59-86B3-6A791DFE7AC6}" type="slidenum">
              <a:rPr lang="en-US"/>
              <a:pPr>
                <a:defRPr/>
              </a:pPr>
              <a:t>‹#›</a:t>
            </a:fld>
            <a:endParaRPr lang="en-US"/>
          </a:p>
        </p:txBody>
      </p:sp>
    </p:spTree>
    <p:extLst>
      <p:ext uri="{BB962C8B-B14F-4D97-AF65-F5344CB8AC3E}">
        <p14:creationId xmlns:p14="http://schemas.microsoft.com/office/powerpoint/2010/main" val="433798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0B2583DF-2DB0-4975-A5A5-8B470E888A5C}" type="slidenum">
              <a:rPr lang="en-US"/>
              <a:pPr>
                <a:defRPr/>
              </a:pPr>
              <a:t>‹#›</a:t>
            </a:fld>
            <a:endParaRPr lang="en-US"/>
          </a:p>
        </p:txBody>
      </p:sp>
    </p:spTree>
    <p:extLst>
      <p:ext uri="{BB962C8B-B14F-4D97-AF65-F5344CB8AC3E}">
        <p14:creationId xmlns:p14="http://schemas.microsoft.com/office/powerpoint/2010/main" val="223621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AE4E2DBA-77A0-4469-ACF8-AA00958AEEBD}" type="slidenum">
              <a:rPr lang="en-US"/>
              <a:pPr>
                <a:defRPr/>
              </a:pPr>
              <a:t>‹#›</a:t>
            </a:fld>
            <a:endParaRPr lang="en-US"/>
          </a:p>
        </p:txBody>
      </p:sp>
    </p:spTree>
    <p:extLst>
      <p:ext uri="{BB962C8B-B14F-4D97-AF65-F5344CB8AC3E}">
        <p14:creationId xmlns:p14="http://schemas.microsoft.com/office/powerpoint/2010/main" val="2780293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8CA4D36B-304C-402B-9237-F55E139F108E}" type="slidenum">
              <a:rPr lang="en-US"/>
              <a:pPr>
                <a:defRPr/>
              </a:pPr>
              <a:t>‹#›</a:t>
            </a:fld>
            <a:endParaRPr lang="en-US"/>
          </a:p>
        </p:txBody>
      </p:sp>
    </p:spTree>
    <p:extLst>
      <p:ext uri="{BB962C8B-B14F-4D97-AF65-F5344CB8AC3E}">
        <p14:creationId xmlns:p14="http://schemas.microsoft.com/office/powerpoint/2010/main" val="1725125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0FBF1B09-E233-4BB0-811E-61A4963335EF}" type="slidenum">
              <a:rPr lang="en-US"/>
              <a:pPr>
                <a:defRPr/>
              </a:pPr>
              <a:t>‹#›</a:t>
            </a:fld>
            <a:endParaRPr lang="en-US"/>
          </a:p>
        </p:txBody>
      </p:sp>
    </p:spTree>
    <p:extLst>
      <p:ext uri="{BB962C8B-B14F-4D97-AF65-F5344CB8AC3E}">
        <p14:creationId xmlns:p14="http://schemas.microsoft.com/office/powerpoint/2010/main" val="3090340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7D0FDE00-58C1-43DD-A448-4457C32F0F61}" type="slidenum">
              <a:rPr lang="en-US"/>
              <a:pPr>
                <a:defRPr/>
              </a:pPr>
              <a:t>‹#›</a:t>
            </a:fld>
            <a:endParaRPr lang="en-US"/>
          </a:p>
        </p:txBody>
      </p:sp>
    </p:spTree>
    <p:extLst>
      <p:ext uri="{BB962C8B-B14F-4D97-AF65-F5344CB8AC3E}">
        <p14:creationId xmlns:p14="http://schemas.microsoft.com/office/powerpoint/2010/main" val="4077955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8"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D0B26D4B-29FB-49FC-86B7-09AD96A991F2}" type="slidenum">
              <a:rPr lang="en-US"/>
              <a:pPr>
                <a:defRPr/>
              </a:pPr>
              <a:t>‹#›</a:t>
            </a:fld>
            <a:endParaRPr lang="en-US"/>
          </a:p>
        </p:txBody>
      </p:sp>
    </p:spTree>
    <p:extLst>
      <p:ext uri="{BB962C8B-B14F-4D97-AF65-F5344CB8AC3E}">
        <p14:creationId xmlns:p14="http://schemas.microsoft.com/office/powerpoint/2010/main" val="3099640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FF036A69-8642-4EEA-B630-A6B15E7EABFB}" type="slidenum">
              <a:rPr lang="en-US"/>
              <a:pPr>
                <a:defRPr/>
              </a:pPr>
              <a:t>‹#›</a:t>
            </a:fld>
            <a:endParaRPr lang="en-US"/>
          </a:p>
        </p:txBody>
      </p:sp>
    </p:spTree>
    <p:extLst>
      <p:ext uri="{BB962C8B-B14F-4D97-AF65-F5344CB8AC3E}">
        <p14:creationId xmlns:p14="http://schemas.microsoft.com/office/powerpoint/2010/main" val="41329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8"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2224FE6E-C824-47FE-BB7A-190379A554C9}" type="slidenum">
              <a:rPr lang="en-US"/>
              <a:pPr>
                <a:defRPr/>
              </a:pPr>
              <a:t>‹#›</a:t>
            </a:fld>
            <a:endParaRPr lang="en-US"/>
          </a:p>
        </p:txBody>
      </p:sp>
    </p:spTree>
    <p:extLst>
      <p:ext uri="{BB962C8B-B14F-4D97-AF65-F5344CB8AC3E}">
        <p14:creationId xmlns:p14="http://schemas.microsoft.com/office/powerpoint/2010/main" val="2422329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DF4ADC3C-B035-41FF-A400-1A02934F742D}" type="slidenum">
              <a:rPr lang="en-US"/>
              <a:pPr>
                <a:defRPr/>
              </a:pPr>
              <a:t>‹#›</a:t>
            </a:fld>
            <a:endParaRPr lang="en-US"/>
          </a:p>
        </p:txBody>
      </p:sp>
    </p:spTree>
    <p:extLst>
      <p:ext uri="{BB962C8B-B14F-4D97-AF65-F5344CB8AC3E}">
        <p14:creationId xmlns:p14="http://schemas.microsoft.com/office/powerpoint/2010/main" val="2241635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310D39A2-9ADB-447E-A390-659F74FEF90A}" type="slidenum">
              <a:rPr lang="en-US"/>
              <a:pPr>
                <a:defRPr/>
              </a:pPr>
              <a:t>‹#›</a:t>
            </a:fld>
            <a:endParaRPr lang="en-US"/>
          </a:p>
        </p:txBody>
      </p:sp>
    </p:spTree>
    <p:extLst>
      <p:ext uri="{BB962C8B-B14F-4D97-AF65-F5344CB8AC3E}">
        <p14:creationId xmlns:p14="http://schemas.microsoft.com/office/powerpoint/2010/main" val="315686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DEC463-5674-434E-97D9-A7A505EDE960}" type="slidenum">
              <a:rPr lang="en-US"/>
              <a:pPr>
                <a:defRPr/>
              </a:pPr>
              <a:t>‹#›</a:t>
            </a:fld>
            <a:endParaRPr lang="en-US"/>
          </a:p>
        </p:txBody>
      </p:sp>
    </p:spTree>
    <p:extLst>
      <p:ext uri="{BB962C8B-B14F-4D97-AF65-F5344CB8AC3E}">
        <p14:creationId xmlns:p14="http://schemas.microsoft.com/office/powerpoint/2010/main" val="512502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A60B4E02-2FFA-41C7-88FE-5C77B2893D1F}" type="slidenum">
              <a:rPr lang="en-US"/>
              <a:pPr>
                <a:defRPr/>
              </a:pPr>
              <a:t>‹#›</a:t>
            </a:fld>
            <a:endParaRPr lang="en-US"/>
          </a:p>
        </p:txBody>
      </p:sp>
    </p:spTree>
    <p:extLst>
      <p:ext uri="{BB962C8B-B14F-4D97-AF65-F5344CB8AC3E}">
        <p14:creationId xmlns:p14="http://schemas.microsoft.com/office/powerpoint/2010/main" val="2663521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7239000" y="6534150"/>
            <a:ext cx="1905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fld id="{112DA715-D9DD-4A88-B6E2-BECDBB29C45F}" type="slidenum">
              <a:rPr lang="en-US" altLang="en-US" sz="1200">
                <a:solidFill>
                  <a:srgbClr val="FFFFFF"/>
                </a:solidFill>
                <a:latin typeface="Comic Sans MS" pitchFamily="66" charset="0"/>
                <a:cs typeface="Arial" charset="0"/>
              </a:rPr>
              <a:pPr algn="r"/>
              <a:t>‹#›</a:t>
            </a:fld>
            <a:endParaRPr lang="en-US" altLang="en-US" sz="1200">
              <a:solidFill>
                <a:srgbClr val="FFFFFF"/>
              </a:solidFill>
              <a:latin typeface="Comic Sans MS" pitchFamily="66" charset="0"/>
              <a:cs typeface="Arial" charset="0"/>
            </a:endParaRPr>
          </a:p>
        </p:txBody>
      </p:sp>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12801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Title 7"/>
          <p:cNvSpPr>
            <a:spLocks noGrp="1"/>
          </p:cNvSpPr>
          <p:nvPr>
            <p:ph type="title"/>
          </p:nvPr>
        </p:nvSpPr>
        <p:spPr/>
        <p:txBody>
          <a:bodyPr/>
          <a:lstStyle/>
          <a:p>
            <a:r>
              <a:rPr lang="en-US"/>
              <a:t>Click to edit Master title style</a:t>
            </a:r>
          </a:p>
        </p:txBody>
      </p:sp>
      <p:sp>
        <p:nvSpPr>
          <p:cNvPr id="6" name="Rectangle 13"/>
          <p:cNvSpPr>
            <a:spLocks noGrp="1" noChangeArrowheads="1"/>
          </p:cNvSpPr>
          <p:nvPr>
            <p:ph type="dt" sz="half" idx="10"/>
          </p:nvPr>
        </p:nvSpPr>
        <p:spPr>
          <a:xfrm>
            <a:off x="0" y="6381750"/>
            <a:ext cx="1905000" cy="457200"/>
          </a:xfrm>
        </p:spPr>
        <p:txBody>
          <a:bodyPr/>
          <a:lstStyle>
            <a:lvl1pPr>
              <a:defRPr sz="1600"/>
            </a:lvl1pPr>
          </a:lstStyle>
          <a:p>
            <a:pPr>
              <a:defRPr/>
            </a:pPr>
            <a:endParaRPr lang="en-US"/>
          </a:p>
        </p:txBody>
      </p:sp>
    </p:spTree>
    <p:extLst>
      <p:ext uri="{BB962C8B-B14F-4D97-AF65-F5344CB8AC3E}">
        <p14:creationId xmlns:p14="http://schemas.microsoft.com/office/powerpoint/2010/main" val="620750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5A6DC051-0A52-4C6E-87A0-35E0DC68705B}" type="slidenum">
              <a:rPr lang="en-US"/>
              <a:pPr>
                <a:defRPr/>
              </a:pPr>
              <a:t>‹#›</a:t>
            </a:fld>
            <a:endParaRPr lang="en-US"/>
          </a:p>
        </p:txBody>
      </p:sp>
    </p:spTree>
    <p:extLst>
      <p:ext uri="{BB962C8B-B14F-4D97-AF65-F5344CB8AC3E}">
        <p14:creationId xmlns:p14="http://schemas.microsoft.com/office/powerpoint/2010/main" val="203055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FF84C8AC-5ECA-4977-9FA6-49136FB4EF75}" type="slidenum">
              <a:rPr lang="en-US"/>
              <a:pPr>
                <a:defRPr/>
              </a:pPr>
              <a:t>‹#›</a:t>
            </a:fld>
            <a:endParaRPr lang="en-US"/>
          </a:p>
        </p:txBody>
      </p:sp>
    </p:spTree>
    <p:extLst>
      <p:ext uri="{BB962C8B-B14F-4D97-AF65-F5344CB8AC3E}">
        <p14:creationId xmlns:p14="http://schemas.microsoft.com/office/powerpoint/2010/main" val="212537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5BFD4AC0-0B44-4DB3-AF21-69309B4D9200}" type="slidenum">
              <a:rPr lang="en-US"/>
              <a:pPr>
                <a:defRPr/>
              </a:pPr>
              <a:t>‹#›</a:t>
            </a:fld>
            <a:endParaRPr lang="en-US"/>
          </a:p>
        </p:txBody>
      </p:sp>
    </p:spTree>
    <p:extLst>
      <p:ext uri="{BB962C8B-B14F-4D97-AF65-F5344CB8AC3E}">
        <p14:creationId xmlns:p14="http://schemas.microsoft.com/office/powerpoint/2010/main" val="111412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3"/>
          <p:cNvSpPr>
            <a:spLocks noGrp="1" noChangeArrowheads="1"/>
          </p:cNvSpPr>
          <p:nvPr>
            <p:ph type="dt" sz="half" idx="10"/>
          </p:nvPr>
        </p:nvSpPr>
        <p:spPr>
          <a:xfrm>
            <a:off x="0" y="6381750"/>
            <a:ext cx="1905000" cy="457200"/>
          </a:xfrm>
        </p:spPr>
        <p:txBody>
          <a:bodyPr/>
          <a:lstStyle>
            <a:lvl1pPr>
              <a:defRPr sz="1600"/>
            </a:lvl1pPr>
          </a:lstStyle>
          <a:p>
            <a:pPr>
              <a:defRPr/>
            </a:pPr>
            <a:endParaRPr lang="en-US"/>
          </a:p>
        </p:txBody>
      </p:sp>
      <p:sp>
        <p:nvSpPr>
          <p:cNvPr id="9"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40254625-FC61-40F8-B231-E38DF685F5AA}" type="slidenum">
              <a:rPr lang="en-US"/>
              <a:pPr>
                <a:defRPr/>
              </a:pPr>
              <a:t>‹#›</a:t>
            </a:fld>
            <a:endParaRPr lang="en-US"/>
          </a:p>
        </p:txBody>
      </p:sp>
    </p:spTree>
    <p:extLst>
      <p:ext uri="{BB962C8B-B14F-4D97-AF65-F5344CB8AC3E}">
        <p14:creationId xmlns:p14="http://schemas.microsoft.com/office/powerpoint/2010/main" val="1247236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4" name="Rectangle 13"/>
          <p:cNvSpPr>
            <a:spLocks noGrp="1" noChangeArrowheads="1"/>
          </p:cNvSpPr>
          <p:nvPr>
            <p:ph type="dt" sz="half" idx="10"/>
          </p:nvPr>
        </p:nvSpPr>
        <p:spPr>
          <a:xfrm>
            <a:off x="0" y="6381750"/>
            <a:ext cx="1905000" cy="457200"/>
          </a:xfrm>
        </p:spPr>
        <p:txBody>
          <a:bodyPr/>
          <a:lstStyle>
            <a:lvl1pPr>
              <a:defRPr sz="1600"/>
            </a:lvl1pPr>
          </a:lstStyle>
          <a:p>
            <a:pPr>
              <a:defRPr/>
            </a:pPr>
            <a:endParaRPr lang="en-US"/>
          </a:p>
        </p:txBody>
      </p:sp>
      <p:sp>
        <p:nvSpPr>
          <p:cNvPr id="5"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30FA6781-397B-4E17-A87C-CB1DD38C6475}" type="slidenum">
              <a:rPr lang="en-US"/>
              <a:pPr>
                <a:defRPr/>
              </a:pPr>
              <a:t>‹#›</a:t>
            </a:fld>
            <a:endParaRPr lang="en-US"/>
          </a:p>
        </p:txBody>
      </p:sp>
    </p:spTree>
    <p:extLst>
      <p:ext uri="{BB962C8B-B14F-4D97-AF65-F5344CB8AC3E}">
        <p14:creationId xmlns:p14="http://schemas.microsoft.com/office/powerpoint/2010/main" val="1394359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3"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4"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F0EA43EC-2733-4A4E-AFE4-25F778D78314}" type="slidenum">
              <a:rPr lang="en-US"/>
              <a:pPr>
                <a:defRPr/>
              </a:pPr>
              <a:t>‹#›</a:t>
            </a:fld>
            <a:endParaRPr lang="en-US"/>
          </a:p>
        </p:txBody>
      </p:sp>
    </p:spTree>
    <p:extLst>
      <p:ext uri="{BB962C8B-B14F-4D97-AF65-F5344CB8AC3E}">
        <p14:creationId xmlns:p14="http://schemas.microsoft.com/office/powerpoint/2010/main" val="3214709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F76FF42C-2F08-4044-B95D-30C0D77DC3AE}" type="slidenum">
              <a:rPr lang="en-US"/>
              <a:pPr>
                <a:defRPr/>
              </a:pPr>
              <a:t>‹#›</a:t>
            </a:fld>
            <a:endParaRPr lang="en-US"/>
          </a:p>
        </p:txBody>
      </p:sp>
    </p:spTree>
    <p:extLst>
      <p:ext uri="{BB962C8B-B14F-4D97-AF65-F5344CB8AC3E}">
        <p14:creationId xmlns:p14="http://schemas.microsoft.com/office/powerpoint/2010/main" val="2820539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0DE5EB8B-3222-4F2A-8290-C80DF303FBFC}" type="slidenum">
              <a:rPr lang="en-US"/>
              <a:pPr>
                <a:defRPr/>
              </a:pPr>
              <a:t>‹#›</a:t>
            </a:fld>
            <a:endParaRPr lang="en-US"/>
          </a:p>
        </p:txBody>
      </p:sp>
    </p:spTree>
    <p:extLst>
      <p:ext uri="{BB962C8B-B14F-4D97-AF65-F5344CB8AC3E}">
        <p14:creationId xmlns:p14="http://schemas.microsoft.com/office/powerpoint/2010/main" val="55089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15570-1C0E-4A3D-8EE2-4A46C0504CCD}" type="slidenum">
              <a:rPr lang="en-US"/>
              <a:pPr>
                <a:defRPr/>
              </a:pPr>
              <a:t>‹#›</a:t>
            </a:fld>
            <a:endParaRPr lang="en-US"/>
          </a:p>
        </p:txBody>
      </p:sp>
    </p:spTree>
    <p:extLst>
      <p:ext uri="{BB962C8B-B14F-4D97-AF65-F5344CB8AC3E}">
        <p14:creationId xmlns:p14="http://schemas.microsoft.com/office/powerpoint/2010/main" val="1403482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236AEEAC-940B-4FB8-8B11-C38463F88FCC}" type="slidenum">
              <a:rPr lang="en-US"/>
              <a:pPr>
                <a:defRPr/>
              </a:pPr>
              <a:t>‹#›</a:t>
            </a:fld>
            <a:endParaRPr lang="en-US"/>
          </a:p>
        </p:txBody>
      </p:sp>
    </p:spTree>
    <p:extLst>
      <p:ext uri="{BB962C8B-B14F-4D97-AF65-F5344CB8AC3E}">
        <p14:creationId xmlns:p14="http://schemas.microsoft.com/office/powerpoint/2010/main" val="2523764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0721398F-66EC-4C6D-A861-6DA643393E95}" type="slidenum">
              <a:rPr lang="en-US"/>
              <a:pPr>
                <a:defRPr/>
              </a:pPr>
              <a:t>‹#›</a:t>
            </a:fld>
            <a:endParaRPr lang="en-US"/>
          </a:p>
        </p:txBody>
      </p:sp>
    </p:spTree>
    <p:extLst>
      <p:ext uri="{BB962C8B-B14F-4D97-AF65-F5344CB8AC3E}">
        <p14:creationId xmlns:p14="http://schemas.microsoft.com/office/powerpoint/2010/main" val="1642365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D74BEF53-6FDC-48A4-97EE-75DC491B3809}" type="slidenum">
              <a:rPr lang="en-US"/>
              <a:pPr>
                <a:defRPr/>
              </a:pPr>
              <a:t>‹#›</a:t>
            </a:fld>
            <a:endParaRPr lang="en-US"/>
          </a:p>
        </p:txBody>
      </p:sp>
    </p:spTree>
    <p:extLst>
      <p:ext uri="{BB962C8B-B14F-4D97-AF65-F5344CB8AC3E}">
        <p14:creationId xmlns:p14="http://schemas.microsoft.com/office/powerpoint/2010/main" val="3229020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8"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C9DAE703-132B-423D-8AF1-3A5F9FEB8E74}" type="slidenum">
              <a:rPr lang="en-US"/>
              <a:pPr>
                <a:defRPr/>
              </a:pPr>
              <a:t>‹#›</a:t>
            </a:fld>
            <a:endParaRPr lang="en-US"/>
          </a:p>
        </p:txBody>
      </p:sp>
    </p:spTree>
    <p:extLst>
      <p:ext uri="{BB962C8B-B14F-4D97-AF65-F5344CB8AC3E}">
        <p14:creationId xmlns:p14="http://schemas.microsoft.com/office/powerpoint/2010/main" val="1165310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5"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6"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7D33BC14-9D13-49BC-999F-4E178F3A80BE}" type="slidenum">
              <a:rPr lang="en-US"/>
              <a:pPr>
                <a:defRPr/>
              </a:pPr>
              <a:t>‹#›</a:t>
            </a:fld>
            <a:endParaRPr lang="en-US"/>
          </a:p>
        </p:txBody>
      </p:sp>
    </p:spTree>
    <p:extLst>
      <p:ext uri="{BB962C8B-B14F-4D97-AF65-F5344CB8AC3E}">
        <p14:creationId xmlns:p14="http://schemas.microsoft.com/office/powerpoint/2010/main" val="2753515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8"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BC3B42F5-DC41-4441-B322-A8ADE6ACF122}" type="slidenum">
              <a:rPr lang="en-US"/>
              <a:pPr>
                <a:defRPr/>
              </a:pPr>
              <a:t>‹#›</a:t>
            </a:fld>
            <a:endParaRPr lang="en-US"/>
          </a:p>
        </p:txBody>
      </p:sp>
    </p:spTree>
    <p:extLst>
      <p:ext uri="{BB962C8B-B14F-4D97-AF65-F5344CB8AC3E}">
        <p14:creationId xmlns:p14="http://schemas.microsoft.com/office/powerpoint/2010/main" val="2404754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44E1A7D0-76AA-485E-B1D8-6A813970E619}" type="slidenum">
              <a:rPr lang="en-US"/>
              <a:pPr>
                <a:defRPr/>
              </a:pPr>
              <a:t>‹#›</a:t>
            </a:fld>
            <a:endParaRPr lang="en-US"/>
          </a:p>
        </p:txBody>
      </p:sp>
    </p:spTree>
    <p:extLst>
      <p:ext uri="{BB962C8B-B14F-4D97-AF65-F5344CB8AC3E}">
        <p14:creationId xmlns:p14="http://schemas.microsoft.com/office/powerpoint/2010/main" val="4237798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A0613649-6C49-4711-9283-52F426A1E215}" type="slidenum">
              <a:rPr lang="en-US"/>
              <a:pPr>
                <a:defRPr/>
              </a:pPr>
              <a:t>‹#›</a:t>
            </a:fld>
            <a:endParaRPr lang="en-US"/>
          </a:p>
        </p:txBody>
      </p:sp>
    </p:spTree>
    <p:extLst>
      <p:ext uri="{BB962C8B-B14F-4D97-AF65-F5344CB8AC3E}">
        <p14:creationId xmlns:p14="http://schemas.microsoft.com/office/powerpoint/2010/main" val="1036543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xfrm>
            <a:off x="0" y="6400800"/>
            <a:ext cx="1905000" cy="457200"/>
          </a:xfrm>
        </p:spPr>
        <p:txBody>
          <a:bodyPr/>
          <a:lstStyle>
            <a:lvl1pPr>
              <a:defRPr sz="1600"/>
            </a:lvl1pPr>
          </a:lstStyle>
          <a:p>
            <a:pPr>
              <a:defRPr/>
            </a:pPr>
            <a:endParaRPr lang="en-US"/>
          </a:p>
        </p:txBody>
      </p:sp>
      <p:sp>
        <p:nvSpPr>
          <p:cNvPr id="7" name="Rectangle 15"/>
          <p:cNvSpPr>
            <a:spLocks noGrp="1" noChangeArrowheads="1"/>
          </p:cNvSpPr>
          <p:nvPr>
            <p:ph type="sldNum" sz="quarter" idx="11"/>
          </p:nvPr>
        </p:nvSpPr>
        <p:spPr/>
        <p:txBody>
          <a:bodyPr/>
          <a:lstStyle>
            <a:lvl1pPr>
              <a:defRPr>
                <a:latin typeface="Times New Roman" pitchFamily="18" charset="0"/>
                <a:cs typeface="+mn-cs"/>
              </a:defRPr>
            </a:lvl1pPr>
          </a:lstStyle>
          <a:p>
            <a:pPr>
              <a:defRPr/>
            </a:pPr>
            <a:fld id="{910D51A7-505D-4AC6-BA53-431705F0DDE4}" type="slidenum">
              <a:rPr lang="en-US"/>
              <a:pPr>
                <a:defRPr/>
              </a:pPr>
              <a:t>‹#›</a:t>
            </a:fld>
            <a:endParaRPr lang="en-US"/>
          </a:p>
        </p:txBody>
      </p:sp>
    </p:spTree>
    <p:extLst>
      <p:ext uri="{BB962C8B-B14F-4D97-AF65-F5344CB8AC3E}">
        <p14:creationId xmlns:p14="http://schemas.microsoft.com/office/powerpoint/2010/main" val="23933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C7750C-DBE8-4BAC-BCE4-2A8F372D3B3C}" type="slidenum">
              <a:rPr lang="en-US"/>
              <a:pPr>
                <a:defRPr/>
              </a:pPr>
              <a:t>‹#›</a:t>
            </a:fld>
            <a:endParaRPr lang="en-US"/>
          </a:p>
        </p:txBody>
      </p:sp>
    </p:spTree>
    <p:extLst>
      <p:ext uri="{BB962C8B-B14F-4D97-AF65-F5344CB8AC3E}">
        <p14:creationId xmlns:p14="http://schemas.microsoft.com/office/powerpoint/2010/main" val="2341122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CFB2AA-33CE-4BCB-83CD-3D982C1D3207}" type="slidenum">
              <a:rPr lang="en-US"/>
              <a:pPr>
                <a:defRPr/>
              </a:pPr>
              <a:t>‹#›</a:t>
            </a:fld>
            <a:endParaRPr lang="en-US"/>
          </a:p>
        </p:txBody>
      </p:sp>
    </p:spTree>
    <p:extLst>
      <p:ext uri="{BB962C8B-B14F-4D97-AF65-F5344CB8AC3E}">
        <p14:creationId xmlns:p14="http://schemas.microsoft.com/office/powerpoint/2010/main" val="6372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0EA629-20D3-489E-9EA8-EB952E7B1D3C}" type="slidenum">
              <a:rPr lang="en-US"/>
              <a:pPr>
                <a:defRPr/>
              </a:pPr>
              <a:t>‹#›</a:t>
            </a:fld>
            <a:endParaRPr lang="en-US"/>
          </a:p>
        </p:txBody>
      </p:sp>
    </p:spTree>
    <p:extLst>
      <p:ext uri="{BB962C8B-B14F-4D97-AF65-F5344CB8AC3E}">
        <p14:creationId xmlns:p14="http://schemas.microsoft.com/office/powerpoint/2010/main" val="349501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B6598C-C0F1-43DB-8060-E4DDEE9363E6}" type="slidenum">
              <a:rPr lang="en-US"/>
              <a:pPr>
                <a:defRPr/>
              </a:pPr>
              <a:t>‹#›</a:t>
            </a:fld>
            <a:endParaRPr lang="en-US"/>
          </a:p>
        </p:txBody>
      </p:sp>
    </p:spTree>
    <p:extLst>
      <p:ext uri="{BB962C8B-B14F-4D97-AF65-F5344CB8AC3E}">
        <p14:creationId xmlns:p14="http://schemas.microsoft.com/office/powerpoint/2010/main" val="105520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E7EFA-4CFF-40F8-9AE9-EB162489358E}" type="slidenum">
              <a:rPr lang="en-US"/>
              <a:pPr>
                <a:defRPr/>
              </a:pPr>
              <a:t>‹#›</a:t>
            </a:fld>
            <a:endParaRPr lang="en-US"/>
          </a:p>
        </p:txBody>
      </p:sp>
    </p:spTree>
    <p:extLst>
      <p:ext uri="{BB962C8B-B14F-4D97-AF65-F5344CB8AC3E}">
        <p14:creationId xmlns:p14="http://schemas.microsoft.com/office/powerpoint/2010/main" val="101422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6DD5910-3747-4814-997E-9F96C5D9D5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6989" name="Rectangle 13"/>
          <p:cNvSpPr>
            <a:spLocks noGrp="1" noChangeArrowheads="1"/>
          </p:cNvSpPr>
          <p:nvPr>
            <p:ph type="dt" sz="half" idx="2"/>
          </p:nvPr>
        </p:nvSpPr>
        <p:spPr bwMode="auto">
          <a:xfrm>
            <a:off x="0" y="6477000"/>
            <a:ext cx="19050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i="0">
                <a:solidFill>
                  <a:srgbClr val="FFFFFF"/>
                </a:solidFill>
                <a:latin typeface="Times New Roman" pitchFamily="18" charset="0"/>
                <a:ea typeface="+mn-ea"/>
                <a:cs typeface="Arial" charset="0"/>
              </a:defRPr>
            </a:lvl1pPr>
          </a:lstStyle>
          <a:p>
            <a:pPr>
              <a:defRPr/>
            </a:pPr>
            <a:endParaRPr lang="en-US"/>
          </a:p>
        </p:txBody>
      </p:sp>
      <p:sp>
        <p:nvSpPr>
          <p:cNvPr id="126991" name="Rectangle 15"/>
          <p:cNvSpPr>
            <a:spLocks noGrp="1" noChangeArrowheads="1"/>
          </p:cNvSpPr>
          <p:nvPr>
            <p:ph type="sldNum" sz="quarter" idx="4"/>
          </p:nvPr>
        </p:nvSpPr>
        <p:spPr bwMode="auto">
          <a:xfrm>
            <a:off x="7239000" y="6534150"/>
            <a:ext cx="19050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solidFill>
                  <a:srgbClr val="FFFFFF"/>
                </a:solidFill>
                <a:latin typeface="Comic Sans MS" pitchFamily="66" charset="0"/>
                <a:cs typeface="Arial" charset="0"/>
              </a:defRPr>
            </a:lvl1pPr>
          </a:lstStyle>
          <a:p>
            <a:pPr>
              <a:defRPr/>
            </a:pPr>
            <a:fld id="{EB1FFFB5-5E55-43CB-A1FE-EECAFE28B6C3}" type="slidenum">
              <a:rPr lang="en-US"/>
              <a:pPr>
                <a:defRPr/>
              </a:pPr>
              <a:t>‹#›</a:t>
            </a:fld>
            <a:endParaRPr lang="en-US"/>
          </a:p>
        </p:txBody>
      </p:sp>
      <p:sp>
        <p:nvSpPr>
          <p:cNvPr id="6"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Tree>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4098"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6989" name="Rectangle 13"/>
          <p:cNvSpPr>
            <a:spLocks noGrp="1" noChangeArrowheads="1"/>
          </p:cNvSpPr>
          <p:nvPr>
            <p:ph type="dt" sz="half" idx="2"/>
          </p:nvPr>
        </p:nvSpPr>
        <p:spPr bwMode="auto">
          <a:xfrm>
            <a:off x="0" y="6477000"/>
            <a:ext cx="19050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i="0">
                <a:solidFill>
                  <a:srgbClr val="FFFFFF"/>
                </a:solidFill>
                <a:latin typeface="Times New Roman" pitchFamily="18" charset="0"/>
                <a:ea typeface="+mn-ea"/>
                <a:cs typeface="Arial" charset="0"/>
              </a:defRPr>
            </a:lvl1pPr>
          </a:lstStyle>
          <a:p>
            <a:pPr>
              <a:defRPr/>
            </a:pPr>
            <a:endParaRPr lang="en-US"/>
          </a:p>
        </p:txBody>
      </p:sp>
      <p:sp>
        <p:nvSpPr>
          <p:cNvPr id="126991" name="Rectangle 15"/>
          <p:cNvSpPr>
            <a:spLocks noGrp="1" noChangeArrowheads="1"/>
          </p:cNvSpPr>
          <p:nvPr>
            <p:ph type="sldNum" sz="quarter" idx="4"/>
          </p:nvPr>
        </p:nvSpPr>
        <p:spPr bwMode="auto">
          <a:xfrm>
            <a:off x="7239000" y="6534150"/>
            <a:ext cx="19050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i="0">
                <a:solidFill>
                  <a:srgbClr val="FFFFFF"/>
                </a:solidFill>
                <a:latin typeface="Comic Sans MS" pitchFamily="66" charset="0"/>
                <a:cs typeface="Arial" charset="0"/>
              </a:defRPr>
            </a:lvl1pPr>
          </a:lstStyle>
          <a:p>
            <a:pPr>
              <a:defRPr/>
            </a:pPr>
            <a:fld id="{F1B9BBC0-EAB0-443D-9C3A-97D3F3046527}" type="slidenum">
              <a:rPr lang="en-US"/>
              <a:pPr>
                <a:defRPr/>
              </a:pPr>
              <a:t>‹#›</a:t>
            </a:fld>
            <a:endParaRPr lang="en-US"/>
          </a:p>
        </p:txBody>
      </p:sp>
      <p:sp>
        <p:nvSpPr>
          <p:cNvPr id="6" name="Rectangle 10"/>
          <p:cNvSpPr>
            <a:spLocks noChangeArrowheads="1"/>
          </p:cNvSpPr>
          <p:nvPr userDrawn="1"/>
        </p:nvSpPr>
        <p:spPr bwMode="auto">
          <a:xfrm>
            <a:off x="2286000" y="6477000"/>
            <a:ext cx="4764088" cy="3048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1400" b="1">
                <a:solidFill>
                  <a:srgbClr val="FFFFFF"/>
                </a:solidFill>
                <a:effectLst>
                  <a:outerShdw blurRad="38100" dist="38100" dir="2700000" algn="tl">
                    <a:srgbClr val="000000"/>
                  </a:outerShdw>
                </a:effectLst>
                <a:latin typeface="Comic Sans MS" pitchFamily="66" charset="0"/>
                <a:cs typeface="Arial" charset="0"/>
              </a:rPr>
              <a:t>© 2011 The Olweus Bullying Prevention Program, US</a:t>
            </a:r>
          </a:p>
        </p:txBody>
      </p:sp>
    </p:spTree>
  </p:cSld>
  <p:clrMap bg1="dk2" tx1="lt1" bg2="dk1"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Comic Sans MS" pitchFamily="66"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sw@sbcglobal.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lga.gov/legislation/fulltext.asp?DocName=09600SB3266lv&amp;SessionID=76&amp;GA=96&amp;DocTypeID=SB&amp;DocNum=3266&amp;print=true"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bF3j5UVCSCA"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dc.gov/nccdphp/ace/about.htm" TargetMode="External"/><Relationship Id="rId2" Type="http://schemas.openxmlformats.org/officeDocument/2006/relationships/hyperlink" Target="http://www.acestudy.org/" TargetMode="External"/><Relationship Id="rId1" Type="http://schemas.openxmlformats.org/officeDocument/2006/relationships/slideLayout" Target="../slideLayouts/slideLayout2.xml"/><Relationship Id="rId5" Type="http://schemas.openxmlformats.org/officeDocument/2006/relationships/hyperlink" Target="http://www.clemson.edu/olweus" TargetMode="External"/><Relationship Id="rId4" Type="http://schemas.openxmlformats.org/officeDocument/2006/relationships/hyperlink" Target="http://www.paxis.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286000"/>
            <a:ext cx="7772400" cy="1143000"/>
          </a:xfrm>
        </p:spPr>
        <p:txBody>
          <a:bodyPr/>
          <a:lstStyle/>
          <a:p>
            <a:pPr eaLnBrk="1" hangingPunct="1"/>
            <a:r>
              <a:rPr lang="en-US" altLang="en-US" sz="4000" dirty="0">
                <a:cs typeface="Times New Roman" pitchFamily="18" charset="0"/>
              </a:rPr>
              <a:t>Child And Adolescent Disorders</a:t>
            </a:r>
            <a:r>
              <a:rPr lang="en-US" altLang="en-US" sz="4000" dirty="0"/>
              <a:t> </a:t>
            </a:r>
            <a:br>
              <a:rPr lang="en-US" altLang="en-US" sz="4000" dirty="0"/>
            </a:br>
            <a:r>
              <a:rPr lang="en-US" altLang="en-US" sz="3200" dirty="0"/>
              <a:t>(2020)</a:t>
            </a:r>
          </a:p>
        </p:txBody>
      </p:sp>
      <p:sp>
        <p:nvSpPr>
          <p:cNvPr id="41987" name="Rectangle 3"/>
          <p:cNvSpPr>
            <a:spLocks noGrp="1" noChangeArrowheads="1"/>
          </p:cNvSpPr>
          <p:nvPr>
            <p:ph type="subTitle" idx="1"/>
          </p:nvPr>
        </p:nvSpPr>
        <p:spPr/>
        <p:txBody>
          <a:bodyPr/>
          <a:lstStyle/>
          <a:p>
            <a:pPr eaLnBrk="1" hangingPunct="1"/>
            <a:r>
              <a:rPr lang="en-US" altLang="en-US" dirty="0"/>
              <a:t>John FS Williams, M.Ed., LCPC.</a:t>
            </a:r>
          </a:p>
          <a:p>
            <a:pPr eaLnBrk="1" hangingPunct="1"/>
            <a:r>
              <a:rPr lang="en-US" altLang="en-US" sz="2800" dirty="0"/>
              <a:t>JFSW, Inc., 708 471-2000</a:t>
            </a:r>
          </a:p>
          <a:p>
            <a:pPr eaLnBrk="1" hangingPunct="1"/>
            <a:r>
              <a:rPr lang="en-US" altLang="en-US" sz="2800" b="1" dirty="0">
                <a:solidFill>
                  <a:srgbClr val="0070C0"/>
                </a:solidFill>
                <a:hlinkClick r:id="rId3"/>
              </a:rPr>
              <a:t>jfsw@sbcglobal.net</a:t>
            </a:r>
            <a:endParaRPr lang="en-US" altLang="en-US" sz="28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228600" y="0"/>
            <a:ext cx="7772400" cy="990600"/>
          </a:xfrm>
        </p:spPr>
        <p:txBody>
          <a:bodyPr lIns="45720" rIns="45720"/>
          <a:lstStyle/>
          <a:p>
            <a:pPr eaLnBrk="1" hangingPunct="1">
              <a:defRPr/>
            </a:pPr>
            <a:r>
              <a:rPr lang="en-US" b="1">
                <a:latin typeface="Tempus Sans ITC" pitchFamily="82" charset="0"/>
                <a:ea typeface="+mj-ea"/>
                <a:cs typeface="+mj-cs"/>
              </a:rPr>
              <a:t>What we all want</a:t>
            </a:r>
          </a:p>
        </p:txBody>
      </p:sp>
      <p:sp>
        <p:nvSpPr>
          <p:cNvPr id="164867" name="Rectangle 3"/>
          <p:cNvSpPr>
            <a:spLocks noGrp="1" noChangeArrowheads="1"/>
          </p:cNvSpPr>
          <p:nvPr>
            <p:ph idx="4294967295"/>
          </p:nvPr>
        </p:nvSpPr>
        <p:spPr>
          <a:xfrm>
            <a:off x="7848600" y="6477000"/>
            <a:ext cx="1219200" cy="381000"/>
          </a:xfrm>
        </p:spPr>
        <p:txBody>
          <a:bodyPr>
            <a:normAutofit fontScale="47500" lnSpcReduction="20000"/>
          </a:bodyPr>
          <a:lstStyle/>
          <a:p>
            <a:pPr marL="419100" indent="-382588" eaLnBrk="1" hangingPunct="1">
              <a:buFont typeface="Wingdings" pitchFamily="-107" charset="2"/>
              <a:buNone/>
              <a:defRPr/>
            </a:pPr>
            <a:r>
              <a:rPr lang="en-US" dirty="0" err="1">
                <a:ea typeface="+mn-ea"/>
                <a:cs typeface="+mn-cs"/>
              </a:rPr>
              <a:t>JFSW,inc</a:t>
            </a:r>
            <a:endParaRPr lang="en-US" dirty="0">
              <a:ea typeface="+mn-ea"/>
              <a:cs typeface="+mn-cs"/>
            </a:endParaRPr>
          </a:p>
        </p:txBody>
      </p:sp>
      <p:graphicFrame>
        <p:nvGraphicFramePr>
          <p:cNvPr id="6" name="Diagram 5"/>
          <p:cNvGraphicFramePr/>
          <p:nvPr/>
        </p:nvGraphicFramePr>
        <p:xfrm>
          <a:off x="685800" y="990600"/>
          <a:ext cx="7162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dirty="0"/>
              <a:t>Types of Feelings</a:t>
            </a:r>
          </a:p>
        </p:txBody>
      </p:sp>
      <p:sp>
        <p:nvSpPr>
          <p:cNvPr id="46083" name="Rectangle 3"/>
          <p:cNvSpPr>
            <a:spLocks noGrp="1" noChangeArrowheads="1"/>
          </p:cNvSpPr>
          <p:nvPr>
            <p:ph type="body" idx="1"/>
          </p:nvPr>
        </p:nvSpPr>
        <p:spPr/>
        <p:txBody>
          <a:bodyPr/>
          <a:lstStyle/>
          <a:p>
            <a:pPr eaLnBrk="1" hangingPunct="1"/>
            <a:r>
              <a:rPr lang="en-US" altLang="en-US"/>
              <a:t>Glad </a:t>
            </a:r>
          </a:p>
          <a:p>
            <a:pPr eaLnBrk="1" hangingPunct="1"/>
            <a:r>
              <a:rPr lang="en-US" altLang="en-US"/>
              <a:t>Sad</a:t>
            </a:r>
          </a:p>
          <a:p>
            <a:pPr eaLnBrk="1" hangingPunct="1"/>
            <a:r>
              <a:rPr lang="en-US" altLang="en-US"/>
              <a:t>Mad</a:t>
            </a:r>
          </a:p>
          <a:p>
            <a:pPr eaLnBrk="1" hangingPunct="1"/>
            <a:r>
              <a:rPr lang="en-US" altLang="en-US"/>
              <a:t>Scared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Depression Versus Sadness</a:t>
            </a:r>
          </a:p>
        </p:txBody>
      </p:sp>
      <p:sp>
        <p:nvSpPr>
          <p:cNvPr id="47107" name="Rectangle 3"/>
          <p:cNvSpPr>
            <a:spLocks noGrp="1" noChangeArrowheads="1"/>
          </p:cNvSpPr>
          <p:nvPr>
            <p:ph type="body" idx="1"/>
          </p:nvPr>
        </p:nvSpPr>
        <p:spPr/>
        <p:txBody>
          <a:bodyPr/>
          <a:lstStyle/>
          <a:p>
            <a:pPr eaLnBrk="1" hangingPunct="1"/>
            <a:r>
              <a:rPr lang="en-US" altLang="en-US"/>
              <a:t>Time</a:t>
            </a:r>
          </a:p>
          <a:p>
            <a:pPr eaLnBrk="1" hangingPunct="1"/>
            <a:r>
              <a:rPr lang="en-US" altLang="en-US"/>
              <a:t>Intensity</a:t>
            </a:r>
          </a:p>
          <a:p>
            <a:pPr eaLnBrk="1" hangingPunct="1"/>
            <a:r>
              <a:rPr lang="en-US" altLang="en-US"/>
              <a:t>Ability to change own mood</a:t>
            </a:r>
          </a:p>
          <a:p>
            <a:pPr eaLnBrk="1" hangingPunct="1"/>
            <a:r>
              <a:rPr lang="en-US" altLang="en-US"/>
              <a:t>Biochemistry</a:t>
            </a:r>
          </a:p>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Acting In</a:t>
            </a:r>
            <a:br>
              <a:rPr lang="en-US" altLang="en-US"/>
            </a:br>
            <a:r>
              <a:rPr lang="en-US" altLang="en-US"/>
              <a:t>Acting Out</a:t>
            </a:r>
          </a:p>
        </p:txBody>
      </p:sp>
      <p:sp>
        <p:nvSpPr>
          <p:cNvPr id="48131" name="Rectangle 3"/>
          <p:cNvSpPr>
            <a:spLocks noGrp="1" noChangeArrowheads="1"/>
          </p:cNvSpPr>
          <p:nvPr>
            <p:ph type="body" idx="1"/>
          </p:nvPr>
        </p:nvSpPr>
        <p:spPr/>
        <p:txBody>
          <a:bodyPr/>
          <a:lstStyle/>
          <a:p>
            <a:pPr eaLnBrk="1" hangingPunct="1"/>
            <a:r>
              <a:rPr lang="en-US" altLang="en-US"/>
              <a:t>Anger turned outwards - violence towards others, </a:t>
            </a:r>
          </a:p>
          <a:p>
            <a:pPr eaLnBrk="1" hangingPunct="1">
              <a:buFontTx/>
              <a:buNone/>
            </a:pPr>
            <a:endParaRPr lang="en-US" altLang="en-US"/>
          </a:p>
          <a:p>
            <a:pPr eaLnBrk="1" hangingPunct="1"/>
            <a:r>
              <a:rPr lang="en-US" altLang="en-US"/>
              <a:t>Anger turned inwards – violence towards self (cutting, overdose, suicidal ideation/attempts)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p:txBody>
          <a:bodyPr/>
          <a:lstStyle/>
          <a:p>
            <a:pPr eaLnBrk="1" hangingPunct="1"/>
            <a:r>
              <a:rPr lang="en-US" altLang="en-US"/>
              <a:t>Anger</a:t>
            </a:r>
          </a:p>
        </p:txBody>
      </p:sp>
      <p:sp>
        <p:nvSpPr>
          <p:cNvPr id="49155" name="Rectangle 1027"/>
          <p:cNvSpPr>
            <a:spLocks noGrp="1" noChangeArrowheads="1"/>
          </p:cNvSpPr>
          <p:nvPr>
            <p:ph type="body" idx="1"/>
          </p:nvPr>
        </p:nvSpPr>
        <p:spPr/>
        <p:txBody>
          <a:bodyPr/>
          <a:lstStyle/>
          <a:p>
            <a:pPr eaLnBrk="1" hangingPunct="1"/>
            <a:r>
              <a:rPr lang="en-US" altLang="en-US"/>
              <a:t>Anger is a second feeling.</a:t>
            </a:r>
          </a:p>
          <a:p>
            <a:pPr eaLnBrk="1" hangingPunct="1"/>
            <a:r>
              <a:rPr lang="en-US" altLang="en-US"/>
              <a:t>Experience fear or pain and  react with anger.</a:t>
            </a:r>
          </a:p>
          <a:p>
            <a:pPr eaLnBrk="1" hangingPunct="1"/>
            <a:r>
              <a:rPr lang="en-US" altLang="en-US"/>
              <a:t>Tip of the iceberg: see anger on surface.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p:txBody>
          <a:bodyPr/>
          <a:lstStyle/>
          <a:p>
            <a:pPr eaLnBrk="1" hangingPunct="1"/>
            <a:r>
              <a:rPr lang="en-US" altLang="en-US"/>
              <a:t>Fight, Flight, and Freeze</a:t>
            </a:r>
          </a:p>
        </p:txBody>
      </p:sp>
      <p:sp>
        <p:nvSpPr>
          <p:cNvPr id="50179" name="Rectangle 1027"/>
          <p:cNvSpPr>
            <a:spLocks noGrp="1" noChangeArrowheads="1"/>
          </p:cNvSpPr>
          <p:nvPr>
            <p:ph type="body" idx="1"/>
          </p:nvPr>
        </p:nvSpPr>
        <p:spPr/>
        <p:txBody>
          <a:bodyPr/>
          <a:lstStyle/>
          <a:p>
            <a:pPr eaLnBrk="1" hangingPunct="1"/>
            <a:r>
              <a:rPr lang="en-US" altLang="en-US"/>
              <a:t>PTSD and exposure to trauma</a:t>
            </a:r>
          </a:p>
          <a:p>
            <a:pPr eaLnBrk="1" hangingPunct="1">
              <a:buFontTx/>
              <a:buNone/>
            </a:pPr>
            <a:endParaRPr lang="en-US" altLang="en-US"/>
          </a:p>
          <a:p>
            <a:pPr eaLnBrk="1" hangingPunct="1"/>
            <a:r>
              <a:rPr lang="en-US" altLang="en-US"/>
              <a:t>80%	“Norm”		none/TX</a:t>
            </a:r>
          </a:p>
          <a:p>
            <a:pPr eaLnBrk="1" hangingPunct="1"/>
            <a:r>
              <a:rPr lang="en-US" altLang="en-US"/>
              <a:t>15%	“Learn to hide”	single w/o	</a:t>
            </a:r>
          </a:p>
          <a:p>
            <a:pPr eaLnBrk="1" hangingPunct="1"/>
            <a:r>
              <a:rPr lang="en-US" altLang="en-US"/>
              <a:t>05%	“Learn to fight”	Chronic w/o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Childhood Exposure to Trauma</a:t>
            </a:r>
          </a:p>
        </p:txBody>
      </p:sp>
      <p:sp>
        <p:nvSpPr>
          <p:cNvPr id="51203" name="Rectangle 3"/>
          <p:cNvSpPr>
            <a:spLocks noGrp="1" noChangeArrowheads="1"/>
          </p:cNvSpPr>
          <p:nvPr>
            <p:ph type="body" idx="1"/>
          </p:nvPr>
        </p:nvSpPr>
        <p:spPr/>
        <p:txBody>
          <a:bodyPr/>
          <a:lstStyle/>
          <a:p>
            <a:r>
              <a:rPr lang="en-US" altLang="en-US"/>
              <a:t>ACE Study Adverse Childhood Experiences</a:t>
            </a:r>
          </a:p>
          <a:p>
            <a:endParaRPr lang="en-US" altLang="en-US"/>
          </a:p>
          <a:p>
            <a:r>
              <a:rPr lang="en-US" altLang="en-US"/>
              <a:t>PTSD Post Traumatic Stress Disorder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altLang="en-US" sz="4000"/>
              <a:t>ACES Study </a:t>
            </a:r>
            <a:br>
              <a:rPr lang="en-US" altLang="en-US" sz="4000"/>
            </a:br>
            <a:r>
              <a:rPr lang="en-US" altLang="en-US" sz="1400"/>
              <a:t>Centers for Disease Control and Prevention, </a:t>
            </a:r>
            <a:br>
              <a:rPr lang="en-US" altLang="en-US" sz="1400"/>
            </a:br>
            <a:r>
              <a:rPr lang="en-US" altLang="en-US" sz="1400"/>
              <a:t>Adverse Childhood Experiences Study</a:t>
            </a:r>
            <a:br>
              <a:rPr lang="en-US" altLang="en-US" sz="1400"/>
            </a:br>
            <a:endParaRPr lang="en-US" altLang="en-US" sz="4000"/>
          </a:p>
        </p:txBody>
      </p:sp>
      <p:sp>
        <p:nvSpPr>
          <p:cNvPr id="52227" name="Rectangle 3"/>
          <p:cNvSpPr>
            <a:spLocks noGrp="1" noChangeArrowheads="1"/>
          </p:cNvSpPr>
          <p:nvPr>
            <p:ph type="body" idx="4294967295"/>
          </p:nvPr>
        </p:nvSpPr>
        <p:spPr/>
        <p:txBody>
          <a:bodyPr/>
          <a:lstStyle/>
          <a:p>
            <a:r>
              <a:rPr lang="en-US" altLang="en-US"/>
              <a:t>Pyramid</a:t>
            </a:r>
          </a:p>
        </p:txBody>
      </p:sp>
      <p:pic>
        <p:nvPicPr>
          <p:cNvPr id="52228" name="Picture 6" descr="ace_pyramid_wo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3200"/>
              <a:t>ACES </a:t>
            </a:r>
            <a:br>
              <a:rPr lang="en-US" altLang="en-US" sz="3200"/>
            </a:br>
            <a:r>
              <a:rPr lang="en-US" altLang="en-US" sz="3200"/>
              <a:t>Adverse Childhood Experiences Study </a:t>
            </a:r>
            <a:br>
              <a:rPr lang="en-US" altLang="en-US" sz="3200"/>
            </a:br>
            <a:r>
              <a:rPr lang="en-US" altLang="en-US" sz="3200"/>
              <a:t>CDC</a:t>
            </a:r>
            <a:r>
              <a:rPr lang="en-US" altLang="en-US" sz="4000"/>
              <a:t> </a:t>
            </a:r>
            <a:r>
              <a:rPr lang="en-US" altLang="en-US" sz="3200"/>
              <a:t>1995-1997</a:t>
            </a:r>
          </a:p>
        </p:txBody>
      </p:sp>
      <p:sp>
        <p:nvSpPr>
          <p:cNvPr id="53251" name="Rectangle 3"/>
          <p:cNvSpPr>
            <a:spLocks noGrp="1" noChangeArrowheads="1"/>
          </p:cNvSpPr>
          <p:nvPr>
            <p:ph type="body" idx="1"/>
          </p:nvPr>
        </p:nvSpPr>
        <p:spPr/>
        <p:txBody>
          <a:bodyPr/>
          <a:lstStyle/>
          <a:p>
            <a:r>
              <a:rPr lang="en-US" altLang="en-US" sz="2800"/>
              <a:t>26,000 adults invited to the research</a:t>
            </a:r>
          </a:p>
          <a:p>
            <a:r>
              <a:rPr lang="en-US" altLang="en-US" sz="2800"/>
              <a:t>17,337 accepted and involved</a:t>
            </a:r>
          </a:p>
          <a:p>
            <a:r>
              <a:rPr lang="en-US" altLang="en-US" sz="2800"/>
              <a:t>Series of questionnaires.</a:t>
            </a:r>
          </a:p>
          <a:p>
            <a:r>
              <a:rPr lang="en-US" altLang="en-US" sz="2800"/>
              <a:t>“ACE Score” – counts total amount of stress during childhood.</a:t>
            </a:r>
          </a:p>
          <a:p>
            <a:r>
              <a:rPr lang="en-US" altLang="en-US" sz="2800"/>
              <a:t>More ACE = increase in risk for health problems.</a:t>
            </a:r>
          </a:p>
          <a:p>
            <a:r>
              <a:rPr lang="en-US" altLang="en-US" sz="2800"/>
              <a:t>Reflects that childhood abuse, neglect and exposure to other traumatic stressors are common.</a:t>
            </a:r>
          </a:p>
          <a:p>
            <a:endParaRPr lang="en-US" alt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ltLang="en-US" sz="4000"/>
              <a:t>Adverse Childhood Experiences are common</a:t>
            </a:r>
          </a:p>
        </p:txBody>
      </p:sp>
      <p:sp>
        <p:nvSpPr>
          <p:cNvPr id="54275" name="Rectangle 3"/>
          <p:cNvSpPr>
            <a:spLocks noGrp="1" noChangeArrowheads="1"/>
          </p:cNvSpPr>
          <p:nvPr>
            <p:ph type="body" idx="4294967295"/>
          </p:nvPr>
        </p:nvSpPr>
        <p:spPr>
          <a:xfrm>
            <a:off x="457200" y="1600200"/>
            <a:ext cx="8458200" cy="4525963"/>
          </a:xfrm>
        </p:spPr>
        <p:txBody>
          <a:bodyPr/>
          <a:lstStyle/>
          <a:p>
            <a:pPr>
              <a:lnSpc>
                <a:spcPct val="80000"/>
              </a:lnSpc>
            </a:pPr>
            <a:endParaRPr lang="en-US" altLang="en-US" sz="2800"/>
          </a:p>
          <a:p>
            <a:pPr>
              <a:lnSpc>
                <a:spcPct val="80000"/>
              </a:lnSpc>
            </a:pPr>
            <a:r>
              <a:rPr lang="en-US" altLang="en-US" sz="2800"/>
              <a:t>Recurrent and Severe Psychological abuse (11%)</a:t>
            </a:r>
          </a:p>
          <a:p>
            <a:pPr>
              <a:lnSpc>
                <a:spcPct val="80000"/>
              </a:lnSpc>
            </a:pPr>
            <a:r>
              <a:rPr lang="en-US" altLang="en-US" sz="2800"/>
              <a:t>Recurrent Physical abuse (28%)</a:t>
            </a:r>
          </a:p>
          <a:p>
            <a:pPr>
              <a:lnSpc>
                <a:spcPct val="80000"/>
              </a:lnSpc>
            </a:pPr>
            <a:r>
              <a:rPr lang="en-US" altLang="en-US" sz="2800"/>
              <a:t>Contact Sexual abuse (21%)</a:t>
            </a:r>
          </a:p>
          <a:p>
            <a:pPr>
              <a:lnSpc>
                <a:spcPct val="80000"/>
              </a:lnSpc>
            </a:pPr>
            <a:r>
              <a:rPr lang="en-US" altLang="en-US" sz="2800"/>
              <a:t>Violence against the respondent’s mother (13%)</a:t>
            </a:r>
          </a:p>
          <a:p>
            <a:pPr>
              <a:lnSpc>
                <a:spcPct val="80000"/>
              </a:lnSpc>
            </a:pPr>
            <a:r>
              <a:rPr lang="en-US" altLang="en-US" sz="2800"/>
              <a:t>Living with substance abuse (27%)</a:t>
            </a:r>
          </a:p>
          <a:p>
            <a:pPr>
              <a:lnSpc>
                <a:spcPct val="80000"/>
              </a:lnSpc>
            </a:pPr>
            <a:r>
              <a:rPr lang="en-US" altLang="en-US" sz="2800"/>
              <a:t>Living with mentally ill or suicidal parents (19%)</a:t>
            </a:r>
          </a:p>
          <a:p>
            <a:pPr>
              <a:lnSpc>
                <a:spcPct val="80000"/>
              </a:lnSpc>
            </a:pPr>
            <a:r>
              <a:rPr lang="en-US" altLang="en-US" sz="2800"/>
              <a:t>Living with individuals who had ever been incarcerated (3%)</a:t>
            </a:r>
          </a:p>
          <a:p>
            <a:pPr>
              <a:lnSpc>
                <a:spcPct val="80000"/>
              </a:lnSpc>
            </a:pPr>
            <a:r>
              <a:rPr lang="en-US" altLang="en-US" sz="2800"/>
              <a:t>Both biological parents not present (23%)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8AA2-D4D3-4EBB-B01C-905AF1525DF1}"/>
              </a:ext>
            </a:extLst>
          </p:cNvPr>
          <p:cNvSpPr>
            <a:spLocks noGrp="1"/>
          </p:cNvSpPr>
          <p:nvPr>
            <p:ph type="title"/>
          </p:nvPr>
        </p:nvSpPr>
        <p:spPr/>
        <p:txBody>
          <a:bodyPr/>
          <a:lstStyle/>
          <a:p>
            <a:r>
              <a:rPr lang="en-US" dirty="0"/>
              <a:t>Application by an Adult for Admission of A Minor</a:t>
            </a:r>
          </a:p>
        </p:txBody>
      </p:sp>
      <p:sp>
        <p:nvSpPr>
          <p:cNvPr id="3" name="Content Placeholder 2">
            <a:extLst>
              <a:ext uri="{FF2B5EF4-FFF2-40B4-BE49-F238E27FC236}">
                <a16:creationId xmlns:a16="http://schemas.microsoft.com/office/drawing/2014/main" id="{B4274E0A-9D6D-43AC-A15C-3C569F8B26EA}"/>
              </a:ext>
            </a:extLst>
          </p:cNvPr>
          <p:cNvSpPr>
            <a:spLocks noGrp="1"/>
          </p:cNvSpPr>
          <p:nvPr>
            <p:ph idx="1"/>
          </p:nvPr>
        </p:nvSpPr>
        <p:spPr/>
        <p:txBody>
          <a:bodyPr/>
          <a:lstStyle/>
          <a:p>
            <a:r>
              <a:rPr lang="en-US" dirty="0"/>
              <a:t>Form Ref:</a:t>
            </a:r>
          </a:p>
          <a:p>
            <a:r>
              <a:rPr lang="en-US" dirty="0"/>
              <a:t>IL462-2206M (R-08-17)</a:t>
            </a:r>
          </a:p>
          <a:p>
            <a:endParaRPr lang="en-US" dirty="0"/>
          </a:p>
          <a:p>
            <a:r>
              <a:rPr lang="en-US" dirty="0"/>
              <a:t>Formerly MH-6</a:t>
            </a:r>
          </a:p>
          <a:p>
            <a:endParaRPr lang="en-US" dirty="0"/>
          </a:p>
          <a:p>
            <a:r>
              <a:rPr lang="en-US" dirty="0"/>
              <a:t>Search “NEW IL MH-6</a:t>
            </a:r>
          </a:p>
          <a:p>
            <a:endParaRPr lang="en-US" dirty="0"/>
          </a:p>
        </p:txBody>
      </p:sp>
    </p:spTree>
    <p:extLst>
      <p:ext uri="{BB962C8B-B14F-4D97-AF65-F5344CB8AC3E}">
        <p14:creationId xmlns:p14="http://schemas.microsoft.com/office/powerpoint/2010/main" val="1552896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idx="4294967295"/>
          </p:nvPr>
        </p:nvSpPr>
        <p:spPr/>
        <p:txBody>
          <a:bodyPr/>
          <a:lstStyle/>
          <a:p>
            <a:r>
              <a:rPr lang="en-US" altLang="en-US"/>
              <a:t>Major Finding ACES - CDC</a:t>
            </a:r>
          </a:p>
        </p:txBody>
      </p:sp>
      <p:sp>
        <p:nvSpPr>
          <p:cNvPr id="55299" name="Rectangle 5"/>
          <p:cNvSpPr>
            <a:spLocks noGrp="1" noChangeArrowheads="1"/>
          </p:cNvSpPr>
          <p:nvPr>
            <p:ph type="body" sz="half" idx="4294967295"/>
          </p:nvPr>
        </p:nvSpPr>
        <p:spPr>
          <a:xfrm>
            <a:off x="685800" y="1981200"/>
            <a:ext cx="3670300" cy="4114800"/>
          </a:xfrm>
        </p:spPr>
        <p:txBody>
          <a:bodyPr/>
          <a:lstStyle/>
          <a:p>
            <a:pPr>
              <a:lnSpc>
                <a:spcPct val="90000"/>
              </a:lnSpc>
            </a:pPr>
            <a:r>
              <a:rPr lang="en-US" altLang="en-US" sz="2400"/>
              <a:t>alcoholism and alcohol abuse </a:t>
            </a:r>
          </a:p>
          <a:p>
            <a:pPr>
              <a:lnSpc>
                <a:spcPct val="90000"/>
              </a:lnSpc>
            </a:pPr>
            <a:r>
              <a:rPr lang="en-US" altLang="en-US" sz="2400"/>
              <a:t>chronic obstructive pulmonary disease (COPD) </a:t>
            </a:r>
          </a:p>
          <a:p>
            <a:pPr>
              <a:lnSpc>
                <a:spcPct val="90000"/>
              </a:lnSpc>
            </a:pPr>
            <a:r>
              <a:rPr lang="en-US" altLang="en-US" sz="2400"/>
              <a:t>depression </a:t>
            </a:r>
          </a:p>
          <a:p>
            <a:pPr>
              <a:lnSpc>
                <a:spcPct val="90000"/>
              </a:lnSpc>
            </a:pPr>
            <a:r>
              <a:rPr lang="en-US" altLang="en-US" sz="2400"/>
              <a:t>fetal death </a:t>
            </a:r>
          </a:p>
          <a:p>
            <a:pPr>
              <a:lnSpc>
                <a:spcPct val="90000"/>
              </a:lnSpc>
            </a:pPr>
            <a:r>
              <a:rPr lang="en-US" altLang="en-US" sz="2400"/>
              <a:t>health-related quality of life </a:t>
            </a:r>
          </a:p>
          <a:p>
            <a:pPr>
              <a:lnSpc>
                <a:spcPct val="90000"/>
              </a:lnSpc>
            </a:pPr>
            <a:r>
              <a:rPr lang="en-US" altLang="en-US" sz="2400"/>
              <a:t>illicit drug use </a:t>
            </a:r>
          </a:p>
          <a:p>
            <a:pPr>
              <a:lnSpc>
                <a:spcPct val="90000"/>
              </a:lnSpc>
            </a:pPr>
            <a:r>
              <a:rPr lang="en-US" altLang="en-US" sz="2400"/>
              <a:t>ischemic heart disease (IHD) </a:t>
            </a:r>
          </a:p>
          <a:p>
            <a:pPr>
              <a:lnSpc>
                <a:spcPct val="90000"/>
              </a:lnSpc>
            </a:pPr>
            <a:endParaRPr lang="en-US" altLang="en-US" sz="2400"/>
          </a:p>
        </p:txBody>
      </p:sp>
      <p:sp>
        <p:nvSpPr>
          <p:cNvPr id="55300" name="Rectangle 6"/>
          <p:cNvSpPr>
            <a:spLocks noGrp="1" noChangeArrowheads="1"/>
          </p:cNvSpPr>
          <p:nvPr>
            <p:ph type="body" sz="half" idx="4294967295"/>
          </p:nvPr>
        </p:nvSpPr>
        <p:spPr>
          <a:xfrm>
            <a:off x="5105400" y="1600200"/>
            <a:ext cx="4038600" cy="4525963"/>
          </a:xfrm>
        </p:spPr>
        <p:txBody>
          <a:bodyPr/>
          <a:lstStyle/>
          <a:p>
            <a:r>
              <a:rPr lang="en-US" altLang="en-US" sz="2400"/>
              <a:t>liver disease </a:t>
            </a:r>
          </a:p>
          <a:p>
            <a:r>
              <a:rPr lang="en-US" altLang="en-US" sz="2400"/>
              <a:t>risk for intimate partner violence </a:t>
            </a:r>
          </a:p>
          <a:p>
            <a:r>
              <a:rPr lang="en-US" altLang="en-US" sz="2400"/>
              <a:t>multiple sexual partners </a:t>
            </a:r>
          </a:p>
          <a:p>
            <a:r>
              <a:rPr lang="en-US" altLang="en-US" sz="2400"/>
              <a:t>sexually transmitted diseases (STDs) </a:t>
            </a:r>
          </a:p>
          <a:p>
            <a:r>
              <a:rPr lang="en-US" altLang="en-US" sz="2400"/>
              <a:t>smoking </a:t>
            </a:r>
          </a:p>
          <a:p>
            <a:r>
              <a:rPr lang="en-US" altLang="en-US" sz="2400"/>
              <a:t>suicide attempts </a:t>
            </a:r>
          </a:p>
          <a:p>
            <a:r>
              <a:rPr lang="en-US" altLang="en-US" sz="2400"/>
              <a:t>unintended pregnancies </a:t>
            </a:r>
          </a:p>
          <a:p>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r>
              <a:rPr lang="en-US" altLang="en-US"/>
              <a:t>Cumulative impact of ACEs</a:t>
            </a:r>
          </a:p>
        </p:txBody>
      </p:sp>
      <p:sp>
        <p:nvSpPr>
          <p:cNvPr id="56323" name="Rectangle 3"/>
          <p:cNvSpPr>
            <a:spLocks noGrp="1" noChangeArrowheads="1"/>
          </p:cNvSpPr>
          <p:nvPr>
            <p:ph type="body" idx="4294967295"/>
          </p:nvPr>
        </p:nvSpPr>
        <p:spPr/>
        <p:txBody>
          <a:bodyPr/>
          <a:lstStyle/>
          <a:p>
            <a:r>
              <a:rPr lang="en-US" altLang="en-US"/>
              <a:t>The higher the number of ACEs, the greater the risk of behavior problems.</a:t>
            </a:r>
          </a:p>
          <a:p>
            <a:endParaRPr lang="en-US" altLang="en-US"/>
          </a:p>
          <a:p>
            <a:r>
              <a:rPr lang="en-US" altLang="en-US"/>
              <a:t>For example, an individual with an ACE score of 4, is 12 times more likely to attempt suicide than those with none.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n-US" altLang="en-US"/>
              <a:t>Other conditions</a:t>
            </a:r>
          </a:p>
        </p:txBody>
      </p:sp>
      <p:sp>
        <p:nvSpPr>
          <p:cNvPr id="57347" name="Rectangle 3"/>
          <p:cNvSpPr>
            <a:spLocks noGrp="1" noChangeArrowheads="1"/>
          </p:cNvSpPr>
          <p:nvPr>
            <p:ph type="body" idx="4294967295"/>
          </p:nvPr>
        </p:nvSpPr>
        <p:spPr>
          <a:xfrm>
            <a:off x="228600" y="1600200"/>
            <a:ext cx="8458200" cy="4525963"/>
          </a:xfrm>
        </p:spPr>
        <p:txBody>
          <a:bodyPr/>
          <a:lstStyle/>
          <a:p>
            <a:pPr>
              <a:lnSpc>
                <a:spcPct val="90000"/>
              </a:lnSpc>
            </a:pPr>
            <a:endParaRPr lang="en-US" altLang="en-US" sz="2400"/>
          </a:p>
          <a:p>
            <a:pPr>
              <a:lnSpc>
                <a:spcPct val="90000"/>
              </a:lnSpc>
            </a:pPr>
            <a:endParaRPr lang="en-US" altLang="en-US" sz="2400"/>
          </a:p>
          <a:p>
            <a:pPr>
              <a:lnSpc>
                <a:spcPct val="90000"/>
              </a:lnSpc>
            </a:pPr>
            <a:r>
              <a:rPr lang="en-US" altLang="en-US" sz="2400"/>
              <a:t>STDs – 240% increase with an ACE of 4 vs. and ACE of 0</a:t>
            </a:r>
          </a:p>
          <a:p>
            <a:pPr>
              <a:lnSpc>
                <a:spcPct val="90000"/>
              </a:lnSpc>
            </a:pPr>
            <a:endParaRPr lang="en-US" altLang="en-US" sz="2400"/>
          </a:p>
          <a:p>
            <a:pPr>
              <a:lnSpc>
                <a:spcPct val="90000"/>
              </a:lnSpc>
            </a:pPr>
            <a:r>
              <a:rPr lang="en-US" altLang="en-US" sz="2400"/>
              <a:t>Male with ACE score of 6 is 46 times (4,600%) more likely to become IV drug user than an ACE of 0</a:t>
            </a:r>
          </a:p>
          <a:p>
            <a:pPr>
              <a:lnSpc>
                <a:spcPct val="90000"/>
              </a:lnSpc>
              <a:buFontTx/>
              <a:buNone/>
            </a:pPr>
            <a:endParaRPr lang="en-US" altLang="en-US" sz="2400"/>
          </a:p>
          <a:p>
            <a:pPr>
              <a:lnSpc>
                <a:spcPct val="90000"/>
              </a:lnSpc>
            </a:pPr>
            <a:r>
              <a:rPr lang="en-US" altLang="en-US" sz="2400"/>
              <a:t>78% of drug injection by women can be attributed to adverse childhood experiences.</a:t>
            </a:r>
          </a:p>
          <a:p>
            <a:pPr>
              <a:lnSpc>
                <a:spcPct val="90000"/>
              </a:lnSpc>
              <a:buFontTx/>
              <a:buNone/>
            </a:pPr>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3200" b="1"/>
              <a:t>The following categories all occurred in the participant's first 18 years of life.</a:t>
            </a:r>
            <a:br>
              <a:rPr lang="en-US" altLang="en-US" sz="3200" b="1"/>
            </a:br>
            <a:endParaRPr lang="en-US" altLang="en-US" sz="3200" b="1"/>
          </a:p>
        </p:txBody>
      </p:sp>
      <p:sp>
        <p:nvSpPr>
          <p:cNvPr id="58371" name="Rectangle 3"/>
          <p:cNvSpPr>
            <a:spLocks noGrp="1" noChangeArrowheads="1"/>
          </p:cNvSpPr>
          <p:nvPr>
            <p:ph type="body" sz="half" idx="1"/>
          </p:nvPr>
        </p:nvSpPr>
        <p:spPr>
          <a:xfrm>
            <a:off x="685800" y="1981200"/>
            <a:ext cx="3814763" cy="4114800"/>
          </a:xfrm>
        </p:spPr>
        <p:txBody>
          <a:bodyPr/>
          <a:lstStyle/>
          <a:p>
            <a:pPr lvl="1">
              <a:buFontTx/>
              <a:buNone/>
            </a:pPr>
            <a:r>
              <a:rPr lang="en-US" altLang="en-US" b="1"/>
              <a:t>Abuse/Neglect:</a:t>
            </a:r>
          </a:p>
          <a:p>
            <a:pPr lvl="1">
              <a:buFontTx/>
              <a:buNone/>
            </a:pPr>
            <a:r>
              <a:rPr lang="en-US" altLang="en-US" b="1"/>
              <a:t>	</a:t>
            </a:r>
          </a:p>
          <a:p>
            <a:pPr lvl="1"/>
            <a:r>
              <a:rPr lang="en-US" altLang="en-US"/>
              <a:t>Emotional Abuse</a:t>
            </a:r>
          </a:p>
          <a:p>
            <a:pPr lvl="1"/>
            <a:r>
              <a:rPr lang="en-US" altLang="en-US"/>
              <a:t>Physical Abuse</a:t>
            </a:r>
          </a:p>
          <a:p>
            <a:pPr lvl="1"/>
            <a:r>
              <a:rPr lang="en-US" altLang="en-US"/>
              <a:t>Sexual Abuse</a:t>
            </a:r>
          </a:p>
          <a:p>
            <a:pPr lvl="1"/>
            <a:r>
              <a:rPr lang="en-US" altLang="en-US"/>
              <a:t>Emotional Neglect</a:t>
            </a:r>
          </a:p>
          <a:p>
            <a:pPr lvl="1"/>
            <a:r>
              <a:rPr lang="en-US" altLang="en-US"/>
              <a:t>Physical Neglect</a:t>
            </a:r>
          </a:p>
          <a:p>
            <a:endParaRPr lang="en-US" altLang="en-US"/>
          </a:p>
        </p:txBody>
      </p:sp>
      <p:sp>
        <p:nvSpPr>
          <p:cNvPr id="58372" name="Rectangle 4"/>
          <p:cNvSpPr>
            <a:spLocks noGrp="1" noChangeArrowheads="1"/>
          </p:cNvSpPr>
          <p:nvPr>
            <p:ph type="body" sz="half" idx="2"/>
          </p:nvPr>
        </p:nvSpPr>
        <p:spPr>
          <a:xfrm>
            <a:off x="4643438" y="1981200"/>
            <a:ext cx="3814762" cy="4114800"/>
          </a:xfrm>
        </p:spPr>
        <p:txBody>
          <a:bodyPr/>
          <a:lstStyle/>
          <a:p>
            <a:r>
              <a:rPr lang="en-US" altLang="en-US" sz="2400" b="1"/>
              <a:t>Household Dysfunction</a:t>
            </a:r>
          </a:p>
          <a:p>
            <a:pPr lvl="1"/>
            <a:r>
              <a:rPr lang="en-US" altLang="en-US"/>
              <a:t>Mother Treated Violently</a:t>
            </a:r>
          </a:p>
          <a:p>
            <a:pPr lvl="1"/>
            <a:r>
              <a:rPr lang="en-US" altLang="en-US"/>
              <a:t>Household Substance Abuse</a:t>
            </a:r>
          </a:p>
          <a:p>
            <a:pPr lvl="1"/>
            <a:r>
              <a:rPr lang="en-US" altLang="en-US"/>
              <a:t>Household Mental Illness</a:t>
            </a:r>
          </a:p>
          <a:p>
            <a:pPr lvl="1"/>
            <a:r>
              <a:rPr lang="en-US" altLang="en-US"/>
              <a:t>Separation/Divorce</a:t>
            </a:r>
          </a:p>
          <a:p>
            <a:pPr lvl="1"/>
            <a:r>
              <a:rPr lang="en-US" altLang="en-US"/>
              <a:t>Incarcerated Household member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Risk Factors</a:t>
            </a:r>
          </a:p>
        </p:txBody>
      </p:sp>
      <p:sp>
        <p:nvSpPr>
          <p:cNvPr id="59395" name="Rectangle 3"/>
          <p:cNvSpPr>
            <a:spLocks noGrp="1" noChangeArrowheads="1"/>
          </p:cNvSpPr>
          <p:nvPr>
            <p:ph type="body" idx="1"/>
          </p:nvPr>
        </p:nvSpPr>
        <p:spPr/>
        <p:txBody>
          <a:bodyPr/>
          <a:lstStyle/>
          <a:p>
            <a:pPr eaLnBrk="1" hangingPunct="1"/>
            <a:r>
              <a:rPr lang="en-US" altLang="en-US"/>
              <a:t>Economic instability</a:t>
            </a:r>
          </a:p>
          <a:p>
            <a:pPr eaLnBrk="1" hangingPunct="1"/>
            <a:r>
              <a:rPr lang="en-US" altLang="en-US"/>
              <a:t>Inconsistent parenting</a:t>
            </a:r>
          </a:p>
          <a:p>
            <a:pPr eaLnBrk="1" hangingPunct="1"/>
            <a:r>
              <a:rPr lang="en-US" altLang="en-US"/>
              <a:t>Severe punishment</a:t>
            </a:r>
          </a:p>
          <a:p>
            <a:pPr eaLnBrk="1" hangingPunct="1"/>
            <a:r>
              <a:rPr lang="en-US" altLang="en-US"/>
              <a:t>Resource poor community</a:t>
            </a:r>
          </a:p>
          <a:p>
            <a:pPr eaLnBrk="1" hangingPunct="1"/>
            <a:r>
              <a:rPr lang="en-US" altLang="en-US"/>
              <a:t>Hyperactivity as child</a:t>
            </a:r>
          </a:p>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pPr eaLnBrk="1" hangingPunct="1"/>
            <a:r>
              <a:rPr lang="en-US" altLang="en-US"/>
              <a:t>Other Indicators</a:t>
            </a:r>
          </a:p>
        </p:txBody>
      </p:sp>
      <p:sp>
        <p:nvSpPr>
          <p:cNvPr id="60419" name="Rectangle 1027"/>
          <p:cNvSpPr>
            <a:spLocks noGrp="1" noChangeArrowheads="1"/>
          </p:cNvSpPr>
          <p:nvPr>
            <p:ph type="body" idx="1"/>
          </p:nvPr>
        </p:nvSpPr>
        <p:spPr/>
        <p:txBody>
          <a:bodyPr/>
          <a:lstStyle/>
          <a:p>
            <a:pPr eaLnBrk="1" hangingPunct="1"/>
            <a:r>
              <a:rPr lang="en-US" altLang="en-US"/>
              <a:t>Family History M.I./S.A.</a:t>
            </a:r>
          </a:p>
          <a:p>
            <a:pPr eaLnBrk="1" hangingPunct="1"/>
            <a:r>
              <a:rPr lang="en-US" altLang="en-US"/>
              <a:t>Substance Abuse</a:t>
            </a:r>
          </a:p>
          <a:p>
            <a:pPr eaLnBrk="1" hangingPunct="1"/>
            <a:r>
              <a:rPr lang="en-US" altLang="en-US"/>
              <a:t>School Behavior Problems</a:t>
            </a:r>
          </a:p>
          <a:p>
            <a:pPr eaLnBrk="1" hangingPunct="1"/>
            <a:r>
              <a:rPr lang="en-US" altLang="en-US"/>
              <a:t>Witness to/victim of violence</a:t>
            </a:r>
          </a:p>
          <a:p>
            <a:pPr eaLnBrk="1" hangingPunct="1"/>
            <a:r>
              <a:rPr lang="en-US" altLang="en-US"/>
              <a:t>Bullying</a:t>
            </a:r>
          </a:p>
          <a:p>
            <a:pPr eaLnBrk="1" hangingPunct="1"/>
            <a:r>
              <a:rPr lang="en-US" altLang="en-US"/>
              <a:t>Runaway</a:t>
            </a:r>
          </a:p>
          <a:p>
            <a:pPr eaLnBrk="1" hangingPunct="1"/>
            <a:r>
              <a:rPr lang="en-US" altLang="en-US"/>
              <a:t>Station Adjustments:	Limited Custody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5"/>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endParaRPr lang="en-US" altLang="en-US" sz="1400">
              <a:ea typeface="ＭＳ Ｐゴシック" pitchFamily="-65" charset="-128"/>
              <a:cs typeface="Arial" charset="0"/>
            </a:endParaRPr>
          </a:p>
        </p:txBody>
      </p:sp>
      <p:sp>
        <p:nvSpPr>
          <p:cNvPr id="1818626" name="Rectangle 2"/>
          <p:cNvSpPr>
            <a:spLocks noGrp="1" noChangeArrowheads="1"/>
          </p:cNvSpPr>
          <p:nvPr>
            <p:ph type="ctrTitle" idx="4294967295"/>
          </p:nvPr>
        </p:nvSpPr>
        <p:spPr>
          <a:xfrm>
            <a:off x="457200" y="381000"/>
            <a:ext cx="8153400" cy="1295400"/>
          </a:xfrm>
        </p:spPr>
        <p:txBody>
          <a:bodyPr/>
          <a:lstStyle/>
          <a:p>
            <a:pPr eaLnBrk="1" hangingPunct="1">
              <a:defRPr/>
            </a:pPr>
            <a:br>
              <a:rPr lang="en-US" sz="4000">
                <a:latin typeface="Comic Sans MS" pitchFamily="66" charset="0"/>
              </a:rPr>
            </a:br>
            <a:r>
              <a:rPr lang="en-US" sz="4000" b="1">
                <a:solidFill>
                  <a:schemeClr val="tx1"/>
                </a:solidFill>
                <a:effectLst>
                  <a:outerShdw blurRad="38100" dist="38100" dir="2700000" algn="tl">
                    <a:srgbClr val="C0C0C0"/>
                  </a:outerShdw>
                </a:effectLst>
                <a:latin typeface="Comic Sans MS" pitchFamily="66" charset="0"/>
              </a:rPr>
              <a:t>What is the Olweus </a:t>
            </a:r>
            <a:br>
              <a:rPr lang="en-US" sz="4000" b="1">
                <a:solidFill>
                  <a:schemeClr val="tx1"/>
                </a:solidFill>
                <a:effectLst>
                  <a:outerShdw blurRad="38100" dist="38100" dir="2700000" algn="tl">
                    <a:srgbClr val="C0C0C0"/>
                  </a:outerShdw>
                </a:effectLst>
                <a:latin typeface="Comic Sans MS" pitchFamily="66" charset="0"/>
              </a:rPr>
            </a:br>
            <a:r>
              <a:rPr lang="en-US" sz="4000" b="1">
                <a:solidFill>
                  <a:schemeClr val="tx1"/>
                </a:solidFill>
                <a:effectLst>
                  <a:outerShdw blurRad="38100" dist="38100" dir="2700000" algn="tl">
                    <a:srgbClr val="C0C0C0"/>
                  </a:outerShdw>
                </a:effectLst>
                <a:latin typeface="Comic Sans MS" pitchFamily="66" charset="0"/>
              </a:rPr>
              <a:t>Definition of Bullying?</a:t>
            </a:r>
          </a:p>
        </p:txBody>
      </p:sp>
      <p:sp>
        <p:nvSpPr>
          <p:cNvPr id="1818627" name="Rectangle 3"/>
          <p:cNvSpPr>
            <a:spLocks noGrp="1" noChangeArrowheads="1"/>
          </p:cNvSpPr>
          <p:nvPr>
            <p:ph type="subTitle" idx="4294967295"/>
          </p:nvPr>
        </p:nvSpPr>
        <p:spPr>
          <a:xfrm>
            <a:off x="838200" y="2514600"/>
            <a:ext cx="7467600" cy="1752600"/>
          </a:xfrm>
        </p:spPr>
        <p:txBody>
          <a:bodyPr/>
          <a:lstStyle/>
          <a:p>
            <a:pPr marL="0" indent="0" eaLnBrk="1" hangingPunct="1">
              <a:lnSpc>
                <a:spcPct val="80000"/>
              </a:lnSpc>
              <a:buFontTx/>
              <a:buNone/>
              <a:defRPr/>
            </a:pPr>
            <a:r>
              <a:rPr lang="en-US" sz="3600" b="1">
                <a:solidFill>
                  <a:schemeClr val="tx2"/>
                </a:solidFill>
                <a:effectLst>
                  <a:outerShdw blurRad="38100" dist="38100" dir="2700000" algn="tl">
                    <a:srgbClr val="C0C0C0"/>
                  </a:outerShdw>
                </a:effectLst>
                <a:latin typeface="Comic Sans MS" pitchFamily="66" charset="0"/>
              </a:rPr>
              <a:t>“</a:t>
            </a:r>
            <a:r>
              <a:rPr lang="en-US" sz="3600" b="1">
                <a:solidFill>
                  <a:schemeClr val="tx2"/>
                </a:solidFill>
                <a:latin typeface="Comic Sans MS" pitchFamily="66" charset="0"/>
              </a:rPr>
              <a:t>A person is bullied when he or she is exposed, repeatedly and over time, to negative actions on the part of one or more other persons, and he or she has difficulty defending himself or herself.”    </a:t>
            </a:r>
            <a:r>
              <a:rPr lang="en-US" sz="2000" b="1">
                <a:solidFill>
                  <a:schemeClr val="tx2"/>
                </a:solidFill>
                <a:latin typeface="Comic Sans MS" pitchFamily="66" charset="0"/>
              </a:rPr>
              <a:t>Olweus et al., 2007</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txBox="1">
            <a:spLocks noGrp="1"/>
          </p:cNvSpPr>
          <p:nvPr/>
        </p:nvSpPr>
        <p:spPr bwMode="auto">
          <a:xfrm>
            <a:off x="65532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endParaRPr lang="en-US" altLang="en-US" sz="1400">
              <a:ea typeface="ＭＳ Ｐゴシック" pitchFamily="-65" charset="-128"/>
              <a:cs typeface="Arial" charset="0"/>
            </a:endParaRPr>
          </a:p>
        </p:txBody>
      </p:sp>
      <p:sp>
        <p:nvSpPr>
          <p:cNvPr id="62467" name="Rectangle 2"/>
          <p:cNvSpPr>
            <a:spLocks noGrp="1" noChangeArrowheads="1"/>
          </p:cNvSpPr>
          <p:nvPr>
            <p:ph type="title" idx="4294967295"/>
          </p:nvPr>
        </p:nvSpPr>
        <p:spPr>
          <a:xfrm>
            <a:off x="609600" y="228600"/>
            <a:ext cx="7772400" cy="1676400"/>
          </a:xfrm>
        </p:spPr>
        <p:txBody>
          <a:bodyPr/>
          <a:lstStyle/>
          <a:p>
            <a:pPr eaLnBrk="1" hangingPunct="1"/>
            <a:r>
              <a:rPr lang="en-US" altLang="en-US" sz="4800" b="1">
                <a:solidFill>
                  <a:schemeClr val="tx1"/>
                </a:solidFill>
                <a:latin typeface="Comic Sans MS" pitchFamily="66" charset="0"/>
              </a:rPr>
              <a:t>Effects of Being Bullied</a:t>
            </a:r>
            <a:endParaRPr lang="en-US" altLang="en-US">
              <a:solidFill>
                <a:schemeClr val="tx1"/>
              </a:solidFill>
            </a:endParaRPr>
          </a:p>
        </p:txBody>
      </p:sp>
      <p:sp>
        <p:nvSpPr>
          <p:cNvPr id="62468" name="Rectangle 3"/>
          <p:cNvSpPr>
            <a:spLocks noGrp="1" noChangeArrowheads="1"/>
          </p:cNvSpPr>
          <p:nvPr>
            <p:ph type="body" idx="4294967295"/>
          </p:nvPr>
        </p:nvSpPr>
        <p:spPr>
          <a:xfrm>
            <a:off x="762000" y="2376488"/>
            <a:ext cx="8001000" cy="3005137"/>
          </a:xfrm>
        </p:spPr>
        <p:txBody>
          <a:bodyPr/>
          <a:lstStyle/>
          <a:p>
            <a:pPr eaLnBrk="1" hangingPunct="1"/>
            <a:r>
              <a:rPr lang="en-US" altLang="en-US" sz="2800" b="1">
                <a:latin typeface="Comic Sans MS" pitchFamily="66" charset="0"/>
              </a:rPr>
              <a:t>Lower self-esteem</a:t>
            </a:r>
          </a:p>
          <a:p>
            <a:pPr eaLnBrk="1" hangingPunct="1"/>
            <a:r>
              <a:rPr lang="en-US" altLang="en-US" sz="2800" b="1">
                <a:latin typeface="Comic Sans MS" pitchFamily="66" charset="0"/>
              </a:rPr>
              <a:t>Depression &amp; anxiety</a:t>
            </a:r>
          </a:p>
          <a:p>
            <a:pPr eaLnBrk="1" hangingPunct="1"/>
            <a:r>
              <a:rPr lang="en-US" altLang="en-US" sz="2800" b="1">
                <a:latin typeface="Comic Sans MS" pitchFamily="66" charset="0"/>
              </a:rPr>
              <a:t>Absenteeism &amp; lowered school achievement</a:t>
            </a:r>
          </a:p>
          <a:p>
            <a:pPr eaLnBrk="1" hangingPunct="1"/>
            <a:r>
              <a:rPr lang="en-US" altLang="en-US" sz="2800" b="1">
                <a:latin typeface="Comic Sans MS" pitchFamily="66" charset="0"/>
              </a:rPr>
              <a:t>Thoughts of suicide</a:t>
            </a:r>
          </a:p>
          <a:p>
            <a:pPr eaLnBrk="1" hangingPunct="1"/>
            <a:r>
              <a:rPr lang="en-US" altLang="en-US" sz="2800" b="1">
                <a:latin typeface="Comic Sans MS" pitchFamily="66" charset="0"/>
              </a:rPr>
              <a:t>Illness</a:t>
            </a:r>
          </a:p>
          <a:p>
            <a:pPr eaLnBrk="1" hangingPunct="1"/>
            <a:endParaRPr lang="en-US" altLang="en-US" sz="2800" b="1">
              <a:latin typeface="Comic Sans MS" pitchFamily="66"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85800" y="609600"/>
            <a:ext cx="8229600" cy="1143000"/>
          </a:xfrm>
        </p:spPr>
        <p:txBody>
          <a:bodyPr/>
          <a:lstStyle/>
          <a:p>
            <a:pPr eaLnBrk="1" hangingPunct="1"/>
            <a:r>
              <a:rPr lang="en-US" altLang="en-US" sz="4000" b="1">
                <a:solidFill>
                  <a:schemeClr val="tx1"/>
                </a:solidFill>
                <a:latin typeface="Comic Sans MS" pitchFamily="66" charset="0"/>
              </a:rPr>
              <a:t>Health Consequences of Bullying</a:t>
            </a:r>
            <a:br>
              <a:rPr lang="en-US" altLang="en-US" sz="4000" b="1">
                <a:solidFill>
                  <a:schemeClr val="tx1"/>
                </a:solidFill>
                <a:latin typeface="Comic Sans MS" pitchFamily="66" charset="0"/>
              </a:rPr>
            </a:br>
            <a:r>
              <a:rPr lang="en-US" altLang="en-US" sz="3200" b="1">
                <a:solidFill>
                  <a:schemeClr val="tx1"/>
                </a:solidFill>
                <a:latin typeface="Comic Sans MS" pitchFamily="66" charset="0"/>
              </a:rPr>
              <a:t>(Fekkes et al., 2004)</a:t>
            </a:r>
            <a:br>
              <a:rPr lang="en-US" altLang="en-US" sz="3200" b="1">
                <a:solidFill>
                  <a:schemeClr val="folHlink"/>
                </a:solidFill>
                <a:latin typeface="Comic Sans MS" pitchFamily="66" charset="0"/>
              </a:rPr>
            </a:br>
            <a:endParaRPr lang="en-US" altLang="en-US" sz="3200" b="1">
              <a:solidFill>
                <a:schemeClr val="folHlink"/>
              </a:solidFill>
              <a:latin typeface="Comic Sans MS" pitchFamily="66" charset="0"/>
            </a:endParaRPr>
          </a:p>
        </p:txBody>
      </p:sp>
      <p:sp>
        <p:nvSpPr>
          <p:cNvPr id="63491" name="Rectangle 3"/>
          <p:cNvSpPr>
            <a:spLocks noGrp="1" noChangeArrowheads="1"/>
          </p:cNvSpPr>
          <p:nvPr>
            <p:ph type="body" idx="4294967295"/>
          </p:nvPr>
        </p:nvSpPr>
        <p:spPr/>
        <p:txBody>
          <a:bodyPr/>
          <a:lstStyle/>
          <a:p>
            <a:pPr eaLnBrk="1" hangingPunct="1">
              <a:lnSpc>
                <a:spcPct val="90000"/>
              </a:lnSpc>
              <a:buFontTx/>
              <a:buNone/>
            </a:pPr>
            <a:r>
              <a:rPr lang="en-US" altLang="en-US" sz="2400">
                <a:latin typeface="Comic Sans MS" pitchFamily="66" charset="0"/>
              </a:rPr>
              <a:t>					</a:t>
            </a:r>
            <a:r>
              <a:rPr lang="en-US" altLang="en-US" sz="2400" u="sng">
                <a:latin typeface="Comic Sans MS" pitchFamily="66" charset="0"/>
              </a:rPr>
              <a:t>Bullied</a:t>
            </a:r>
            <a:r>
              <a:rPr lang="en-US" altLang="en-US" sz="2400">
                <a:latin typeface="Comic Sans MS" pitchFamily="66" charset="0"/>
              </a:rPr>
              <a:t>	</a:t>
            </a:r>
            <a:r>
              <a:rPr lang="en-US" altLang="en-US" sz="2400" u="sng">
                <a:latin typeface="Comic Sans MS" pitchFamily="66" charset="0"/>
              </a:rPr>
              <a:t>Not bullied</a:t>
            </a:r>
          </a:p>
          <a:p>
            <a:pPr eaLnBrk="1" hangingPunct="1">
              <a:lnSpc>
                <a:spcPct val="90000"/>
              </a:lnSpc>
              <a:buFontTx/>
              <a:buNone/>
            </a:pPr>
            <a:r>
              <a:rPr lang="en-US" altLang="en-US" sz="2400">
                <a:latin typeface="Comic Sans MS" pitchFamily="66" charset="0"/>
              </a:rPr>
              <a:t>Headache			16%		6%</a:t>
            </a:r>
          </a:p>
          <a:p>
            <a:pPr eaLnBrk="1" hangingPunct="1">
              <a:lnSpc>
                <a:spcPct val="90000"/>
              </a:lnSpc>
              <a:buFontTx/>
              <a:buNone/>
            </a:pPr>
            <a:r>
              <a:rPr lang="en-US" altLang="en-US" sz="2400">
                <a:latin typeface="Comic Sans MS" pitchFamily="66" charset="0"/>
              </a:rPr>
              <a:t>Sleep problems		42%		23%</a:t>
            </a:r>
          </a:p>
          <a:p>
            <a:pPr eaLnBrk="1" hangingPunct="1">
              <a:lnSpc>
                <a:spcPct val="90000"/>
              </a:lnSpc>
              <a:buFontTx/>
              <a:buNone/>
            </a:pPr>
            <a:r>
              <a:rPr lang="en-US" altLang="en-US" sz="2400">
                <a:latin typeface="Comic Sans MS" pitchFamily="66" charset="0"/>
              </a:rPr>
              <a:t>Abdominal pain		17%		9%</a:t>
            </a:r>
          </a:p>
          <a:p>
            <a:pPr eaLnBrk="1" hangingPunct="1">
              <a:lnSpc>
                <a:spcPct val="90000"/>
              </a:lnSpc>
              <a:buFontTx/>
              <a:buNone/>
            </a:pPr>
            <a:r>
              <a:rPr lang="en-US" altLang="en-US" sz="2400">
                <a:latin typeface="Comic Sans MS" pitchFamily="66" charset="0"/>
              </a:rPr>
              <a:t>Feeling tense		20%		9%</a:t>
            </a:r>
          </a:p>
          <a:p>
            <a:pPr eaLnBrk="1" hangingPunct="1">
              <a:lnSpc>
                <a:spcPct val="90000"/>
              </a:lnSpc>
              <a:buFontTx/>
              <a:buNone/>
            </a:pPr>
            <a:r>
              <a:rPr lang="en-US" altLang="en-US" sz="2400">
                <a:latin typeface="Comic Sans MS" pitchFamily="66" charset="0"/>
              </a:rPr>
              <a:t>Anxiety			28%		10%</a:t>
            </a:r>
          </a:p>
          <a:p>
            <a:pPr eaLnBrk="1" hangingPunct="1">
              <a:lnSpc>
                <a:spcPct val="90000"/>
              </a:lnSpc>
              <a:buFontTx/>
              <a:buNone/>
            </a:pPr>
            <a:r>
              <a:rPr lang="en-US" altLang="en-US" sz="2400">
                <a:latin typeface="Comic Sans MS" pitchFamily="66" charset="0"/>
              </a:rPr>
              <a:t>Feeling unhappy		23%		5%</a:t>
            </a:r>
          </a:p>
          <a:p>
            <a:pPr eaLnBrk="1" hangingPunct="1">
              <a:lnSpc>
                <a:spcPct val="90000"/>
              </a:lnSpc>
              <a:buFontTx/>
              <a:buNone/>
            </a:pPr>
            <a:r>
              <a:rPr lang="en-US" altLang="en-US" sz="2400">
                <a:latin typeface="Comic Sans MS" pitchFamily="66" charset="0"/>
              </a:rPr>
              <a:t>Depression scale</a:t>
            </a:r>
          </a:p>
          <a:p>
            <a:pPr eaLnBrk="1" hangingPunct="1">
              <a:lnSpc>
                <a:spcPct val="90000"/>
              </a:lnSpc>
              <a:buFontTx/>
              <a:buNone/>
            </a:pPr>
            <a:r>
              <a:rPr lang="en-US" altLang="en-US" sz="2400">
                <a:latin typeface="Comic Sans MS" pitchFamily="66" charset="0"/>
              </a:rPr>
              <a:t>	moderate indication	49%		16%</a:t>
            </a:r>
          </a:p>
          <a:p>
            <a:pPr eaLnBrk="1" hangingPunct="1">
              <a:lnSpc>
                <a:spcPct val="90000"/>
              </a:lnSpc>
              <a:buFontTx/>
              <a:buNone/>
            </a:pPr>
            <a:r>
              <a:rPr lang="en-US" altLang="en-US" sz="2400">
                <a:latin typeface="Comic Sans MS" pitchFamily="66" charset="0"/>
              </a:rPr>
              <a:t>	strong indication		16%		2%</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txBox="1">
            <a:spLocks noGrp="1"/>
          </p:cNvSpPr>
          <p:nvPr/>
        </p:nvSpPr>
        <p:spPr bwMode="auto">
          <a:xfrm>
            <a:off x="6553200" y="6477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endParaRPr lang="en-US" altLang="en-US" sz="1400">
              <a:ea typeface="ＭＳ Ｐゴシック" pitchFamily="-65" charset="-128"/>
              <a:cs typeface="Arial" charset="0"/>
            </a:endParaRPr>
          </a:p>
        </p:txBody>
      </p:sp>
      <p:sp>
        <p:nvSpPr>
          <p:cNvPr id="64515" name="Oval 2"/>
          <p:cNvSpPr>
            <a:spLocks noChangeArrowheads="1"/>
          </p:cNvSpPr>
          <p:nvPr/>
        </p:nvSpPr>
        <p:spPr bwMode="auto">
          <a:xfrm>
            <a:off x="2057400" y="-1219200"/>
            <a:ext cx="4876800" cy="7010400"/>
          </a:xfrm>
          <a:prstGeom prst="ellipse">
            <a:avLst/>
          </a:pr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sz="1400">
              <a:solidFill>
                <a:srgbClr val="FF3300"/>
              </a:solidFill>
              <a:latin typeface="Comic Sans MS" pitchFamily="66" charset="0"/>
              <a:ea typeface="ＭＳ Ｐゴシック" pitchFamily="-65" charset="-128"/>
              <a:cs typeface="Arial" charset="0"/>
            </a:endParaRPr>
          </a:p>
        </p:txBody>
      </p:sp>
      <p:sp>
        <p:nvSpPr>
          <p:cNvPr id="64516" name="Rectangle 3"/>
          <p:cNvSpPr>
            <a:spLocks noChangeArrowheads="1"/>
          </p:cNvSpPr>
          <p:nvPr/>
        </p:nvSpPr>
        <p:spPr bwMode="auto">
          <a:xfrm>
            <a:off x="0" y="0"/>
            <a:ext cx="9144000" cy="990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sz="1400">
              <a:solidFill>
                <a:srgbClr val="FF3300"/>
              </a:solidFill>
              <a:latin typeface="Comic Sans MS" pitchFamily="66" charset="0"/>
              <a:ea typeface="ＭＳ Ｐゴシック" pitchFamily="-65" charset="-128"/>
              <a:cs typeface="Arial" charset="0"/>
            </a:endParaRPr>
          </a:p>
        </p:txBody>
      </p:sp>
      <p:sp>
        <p:nvSpPr>
          <p:cNvPr id="64517" name="Rectangle 4"/>
          <p:cNvSpPr>
            <a:spLocks noChangeArrowheads="1"/>
          </p:cNvSpPr>
          <p:nvPr/>
        </p:nvSpPr>
        <p:spPr bwMode="auto">
          <a:xfrm>
            <a:off x="228600" y="0"/>
            <a:ext cx="861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folHlink"/>
                </a:solidFill>
                <a:latin typeface="Comic Sans MS" pitchFamily="66" charset="0"/>
                <a:ea typeface="ＭＳ Ｐゴシック" pitchFamily="-65" charset="-128"/>
                <a:cs typeface="Arial" charset="0"/>
              </a:rPr>
              <a:t>What Roles Do Students Play In </a:t>
            </a:r>
          </a:p>
          <a:p>
            <a:pPr algn="ctr"/>
            <a:r>
              <a:rPr lang="en-US" altLang="en-US" sz="2800" b="1">
                <a:solidFill>
                  <a:schemeClr val="folHlink"/>
                </a:solidFill>
                <a:latin typeface="Comic Sans MS" pitchFamily="66" charset="0"/>
                <a:ea typeface="ＭＳ Ｐゴシック" pitchFamily="-65" charset="-128"/>
                <a:cs typeface="Arial" charset="0"/>
              </a:rPr>
              <a:t>Bullying Situations?</a:t>
            </a:r>
          </a:p>
        </p:txBody>
      </p:sp>
      <p:sp>
        <p:nvSpPr>
          <p:cNvPr id="64518" name="Oval 5"/>
          <p:cNvSpPr>
            <a:spLocks noChangeArrowheads="1"/>
          </p:cNvSpPr>
          <p:nvPr/>
        </p:nvSpPr>
        <p:spPr bwMode="auto">
          <a:xfrm>
            <a:off x="1828800" y="990600"/>
            <a:ext cx="762000" cy="762000"/>
          </a:xfrm>
          <a:prstGeom prst="ellipse">
            <a:avLst/>
          </a:prstGeom>
          <a:solidFill>
            <a:srgbClr val="00FF00"/>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sz="1400">
              <a:solidFill>
                <a:srgbClr val="FF3300"/>
              </a:solidFill>
              <a:latin typeface="Comic Sans MS" pitchFamily="66" charset="0"/>
              <a:ea typeface="ＭＳ Ｐゴシック" pitchFamily="-65" charset="-128"/>
              <a:cs typeface="Arial" charset="0"/>
            </a:endParaRPr>
          </a:p>
        </p:txBody>
      </p:sp>
      <p:sp>
        <p:nvSpPr>
          <p:cNvPr id="64519" name="Oval 6"/>
          <p:cNvSpPr>
            <a:spLocks noChangeArrowheads="1"/>
          </p:cNvSpPr>
          <p:nvPr/>
        </p:nvSpPr>
        <p:spPr bwMode="auto">
          <a:xfrm>
            <a:off x="1447800" y="2438400"/>
            <a:ext cx="762000" cy="685800"/>
          </a:xfrm>
          <a:prstGeom prst="ellipse">
            <a:avLst/>
          </a:prstGeom>
          <a:solidFill>
            <a:schemeClr val="folHlink"/>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bg2"/>
                </a:solidFill>
                <a:latin typeface="Comic Sans MS" pitchFamily="66" charset="0"/>
                <a:ea typeface="ＭＳ Ｐゴシック" pitchFamily="-65" charset="-128"/>
                <a:cs typeface="Arial" charset="0"/>
              </a:rPr>
              <a:t>B</a:t>
            </a:r>
          </a:p>
        </p:txBody>
      </p:sp>
      <p:sp>
        <p:nvSpPr>
          <p:cNvPr id="64520" name="Oval 7"/>
          <p:cNvSpPr>
            <a:spLocks noChangeArrowheads="1"/>
          </p:cNvSpPr>
          <p:nvPr/>
        </p:nvSpPr>
        <p:spPr bwMode="auto">
          <a:xfrm>
            <a:off x="1600200" y="3733800"/>
            <a:ext cx="762000" cy="685800"/>
          </a:xfrm>
          <a:prstGeom prst="ellipse">
            <a:avLst/>
          </a:prstGeom>
          <a:solidFill>
            <a:srgbClr val="99CCFF"/>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bg2"/>
                </a:solidFill>
                <a:latin typeface="Comic Sans MS" pitchFamily="66" charset="0"/>
                <a:ea typeface="ＭＳ Ｐゴシック" pitchFamily="-65" charset="-128"/>
                <a:cs typeface="Arial" charset="0"/>
              </a:rPr>
              <a:t>C</a:t>
            </a:r>
          </a:p>
        </p:txBody>
      </p:sp>
      <p:sp>
        <p:nvSpPr>
          <p:cNvPr id="64521" name="Oval 8"/>
          <p:cNvSpPr>
            <a:spLocks noChangeArrowheads="1"/>
          </p:cNvSpPr>
          <p:nvPr/>
        </p:nvSpPr>
        <p:spPr bwMode="auto">
          <a:xfrm>
            <a:off x="2209800" y="4800600"/>
            <a:ext cx="762000" cy="685800"/>
          </a:xfrm>
          <a:prstGeom prst="ellipse">
            <a:avLst/>
          </a:prstGeom>
          <a:solidFill>
            <a:srgbClr val="CC99FF"/>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bg2"/>
                </a:solidFill>
                <a:latin typeface="Comic Sans MS" pitchFamily="66" charset="0"/>
                <a:ea typeface="ＭＳ Ｐゴシック" pitchFamily="-65" charset="-128"/>
                <a:cs typeface="Arial" charset="0"/>
              </a:rPr>
              <a:t>D</a:t>
            </a:r>
          </a:p>
        </p:txBody>
      </p:sp>
      <p:sp>
        <p:nvSpPr>
          <p:cNvPr id="64522" name="Oval 9"/>
          <p:cNvSpPr>
            <a:spLocks noChangeArrowheads="1"/>
          </p:cNvSpPr>
          <p:nvPr/>
        </p:nvSpPr>
        <p:spPr bwMode="auto">
          <a:xfrm>
            <a:off x="3962400" y="2438400"/>
            <a:ext cx="762000" cy="685800"/>
          </a:xfrm>
          <a:prstGeom prst="ellipse">
            <a:avLst/>
          </a:prstGeom>
          <a:solidFill>
            <a:srgbClr val="FF66FF"/>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bg2"/>
                </a:solidFill>
                <a:latin typeface="Comic Sans MS" pitchFamily="66" charset="0"/>
                <a:ea typeface="ＭＳ Ｐゴシック" pitchFamily="-65" charset="-128"/>
                <a:cs typeface="Arial" charset="0"/>
              </a:rPr>
              <a:t>H</a:t>
            </a:r>
          </a:p>
        </p:txBody>
      </p:sp>
      <p:sp>
        <p:nvSpPr>
          <p:cNvPr id="64523" name="Oval 10"/>
          <p:cNvSpPr>
            <a:spLocks noChangeArrowheads="1"/>
          </p:cNvSpPr>
          <p:nvPr/>
        </p:nvSpPr>
        <p:spPr bwMode="auto">
          <a:xfrm>
            <a:off x="6324600" y="990600"/>
            <a:ext cx="762000" cy="762000"/>
          </a:xfrm>
          <a:prstGeom prst="ellipse">
            <a:avLst/>
          </a:prstGeom>
          <a:solidFill>
            <a:srgbClr val="FF0000"/>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bg2"/>
                </a:solidFill>
                <a:latin typeface="Comic Sans MS" pitchFamily="66" charset="0"/>
                <a:ea typeface="ＭＳ Ｐゴシック" pitchFamily="-65" charset="-128"/>
                <a:cs typeface="Arial" charset="0"/>
              </a:rPr>
              <a:t>G</a:t>
            </a:r>
          </a:p>
        </p:txBody>
      </p:sp>
      <p:sp>
        <p:nvSpPr>
          <p:cNvPr id="64524" name="Oval 11"/>
          <p:cNvSpPr>
            <a:spLocks noChangeArrowheads="1"/>
          </p:cNvSpPr>
          <p:nvPr/>
        </p:nvSpPr>
        <p:spPr bwMode="auto">
          <a:xfrm>
            <a:off x="4038600" y="5715000"/>
            <a:ext cx="762000" cy="685800"/>
          </a:xfrm>
          <a:prstGeom prst="ellipse">
            <a:avLst/>
          </a:prstGeom>
          <a:solidFill>
            <a:schemeClr val="tx1"/>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400" b="1">
                <a:solidFill>
                  <a:schemeClr val="bg2"/>
                </a:solidFill>
                <a:latin typeface="Comic Sans MS" pitchFamily="66" charset="0"/>
                <a:ea typeface="ＭＳ Ｐゴシック" pitchFamily="-65" charset="-128"/>
                <a:cs typeface="Arial" charset="0"/>
              </a:rPr>
              <a:t>E</a:t>
            </a:r>
          </a:p>
        </p:txBody>
      </p:sp>
      <p:sp>
        <p:nvSpPr>
          <p:cNvPr id="64525" name="Oval 12"/>
          <p:cNvSpPr>
            <a:spLocks noChangeArrowheads="1"/>
          </p:cNvSpPr>
          <p:nvPr/>
        </p:nvSpPr>
        <p:spPr bwMode="auto">
          <a:xfrm>
            <a:off x="6400800" y="4114800"/>
            <a:ext cx="762000" cy="685800"/>
          </a:xfrm>
          <a:prstGeom prst="ellipse">
            <a:avLst/>
          </a:prstGeom>
          <a:solidFill>
            <a:schemeClr val="accent1"/>
          </a:solidFill>
          <a:ln w="12700">
            <a:solidFill>
              <a:schemeClr val="tx1"/>
            </a:solidFill>
            <a:round/>
            <a:headEnd type="none" w="sm" len="sm"/>
            <a:tailEnd type="none" w="sm" len="sm"/>
          </a:ln>
        </p:spPr>
        <p:txBody>
          <a:bodyPr wrap="none" anchor="ct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2800" b="1">
                <a:solidFill>
                  <a:schemeClr val="bg2"/>
                </a:solidFill>
                <a:latin typeface="Comic Sans MS" pitchFamily="66" charset="0"/>
                <a:ea typeface="ＭＳ Ｐゴシック" pitchFamily="-65" charset="-128"/>
                <a:cs typeface="Arial" charset="0"/>
              </a:rPr>
              <a:t>F</a:t>
            </a:r>
          </a:p>
        </p:txBody>
      </p:sp>
      <p:sp>
        <p:nvSpPr>
          <p:cNvPr id="64526" name="Line 13"/>
          <p:cNvSpPr>
            <a:spLocks noChangeShapeType="1"/>
          </p:cNvSpPr>
          <p:nvPr/>
        </p:nvSpPr>
        <p:spPr bwMode="auto">
          <a:xfrm>
            <a:off x="2514600" y="1752600"/>
            <a:ext cx="1524000" cy="762000"/>
          </a:xfrm>
          <a:prstGeom prst="line">
            <a:avLst/>
          </a:prstGeom>
          <a:noFill/>
          <a:ln w="571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7" name="Rectangle 14"/>
          <p:cNvSpPr>
            <a:spLocks noChangeArrowheads="1"/>
          </p:cNvSpPr>
          <p:nvPr/>
        </p:nvSpPr>
        <p:spPr bwMode="auto">
          <a:xfrm>
            <a:off x="1981200" y="1143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800" b="1">
                <a:solidFill>
                  <a:schemeClr val="bg2"/>
                </a:solidFill>
                <a:latin typeface="Comic Sans MS" pitchFamily="66" charset="0"/>
                <a:ea typeface="ＭＳ Ｐゴシック" pitchFamily="-65" charset="-128"/>
                <a:cs typeface="Arial" charset="0"/>
              </a:rPr>
              <a:t>A</a:t>
            </a:r>
          </a:p>
        </p:txBody>
      </p:sp>
      <p:sp>
        <p:nvSpPr>
          <p:cNvPr id="64528" name="Line 15"/>
          <p:cNvSpPr>
            <a:spLocks noChangeShapeType="1"/>
          </p:cNvSpPr>
          <p:nvPr/>
        </p:nvSpPr>
        <p:spPr bwMode="auto">
          <a:xfrm>
            <a:off x="0" y="990600"/>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4529" name="Rectangle 16"/>
          <p:cNvSpPr>
            <a:spLocks noChangeArrowheads="1"/>
          </p:cNvSpPr>
          <p:nvPr/>
        </p:nvSpPr>
        <p:spPr bwMode="auto">
          <a:xfrm>
            <a:off x="228600" y="1143000"/>
            <a:ext cx="1600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Start the bullying and take an active </a:t>
            </a:r>
          </a:p>
          <a:p>
            <a:r>
              <a:rPr lang="en-US" altLang="en-US" sz="1400" b="1">
                <a:latin typeface="Comic Sans MS" pitchFamily="66" charset="0"/>
                <a:ea typeface="ＭＳ Ｐゴシック" pitchFamily="-65" charset="-128"/>
                <a:cs typeface="Arial" charset="0"/>
              </a:rPr>
              <a:t>part</a:t>
            </a:r>
          </a:p>
        </p:txBody>
      </p:sp>
      <p:sp>
        <p:nvSpPr>
          <p:cNvPr id="64530" name="Rectangle 17"/>
          <p:cNvSpPr>
            <a:spLocks noChangeArrowheads="1"/>
          </p:cNvSpPr>
          <p:nvPr/>
        </p:nvSpPr>
        <p:spPr bwMode="auto">
          <a:xfrm>
            <a:off x="228600" y="2209800"/>
            <a:ext cx="1600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Take an active</a:t>
            </a:r>
          </a:p>
          <a:p>
            <a:r>
              <a:rPr lang="en-US" altLang="en-US" sz="1400" b="1">
                <a:latin typeface="Comic Sans MS" pitchFamily="66" charset="0"/>
                <a:ea typeface="ＭＳ Ｐゴシック" pitchFamily="-65" charset="-128"/>
                <a:cs typeface="Arial" charset="0"/>
              </a:rPr>
              <a:t>part, but do    not start     the bullying</a:t>
            </a:r>
          </a:p>
        </p:txBody>
      </p:sp>
      <p:sp>
        <p:nvSpPr>
          <p:cNvPr id="64531" name="Rectangle 18"/>
          <p:cNvSpPr>
            <a:spLocks noChangeArrowheads="1"/>
          </p:cNvSpPr>
          <p:nvPr/>
        </p:nvSpPr>
        <p:spPr bwMode="auto">
          <a:xfrm>
            <a:off x="228600" y="3733800"/>
            <a:ext cx="1447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Support the bullying, but do not take an active part</a:t>
            </a:r>
          </a:p>
        </p:txBody>
      </p:sp>
      <p:sp>
        <p:nvSpPr>
          <p:cNvPr id="64532" name="Rectangle 19"/>
          <p:cNvSpPr>
            <a:spLocks noChangeArrowheads="1"/>
          </p:cNvSpPr>
          <p:nvPr/>
        </p:nvSpPr>
        <p:spPr bwMode="auto">
          <a:xfrm>
            <a:off x="304800" y="5105400"/>
            <a:ext cx="1828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Like the bullying, </a:t>
            </a:r>
          </a:p>
          <a:p>
            <a:r>
              <a:rPr lang="en-US" altLang="en-US" sz="1400" b="1">
                <a:latin typeface="Comic Sans MS" pitchFamily="66" charset="0"/>
                <a:ea typeface="ＭＳ Ｐゴシック" pitchFamily="-65" charset="-128"/>
                <a:cs typeface="Arial" charset="0"/>
              </a:rPr>
              <a:t>but do not display </a:t>
            </a:r>
          </a:p>
          <a:p>
            <a:r>
              <a:rPr lang="en-US" altLang="en-US" sz="1400" b="1">
                <a:latin typeface="Comic Sans MS" pitchFamily="66" charset="0"/>
                <a:ea typeface="ＭＳ Ｐゴシック" pitchFamily="-65" charset="-128"/>
                <a:cs typeface="Arial" charset="0"/>
              </a:rPr>
              <a:t>open support</a:t>
            </a:r>
          </a:p>
        </p:txBody>
      </p:sp>
      <p:sp>
        <p:nvSpPr>
          <p:cNvPr id="64533" name="Rectangle 20"/>
          <p:cNvSpPr>
            <a:spLocks noChangeArrowheads="1"/>
          </p:cNvSpPr>
          <p:nvPr/>
        </p:nvSpPr>
        <p:spPr bwMode="auto">
          <a:xfrm>
            <a:off x="2590800" y="63246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Watch what happens, don’t take a stand</a:t>
            </a:r>
          </a:p>
        </p:txBody>
      </p:sp>
      <p:sp>
        <p:nvSpPr>
          <p:cNvPr id="64534" name="Rectangle 21"/>
          <p:cNvSpPr>
            <a:spLocks noChangeArrowheads="1"/>
          </p:cNvSpPr>
          <p:nvPr/>
        </p:nvSpPr>
        <p:spPr bwMode="auto">
          <a:xfrm>
            <a:off x="7186613" y="4648200"/>
            <a:ext cx="19573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Dislike the bullying and think they ought to help, but don’t do it</a:t>
            </a:r>
          </a:p>
        </p:txBody>
      </p:sp>
      <p:sp>
        <p:nvSpPr>
          <p:cNvPr id="64535" name="Rectangle 22"/>
          <p:cNvSpPr>
            <a:spLocks noChangeArrowheads="1"/>
          </p:cNvSpPr>
          <p:nvPr/>
        </p:nvSpPr>
        <p:spPr bwMode="auto">
          <a:xfrm>
            <a:off x="7034213" y="1828800"/>
            <a:ext cx="21097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latin typeface="Comic Sans MS" pitchFamily="66" charset="0"/>
                <a:ea typeface="ＭＳ Ｐゴシック" pitchFamily="-65" charset="-128"/>
                <a:cs typeface="Arial" charset="0"/>
              </a:rPr>
              <a:t>Dislike the bullying, help or try to help the bullied student</a:t>
            </a:r>
          </a:p>
        </p:txBody>
      </p:sp>
      <p:sp>
        <p:nvSpPr>
          <p:cNvPr id="64536" name="Rectangle 23"/>
          <p:cNvSpPr>
            <a:spLocks noChangeArrowheads="1"/>
          </p:cNvSpPr>
          <p:nvPr/>
        </p:nvSpPr>
        <p:spPr bwMode="auto">
          <a:xfrm>
            <a:off x="3429000" y="3124200"/>
            <a:ext cx="23288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US" altLang="en-US" sz="1400" b="1">
                <a:latin typeface="Comic Sans MS" pitchFamily="66" charset="0"/>
                <a:ea typeface="ＭＳ Ｐゴシック" pitchFamily="-65" charset="-128"/>
                <a:cs typeface="Arial" charset="0"/>
              </a:rPr>
              <a:t>The one who is being bullied </a:t>
            </a:r>
          </a:p>
        </p:txBody>
      </p:sp>
      <p:sp>
        <p:nvSpPr>
          <p:cNvPr id="64537" name="Rectangle 24"/>
          <p:cNvSpPr>
            <a:spLocks noChangeArrowheads="1"/>
          </p:cNvSpPr>
          <p:nvPr/>
        </p:nvSpPr>
        <p:spPr bwMode="auto">
          <a:xfrm>
            <a:off x="3886200" y="1600200"/>
            <a:ext cx="1371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b="1">
                <a:solidFill>
                  <a:schemeClr val="folHlink"/>
                </a:solidFill>
                <a:latin typeface="Comic Sans MS" pitchFamily="66" charset="0"/>
                <a:ea typeface="ＭＳ Ｐゴシック" pitchFamily="-65" charset="-128"/>
                <a:cs typeface="Arial" charset="0"/>
              </a:rPr>
              <a:t>Student Who Is Bullied</a:t>
            </a:r>
          </a:p>
        </p:txBody>
      </p:sp>
      <p:sp>
        <p:nvSpPr>
          <p:cNvPr id="64538" name="Rectangle 25"/>
          <p:cNvSpPr>
            <a:spLocks noChangeArrowheads="1"/>
          </p:cNvSpPr>
          <p:nvPr/>
        </p:nvSpPr>
        <p:spPr bwMode="auto">
          <a:xfrm>
            <a:off x="2590800" y="1143000"/>
            <a:ext cx="2132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b="1">
                <a:solidFill>
                  <a:schemeClr val="folHlink"/>
                </a:solidFill>
                <a:latin typeface="Comic Sans MS" pitchFamily="66" charset="0"/>
                <a:ea typeface="ＭＳ Ｐゴシック" pitchFamily="-65" charset="-128"/>
                <a:cs typeface="Arial" charset="0"/>
              </a:rPr>
              <a:t>Students Who Bully</a:t>
            </a:r>
          </a:p>
        </p:txBody>
      </p:sp>
      <p:sp>
        <p:nvSpPr>
          <p:cNvPr id="64539" name="Rectangle 26"/>
          <p:cNvSpPr>
            <a:spLocks noChangeArrowheads="1"/>
          </p:cNvSpPr>
          <p:nvPr/>
        </p:nvSpPr>
        <p:spPr bwMode="auto">
          <a:xfrm>
            <a:off x="2286000" y="2489200"/>
            <a:ext cx="1082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b="1">
                <a:solidFill>
                  <a:schemeClr val="folHlink"/>
                </a:solidFill>
                <a:latin typeface="Comic Sans MS" pitchFamily="66" charset="0"/>
                <a:ea typeface="ＭＳ Ｐゴシック" pitchFamily="-65" charset="-128"/>
                <a:cs typeface="Arial" charset="0"/>
              </a:rPr>
              <a:t>Followers</a:t>
            </a:r>
          </a:p>
        </p:txBody>
      </p:sp>
      <p:sp>
        <p:nvSpPr>
          <p:cNvPr id="64540" name="Rectangle 27"/>
          <p:cNvSpPr>
            <a:spLocks noChangeArrowheads="1"/>
          </p:cNvSpPr>
          <p:nvPr/>
        </p:nvSpPr>
        <p:spPr bwMode="auto">
          <a:xfrm>
            <a:off x="2438400" y="3632200"/>
            <a:ext cx="125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b="1">
                <a:solidFill>
                  <a:schemeClr val="folHlink"/>
                </a:solidFill>
                <a:latin typeface="Comic Sans MS" pitchFamily="66" charset="0"/>
                <a:ea typeface="ＭＳ Ｐゴシック" pitchFamily="-65" charset="-128"/>
                <a:cs typeface="Arial" charset="0"/>
              </a:rPr>
              <a:t>Supporters</a:t>
            </a:r>
          </a:p>
        </p:txBody>
      </p:sp>
      <p:sp>
        <p:nvSpPr>
          <p:cNvPr id="64541" name="Rectangle 28"/>
          <p:cNvSpPr>
            <a:spLocks noChangeArrowheads="1"/>
          </p:cNvSpPr>
          <p:nvPr/>
        </p:nvSpPr>
        <p:spPr bwMode="auto">
          <a:xfrm>
            <a:off x="2819400" y="44196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b="1">
                <a:solidFill>
                  <a:schemeClr val="folHlink"/>
                </a:solidFill>
                <a:latin typeface="Comic Sans MS" pitchFamily="66" charset="0"/>
                <a:ea typeface="ＭＳ Ｐゴシック" pitchFamily="-65" charset="-128"/>
                <a:cs typeface="Arial" charset="0"/>
              </a:rPr>
              <a:t>Passive   </a:t>
            </a:r>
          </a:p>
          <a:p>
            <a:r>
              <a:rPr lang="en-US" altLang="en-US" b="1">
                <a:solidFill>
                  <a:schemeClr val="folHlink"/>
                </a:solidFill>
                <a:latin typeface="Comic Sans MS" pitchFamily="66" charset="0"/>
                <a:ea typeface="ＭＳ Ｐゴシック" pitchFamily="-65" charset="-128"/>
                <a:cs typeface="Arial" charset="0"/>
              </a:rPr>
              <a:t> Supporters</a:t>
            </a:r>
          </a:p>
        </p:txBody>
      </p:sp>
      <p:sp>
        <p:nvSpPr>
          <p:cNvPr id="64542" name="Rectangle 29"/>
          <p:cNvSpPr>
            <a:spLocks noChangeArrowheads="1"/>
          </p:cNvSpPr>
          <p:nvPr/>
        </p:nvSpPr>
        <p:spPr bwMode="auto">
          <a:xfrm>
            <a:off x="4038600" y="5181600"/>
            <a:ext cx="12684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b="1">
                <a:solidFill>
                  <a:schemeClr val="folHlink"/>
                </a:solidFill>
                <a:latin typeface="Comic Sans MS" pitchFamily="66" charset="0"/>
                <a:ea typeface="ＭＳ Ｐゴシック" pitchFamily="-65" charset="-128"/>
                <a:cs typeface="Arial" charset="0"/>
              </a:rPr>
              <a:t>Disengaged</a:t>
            </a:r>
          </a:p>
          <a:p>
            <a:r>
              <a:rPr lang="en-US" altLang="en-US" b="1">
                <a:solidFill>
                  <a:schemeClr val="folHlink"/>
                </a:solidFill>
                <a:latin typeface="Comic Sans MS" pitchFamily="66" charset="0"/>
                <a:ea typeface="ＭＳ Ｐゴシック" pitchFamily="-65" charset="-128"/>
                <a:cs typeface="Arial" charset="0"/>
              </a:rPr>
              <a:t>Onlookers</a:t>
            </a:r>
          </a:p>
        </p:txBody>
      </p:sp>
      <p:sp>
        <p:nvSpPr>
          <p:cNvPr id="64543" name="Rectangle 30"/>
          <p:cNvSpPr>
            <a:spLocks noChangeArrowheads="1"/>
          </p:cNvSpPr>
          <p:nvPr/>
        </p:nvSpPr>
        <p:spPr bwMode="auto">
          <a:xfrm>
            <a:off x="4953000" y="3733800"/>
            <a:ext cx="1447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solidFill>
                  <a:schemeClr val="folHlink"/>
                </a:solidFill>
                <a:latin typeface="Comic Sans MS" pitchFamily="66" charset="0"/>
                <a:ea typeface="ＭＳ Ｐゴシック" pitchFamily="-65" charset="-128"/>
                <a:cs typeface="Arial" charset="0"/>
              </a:rPr>
              <a:t>       </a:t>
            </a:r>
          </a:p>
          <a:p>
            <a:r>
              <a:rPr lang="en-US" altLang="en-US" sz="1400" b="1">
                <a:solidFill>
                  <a:schemeClr val="folHlink"/>
                </a:solidFill>
                <a:latin typeface="Comic Sans MS" pitchFamily="66" charset="0"/>
                <a:ea typeface="ＭＳ Ｐゴシック" pitchFamily="-65" charset="-128"/>
                <a:cs typeface="Arial" charset="0"/>
              </a:rPr>
              <a:t>  </a:t>
            </a:r>
            <a:r>
              <a:rPr lang="en-US" altLang="en-US" b="1">
                <a:solidFill>
                  <a:schemeClr val="folHlink"/>
                </a:solidFill>
                <a:latin typeface="Comic Sans MS" pitchFamily="66" charset="0"/>
                <a:ea typeface="ＭＳ Ｐゴシック" pitchFamily="-65" charset="-128"/>
                <a:cs typeface="Arial" charset="0"/>
              </a:rPr>
              <a:t>Possible</a:t>
            </a:r>
          </a:p>
          <a:p>
            <a:r>
              <a:rPr lang="en-US" altLang="en-US" b="1">
                <a:solidFill>
                  <a:schemeClr val="folHlink"/>
                </a:solidFill>
                <a:latin typeface="Comic Sans MS" pitchFamily="66" charset="0"/>
                <a:ea typeface="ＭＳ Ｐゴシック" pitchFamily="-65" charset="-128"/>
                <a:cs typeface="Arial" charset="0"/>
              </a:rPr>
              <a:t> Defenders</a:t>
            </a:r>
          </a:p>
        </p:txBody>
      </p:sp>
      <p:sp>
        <p:nvSpPr>
          <p:cNvPr id="64544" name="Rectangle 31"/>
          <p:cNvSpPr>
            <a:spLocks noChangeArrowheads="1"/>
          </p:cNvSpPr>
          <p:nvPr/>
        </p:nvSpPr>
        <p:spPr bwMode="auto">
          <a:xfrm>
            <a:off x="4953000" y="1524000"/>
            <a:ext cx="1600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400" b="1">
                <a:solidFill>
                  <a:schemeClr val="folHlink"/>
                </a:solidFill>
                <a:latin typeface="Comic Sans MS" pitchFamily="66" charset="0"/>
                <a:ea typeface="ＭＳ Ｐゴシック" pitchFamily="-65" charset="-128"/>
                <a:cs typeface="Arial" charset="0"/>
              </a:rPr>
              <a:t>    </a:t>
            </a:r>
            <a:r>
              <a:rPr lang="en-US" altLang="en-US" b="1">
                <a:solidFill>
                  <a:schemeClr val="folHlink"/>
                </a:solidFill>
                <a:latin typeface="Comic Sans MS" pitchFamily="66" charset="0"/>
                <a:ea typeface="ＭＳ Ｐゴシック" pitchFamily="-65" charset="-128"/>
                <a:cs typeface="Arial" charset="0"/>
              </a:rPr>
              <a:t>Defenders</a:t>
            </a:r>
          </a:p>
          <a:p>
            <a:r>
              <a:rPr lang="en-US" altLang="en-US" b="1">
                <a:solidFill>
                  <a:schemeClr val="folHlink"/>
                </a:solidFill>
                <a:latin typeface="Comic Sans MS" pitchFamily="66" charset="0"/>
                <a:ea typeface="ＭＳ Ｐゴシック" pitchFamily="-65" charset="-128"/>
                <a:cs typeface="Arial" charset="0"/>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9326"/>
            <a:ext cx="7772400" cy="1143000"/>
          </a:xfrm>
        </p:spPr>
        <p:txBody>
          <a:bodyPr/>
          <a:lstStyle/>
          <a:p>
            <a:r>
              <a:rPr lang="en-US" sz="2600" dirty="0"/>
              <a:t>What is the difference between these two brains?</a:t>
            </a:r>
            <a:br>
              <a:rPr lang="en-US" sz="1000" dirty="0"/>
            </a:br>
            <a:r>
              <a:rPr lang="en-US" sz="1000" dirty="0"/>
              <a:t>http://www.telegraph.co.uk/news/health/children/9637682/Whats-the-difference-between-these-two-brains.html</a:t>
            </a:r>
          </a:p>
        </p:txBody>
      </p:sp>
      <p:pic>
        <p:nvPicPr>
          <p:cNvPr id="4" name="Content Placeholder 3"/>
          <p:cNvPicPr>
            <a:picLocks noGrp="1" noChangeAspect="1"/>
          </p:cNvPicPr>
          <p:nvPr>
            <p:ph idx="1"/>
          </p:nvPr>
        </p:nvPicPr>
        <p:blipFill>
          <a:blip r:embed="rId2"/>
          <a:stretch>
            <a:fillRect/>
          </a:stretch>
        </p:blipFill>
        <p:spPr>
          <a:xfrm>
            <a:off x="1619250" y="2190750"/>
            <a:ext cx="5905500" cy="3695700"/>
          </a:xfrm>
          <a:prstGeom prst="rect">
            <a:avLst/>
          </a:prstGeom>
        </p:spPr>
      </p:pic>
    </p:spTree>
    <p:extLst>
      <p:ext uri="{BB962C8B-B14F-4D97-AF65-F5344CB8AC3E}">
        <p14:creationId xmlns:p14="http://schemas.microsoft.com/office/powerpoint/2010/main" val="70919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r>
              <a:rPr lang="en-US" altLang="en-US" sz="4000" b="1">
                <a:ea typeface="ＭＳ Ｐゴシック" pitchFamily="-65" charset="-128"/>
              </a:rPr>
              <a:t>Bullying/Harassment</a:t>
            </a:r>
            <a:br>
              <a:rPr lang="en-US" altLang="en-US" sz="4000">
                <a:ea typeface="ＭＳ Ｐゴシック" pitchFamily="-65" charset="-128"/>
              </a:rPr>
            </a:br>
            <a:r>
              <a:rPr lang="en-US" altLang="en-US" sz="4000">
                <a:ea typeface="ＭＳ Ｐゴシック" pitchFamily="-65" charset="-128"/>
                <a:hlinkClick r:id="rId2"/>
              </a:rPr>
              <a:t>105 ILCS 5/27-23.7</a:t>
            </a:r>
            <a:r>
              <a:rPr lang="en-US" altLang="en-US" sz="4000">
                <a:ea typeface="ＭＳ Ｐゴシック" pitchFamily="-65" charset="-128"/>
              </a:rPr>
              <a:t> (2010) </a:t>
            </a:r>
          </a:p>
        </p:txBody>
      </p:sp>
      <p:sp>
        <p:nvSpPr>
          <p:cNvPr id="65539" name="Rectangle 3"/>
          <p:cNvSpPr>
            <a:spLocks noGrp="1" noChangeArrowheads="1"/>
          </p:cNvSpPr>
          <p:nvPr>
            <p:ph type="body" idx="4294967295"/>
          </p:nvPr>
        </p:nvSpPr>
        <p:spPr/>
        <p:txBody>
          <a:bodyPr/>
          <a:lstStyle/>
          <a:p>
            <a:pPr>
              <a:lnSpc>
                <a:spcPct val="90000"/>
              </a:lnSpc>
            </a:pPr>
            <a:r>
              <a:rPr lang="en-US" altLang="en-US" sz="2400" dirty="0">
                <a:ea typeface="ＭＳ Ｐゴシック" pitchFamily="-65" charset="-128"/>
              </a:rPr>
              <a:t>requires each school district and non-public, non-sectarian elementary or secondary school to create and maintain a policy on bullying. The policy must be communicated to the students and their parent or guardian annually, updated every 2 years and filed with the State Board of Education. The statute also creates the School Bullying Prevention Task Force and outlines its responsibilities.</a:t>
            </a:r>
            <a:br>
              <a:rPr lang="en-US" altLang="en-US" sz="2400" dirty="0">
                <a:ea typeface="ＭＳ Ｐゴシック" pitchFamily="-65" charset="-128"/>
              </a:rPr>
            </a:br>
            <a:br>
              <a:rPr lang="en-US" altLang="en-US" sz="2400" dirty="0">
                <a:ea typeface="ＭＳ Ｐゴシック" pitchFamily="-65" charset="-128"/>
              </a:rPr>
            </a:br>
            <a:endParaRPr lang="en-US" altLang="en-US" sz="2400" dirty="0">
              <a:ea typeface="ＭＳ Ｐゴシック" pitchFamily="-65"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altLang="en-US">
                <a:ea typeface="ＭＳ Ｐゴシック" pitchFamily="-65" charset="-128"/>
              </a:rPr>
              <a:t>PSVA 2010</a:t>
            </a:r>
          </a:p>
        </p:txBody>
      </p:sp>
      <p:sp>
        <p:nvSpPr>
          <p:cNvPr id="66563" name="Rectangle 3"/>
          <p:cNvSpPr>
            <a:spLocks noGrp="1" noChangeArrowheads="1"/>
          </p:cNvSpPr>
          <p:nvPr>
            <p:ph type="body" idx="4294967295"/>
          </p:nvPr>
        </p:nvSpPr>
        <p:spPr/>
        <p:txBody>
          <a:bodyPr/>
          <a:lstStyle/>
          <a:p>
            <a:pPr>
              <a:lnSpc>
                <a:spcPct val="80000"/>
              </a:lnSpc>
            </a:pPr>
            <a:r>
              <a:rPr lang="en-US" altLang="en-US" sz="2800">
                <a:ea typeface="ＭＳ Ｐゴシック" pitchFamily="-65" charset="-128"/>
              </a:rPr>
              <a:t>First, it explicitly prohibits bullying in schools. </a:t>
            </a:r>
          </a:p>
          <a:p>
            <a:pPr>
              <a:lnSpc>
                <a:spcPct val="80000"/>
              </a:lnSpc>
            </a:pPr>
            <a:r>
              <a:rPr lang="en-US" altLang="en-US" sz="2800">
                <a:ea typeface="ＭＳ Ｐゴシック" pitchFamily="-65" charset="-128"/>
              </a:rPr>
              <a:t>Second, the PSVA comprehensively defines bullying behavior, as well as where and when it is prohibited. </a:t>
            </a:r>
          </a:p>
          <a:p>
            <a:pPr>
              <a:lnSpc>
                <a:spcPct val="80000"/>
              </a:lnSpc>
            </a:pPr>
            <a:r>
              <a:rPr lang="en-US" altLang="en-US" sz="2800">
                <a:ea typeface="ＭＳ Ｐゴシック" pitchFamily="-65" charset="-128"/>
              </a:rPr>
              <a:t>Third, the PSVA expands the reach of the bullying law to include all private, non-sectarian schools in Illinois. </a:t>
            </a:r>
          </a:p>
          <a:p>
            <a:pPr>
              <a:lnSpc>
                <a:spcPct val="80000"/>
              </a:lnSpc>
            </a:pPr>
            <a:r>
              <a:rPr lang="en-US" altLang="en-US" sz="2800">
                <a:ea typeface="ＭＳ Ｐゴシック" pitchFamily="-65" charset="-128"/>
              </a:rPr>
              <a:t>Fourth, the PSVA creates the Illinois School Bullying Prevention Task Force (Task Force).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altLang="en-US">
                <a:ea typeface="ＭＳ Ｐゴシック" pitchFamily="-65" charset="-128"/>
              </a:rPr>
              <a:t>Illinois Definition of Bullying</a:t>
            </a:r>
          </a:p>
        </p:txBody>
      </p:sp>
      <p:sp>
        <p:nvSpPr>
          <p:cNvPr id="67587" name="Rectangle 3"/>
          <p:cNvSpPr>
            <a:spLocks noGrp="1" noChangeArrowheads="1"/>
          </p:cNvSpPr>
          <p:nvPr>
            <p:ph type="body" idx="4294967295"/>
          </p:nvPr>
        </p:nvSpPr>
        <p:spPr/>
        <p:txBody>
          <a:bodyPr/>
          <a:lstStyle/>
          <a:p>
            <a:pPr>
              <a:lnSpc>
                <a:spcPct val="90000"/>
              </a:lnSpc>
            </a:pPr>
            <a:r>
              <a:rPr lang="en-US" altLang="en-US" sz="2800">
                <a:ea typeface="ＭＳ Ｐゴシック" pitchFamily="-65" charset="-128"/>
              </a:rPr>
              <a:t>bullying is an umbrella term that includes a broad range of conduct and behavior. The PSVA cites harassment, threats, intimidation, stalking, physical violence, sexual harassment, sexual violence, theft, public humiliation, destruction of property, or retaliation for asserting or alleging an act of bullying as examples (and is clear that the list is not meant to be exhaustive).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cs typeface="Times New Roman" pitchFamily="18" charset="0"/>
              </a:rPr>
              <a:t>Conduct Disorder</a:t>
            </a:r>
          </a:p>
        </p:txBody>
      </p:sp>
      <p:sp>
        <p:nvSpPr>
          <p:cNvPr id="68611" name="Rectangle 3"/>
          <p:cNvSpPr>
            <a:spLocks noGrp="1" noChangeArrowheads="1"/>
          </p:cNvSpPr>
          <p:nvPr>
            <p:ph type="body" idx="1"/>
          </p:nvPr>
        </p:nvSpPr>
        <p:spPr/>
        <p:txBody>
          <a:bodyPr/>
          <a:lstStyle/>
          <a:p>
            <a:pPr eaLnBrk="1" hangingPunct="1"/>
            <a:r>
              <a:rPr lang="en-US" altLang="en-US"/>
              <a:t>&lt;18 y/o Males 6%-16% Females 2%-9%</a:t>
            </a:r>
          </a:p>
          <a:p>
            <a:pPr eaLnBrk="1" hangingPunct="1"/>
            <a:r>
              <a:rPr lang="en-US" altLang="en-US"/>
              <a:t>Anti-social leanings</a:t>
            </a:r>
          </a:p>
          <a:p>
            <a:pPr eaLnBrk="1" hangingPunct="1"/>
            <a:r>
              <a:rPr lang="en-US" altLang="en-US"/>
              <a:t>High correlation alcoholic family systems</a:t>
            </a:r>
          </a:p>
          <a:p>
            <a:pPr eaLnBrk="1" hangingPunct="1"/>
            <a:r>
              <a:rPr lang="en-US" altLang="en-US"/>
              <a:t>Aggression to people and animals</a:t>
            </a:r>
          </a:p>
          <a:p>
            <a:pPr eaLnBrk="1" hangingPunct="1"/>
            <a:r>
              <a:rPr lang="en-US" altLang="en-US"/>
              <a:t>Destruction of property</a:t>
            </a:r>
          </a:p>
          <a:p>
            <a:pPr eaLnBrk="1" hangingPunct="1"/>
            <a:r>
              <a:rPr lang="en-US" altLang="en-US"/>
              <a:t>“Jiminy Cricket” </a:t>
            </a:r>
          </a:p>
          <a:p>
            <a:pPr eaLnBrk="1" hangingPunct="1">
              <a:buFontTx/>
              <a:buNone/>
            </a:pPr>
            <a:endParaRPr lang="en-US" altLang="en-US"/>
          </a:p>
          <a:p>
            <a:pPr eaLnBrk="1" hangingPunct="1"/>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a:cs typeface="Times New Roman" pitchFamily="18" charset="0"/>
              </a:rPr>
              <a:t>Conduct Disorder</a:t>
            </a:r>
          </a:p>
        </p:txBody>
      </p:sp>
      <p:sp>
        <p:nvSpPr>
          <p:cNvPr id="69635" name="Rectangle 3"/>
          <p:cNvSpPr>
            <a:spLocks noGrp="1" noChangeArrowheads="1"/>
          </p:cNvSpPr>
          <p:nvPr>
            <p:ph type="body" idx="1"/>
          </p:nvPr>
        </p:nvSpPr>
        <p:spPr/>
        <p:txBody>
          <a:bodyPr/>
          <a:lstStyle/>
          <a:p>
            <a:pPr eaLnBrk="1" hangingPunct="1"/>
            <a:r>
              <a:rPr lang="en-US" altLang="en-US"/>
              <a:t>Fights, truancy, runaway, bullying, fire, weapons, violent crimes</a:t>
            </a:r>
          </a:p>
          <a:p>
            <a:pPr eaLnBrk="1" hangingPunct="1"/>
            <a:endParaRPr lang="en-US" altLang="en-US"/>
          </a:p>
          <a:p>
            <a:pPr eaLnBrk="1" hangingPunct="1"/>
            <a:r>
              <a:rPr lang="en-US" altLang="en-US"/>
              <a:t>TX requires multiple coordinated interventions family, school, community, and law enforcement/legal system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a:cs typeface="Times New Roman" pitchFamily="18" charset="0"/>
              </a:rPr>
              <a:t>Oppositional Defiant Disorder</a:t>
            </a:r>
          </a:p>
        </p:txBody>
      </p:sp>
      <p:sp>
        <p:nvSpPr>
          <p:cNvPr id="70659" name="Rectangle 3"/>
          <p:cNvSpPr>
            <a:spLocks noGrp="1" noChangeArrowheads="1"/>
          </p:cNvSpPr>
          <p:nvPr>
            <p:ph type="body" idx="1"/>
          </p:nvPr>
        </p:nvSpPr>
        <p:spPr/>
        <p:txBody>
          <a:bodyPr/>
          <a:lstStyle/>
          <a:p>
            <a:pPr eaLnBrk="1" hangingPunct="1"/>
            <a:r>
              <a:rPr lang="en-US" altLang="en-US" sz="2800"/>
              <a:t>2%-16%	</a:t>
            </a:r>
          </a:p>
          <a:p>
            <a:pPr eaLnBrk="1" hangingPunct="1"/>
            <a:r>
              <a:rPr lang="en-US" altLang="en-US" sz="2800"/>
              <a:t>Anti-authority leanings</a:t>
            </a:r>
          </a:p>
          <a:p>
            <a:pPr eaLnBrk="1" hangingPunct="1"/>
            <a:r>
              <a:rPr lang="en-US" altLang="en-US" sz="2800"/>
              <a:t>Disruptive childcare/inconsistent care taking</a:t>
            </a:r>
          </a:p>
          <a:p>
            <a:pPr eaLnBrk="1" hangingPunct="1"/>
            <a:r>
              <a:rPr lang="en-US" altLang="en-US" sz="2800"/>
              <a:t>Often loses temper</a:t>
            </a:r>
          </a:p>
          <a:p>
            <a:pPr eaLnBrk="1" hangingPunct="1"/>
            <a:r>
              <a:rPr lang="en-US" altLang="en-US" sz="2800"/>
              <a:t>Often argues with adults</a:t>
            </a:r>
          </a:p>
          <a:p>
            <a:pPr eaLnBrk="1" hangingPunct="1"/>
            <a:r>
              <a:rPr lang="en-US" altLang="en-US" sz="2800"/>
              <a:t>Often actively defies or refuses to comply with adults request or rules</a:t>
            </a:r>
          </a:p>
          <a:p>
            <a:pPr eaLnBrk="1" hangingPunct="1"/>
            <a:r>
              <a:rPr lang="en-US" altLang="en-US" sz="2800"/>
              <a:t>Often deliberately annoys people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p:txBody>
          <a:bodyPr/>
          <a:lstStyle/>
          <a:p>
            <a:pPr eaLnBrk="1" hangingPunct="1"/>
            <a:r>
              <a:rPr lang="en-US" altLang="en-US">
                <a:cs typeface="Times New Roman" pitchFamily="18" charset="0"/>
              </a:rPr>
              <a:t>Oppositional Defiant Disorder</a:t>
            </a:r>
          </a:p>
        </p:txBody>
      </p:sp>
      <p:sp>
        <p:nvSpPr>
          <p:cNvPr id="71683" name="Rectangle 1027"/>
          <p:cNvSpPr>
            <a:spLocks noGrp="1" noChangeArrowheads="1"/>
          </p:cNvSpPr>
          <p:nvPr>
            <p:ph type="body" idx="1"/>
          </p:nvPr>
        </p:nvSpPr>
        <p:spPr/>
        <p:txBody>
          <a:bodyPr/>
          <a:lstStyle/>
          <a:p>
            <a:pPr eaLnBrk="1" hangingPunct="1"/>
            <a:r>
              <a:rPr lang="en-US" altLang="en-US"/>
              <a:t>Often blames others for his/her mistakes or misbehavior. “Not Me”</a:t>
            </a:r>
          </a:p>
          <a:p>
            <a:pPr eaLnBrk="1" hangingPunct="1"/>
            <a:r>
              <a:rPr lang="en-US" altLang="en-US"/>
              <a:t>Is often angry and resentful</a:t>
            </a:r>
          </a:p>
          <a:p>
            <a:pPr eaLnBrk="1" hangingPunct="1"/>
            <a:r>
              <a:rPr lang="en-US" altLang="en-US"/>
              <a:t>Often spiteful  or vindictive</a:t>
            </a:r>
          </a:p>
          <a:p>
            <a:pPr eaLnBrk="1" hangingPunct="1"/>
            <a:r>
              <a:rPr lang="en-US" altLang="en-US"/>
              <a:t>TX Individual, Family TX, Parenting Support</a:t>
            </a:r>
          </a:p>
          <a:p>
            <a:pPr eaLnBrk="1" hangingPunct="1"/>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cs typeface="Times New Roman" pitchFamily="18" charset="0"/>
              </a:rPr>
              <a:t>ADHD</a:t>
            </a:r>
            <a:br>
              <a:rPr lang="en-US" altLang="en-US">
                <a:cs typeface="Times New Roman" pitchFamily="18" charset="0"/>
              </a:rPr>
            </a:br>
            <a:r>
              <a:rPr lang="en-US" altLang="en-US" sz="3600">
                <a:cs typeface="Times New Roman" pitchFamily="18" charset="0"/>
              </a:rPr>
              <a:t>Attention Deficit Hyperactivity Disorder</a:t>
            </a:r>
          </a:p>
        </p:txBody>
      </p:sp>
      <p:sp>
        <p:nvSpPr>
          <p:cNvPr id="72707" name="Rectangle 3"/>
          <p:cNvSpPr>
            <a:spLocks noGrp="1" noChangeArrowheads="1"/>
          </p:cNvSpPr>
          <p:nvPr>
            <p:ph type="body" idx="1"/>
          </p:nvPr>
        </p:nvSpPr>
        <p:spPr/>
        <p:txBody>
          <a:bodyPr/>
          <a:lstStyle/>
          <a:p>
            <a:pPr eaLnBrk="1" hangingPunct="1"/>
            <a:r>
              <a:rPr lang="en-US" altLang="en-US"/>
              <a:t>3%-5% school age children/M:F 4:1 – 9:1</a:t>
            </a:r>
          </a:p>
          <a:p>
            <a:pPr eaLnBrk="1" hangingPunct="1"/>
            <a:r>
              <a:rPr lang="en-US" altLang="en-US"/>
              <a:t>Inattention.</a:t>
            </a:r>
          </a:p>
          <a:p>
            <a:pPr eaLnBrk="1" hangingPunct="1"/>
            <a:r>
              <a:rPr lang="en-US" altLang="en-US"/>
              <a:t>Impulsivity.</a:t>
            </a:r>
          </a:p>
          <a:p>
            <a:pPr eaLnBrk="1" hangingPunct="1"/>
            <a:r>
              <a:rPr lang="en-US" altLang="en-US"/>
              <a:t>Hyperactivity.</a:t>
            </a:r>
          </a:p>
          <a:p>
            <a:pPr eaLnBrk="1" hangingPunct="1"/>
            <a:endParaRPr lang="en-US" altLang="en-US"/>
          </a:p>
          <a:p>
            <a:pPr eaLnBrk="1" hangingPunct="1"/>
            <a:r>
              <a:rPr lang="en-US" altLang="en-US"/>
              <a:t>Tx: can involve medication; Family and school based support very important.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a:cs typeface="Times New Roman" pitchFamily="18" charset="0"/>
              </a:rPr>
              <a:t>Depression</a:t>
            </a:r>
            <a:br>
              <a:rPr lang="en-US" altLang="en-US">
                <a:cs typeface="Times New Roman" pitchFamily="18" charset="0"/>
              </a:rPr>
            </a:br>
            <a:endParaRPr lang="en-US" altLang="en-US">
              <a:cs typeface="Times New Roman" pitchFamily="18" charset="0"/>
            </a:endParaRPr>
          </a:p>
        </p:txBody>
      </p:sp>
      <p:sp>
        <p:nvSpPr>
          <p:cNvPr id="73731" name="Rectangle 3"/>
          <p:cNvSpPr>
            <a:spLocks noGrp="1" noChangeArrowheads="1"/>
          </p:cNvSpPr>
          <p:nvPr>
            <p:ph type="body" idx="1"/>
          </p:nvPr>
        </p:nvSpPr>
        <p:spPr/>
        <p:txBody>
          <a:bodyPr/>
          <a:lstStyle/>
          <a:p>
            <a:pPr eaLnBrk="1" hangingPunct="1"/>
            <a:r>
              <a:rPr lang="en-US" altLang="en-US"/>
              <a:t>F:M 2:1	 10%-25%: 5-12%</a:t>
            </a:r>
          </a:p>
          <a:p>
            <a:pPr eaLnBrk="1" hangingPunct="1"/>
            <a:r>
              <a:rPr lang="en-US" altLang="en-US"/>
              <a:t>15% suicide (rule of thirds)</a:t>
            </a:r>
          </a:p>
          <a:p>
            <a:pPr eaLnBrk="1" hangingPunct="1"/>
            <a:r>
              <a:rPr lang="en-US" altLang="en-US"/>
              <a:t>Poor appetite</a:t>
            </a:r>
          </a:p>
          <a:p>
            <a:pPr eaLnBrk="1" hangingPunct="1"/>
            <a:r>
              <a:rPr lang="en-US" altLang="en-US"/>
              <a:t>Insomnia or hypersomnia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a:cs typeface="Times New Roman" pitchFamily="18" charset="0"/>
              </a:rPr>
              <a:t>Depression</a:t>
            </a:r>
            <a:br>
              <a:rPr lang="en-US" altLang="en-US">
                <a:cs typeface="Times New Roman" pitchFamily="18" charset="0"/>
              </a:rPr>
            </a:br>
            <a:endParaRPr lang="en-US" altLang="en-US">
              <a:cs typeface="Times New Roman" pitchFamily="18" charset="0"/>
            </a:endParaRPr>
          </a:p>
        </p:txBody>
      </p:sp>
      <p:sp>
        <p:nvSpPr>
          <p:cNvPr id="74755" name="Rectangle 3"/>
          <p:cNvSpPr>
            <a:spLocks noGrp="1" noChangeArrowheads="1"/>
          </p:cNvSpPr>
          <p:nvPr>
            <p:ph type="body" idx="1"/>
          </p:nvPr>
        </p:nvSpPr>
        <p:spPr/>
        <p:txBody>
          <a:bodyPr/>
          <a:lstStyle/>
          <a:p>
            <a:pPr eaLnBrk="1" hangingPunct="1"/>
            <a:r>
              <a:rPr lang="en-US" altLang="en-US"/>
              <a:t>Low energy/fatigue</a:t>
            </a:r>
          </a:p>
          <a:p>
            <a:pPr eaLnBrk="1" hangingPunct="1"/>
            <a:r>
              <a:rPr lang="en-US" altLang="en-US"/>
              <a:t>Low self esteem</a:t>
            </a:r>
          </a:p>
          <a:p>
            <a:pPr eaLnBrk="1" hangingPunct="1"/>
            <a:r>
              <a:rPr lang="en-US" altLang="en-US"/>
              <a:t>Poor concentration or difficulty making decisions</a:t>
            </a:r>
          </a:p>
          <a:p>
            <a:pPr eaLnBrk="1" hangingPunct="1"/>
            <a:r>
              <a:rPr lang="en-US" altLang="en-US"/>
              <a:t>Feelings of hopelessness</a:t>
            </a:r>
          </a:p>
          <a:p>
            <a:pPr eaLnBrk="1" hangingPunct="1"/>
            <a:r>
              <a:rPr lang="en-US" altLang="en-US"/>
              <a:t>TX may involve medication, therapy, plus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err="1"/>
              <a:t>InBrief</a:t>
            </a:r>
            <a:r>
              <a:rPr lang="en-US" dirty="0"/>
              <a:t>: The Science of Neglect</a:t>
            </a:r>
            <a:br>
              <a:rPr lang="en-US" dirty="0"/>
            </a:br>
            <a:r>
              <a:rPr lang="en-US" sz="1100" dirty="0"/>
              <a:t>Center on the Developing Child at Harvard University</a:t>
            </a:r>
            <a:br>
              <a:rPr lang="en-US" sz="1100" dirty="0"/>
            </a:br>
            <a:r>
              <a:rPr lang="en-US" sz="1100" dirty="0"/>
              <a:t>Published on Oct 31, 2013</a:t>
            </a:r>
          </a:p>
        </p:txBody>
      </p:sp>
      <p:sp>
        <p:nvSpPr>
          <p:cNvPr id="3" name="Subtitle 2"/>
          <p:cNvSpPr>
            <a:spLocks noGrp="1"/>
          </p:cNvSpPr>
          <p:nvPr>
            <p:ph type="subTitle" idx="1"/>
          </p:nvPr>
        </p:nvSpPr>
        <p:spPr/>
        <p:txBody>
          <a:bodyPr/>
          <a:lstStyle/>
          <a:p>
            <a:r>
              <a:rPr lang="en-US" dirty="0">
                <a:hlinkClick r:id="rId2"/>
              </a:rPr>
              <a:t>neglect video</a:t>
            </a:r>
            <a:endParaRPr lang="en-US" dirty="0"/>
          </a:p>
        </p:txBody>
      </p:sp>
    </p:spTree>
    <p:extLst>
      <p:ext uri="{BB962C8B-B14F-4D97-AF65-F5344CB8AC3E}">
        <p14:creationId xmlns:p14="http://schemas.microsoft.com/office/powerpoint/2010/main" val="2293989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a:cs typeface="Times New Roman" pitchFamily="18" charset="0"/>
              </a:rPr>
              <a:t>Bipolar Disorder</a:t>
            </a:r>
          </a:p>
        </p:txBody>
      </p:sp>
      <p:sp>
        <p:nvSpPr>
          <p:cNvPr id="75779" name="Rectangle 3"/>
          <p:cNvSpPr>
            <a:spLocks noGrp="1" noChangeArrowheads="1"/>
          </p:cNvSpPr>
          <p:nvPr>
            <p:ph type="body" idx="1"/>
          </p:nvPr>
        </p:nvSpPr>
        <p:spPr/>
        <p:txBody>
          <a:bodyPr/>
          <a:lstStyle/>
          <a:p>
            <a:pPr eaLnBrk="1" hangingPunct="1"/>
            <a:r>
              <a:rPr lang="en-US" altLang="en-US"/>
              <a:t>10-15% of Depressed Adolescents</a:t>
            </a:r>
          </a:p>
          <a:p>
            <a:pPr eaLnBrk="1" hangingPunct="1"/>
            <a:r>
              <a:rPr lang="en-US" altLang="en-US"/>
              <a:t>Manic episodes</a:t>
            </a:r>
          </a:p>
          <a:p>
            <a:pPr eaLnBrk="1" hangingPunct="1"/>
            <a:r>
              <a:rPr lang="en-US" altLang="en-US"/>
              <a:t>Mixed episodes (manic/depressive)</a:t>
            </a:r>
          </a:p>
          <a:p>
            <a:pPr eaLnBrk="1" hangingPunct="1"/>
            <a:endParaRPr lang="en-US" altLang="en-US"/>
          </a:p>
          <a:p>
            <a:pPr eaLnBrk="1" hangingPunct="1"/>
            <a:r>
              <a:rPr lang="en-US" altLang="en-US"/>
              <a:t>TX		medication, family support, 			therapy, community/school 				support</a:t>
            </a:r>
          </a:p>
          <a:p>
            <a:pPr eaLnBrk="1" hangingPunct="1"/>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normAutofit fontScale="90000"/>
          </a:bodyPr>
          <a:lstStyle/>
          <a:p>
            <a:r>
              <a:rPr lang="en-US" dirty="0"/>
              <a:t>DMDD: Disruptive Mood </a:t>
            </a:r>
            <a:br>
              <a:rPr lang="en-US" dirty="0"/>
            </a:br>
            <a:r>
              <a:rPr lang="en-US" dirty="0" err="1"/>
              <a:t>Dysregulation</a:t>
            </a:r>
            <a:r>
              <a:rPr lang="en-US" dirty="0"/>
              <a:t> Disorder</a:t>
            </a:r>
          </a:p>
        </p:txBody>
      </p:sp>
      <p:sp>
        <p:nvSpPr>
          <p:cNvPr id="5" name="Content Placeholder 4"/>
          <p:cNvSpPr>
            <a:spLocks noGrp="1"/>
          </p:cNvSpPr>
          <p:nvPr>
            <p:ph sz="half" idx="1"/>
          </p:nvPr>
        </p:nvSpPr>
        <p:spPr/>
        <p:txBody>
          <a:bodyPr>
            <a:normAutofit fontScale="92500"/>
          </a:bodyPr>
          <a:lstStyle/>
          <a:p>
            <a:r>
              <a:rPr lang="en-US" dirty="0"/>
              <a:t>an angry or irritable mood </a:t>
            </a:r>
          </a:p>
          <a:p>
            <a:r>
              <a:rPr lang="en-US" dirty="0"/>
              <a:t>verbal or aggressive outbursts that are out of proportion to the trigger</a:t>
            </a:r>
          </a:p>
          <a:p>
            <a:r>
              <a:rPr lang="en-US" dirty="0"/>
              <a:t>occur at least 3 times each week.</a:t>
            </a:r>
          </a:p>
        </p:txBody>
      </p:sp>
      <p:sp>
        <p:nvSpPr>
          <p:cNvPr id="6" name="Content Placeholder 5"/>
          <p:cNvSpPr>
            <a:spLocks noGrp="1"/>
          </p:cNvSpPr>
          <p:nvPr>
            <p:ph sz="half" idx="2"/>
          </p:nvPr>
        </p:nvSpPr>
        <p:spPr/>
        <p:txBody>
          <a:bodyPr>
            <a:normAutofit fontScale="92500"/>
          </a:bodyPr>
          <a:lstStyle/>
          <a:p>
            <a:r>
              <a:rPr lang="en-US" dirty="0"/>
              <a:t>must occur both at two different locations, such as both home and school</a:t>
            </a:r>
          </a:p>
          <a:p>
            <a:r>
              <a:rPr lang="en-US" dirty="0"/>
              <a:t>Between outbursts, the child’s mood is pervasively irritable and unhappy. </a:t>
            </a:r>
          </a:p>
          <a:p>
            <a:r>
              <a:rPr lang="en-US" dirty="0"/>
              <a:t>&lt;1% general pop.</a:t>
            </a:r>
          </a:p>
          <a:p>
            <a:r>
              <a:rPr lang="en-US" dirty="0" err="1"/>
              <a:t>Comorbidity</a:t>
            </a:r>
            <a:r>
              <a:rPr lang="en-US" dirty="0"/>
              <a:t> common</a:t>
            </a:r>
          </a:p>
        </p:txBody>
      </p:sp>
    </p:spTree>
    <p:extLst>
      <p:ext uri="{BB962C8B-B14F-4D97-AF65-F5344CB8AC3E}">
        <p14:creationId xmlns:p14="http://schemas.microsoft.com/office/powerpoint/2010/main" val="934296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Co Morbidity</a:t>
            </a:r>
            <a:br>
              <a:rPr lang="en-US" altLang="en-US"/>
            </a:br>
            <a:endParaRPr lang="en-US" altLang="en-US"/>
          </a:p>
        </p:txBody>
      </p:sp>
      <p:sp>
        <p:nvSpPr>
          <p:cNvPr id="76803" name="Rectangle 3"/>
          <p:cNvSpPr>
            <a:spLocks noGrp="1" noChangeArrowheads="1"/>
          </p:cNvSpPr>
          <p:nvPr>
            <p:ph type="body" idx="1"/>
          </p:nvPr>
        </p:nvSpPr>
        <p:spPr/>
        <p:txBody>
          <a:bodyPr/>
          <a:lstStyle/>
          <a:p>
            <a:pPr eaLnBrk="1" hangingPunct="1"/>
            <a:r>
              <a:rPr lang="en-US" altLang="en-US"/>
              <a:t>Package of 2 or more disorders at same time.</a:t>
            </a:r>
          </a:p>
          <a:p>
            <a:pPr eaLnBrk="1" hangingPunct="1"/>
            <a:r>
              <a:rPr lang="en-US" altLang="en-US"/>
              <a:t>Co-occurring substance abuse in order of commonality: Conduct Disorder, Oppositional Disorder, Depression, ADHD.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De-escalation Considerations</a:t>
            </a:r>
          </a:p>
        </p:txBody>
      </p:sp>
      <p:sp>
        <p:nvSpPr>
          <p:cNvPr id="77827" name="Rectangle 3"/>
          <p:cNvSpPr>
            <a:spLocks noGrp="1" noChangeArrowheads="1"/>
          </p:cNvSpPr>
          <p:nvPr>
            <p:ph type="body" idx="1"/>
          </p:nvPr>
        </p:nvSpPr>
        <p:spPr/>
        <p:txBody>
          <a:bodyPr/>
          <a:lstStyle/>
          <a:p>
            <a:pPr eaLnBrk="1" hangingPunct="1">
              <a:lnSpc>
                <a:spcPct val="90000"/>
              </a:lnSpc>
            </a:pPr>
            <a:r>
              <a:rPr lang="en-US" altLang="en-US"/>
              <a:t>Weapons availability?</a:t>
            </a:r>
          </a:p>
          <a:p>
            <a:pPr eaLnBrk="1" hangingPunct="1">
              <a:lnSpc>
                <a:spcPct val="90000"/>
              </a:lnSpc>
            </a:pPr>
            <a:r>
              <a:rPr lang="en-US" altLang="en-US"/>
              <a:t>Is youth currently using medications and/or other drugs/alcohol?</a:t>
            </a:r>
          </a:p>
          <a:p>
            <a:pPr eaLnBrk="1" hangingPunct="1">
              <a:lnSpc>
                <a:spcPct val="90000"/>
              </a:lnSpc>
            </a:pPr>
            <a:r>
              <a:rPr lang="en-US" altLang="en-US"/>
              <a:t>Receiving TX? </a:t>
            </a:r>
          </a:p>
          <a:p>
            <a:pPr eaLnBrk="1" hangingPunct="1">
              <a:lnSpc>
                <a:spcPct val="90000"/>
              </a:lnSpc>
            </a:pPr>
            <a:r>
              <a:rPr lang="en-US" altLang="en-US"/>
              <a:t>What has been tried/helped in past?</a:t>
            </a:r>
          </a:p>
          <a:p>
            <a:pPr eaLnBrk="1" hangingPunct="1">
              <a:lnSpc>
                <a:spcPct val="90000"/>
              </a:lnSpc>
            </a:pPr>
            <a:r>
              <a:rPr lang="en-US" altLang="en-US"/>
              <a:t>Substance Abuse HX? </a:t>
            </a:r>
          </a:p>
          <a:p>
            <a:pPr eaLnBrk="1" hangingPunct="1">
              <a:lnSpc>
                <a:spcPct val="90000"/>
              </a:lnSpc>
            </a:pPr>
            <a:r>
              <a:rPr lang="en-US" altLang="en-US"/>
              <a:t>Suicidal Ideation, past attempts? (females attempt more, males complete more)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a:t>De-escalation Considerations</a:t>
            </a:r>
          </a:p>
        </p:txBody>
      </p:sp>
      <p:sp>
        <p:nvSpPr>
          <p:cNvPr id="78851" name="Rectangle 3"/>
          <p:cNvSpPr>
            <a:spLocks noGrp="1" noChangeArrowheads="1"/>
          </p:cNvSpPr>
          <p:nvPr>
            <p:ph type="body" idx="1"/>
          </p:nvPr>
        </p:nvSpPr>
        <p:spPr/>
        <p:txBody>
          <a:bodyPr/>
          <a:lstStyle/>
          <a:p>
            <a:pPr eaLnBrk="1" hangingPunct="1">
              <a:buFontTx/>
              <a:buNone/>
            </a:pPr>
            <a:endParaRPr lang="en-US" altLang="en-US"/>
          </a:p>
          <a:p>
            <a:pPr eaLnBrk="1" hangingPunct="1"/>
            <a:r>
              <a:rPr lang="en-US" altLang="en-US"/>
              <a:t>Clinical Depression</a:t>
            </a:r>
          </a:p>
          <a:p>
            <a:pPr eaLnBrk="1" hangingPunct="1"/>
            <a:r>
              <a:rPr lang="en-US" altLang="en-US"/>
              <a:t>Manic Episode</a:t>
            </a:r>
          </a:p>
          <a:p>
            <a:pPr eaLnBrk="1" hangingPunct="1"/>
            <a:r>
              <a:rPr lang="en-US" altLang="en-US"/>
              <a:t>High</a:t>
            </a:r>
          </a:p>
          <a:p>
            <a:pPr eaLnBrk="1" hangingPunct="1"/>
            <a:r>
              <a:rPr lang="en-US" altLang="en-US"/>
              <a:t>Medication imbalance</a:t>
            </a:r>
          </a:p>
          <a:p>
            <a:pPr eaLnBrk="1" hangingPunct="1">
              <a:buFontTx/>
              <a:buNone/>
            </a:pPr>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pPr eaLnBrk="1" hangingPunct="1"/>
            <a:r>
              <a:rPr lang="en-US" altLang="en-US"/>
              <a:t>De-escalation Considerations</a:t>
            </a:r>
          </a:p>
        </p:txBody>
      </p:sp>
      <p:sp>
        <p:nvSpPr>
          <p:cNvPr id="79875" name="Rectangle 1027"/>
          <p:cNvSpPr>
            <a:spLocks noGrp="1" noChangeArrowheads="1"/>
          </p:cNvSpPr>
          <p:nvPr>
            <p:ph type="body" idx="1"/>
          </p:nvPr>
        </p:nvSpPr>
        <p:spPr/>
        <p:txBody>
          <a:bodyPr/>
          <a:lstStyle/>
          <a:p>
            <a:pPr eaLnBrk="1" hangingPunct="1"/>
            <a:r>
              <a:rPr lang="en-US" altLang="en-US"/>
              <a:t>Familial Resources </a:t>
            </a:r>
          </a:p>
          <a:p>
            <a:pPr lvl="1" eaLnBrk="1" hangingPunct="1"/>
            <a:r>
              <a:rPr lang="en-US" altLang="en-US"/>
              <a:t>Internal (Parental ability and stability, extended family, economic stability, etc.) </a:t>
            </a:r>
          </a:p>
          <a:p>
            <a:pPr lvl="1" eaLnBrk="1" hangingPunct="1"/>
            <a:r>
              <a:rPr lang="en-US" altLang="en-US"/>
              <a:t>External (access to community resources, school, SW, insurance, friends, religious community supports etc..)</a:t>
            </a:r>
          </a:p>
          <a:p>
            <a:pPr lvl="1" eaLnBrk="1" hangingPunct="1">
              <a:buFontTx/>
              <a:buNone/>
            </a:pPr>
            <a:endParaRPr lang="en-US" altLang="en-US"/>
          </a:p>
          <a:p>
            <a:pPr eaLnBrk="1" hangingPunct="1"/>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a:t>Resources</a:t>
            </a:r>
          </a:p>
        </p:txBody>
      </p:sp>
      <p:sp>
        <p:nvSpPr>
          <p:cNvPr id="80899" name="Rectangle 3"/>
          <p:cNvSpPr>
            <a:spLocks noGrp="1" noChangeArrowheads="1"/>
          </p:cNvSpPr>
          <p:nvPr>
            <p:ph type="body" idx="1"/>
          </p:nvPr>
        </p:nvSpPr>
        <p:spPr/>
        <p:txBody>
          <a:bodyPr/>
          <a:lstStyle/>
          <a:p>
            <a:pPr eaLnBrk="1" hangingPunct="1"/>
            <a:r>
              <a:rPr lang="en-US" altLang="en-US" sz="2800"/>
              <a:t>Mental Health Center</a:t>
            </a:r>
          </a:p>
          <a:p>
            <a:pPr eaLnBrk="1" hangingPunct="1"/>
            <a:r>
              <a:rPr lang="en-US" altLang="en-US" sz="2800"/>
              <a:t>Social Services Crisis Team</a:t>
            </a:r>
          </a:p>
          <a:p>
            <a:pPr eaLnBrk="1" hangingPunct="1"/>
            <a:r>
              <a:rPr lang="en-US" altLang="en-US" sz="2800"/>
              <a:t>MRAI</a:t>
            </a:r>
          </a:p>
          <a:p>
            <a:pPr eaLnBrk="1" hangingPunct="1"/>
            <a:r>
              <a:rPr lang="en-US" altLang="en-US" sz="2800"/>
              <a:t>Hospitals</a:t>
            </a:r>
          </a:p>
          <a:p>
            <a:pPr eaLnBrk="1" hangingPunct="1"/>
            <a:r>
              <a:rPr lang="en-US" altLang="en-US" sz="2800"/>
              <a:t>Family Doctor</a:t>
            </a:r>
          </a:p>
          <a:p>
            <a:pPr eaLnBrk="1" hangingPunct="1"/>
            <a:r>
              <a:rPr lang="en-US" altLang="en-US" sz="2800"/>
              <a:t>Therapist, Psychiatrist, Psychologist, Counselor, Social Worker, etc.</a:t>
            </a:r>
          </a:p>
          <a:p>
            <a:pPr eaLnBrk="1" hangingPunct="1"/>
            <a:r>
              <a:rPr lang="en-US" altLang="en-US" sz="2800"/>
              <a:t>LIMITED CUSTODY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References</a:t>
            </a:r>
          </a:p>
        </p:txBody>
      </p:sp>
      <p:sp>
        <p:nvSpPr>
          <p:cNvPr id="81923" name="Rectangle 3"/>
          <p:cNvSpPr>
            <a:spLocks noGrp="1" noChangeArrowheads="1"/>
          </p:cNvSpPr>
          <p:nvPr>
            <p:ph type="body" idx="1"/>
          </p:nvPr>
        </p:nvSpPr>
        <p:spPr/>
        <p:txBody>
          <a:bodyPr/>
          <a:lstStyle/>
          <a:p>
            <a:pPr>
              <a:lnSpc>
                <a:spcPct val="90000"/>
              </a:lnSpc>
            </a:pPr>
            <a:r>
              <a:rPr lang="en-US" altLang="en-US" sz="2400"/>
              <a:t>Adverse Childhood Experiences </a:t>
            </a:r>
            <a:r>
              <a:rPr lang="en-US" altLang="en-US" sz="2400">
                <a:hlinkClick r:id="rId2"/>
              </a:rPr>
              <a:t>www.acestudy.org</a:t>
            </a:r>
            <a:endParaRPr lang="en-US" altLang="en-US" sz="2400"/>
          </a:p>
          <a:p>
            <a:pPr>
              <a:lnSpc>
                <a:spcPct val="90000"/>
              </a:lnSpc>
              <a:buFontTx/>
              <a:buNone/>
            </a:pPr>
            <a:r>
              <a:rPr lang="en-US" altLang="en-US" sz="2400"/>
              <a:t>     </a:t>
            </a:r>
            <a:r>
              <a:rPr lang="en-US" altLang="en-US" sz="2400">
                <a:hlinkClick r:id="rId3"/>
              </a:rPr>
              <a:t>http://www.cdc.gov/nccdphp/ace/about.htm</a:t>
            </a:r>
            <a:endParaRPr lang="en-US" altLang="en-US" sz="2400"/>
          </a:p>
          <a:p>
            <a:pPr>
              <a:lnSpc>
                <a:spcPct val="90000"/>
              </a:lnSpc>
            </a:pPr>
            <a:r>
              <a:rPr lang="en-US" altLang="en-US" sz="2400"/>
              <a:t>American Psychiatric Association. (2000). </a:t>
            </a:r>
            <a:r>
              <a:rPr lang="en-US" altLang="en-US" sz="2400" i="1"/>
              <a:t>Diagnostic and statistical manual of mental disorders</a:t>
            </a:r>
            <a:r>
              <a:rPr lang="en-US" altLang="en-US" sz="2400"/>
              <a:t> (4th ed., text rev.). Washington, DC: Author. </a:t>
            </a:r>
          </a:p>
          <a:p>
            <a:pPr>
              <a:lnSpc>
                <a:spcPct val="90000"/>
              </a:lnSpc>
            </a:pPr>
            <a:r>
              <a:rPr lang="en-US" altLang="en-US" sz="2400"/>
              <a:t>Dr. Dennis Embry “the Science of Violence” Paxis Institute </a:t>
            </a:r>
            <a:r>
              <a:rPr lang="en-US" altLang="en-US" sz="2400" i="1">
                <a:hlinkClick r:id="rId4"/>
              </a:rPr>
              <a:t>www.</a:t>
            </a:r>
            <a:r>
              <a:rPr lang="en-US" altLang="en-US" sz="2400" b="1" i="1">
                <a:hlinkClick r:id="rId4"/>
              </a:rPr>
              <a:t>paxis</a:t>
            </a:r>
            <a:r>
              <a:rPr lang="en-US" altLang="en-US" sz="2400" i="1">
                <a:hlinkClick r:id="rId4"/>
              </a:rPr>
              <a:t>.org/</a:t>
            </a:r>
            <a:endParaRPr lang="en-US" altLang="en-US" sz="2400"/>
          </a:p>
          <a:p>
            <a:pPr>
              <a:lnSpc>
                <a:spcPct val="90000"/>
              </a:lnSpc>
            </a:pPr>
            <a:r>
              <a:rPr lang="en-US" altLang="en-US" sz="2400"/>
              <a:t>Jasmin Lee Cori, MS,  LPC Healing from Trauma a survivors guide to understanding your symptoms. </a:t>
            </a:r>
          </a:p>
          <a:p>
            <a:pPr>
              <a:lnSpc>
                <a:spcPct val="90000"/>
              </a:lnSpc>
            </a:pPr>
            <a:r>
              <a:rPr lang="en-US" altLang="en-US" sz="2400"/>
              <a:t>Olweus Bullying Prevention Program </a:t>
            </a:r>
            <a:r>
              <a:rPr lang="en-US" altLang="en-US" sz="2400" i="1">
                <a:hlinkClick r:id="rId5"/>
              </a:rPr>
              <a:t>www.clemson.edu/</a:t>
            </a:r>
            <a:r>
              <a:rPr lang="en-US" altLang="en-US" sz="2400" b="1" i="1">
                <a:hlinkClick r:id="rId5"/>
              </a:rPr>
              <a:t>olweus</a:t>
            </a:r>
            <a:endParaRPr lang="en-US" altLang="en-US" sz="2400" b="1" i="1"/>
          </a:p>
          <a:p>
            <a:pPr>
              <a:lnSpc>
                <a:spcPct val="90000"/>
              </a:lnSpc>
            </a:pPr>
            <a:endParaRPr lang="en-US" altLang="en-US" sz="2400"/>
          </a:p>
          <a:p>
            <a:pPr>
              <a:lnSpc>
                <a:spcPct val="90000"/>
              </a:lnSpc>
            </a:pP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676400"/>
            <a:ext cx="9144000" cy="9525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cs typeface="Times New Roman" pitchFamily="18" charset="0"/>
              </a:rPr>
              <a:t>Session Focus on Mental Health</a:t>
            </a:r>
            <a:br>
              <a:rPr lang="en-US" altLang="en-US">
                <a:cs typeface="Times New Roman" pitchFamily="18" charset="0"/>
              </a:rPr>
            </a:br>
            <a:r>
              <a:rPr lang="en-US" altLang="en-US">
                <a:cs typeface="Times New Roman" pitchFamily="18" charset="0"/>
              </a:rPr>
              <a:t>Issues That Are Specific to Children and Adolescents</a:t>
            </a:r>
            <a:r>
              <a:rPr lang="en-US" altLang="en-US"/>
              <a:t> </a:t>
            </a:r>
          </a:p>
        </p:txBody>
      </p:sp>
      <p:sp>
        <p:nvSpPr>
          <p:cNvPr id="43011" name="Rectangle 3"/>
          <p:cNvSpPr>
            <a:spLocks noGrp="1" noChangeArrowheads="1"/>
          </p:cNvSpPr>
          <p:nvPr>
            <p:ph type="body" idx="1"/>
          </p:nvPr>
        </p:nvSpPr>
        <p:spPr/>
        <p:txBody>
          <a:bodyPr/>
          <a:lstStyle/>
          <a:p>
            <a:pPr eaLnBrk="1" hangingPunct="1"/>
            <a:endParaRPr lang="en-US" altLang="en-US" dirty="0">
              <a:cs typeface="Times New Roman" pitchFamily="18" charset="0"/>
            </a:endParaRPr>
          </a:p>
          <a:p>
            <a:pPr eaLnBrk="1" hangingPunct="1"/>
            <a:r>
              <a:rPr lang="en-US" altLang="en-US" dirty="0">
                <a:cs typeface="Times New Roman" pitchFamily="18" charset="0"/>
              </a:rPr>
              <a:t>Including but not limited too:</a:t>
            </a:r>
          </a:p>
          <a:p>
            <a:pPr eaLnBrk="1" hangingPunct="1"/>
            <a:r>
              <a:rPr lang="en-US" altLang="en-US" dirty="0">
                <a:cs typeface="Times New Roman" pitchFamily="18" charset="0"/>
              </a:rPr>
              <a:t>Conduct disorder</a:t>
            </a:r>
          </a:p>
          <a:p>
            <a:pPr eaLnBrk="1" hangingPunct="1"/>
            <a:r>
              <a:rPr lang="en-US" altLang="en-US" dirty="0">
                <a:cs typeface="Times New Roman" pitchFamily="18" charset="0"/>
              </a:rPr>
              <a:t>Oppositional defiant disorder</a:t>
            </a:r>
          </a:p>
          <a:p>
            <a:pPr eaLnBrk="1" hangingPunct="1"/>
            <a:r>
              <a:rPr lang="en-US" altLang="en-US" dirty="0">
                <a:cs typeface="Times New Roman" pitchFamily="18" charset="0"/>
              </a:rPr>
              <a:t>ADHD</a:t>
            </a:r>
          </a:p>
          <a:p>
            <a:pPr eaLnBrk="1" hangingPunct="1"/>
            <a:r>
              <a:rPr lang="en-US" altLang="en-US" dirty="0">
                <a:cs typeface="Times New Roman" pitchFamily="18" charset="0"/>
              </a:rPr>
              <a:t>Depression</a:t>
            </a:r>
          </a:p>
          <a:p>
            <a:pPr eaLnBrk="1" hangingPunct="1"/>
            <a:r>
              <a:rPr lang="en-US" altLang="en-US" dirty="0">
                <a:cs typeface="Times New Roman" pitchFamily="18" charset="0"/>
              </a:rPr>
              <a:t>Bipolar disorder</a:t>
            </a:r>
          </a:p>
          <a:p>
            <a:pPr eaLnBrk="1" hangingPunct="1"/>
            <a:r>
              <a:rPr lang="en-US" altLang="en-US" dirty="0">
                <a:cs typeface="Times New Roman" pitchFamily="18" charset="0"/>
              </a:rPr>
              <a:t>DMDD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5.0</a:t>
            </a:r>
          </a:p>
        </p:txBody>
      </p:sp>
      <p:sp>
        <p:nvSpPr>
          <p:cNvPr id="3" name="Content Placeholder 2"/>
          <p:cNvSpPr>
            <a:spLocks noGrp="1"/>
          </p:cNvSpPr>
          <p:nvPr>
            <p:ph idx="1"/>
          </p:nvPr>
        </p:nvSpPr>
        <p:spPr/>
        <p:txBody>
          <a:bodyPr/>
          <a:lstStyle/>
          <a:p>
            <a:r>
              <a:rPr lang="en-US" dirty="0"/>
              <a:t>Diagnostic and Statistical Manual Updated May 2013</a:t>
            </a:r>
          </a:p>
          <a:p>
            <a:r>
              <a:rPr lang="en-US" dirty="0"/>
              <a:t>Goal to be an aid in understanding human behavior.</a:t>
            </a:r>
          </a:p>
          <a:p>
            <a:r>
              <a:rPr lang="en-US" dirty="0"/>
              <a:t>A few comments regarding changes in Child and Adolescent Issues.</a:t>
            </a:r>
          </a:p>
        </p:txBody>
      </p:sp>
    </p:spTree>
    <p:extLst>
      <p:ext uri="{BB962C8B-B14F-4D97-AF65-F5344CB8AC3E}">
        <p14:creationId xmlns:p14="http://schemas.microsoft.com/office/powerpoint/2010/main" val="382437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r>
              <a:rPr lang="en-US" altLang="en-US"/>
              <a:t>Types of Issues</a:t>
            </a:r>
          </a:p>
        </p:txBody>
      </p:sp>
      <p:sp>
        <p:nvSpPr>
          <p:cNvPr id="44035" name="Rectangle 1027"/>
          <p:cNvSpPr>
            <a:spLocks noGrp="1" noChangeArrowheads="1"/>
          </p:cNvSpPr>
          <p:nvPr>
            <p:ph type="body" idx="1"/>
          </p:nvPr>
        </p:nvSpPr>
        <p:spPr/>
        <p:txBody>
          <a:bodyPr/>
          <a:lstStyle/>
          <a:p>
            <a:pPr eaLnBrk="1" hangingPunct="1"/>
            <a:r>
              <a:rPr lang="en-US" altLang="en-US"/>
              <a:t>Power		ability to influence the world 			around you</a:t>
            </a:r>
          </a:p>
          <a:p>
            <a:pPr eaLnBrk="1" hangingPunct="1"/>
            <a:r>
              <a:rPr lang="en-US" altLang="en-US"/>
              <a:t>Intimacy		closeness too/distance from 			those around you</a:t>
            </a:r>
          </a:p>
          <a:p>
            <a:pPr eaLnBrk="1" hangingPunct="1"/>
            <a:r>
              <a:rPr lang="en-US" altLang="en-US"/>
              <a:t>Competency	what are you good at, not 				good at doing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75777"/>
          <p:cNvGrpSpPr>
            <a:grpSpLocks/>
          </p:cNvGrpSpPr>
          <p:nvPr/>
        </p:nvGrpSpPr>
        <p:grpSpPr bwMode="auto">
          <a:xfrm>
            <a:off x="685800" y="638175"/>
            <a:ext cx="7772400" cy="5429250"/>
            <a:chOff x="288" y="192"/>
            <a:chExt cx="5184" cy="3648"/>
          </a:xfrm>
        </p:grpSpPr>
        <p:sp>
          <p:nvSpPr>
            <p:cNvPr id="3" name="_s1028"/>
            <p:cNvSpPr>
              <a:spLocks noChangeArrowheads="1" noTextEdit="1"/>
            </p:cNvSpPr>
            <p:nvPr/>
          </p:nvSpPr>
          <p:spPr bwMode="auto">
            <a:xfrm>
              <a:off x="2196" y="811"/>
              <a:ext cx="1368" cy="1368"/>
            </a:xfrm>
            <a:prstGeom prst="ellipse">
              <a:avLst/>
            </a:prstGeom>
            <a:solidFill>
              <a:schemeClr val="accent2">
                <a:alpha val="50000"/>
              </a:schemeClr>
            </a:solidFill>
            <a:ln w="4670">
              <a:solidFill>
                <a:schemeClr val="accent2"/>
              </a:solidFill>
              <a:round/>
              <a:headEnd/>
              <a:tailEnd/>
            </a:ln>
          </p:spPr>
          <p:txBody>
            <a:bodyPr vert="horz" wrap="square" lIns="0" tIns="0" rIns="0" bIns="0" numCol="1" anchor="ctr" anchorCtr="0" compatLnSpc="1">
              <a:prstTxWarp prst="textNoShape">
                <a:avLst/>
              </a:prstTxWarp>
            </a:bodyPr>
            <a:lstStyle/>
            <a:p>
              <a:endParaRPr lang="en-US"/>
            </a:p>
          </p:txBody>
        </p:sp>
        <p:sp>
          <p:nvSpPr>
            <p:cNvPr id="4" name="_s1029"/>
            <p:cNvSpPr>
              <a:spLocks noChangeArrowheads="1"/>
            </p:cNvSpPr>
            <p:nvPr/>
          </p:nvSpPr>
          <p:spPr bwMode="auto">
            <a:xfrm>
              <a:off x="2333" y="333"/>
              <a:ext cx="109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300" b="0" i="0" u="none" strike="noStrike" cap="none" normalizeH="0" baseline="0">
                  <a:ln>
                    <a:noFill/>
                  </a:ln>
                  <a:solidFill>
                    <a:schemeClr val="tx1"/>
                  </a:solidFill>
                  <a:effectLst/>
                  <a:latin typeface="Arial" charset="0"/>
                </a:rPr>
                <a:t>Power</a:t>
              </a:r>
            </a:p>
          </p:txBody>
        </p:sp>
        <p:sp>
          <p:nvSpPr>
            <p:cNvPr id="5" name="_s1030"/>
            <p:cNvSpPr>
              <a:spLocks noChangeArrowheads="1" noTextEdit="1"/>
            </p:cNvSpPr>
            <p:nvPr/>
          </p:nvSpPr>
          <p:spPr bwMode="auto">
            <a:xfrm>
              <a:off x="2647" y="1592"/>
              <a:ext cx="1368" cy="1368"/>
            </a:xfrm>
            <a:prstGeom prst="ellipse">
              <a:avLst/>
            </a:prstGeom>
            <a:solidFill>
              <a:schemeClr val="hlink">
                <a:alpha val="50000"/>
              </a:schemeClr>
            </a:solidFill>
            <a:ln w="4670">
              <a:solidFill>
                <a:schemeClr val="hlink"/>
              </a:solidFill>
              <a:round/>
              <a:headEnd/>
              <a:tailEnd/>
            </a:ln>
          </p:spPr>
          <p:txBody>
            <a:bodyPr vert="horz" wrap="square" lIns="0" tIns="0" rIns="0" bIns="0" numCol="1" anchor="ctr" anchorCtr="0" compatLnSpc="1">
              <a:prstTxWarp prst="textNoShape">
                <a:avLst/>
              </a:prstTxWarp>
            </a:bodyPr>
            <a:lstStyle/>
            <a:p>
              <a:endParaRPr lang="en-US"/>
            </a:p>
          </p:txBody>
        </p:sp>
        <p:sp>
          <p:nvSpPr>
            <p:cNvPr id="6" name="_s1031"/>
            <p:cNvSpPr>
              <a:spLocks noChangeArrowheads="1"/>
            </p:cNvSpPr>
            <p:nvPr/>
          </p:nvSpPr>
          <p:spPr bwMode="auto">
            <a:xfrm>
              <a:off x="4041" y="2686"/>
              <a:ext cx="109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300" b="0" i="0" u="none" strike="noStrike" cap="none" normalizeH="0" baseline="0">
                  <a:ln>
                    <a:noFill/>
                  </a:ln>
                  <a:solidFill>
                    <a:schemeClr val="tx1"/>
                  </a:solidFill>
                  <a:effectLst/>
                  <a:latin typeface="Arial" charset="0"/>
                </a:rPr>
                <a:t>Competency</a:t>
              </a:r>
            </a:p>
          </p:txBody>
        </p:sp>
        <p:sp>
          <p:nvSpPr>
            <p:cNvPr id="7" name="_s1032"/>
            <p:cNvSpPr>
              <a:spLocks noChangeArrowheads="1" noTextEdit="1"/>
            </p:cNvSpPr>
            <p:nvPr/>
          </p:nvSpPr>
          <p:spPr bwMode="auto">
            <a:xfrm>
              <a:off x="1745" y="1592"/>
              <a:ext cx="1368" cy="1368"/>
            </a:xfrm>
            <a:prstGeom prst="ellipse">
              <a:avLst/>
            </a:prstGeom>
            <a:solidFill>
              <a:schemeClr val="folHlink">
                <a:alpha val="50000"/>
              </a:schemeClr>
            </a:solidFill>
            <a:ln w="4670">
              <a:solidFill>
                <a:schemeClr val="folHlink"/>
              </a:solidFill>
              <a:round/>
              <a:headEnd/>
              <a:tailEnd/>
            </a:ln>
          </p:spPr>
          <p:txBody>
            <a:bodyPr vert="horz" wrap="square" lIns="0" tIns="0" rIns="0" bIns="0" numCol="1" anchor="ctr" anchorCtr="0" compatLnSpc="1">
              <a:prstTxWarp prst="textNoShape">
                <a:avLst/>
              </a:prstTxWarp>
            </a:bodyPr>
            <a:lstStyle/>
            <a:p>
              <a:endParaRPr lang="en-US"/>
            </a:p>
          </p:txBody>
        </p:sp>
        <p:sp>
          <p:nvSpPr>
            <p:cNvPr id="8" name="_s1033"/>
            <p:cNvSpPr>
              <a:spLocks noChangeArrowheads="1"/>
            </p:cNvSpPr>
            <p:nvPr/>
          </p:nvSpPr>
          <p:spPr bwMode="auto">
            <a:xfrm>
              <a:off x="625" y="2686"/>
              <a:ext cx="109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300" b="0" i="0" u="none" strike="noStrike" cap="none" normalizeH="0" baseline="0">
                  <a:ln>
                    <a:noFill/>
                  </a:ln>
                  <a:solidFill>
                    <a:schemeClr val="tx1"/>
                  </a:solidFill>
                  <a:effectLst/>
                  <a:latin typeface="Arial" charset="0"/>
                </a:rPr>
                <a:t>Intimacy </a:t>
              </a:r>
            </a:p>
          </p:txBody>
        </p:sp>
      </p:gr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T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FF33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FF3300"/>
            </a:solidFill>
            <a:effectLst/>
            <a:latin typeface="Comic Sans MS" pitchFamily="66"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T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FF330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FF3300"/>
            </a:solidFill>
            <a:effectLst/>
            <a:latin typeface="Comic Sans MS" pitchFamily="66"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2994</Words>
  <Application>Microsoft Office PowerPoint</Application>
  <PresentationFormat>On-screen Show (4:3)</PresentationFormat>
  <Paragraphs>358</Paragraphs>
  <Slides>47</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Arial</vt:lpstr>
      <vt:lpstr>Berlin Sans FB</vt:lpstr>
      <vt:lpstr>Calibri</vt:lpstr>
      <vt:lpstr>Comic Sans MS</vt:lpstr>
      <vt:lpstr>Tempus Sans ITC</vt:lpstr>
      <vt:lpstr>Times New Roman</vt:lpstr>
      <vt:lpstr>Wingdings</vt:lpstr>
      <vt:lpstr>Default Design</vt:lpstr>
      <vt:lpstr>Pulse</vt:lpstr>
      <vt:lpstr>1_Pulse</vt:lpstr>
      <vt:lpstr>Child And Adolescent Disorders  (2020)</vt:lpstr>
      <vt:lpstr>Application by an Adult for Admission of A Minor</vt:lpstr>
      <vt:lpstr>What is the difference between these two brains? http://www.telegraph.co.uk/news/health/children/9637682/Whats-the-difference-between-these-two-brains.html</vt:lpstr>
      <vt:lpstr> InBrief: The Science of Neglect Center on the Developing Child at Harvard University Published on Oct 31, 2013</vt:lpstr>
      <vt:lpstr>PowerPoint Presentation</vt:lpstr>
      <vt:lpstr>Session Focus on Mental Health Issues That Are Specific to Children and Adolescents </vt:lpstr>
      <vt:lpstr>DSM 5.0</vt:lpstr>
      <vt:lpstr>Types of Issues</vt:lpstr>
      <vt:lpstr>PowerPoint Presentation</vt:lpstr>
      <vt:lpstr>What we all want</vt:lpstr>
      <vt:lpstr>Types of Feelings</vt:lpstr>
      <vt:lpstr>Depression Versus Sadness</vt:lpstr>
      <vt:lpstr>Acting In Acting Out</vt:lpstr>
      <vt:lpstr>Anger</vt:lpstr>
      <vt:lpstr>Fight, Flight, and Freeze</vt:lpstr>
      <vt:lpstr>Childhood Exposure to Trauma</vt:lpstr>
      <vt:lpstr>ACES Study  Centers for Disease Control and Prevention,  Adverse Childhood Experiences Study </vt:lpstr>
      <vt:lpstr>ACES  Adverse Childhood Experiences Study  CDC 1995-1997</vt:lpstr>
      <vt:lpstr>Adverse Childhood Experiences are common</vt:lpstr>
      <vt:lpstr>Major Finding ACES - CDC</vt:lpstr>
      <vt:lpstr>Cumulative impact of ACEs</vt:lpstr>
      <vt:lpstr>Other conditions</vt:lpstr>
      <vt:lpstr>The following categories all occurred in the participant's first 18 years of life. </vt:lpstr>
      <vt:lpstr>Risk Factors</vt:lpstr>
      <vt:lpstr>Other Indicators</vt:lpstr>
      <vt:lpstr> What is the Olweus  Definition of Bullying?</vt:lpstr>
      <vt:lpstr>Effects of Being Bullied</vt:lpstr>
      <vt:lpstr>Health Consequences of Bullying (Fekkes et al., 2004) </vt:lpstr>
      <vt:lpstr>PowerPoint Presentation</vt:lpstr>
      <vt:lpstr>Bullying/Harassment 105 ILCS 5/27-23.7 (2010) </vt:lpstr>
      <vt:lpstr>PSVA 2010</vt:lpstr>
      <vt:lpstr>Illinois Definition of Bullying</vt:lpstr>
      <vt:lpstr>Conduct Disorder</vt:lpstr>
      <vt:lpstr>Conduct Disorder</vt:lpstr>
      <vt:lpstr>Oppositional Defiant Disorder</vt:lpstr>
      <vt:lpstr>Oppositional Defiant Disorder</vt:lpstr>
      <vt:lpstr>ADHD Attention Deficit Hyperactivity Disorder</vt:lpstr>
      <vt:lpstr>Depression </vt:lpstr>
      <vt:lpstr>Depression </vt:lpstr>
      <vt:lpstr>Bipolar Disorder</vt:lpstr>
      <vt:lpstr>DMDD: Disruptive Mood  Dysregulation Disorder</vt:lpstr>
      <vt:lpstr>Co Morbidity </vt:lpstr>
      <vt:lpstr>De-escalation Considerations</vt:lpstr>
      <vt:lpstr>De-escalation Considerations</vt:lpstr>
      <vt:lpstr>De-escalation Considerations</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And Adolescent Disorders</dc:title>
  <dc:creator>User</dc:creator>
  <cp:lastModifiedBy>Mark Benson</cp:lastModifiedBy>
  <cp:revision>36</cp:revision>
  <cp:lastPrinted>2012-04-09T20:28:48Z</cp:lastPrinted>
  <dcterms:created xsi:type="dcterms:W3CDTF">2017-09-18T01:46:28Z</dcterms:created>
  <dcterms:modified xsi:type="dcterms:W3CDTF">2021-01-11T01:25:19Z</dcterms:modified>
</cp:coreProperties>
</file>