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Close-up of wild plants growing between rocks"/>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Close-up of a wild plant growing between lava rocks"/>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waterfall surrounded by a green rocky landscap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Large rock formation under dark clouds with a dirt road in the foreground"/>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2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JohnGuandolo.com"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The Muslim Brotherhood/Jihadi Mosque:  Islamic Society of Tulsa"/>
          <p:cNvSpPr txBox="1"/>
          <p:nvPr>
            <p:ph type="title"/>
          </p:nvPr>
        </p:nvSpPr>
        <p:spPr>
          <a:xfrm>
            <a:off x="1206500" y="615781"/>
            <a:ext cx="21971001" cy="1433164"/>
          </a:xfrm>
          <a:prstGeom prst="rect">
            <a:avLst/>
          </a:prstGeom>
        </p:spPr>
        <p:txBody>
          <a:bodyPr/>
          <a:lstStyle>
            <a:lvl1pPr algn="ctr" defTabSz="1682453">
              <a:defRPr spc="-117" sz="5865">
                <a:solidFill>
                  <a:schemeClr val="accent4">
                    <a:hueOff val="475731"/>
                    <a:satOff val="-4338"/>
                    <a:lumOff val="10182"/>
                  </a:schemeClr>
                </a:solidFill>
                <a:latin typeface="Book Antiqua"/>
                <a:ea typeface="Book Antiqua"/>
                <a:cs typeface="Book Antiqua"/>
                <a:sym typeface="Book Antiqua"/>
              </a:defRPr>
            </a:lvl1pPr>
          </a:lstStyle>
          <a:p>
            <a:pPr/>
            <a:r>
              <a:t>The Muslim Brotherhood/Jihadi Mosque:  Islamic Society of Tulsa</a:t>
            </a:r>
          </a:p>
        </p:txBody>
      </p:sp>
      <p:pic>
        <p:nvPicPr>
          <p:cNvPr id="152" name="Screenshot 2026-01-24 at 5.29.57 PM.png" descr="Screenshot 2026-01-24 at 5.29.57 PM.png"/>
          <p:cNvPicPr>
            <a:picLocks noChangeAspect="1"/>
          </p:cNvPicPr>
          <p:nvPr/>
        </p:nvPicPr>
        <p:blipFill>
          <a:blip r:embed="rId2">
            <a:extLst/>
          </a:blip>
          <a:stretch>
            <a:fillRect/>
          </a:stretch>
        </p:blipFill>
        <p:spPr>
          <a:xfrm>
            <a:off x="3604521" y="3014832"/>
            <a:ext cx="17174958" cy="11148657"/>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Screenshot 2026-01-24 at 4.58.06 PM.png" descr="Screenshot 2026-01-24 at 4.58.06 PM.png"/>
          <p:cNvPicPr>
            <a:picLocks noChangeAspect="1"/>
          </p:cNvPicPr>
          <p:nvPr/>
        </p:nvPicPr>
        <p:blipFill>
          <a:blip r:embed="rId2">
            <a:extLst/>
          </a:blip>
          <a:stretch>
            <a:fillRect/>
          </a:stretch>
        </p:blipFill>
        <p:spPr>
          <a:xfrm>
            <a:off x="-208769" y="45589"/>
            <a:ext cx="24801538" cy="1393852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Screenshot 2026-01-24 at 4.58.19 PM.png" descr="Screenshot 2026-01-24 at 4.58.19 PM.png"/>
          <p:cNvPicPr>
            <a:picLocks noChangeAspect="1"/>
          </p:cNvPicPr>
          <p:nvPr/>
        </p:nvPicPr>
        <p:blipFill>
          <a:blip r:embed="rId2">
            <a:extLst/>
          </a:blip>
          <a:stretch>
            <a:fillRect/>
          </a:stretch>
        </p:blipFill>
        <p:spPr>
          <a:xfrm>
            <a:off x="-262460" y="-106650"/>
            <a:ext cx="24908920" cy="14043183"/>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Money from ISNA’s Bank Accounts were sent directly to Hamas leaders and organizations overseas"/>
          <p:cNvSpPr txBox="1"/>
          <p:nvPr>
            <p:ph type="title"/>
          </p:nvPr>
        </p:nvSpPr>
        <p:spPr>
          <a:xfrm>
            <a:off x="1206500" y="82644"/>
            <a:ext cx="21971000" cy="2045439"/>
          </a:xfrm>
          <a:prstGeom prst="rect">
            <a:avLst/>
          </a:prstGeom>
        </p:spPr>
        <p:txBody>
          <a:bodyPr/>
          <a:lstStyle>
            <a:lvl1pPr algn="ctr" defTabSz="1731220">
              <a:lnSpc>
                <a:spcPct val="100000"/>
              </a:lnSpc>
              <a:defRPr spc="-126" sz="6319">
                <a:latin typeface="Book Antiqua"/>
                <a:ea typeface="Book Antiqua"/>
                <a:cs typeface="Book Antiqua"/>
                <a:sym typeface="Book Antiqua"/>
              </a:defRPr>
            </a:lvl1pPr>
          </a:lstStyle>
          <a:p>
            <a:pPr/>
            <a:r>
              <a:t>Money from ISNA’s Bank Accounts were sent directly to Hamas leaders and organizations overseas</a:t>
            </a:r>
          </a:p>
        </p:txBody>
      </p:sp>
      <p:pic>
        <p:nvPicPr>
          <p:cNvPr id="180" name="Screenshot 2026-01-24 at 5.17.54 PM.png" descr="Screenshot 2026-01-24 at 5.17.54 PM.png"/>
          <p:cNvPicPr>
            <a:picLocks noChangeAspect="1"/>
          </p:cNvPicPr>
          <p:nvPr/>
        </p:nvPicPr>
        <p:blipFill>
          <a:blip r:embed="rId2">
            <a:extLst/>
          </a:blip>
          <a:stretch>
            <a:fillRect/>
          </a:stretch>
        </p:blipFill>
        <p:spPr>
          <a:xfrm>
            <a:off x="1210686" y="2199386"/>
            <a:ext cx="20699277" cy="1163117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Screenshot 2026-01-24 at 5.18.03 PM.png" descr="Screenshot 2026-01-24 at 5.18.03 PM.png"/>
          <p:cNvPicPr>
            <a:picLocks noChangeAspect="1"/>
          </p:cNvPicPr>
          <p:nvPr/>
        </p:nvPicPr>
        <p:blipFill>
          <a:blip r:embed="rId2">
            <a:extLst/>
          </a:blip>
          <a:stretch>
            <a:fillRect/>
          </a:stretch>
        </p:blipFill>
        <p:spPr>
          <a:xfrm>
            <a:off x="-360525" y="-239042"/>
            <a:ext cx="25105050" cy="1419408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Screenshot 2026-01-24 at 5.18.22 PM.png" descr="Screenshot 2026-01-24 at 5.18.22 PM.png"/>
          <p:cNvPicPr>
            <a:picLocks noChangeAspect="1"/>
          </p:cNvPicPr>
          <p:nvPr/>
        </p:nvPicPr>
        <p:blipFill>
          <a:blip r:embed="rId2">
            <a:extLst/>
          </a:blip>
          <a:stretch>
            <a:fillRect/>
          </a:stretch>
        </p:blipFill>
        <p:spPr>
          <a:xfrm>
            <a:off x="16860389" y="2285999"/>
            <a:ext cx="7886701" cy="9144001"/>
          </a:xfrm>
          <a:prstGeom prst="rect">
            <a:avLst/>
          </a:prstGeom>
          <a:ln w="12700">
            <a:miter lim="400000"/>
          </a:ln>
        </p:spPr>
      </p:pic>
      <p:pic>
        <p:nvPicPr>
          <p:cNvPr id="185" name="Screenshot 2026-01-24 at 5.18.32 PM.png" descr="Screenshot 2026-01-24 at 5.18.32 PM.png"/>
          <p:cNvPicPr>
            <a:picLocks noChangeAspect="1"/>
          </p:cNvPicPr>
          <p:nvPr/>
        </p:nvPicPr>
        <p:blipFill>
          <a:blip r:embed="rId3">
            <a:extLst/>
          </a:blip>
          <a:stretch>
            <a:fillRect/>
          </a:stretch>
        </p:blipFill>
        <p:spPr>
          <a:xfrm>
            <a:off x="-101484" y="2311399"/>
            <a:ext cx="8216901" cy="9093201"/>
          </a:xfrm>
          <a:prstGeom prst="rect">
            <a:avLst/>
          </a:prstGeom>
          <a:ln w="12700">
            <a:miter lim="400000"/>
          </a:ln>
        </p:spPr>
      </p:pic>
      <p:pic>
        <p:nvPicPr>
          <p:cNvPr id="186" name="Screenshot 2026-01-24 at 5.18.13 PM.png" descr="Screenshot 2026-01-24 at 5.18.13 PM.png"/>
          <p:cNvPicPr>
            <a:picLocks noChangeAspect="1"/>
          </p:cNvPicPr>
          <p:nvPr/>
        </p:nvPicPr>
        <p:blipFill>
          <a:blip r:embed="rId4">
            <a:extLst/>
          </a:blip>
          <a:stretch>
            <a:fillRect/>
          </a:stretch>
        </p:blipFill>
        <p:spPr>
          <a:xfrm>
            <a:off x="8601703" y="2292350"/>
            <a:ext cx="7772401" cy="91313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Screenshot 2026-01-24 at 4.59.11 PM.png" descr="Screenshot 2026-01-24 at 4.59.11 PM.png"/>
          <p:cNvPicPr>
            <a:picLocks noChangeAspect="1"/>
          </p:cNvPicPr>
          <p:nvPr/>
        </p:nvPicPr>
        <p:blipFill>
          <a:blip r:embed="rId2">
            <a:extLst/>
          </a:blip>
          <a:stretch>
            <a:fillRect/>
          </a:stretch>
        </p:blipFill>
        <p:spPr>
          <a:xfrm>
            <a:off x="-27171" y="87168"/>
            <a:ext cx="23708786" cy="1347458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https://istulsa.org/home"/>
          <p:cNvSpPr txBox="1"/>
          <p:nvPr>
            <p:ph type="title"/>
          </p:nvPr>
        </p:nvSpPr>
        <p:spPr>
          <a:xfrm>
            <a:off x="1206500" y="952500"/>
            <a:ext cx="21971000" cy="1797941"/>
          </a:xfrm>
          <a:prstGeom prst="rect">
            <a:avLst/>
          </a:prstGeom>
        </p:spPr>
        <p:txBody>
          <a:bodyPr/>
          <a:lstStyle>
            <a:lvl1pPr algn="ctr">
              <a:defRPr spc="-178" sz="8900">
                <a:latin typeface="Book Antiqua"/>
                <a:ea typeface="Book Antiqua"/>
                <a:cs typeface="Book Antiqua"/>
                <a:sym typeface="Book Antiqua"/>
              </a:defRPr>
            </a:lvl1pPr>
          </a:lstStyle>
          <a:p>
            <a:pPr/>
            <a:r>
              <a:t>https://istulsa.org/home</a:t>
            </a:r>
          </a:p>
        </p:txBody>
      </p:sp>
      <p:pic>
        <p:nvPicPr>
          <p:cNvPr id="191" name="Screenshot 2026-01-24 at 5.30.07 PM.png" descr="Screenshot 2026-01-24 at 5.30.07 PM.png"/>
          <p:cNvPicPr>
            <a:picLocks noChangeAspect="1"/>
          </p:cNvPicPr>
          <p:nvPr/>
        </p:nvPicPr>
        <p:blipFill>
          <a:blip r:embed="rId2">
            <a:extLst/>
          </a:blip>
          <a:stretch>
            <a:fillRect/>
          </a:stretch>
        </p:blipFill>
        <p:spPr>
          <a:xfrm>
            <a:off x="-647471" y="5047095"/>
            <a:ext cx="25061626" cy="362181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Property records for Tulsa County Oklahoma reveal the Islamic Society of Tulsa is owned by NAIT."/>
          <p:cNvSpPr txBox="1"/>
          <p:nvPr>
            <p:ph type="title"/>
          </p:nvPr>
        </p:nvSpPr>
        <p:spPr>
          <a:xfrm>
            <a:off x="1206500" y="194884"/>
            <a:ext cx="21971000" cy="2374593"/>
          </a:xfrm>
          <a:prstGeom prst="rect">
            <a:avLst/>
          </a:prstGeom>
        </p:spPr>
        <p:txBody>
          <a:bodyPr/>
          <a:lstStyle>
            <a:lvl1pPr algn="ctr" defTabSz="2023821">
              <a:lnSpc>
                <a:spcPct val="100000"/>
              </a:lnSpc>
              <a:defRPr spc="-147" sz="7386">
                <a:solidFill>
                  <a:schemeClr val="accent4">
                    <a:hueOff val="475731"/>
                    <a:satOff val="-4338"/>
                    <a:lumOff val="10182"/>
                  </a:schemeClr>
                </a:solidFill>
                <a:latin typeface="Book Antiqua"/>
                <a:ea typeface="Book Antiqua"/>
                <a:cs typeface="Book Antiqua"/>
                <a:sym typeface="Book Antiqua"/>
              </a:defRPr>
            </a:lvl1pPr>
          </a:lstStyle>
          <a:p>
            <a:pPr/>
            <a:r>
              <a:t>Property records for Tulsa County Oklahoma reveal the Islamic Society of Tulsa is owned by NAIT.</a:t>
            </a:r>
          </a:p>
        </p:txBody>
      </p:sp>
      <p:pic>
        <p:nvPicPr>
          <p:cNvPr id="194" name="Screenshot 2026-01-24 at 5.27.43 PM.png" descr="Screenshot 2026-01-24 at 5.27.43 PM.png"/>
          <p:cNvPicPr>
            <a:picLocks noChangeAspect="1"/>
          </p:cNvPicPr>
          <p:nvPr/>
        </p:nvPicPr>
        <p:blipFill>
          <a:blip r:embed="rId2">
            <a:extLst/>
          </a:blip>
          <a:stretch>
            <a:fillRect/>
          </a:stretch>
        </p:blipFill>
        <p:spPr>
          <a:xfrm>
            <a:off x="357345" y="2830562"/>
            <a:ext cx="23669310" cy="1109189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he Imam of the IST is a “distinguished Islamic scholar” and graduate of Al Azhar University in Egypt - the most prestigious and oldest school of Sunni Islamic Jurisprudence on earth."/>
          <p:cNvSpPr txBox="1"/>
          <p:nvPr>
            <p:ph type="title"/>
          </p:nvPr>
        </p:nvSpPr>
        <p:spPr>
          <a:xfrm>
            <a:off x="1206500" y="138764"/>
            <a:ext cx="21971001" cy="2659247"/>
          </a:xfrm>
          <a:prstGeom prst="rect">
            <a:avLst/>
          </a:prstGeom>
        </p:spPr>
        <p:txBody>
          <a:bodyPr/>
          <a:lstStyle>
            <a:lvl1pPr algn="ctr" defTabSz="1511770">
              <a:lnSpc>
                <a:spcPct val="100000"/>
              </a:lnSpc>
              <a:defRPr spc="-110" sz="5518">
                <a:latin typeface="Book Antiqua"/>
                <a:ea typeface="Book Antiqua"/>
                <a:cs typeface="Book Antiqua"/>
                <a:sym typeface="Book Antiqua"/>
              </a:defRPr>
            </a:lvl1pPr>
          </a:lstStyle>
          <a:p>
            <a:pPr/>
            <a:r>
              <a:t>The Imam of the IST is a “distinguished Islamic scholar” and graduate of Al Azhar University in Egypt - the most prestigious and oldest school of Sunni Islamic Jurisprudence on earth.</a:t>
            </a:r>
          </a:p>
        </p:txBody>
      </p:sp>
      <p:pic>
        <p:nvPicPr>
          <p:cNvPr id="197" name="Screenshot 2026-01-24 at 5.28.57 PM.png" descr="Screenshot 2026-01-24 at 5.28.57 PM.png"/>
          <p:cNvPicPr>
            <a:picLocks noChangeAspect="1"/>
          </p:cNvPicPr>
          <p:nvPr/>
        </p:nvPicPr>
        <p:blipFill>
          <a:blip r:embed="rId2">
            <a:extLst/>
          </a:blip>
          <a:stretch>
            <a:fillRect/>
          </a:stretch>
        </p:blipFill>
        <p:spPr>
          <a:xfrm>
            <a:off x="1368181" y="3161781"/>
            <a:ext cx="21647638" cy="10546759"/>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he Constitution for IST reveals it is a subsidiary of the Muslim Brotherhood &amp; Hamas financing ISNA.…"/>
          <p:cNvSpPr txBox="1"/>
          <p:nvPr>
            <p:ph type="title"/>
          </p:nvPr>
        </p:nvSpPr>
        <p:spPr>
          <a:xfrm>
            <a:off x="1206500" y="725354"/>
            <a:ext cx="21971001" cy="3982663"/>
          </a:xfrm>
          <a:prstGeom prst="rect">
            <a:avLst/>
          </a:prstGeom>
        </p:spPr>
        <p:txBody>
          <a:bodyPr/>
          <a:lstStyle/>
          <a:p>
            <a:pPr algn="ctr" defTabSz="2072588">
              <a:lnSpc>
                <a:spcPct val="100000"/>
              </a:lnSpc>
              <a:defRPr spc="-151" sz="7565">
                <a:latin typeface="Book Antiqua"/>
                <a:ea typeface="Book Antiqua"/>
                <a:cs typeface="Book Antiqua"/>
                <a:sym typeface="Book Antiqua"/>
              </a:defRPr>
            </a:pPr>
            <a:r>
              <a:t>The Constitution for IST reveals it is a subsidiary of the Muslim Brotherhood &amp; Hamas financing ISNA.</a:t>
            </a:r>
          </a:p>
          <a:p>
            <a:pPr algn="ctr" defTabSz="2072588">
              <a:lnSpc>
                <a:spcPct val="100000"/>
              </a:lnSpc>
              <a:defRPr spc="-151" sz="7565">
                <a:latin typeface="Book Antiqua"/>
                <a:ea typeface="Book Antiqua"/>
                <a:cs typeface="Book Antiqua"/>
                <a:sym typeface="Book Antiqua"/>
              </a:defRPr>
            </a:pPr>
            <a:r>
              <a:t>https://istulsa.org/public/istconstitution.pdf</a:t>
            </a:r>
          </a:p>
        </p:txBody>
      </p:sp>
      <p:pic>
        <p:nvPicPr>
          <p:cNvPr id="200" name="Screenshot 2026-01-24 at 5.10.00 PM.png" descr="Screenshot 2026-01-24 at 5.10.00 PM.png"/>
          <p:cNvPicPr>
            <a:picLocks noChangeAspect="1"/>
          </p:cNvPicPr>
          <p:nvPr/>
        </p:nvPicPr>
        <p:blipFill>
          <a:blip r:embed="rId2">
            <a:extLst/>
          </a:blip>
          <a:srcRect l="0" t="13544" r="0" b="5971"/>
          <a:stretch>
            <a:fillRect/>
          </a:stretch>
        </p:blipFill>
        <p:spPr>
          <a:xfrm>
            <a:off x="-1286888" y="6184374"/>
            <a:ext cx="26115981" cy="783302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Screenshot 2026-01-24 at 4.55.12 PM.png" descr="Screenshot 2026-01-24 at 4.55.12 PM.png"/>
          <p:cNvPicPr>
            <a:picLocks noChangeAspect="1"/>
          </p:cNvPicPr>
          <p:nvPr/>
        </p:nvPicPr>
        <p:blipFill>
          <a:blip r:embed="rId2">
            <a:extLst/>
          </a:blip>
          <a:stretch>
            <a:fillRect/>
          </a:stretch>
        </p:blipFill>
        <p:spPr>
          <a:xfrm>
            <a:off x="173111" y="73861"/>
            <a:ext cx="24037778" cy="137160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Page 4 Paragraph 12 of the IST Constitution reveals all property associated with IST is held as interests of NAIT - the bank for the Muslim Brotherhood in North America which funds the terrorist group Hamas."/>
          <p:cNvSpPr txBox="1"/>
          <p:nvPr>
            <p:ph type="title"/>
          </p:nvPr>
        </p:nvSpPr>
        <p:spPr>
          <a:xfrm>
            <a:off x="953944" y="82644"/>
            <a:ext cx="21971001" cy="4122634"/>
          </a:xfrm>
          <a:prstGeom prst="rect">
            <a:avLst/>
          </a:prstGeom>
        </p:spPr>
        <p:txBody>
          <a:bodyPr/>
          <a:lstStyle>
            <a:lvl1pPr algn="ctr" defTabSz="1877520">
              <a:lnSpc>
                <a:spcPct val="100000"/>
              </a:lnSpc>
              <a:defRPr spc="-130" sz="6544">
                <a:latin typeface="Book Antiqua"/>
                <a:ea typeface="Book Antiqua"/>
                <a:cs typeface="Book Antiqua"/>
                <a:sym typeface="Book Antiqua"/>
              </a:defRPr>
            </a:lvl1pPr>
          </a:lstStyle>
          <a:p>
            <a:pPr/>
            <a:r>
              <a:t>Page 4 Paragraph 12 of the IST Constitution reveals all property associated with IST is held as interests of NAIT - the bank for the Muslim Brotherhood in North America which funds the terrorist group Hamas.</a:t>
            </a:r>
          </a:p>
        </p:txBody>
      </p:sp>
      <p:pic>
        <p:nvPicPr>
          <p:cNvPr id="203" name="Screenshot 2026-01-24 at 5.11.13 PM.png" descr="Screenshot 2026-01-24 at 5.11.13 PM.png"/>
          <p:cNvPicPr>
            <a:picLocks noChangeAspect="1"/>
          </p:cNvPicPr>
          <p:nvPr/>
        </p:nvPicPr>
        <p:blipFill>
          <a:blip r:embed="rId2">
            <a:extLst/>
          </a:blip>
          <a:srcRect l="0" t="44384" r="0" b="0"/>
          <a:stretch>
            <a:fillRect/>
          </a:stretch>
        </p:blipFill>
        <p:spPr>
          <a:xfrm>
            <a:off x="-1458461" y="4285447"/>
            <a:ext cx="26795845" cy="9391439"/>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Article X of the IST Constitution reiterates it is controlled by ISNA."/>
          <p:cNvSpPr txBox="1"/>
          <p:nvPr>
            <p:ph type="title"/>
          </p:nvPr>
        </p:nvSpPr>
        <p:spPr>
          <a:xfrm>
            <a:off x="1206499" y="1637519"/>
            <a:ext cx="21971001" cy="2862023"/>
          </a:xfrm>
          <a:prstGeom prst="rect">
            <a:avLst/>
          </a:prstGeom>
        </p:spPr>
        <p:txBody>
          <a:bodyPr/>
          <a:lstStyle>
            <a:lvl1pPr algn="ctr">
              <a:lnSpc>
                <a:spcPct val="100000"/>
              </a:lnSpc>
              <a:defRPr>
                <a:latin typeface="Book Antiqua"/>
                <a:ea typeface="Book Antiqua"/>
                <a:cs typeface="Book Antiqua"/>
                <a:sym typeface="Book Antiqua"/>
              </a:defRPr>
            </a:lvl1pPr>
          </a:lstStyle>
          <a:p>
            <a:pPr/>
            <a:r>
              <a:t>Article X of the IST Constitution reiterates it is controlled by ISNA.</a:t>
            </a:r>
          </a:p>
        </p:txBody>
      </p:sp>
      <p:pic>
        <p:nvPicPr>
          <p:cNvPr id="206" name="Screenshot 2026-01-24 at 5.12.54 PM.png" descr="Screenshot 2026-01-24 at 5.12.54 PM.png"/>
          <p:cNvPicPr>
            <a:picLocks noChangeAspect="1"/>
          </p:cNvPicPr>
          <p:nvPr/>
        </p:nvPicPr>
        <p:blipFill>
          <a:blip r:embed="rId2">
            <a:extLst/>
          </a:blip>
          <a:stretch>
            <a:fillRect/>
          </a:stretch>
        </p:blipFill>
        <p:spPr>
          <a:xfrm>
            <a:off x="-120659" y="5469783"/>
            <a:ext cx="24625318" cy="433814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Screenshot 2026-01-24 at 5.13.12 PM.png" descr="Screenshot 2026-01-24 at 5.13.12 PM.png"/>
          <p:cNvPicPr>
            <a:picLocks noChangeAspect="1"/>
          </p:cNvPicPr>
          <p:nvPr/>
        </p:nvPicPr>
        <p:blipFill>
          <a:blip r:embed="rId2">
            <a:extLst/>
          </a:blip>
          <a:stretch>
            <a:fillRect/>
          </a:stretch>
        </p:blipFill>
        <p:spPr>
          <a:xfrm>
            <a:off x="-98970" y="3615938"/>
            <a:ext cx="24581940" cy="3072743"/>
          </a:xfrm>
          <a:prstGeom prst="rect">
            <a:avLst/>
          </a:prstGeom>
          <a:ln w="12700">
            <a:miter lim="400000"/>
          </a:ln>
        </p:spPr>
      </p:pic>
      <p:pic>
        <p:nvPicPr>
          <p:cNvPr id="209" name="Screenshot 2026-01-24 at 5.13.27 PM.png" descr="Screenshot 2026-01-24 at 5.13.27 PM.png"/>
          <p:cNvPicPr>
            <a:picLocks noChangeAspect="1"/>
          </p:cNvPicPr>
          <p:nvPr/>
        </p:nvPicPr>
        <p:blipFill>
          <a:blip r:embed="rId3">
            <a:extLst/>
          </a:blip>
          <a:stretch>
            <a:fillRect/>
          </a:stretch>
        </p:blipFill>
        <p:spPr>
          <a:xfrm>
            <a:off x="-204185" y="7281615"/>
            <a:ext cx="24792370" cy="6504930"/>
          </a:xfrm>
          <a:prstGeom prst="rect">
            <a:avLst/>
          </a:prstGeom>
          <a:ln w="12700">
            <a:miter lim="400000"/>
          </a:ln>
        </p:spPr>
      </p:pic>
      <p:sp>
        <p:nvSpPr>
          <p:cNvPr id="210" name="The IST Constitution reveals it was founded with the Muslim Students Association, which is the first national Islamic organization created in America &amp; created by the U.S. Muslim Brotherhood."/>
          <p:cNvSpPr txBox="1"/>
          <p:nvPr>
            <p:ph type="title"/>
          </p:nvPr>
        </p:nvSpPr>
        <p:spPr>
          <a:xfrm>
            <a:off x="1206500" y="308075"/>
            <a:ext cx="21971000" cy="2714928"/>
          </a:xfrm>
          <a:prstGeom prst="rect">
            <a:avLst/>
          </a:prstGeom>
        </p:spPr>
        <p:txBody>
          <a:bodyPr/>
          <a:lstStyle>
            <a:lvl1pPr algn="ctr" defTabSz="1536153">
              <a:lnSpc>
                <a:spcPct val="100000"/>
              </a:lnSpc>
              <a:defRPr spc="-112" sz="5607">
                <a:latin typeface="Book Antiqua"/>
                <a:ea typeface="Book Antiqua"/>
                <a:cs typeface="Book Antiqua"/>
                <a:sym typeface="Book Antiqua"/>
              </a:defRPr>
            </a:lvl1pPr>
          </a:lstStyle>
          <a:p>
            <a:pPr/>
            <a:r>
              <a:t>The IST Constitution reveals it was founded with the Muslim Students Association, which is the first national Islamic organization created in America &amp; created by the U.S. Muslim Brotherhood.</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The Islamic Society of Tulsa is, as a matter of fact and evidence, a hostile organization which seeks and advocates for the overthrow of the Oklahoma state government and constitution, materially supports terrorism, and conspires with hundreds of other M"/>
          <p:cNvSpPr txBox="1"/>
          <p:nvPr>
            <p:ph type="title"/>
          </p:nvPr>
        </p:nvSpPr>
        <p:spPr>
          <a:xfrm>
            <a:off x="1206500" y="412553"/>
            <a:ext cx="21971001" cy="12890894"/>
          </a:xfrm>
          <a:prstGeom prst="rect">
            <a:avLst/>
          </a:prstGeom>
        </p:spPr>
        <p:txBody>
          <a:bodyPr/>
          <a:lstStyle/>
          <a:p>
            <a:pPr algn="ctr" defTabSz="1414236">
              <a:lnSpc>
                <a:spcPct val="100000"/>
              </a:lnSpc>
              <a:defRPr spc="-103" sz="5162">
                <a:latin typeface="Book Antiqua"/>
                <a:ea typeface="Book Antiqua"/>
                <a:cs typeface="Book Antiqua"/>
                <a:sym typeface="Book Antiqua"/>
              </a:defRPr>
            </a:pPr>
            <a:r>
              <a:t>The Islamic Society of Tulsa is, as a matter of fact and evidence, a hostile organization which seeks and advocates for the overthrow of the Oklahoma state government and constitution, materially supports terrorism, and conspires with hundreds of other Muslim Brotherhood organizations in Oklahoma to do the same.  Any individual whose duties include security of the people of Oklahoma who has sworn an Oath to the U.S. Constitution to “protect and defend” has a legal duty to know all enemies and ensure these hostile Movements and organizations are vanquished.  Failure to do so constitutes malfeasance and unprofessional conduct.</a:t>
            </a:r>
          </a:p>
          <a:p>
            <a:pPr algn="ctr" defTabSz="1414236">
              <a:lnSpc>
                <a:spcPct val="100000"/>
              </a:lnSpc>
              <a:defRPr spc="-103" sz="5162">
                <a:latin typeface="Book Antiqua"/>
                <a:ea typeface="Book Antiqua"/>
                <a:cs typeface="Book Antiqua"/>
                <a:sym typeface="Book Antiqua"/>
              </a:defRPr>
            </a:pPr>
          </a:p>
          <a:p>
            <a:pPr algn="ctr" defTabSz="1414236">
              <a:lnSpc>
                <a:spcPct val="100000"/>
              </a:lnSpc>
              <a:defRPr spc="-103" sz="5162">
                <a:latin typeface="Book Antiqua"/>
                <a:ea typeface="Book Antiqua"/>
                <a:cs typeface="Book Antiqua"/>
                <a:sym typeface="Book Antiqua"/>
              </a:defRPr>
            </a:pPr>
          </a:p>
          <a:p>
            <a:pPr algn="ctr" defTabSz="1414236">
              <a:lnSpc>
                <a:spcPct val="100000"/>
              </a:lnSpc>
              <a:defRPr spc="-103" sz="5162">
                <a:latin typeface="Book Antiqua"/>
                <a:ea typeface="Book Antiqua"/>
                <a:cs typeface="Book Antiqua"/>
                <a:sym typeface="Book Antiqua"/>
              </a:defRPr>
            </a:pPr>
            <a:r>
              <a:t>For more information you may use </a:t>
            </a:r>
            <a:r>
              <a:rPr>
                <a:solidFill>
                  <a:schemeClr val="accent4">
                    <a:hueOff val="475731"/>
                    <a:satOff val="-4338"/>
                    <a:lumOff val="10182"/>
                  </a:schemeClr>
                </a:solidFill>
                <a:hlinkClick r:id="rId2" invalidUrl="" action="" tgtFrame="" tooltip="" history="1" highlightClick="0" endSnd="0"/>
              </a:rPr>
              <a:t>www.JohnGuandolo.com</a:t>
            </a:r>
            <a:r>
              <a:t> as a resource.  Citizens are encouraged to bring the INTO ACTION training to their county to deal with these threats at the local level since state and federal officials continue to fail to do so.</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The Islamic Society of Tulsa is a Muslim Brotherhood masjid/mosque."/>
          <p:cNvSpPr txBox="1"/>
          <p:nvPr>
            <p:ph type="title"/>
          </p:nvPr>
        </p:nvSpPr>
        <p:spPr>
          <a:xfrm>
            <a:off x="1206500" y="12316734"/>
            <a:ext cx="21971001" cy="1433164"/>
          </a:xfrm>
          <a:prstGeom prst="rect">
            <a:avLst/>
          </a:prstGeom>
        </p:spPr>
        <p:txBody>
          <a:bodyPr/>
          <a:lstStyle>
            <a:lvl1pPr algn="ctr" defTabSz="1584920">
              <a:defRPr spc="-110" sz="5524">
                <a:solidFill>
                  <a:schemeClr val="accent4">
                    <a:hueOff val="475731"/>
                    <a:satOff val="-4338"/>
                    <a:lumOff val="10182"/>
                  </a:schemeClr>
                </a:solidFill>
                <a:latin typeface="Book Antiqua"/>
                <a:ea typeface="Book Antiqua"/>
                <a:cs typeface="Book Antiqua"/>
                <a:sym typeface="Book Antiqua"/>
              </a:defRPr>
            </a:lvl1pPr>
          </a:lstStyle>
          <a:p>
            <a:pPr/>
            <a:r>
              <a:t>The Islamic Society of Tulsa is a Muslim Brotherhood masjid/mosque.</a:t>
            </a:r>
          </a:p>
        </p:txBody>
      </p:sp>
      <p:pic>
        <p:nvPicPr>
          <p:cNvPr id="157" name="Screenshot 2026-01-24 at 4.56.36 PM.png" descr="Screenshot 2026-01-24 at 4.56.36 PM.png"/>
          <p:cNvPicPr>
            <a:picLocks noChangeAspect="1"/>
          </p:cNvPicPr>
          <p:nvPr/>
        </p:nvPicPr>
        <p:blipFill>
          <a:blip r:embed="rId2">
            <a:extLst/>
          </a:blip>
          <a:srcRect l="0" t="0" r="0" b="2000"/>
          <a:stretch>
            <a:fillRect/>
          </a:stretch>
        </p:blipFill>
        <p:spPr>
          <a:xfrm>
            <a:off x="2374106" y="-189134"/>
            <a:ext cx="19635695" cy="1224330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he United States v Holy Land Foundation for Relief &amp; Development (“HLF”) was the largest terrorism trial ever successfully prosecuted in American history.  Evidence in this case reveals ISNA (Islamic Society of North America) and NAIT (North American Is"/>
          <p:cNvSpPr txBox="1"/>
          <p:nvPr>
            <p:ph type="ctrTitle"/>
          </p:nvPr>
        </p:nvSpPr>
        <p:spPr>
          <a:xfrm>
            <a:off x="1206498" y="-4103251"/>
            <a:ext cx="21971004" cy="8318888"/>
          </a:xfrm>
          <a:prstGeom prst="rect">
            <a:avLst/>
          </a:prstGeom>
        </p:spPr>
        <p:txBody>
          <a:bodyPr/>
          <a:lstStyle>
            <a:lvl1pPr algn="ctr">
              <a:lnSpc>
                <a:spcPct val="100000"/>
              </a:lnSpc>
              <a:defRPr spc="-76" sz="3800">
                <a:latin typeface="Book Antiqua"/>
                <a:ea typeface="Book Antiqua"/>
                <a:cs typeface="Book Antiqua"/>
                <a:sym typeface="Book Antiqua"/>
              </a:defRPr>
            </a:lvl1pPr>
          </a:lstStyle>
          <a:p>
            <a:pPr/>
            <a:r>
              <a:t>The United States v Holy Land Foundation for Relief &amp; Development (“HLF”) was the largest terrorism trial ever successfully prosecuted in American history.  Evidence in this case reveals ISNA (Islamic Society of North America) and NAIT (North American Islamic Trust) are Muslim Brotherhood organizations whose stated purpose is to wage jihad in America to establish an Islamic State under sharia (Islamic Law).  The Islamic Society of Tulsa (OK) is owned by NAIT, a subsidiary of ISNA, and was founded by the first national Islamic organization founded by the U.S. Muslim Brotherhood - the Muslim Students Association.</a:t>
            </a:r>
          </a:p>
        </p:txBody>
      </p:sp>
      <p:pic>
        <p:nvPicPr>
          <p:cNvPr id="160" name="Screenshot 2026-01-24 at 5.36.31 PM.png" descr="Screenshot 2026-01-24 at 5.36.31 PM.png"/>
          <p:cNvPicPr>
            <a:picLocks noChangeAspect="1"/>
          </p:cNvPicPr>
          <p:nvPr/>
        </p:nvPicPr>
        <p:blipFill>
          <a:blip r:embed="rId2">
            <a:extLst/>
          </a:blip>
          <a:stretch>
            <a:fillRect/>
          </a:stretch>
        </p:blipFill>
        <p:spPr>
          <a:xfrm>
            <a:off x="7519024" y="4392599"/>
            <a:ext cx="9345952" cy="934595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Screenshot 2026-01-24 at 4.55.44 PM.png" descr="Screenshot 2026-01-24 at 4.55.44 PM.png"/>
          <p:cNvPicPr>
            <a:picLocks noChangeAspect="1"/>
          </p:cNvPicPr>
          <p:nvPr/>
        </p:nvPicPr>
        <p:blipFill>
          <a:blip r:embed="rId2">
            <a:extLst/>
          </a:blip>
          <a:stretch>
            <a:fillRect/>
          </a:stretch>
        </p:blipFill>
        <p:spPr>
          <a:xfrm>
            <a:off x="1507225" y="122213"/>
            <a:ext cx="21369550" cy="1359630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lide Title"/>
          <p:cNvSpPr txBox="1"/>
          <p:nvPr>
            <p:ph type="title"/>
          </p:nvPr>
        </p:nvSpPr>
        <p:spPr>
          <a:prstGeom prst="rect">
            <a:avLst/>
          </a:prstGeom>
        </p:spPr>
        <p:txBody>
          <a:bodyPr/>
          <a:lstStyle/>
          <a:p>
            <a:pPr/>
          </a:p>
        </p:txBody>
      </p:sp>
      <p:sp>
        <p:nvSpPr>
          <p:cNvPr id="165" name="Slide Subtitle"/>
          <p:cNvSpPr txBox="1"/>
          <p:nvPr>
            <p:ph type="body" idx="21"/>
          </p:nvPr>
        </p:nvSpPr>
        <p:spPr>
          <a:prstGeom prst="rect">
            <a:avLst/>
          </a:prstGeom>
        </p:spPr>
        <p:txBody>
          <a:bodyPr/>
          <a:lstStyle/>
          <a:p>
            <a:pPr/>
          </a:p>
        </p:txBody>
      </p:sp>
      <p:sp>
        <p:nvSpPr>
          <p:cNvPr id="166" name="Slide bullet text"/>
          <p:cNvSpPr txBox="1"/>
          <p:nvPr>
            <p:ph type="body" idx="1"/>
          </p:nvPr>
        </p:nvSpPr>
        <p:spPr>
          <a:prstGeom prst="rect">
            <a:avLst/>
          </a:prstGeom>
        </p:spPr>
        <p:txBody>
          <a:bodyPr/>
          <a:lstStyle/>
          <a:p>
            <a:pPr/>
          </a:p>
        </p:txBody>
      </p:sp>
      <p:pic>
        <p:nvPicPr>
          <p:cNvPr id="167" name="Screenshot 2026-01-24 at 4.55.58 PM.png" descr="Screenshot 2026-01-24 at 4.55.58 PM.png"/>
          <p:cNvPicPr>
            <a:picLocks noChangeAspect="1"/>
          </p:cNvPicPr>
          <p:nvPr/>
        </p:nvPicPr>
        <p:blipFill>
          <a:blip r:embed="rId2">
            <a:extLst/>
          </a:blip>
          <a:stretch>
            <a:fillRect/>
          </a:stretch>
        </p:blipFill>
        <p:spPr>
          <a:xfrm>
            <a:off x="-13855" y="0"/>
            <a:ext cx="24411710" cy="137160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Screenshot 2026-01-24 at 4.56.56 PM.png" descr="Screenshot 2026-01-24 at 4.56.56 PM.png"/>
          <p:cNvPicPr>
            <a:picLocks noChangeAspect="1"/>
          </p:cNvPicPr>
          <p:nvPr/>
        </p:nvPicPr>
        <p:blipFill>
          <a:blip r:embed="rId2">
            <a:extLst/>
          </a:blip>
          <a:stretch>
            <a:fillRect/>
          </a:stretch>
        </p:blipFill>
        <p:spPr>
          <a:xfrm>
            <a:off x="1045455" y="-3696"/>
            <a:ext cx="22293090" cy="1431692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Screenshot 2026-01-24 at 4.57.15 PM.png" descr="Screenshot 2026-01-24 at 4.57.15 PM.png"/>
          <p:cNvPicPr>
            <a:picLocks noChangeAspect="1"/>
          </p:cNvPicPr>
          <p:nvPr/>
        </p:nvPicPr>
        <p:blipFill>
          <a:blip r:embed="rId2">
            <a:extLst/>
          </a:blip>
          <a:stretch>
            <a:fillRect/>
          </a:stretch>
        </p:blipFill>
        <p:spPr>
          <a:xfrm>
            <a:off x="-143552" y="-136819"/>
            <a:ext cx="24671104" cy="13989637"/>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Screenshot 2026-01-24 at 4.57.43 PM.png" descr="Screenshot 2026-01-24 at 4.57.43 PM.png"/>
          <p:cNvPicPr>
            <a:picLocks noChangeAspect="1"/>
          </p:cNvPicPr>
          <p:nvPr/>
        </p:nvPicPr>
        <p:blipFill>
          <a:blip r:embed="rId2">
            <a:extLst/>
          </a:blip>
          <a:stretch>
            <a:fillRect/>
          </a:stretch>
        </p:blipFill>
        <p:spPr>
          <a:xfrm>
            <a:off x="874221" y="-30348"/>
            <a:ext cx="22635558" cy="13957659"/>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