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443" r:id="rId3"/>
    <p:sldId id="260" r:id="rId4"/>
    <p:sldId id="259" r:id="rId5"/>
    <p:sldId id="262" r:id="rId6"/>
    <p:sldId id="291" r:id="rId7"/>
    <p:sldId id="442" r:id="rId8"/>
    <p:sldId id="296" r:id="rId9"/>
    <p:sldId id="264" r:id="rId10"/>
    <p:sldId id="294" r:id="rId11"/>
    <p:sldId id="292" r:id="rId12"/>
    <p:sldId id="297" r:id="rId13"/>
    <p:sldId id="439" r:id="rId14"/>
    <p:sldId id="397" r:id="rId15"/>
    <p:sldId id="436" r:id="rId16"/>
    <p:sldId id="265" r:id="rId17"/>
    <p:sldId id="293" r:id="rId18"/>
    <p:sldId id="283" r:id="rId19"/>
    <p:sldId id="440" r:id="rId20"/>
    <p:sldId id="441" r:id="rId21"/>
    <p:sldId id="263" r:id="rId22"/>
    <p:sldId id="289" r:id="rId23"/>
    <p:sldId id="290" r:id="rId24"/>
    <p:sldId id="269" r:id="rId25"/>
    <p:sldId id="295" r:id="rId26"/>
    <p:sldId id="276" r:id="rId27"/>
    <p:sldId id="277" r:id="rId28"/>
  </p:sldIdLst>
  <p:sldSz cx="18288000" cy="10287000"/>
  <p:notesSz cx="6858000" cy="9144000"/>
  <p:embeddedFontLst>
    <p:embeddedFont>
      <p:font typeface="Arial Narrow" panose="020B0606020202030204" pitchFamily="34" charset="0"/>
      <p:regular r:id="rId30"/>
      <p:bold r:id="rId31"/>
      <p:italic r:id="rId32"/>
      <p:boldItalic r:id="rId33"/>
    </p:embeddedFont>
    <p:embeddedFont>
      <p:font typeface="Corbel" panose="020B0503020204020204" pitchFamily="34" charset="0"/>
      <p:regular r:id="rId34"/>
      <p:bold r:id="rId35"/>
      <p:italic r:id="rId36"/>
      <p:boldItalic r:id="rId37"/>
    </p:embeddedFont>
    <p:embeddedFont>
      <p:font typeface="Montserrat Classic" panose="020B0604020202020204" charset="0"/>
      <p:regular r:id="rId38"/>
    </p:embeddedFont>
    <p:embeddedFont>
      <p:font typeface="Montserrat Extra-Bold" panose="020B0604020202020204" charset="0"/>
      <p:regular r:id="rId39"/>
      <p:bold r:id="rId40"/>
    </p:embeddedFont>
    <p:embeddedFont>
      <p:font typeface="Montserrat Extra-Bold Bold" panose="020B0604020202020204" charset="0"/>
      <p:regular r:id="rId41"/>
      <p:bold r:id="rId42"/>
    </p:embeddedFont>
    <p:embeddedFont>
      <p:font typeface="Open Sans" panose="020B060603050402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22" autoAdjust="0"/>
  </p:normalViewPr>
  <p:slideViewPr>
    <p:cSldViewPr>
      <p:cViewPr varScale="1">
        <p:scale>
          <a:sx n="46" d="100"/>
          <a:sy n="46" d="100"/>
        </p:scale>
        <p:origin x="7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C2EB2-FC08-BD47-A84E-2F59476EB655}" type="doc">
      <dgm:prSet loTypeId="urn:microsoft.com/office/officeart/2005/8/layout/process3" loCatId="" qsTypeId="urn:microsoft.com/office/officeart/2005/8/quickstyle/simple1" qsCatId="simple" csTypeId="urn:microsoft.com/office/officeart/2005/8/colors/colorful1" csCatId="colorful" phldr="1"/>
      <dgm:spPr/>
    </dgm:pt>
    <dgm:pt modelId="{9BA3C172-D55B-174C-9EED-94448A149EF7}">
      <dgm:prSet phldrT="[Text]"/>
      <dgm:spPr/>
      <dgm:t>
        <a:bodyPr/>
        <a:lstStyle/>
        <a:p>
          <a:pPr rtl="0"/>
          <a:r>
            <a:rPr lang="en-US" dirty="0"/>
            <a:t>1. </a:t>
          </a:r>
          <a:r>
            <a:rPr lang="en-US" dirty="0" err="1"/>
            <a:t>Determinar</a:t>
          </a:r>
          <a:r>
            <a:rPr lang="en-US" dirty="0"/>
            <a:t> la </a:t>
          </a:r>
          <a:r>
            <a:rPr lang="en-US" dirty="0" err="1"/>
            <a:t>situación</a:t>
          </a:r>
          <a:r>
            <a:rPr lang="en-US" dirty="0"/>
            <a:t> actual del club</a:t>
          </a:r>
        </a:p>
      </dgm:t>
    </dgm:pt>
    <dgm:pt modelId="{9510C9D5-AA9B-204A-BBE2-02B5E1411C62}" type="parTrans" cxnId="{39D29E82-DB2F-154C-BCC2-10FACBBA202D}">
      <dgm:prSet/>
      <dgm:spPr/>
      <dgm:t>
        <a:bodyPr/>
        <a:lstStyle/>
        <a:p>
          <a:endParaRPr lang="en-US"/>
        </a:p>
      </dgm:t>
    </dgm:pt>
    <dgm:pt modelId="{CD6EBE3A-19F3-744A-9617-75B2B6B088B0}" type="sibTrans" cxnId="{39D29E82-DB2F-154C-BCC2-10FACBBA202D}">
      <dgm:prSet/>
      <dgm:spPr/>
      <dgm:t>
        <a:bodyPr/>
        <a:lstStyle/>
        <a:p>
          <a:endParaRPr lang="en-US"/>
        </a:p>
      </dgm:t>
    </dgm:pt>
    <dgm:pt modelId="{2127ADA2-9EED-524B-B043-240483A93C44}">
      <dgm:prSet phldrT="[Text]"/>
      <dgm:spPr/>
      <dgm:t>
        <a:bodyPr/>
        <a:lstStyle/>
        <a:p>
          <a:pPr rtl="0"/>
          <a:r>
            <a:rPr lang="en-US" dirty="0"/>
            <a:t>2. </a:t>
          </a:r>
          <a:r>
            <a:rPr lang="en-US" dirty="0" err="1"/>
            <a:t>Establece</a:t>
          </a:r>
          <a:r>
            <a:rPr lang="en-US" dirty="0"/>
            <a:t> </a:t>
          </a:r>
          <a:r>
            <a:rPr lang="en-US" dirty="0" err="1"/>
            <a:t>una</a:t>
          </a:r>
          <a:r>
            <a:rPr lang="en-US" dirty="0"/>
            <a:t> </a:t>
          </a:r>
          <a:r>
            <a:rPr lang="en-US" dirty="0" err="1"/>
            <a:t>declaración</a:t>
          </a:r>
          <a:r>
            <a:rPr lang="en-US" dirty="0"/>
            <a:t> de la vision del club</a:t>
          </a:r>
        </a:p>
      </dgm:t>
    </dgm:pt>
    <dgm:pt modelId="{35ABEF97-897F-0A44-A455-CA591A92B2DD}" type="parTrans" cxnId="{3EA9DD3C-67EE-AF42-AD13-0426D81B73DE}">
      <dgm:prSet/>
      <dgm:spPr/>
      <dgm:t>
        <a:bodyPr/>
        <a:lstStyle/>
        <a:p>
          <a:endParaRPr lang="en-US"/>
        </a:p>
      </dgm:t>
    </dgm:pt>
    <dgm:pt modelId="{7ACAAFB5-2278-554C-A9C2-5187DFA39D7A}" type="sibTrans" cxnId="{3EA9DD3C-67EE-AF42-AD13-0426D81B73DE}">
      <dgm:prSet/>
      <dgm:spPr/>
      <dgm:t>
        <a:bodyPr/>
        <a:lstStyle/>
        <a:p>
          <a:endParaRPr lang="en-US"/>
        </a:p>
      </dgm:t>
    </dgm:pt>
    <dgm:pt modelId="{34DE8B85-871B-574F-A805-551B9D73A88E}">
      <dgm:prSet phldrT="[Text]"/>
      <dgm:spPr/>
      <dgm:t>
        <a:bodyPr/>
        <a:lstStyle/>
        <a:p>
          <a:pPr rtl="0"/>
          <a:r>
            <a:rPr lang="en-US" dirty="0"/>
            <a:t>3. </a:t>
          </a:r>
          <a:r>
            <a:rPr lang="en-US" dirty="0" err="1"/>
            <a:t>Elabora</a:t>
          </a:r>
          <a:r>
            <a:rPr lang="en-US" dirty="0"/>
            <a:t> un plan</a:t>
          </a:r>
        </a:p>
      </dgm:t>
    </dgm:pt>
    <dgm:pt modelId="{C97D98D7-362D-5645-83C9-291A1E5F25BD}" type="parTrans" cxnId="{096776F6-AA7D-A245-A206-7C1E6273EC86}">
      <dgm:prSet/>
      <dgm:spPr/>
      <dgm:t>
        <a:bodyPr/>
        <a:lstStyle/>
        <a:p>
          <a:endParaRPr lang="en-US"/>
        </a:p>
      </dgm:t>
    </dgm:pt>
    <dgm:pt modelId="{307FEFCF-1AF1-9245-8D40-CDC1FAA51C36}" type="sibTrans" cxnId="{096776F6-AA7D-A245-A206-7C1E6273EC86}">
      <dgm:prSet/>
      <dgm:spPr/>
      <dgm:t>
        <a:bodyPr/>
        <a:lstStyle/>
        <a:p>
          <a:endParaRPr lang="en-US"/>
        </a:p>
      </dgm:t>
    </dgm:pt>
    <dgm:pt modelId="{8D4BA17E-53D3-5546-894F-89DD4014048A}">
      <dgm:prSet phldrT="[Text]"/>
      <dgm:spPr/>
      <dgm:t>
        <a:bodyPr/>
        <a:lstStyle/>
        <a:p>
          <a:pPr rtl="0"/>
          <a:r>
            <a:rPr lang="en-US" dirty="0"/>
            <a:t>¿</a:t>
          </a:r>
          <a:r>
            <a:rPr lang="en-US" dirty="0" err="1"/>
            <a:t>Cuál</a:t>
          </a:r>
          <a:r>
            <a:rPr lang="en-US" dirty="0"/>
            <a:t> es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situación</a:t>
          </a:r>
          <a:r>
            <a:rPr lang="en-US" dirty="0"/>
            <a:t> actual?</a:t>
          </a:r>
        </a:p>
      </dgm:t>
    </dgm:pt>
    <dgm:pt modelId="{6577EA98-0F7C-4546-A234-8229BE7FF6C0}" type="parTrans" cxnId="{7EB294A9-5A50-1C40-8D47-51918021BCCD}">
      <dgm:prSet/>
      <dgm:spPr/>
      <dgm:t>
        <a:bodyPr/>
        <a:lstStyle/>
        <a:p>
          <a:endParaRPr lang="en-US"/>
        </a:p>
      </dgm:t>
    </dgm:pt>
    <dgm:pt modelId="{887848DE-6D38-344C-A0A3-15D3DBA5E6D5}" type="sibTrans" cxnId="{7EB294A9-5A50-1C40-8D47-51918021BCCD}">
      <dgm:prSet/>
      <dgm:spPr/>
      <dgm:t>
        <a:bodyPr/>
        <a:lstStyle/>
        <a:p>
          <a:endParaRPr lang="en-US"/>
        </a:p>
      </dgm:t>
    </dgm:pt>
    <dgm:pt modelId="{06395718-496B-A64E-B16E-7C2D7D5250F4}">
      <dgm:prSet phldrT="[Text]"/>
      <dgm:spPr/>
      <dgm:t>
        <a:bodyPr/>
        <a:lstStyle/>
        <a:p>
          <a:pPr rtl="0"/>
          <a:r>
            <a:rPr lang="en-US" dirty="0"/>
            <a:t>¿</a:t>
          </a:r>
          <a:r>
            <a:rPr lang="en-US" dirty="0" err="1"/>
            <a:t>Cómo</a:t>
          </a:r>
          <a:r>
            <a:rPr lang="en-US" dirty="0"/>
            <a:t> </a:t>
          </a:r>
          <a:r>
            <a:rPr lang="en-US" dirty="0" err="1"/>
            <a:t>nos</a:t>
          </a:r>
          <a:r>
            <a:rPr lang="en-US" dirty="0"/>
            <a:t> </a:t>
          </a:r>
          <a:r>
            <a:rPr lang="en-US" dirty="0" err="1"/>
            <a:t>gustaría</a:t>
          </a:r>
          <a:r>
            <a:rPr lang="en-US" dirty="0"/>
            <a:t> que </a:t>
          </a:r>
          <a:r>
            <a:rPr lang="en-US" dirty="0" err="1"/>
            <a:t>fuera</a:t>
          </a:r>
          <a:r>
            <a:rPr lang="en-US" dirty="0"/>
            <a:t> </a:t>
          </a:r>
          <a:r>
            <a:rPr lang="en-US" dirty="0" err="1"/>
            <a:t>el</a:t>
          </a:r>
          <a:r>
            <a:rPr lang="en-US" dirty="0"/>
            <a:t> club?</a:t>
          </a:r>
        </a:p>
      </dgm:t>
    </dgm:pt>
    <dgm:pt modelId="{9D3A9500-FAE5-AB41-869B-9F91324D3E6D}" type="parTrans" cxnId="{3BF93ACD-9306-844E-B16B-B9DC67BBDE03}">
      <dgm:prSet/>
      <dgm:spPr/>
      <dgm:t>
        <a:bodyPr/>
        <a:lstStyle/>
        <a:p>
          <a:endParaRPr lang="en-US"/>
        </a:p>
      </dgm:t>
    </dgm:pt>
    <dgm:pt modelId="{C231012C-84C8-0345-AAB0-A0CEE1FA5614}" type="sibTrans" cxnId="{3BF93ACD-9306-844E-B16B-B9DC67BBDE03}">
      <dgm:prSet/>
      <dgm:spPr/>
      <dgm:t>
        <a:bodyPr/>
        <a:lstStyle/>
        <a:p>
          <a:endParaRPr lang="en-US"/>
        </a:p>
      </dgm:t>
    </dgm:pt>
    <dgm:pt modelId="{8F20D2D9-0B6F-D645-AAB7-2F564F001C7D}">
      <dgm:prSet phldrT="[Text]"/>
      <dgm:spPr/>
      <dgm:t>
        <a:bodyPr/>
        <a:lstStyle/>
        <a:p>
          <a:pPr rtl="0"/>
          <a:r>
            <a:rPr lang="en-US" dirty="0"/>
            <a:t>¿</a:t>
          </a:r>
          <a:r>
            <a:rPr lang="en-US" dirty="0" err="1"/>
            <a:t>Cómo</a:t>
          </a:r>
          <a:r>
            <a:rPr lang="en-US" dirty="0"/>
            <a:t> </a:t>
          </a:r>
          <a:r>
            <a:rPr lang="en-US" dirty="0" err="1"/>
            <a:t>podríamos</a:t>
          </a:r>
          <a:r>
            <a:rPr lang="en-US" dirty="0"/>
            <a:t> </a:t>
          </a:r>
          <a:r>
            <a:rPr lang="en-US" dirty="0" err="1"/>
            <a:t>alcanzar</a:t>
          </a:r>
          <a:r>
            <a:rPr lang="en-US" dirty="0"/>
            <a:t> </a:t>
          </a:r>
          <a:r>
            <a:rPr lang="en-US" dirty="0" err="1"/>
            <a:t>nuestra</a:t>
          </a:r>
          <a:r>
            <a:rPr lang="en-US" dirty="0"/>
            <a:t> vision?</a:t>
          </a:r>
        </a:p>
      </dgm:t>
    </dgm:pt>
    <dgm:pt modelId="{37C755D4-417E-934E-B5A0-2F567FFE31A3}" type="parTrans" cxnId="{51C3FE66-1558-8346-B0B0-AA533AEB0752}">
      <dgm:prSet/>
      <dgm:spPr/>
      <dgm:t>
        <a:bodyPr/>
        <a:lstStyle/>
        <a:p>
          <a:endParaRPr lang="en-US"/>
        </a:p>
      </dgm:t>
    </dgm:pt>
    <dgm:pt modelId="{29265326-7A24-E945-BE06-7862D934517F}" type="sibTrans" cxnId="{51C3FE66-1558-8346-B0B0-AA533AEB0752}">
      <dgm:prSet/>
      <dgm:spPr/>
      <dgm:t>
        <a:bodyPr/>
        <a:lstStyle/>
        <a:p>
          <a:endParaRPr lang="en-US"/>
        </a:p>
      </dgm:t>
    </dgm:pt>
    <dgm:pt modelId="{31D359BD-5413-D840-867B-D45845792EBB}">
      <dgm:prSet phldrT="[Text]"/>
      <dgm:spPr/>
      <dgm:t>
        <a:bodyPr/>
        <a:lstStyle/>
        <a:p>
          <a:pPr rtl="0"/>
          <a:r>
            <a:rPr lang="en-US" dirty="0"/>
            <a:t>4. Da </a:t>
          </a:r>
          <a:r>
            <a:rPr lang="en-US" dirty="0" err="1"/>
            <a:t>seguimiento</a:t>
          </a:r>
          <a:r>
            <a:rPr lang="en-US" dirty="0"/>
            <a:t> al </a:t>
          </a:r>
          <a:r>
            <a:rPr lang="en-US" dirty="0" err="1"/>
            <a:t>progreso</a:t>
          </a:r>
          <a:r>
            <a:rPr lang="en-US" dirty="0"/>
            <a:t> </a:t>
          </a:r>
          <a:r>
            <a:rPr lang="en-US" dirty="0" err="1"/>
            <a:t>alcanzado</a:t>
          </a:r>
          <a:endParaRPr lang="en-US" dirty="0"/>
        </a:p>
      </dgm:t>
    </dgm:pt>
    <dgm:pt modelId="{D55F5578-043E-354C-9874-68F354D21933}" type="parTrans" cxnId="{FB928F6E-B1DD-2D4E-895E-B6C544AF2E43}">
      <dgm:prSet/>
      <dgm:spPr/>
      <dgm:t>
        <a:bodyPr/>
        <a:lstStyle/>
        <a:p>
          <a:endParaRPr lang="en-US"/>
        </a:p>
      </dgm:t>
    </dgm:pt>
    <dgm:pt modelId="{2158DA3F-F89D-4A4D-A73A-AF5AE67B42CC}" type="sibTrans" cxnId="{FB928F6E-B1DD-2D4E-895E-B6C544AF2E43}">
      <dgm:prSet/>
      <dgm:spPr/>
      <dgm:t>
        <a:bodyPr/>
        <a:lstStyle/>
        <a:p>
          <a:endParaRPr lang="en-US"/>
        </a:p>
      </dgm:t>
    </dgm:pt>
    <dgm:pt modelId="{423C7643-2338-8841-9764-8B7790CC5584}">
      <dgm:prSet phldrT="[Text]"/>
      <dgm:spPr/>
      <dgm:t>
        <a:bodyPr/>
        <a:lstStyle/>
        <a:p>
          <a:pPr rtl="0"/>
          <a:r>
            <a:rPr lang="en-US" dirty="0"/>
            <a:t>¿</a:t>
          </a:r>
          <a:r>
            <a:rPr lang="en-US" dirty="0" err="1"/>
            <a:t>Cuán</a:t>
          </a:r>
          <a:r>
            <a:rPr lang="en-US" dirty="0"/>
            <a:t> </a:t>
          </a:r>
          <a:r>
            <a:rPr lang="en-US" dirty="0" err="1"/>
            <a:t>cerca</a:t>
          </a:r>
          <a:r>
            <a:rPr lang="en-US" dirty="0"/>
            <a:t> </a:t>
          </a:r>
          <a:r>
            <a:rPr lang="en-US" dirty="0" err="1"/>
            <a:t>estamos</a:t>
          </a:r>
          <a:r>
            <a:rPr lang="en-US" dirty="0"/>
            <a:t> de </a:t>
          </a:r>
          <a:r>
            <a:rPr lang="en-US" dirty="0" err="1"/>
            <a:t>alcanzar</a:t>
          </a:r>
          <a:r>
            <a:rPr lang="en-US" dirty="0"/>
            <a:t> </a:t>
          </a:r>
          <a:r>
            <a:rPr lang="en-US" dirty="0" err="1"/>
            <a:t>nuestras</a:t>
          </a:r>
          <a:r>
            <a:rPr lang="en-US" dirty="0"/>
            <a:t> </a:t>
          </a:r>
          <a:r>
            <a:rPr lang="en-US" dirty="0" err="1"/>
            <a:t>metas</a:t>
          </a:r>
          <a:r>
            <a:rPr lang="en-US" dirty="0"/>
            <a:t>?</a:t>
          </a:r>
        </a:p>
      </dgm:t>
    </dgm:pt>
    <dgm:pt modelId="{C6EA6D89-B778-B843-8297-AC0D84A1A902}" type="parTrans" cxnId="{A9FBDE2F-EE84-4541-A04C-512918FEF524}">
      <dgm:prSet/>
      <dgm:spPr/>
      <dgm:t>
        <a:bodyPr/>
        <a:lstStyle/>
        <a:p>
          <a:endParaRPr lang="en-US"/>
        </a:p>
      </dgm:t>
    </dgm:pt>
    <dgm:pt modelId="{34B236C6-63AA-8249-B4CF-A73EC32B719E}" type="sibTrans" cxnId="{A9FBDE2F-EE84-4541-A04C-512918FEF524}">
      <dgm:prSet/>
      <dgm:spPr/>
      <dgm:t>
        <a:bodyPr/>
        <a:lstStyle/>
        <a:p>
          <a:endParaRPr lang="en-US"/>
        </a:p>
      </dgm:t>
    </dgm:pt>
    <dgm:pt modelId="{D39431B3-24A1-8847-82DF-262AC2B2512E}" type="pres">
      <dgm:prSet presAssocID="{EF9C2EB2-FC08-BD47-A84E-2F59476EB655}" presName="linearFlow" presStyleCnt="0">
        <dgm:presLayoutVars>
          <dgm:dir/>
          <dgm:animLvl val="lvl"/>
          <dgm:resizeHandles val="exact"/>
        </dgm:presLayoutVars>
      </dgm:prSet>
      <dgm:spPr/>
    </dgm:pt>
    <dgm:pt modelId="{D9094448-4717-9E40-AC1D-A70F410EF4CA}" type="pres">
      <dgm:prSet presAssocID="{9BA3C172-D55B-174C-9EED-94448A149EF7}" presName="composite" presStyleCnt="0"/>
      <dgm:spPr/>
    </dgm:pt>
    <dgm:pt modelId="{FC00050F-A216-A949-944B-876FC4A6C7DD}" type="pres">
      <dgm:prSet presAssocID="{9BA3C172-D55B-174C-9EED-94448A149EF7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EDE54BA-485C-A242-AD8E-B3B8EE26757A}" type="pres">
      <dgm:prSet presAssocID="{9BA3C172-D55B-174C-9EED-94448A149EF7}" presName="parSh" presStyleLbl="node1" presStyleIdx="0" presStyleCnt="4"/>
      <dgm:spPr/>
    </dgm:pt>
    <dgm:pt modelId="{F10B55FA-F466-C348-B908-98ACC492294F}" type="pres">
      <dgm:prSet presAssocID="{9BA3C172-D55B-174C-9EED-94448A149EF7}" presName="desTx" presStyleLbl="fgAcc1" presStyleIdx="0" presStyleCnt="4">
        <dgm:presLayoutVars>
          <dgm:bulletEnabled val="1"/>
        </dgm:presLayoutVars>
      </dgm:prSet>
      <dgm:spPr/>
    </dgm:pt>
    <dgm:pt modelId="{3FAE8ED2-CBE7-5549-91FA-8C12B247A535}" type="pres">
      <dgm:prSet presAssocID="{CD6EBE3A-19F3-744A-9617-75B2B6B088B0}" presName="sibTrans" presStyleLbl="sibTrans2D1" presStyleIdx="0" presStyleCnt="3"/>
      <dgm:spPr/>
    </dgm:pt>
    <dgm:pt modelId="{E07F90C2-0D36-A24C-97D6-B2CDECA913E1}" type="pres">
      <dgm:prSet presAssocID="{CD6EBE3A-19F3-744A-9617-75B2B6B088B0}" presName="connTx" presStyleLbl="sibTrans2D1" presStyleIdx="0" presStyleCnt="3"/>
      <dgm:spPr/>
    </dgm:pt>
    <dgm:pt modelId="{E95182C8-0D10-8846-A290-CEC4E243F0B3}" type="pres">
      <dgm:prSet presAssocID="{2127ADA2-9EED-524B-B043-240483A93C44}" presName="composite" presStyleCnt="0"/>
      <dgm:spPr/>
    </dgm:pt>
    <dgm:pt modelId="{B43909A3-B29D-0442-A076-A092555D9EA8}" type="pres">
      <dgm:prSet presAssocID="{2127ADA2-9EED-524B-B043-240483A93C44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0E2F5D6-F039-AF43-A308-5CC31F2DD76C}" type="pres">
      <dgm:prSet presAssocID="{2127ADA2-9EED-524B-B043-240483A93C44}" presName="parSh" presStyleLbl="node1" presStyleIdx="1" presStyleCnt="4"/>
      <dgm:spPr/>
    </dgm:pt>
    <dgm:pt modelId="{1E9240EB-DD6B-C143-8C92-1CBB77D7C336}" type="pres">
      <dgm:prSet presAssocID="{2127ADA2-9EED-524B-B043-240483A93C44}" presName="desTx" presStyleLbl="fgAcc1" presStyleIdx="1" presStyleCnt="4">
        <dgm:presLayoutVars>
          <dgm:bulletEnabled val="1"/>
        </dgm:presLayoutVars>
      </dgm:prSet>
      <dgm:spPr/>
    </dgm:pt>
    <dgm:pt modelId="{9F83698D-2A40-844B-AC7A-E08D2A2BE59A}" type="pres">
      <dgm:prSet presAssocID="{7ACAAFB5-2278-554C-A9C2-5187DFA39D7A}" presName="sibTrans" presStyleLbl="sibTrans2D1" presStyleIdx="1" presStyleCnt="3"/>
      <dgm:spPr/>
    </dgm:pt>
    <dgm:pt modelId="{36BEC005-B286-9E40-B01F-AB794CFAD0A1}" type="pres">
      <dgm:prSet presAssocID="{7ACAAFB5-2278-554C-A9C2-5187DFA39D7A}" presName="connTx" presStyleLbl="sibTrans2D1" presStyleIdx="1" presStyleCnt="3"/>
      <dgm:spPr/>
    </dgm:pt>
    <dgm:pt modelId="{A0204B7B-28D8-E04B-8993-676177FCFB79}" type="pres">
      <dgm:prSet presAssocID="{34DE8B85-871B-574F-A805-551B9D73A88E}" presName="composite" presStyleCnt="0"/>
      <dgm:spPr/>
    </dgm:pt>
    <dgm:pt modelId="{820E1AD0-BEFD-9046-82D8-13169B91C8B0}" type="pres">
      <dgm:prSet presAssocID="{34DE8B85-871B-574F-A805-551B9D73A88E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3ED7D11-42D9-2B47-A2BF-49A9A05950B0}" type="pres">
      <dgm:prSet presAssocID="{34DE8B85-871B-574F-A805-551B9D73A88E}" presName="parSh" presStyleLbl="node1" presStyleIdx="2" presStyleCnt="4"/>
      <dgm:spPr/>
    </dgm:pt>
    <dgm:pt modelId="{95B626E3-D38B-204F-B630-962ED98AE24A}" type="pres">
      <dgm:prSet presAssocID="{34DE8B85-871B-574F-A805-551B9D73A88E}" presName="desTx" presStyleLbl="fgAcc1" presStyleIdx="2" presStyleCnt="4">
        <dgm:presLayoutVars>
          <dgm:bulletEnabled val="1"/>
        </dgm:presLayoutVars>
      </dgm:prSet>
      <dgm:spPr/>
    </dgm:pt>
    <dgm:pt modelId="{8EC617CC-DAA2-4D41-B177-7AE1B1DE53F6}" type="pres">
      <dgm:prSet presAssocID="{307FEFCF-1AF1-9245-8D40-CDC1FAA51C36}" presName="sibTrans" presStyleLbl="sibTrans2D1" presStyleIdx="2" presStyleCnt="3"/>
      <dgm:spPr/>
    </dgm:pt>
    <dgm:pt modelId="{C7900191-6CA0-924C-9780-23904D4DFFF3}" type="pres">
      <dgm:prSet presAssocID="{307FEFCF-1AF1-9245-8D40-CDC1FAA51C36}" presName="connTx" presStyleLbl="sibTrans2D1" presStyleIdx="2" presStyleCnt="3"/>
      <dgm:spPr/>
    </dgm:pt>
    <dgm:pt modelId="{36BF8CE7-92E9-654D-994F-BD819B3D317B}" type="pres">
      <dgm:prSet presAssocID="{31D359BD-5413-D840-867B-D45845792EBB}" presName="composite" presStyleCnt="0"/>
      <dgm:spPr/>
    </dgm:pt>
    <dgm:pt modelId="{E8F707D8-9171-8749-896C-AC721E9B296A}" type="pres">
      <dgm:prSet presAssocID="{31D359BD-5413-D840-867B-D45845792EBB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2915DCF-32CB-4E4B-AACB-6F1193879F01}" type="pres">
      <dgm:prSet presAssocID="{31D359BD-5413-D840-867B-D45845792EBB}" presName="parSh" presStyleLbl="node1" presStyleIdx="3" presStyleCnt="4"/>
      <dgm:spPr/>
    </dgm:pt>
    <dgm:pt modelId="{1260AF99-1A6C-A04A-8FF3-4CCD8253983F}" type="pres">
      <dgm:prSet presAssocID="{31D359BD-5413-D840-867B-D45845792EBB}" presName="desTx" presStyleLbl="fgAcc1" presStyleIdx="3" presStyleCnt="4">
        <dgm:presLayoutVars>
          <dgm:bulletEnabled val="1"/>
        </dgm:presLayoutVars>
      </dgm:prSet>
      <dgm:spPr/>
    </dgm:pt>
  </dgm:ptLst>
  <dgm:cxnLst>
    <dgm:cxn modelId="{44E3191F-A656-DC47-9974-85A2E5D85721}" type="presOf" srcId="{CD6EBE3A-19F3-744A-9617-75B2B6B088B0}" destId="{3FAE8ED2-CBE7-5549-91FA-8C12B247A535}" srcOrd="0" destOrd="0" presId="urn:microsoft.com/office/officeart/2005/8/layout/process3"/>
    <dgm:cxn modelId="{A9FBDE2F-EE84-4541-A04C-512918FEF524}" srcId="{31D359BD-5413-D840-867B-D45845792EBB}" destId="{423C7643-2338-8841-9764-8B7790CC5584}" srcOrd="0" destOrd="0" parTransId="{C6EA6D89-B778-B843-8297-AC0D84A1A902}" sibTransId="{34B236C6-63AA-8249-B4CF-A73EC32B719E}"/>
    <dgm:cxn modelId="{6EF2CB36-A9C5-5F48-B9E5-787EA5F8418A}" type="presOf" srcId="{2127ADA2-9EED-524B-B043-240483A93C44}" destId="{B43909A3-B29D-0442-A076-A092555D9EA8}" srcOrd="0" destOrd="0" presId="urn:microsoft.com/office/officeart/2005/8/layout/process3"/>
    <dgm:cxn modelId="{2F2D5838-2670-CA42-9451-4F78B4A4964F}" type="presOf" srcId="{7ACAAFB5-2278-554C-A9C2-5187DFA39D7A}" destId="{36BEC005-B286-9E40-B01F-AB794CFAD0A1}" srcOrd="1" destOrd="0" presId="urn:microsoft.com/office/officeart/2005/8/layout/process3"/>
    <dgm:cxn modelId="{3EA9DD3C-67EE-AF42-AD13-0426D81B73DE}" srcId="{EF9C2EB2-FC08-BD47-A84E-2F59476EB655}" destId="{2127ADA2-9EED-524B-B043-240483A93C44}" srcOrd="1" destOrd="0" parTransId="{35ABEF97-897F-0A44-A455-CA591A92B2DD}" sibTransId="{7ACAAFB5-2278-554C-A9C2-5187DFA39D7A}"/>
    <dgm:cxn modelId="{7DEEB53D-EF2C-5346-9297-47838A726CE3}" type="presOf" srcId="{8D4BA17E-53D3-5546-894F-89DD4014048A}" destId="{F10B55FA-F466-C348-B908-98ACC492294F}" srcOrd="0" destOrd="0" presId="urn:microsoft.com/office/officeart/2005/8/layout/process3"/>
    <dgm:cxn modelId="{868E155D-42CF-2649-BDF1-A60C23C48185}" type="presOf" srcId="{423C7643-2338-8841-9764-8B7790CC5584}" destId="{1260AF99-1A6C-A04A-8FF3-4CCD8253983F}" srcOrd="0" destOrd="0" presId="urn:microsoft.com/office/officeart/2005/8/layout/process3"/>
    <dgm:cxn modelId="{51C3FE66-1558-8346-B0B0-AA533AEB0752}" srcId="{34DE8B85-871B-574F-A805-551B9D73A88E}" destId="{8F20D2D9-0B6F-D645-AAB7-2F564F001C7D}" srcOrd="0" destOrd="0" parTransId="{37C755D4-417E-934E-B5A0-2F567FFE31A3}" sibTransId="{29265326-7A24-E945-BE06-7862D934517F}"/>
    <dgm:cxn modelId="{46730269-7D9C-7C41-B237-BF973653559C}" type="presOf" srcId="{307FEFCF-1AF1-9245-8D40-CDC1FAA51C36}" destId="{8EC617CC-DAA2-4D41-B177-7AE1B1DE53F6}" srcOrd="0" destOrd="0" presId="urn:microsoft.com/office/officeart/2005/8/layout/process3"/>
    <dgm:cxn modelId="{FB928F6E-B1DD-2D4E-895E-B6C544AF2E43}" srcId="{EF9C2EB2-FC08-BD47-A84E-2F59476EB655}" destId="{31D359BD-5413-D840-867B-D45845792EBB}" srcOrd="3" destOrd="0" parTransId="{D55F5578-043E-354C-9874-68F354D21933}" sibTransId="{2158DA3F-F89D-4A4D-A73A-AF5AE67B42CC}"/>
    <dgm:cxn modelId="{051FB07F-234C-E541-9F7B-68B9DAAE1F8B}" type="presOf" srcId="{7ACAAFB5-2278-554C-A9C2-5187DFA39D7A}" destId="{9F83698D-2A40-844B-AC7A-E08D2A2BE59A}" srcOrd="0" destOrd="0" presId="urn:microsoft.com/office/officeart/2005/8/layout/process3"/>
    <dgm:cxn modelId="{C8B8EC7F-C30F-BB43-9161-17286A115B6E}" type="presOf" srcId="{31D359BD-5413-D840-867B-D45845792EBB}" destId="{E8F707D8-9171-8749-896C-AC721E9B296A}" srcOrd="0" destOrd="0" presId="urn:microsoft.com/office/officeart/2005/8/layout/process3"/>
    <dgm:cxn modelId="{39D29E82-DB2F-154C-BCC2-10FACBBA202D}" srcId="{EF9C2EB2-FC08-BD47-A84E-2F59476EB655}" destId="{9BA3C172-D55B-174C-9EED-94448A149EF7}" srcOrd="0" destOrd="0" parTransId="{9510C9D5-AA9B-204A-BBE2-02B5E1411C62}" sibTransId="{CD6EBE3A-19F3-744A-9617-75B2B6B088B0}"/>
    <dgm:cxn modelId="{7E808788-E33C-5D45-A557-250CE7559171}" type="presOf" srcId="{CD6EBE3A-19F3-744A-9617-75B2B6B088B0}" destId="{E07F90C2-0D36-A24C-97D6-B2CDECA913E1}" srcOrd="1" destOrd="0" presId="urn:microsoft.com/office/officeart/2005/8/layout/process3"/>
    <dgm:cxn modelId="{252AE58E-B501-2F40-88D2-865896C752AE}" type="presOf" srcId="{EF9C2EB2-FC08-BD47-A84E-2F59476EB655}" destId="{D39431B3-24A1-8847-82DF-262AC2B2512E}" srcOrd="0" destOrd="0" presId="urn:microsoft.com/office/officeart/2005/8/layout/process3"/>
    <dgm:cxn modelId="{72D95F97-51FB-2146-9440-CA4459FEBD38}" type="presOf" srcId="{8F20D2D9-0B6F-D645-AAB7-2F564F001C7D}" destId="{95B626E3-D38B-204F-B630-962ED98AE24A}" srcOrd="0" destOrd="0" presId="urn:microsoft.com/office/officeart/2005/8/layout/process3"/>
    <dgm:cxn modelId="{36E80698-4753-FE46-8BD9-DD8B7343DBF6}" type="presOf" srcId="{307FEFCF-1AF1-9245-8D40-CDC1FAA51C36}" destId="{C7900191-6CA0-924C-9780-23904D4DFFF3}" srcOrd="1" destOrd="0" presId="urn:microsoft.com/office/officeart/2005/8/layout/process3"/>
    <dgm:cxn modelId="{B7F67799-28EF-E94D-87C4-6AB744D7194E}" type="presOf" srcId="{34DE8B85-871B-574F-A805-551B9D73A88E}" destId="{820E1AD0-BEFD-9046-82D8-13169B91C8B0}" srcOrd="0" destOrd="0" presId="urn:microsoft.com/office/officeart/2005/8/layout/process3"/>
    <dgm:cxn modelId="{7EB294A9-5A50-1C40-8D47-51918021BCCD}" srcId="{9BA3C172-D55B-174C-9EED-94448A149EF7}" destId="{8D4BA17E-53D3-5546-894F-89DD4014048A}" srcOrd="0" destOrd="0" parTransId="{6577EA98-0F7C-4546-A234-8229BE7FF6C0}" sibTransId="{887848DE-6D38-344C-A0A3-15D3DBA5E6D5}"/>
    <dgm:cxn modelId="{5B8C96BA-BCFF-3044-9ADC-7FFD980512B0}" type="presOf" srcId="{9BA3C172-D55B-174C-9EED-94448A149EF7}" destId="{FC00050F-A216-A949-944B-876FC4A6C7DD}" srcOrd="0" destOrd="0" presId="urn:microsoft.com/office/officeart/2005/8/layout/process3"/>
    <dgm:cxn modelId="{3ECB54BD-EE2E-0544-A6BC-3254153BF85B}" type="presOf" srcId="{31D359BD-5413-D840-867B-D45845792EBB}" destId="{22915DCF-32CB-4E4B-AACB-6F1193879F01}" srcOrd="1" destOrd="0" presId="urn:microsoft.com/office/officeart/2005/8/layout/process3"/>
    <dgm:cxn modelId="{332F73CA-11CD-B541-B5F6-5BF96D4AA0C3}" type="presOf" srcId="{9BA3C172-D55B-174C-9EED-94448A149EF7}" destId="{8EDE54BA-485C-A242-AD8E-B3B8EE26757A}" srcOrd="1" destOrd="0" presId="urn:microsoft.com/office/officeart/2005/8/layout/process3"/>
    <dgm:cxn modelId="{3BF93ACD-9306-844E-B16B-B9DC67BBDE03}" srcId="{2127ADA2-9EED-524B-B043-240483A93C44}" destId="{06395718-496B-A64E-B16E-7C2D7D5250F4}" srcOrd="0" destOrd="0" parTransId="{9D3A9500-FAE5-AB41-869B-9F91324D3E6D}" sibTransId="{C231012C-84C8-0345-AAB0-A0CEE1FA5614}"/>
    <dgm:cxn modelId="{84333BDB-067C-9343-9FEF-AF3A98F015DA}" type="presOf" srcId="{34DE8B85-871B-574F-A805-551B9D73A88E}" destId="{A3ED7D11-42D9-2B47-A2BF-49A9A05950B0}" srcOrd="1" destOrd="0" presId="urn:microsoft.com/office/officeart/2005/8/layout/process3"/>
    <dgm:cxn modelId="{4B6CD4DB-BFD5-AA41-96E1-152E59B1F304}" type="presOf" srcId="{06395718-496B-A64E-B16E-7C2D7D5250F4}" destId="{1E9240EB-DD6B-C143-8C92-1CBB77D7C336}" srcOrd="0" destOrd="0" presId="urn:microsoft.com/office/officeart/2005/8/layout/process3"/>
    <dgm:cxn modelId="{D04127E8-4858-1244-8611-31BF12BA9371}" type="presOf" srcId="{2127ADA2-9EED-524B-B043-240483A93C44}" destId="{40E2F5D6-F039-AF43-A308-5CC31F2DD76C}" srcOrd="1" destOrd="0" presId="urn:microsoft.com/office/officeart/2005/8/layout/process3"/>
    <dgm:cxn modelId="{096776F6-AA7D-A245-A206-7C1E6273EC86}" srcId="{EF9C2EB2-FC08-BD47-A84E-2F59476EB655}" destId="{34DE8B85-871B-574F-A805-551B9D73A88E}" srcOrd="2" destOrd="0" parTransId="{C97D98D7-362D-5645-83C9-291A1E5F25BD}" sibTransId="{307FEFCF-1AF1-9245-8D40-CDC1FAA51C36}"/>
    <dgm:cxn modelId="{A72B9C87-792F-FC40-835B-CD946ADCC7BF}" type="presParOf" srcId="{D39431B3-24A1-8847-82DF-262AC2B2512E}" destId="{D9094448-4717-9E40-AC1D-A70F410EF4CA}" srcOrd="0" destOrd="0" presId="urn:microsoft.com/office/officeart/2005/8/layout/process3"/>
    <dgm:cxn modelId="{521F6BD5-0509-D34F-9FF8-7E43880ACBF9}" type="presParOf" srcId="{D9094448-4717-9E40-AC1D-A70F410EF4CA}" destId="{FC00050F-A216-A949-944B-876FC4A6C7DD}" srcOrd="0" destOrd="0" presId="urn:microsoft.com/office/officeart/2005/8/layout/process3"/>
    <dgm:cxn modelId="{2708E695-0071-314E-89E8-947B172C1B32}" type="presParOf" srcId="{D9094448-4717-9E40-AC1D-A70F410EF4CA}" destId="{8EDE54BA-485C-A242-AD8E-B3B8EE26757A}" srcOrd="1" destOrd="0" presId="urn:microsoft.com/office/officeart/2005/8/layout/process3"/>
    <dgm:cxn modelId="{EF5FF9B7-C621-094A-9853-A73E62F5D152}" type="presParOf" srcId="{D9094448-4717-9E40-AC1D-A70F410EF4CA}" destId="{F10B55FA-F466-C348-B908-98ACC492294F}" srcOrd="2" destOrd="0" presId="urn:microsoft.com/office/officeart/2005/8/layout/process3"/>
    <dgm:cxn modelId="{9DCCBDA5-CCD8-804C-B2F0-49CBF7D2D6A5}" type="presParOf" srcId="{D39431B3-24A1-8847-82DF-262AC2B2512E}" destId="{3FAE8ED2-CBE7-5549-91FA-8C12B247A535}" srcOrd="1" destOrd="0" presId="urn:microsoft.com/office/officeart/2005/8/layout/process3"/>
    <dgm:cxn modelId="{187A68BF-5B51-1343-A522-AC905C8DE628}" type="presParOf" srcId="{3FAE8ED2-CBE7-5549-91FA-8C12B247A535}" destId="{E07F90C2-0D36-A24C-97D6-B2CDECA913E1}" srcOrd="0" destOrd="0" presId="urn:microsoft.com/office/officeart/2005/8/layout/process3"/>
    <dgm:cxn modelId="{844046EE-AA19-CE43-9B09-B55D5C67CDAD}" type="presParOf" srcId="{D39431B3-24A1-8847-82DF-262AC2B2512E}" destId="{E95182C8-0D10-8846-A290-CEC4E243F0B3}" srcOrd="2" destOrd="0" presId="urn:microsoft.com/office/officeart/2005/8/layout/process3"/>
    <dgm:cxn modelId="{C91A3BCD-B34E-5D4E-B7BD-6B70F434B56B}" type="presParOf" srcId="{E95182C8-0D10-8846-A290-CEC4E243F0B3}" destId="{B43909A3-B29D-0442-A076-A092555D9EA8}" srcOrd="0" destOrd="0" presId="urn:microsoft.com/office/officeart/2005/8/layout/process3"/>
    <dgm:cxn modelId="{5E5B8A98-D1A3-2B49-BDB4-3F0B317C6EBB}" type="presParOf" srcId="{E95182C8-0D10-8846-A290-CEC4E243F0B3}" destId="{40E2F5D6-F039-AF43-A308-5CC31F2DD76C}" srcOrd="1" destOrd="0" presId="urn:microsoft.com/office/officeart/2005/8/layout/process3"/>
    <dgm:cxn modelId="{E5D9E379-85D2-0B45-8780-FE3879420989}" type="presParOf" srcId="{E95182C8-0D10-8846-A290-CEC4E243F0B3}" destId="{1E9240EB-DD6B-C143-8C92-1CBB77D7C336}" srcOrd="2" destOrd="0" presId="urn:microsoft.com/office/officeart/2005/8/layout/process3"/>
    <dgm:cxn modelId="{CDC566BD-9805-1E43-AB3B-D21BC3CCE692}" type="presParOf" srcId="{D39431B3-24A1-8847-82DF-262AC2B2512E}" destId="{9F83698D-2A40-844B-AC7A-E08D2A2BE59A}" srcOrd="3" destOrd="0" presId="urn:microsoft.com/office/officeart/2005/8/layout/process3"/>
    <dgm:cxn modelId="{287F4895-379F-564E-AE66-0277252D36DE}" type="presParOf" srcId="{9F83698D-2A40-844B-AC7A-E08D2A2BE59A}" destId="{36BEC005-B286-9E40-B01F-AB794CFAD0A1}" srcOrd="0" destOrd="0" presId="urn:microsoft.com/office/officeart/2005/8/layout/process3"/>
    <dgm:cxn modelId="{037AE6E1-B66F-9342-A264-A85FF6BB1FA8}" type="presParOf" srcId="{D39431B3-24A1-8847-82DF-262AC2B2512E}" destId="{A0204B7B-28D8-E04B-8993-676177FCFB79}" srcOrd="4" destOrd="0" presId="urn:microsoft.com/office/officeart/2005/8/layout/process3"/>
    <dgm:cxn modelId="{A62FA0EB-4C7B-E849-9169-3C22432827DB}" type="presParOf" srcId="{A0204B7B-28D8-E04B-8993-676177FCFB79}" destId="{820E1AD0-BEFD-9046-82D8-13169B91C8B0}" srcOrd="0" destOrd="0" presId="urn:microsoft.com/office/officeart/2005/8/layout/process3"/>
    <dgm:cxn modelId="{8BA06A07-02D0-D04D-933A-5332F5548F53}" type="presParOf" srcId="{A0204B7B-28D8-E04B-8993-676177FCFB79}" destId="{A3ED7D11-42D9-2B47-A2BF-49A9A05950B0}" srcOrd="1" destOrd="0" presId="urn:microsoft.com/office/officeart/2005/8/layout/process3"/>
    <dgm:cxn modelId="{E781FE84-E9B6-8246-85A2-D3BD7DDCD254}" type="presParOf" srcId="{A0204B7B-28D8-E04B-8993-676177FCFB79}" destId="{95B626E3-D38B-204F-B630-962ED98AE24A}" srcOrd="2" destOrd="0" presId="urn:microsoft.com/office/officeart/2005/8/layout/process3"/>
    <dgm:cxn modelId="{24BFABF6-A741-D44C-8AE0-A0BEB3BF6621}" type="presParOf" srcId="{D39431B3-24A1-8847-82DF-262AC2B2512E}" destId="{8EC617CC-DAA2-4D41-B177-7AE1B1DE53F6}" srcOrd="5" destOrd="0" presId="urn:microsoft.com/office/officeart/2005/8/layout/process3"/>
    <dgm:cxn modelId="{A7E91B70-EB5F-E846-9A50-9116610C05DA}" type="presParOf" srcId="{8EC617CC-DAA2-4D41-B177-7AE1B1DE53F6}" destId="{C7900191-6CA0-924C-9780-23904D4DFFF3}" srcOrd="0" destOrd="0" presId="urn:microsoft.com/office/officeart/2005/8/layout/process3"/>
    <dgm:cxn modelId="{37636808-6CAC-3D43-8C10-8EAFAD436A99}" type="presParOf" srcId="{D39431B3-24A1-8847-82DF-262AC2B2512E}" destId="{36BF8CE7-92E9-654D-994F-BD819B3D317B}" srcOrd="6" destOrd="0" presId="urn:microsoft.com/office/officeart/2005/8/layout/process3"/>
    <dgm:cxn modelId="{9F47D201-F0F9-2E40-9B6D-190FDA974C82}" type="presParOf" srcId="{36BF8CE7-92E9-654D-994F-BD819B3D317B}" destId="{E8F707D8-9171-8749-896C-AC721E9B296A}" srcOrd="0" destOrd="0" presId="urn:microsoft.com/office/officeart/2005/8/layout/process3"/>
    <dgm:cxn modelId="{7452E9FE-F1B1-CA4F-8683-A2CE91EA1B1E}" type="presParOf" srcId="{36BF8CE7-92E9-654D-994F-BD819B3D317B}" destId="{22915DCF-32CB-4E4B-AACB-6F1193879F01}" srcOrd="1" destOrd="0" presId="urn:microsoft.com/office/officeart/2005/8/layout/process3"/>
    <dgm:cxn modelId="{4CD0B48E-8EAB-D34E-8E07-7801A755D3C5}" type="presParOf" srcId="{36BF8CE7-92E9-654D-994F-BD819B3D317B}" destId="{1260AF99-1A6C-A04A-8FF3-4CCD8253983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E54BA-485C-A242-AD8E-B3B8EE26757A}">
      <dsp:nvSpPr>
        <dsp:cNvPr id="0" name=""/>
        <dsp:cNvSpPr/>
      </dsp:nvSpPr>
      <dsp:spPr>
        <a:xfrm>
          <a:off x="2211" y="2724905"/>
          <a:ext cx="2779630" cy="16677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1. </a:t>
          </a:r>
          <a:r>
            <a:rPr lang="en-US" sz="2100" kern="1200" dirty="0" err="1"/>
            <a:t>Determinar</a:t>
          </a:r>
          <a:r>
            <a:rPr lang="en-US" sz="2100" kern="1200" dirty="0"/>
            <a:t> la </a:t>
          </a:r>
          <a:r>
            <a:rPr lang="en-US" sz="2100" kern="1200" dirty="0" err="1"/>
            <a:t>situación</a:t>
          </a:r>
          <a:r>
            <a:rPr lang="en-US" sz="2100" kern="1200" dirty="0"/>
            <a:t> actual del club</a:t>
          </a:r>
        </a:p>
      </dsp:txBody>
      <dsp:txXfrm>
        <a:off x="2211" y="2724905"/>
        <a:ext cx="2779630" cy="1111852"/>
      </dsp:txXfrm>
    </dsp:sp>
    <dsp:sp modelId="{F10B55FA-F466-C348-B908-98ACC492294F}">
      <dsp:nvSpPr>
        <dsp:cNvPr id="0" name=""/>
        <dsp:cNvSpPr/>
      </dsp:nvSpPr>
      <dsp:spPr>
        <a:xfrm>
          <a:off x="571533" y="3836757"/>
          <a:ext cx="2779630" cy="1566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¿</a:t>
          </a:r>
          <a:r>
            <a:rPr lang="en-US" sz="2100" kern="1200" dirty="0" err="1"/>
            <a:t>Cuál</a:t>
          </a:r>
          <a:r>
            <a:rPr lang="en-US" sz="2100" kern="1200" dirty="0"/>
            <a:t> es </a:t>
          </a:r>
          <a:r>
            <a:rPr lang="en-US" sz="2100" kern="1200" dirty="0" err="1"/>
            <a:t>su</a:t>
          </a:r>
          <a:r>
            <a:rPr lang="en-US" sz="2100" kern="1200" dirty="0"/>
            <a:t> </a:t>
          </a:r>
          <a:r>
            <a:rPr lang="en-US" sz="2100" kern="1200" dirty="0" err="1"/>
            <a:t>situación</a:t>
          </a:r>
          <a:r>
            <a:rPr lang="en-US" sz="2100" kern="1200" dirty="0"/>
            <a:t> actual?</a:t>
          </a:r>
        </a:p>
      </dsp:txBody>
      <dsp:txXfrm>
        <a:off x="617409" y="3882633"/>
        <a:ext cx="2687878" cy="1474585"/>
      </dsp:txXfrm>
    </dsp:sp>
    <dsp:sp modelId="{3FAE8ED2-CBE7-5549-91FA-8C12B247A535}">
      <dsp:nvSpPr>
        <dsp:cNvPr id="0" name=""/>
        <dsp:cNvSpPr/>
      </dsp:nvSpPr>
      <dsp:spPr>
        <a:xfrm>
          <a:off x="3203224" y="2934807"/>
          <a:ext cx="893329" cy="692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203224" y="3073216"/>
        <a:ext cx="685715" cy="415229"/>
      </dsp:txXfrm>
    </dsp:sp>
    <dsp:sp modelId="{40E2F5D6-F039-AF43-A308-5CC31F2DD76C}">
      <dsp:nvSpPr>
        <dsp:cNvPr id="0" name=""/>
        <dsp:cNvSpPr/>
      </dsp:nvSpPr>
      <dsp:spPr>
        <a:xfrm>
          <a:off x="4467371" y="2724905"/>
          <a:ext cx="2779630" cy="16677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2. </a:t>
          </a:r>
          <a:r>
            <a:rPr lang="en-US" sz="2100" kern="1200" dirty="0" err="1"/>
            <a:t>Establece</a:t>
          </a:r>
          <a:r>
            <a:rPr lang="en-US" sz="2100" kern="1200" dirty="0"/>
            <a:t> </a:t>
          </a:r>
          <a:r>
            <a:rPr lang="en-US" sz="2100" kern="1200" dirty="0" err="1"/>
            <a:t>una</a:t>
          </a:r>
          <a:r>
            <a:rPr lang="en-US" sz="2100" kern="1200" dirty="0"/>
            <a:t> </a:t>
          </a:r>
          <a:r>
            <a:rPr lang="en-US" sz="2100" kern="1200" dirty="0" err="1"/>
            <a:t>declaración</a:t>
          </a:r>
          <a:r>
            <a:rPr lang="en-US" sz="2100" kern="1200" dirty="0"/>
            <a:t> de la vision del club</a:t>
          </a:r>
        </a:p>
      </dsp:txBody>
      <dsp:txXfrm>
        <a:off x="4467371" y="2724905"/>
        <a:ext cx="2779630" cy="1111852"/>
      </dsp:txXfrm>
    </dsp:sp>
    <dsp:sp modelId="{1E9240EB-DD6B-C143-8C92-1CBB77D7C336}">
      <dsp:nvSpPr>
        <dsp:cNvPr id="0" name=""/>
        <dsp:cNvSpPr/>
      </dsp:nvSpPr>
      <dsp:spPr>
        <a:xfrm>
          <a:off x="5036693" y="3836757"/>
          <a:ext cx="2779630" cy="1566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¿</a:t>
          </a:r>
          <a:r>
            <a:rPr lang="en-US" sz="2100" kern="1200" dirty="0" err="1"/>
            <a:t>Cómo</a:t>
          </a:r>
          <a:r>
            <a:rPr lang="en-US" sz="2100" kern="1200" dirty="0"/>
            <a:t> </a:t>
          </a:r>
          <a:r>
            <a:rPr lang="en-US" sz="2100" kern="1200" dirty="0" err="1"/>
            <a:t>nos</a:t>
          </a:r>
          <a:r>
            <a:rPr lang="en-US" sz="2100" kern="1200" dirty="0"/>
            <a:t> </a:t>
          </a:r>
          <a:r>
            <a:rPr lang="en-US" sz="2100" kern="1200" dirty="0" err="1"/>
            <a:t>gustaría</a:t>
          </a:r>
          <a:r>
            <a:rPr lang="en-US" sz="2100" kern="1200" dirty="0"/>
            <a:t> que </a:t>
          </a:r>
          <a:r>
            <a:rPr lang="en-US" sz="2100" kern="1200" dirty="0" err="1"/>
            <a:t>fuera</a:t>
          </a:r>
          <a:r>
            <a:rPr lang="en-US" sz="2100" kern="1200" dirty="0"/>
            <a:t> </a:t>
          </a:r>
          <a:r>
            <a:rPr lang="en-US" sz="2100" kern="1200" dirty="0" err="1"/>
            <a:t>el</a:t>
          </a:r>
          <a:r>
            <a:rPr lang="en-US" sz="2100" kern="1200" dirty="0"/>
            <a:t> club?</a:t>
          </a:r>
        </a:p>
      </dsp:txBody>
      <dsp:txXfrm>
        <a:off x="5082569" y="3882633"/>
        <a:ext cx="2687878" cy="1474585"/>
      </dsp:txXfrm>
    </dsp:sp>
    <dsp:sp modelId="{9F83698D-2A40-844B-AC7A-E08D2A2BE59A}">
      <dsp:nvSpPr>
        <dsp:cNvPr id="0" name=""/>
        <dsp:cNvSpPr/>
      </dsp:nvSpPr>
      <dsp:spPr>
        <a:xfrm>
          <a:off x="7668383" y="2934807"/>
          <a:ext cx="893329" cy="692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668383" y="3073216"/>
        <a:ext cx="685715" cy="415229"/>
      </dsp:txXfrm>
    </dsp:sp>
    <dsp:sp modelId="{A3ED7D11-42D9-2B47-A2BF-49A9A05950B0}">
      <dsp:nvSpPr>
        <dsp:cNvPr id="0" name=""/>
        <dsp:cNvSpPr/>
      </dsp:nvSpPr>
      <dsp:spPr>
        <a:xfrm>
          <a:off x="8932530" y="2724905"/>
          <a:ext cx="2779630" cy="16677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3. </a:t>
          </a:r>
          <a:r>
            <a:rPr lang="en-US" sz="2100" kern="1200" dirty="0" err="1"/>
            <a:t>Elabora</a:t>
          </a:r>
          <a:r>
            <a:rPr lang="en-US" sz="2100" kern="1200" dirty="0"/>
            <a:t> un plan</a:t>
          </a:r>
        </a:p>
      </dsp:txBody>
      <dsp:txXfrm>
        <a:off x="8932530" y="2724905"/>
        <a:ext cx="2779630" cy="1111852"/>
      </dsp:txXfrm>
    </dsp:sp>
    <dsp:sp modelId="{95B626E3-D38B-204F-B630-962ED98AE24A}">
      <dsp:nvSpPr>
        <dsp:cNvPr id="0" name=""/>
        <dsp:cNvSpPr/>
      </dsp:nvSpPr>
      <dsp:spPr>
        <a:xfrm>
          <a:off x="9501852" y="3836757"/>
          <a:ext cx="2779630" cy="1566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¿</a:t>
          </a:r>
          <a:r>
            <a:rPr lang="en-US" sz="2100" kern="1200" dirty="0" err="1"/>
            <a:t>Cómo</a:t>
          </a:r>
          <a:r>
            <a:rPr lang="en-US" sz="2100" kern="1200" dirty="0"/>
            <a:t> </a:t>
          </a:r>
          <a:r>
            <a:rPr lang="en-US" sz="2100" kern="1200" dirty="0" err="1"/>
            <a:t>podríamos</a:t>
          </a:r>
          <a:r>
            <a:rPr lang="en-US" sz="2100" kern="1200" dirty="0"/>
            <a:t> </a:t>
          </a:r>
          <a:r>
            <a:rPr lang="en-US" sz="2100" kern="1200" dirty="0" err="1"/>
            <a:t>alcanzar</a:t>
          </a:r>
          <a:r>
            <a:rPr lang="en-US" sz="2100" kern="1200" dirty="0"/>
            <a:t> </a:t>
          </a:r>
          <a:r>
            <a:rPr lang="en-US" sz="2100" kern="1200" dirty="0" err="1"/>
            <a:t>nuestra</a:t>
          </a:r>
          <a:r>
            <a:rPr lang="en-US" sz="2100" kern="1200" dirty="0"/>
            <a:t> vision?</a:t>
          </a:r>
        </a:p>
      </dsp:txBody>
      <dsp:txXfrm>
        <a:off x="9547728" y="3882633"/>
        <a:ext cx="2687878" cy="1474585"/>
      </dsp:txXfrm>
    </dsp:sp>
    <dsp:sp modelId="{8EC617CC-DAA2-4D41-B177-7AE1B1DE53F6}">
      <dsp:nvSpPr>
        <dsp:cNvPr id="0" name=""/>
        <dsp:cNvSpPr/>
      </dsp:nvSpPr>
      <dsp:spPr>
        <a:xfrm>
          <a:off x="12133543" y="2934807"/>
          <a:ext cx="893329" cy="692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2133543" y="3073216"/>
        <a:ext cx="685715" cy="415229"/>
      </dsp:txXfrm>
    </dsp:sp>
    <dsp:sp modelId="{22915DCF-32CB-4E4B-AACB-6F1193879F01}">
      <dsp:nvSpPr>
        <dsp:cNvPr id="0" name=""/>
        <dsp:cNvSpPr/>
      </dsp:nvSpPr>
      <dsp:spPr>
        <a:xfrm>
          <a:off x="13397689" y="2724905"/>
          <a:ext cx="2779630" cy="16677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4. Da </a:t>
          </a:r>
          <a:r>
            <a:rPr lang="en-US" sz="2100" kern="1200" dirty="0" err="1"/>
            <a:t>seguimiento</a:t>
          </a:r>
          <a:r>
            <a:rPr lang="en-US" sz="2100" kern="1200" dirty="0"/>
            <a:t> al </a:t>
          </a:r>
          <a:r>
            <a:rPr lang="en-US" sz="2100" kern="1200" dirty="0" err="1"/>
            <a:t>progreso</a:t>
          </a:r>
          <a:r>
            <a:rPr lang="en-US" sz="2100" kern="1200" dirty="0"/>
            <a:t> </a:t>
          </a:r>
          <a:r>
            <a:rPr lang="en-US" sz="2100" kern="1200" dirty="0" err="1"/>
            <a:t>alcanzado</a:t>
          </a:r>
          <a:endParaRPr lang="en-US" sz="2100" kern="1200" dirty="0"/>
        </a:p>
      </dsp:txBody>
      <dsp:txXfrm>
        <a:off x="13397689" y="2724905"/>
        <a:ext cx="2779630" cy="1111852"/>
      </dsp:txXfrm>
    </dsp:sp>
    <dsp:sp modelId="{1260AF99-1A6C-A04A-8FF3-4CCD8253983F}">
      <dsp:nvSpPr>
        <dsp:cNvPr id="0" name=""/>
        <dsp:cNvSpPr/>
      </dsp:nvSpPr>
      <dsp:spPr>
        <a:xfrm>
          <a:off x="13967011" y="3836757"/>
          <a:ext cx="2779630" cy="1566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¿</a:t>
          </a:r>
          <a:r>
            <a:rPr lang="en-US" sz="2100" kern="1200" dirty="0" err="1"/>
            <a:t>Cuán</a:t>
          </a:r>
          <a:r>
            <a:rPr lang="en-US" sz="2100" kern="1200" dirty="0"/>
            <a:t> </a:t>
          </a:r>
          <a:r>
            <a:rPr lang="en-US" sz="2100" kern="1200" dirty="0" err="1"/>
            <a:t>cerca</a:t>
          </a:r>
          <a:r>
            <a:rPr lang="en-US" sz="2100" kern="1200" dirty="0"/>
            <a:t> </a:t>
          </a:r>
          <a:r>
            <a:rPr lang="en-US" sz="2100" kern="1200" dirty="0" err="1"/>
            <a:t>estamos</a:t>
          </a:r>
          <a:r>
            <a:rPr lang="en-US" sz="2100" kern="1200" dirty="0"/>
            <a:t> de </a:t>
          </a:r>
          <a:r>
            <a:rPr lang="en-US" sz="2100" kern="1200" dirty="0" err="1"/>
            <a:t>alcanzar</a:t>
          </a:r>
          <a:r>
            <a:rPr lang="en-US" sz="2100" kern="1200" dirty="0"/>
            <a:t> </a:t>
          </a:r>
          <a:r>
            <a:rPr lang="en-US" sz="2100" kern="1200" dirty="0" err="1"/>
            <a:t>nuestras</a:t>
          </a:r>
          <a:r>
            <a:rPr lang="en-US" sz="2100" kern="1200" dirty="0"/>
            <a:t> </a:t>
          </a:r>
          <a:r>
            <a:rPr lang="en-US" sz="2100" kern="1200" dirty="0" err="1"/>
            <a:t>metas</a:t>
          </a:r>
          <a:r>
            <a:rPr lang="en-US" sz="2100" kern="1200" dirty="0"/>
            <a:t>?</a:t>
          </a:r>
        </a:p>
      </dsp:txBody>
      <dsp:txXfrm>
        <a:off x="14012887" y="3882633"/>
        <a:ext cx="2687878" cy="1474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9FCFB-9AFA-9948-BA58-69200BFBB699}" type="datetimeFigureOut">
              <a:rPr lang="en-GT" smtClean="0"/>
              <a:t>10/07/2024</a:t>
            </a:fld>
            <a:endParaRPr lang="en-G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F35B0-9E35-064D-82CF-FABB6A57D598}" type="slidenum">
              <a:rPr lang="en-GT" smtClean="0"/>
              <a:t>‹Nº›</a:t>
            </a:fld>
            <a:endParaRPr lang="en-GT"/>
          </a:p>
        </p:txBody>
      </p:sp>
    </p:spTree>
    <p:extLst>
      <p:ext uri="{BB962C8B-B14F-4D97-AF65-F5344CB8AC3E}">
        <p14:creationId xmlns:p14="http://schemas.microsoft.com/office/powerpoint/2010/main" val="230604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x-es-XL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plan tiene cuatro prioridades. </a:t>
            </a:r>
            <a:r>
              <a:rPr lang="x-es-XL" sz="1200" b="0" i="1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Cuatro</a:t>
            </a:r>
            <a:r>
              <a:rPr lang="x-es-XL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Cada prioridad refleja el aporte, los comentarios y las esperanzas de los socios actuales, exsocios, lideres de la organización, rotaractianos, exbecarios, estudiantes de Intercambio de Jóvenes y el personal de Rotary. En total, llegamos a más de un millón de personas que están vinculadas a Rotary de alguna manera para garantizar que las prioridades del Plan de Acción sean correctas y auténticamente rotarias. Las cuatro prioridades son: </a:t>
            </a:r>
            <a:endParaRPr lang="x-es-X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ECF2206C-F2E9-4408-A090-1C57F73B417C}" type="slidenum">
              <a:rPr/>
              <a:t>14</a:t>
            </a:fld>
            <a:endParaRPr lang="x-es-XL"/>
          </a:p>
        </p:txBody>
      </p:sp>
    </p:spTree>
    <p:extLst>
      <p:ext uri="{BB962C8B-B14F-4D97-AF65-F5344CB8AC3E}">
        <p14:creationId xmlns:p14="http://schemas.microsoft.com/office/powerpoint/2010/main" val="422614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1595"/>
              </a:spcAft>
              <a:buFont typeface="Symbol" panose="05050102010706020507" pitchFamily="18" charset="2"/>
              <a:buChar char=""/>
            </a:pPr>
            <a:r>
              <a:rPr lang="x-es-XL" sz="1200" b="0" i="0" u="none" baseline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Incrementar nuestro impacto </a:t>
            </a:r>
            <a:endParaRPr lang="x-es-X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1595"/>
              </a:spcAft>
              <a:buFont typeface="Symbol" panose="05050102010706020507" pitchFamily="18" charset="2"/>
              <a:buChar char=""/>
            </a:pPr>
            <a:r>
              <a:rPr lang="x-es-XL" sz="1200" b="0" i="0" u="none" baseline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Ampliar nuestro alcance</a:t>
            </a:r>
            <a:endParaRPr lang="x-es-X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1595"/>
              </a:spcAft>
              <a:buFont typeface="Symbol" panose="05050102010706020507" pitchFamily="18" charset="2"/>
              <a:buChar char=""/>
            </a:pPr>
            <a:r>
              <a:rPr lang="x-es-XL" sz="1200" b="0" i="0" u="none" baseline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Mejorar el involucramiento de los participantes e</a:t>
            </a:r>
            <a:endParaRPr lang="x-es-X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1595"/>
              </a:spcAft>
              <a:buFont typeface="Symbol" panose="05050102010706020507" pitchFamily="18" charset="2"/>
              <a:buChar char=""/>
            </a:pPr>
            <a:r>
              <a:rPr lang="x-es-XL" sz="1200" b="0" i="0" u="none" baseline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Incrementar nuestra capacidad de adaptación</a:t>
            </a:r>
            <a:endParaRPr lang="x-es-X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es-X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ECF2206C-F2E9-4408-A090-1C57F73B417C}" type="slidenum">
              <a:rPr/>
              <a:t>15</a:t>
            </a:fld>
            <a:endParaRPr lang="x-es-XL"/>
          </a:p>
        </p:txBody>
      </p:sp>
    </p:spTree>
    <p:extLst>
      <p:ext uri="{BB962C8B-B14F-4D97-AF65-F5344CB8AC3E}">
        <p14:creationId xmlns:p14="http://schemas.microsoft.com/office/powerpoint/2010/main" val="232718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0102" y="2417983"/>
            <a:ext cx="14487797" cy="54510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774197"/>
            <a:ext cx="15799449" cy="127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899"/>
              </a:lnSpc>
            </a:pPr>
            <a:r>
              <a:rPr lang="en-US" sz="5400" dirty="0" err="1">
                <a:solidFill>
                  <a:srgbClr val="2D262A"/>
                </a:solidFill>
                <a:latin typeface="Montserrat Classic"/>
              </a:rPr>
              <a:t>Análisis</a:t>
            </a:r>
            <a:r>
              <a:rPr lang="en-US" sz="5400" dirty="0">
                <a:solidFill>
                  <a:srgbClr val="2D262A"/>
                </a:solidFill>
                <a:latin typeface="Montserrat Classic"/>
              </a:rPr>
              <a:t> del club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1A103597-4B5B-091C-3574-AE517782C26E}"/>
              </a:ext>
            </a:extLst>
          </p:cNvPr>
          <p:cNvSpPr txBox="1"/>
          <p:nvPr/>
        </p:nvSpPr>
        <p:spPr>
          <a:xfrm>
            <a:off x="1028700" y="832953"/>
            <a:ext cx="7291144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Planificación</a:t>
            </a:r>
            <a:endParaRPr lang="en-US" sz="5199" dirty="0">
              <a:solidFill>
                <a:srgbClr val="174797"/>
              </a:solidFill>
              <a:latin typeface="Montserrat Extra-Bold Bold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C97C6EA4-6611-89D4-361A-0181D2E7488A}"/>
              </a:ext>
            </a:extLst>
          </p:cNvPr>
          <p:cNvSpPr txBox="1"/>
          <p:nvPr/>
        </p:nvSpPr>
        <p:spPr>
          <a:xfrm>
            <a:off x="1028700" y="1567347"/>
            <a:ext cx="5922266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estratégica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CA1E08-4FA5-7FF6-6B7B-99A0E01BE1DF}"/>
              </a:ext>
            </a:extLst>
          </p:cNvPr>
          <p:cNvSpPr txBox="1"/>
          <p:nvPr/>
        </p:nvSpPr>
        <p:spPr>
          <a:xfrm>
            <a:off x="6795804" y="4052887"/>
            <a:ext cx="615553" cy="29956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vert="vert270" wrap="square">
            <a:spAutoFit/>
          </a:bodyPr>
          <a:lstStyle/>
          <a:p>
            <a:pPr algn="ctr" defTabSz="457200" eaLnBrk="1" hangingPunct="1">
              <a:defRPr/>
            </a:pPr>
            <a:r>
              <a:rPr lang="en-US" sz="2800" dirty="0">
                <a:solidFill>
                  <a:prstClr val="black"/>
                </a:solidFill>
                <a:ea typeface="MS PGothic" pitchFamily="34" charset="-128"/>
                <a:cs typeface="Arial" panose="020B0604020202020204" pitchFamily="34" charset="0"/>
              </a:rPr>
              <a:t>INTERNAS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38BFB58F-447C-8584-494F-EB6C0FF7470A}"/>
              </a:ext>
            </a:extLst>
          </p:cNvPr>
          <p:cNvSpPr txBox="1"/>
          <p:nvPr/>
        </p:nvSpPr>
        <p:spPr>
          <a:xfrm>
            <a:off x="6795804" y="7048500"/>
            <a:ext cx="615553" cy="288823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vert270" wrap="square">
            <a:spAutoFit/>
          </a:bodyPr>
          <a:lstStyle/>
          <a:p>
            <a:pPr algn="ctr" defTabSz="457200" eaLnBrk="1" hangingPunct="1">
              <a:defRPr/>
            </a:pPr>
            <a:r>
              <a:rPr lang="en-US" sz="2800" dirty="0">
                <a:solidFill>
                  <a:prstClr val="black"/>
                </a:solidFill>
                <a:ea typeface="MS PGothic" pitchFamily="34" charset="-128"/>
                <a:cs typeface="Arial" panose="020B0604020202020204" pitchFamily="34" charset="0"/>
              </a:rPr>
              <a:t>EXTERNAS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E5951256-797A-0DD9-C9A5-BAFEB5F95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058319"/>
              </p:ext>
            </p:extLst>
          </p:nvPr>
        </p:nvGraphicFramePr>
        <p:xfrm>
          <a:off x="7545000" y="3031023"/>
          <a:ext cx="6553200" cy="6905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6276">
                <a:tc>
                  <a:txBody>
                    <a:bodyPr/>
                    <a:lstStyle/>
                    <a:p>
                      <a:pPr algn="ctr"/>
                      <a:r>
                        <a:rPr lang="es-ES" sz="33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ÚTILES</a:t>
                      </a:r>
                      <a:endParaRPr lang="es-ES" sz="2500" b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sz="25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(para su</a:t>
                      </a:r>
                      <a:r>
                        <a:rPr lang="es-ES" sz="2500" b="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propósito)</a:t>
                      </a:r>
                      <a:endParaRPr lang="es-ES" sz="2500" b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142" marR="126142" marT="63050" marB="630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300" b="0" i="0" noProof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INÚTILES</a:t>
                      </a:r>
                      <a:endParaRPr lang="es-ES" sz="2500" b="0" i="0" noProof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ES" sz="25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(para su</a:t>
                      </a:r>
                      <a:r>
                        <a:rPr lang="es-ES" sz="2500" b="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propósito)</a:t>
                      </a:r>
                      <a:endParaRPr lang="es-ES" sz="2500" b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142" marR="126142" marT="63050" marB="6305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8044">
                <a:tc>
                  <a:txBody>
                    <a:bodyPr/>
                    <a:lstStyle/>
                    <a:p>
                      <a:r>
                        <a:rPr lang="es-ES" sz="3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Fortalezas</a:t>
                      </a:r>
                      <a:endParaRPr lang="es-ES" sz="25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2500" noProof="0" dirty="0"/>
                        <a:t>_____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2500" noProof="0" dirty="0"/>
                        <a:t>_____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2500" noProof="0" dirty="0"/>
                        <a:t>_____</a:t>
                      </a:r>
                      <a:endParaRPr lang="es-ES" sz="2500" noProof="0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2500" noProof="0" dirty="0"/>
                        <a:t>_____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2500" noProof="0" dirty="0"/>
                        <a:t>_____</a:t>
                      </a:r>
                    </a:p>
                  </a:txBody>
                  <a:tcPr marL="126142" marR="126142" marT="63050" marB="6305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Debilidades</a:t>
                      </a:r>
                      <a:endParaRPr lang="es-ES" sz="25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2500" noProof="0" dirty="0"/>
                        <a:t>_____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2500" noProof="0" dirty="0"/>
                        <a:t>_____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2500" noProof="0" dirty="0"/>
                        <a:t>_____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2500" noProof="0" dirty="0"/>
                        <a:t>_____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2500" noProof="0" dirty="0"/>
                        <a:t>_____</a:t>
                      </a:r>
                    </a:p>
                  </a:txBody>
                  <a:tcPr marL="126142" marR="126142" marT="63050" marB="6305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1390">
                <a:tc>
                  <a:txBody>
                    <a:bodyPr/>
                    <a:lstStyle/>
                    <a:p>
                      <a:r>
                        <a:rPr lang="es-ES" sz="3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Oportunidades</a:t>
                      </a:r>
                      <a:endParaRPr lang="es-ES" sz="25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2500" noProof="0" dirty="0"/>
                        <a:t>_____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2500" noProof="0" dirty="0"/>
                        <a:t>_____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2500" noProof="0" dirty="0"/>
                        <a:t>_____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2500" noProof="0" dirty="0"/>
                        <a:t>_____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2500" noProof="0" dirty="0"/>
                        <a:t>_____</a:t>
                      </a:r>
                    </a:p>
                  </a:txBody>
                  <a:tcPr marL="126142" marR="126142" marT="63050" marB="6305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3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Amenazas</a:t>
                      </a:r>
                      <a:endParaRPr lang="es-ES" sz="25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2500" noProof="0" dirty="0"/>
                        <a:t>_____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2500" noProof="0" dirty="0"/>
                        <a:t>_____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2500" noProof="0" dirty="0"/>
                        <a:t>_____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2500" noProof="0" dirty="0"/>
                        <a:t>_____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2500" noProof="0" dirty="0"/>
                        <a:t>_____</a:t>
                      </a:r>
                    </a:p>
                  </a:txBody>
                  <a:tcPr marL="126142" marR="126142" marT="63050" marB="6305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2 Marcador de contenido">
            <a:extLst>
              <a:ext uri="{FF2B5EF4-FFF2-40B4-BE49-F238E27FC236}">
                <a16:creationId xmlns:a16="http://schemas.microsoft.com/office/drawing/2014/main" id="{14A01F2C-292A-829E-0F36-A0929CAC18A7}"/>
              </a:ext>
            </a:extLst>
          </p:cNvPr>
          <p:cNvSpPr txBox="1">
            <a:spLocks/>
          </p:cNvSpPr>
          <p:nvPr/>
        </p:nvSpPr>
        <p:spPr>
          <a:xfrm>
            <a:off x="1028700" y="3671456"/>
            <a:ext cx="12763500" cy="4525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MX" altLang="es-MX" sz="4800" b="1" dirty="0">
                <a:ea typeface="MS PGothic" panose="020B0600070205080204" pitchFamily="34" charset="-128"/>
              </a:rPr>
              <a:t>Matriz DAFO FODA</a:t>
            </a:r>
            <a:endParaRPr lang="es-MX" altLang="es-MX" sz="4800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5246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2831347"/>
            <a:ext cx="15799449" cy="5909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s-MX" sz="4800" dirty="0">
                <a:solidFill>
                  <a:srgbClr val="2D262A"/>
                </a:solidFill>
                <a:latin typeface="Montserrat Classic"/>
              </a:rPr>
              <a:t>¿Cuál es la “marca” o la “posición distintiva” de tu club rotario en tu comunidad? </a:t>
            </a:r>
          </a:p>
          <a:p>
            <a:pPr algn="just"/>
            <a:endParaRPr lang="es-MX" sz="4800" dirty="0">
              <a:solidFill>
                <a:srgbClr val="2D262A"/>
              </a:solidFill>
              <a:latin typeface="Montserrat Classic"/>
            </a:endParaRPr>
          </a:p>
          <a:p>
            <a:pPr algn="just"/>
            <a:r>
              <a:rPr lang="es-MX" sz="4800" dirty="0">
                <a:solidFill>
                  <a:srgbClr val="2D262A"/>
                </a:solidFill>
                <a:latin typeface="Montserrat Classic"/>
              </a:rPr>
              <a:t>¿Es diferente a la “marca” de Rotary International? </a:t>
            </a:r>
          </a:p>
          <a:p>
            <a:pPr algn="just"/>
            <a:endParaRPr lang="es-MX" sz="4800" dirty="0">
              <a:solidFill>
                <a:srgbClr val="2D262A"/>
              </a:solidFill>
              <a:latin typeface="Montserrat Classic"/>
            </a:endParaRPr>
          </a:p>
          <a:p>
            <a:pPr algn="just"/>
            <a:r>
              <a:rPr lang="es-MX" sz="4800" dirty="0">
                <a:solidFill>
                  <a:srgbClr val="2D262A"/>
                </a:solidFill>
                <a:latin typeface="Montserrat Classic"/>
              </a:rPr>
              <a:t>¿Es importante definir la “marca” de tu club para la planificación estratégica? ¿Cómo defines la marca de tu club?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5FFD30-616F-D721-3253-C8DC26ECA104}"/>
              </a:ext>
            </a:extLst>
          </p:cNvPr>
          <p:cNvSpPr txBox="1"/>
          <p:nvPr/>
        </p:nvSpPr>
        <p:spPr>
          <a:xfrm>
            <a:off x="1028700" y="832953"/>
            <a:ext cx="7291144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Planificación</a:t>
            </a:r>
            <a:endParaRPr lang="en-US" sz="5199" dirty="0">
              <a:solidFill>
                <a:srgbClr val="174797"/>
              </a:solidFill>
              <a:latin typeface="Montserrat Extra-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760DAB-785F-4F68-F3FA-8122672F2F32}"/>
              </a:ext>
            </a:extLst>
          </p:cNvPr>
          <p:cNvSpPr txBox="1"/>
          <p:nvPr/>
        </p:nvSpPr>
        <p:spPr>
          <a:xfrm>
            <a:off x="1028700" y="1567347"/>
            <a:ext cx="5922266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estratégica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113422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2831347"/>
            <a:ext cx="15799449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s-MX" sz="6000" dirty="0">
                <a:solidFill>
                  <a:srgbClr val="2D262A"/>
                </a:solidFill>
                <a:latin typeface="Montserrat Classic"/>
              </a:rPr>
              <a:t>Rotary International tiene un Plan Estratégico llamado Plan de Acción. </a:t>
            </a:r>
          </a:p>
          <a:p>
            <a:pPr algn="just"/>
            <a:endParaRPr lang="es-MX" sz="6000" dirty="0">
              <a:solidFill>
                <a:srgbClr val="2D262A"/>
              </a:solidFill>
              <a:latin typeface="Montserrat Classic"/>
            </a:endParaRPr>
          </a:p>
          <a:p>
            <a:pPr algn="just"/>
            <a:r>
              <a:rPr lang="es-MX" sz="6000" dirty="0">
                <a:solidFill>
                  <a:srgbClr val="2D262A"/>
                </a:solidFill>
                <a:latin typeface="Montserrat Classic"/>
              </a:rPr>
              <a:t>Repasemos los puntos principales del Plan.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5FFD30-616F-D721-3253-C8DC26ECA104}"/>
              </a:ext>
            </a:extLst>
          </p:cNvPr>
          <p:cNvSpPr txBox="1"/>
          <p:nvPr/>
        </p:nvSpPr>
        <p:spPr>
          <a:xfrm>
            <a:off x="1028700" y="832953"/>
            <a:ext cx="7291144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Planificación</a:t>
            </a:r>
            <a:endParaRPr lang="en-US" sz="5199" dirty="0">
              <a:solidFill>
                <a:srgbClr val="174797"/>
              </a:solidFill>
              <a:latin typeface="Montserrat Extra-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760DAB-785F-4F68-F3FA-8122672F2F32}"/>
              </a:ext>
            </a:extLst>
          </p:cNvPr>
          <p:cNvSpPr txBox="1"/>
          <p:nvPr/>
        </p:nvSpPr>
        <p:spPr>
          <a:xfrm>
            <a:off x="1028700" y="1567347"/>
            <a:ext cx="5922266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estratégica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3796798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a imagen de un texto, aeronave, globo, medio de transporte&#10;&#10;Descripción generada automáticamente">
            <a:extLst>
              <a:ext uri="{FF2B5EF4-FFF2-40B4-BE49-F238E27FC236}">
                <a16:creationId xmlns:a16="http://schemas.microsoft.com/office/drawing/2014/main" id="{B7555FC1-A835-DB83-9D6C-AB91B3191B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8268950" cy="10287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74B154C9-EE4D-B5DD-3552-6E8248273760}"/>
              </a:ext>
            </a:extLst>
          </p:cNvPr>
          <p:cNvSpPr txBox="1">
            <a:spLocks/>
          </p:cNvSpPr>
          <p:nvPr/>
        </p:nvSpPr>
        <p:spPr>
          <a:xfrm>
            <a:off x="1282269" y="1671923"/>
            <a:ext cx="15768670" cy="6943158"/>
          </a:xfrm>
          <a:prstGeom prst="rect">
            <a:avLst/>
          </a:prstGeom>
          <a:effectLst>
            <a:glow>
              <a:schemeClr val="tx1"/>
            </a:glow>
          </a:effectLst>
        </p:spPr>
        <p:txBody>
          <a:bodyPr vert="horz" lIns="182880" tIns="91440" rIns="182880" bIns="9144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x-es-XL" sz="8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Juntos construimos un mundo donde las personas se unen y toman acción para generar un cambio perdurable en nosotros mismos, </a:t>
            </a:r>
            <a:br>
              <a:rPr lang="x-es-XL" sz="8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</a:br>
            <a:r>
              <a:rPr lang="x-es-XL" sz="8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en nuestras comunidades </a:t>
            </a:r>
            <a:br>
              <a:rPr lang="x-es-XL" sz="8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</a:br>
            <a:r>
              <a:rPr lang="x-es-XL" sz="8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y en el mundo entero.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957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a imagen que contiene texto, clipart&#10;&#10;Descripción generada automáticamente">
            <a:extLst>
              <a:ext uri="{FF2B5EF4-FFF2-40B4-BE49-F238E27FC236}">
                <a16:creationId xmlns:a16="http://schemas.microsoft.com/office/drawing/2014/main" id="{C0322ECA-8016-7375-485C-6C0ADE1624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8268950" cy="10287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2797340E-5592-E1D6-525C-CF36349A2436}"/>
              </a:ext>
            </a:extLst>
          </p:cNvPr>
          <p:cNvSpPr txBox="1">
            <a:spLocks/>
          </p:cNvSpPr>
          <p:nvPr/>
        </p:nvSpPr>
        <p:spPr>
          <a:xfrm>
            <a:off x="-1496842" y="3040274"/>
            <a:ext cx="17883052" cy="2454572"/>
          </a:xfrm>
          <a:prstGeom prst="rect">
            <a:avLst/>
          </a:prstGeom>
          <a:effectLst>
            <a:glow rad="12700">
              <a:schemeClr val="tx1"/>
            </a:glow>
          </a:effectLst>
        </p:spPr>
        <p:txBody>
          <a:bodyPr vert="horz" lIns="182880" tIns="91440" rIns="182880" bIns="9144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x-es-XL" sz="20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CUATRO</a:t>
            </a:r>
            <a:endParaRPr lang="x-es-XL" sz="20000" dirty="0">
              <a:solidFill>
                <a:srgbClr val="1745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83936F-44A7-505A-24E0-7529A773E002}"/>
              </a:ext>
            </a:extLst>
          </p:cNvPr>
          <p:cNvSpPr txBox="1">
            <a:spLocks/>
          </p:cNvSpPr>
          <p:nvPr/>
        </p:nvSpPr>
        <p:spPr>
          <a:xfrm>
            <a:off x="1488021" y="5382410"/>
            <a:ext cx="11913326" cy="1532396"/>
          </a:xfrm>
          <a:prstGeom prst="rect">
            <a:avLst/>
          </a:prstGeom>
          <a:effectLst>
            <a:glow rad="12700">
              <a:schemeClr val="tx1"/>
            </a:glow>
          </a:effectLst>
        </p:spPr>
        <p:txBody>
          <a:bodyPr vert="horz" lIns="182880" tIns="91440" rIns="182880" bIns="9144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x-es-XL" sz="1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PRIORIDADES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2532379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 grupo de círculos de colores&#10;&#10;Description automatically generated with medium confidence">
            <a:extLst>
              <a:ext uri="{FF2B5EF4-FFF2-40B4-BE49-F238E27FC236}">
                <a16:creationId xmlns:a16="http://schemas.microsoft.com/office/drawing/2014/main" id="{4FA33A08-1A98-999F-BF62-B621E2C0BB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26" y="-88377"/>
            <a:ext cx="18582852" cy="104637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E8BF09-BC8D-3967-5FC4-B6AAE85C88B5}"/>
              </a:ext>
            </a:extLst>
          </p:cNvPr>
          <p:cNvSpPr txBox="1"/>
          <p:nvPr/>
        </p:nvSpPr>
        <p:spPr>
          <a:xfrm>
            <a:off x="9051680" y="1603600"/>
            <a:ext cx="5587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es-XL" sz="4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Ampliar </a:t>
            </a:r>
          </a:p>
          <a:p>
            <a:pPr algn="ctr" rtl="0"/>
            <a:r>
              <a:rPr lang="x-es-XL" sz="4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nuestro alcance</a:t>
            </a:r>
            <a:endParaRPr lang="x-es-XL" sz="4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156A44-B3D9-78D8-AF6E-86383D7A8ABF}"/>
              </a:ext>
            </a:extLst>
          </p:cNvPr>
          <p:cNvSpPr txBox="1"/>
          <p:nvPr/>
        </p:nvSpPr>
        <p:spPr>
          <a:xfrm>
            <a:off x="9114418" y="6607947"/>
            <a:ext cx="5587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es-XL" sz="4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Incrementar </a:t>
            </a:r>
          </a:p>
          <a:p>
            <a:pPr algn="ctr" rtl="0"/>
            <a:r>
              <a:rPr lang="x-es-XL" sz="4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nuestra capacidad </a:t>
            </a:r>
            <a:br>
              <a:rPr lang="x-es-XL" sz="4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x-es-XL" sz="4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adaptación</a:t>
            </a:r>
            <a:endParaRPr lang="x-es-XL" sz="4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F8A563-86B9-2876-F584-3405B3CAE862}"/>
              </a:ext>
            </a:extLst>
          </p:cNvPr>
          <p:cNvSpPr txBox="1"/>
          <p:nvPr/>
        </p:nvSpPr>
        <p:spPr>
          <a:xfrm>
            <a:off x="3621020" y="1603600"/>
            <a:ext cx="5587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es-XL" sz="4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Incrementar </a:t>
            </a:r>
          </a:p>
          <a:p>
            <a:pPr algn="ctr" rtl="0"/>
            <a:r>
              <a:rPr lang="x-es-XL" sz="4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nuestro impacto</a:t>
            </a:r>
            <a:endParaRPr lang="x-es-XL" sz="4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4C0EA-8CA1-FCED-A7C0-C08E04764F5E}"/>
              </a:ext>
            </a:extLst>
          </p:cNvPr>
          <p:cNvSpPr txBox="1"/>
          <p:nvPr/>
        </p:nvSpPr>
        <p:spPr>
          <a:xfrm>
            <a:off x="3643076" y="6607947"/>
            <a:ext cx="55870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es-XL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Mejorar</a:t>
            </a:r>
          </a:p>
          <a:p>
            <a:pPr algn="ctr" rtl="0"/>
            <a:r>
              <a:rPr lang="x-es-XL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involucramiento</a:t>
            </a:r>
          </a:p>
          <a:p>
            <a:pPr algn="ctr" rtl="0"/>
            <a:r>
              <a:rPr lang="x-es-XL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los participantes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6930E6-36F0-DF49-148D-642C574983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958" y="8815961"/>
            <a:ext cx="2569124" cy="976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330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53BA9C56-A69A-176A-3E97-60135C45CF98}"/>
              </a:ext>
            </a:extLst>
          </p:cNvPr>
          <p:cNvSpPr txBox="1"/>
          <p:nvPr/>
        </p:nvSpPr>
        <p:spPr>
          <a:xfrm>
            <a:off x="1028700" y="1774197"/>
            <a:ext cx="15799449" cy="127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899"/>
              </a:lnSpc>
            </a:pPr>
            <a:r>
              <a:rPr lang="en-US" sz="5400" dirty="0">
                <a:solidFill>
                  <a:srgbClr val="2D262A"/>
                </a:solidFill>
                <a:latin typeface="Montserrat Classic"/>
              </a:rPr>
              <a:t>Plan de </a:t>
            </a:r>
            <a:r>
              <a:rPr lang="en-US" sz="5400" dirty="0" err="1">
                <a:solidFill>
                  <a:srgbClr val="2D262A"/>
                </a:solidFill>
                <a:latin typeface="Montserrat Classic"/>
              </a:rPr>
              <a:t>acción</a:t>
            </a:r>
            <a:r>
              <a:rPr lang="en-US" sz="5400" dirty="0">
                <a:solidFill>
                  <a:srgbClr val="2D262A"/>
                </a:solidFill>
                <a:latin typeface="Montserrat Classic"/>
              </a:rPr>
              <a:t> de Rotary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3E68B31-EAD9-D11E-1BFE-8C07ACF1405F}"/>
              </a:ext>
            </a:extLst>
          </p:cNvPr>
          <p:cNvSpPr txBox="1"/>
          <p:nvPr/>
        </p:nvSpPr>
        <p:spPr>
          <a:xfrm>
            <a:off x="1028700" y="832953"/>
            <a:ext cx="7291144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Planificación</a:t>
            </a:r>
            <a:endParaRPr lang="en-US" sz="5199" dirty="0">
              <a:solidFill>
                <a:srgbClr val="174797"/>
              </a:solidFill>
              <a:latin typeface="Montserrat Extra-Bold Bold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398516FA-5BF6-073C-DA46-0501224BEFD8}"/>
              </a:ext>
            </a:extLst>
          </p:cNvPr>
          <p:cNvSpPr txBox="1"/>
          <p:nvPr/>
        </p:nvSpPr>
        <p:spPr>
          <a:xfrm>
            <a:off x="1028700" y="1567347"/>
            <a:ext cx="5922266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estratégica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  <p:pic>
        <p:nvPicPr>
          <p:cNvPr id="17" name="Imagen 1">
            <a:extLst>
              <a:ext uri="{FF2B5EF4-FFF2-40B4-BE49-F238E27FC236}">
                <a16:creationId xmlns:a16="http://schemas.microsoft.com/office/drawing/2014/main" id="{D1298F8A-EC27-87BF-D7A7-11BC12560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194625"/>
            <a:ext cx="13754100" cy="65202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3471599"/>
            <a:ext cx="15799449" cy="443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914378"/>
            <a:r>
              <a:rPr lang="es-MX" sz="4800" dirty="0"/>
              <a:t>La planeación estratégica es el </a:t>
            </a:r>
            <a:r>
              <a:rPr lang="es-MX" sz="4800" b="1" dirty="0"/>
              <a:t>proceso de gestión </a:t>
            </a:r>
            <a:r>
              <a:rPr lang="es-MX" sz="4800" dirty="0"/>
              <a:t>que permite a nuestro Club definir y </a:t>
            </a:r>
            <a:r>
              <a:rPr lang="es-MX" sz="4800" b="1" dirty="0"/>
              <a:t>establecer los METAS</a:t>
            </a:r>
            <a:r>
              <a:rPr lang="es-MX" sz="4800" dirty="0"/>
              <a:t> que se esperan lograr, así como las </a:t>
            </a:r>
            <a:r>
              <a:rPr lang="es-MX" sz="4800" b="1" dirty="0"/>
              <a:t>actividades que se llevarán a cabo</a:t>
            </a:r>
            <a:r>
              <a:rPr lang="es-MX" sz="4800" dirty="0"/>
              <a:t> </a:t>
            </a:r>
            <a:r>
              <a:rPr lang="es-MX" sz="4800" b="1" dirty="0"/>
              <a:t>(PLAN DE ACCIÓN) </a:t>
            </a:r>
            <a:r>
              <a:rPr lang="es-MX" sz="4800" dirty="0"/>
              <a:t>para alcanzarlos. Esto teniendo como premisa una mejor toma de decisiones y la intención de </a:t>
            </a:r>
            <a:r>
              <a:rPr lang="es-MX" sz="4800" b="1" dirty="0"/>
              <a:t>aportar un rumbo (VISION) y mejora al Club. </a:t>
            </a:r>
            <a:endParaRPr lang="es-ES" altLang="es-MX" sz="4800" b="1" dirty="0">
              <a:solidFill>
                <a:srgbClr val="00246C">
                  <a:lumMod val="40000"/>
                  <a:lumOff val="60000"/>
                </a:srgb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7E2B4-B9AB-AB96-F6A1-13B3C8BEF892}"/>
              </a:ext>
            </a:extLst>
          </p:cNvPr>
          <p:cNvSpPr txBox="1"/>
          <p:nvPr/>
        </p:nvSpPr>
        <p:spPr>
          <a:xfrm>
            <a:off x="1028700" y="832953"/>
            <a:ext cx="7291144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Planificación</a:t>
            </a:r>
            <a:endParaRPr lang="en-US" sz="5199" dirty="0">
              <a:solidFill>
                <a:srgbClr val="174797"/>
              </a:solidFill>
              <a:latin typeface="Montserrat Extra-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A10257-3506-6CB5-9625-16447CAF0E00}"/>
              </a:ext>
            </a:extLst>
          </p:cNvPr>
          <p:cNvSpPr txBox="1"/>
          <p:nvPr/>
        </p:nvSpPr>
        <p:spPr>
          <a:xfrm>
            <a:off x="1028700" y="1567347"/>
            <a:ext cx="5922266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estratégica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2554957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3702464"/>
            <a:ext cx="15799449" cy="2882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899"/>
              </a:lnSpc>
            </a:pPr>
            <a:r>
              <a:rPr lang="es-MX" sz="8499" dirty="0">
                <a:solidFill>
                  <a:srgbClr val="2D262A"/>
                </a:solidFill>
                <a:latin typeface="Montserrat Classic"/>
              </a:rPr>
              <a:t>¿Cuál es el plan estratégico de nuestro distrito?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49FB9-A676-7BFD-EDE5-D65A9E87AC0E}"/>
              </a:ext>
            </a:extLst>
          </p:cNvPr>
          <p:cNvSpPr txBox="1"/>
          <p:nvPr/>
        </p:nvSpPr>
        <p:spPr>
          <a:xfrm>
            <a:off x="1028700" y="832953"/>
            <a:ext cx="7291144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Planificación</a:t>
            </a:r>
            <a:endParaRPr lang="en-US" sz="5199" dirty="0">
              <a:solidFill>
                <a:srgbClr val="174797"/>
              </a:solidFill>
              <a:latin typeface="Montserrat Extra-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E0D7B1-B6B2-6E5F-7FF9-3600D87BA20B}"/>
              </a:ext>
            </a:extLst>
          </p:cNvPr>
          <p:cNvSpPr txBox="1"/>
          <p:nvPr/>
        </p:nvSpPr>
        <p:spPr>
          <a:xfrm>
            <a:off x="1028700" y="1567347"/>
            <a:ext cx="5922266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estratégica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2974365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3259461"/>
            <a:ext cx="15799449" cy="4408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899"/>
              </a:lnSpc>
            </a:pPr>
            <a:r>
              <a:rPr lang="es-MX" sz="8499" dirty="0">
                <a:solidFill>
                  <a:srgbClr val="2D262A"/>
                </a:solidFill>
                <a:latin typeface="Montserrat Classic"/>
              </a:rPr>
              <a:t>¿Tu club ya posee su plan estratégico? ¿Lo has revisado recientemente?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49FB9-A676-7BFD-EDE5-D65A9E87AC0E}"/>
              </a:ext>
            </a:extLst>
          </p:cNvPr>
          <p:cNvSpPr txBox="1"/>
          <p:nvPr/>
        </p:nvSpPr>
        <p:spPr>
          <a:xfrm>
            <a:off x="1028700" y="832953"/>
            <a:ext cx="7291144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Planificación</a:t>
            </a:r>
            <a:endParaRPr lang="en-US" sz="5199" dirty="0">
              <a:solidFill>
                <a:srgbClr val="174797"/>
              </a:solidFill>
              <a:latin typeface="Montserrat Extra-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E0D7B1-B6B2-6E5F-7FF9-3600D87BA20B}"/>
              </a:ext>
            </a:extLst>
          </p:cNvPr>
          <p:cNvSpPr txBox="1"/>
          <p:nvPr/>
        </p:nvSpPr>
        <p:spPr>
          <a:xfrm>
            <a:off x="1028700" y="1567347"/>
            <a:ext cx="5922266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estratégica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378959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-115071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 rot="-5400000">
            <a:off x="-1561510" y="6762089"/>
            <a:ext cx="556650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Montserrat Classic"/>
              </a:rPr>
              <a:t>institutodeliderazgorotario.org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29730" y="9201150"/>
            <a:ext cx="9288593" cy="44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0"/>
              </a:lnSpc>
            </a:pPr>
            <a:r>
              <a:rPr lang="en-US" sz="2800" spc="963" dirty="0">
                <a:solidFill>
                  <a:srgbClr val="101010"/>
                </a:solidFill>
                <a:latin typeface="Montserrat Classic"/>
              </a:rPr>
              <a:t>ZONA 25A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20240" y="456293"/>
            <a:ext cx="3763212" cy="3763212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C522B115-99B9-96E2-E7A5-B7538484C22B}"/>
              </a:ext>
            </a:extLst>
          </p:cNvPr>
          <p:cNvSpPr txBox="1"/>
          <p:nvPr/>
        </p:nvSpPr>
        <p:spPr>
          <a:xfrm>
            <a:off x="2829775" y="4088040"/>
            <a:ext cx="9288593" cy="136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 dirty="0">
                <a:solidFill>
                  <a:srgbClr val="174797"/>
                </a:solidFill>
                <a:latin typeface="Montserrat Extra-Bold"/>
              </a:rPr>
              <a:t>MODULO 3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7E0C8463-DD17-B041-EF43-5C1DC30C4797}"/>
              </a:ext>
            </a:extLst>
          </p:cNvPr>
          <p:cNvSpPr txBox="1"/>
          <p:nvPr/>
        </p:nvSpPr>
        <p:spPr>
          <a:xfrm>
            <a:off x="2829775" y="5238750"/>
            <a:ext cx="14429525" cy="2718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 dirty="0">
                <a:solidFill>
                  <a:srgbClr val="F8A91A"/>
                </a:solidFill>
                <a:latin typeface="Montserrat Extra-Bold"/>
              </a:rPr>
              <a:t>PLANIFICACION ESTRATEGICA</a:t>
            </a:r>
          </a:p>
        </p:txBody>
      </p:sp>
    </p:spTree>
    <p:extLst>
      <p:ext uri="{BB962C8B-B14F-4D97-AF65-F5344CB8AC3E}">
        <p14:creationId xmlns:p14="http://schemas.microsoft.com/office/powerpoint/2010/main" val="3206131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3259461"/>
            <a:ext cx="15799449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s-MX" sz="6000" dirty="0">
                <a:solidFill>
                  <a:srgbClr val="2D262A"/>
                </a:solidFill>
                <a:latin typeface="Montserrat Classic"/>
              </a:rPr>
              <a:t>¿Por qué es importante para nuestro club analizar que hace un club rotario exitoso?</a:t>
            </a:r>
          </a:p>
          <a:p>
            <a:pPr algn="just"/>
            <a:endParaRPr lang="es-MX" sz="6000" dirty="0">
              <a:solidFill>
                <a:srgbClr val="2D262A"/>
              </a:solidFill>
              <a:latin typeface="Montserrat Classic"/>
            </a:endParaRPr>
          </a:p>
          <a:p>
            <a:pPr algn="just"/>
            <a:r>
              <a:rPr lang="es-MX" sz="6000" dirty="0">
                <a:solidFill>
                  <a:srgbClr val="2D262A"/>
                </a:solidFill>
                <a:latin typeface="Montserrat Classic"/>
              </a:rPr>
              <a:t>¿Por qué es un ejercicio importante para los rotarios dentro del club?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49FB9-A676-7BFD-EDE5-D65A9E87AC0E}"/>
              </a:ext>
            </a:extLst>
          </p:cNvPr>
          <p:cNvSpPr txBox="1"/>
          <p:nvPr/>
        </p:nvSpPr>
        <p:spPr>
          <a:xfrm>
            <a:off x="1028700" y="832953"/>
            <a:ext cx="7291144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Planificación</a:t>
            </a:r>
            <a:endParaRPr lang="en-US" sz="5199" dirty="0">
              <a:solidFill>
                <a:srgbClr val="174797"/>
              </a:solidFill>
              <a:latin typeface="Montserrat Extra-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E0D7B1-B6B2-6E5F-7FF9-3600D87BA20B}"/>
              </a:ext>
            </a:extLst>
          </p:cNvPr>
          <p:cNvSpPr txBox="1"/>
          <p:nvPr/>
        </p:nvSpPr>
        <p:spPr>
          <a:xfrm>
            <a:off x="1028700" y="1567347"/>
            <a:ext cx="5922266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estratégica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2292555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4AB104A5-83EC-4EEC-0AA3-82F957FE2E01}"/>
              </a:ext>
            </a:extLst>
          </p:cNvPr>
          <p:cNvSpPr txBox="1"/>
          <p:nvPr/>
        </p:nvSpPr>
        <p:spPr>
          <a:xfrm>
            <a:off x="1028700" y="2032507"/>
            <a:ext cx="15799449" cy="1224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899"/>
              </a:lnSpc>
            </a:pPr>
            <a:r>
              <a:rPr lang="en-US" sz="3200" b="1" dirty="0" err="1">
                <a:solidFill>
                  <a:srgbClr val="2D262A"/>
                </a:solidFill>
                <a:latin typeface="Montserrat Classic"/>
              </a:rPr>
              <a:t>Qué</a:t>
            </a:r>
            <a:r>
              <a:rPr lang="en-US" sz="3200" b="1" dirty="0">
                <a:solidFill>
                  <a:srgbClr val="2D262A"/>
                </a:solidFill>
                <a:latin typeface="Montserrat Classic"/>
              </a:rPr>
              <a:t> </a:t>
            </a:r>
            <a:r>
              <a:rPr lang="en-US" sz="3200" b="1" dirty="0" err="1">
                <a:solidFill>
                  <a:srgbClr val="2D262A"/>
                </a:solidFill>
                <a:latin typeface="Montserrat Classic"/>
              </a:rPr>
              <a:t>Necesitamos</a:t>
            </a:r>
            <a:r>
              <a:rPr lang="en-US" sz="3200" b="1" dirty="0">
                <a:solidFill>
                  <a:srgbClr val="2D262A"/>
                </a:solidFill>
                <a:latin typeface="Montserrat Classic"/>
              </a:rPr>
              <a:t> …..</a:t>
            </a:r>
            <a:r>
              <a:rPr lang="en-US" sz="3200" b="1" dirty="0" err="1">
                <a:solidFill>
                  <a:srgbClr val="2D262A"/>
                </a:solidFill>
                <a:latin typeface="Montserrat Classic"/>
              </a:rPr>
              <a:t>Revisar</a:t>
            </a:r>
            <a:r>
              <a:rPr lang="en-US" sz="3200" b="1" dirty="0">
                <a:solidFill>
                  <a:srgbClr val="2D262A"/>
                </a:solidFill>
                <a:latin typeface="Montserrat Classic"/>
              </a:rPr>
              <a:t> – </a:t>
            </a:r>
            <a:r>
              <a:rPr lang="en-US" sz="3200" b="1" dirty="0" err="1">
                <a:solidFill>
                  <a:srgbClr val="2D262A"/>
                </a:solidFill>
                <a:latin typeface="Montserrat Classic"/>
              </a:rPr>
              <a:t>Analizar</a:t>
            </a:r>
            <a:r>
              <a:rPr lang="en-US" sz="3200" b="1" dirty="0">
                <a:solidFill>
                  <a:srgbClr val="2D262A"/>
                </a:solidFill>
                <a:latin typeface="Montserrat Classic"/>
              </a:rPr>
              <a:t> – </a:t>
            </a:r>
            <a:r>
              <a:rPr lang="en-US" sz="3200" b="1" dirty="0" err="1">
                <a:solidFill>
                  <a:srgbClr val="2D262A"/>
                </a:solidFill>
                <a:latin typeface="Montserrat Classic"/>
              </a:rPr>
              <a:t>Evaluar</a:t>
            </a:r>
            <a:r>
              <a:rPr lang="en-US" sz="3200" b="1" dirty="0">
                <a:solidFill>
                  <a:srgbClr val="2D262A"/>
                </a:solidFill>
                <a:latin typeface="Montserrat Classic"/>
              </a:rPr>
              <a:t> para </a:t>
            </a:r>
            <a:r>
              <a:rPr lang="en-US" sz="3200" b="1" dirty="0" err="1">
                <a:solidFill>
                  <a:srgbClr val="2D262A"/>
                </a:solidFill>
                <a:latin typeface="Montserrat Classic"/>
              </a:rPr>
              <a:t>Fortalecer</a:t>
            </a:r>
            <a:r>
              <a:rPr lang="en-US" sz="3200" b="1" dirty="0">
                <a:solidFill>
                  <a:srgbClr val="2D262A"/>
                </a:solidFill>
                <a:latin typeface="Montserrat Classic"/>
              </a:rPr>
              <a:t> mi Club?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8FE13735-DB18-3A51-809F-7C00658DBCD2}"/>
              </a:ext>
            </a:extLst>
          </p:cNvPr>
          <p:cNvSpPr txBox="1"/>
          <p:nvPr/>
        </p:nvSpPr>
        <p:spPr>
          <a:xfrm>
            <a:off x="833098" y="3545475"/>
            <a:ext cx="7291144" cy="4830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2002" lvl="1" indent="-421001">
              <a:lnSpc>
                <a:spcPts val="5459"/>
              </a:lnSpc>
              <a:buFont typeface="Arial"/>
              <a:buChar char="•"/>
            </a:pPr>
            <a:r>
              <a:rPr lang="es-MX" sz="2800" dirty="0">
                <a:solidFill>
                  <a:srgbClr val="2D262A"/>
                </a:solidFill>
                <a:latin typeface="Montserrat Classic"/>
              </a:rPr>
              <a:t>Club</a:t>
            </a:r>
          </a:p>
          <a:p>
            <a:pPr marL="842002" lvl="1" indent="-421001">
              <a:lnSpc>
                <a:spcPts val="5459"/>
              </a:lnSpc>
              <a:buFont typeface="Arial"/>
              <a:buChar char="•"/>
            </a:pPr>
            <a:r>
              <a:rPr lang="es-MX" sz="2800" dirty="0">
                <a:solidFill>
                  <a:srgbClr val="2D262A"/>
                </a:solidFill>
                <a:latin typeface="Montserrat Classic"/>
              </a:rPr>
              <a:t>Sesiones Semanales</a:t>
            </a:r>
          </a:p>
          <a:p>
            <a:pPr marL="842002" lvl="1" indent="-421001">
              <a:lnSpc>
                <a:spcPts val="5459"/>
              </a:lnSpc>
              <a:buFont typeface="Arial"/>
              <a:buChar char="•"/>
            </a:pPr>
            <a:r>
              <a:rPr lang="es-MX" sz="2800" dirty="0">
                <a:solidFill>
                  <a:srgbClr val="2D262A"/>
                </a:solidFill>
                <a:latin typeface="Montserrat Classic"/>
              </a:rPr>
              <a:t>Oradores invitados</a:t>
            </a:r>
          </a:p>
          <a:p>
            <a:pPr marL="842002" lvl="1" indent="-421001">
              <a:lnSpc>
                <a:spcPts val="5459"/>
              </a:lnSpc>
              <a:buFont typeface="Arial"/>
              <a:buChar char="•"/>
            </a:pPr>
            <a:r>
              <a:rPr lang="es-MX" sz="2800" dirty="0">
                <a:solidFill>
                  <a:srgbClr val="2D262A"/>
                </a:solidFill>
                <a:latin typeface="Montserrat Classic"/>
              </a:rPr>
              <a:t>Puntualidad en sesiones</a:t>
            </a:r>
          </a:p>
          <a:p>
            <a:pPr marL="842002" lvl="1" indent="-421001">
              <a:lnSpc>
                <a:spcPts val="5459"/>
              </a:lnSpc>
              <a:buFont typeface="Arial"/>
              <a:buChar char="•"/>
            </a:pPr>
            <a:r>
              <a:rPr lang="es-MX" sz="2800" dirty="0">
                <a:solidFill>
                  <a:srgbClr val="2D262A"/>
                </a:solidFill>
                <a:latin typeface="Montserrat Classic"/>
              </a:rPr>
              <a:t>Protocolo Rotario</a:t>
            </a:r>
          </a:p>
          <a:p>
            <a:pPr marL="842002" lvl="1" indent="-421001">
              <a:lnSpc>
                <a:spcPts val="5459"/>
              </a:lnSpc>
              <a:buFont typeface="Arial"/>
              <a:buChar char="•"/>
            </a:pPr>
            <a:r>
              <a:rPr lang="es-MX" sz="2800" dirty="0">
                <a:solidFill>
                  <a:srgbClr val="2D262A"/>
                </a:solidFill>
                <a:latin typeface="Montserrat Classic"/>
              </a:rPr>
              <a:t>Orden </a:t>
            </a:r>
          </a:p>
          <a:p>
            <a:pPr marL="842002" lvl="1" indent="-421001">
              <a:lnSpc>
                <a:spcPts val="5459"/>
              </a:lnSpc>
              <a:buFont typeface="Arial"/>
              <a:buChar char="•"/>
            </a:pPr>
            <a:r>
              <a:rPr lang="es-MX" sz="2800" dirty="0">
                <a:solidFill>
                  <a:srgbClr val="2D262A"/>
                </a:solidFill>
                <a:latin typeface="Montserrat Classic"/>
              </a:rPr>
              <a:t>Comités de Servicio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AF70E973-14FF-E67C-F226-BAE91DF8EE25}"/>
              </a:ext>
            </a:extLst>
          </p:cNvPr>
          <p:cNvSpPr txBox="1"/>
          <p:nvPr/>
        </p:nvSpPr>
        <p:spPr>
          <a:xfrm>
            <a:off x="1028700" y="832953"/>
            <a:ext cx="7291144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Planificación</a:t>
            </a:r>
            <a:endParaRPr lang="en-US" sz="5199" dirty="0">
              <a:solidFill>
                <a:srgbClr val="174797"/>
              </a:solidFill>
              <a:latin typeface="Montserrat Extra-Bold Bold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859DA49-BAC7-06C7-832C-045B7A4F8AFB}"/>
              </a:ext>
            </a:extLst>
          </p:cNvPr>
          <p:cNvSpPr txBox="1"/>
          <p:nvPr/>
        </p:nvSpPr>
        <p:spPr>
          <a:xfrm>
            <a:off x="1028700" y="1567347"/>
            <a:ext cx="5922266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estratégica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882B1771-47BC-A89C-3C8F-7EAE6D59C0EA}"/>
              </a:ext>
            </a:extLst>
          </p:cNvPr>
          <p:cNvSpPr txBox="1"/>
          <p:nvPr/>
        </p:nvSpPr>
        <p:spPr>
          <a:xfrm>
            <a:off x="6518188" y="3545475"/>
            <a:ext cx="7291144" cy="3419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2002" lvl="1" indent="-421001">
              <a:lnSpc>
                <a:spcPts val="5459"/>
              </a:lnSpc>
              <a:buFont typeface="Arial"/>
              <a:buChar char="•"/>
            </a:pPr>
            <a:r>
              <a:rPr lang="es-MX" sz="2800" dirty="0">
                <a:solidFill>
                  <a:srgbClr val="2D262A"/>
                </a:solidFill>
                <a:latin typeface="Montserrat Classic"/>
              </a:rPr>
              <a:t>Avenidas de Servicio</a:t>
            </a:r>
          </a:p>
          <a:p>
            <a:pPr marL="842002" lvl="1" indent="-421001">
              <a:lnSpc>
                <a:spcPts val="5459"/>
              </a:lnSpc>
              <a:buFont typeface="Arial"/>
              <a:buChar char="•"/>
            </a:pPr>
            <a:r>
              <a:rPr lang="es-MX" sz="2800" dirty="0">
                <a:solidFill>
                  <a:srgbClr val="2D262A"/>
                </a:solidFill>
                <a:latin typeface="Montserrat Classic"/>
              </a:rPr>
              <a:t>Actividades de Servicio</a:t>
            </a:r>
          </a:p>
          <a:p>
            <a:pPr marL="842002" lvl="1" indent="-421001">
              <a:lnSpc>
                <a:spcPts val="5459"/>
              </a:lnSpc>
              <a:buFont typeface="Arial"/>
              <a:buChar char="•"/>
            </a:pPr>
            <a:r>
              <a:rPr lang="es-MX" sz="2800" dirty="0">
                <a:solidFill>
                  <a:srgbClr val="2D262A"/>
                </a:solidFill>
                <a:latin typeface="Montserrat Classic"/>
              </a:rPr>
              <a:t>Compromiso</a:t>
            </a:r>
          </a:p>
          <a:p>
            <a:pPr marL="842002" lvl="1" indent="-421001">
              <a:lnSpc>
                <a:spcPts val="5459"/>
              </a:lnSpc>
              <a:buFont typeface="Arial"/>
              <a:buChar char="•"/>
            </a:pPr>
            <a:r>
              <a:rPr lang="es-MX" sz="2800" dirty="0">
                <a:solidFill>
                  <a:srgbClr val="2D262A"/>
                </a:solidFill>
                <a:latin typeface="Montserrat Classic"/>
              </a:rPr>
              <a:t>Liderazgos</a:t>
            </a:r>
          </a:p>
          <a:p>
            <a:pPr marL="842002" lvl="1" indent="-421001">
              <a:lnSpc>
                <a:spcPts val="5459"/>
              </a:lnSpc>
              <a:buFont typeface="Arial"/>
              <a:buChar char="•"/>
            </a:pPr>
            <a:r>
              <a:rPr lang="es-MX" sz="2800" dirty="0">
                <a:solidFill>
                  <a:srgbClr val="2D262A"/>
                </a:solidFill>
                <a:latin typeface="Montserrat Classic"/>
              </a:rPr>
              <a:t>Administración</a:t>
            </a:r>
          </a:p>
        </p:txBody>
      </p:sp>
      <p:sp>
        <p:nvSpPr>
          <p:cNvPr id="14" name="CuadroTexto 4">
            <a:extLst>
              <a:ext uri="{FF2B5EF4-FFF2-40B4-BE49-F238E27FC236}">
                <a16:creationId xmlns:a16="http://schemas.microsoft.com/office/drawing/2014/main" id="{98202AE1-1BA8-7B34-542B-57E45D328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6400" y="5361411"/>
            <a:ext cx="4147289" cy="1892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4887"/>
              </a:lnSpc>
              <a:defRPr sz="5199">
                <a:solidFill>
                  <a:srgbClr val="F8A91A"/>
                </a:solidFill>
                <a:latin typeface="Montserrat Extra-Bold Bold"/>
              </a:defRPr>
            </a:lvl1pPr>
          </a:lstStyle>
          <a:p>
            <a:r>
              <a:rPr lang="es-ES_tradnl" altLang="es-MX" dirty="0"/>
              <a:t>Auto </a:t>
            </a:r>
          </a:p>
          <a:p>
            <a:r>
              <a:rPr lang="es-ES_tradnl" altLang="es-MX" dirty="0"/>
              <a:t>Evaluación</a:t>
            </a:r>
          </a:p>
          <a:p>
            <a:r>
              <a:rPr lang="es-ES_tradnl" altLang="es-MX" dirty="0"/>
              <a:t>periódica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1EFAC0EA-743F-9785-8B72-B14BE1832664}"/>
              </a:ext>
            </a:extLst>
          </p:cNvPr>
          <p:cNvSpPr/>
          <p:nvPr/>
        </p:nvSpPr>
        <p:spPr>
          <a:xfrm>
            <a:off x="11734800" y="3545475"/>
            <a:ext cx="762000" cy="57128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1" y="2500409"/>
            <a:ext cx="11925300" cy="4395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1899"/>
              </a:lnSpc>
            </a:pPr>
            <a:r>
              <a:rPr lang="es-MX" sz="7200" dirty="0">
                <a:solidFill>
                  <a:srgbClr val="2D262A"/>
                </a:solidFill>
                <a:latin typeface="Montserrat Classic"/>
              </a:rPr>
              <a:t>Realicemos un ejercicio de evaluación de nuestro club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9319F2-2925-9BD7-1354-1FF9195E9F6F}"/>
              </a:ext>
            </a:extLst>
          </p:cNvPr>
          <p:cNvSpPr txBox="1"/>
          <p:nvPr/>
        </p:nvSpPr>
        <p:spPr>
          <a:xfrm>
            <a:off x="1028700" y="832953"/>
            <a:ext cx="7291144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Planificación</a:t>
            </a:r>
            <a:endParaRPr lang="en-US" sz="5199" dirty="0">
              <a:solidFill>
                <a:srgbClr val="174797"/>
              </a:solidFill>
              <a:latin typeface="Montserrat Extra-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1FF3C-54A3-AB10-BF12-A7273A4F0737}"/>
              </a:ext>
            </a:extLst>
          </p:cNvPr>
          <p:cNvSpPr txBox="1"/>
          <p:nvPr/>
        </p:nvSpPr>
        <p:spPr>
          <a:xfrm>
            <a:off x="1028700" y="1567347"/>
            <a:ext cx="5922266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estratégica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  <p:sp>
        <p:nvSpPr>
          <p:cNvPr id="12" name="2 Marcador de contenido">
            <a:extLst>
              <a:ext uri="{FF2B5EF4-FFF2-40B4-BE49-F238E27FC236}">
                <a16:creationId xmlns:a16="http://schemas.microsoft.com/office/drawing/2014/main" id="{286AD93E-4C32-A5D2-AB0E-6FE88BF2ED58}"/>
              </a:ext>
            </a:extLst>
          </p:cNvPr>
          <p:cNvSpPr txBox="1">
            <a:spLocks/>
          </p:cNvSpPr>
          <p:nvPr/>
        </p:nvSpPr>
        <p:spPr>
          <a:xfrm>
            <a:off x="1028700" y="6896100"/>
            <a:ext cx="16421100" cy="13013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altLang="es-MX" sz="4400" dirty="0">
                <a:ea typeface="MS PGothic" panose="020B0600070205080204" pitchFamily="34" charset="-128"/>
              </a:rPr>
              <a:t>Utilizar inserto PE-2 del manual del participante “Encuesta sobre la salud del club”</a:t>
            </a:r>
          </a:p>
          <a:p>
            <a:pPr marL="0" indent="0" algn="just">
              <a:buFont typeface="Arial" pitchFamily="34" charset="0"/>
              <a:buNone/>
            </a:pPr>
            <a:endParaRPr lang="es-MX" altLang="es-MX" sz="4400" dirty="0">
              <a:ea typeface="MS PGothic" panose="020B0600070205080204" pitchFamily="34" charset="-128"/>
            </a:endParaRPr>
          </a:p>
        </p:txBody>
      </p:sp>
      <p:sp>
        <p:nvSpPr>
          <p:cNvPr id="13" name="2 Marcador de contenido">
            <a:extLst>
              <a:ext uri="{FF2B5EF4-FFF2-40B4-BE49-F238E27FC236}">
                <a16:creationId xmlns:a16="http://schemas.microsoft.com/office/drawing/2014/main" id="{7A8BAC78-DB98-D854-5D02-BE3BF47D5075}"/>
              </a:ext>
            </a:extLst>
          </p:cNvPr>
          <p:cNvSpPr txBox="1">
            <a:spLocks/>
          </p:cNvSpPr>
          <p:nvPr/>
        </p:nvSpPr>
        <p:spPr>
          <a:xfrm>
            <a:off x="3733800" y="8570315"/>
            <a:ext cx="13716000" cy="13013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altLang="es-MX" b="1" dirty="0">
                <a:ea typeface="MS PGothic" panose="020B0600070205080204" pitchFamily="34" charset="-128"/>
              </a:rPr>
              <a:t>Nota Importante</a:t>
            </a:r>
            <a:r>
              <a:rPr lang="es-MX" altLang="es-MX" dirty="0">
                <a:ea typeface="MS PGothic" panose="020B0600070205080204" pitchFamily="34" charset="-128"/>
              </a:rPr>
              <a:t>: Partir de la premisa, que el análisis o encuesta sea una experiencia de aprendizaje y NO una crítica, a la directiva, Presidente o antecesores</a:t>
            </a:r>
          </a:p>
        </p:txBody>
      </p:sp>
      <p:pic>
        <p:nvPicPr>
          <p:cNvPr id="15" name="Picture 14" descr="A blue and orange poster with text&#10;&#10;Description automatically generated">
            <a:extLst>
              <a:ext uri="{FF2B5EF4-FFF2-40B4-BE49-F238E27FC236}">
                <a16:creationId xmlns:a16="http://schemas.microsoft.com/office/drawing/2014/main" id="{E0467988-4297-CABB-F4B6-FBA9608FA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054" y="2795223"/>
            <a:ext cx="319233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90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2801058"/>
            <a:ext cx="15799449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s-MX" sz="4800" dirty="0">
                <a:solidFill>
                  <a:srgbClr val="2D262A"/>
                </a:solidFill>
                <a:latin typeface="Montserrat Classic"/>
              </a:rPr>
              <a:t>Basados en los resultados de la autoevaluación, en áreas de mejora, desarrollar por lo menos metas a 3 años y la meta para los próximos 12 meses. 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3E97B050-85E1-1AE2-E93C-7725EAC0E470}"/>
              </a:ext>
            </a:extLst>
          </p:cNvPr>
          <p:cNvSpPr txBox="1"/>
          <p:nvPr/>
        </p:nvSpPr>
        <p:spPr>
          <a:xfrm>
            <a:off x="1028700" y="832953"/>
            <a:ext cx="7291144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Planificación</a:t>
            </a:r>
            <a:endParaRPr lang="en-US" sz="5199" dirty="0">
              <a:solidFill>
                <a:srgbClr val="174797"/>
              </a:solidFill>
              <a:latin typeface="Montserrat Extra-Bold Bold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BA366FED-C125-D4F5-98BA-6DFD365A9C48}"/>
              </a:ext>
            </a:extLst>
          </p:cNvPr>
          <p:cNvSpPr txBox="1"/>
          <p:nvPr/>
        </p:nvSpPr>
        <p:spPr>
          <a:xfrm>
            <a:off x="1028700" y="1567347"/>
            <a:ext cx="5922266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estratégica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C3465BF6-3FF8-5630-6AB1-CBBFC4F03BF3}"/>
              </a:ext>
            </a:extLst>
          </p:cNvPr>
          <p:cNvSpPr txBox="1"/>
          <p:nvPr/>
        </p:nvSpPr>
        <p:spPr>
          <a:xfrm>
            <a:off x="1012934" y="5716168"/>
            <a:ext cx="1579944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4800" dirty="0"/>
              <a:t>¿Qué estrategias implementarás para lograr cada meta?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670E8FE6-6BBC-8F82-216A-87B713EF74F2}"/>
              </a:ext>
            </a:extLst>
          </p:cNvPr>
          <p:cNvSpPr txBox="1"/>
          <p:nvPr/>
        </p:nvSpPr>
        <p:spPr>
          <a:xfrm>
            <a:off x="1031328" y="6784619"/>
            <a:ext cx="1579944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4800" dirty="0"/>
              <a:t>¿Cómo te garantizarás responsabilidad y compromiso?</a:t>
            </a:r>
          </a:p>
        </p:txBody>
      </p:sp>
    </p:spTree>
    <p:extLst>
      <p:ext uri="{BB962C8B-B14F-4D97-AF65-F5344CB8AC3E}">
        <p14:creationId xmlns:p14="http://schemas.microsoft.com/office/powerpoint/2010/main" val="257496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0A632B-D1DB-4B45-CDAC-B565B9D1DBC3}"/>
              </a:ext>
            </a:extLst>
          </p:cNvPr>
          <p:cNvSpPr txBox="1"/>
          <p:nvPr/>
        </p:nvSpPr>
        <p:spPr>
          <a:xfrm>
            <a:off x="970893" y="3012058"/>
            <a:ext cx="15799449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5400" dirty="0">
                <a:solidFill>
                  <a:srgbClr val="2D262A"/>
                </a:solidFill>
                <a:latin typeface="Montserrat Classic"/>
              </a:rPr>
              <a:t>“La </a:t>
            </a:r>
            <a:r>
              <a:rPr lang="en-US" sz="5400" dirty="0" err="1">
                <a:solidFill>
                  <a:srgbClr val="2D262A"/>
                </a:solidFill>
                <a:latin typeface="Montserrat Classic"/>
              </a:rPr>
              <a:t>acción</a:t>
            </a:r>
            <a:r>
              <a:rPr lang="en-US" sz="5400" dirty="0">
                <a:solidFill>
                  <a:srgbClr val="2D262A"/>
                </a:solidFill>
                <a:latin typeface="Montserrat Classic"/>
              </a:rPr>
              <a:t> sin </a:t>
            </a:r>
            <a:r>
              <a:rPr lang="en-US" sz="5400" dirty="0" err="1">
                <a:solidFill>
                  <a:srgbClr val="2D262A"/>
                </a:solidFill>
                <a:latin typeface="Montserrat Classic"/>
              </a:rPr>
              <a:t>visión</a:t>
            </a:r>
            <a:r>
              <a:rPr lang="en-US" sz="5400" dirty="0">
                <a:solidFill>
                  <a:srgbClr val="2D262A"/>
                </a:solidFill>
                <a:latin typeface="Montserrat Classic"/>
              </a:rPr>
              <a:t> es </a:t>
            </a:r>
            <a:r>
              <a:rPr lang="en-US" sz="5400" dirty="0" err="1">
                <a:solidFill>
                  <a:srgbClr val="2D262A"/>
                </a:solidFill>
                <a:latin typeface="Montserrat Classic"/>
              </a:rPr>
              <a:t>en</a:t>
            </a:r>
            <a:r>
              <a:rPr lang="en-US" sz="5400" dirty="0">
                <a:solidFill>
                  <a:srgbClr val="2D262A"/>
                </a:solidFill>
                <a:latin typeface="Montserrat Classic"/>
              </a:rPr>
              <a:t> </a:t>
            </a:r>
            <a:r>
              <a:rPr lang="en-US" sz="5400" dirty="0" err="1">
                <a:solidFill>
                  <a:srgbClr val="2D262A"/>
                </a:solidFill>
                <a:latin typeface="Montserrat Classic"/>
              </a:rPr>
              <a:t>vano</a:t>
            </a:r>
            <a:r>
              <a:rPr lang="en-US" sz="5400" dirty="0">
                <a:solidFill>
                  <a:srgbClr val="2D262A"/>
                </a:solidFill>
                <a:latin typeface="Montserrat Classic"/>
              </a:rPr>
              <a:t>, y la </a:t>
            </a:r>
            <a:r>
              <a:rPr lang="en-US" sz="5400" dirty="0" err="1">
                <a:solidFill>
                  <a:srgbClr val="2D262A"/>
                </a:solidFill>
                <a:latin typeface="Montserrat Classic"/>
              </a:rPr>
              <a:t>visión</a:t>
            </a:r>
            <a:r>
              <a:rPr lang="en-US" sz="5400" dirty="0">
                <a:solidFill>
                  <a:srgbClr val="2D262A"/>
                </a:solidFill>
                <a:latin typeface="Montserrat Classic"/>
              </a:rPr>
              <a:t> sin </a:t>
            </a:r>
            <a:r>
              <a:rPr lang="en-US" sz="5400" dirty="0" err="1">
                <a:solidFill>
                  <a:srgbClr val="2D262A"/>
                </a:solidFill>
                <a:latin typeface="Montserrat Classic"/>
              </a:rPr>
              <a:t>acción</a:t>
            </a:r>
            <a:r>
              <a:rPr lang="en-US" sz="5400" dirty="0">
                <a:solidFill>
                  <a:srgbClr val="2D262A"/>
                </a:solidFill>
                <a:latin typeface="Montserrat Classic"/>
              </a:rPr>
              <a:t> es </a:t>
            </a:r>
            <a:r>
              <a:rPr lang="en-US" sz="5400" dirty="0" err="1">
                <a:solidFill>
                  <a:srgbClr val="2D262A"/>
                </a:solidFill>
                <a:latin typeface="Montserrat Classic"/>
              </a:rPr>
              <a:t>sólo</a:t>
            </a:r>
            <a:r>
              <a:rPr lang="en-US" sz="5400" dirty="0">
                <a:solidFill>
                  <a:srgbClr val="2D262A"/>
                </a:solidFill>
                <a:latin typeface="Montserrat Classic"/>
              </a:rPr>
              <a:t> un </a:t>
            </a:r>
            <a:r>
              <a:rPr lang="en-US" sz="5400" dirty="0" err="1">
                <a:solidFill>
                  <a:srgbClr val="2D262A"/>
                </a:solidFill>
                <a:latin typeface="Montserrat Classic"/>
              </a:rPr>
              <a:t>sueño</a:t>
            </a:r>
            <a:r>
              <a:rPr lang="en-US" sz="5400" dirty="0">
                <a:solidFill>
                  <a:srgbClr val="2D262A"/>
                </a:solidFill>
                <a:latin typeface="Montserrat Classic"/>
              </a:rPr>
              <a:t>. La </a:t>
            </a:r>
            <a:r>
              <a:rPr lang="en-US" sz="5400" dirty="0" err="1">
                <a:solidFill>
                  <a:srgbClr val="2D262A"/>
                </a:solidFill>
                <a:latin typeface="Montserrat Classic"/>
              </a:rPr>
              <a:t>acción</a:t>
            </a:r>
            <a:r>
              <a:rPr lang="en-US" sz="5400" dirty="0">
                <a:solidFill>
                  <a:srgbClr val="2D262A"/>
                </a:solidFill>
                <a:latin typeface="Montserrat Classic"/>
              </a:rPr>
              <a:t> con </a:t>
            </a:r>
            <a:r>
              <a:rPr lang="en-US" sz="5400" dirty="0" err="1">
                <a:solidFill>
                  <a:srgbClr val="2D262A"/>
                </a:solidFill>
                <a:latin typeface="Montserrat Classic"/>
              </a:rPr>
              <a:t>visión</a:t>
            </a:r>
            <a:r>
              <a:rPr lang="en-US" sz="5400" dirty="0">
                <a:solidFill>
                  <a:srgbClr val="2D262A"/>
                </a:solidFill>
                <a:latin typeface="Montserrat Classic"/>
              </a:rPr>
              <a:t> </a:t>
            </a:r>
            <a:r>
              <a:rPr lang="en-US" sz="5400" dirty="0" err="1">
                <a:solidFill>
                  <a:srgbClr val="2D262A"/>
                </a:solidFill>
                <a:latin typeface="Montserrat Classic"/>
              </a:rPr>
              <a:t>trae</a:t>
            </a:r>
            <a:r>
              <a:rPr lang="en-US" sz="5400" dirty="0">
                <a:solidFill>
                  <a:srgbClr val="2D262A"/>
                </a:solidFill>
                <a:latin typeface="Montserrat Classic"/>
              </a:rPr>
              <a:t> </a:t>
            </a:r>
            <a:r>
              <a:rPr lang="en-US" sz="5400" dirty="0" err="1">
                <a:solidFill>
                  <a:srgbClr val="2D262A"/>
                </a:solidFill>
                <a:latin typeface="Montserrat Classic"/>
              </a:rPr>
              <a:t>esperanza</a:t>
            </a:r>
            <a:r>
              <a:rPr lang="en-US" sz="5400" dirty="0">
                <a:solidFill>
                  <a:srgbClr val="2D262A"/>
                </a:solidFill>
                <a:latin typeface="Montserrat Classic"/>
              </a:rPr>
              <a:t> al </a:t>
            </a:r>
            <a:r>
              <a:rPr lang="en-US" sz="5400" dirty="0" err="1">
                <a:solidFill>
                  <a:srgbClr val="2D262A"/>
                </a:solidFill>
                <a:latin typeface="Montserrat Classic"/>
              </a:rPr>
              <a:t>mundo</a:t>
            </a:r>
            <a:r>
              <a:rPr lang="en-US" sz="5400" dirty="0">
                <a:solidFill>
                  <a:srgbClr val="2D262A"/>
                </a:solidFill>
                <a:latin typeface="Montserrat Classic"/>
              </a:rPr>
              <a:t>”.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A39EFB70-0D23-E4F7-F27D-9D1F0B2409EC}"/>
              </a:ext>
            </a:extLst>
          </p:cNvPr>
          <p:cNvSpPr txBox="1"/>
          <p:nvPr/>
        </p:nvSpPr>
        <p:spPr>
          <a:xfrm>
            <a:off x="1028700" y="832953"/>
            <a:ext cx="7291144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Planificación</a:t>
            </a:r>
            <a:endParaRPr lang="en-US" sz="5199" dirty="0">
              <a:solidFill>
                <a:srgbClr val="174797"/>
              </a:solidFill>
              <a:latin typeface="Montserrat Extra-Bold Bold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08A79557-ED5B-F677-788D-B032EEDF253B}"/>
              </a:ext>
            </a:extLst>
          </p:cNvPr>
          <p:cNvSpPr txBox="1"/>
          <p:nvPr/>
        </p:nvSpPr>
        <p:spPr>
          <a:xfrm>
            <a:off x="1028700" y="1567347"/>
            <a:ext cx="5922266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estratégica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2503F46B-A3E8-841A-40D0-AF60CFBD42ED}"/>
              </a:ext>
            </a:extLst>
          </p:cNvPr>
          <p:cNvSpPr txBox="1"/>
          <p:nvPr/>
        </p:nvSpPr>
        <p:spPr>
          <a:xfrm>
            <a:off x="6096000" y="5922898"/>
            <a:ext cx="12446649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4800" dirty="0"/>
              <a:t>1996-97 RI Pres. Luis Vicente </a:t>
            </a:r>
            <a:r>
              <a:rPr lang="es-ES" altLang="es-MX" sz="4800" dirty="0" err="1"/>
              <a:t>Giay</a:t>
            </a:r>
            <a:endParaRPr lang="es-ES" altLang="es-MX" sz="4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4800" i="1" dirty="0"/>
              <a:t>— Discurso en la Convención Rotaria 1996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4800" i="1" dirty="0"/>
              <a:t>Calgary, Alberta, </a:t>
            </a:r>
            <a:r>
              <a:rPr lang="es-ES" altLang="es-MX" sz="4800" i="1" dirty="0" err="1"/>
              <a:t>Canada</a:t>
            </a:r>
            <a:endParaRPr lang="es-ES" altLang="es-MX" sz="4800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781793" y="4186261"/>
            <a:ext cx="6477507" cy="6100739"/>
            <a:chOff x="0" y="0"/>
            <a:chExt cx="8636677" cy="813431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4608" r="14608"/>
            <a:stretch>
              <a:fillRect/>
            </a:stretch>
          </p:blipFill>
          <p:spPr>
            <a:xfrm>
              <a:off x="0" y="0"/>
              <a:ext cx="8636677" cy="8134319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1028700" y="832953"/>
            <a:ext cx="7291144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>
                <a:solidFill>
                  <a:srgbClr val="174797"/>
                </a:solidFill>
                <a:latin typeface="Montserrat Extra-Bold Bold"/>
              </a:rPr>
              <a:t>Meta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567347"/>
            <a:ext cx="5922266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>
                <a:solidFill>
                  <a:srgbClr val="F8A91A"/>
                </a:solidFill>
                <a:latin typeface="Montserrat Extra-Bold"/>
              </a:rPr>
              <a:t>de la sesión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699" y="2734451"/>
            <a:ext cx="8908469" cy="5563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2002" lvl="1" indent="-421001">
              <a:lnSpc>
                <a:spcPts val="5459"/>
              </a:lnSpc>
              <a:buFont typeface="Arial"/>
              <a:buChar char="•"/>
            </a:pPr>
            <a:r>
              <a:rPr lang="es-MX" sz="3899" dirty="0">
                <a:solidFill>
                  <a:srgbClr val="2D262A"/>
                </a:solidFill>
                <a:latin typeface="Montserrat Classic"/>
              </a:rPr>
              <a:t>Entender el valor y el proceso de una planificación estratégica para mi club.</a:t>
            </a:r>
          </a:p>
          <a:p>
            <a:pPr marL="842002" lvl="1" indent="-421001">
              <a:lnSpc>
                <a:spcPts val="5459"/>
              </a:lnSpc>
              <a:buFont typeface="Arial"/>
              <a:buChar char="•"/>
            </a:pPr>
            <a:r>
              <a:rPr lang="es-MX" sz="3899" dirty="0">
                <a:solidFill>
                  <a:srgbClr val="2D262A"/>
                </a:solidFill>
                <a:latin typeface="Montserrat Classic"/>
              </a:rPr>
              <a:t>Cómo analizar mi club rotario </a:t>
            </a:r>
          </a:p>
          <a:p>
            <a:pPr marL="842002" lvl="1" indent="-421001">
              <a:lnSpc>
                <a:spcPts val="5459"/>
              </a:lnSpc>
              <a:buFont typeface="Arial"/>
              <a:buChar char="•"/>
            </a:pPr>
            <a:r>
              <a:rPr lang="es-MX" sz="3899" dirty="0">
                <a:solidFill>
                  <a:srgbClr val="2D262A"/>
                </a:solidFill>
                <a:latin typeface="Montserrat Classic"/>
              </a:rPr>
              <a:t>Revisar posibles áreas de mejora de mi club</a:t>
            </a:r>
          </a:p>
          <a:p>
            <a:pPr marL="842002" lvl="1" indent="-421001">
              <a:lnSpc>
                <a:spcPts val="5459"/>
              </a:lnSpc>
              <a:buFont typeface="Arial"/>
              <a:buChar char="•"/>
            </a:pPr>
            <a:r>
              <a:rPr lang="es-MX" sz="3899" dirty="0">
                <a:solidFill>
                  <a:srgbClr val="2D262A"/>
                </a:solidFill>
                <a:latin typeface="Montserrat Classic"/>
              </a:rPr>
              <a:t>Discutir como deben hacerse mejoras específicas en mi Club.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88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-115071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 rot="-5400000">
            <a:off x="-1561510" y="6762089"/>
            <a:ext cx="556650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Montserrat Classic"/>
              </a:rPr>
              <a:t>institutodeliderazgorotario.org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29730" y="9201150"/>
            <a:ext cx="9288593" cy="44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0"/>
              </a:lnSpc>
            </a:pPr>
            <a:r>
              <a:rPr lang="en-US" sz="2800" spc="963" dirty="0">
                <a:solidFill>
                  <a:srgbClr val="101010"/>
                </a:solidFill>
                <a:latin typeface="Montserrat Classic"/>
              </a:rPr>
              <a:t>ZONA 25A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20240" y="456293"/>
            <a:ext cx="3763212" cy="3763212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C522B115-99B9-96E2-E7A5-B7538484C22B}"/>
              </a:ext>
            </a:extLst>
          </p:cNvPr>
          <p:cNvSpPr txBox="1"/>
          <p:nvPr/>
        </p:nvSpPr>
        <p:spPr>
          <a:xfrm>
            <a:off x="2829775" y="4088040"/>
            <a:ext cx="9288593" cy="136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 dirty="0">
                <a:solidFill>
                  <a:srgbClr val="174797"/>
                </a:solidFill>
                <a:latin typeface="Montserrat Extra-Bold"/>
              </a:rPr>
              <a:t>MODULO 3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7E0C8463-DD17-B041-EF43-5C1DC30C4797}"/>
              </a:ext>
            </a:extLst>
          </p:cNvPr>
          <p:cNvSpPr txBox="1"/>
          <p:nvPr/>
        </p:nvSpPr>
        <p:spPr>
          <a:xfrm>
            <a:off x="2829775" y="5238750"/>
            <a:ext cx="14429525" cy="2718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 dirty="0">
                <a:solidFill>
                  <a:srgbClr val="F8A91A"/>
                </a:solidFill>
                <a:latin typeface="Montserrat Extra-Bold"/>
              </a:rPr>
              <a:t>PLANIFICACION ESTRATEGICA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0102" y="2417983"/>
            <a:ext cx="14487797" cy="54510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3219365"/>
            <a:ext cx="15799449" cy="41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s-MX" sz="5400" dirty="0"/>
              <a:t>Yo puedo fortalecer mi club promoviendo y liderando la </a:t>
            </a:r>
            <a:r>
              <a:rPr lang="es-MX" sz="5400" b="1" dirty="0"/>
              <a:t>planificación y análisis en del club. </a:t>
            </a:r>
          </a:p>
          <a:p>
            <a:endParaRPr lang="es-MX" sz="5400" dirty="0"/>
          </a:p>
          <a:p>
            <a:r>
              <a:rPr lang="es-MX" sz="5400" b="1" dirty="0"/>
              <a:t>¿Cómo crear una visión conjunta, accionable y relevante para mi club?</a:t>
            </a:r>
            <a:endParaRPr lang="es-ES" sz="5400" b="1" dirty="0">
              <a:solidFill>
                <a:srgbClr val="000000"/>
              </a:solidFill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B29F0880-A369-98B9-B819-71A9B1BC33C1}"/>
              </a:ext>
            </a:extLst>
          </p:cNvPr>
          <p:cNvSpPr txBox="1"/>
          <p:nvPr/>
        </p:nvSpPr>
        <p:spPr>
          <a:xfrm>
            <a:off x="1028700" y="832953"/>
            <a:ext cx="7291144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Planificación</a:t>
            </a:r>
            <a:endParaRPr lang="en-US" sz="5199" dirty="0">
              <a:solidFill>
                <a:srgbClr val="174797"/>
              </a:solidFill>
              <a:latin typeface="Montserrat Extra-Bold Bold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65A98B6-474F-D4DA-502B-CC0A4892C840}"/>
              </a:ext>
            </a:extLst>
          </p:cNvPr>
          <p:cNvSpPr txBox="1"/>
          <p:nvPr/>
        </p:nvSpPr>
        <p:spPr>
          <a:xfrm>
            <a:off x="1028700" y="1567347"/>
            <a:ext cx="5922266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estratégica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781793" y="4186261"/>
            <a:ext cx="6477507" cy="6100739"/>
            <a:chOff x="0" y="0"/>
            <a:chExt cx="8636677" cy="813431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4608" r="14608"/>
            <a:stretch>
              <a:fillRect/>
            </a:stretch>
          </p:blipFill>
          <p:spPr>
            <a:xfrm>
              <a:off x="0" y="0"/>
              <a:ext cx="8636677" cy="8134319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1028699" y="2857500"/>
            <a:ext cx="8908469" cy="5563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2002" lvl="1" indent="-421001">
              <a:lnSpc>
                <a:spcPts val="5459"/>
              </a:lnSpc>
              <a:buFont typeface="Arial"/>
              <a:buChar char="•"/>
            </a:pPr>
            <a:r>
              <a:rPr lang="es-MX" sz="3899" dirty="0">
                <a:solidFill>
                  <a:srgbClr val="2D262A"/>
                </a:solidFill>
                <a:latin typeface="Montserrat Classic"/>
              </a:rPr>
              <a:t>Entender el valor y el proceso de una planificación estratégica para mi club.</a:t>
            </a:r>
          </a:p>
          <a:p>
            <a:pPr marL="842002" lvl="1" indent="-421001">
              <a:lnSpc>
                <a:spcPts val="5459"/>
              </a:lnSpc>
              <a:buFont typeface="Arial"/>
              <a:buChar char="•"/>
            </a:pPr>
            <a:r>
              <a:rPr lang="es-MX" sz="3899" dirty="0">
                <a:solidFill>
                  <a:srgbClr val="2D262A"/>
                </a:solidFill>
                <a:latin typeface="Montserrat Classic"/>
              </a:rPr>
              <a:t>Cómo analizar mi club rotario </a:t>
            </a:r>
          </a:p>
          <a:p>
            <a:pPr marL="842002" lvl="1" indent="-421001">
              <a:lnSpc>
                <a:spcPts val="5459"/>
              </a:lnSpc>
              <a:buFont typeface="Arial"/>
              <a:buChar char="•"/>
            </a:pPr>
            <a:r>
              <a:rPr lang="es-MX" sz="3899" dirty="0">
                <a:solidFill>
                  <a:srgbClr val="2D262A"/>
                </a:solidFill>
                <a:latin typeface="Montserrat Classic"/>
              </a:rPr>
              <a:t>Revisar posibles áreas de mejora de mi club</a:t>
            </a:r>
          </a:p>
          <a:p>
            <a:pPr marL="842002" lvl="1" indent="-421001">
              <a:lnSpc>
                <a:spcPts val="5459"/>
              </a:lnSpc>
              <a:buFont typeface="Arial"/>
              <a:buChar char="•"/>
            </a:pPr>
            <a:r>
              <a:rPr lang="es-MX" sz="3899" dirty="0">
                <a:solidFill>
                  <a:srgbClr val="2D262A"/>
                </a:solidFill>
                <a:latin typeface="Montserrat Classic"/>
              </a:rPr>
              <a:t>Discutir cómo deben hacerse mejoras específicas en mi Club.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63FD461E-FAE4-61A7-1403-3F7FC46F9E70}"/>
              </a:ext>
            </a:extLst>
          </p:cNvPr>
          <p:cNvSpPr txBox="1"/>
          <p:nvPr/>
        </p:nvSpPr>
        <p:spPr>
          <a:xfrm>
            <a:off x="1028700" y="832953"/>
            <a:ext cx="7291144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>
                <a:solidFill>
                  <a:srgbClr val="174797"/>
                </a:solidFill>
                <a:latin typeface="Montserrat Extra-Bold Bold"/>
              </a:rPr>
              <a:t>Meta 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E797D1B-F3B3-A158-E28D-26A5BFA81501}"/>
              </a:ext>
            </a:extLst>
          </p:cNvPr>
          <p:cNvSpPr txBox="1"/>
          <p:nvPr/>
        </p:nvSpPr>
        <p:spPr>
          <a:xfrm>
            <a:off x="1028700" y="1567347"/>
            <a:ext cx="5922266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>
                <a:solidFill>
                  <a:srgbClr val="F8A91A"/>
                </a:solidFill>
                <a:latin typeface="Montserrat Extra-Bold"/>
              </a:rPr>
              <a:t>de la sesión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2797117"/>
            <a:ext cx="15799449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6600" b="1" dirty="0"/>
              <a:t>Rotary International sugiere que los clubes desarrollen su plan estratégico.. pero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0E314-E173-D30D-38FB-6E6A43653F41}"/>
              </a:ext>
            </a:extLst>
          </p:cNvPr>
          <p:cNvSpPr txBox="1"/>
          <p:nvPr/>
        </p:nvSpPr>
        <p:spPr>
          <a:xfrm>
            <a:off x="1028700" y="832953"/>
            <a:ext cx="7291144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Planificación</a:t>
            </a:r>
            <a:endParaRPr lang="en-US" sz="5199" dirty="0">
              <a:solidFill>
                <a:srgbClr val="174797"/>
              </a:solidFill>
              <a:latin typeface="Montserrat Extra-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DE90F9-A68D-9CB8-14C4-A24296715DBA}"/>
              </a:ext>
            </a:extLst>
          </p:cNvPr>
          <p:cNvSpPr txBox="1"/>
          <p:nvPr/>
        </p:nvSpPr>
        <p:spPr>
          <a:xfrm>
            <a:off x="1028700" y="1567347"/>
            <a:ext cx="5922266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estratégica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F5D8AEC6-482A-C23F-C44C-C3531A268A08}"/>
              </a:ext>
            </a:extLst>
          </p:cNvPr>
          <p:cNvSpPr txBox="1"/>
          <p:nvPr/>
        </p:nvSpPr>
        <p:spPr>
          <a:xfrm>
            <a:off x="1012934" y="5090405"/>
            <a:ext cx="15799449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7200" dirty="0"/>
              <a:t>¿Qué es un plan estratégico?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7985E26F-04AB-C6E7-37E6-3D009CAFE596}"/>
              </a:ext>
            </a:extLst>
          </p:cNvPr>
          <p:cNvSpPr txBox="1"/>
          <p:nvPr/>
        </p:nvSpPr>
        <p:spPr>
          <a:xfrm>
            <a:off x="1002424" y="6216872"/>
            <a:ext cx="15799449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7200" dirty="0"/>
              <a:t>¿Por qué necesitamos uno?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86BBD661-5851-EFF1-2A03-E8DC93DA6E31}"/>
              </a:ext>
            </a:extLst>
          </p:cNvPr>
          <p:cNvSpPr txBox="1"/>
          <p:nvPr/>
        </p:nvSpPr>
        <p:spPr>
          <a:xfrm>
            <a:off x="1028700" y="7343339"/>
            <a:ext cx="15799449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7200" dirty="0"/>
              <a:t>¿Qué beneficios nos brindará poseerlo?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17" name="TextBox 7">
            <a:extLst>
              <a:ext uri="{FF2B5EF4-FFF2-40B4-BE49-F238E27FC236}">
                <a16:creationId xmlns:a16="http://schemas.microsoft.com/office/drawing/2014/main" id="{5BF36B75-B412-5503-9B1C-8CBB1F37E261}"/>
              </a:ext>
            </a:extLst>
          </p:cNvPr>
          <p:cNvSpPr txBox="1"/>
          <p:nvPr/>
        </p:nvSpPr>
        <p:spPr>
          <a:xfrm>
            <a:off x="1028700" y="2481890"/>
            <a:ext cx="15799449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5400" dirty="0">
                <a:solidFill>
                  <a:srgbClr val="2D262A"/>
                </a:solidFill>
                <a:latin typeface="Montserrat Classic"/>
              </a:rPr>
              <a:t>¿</a:t>
            </a:r>
            <a:r>
              <a:rPr lang="en-US" sz="5400" dirty="0" err="1">
                <a:solidFill>
                  <a:srgbClr val="2D262A"/>
                </a:solidFill>
                <a:latin typeface="Montserrat Classic"/>
              </a:rPr>
              <a:t>Cuáles</a:t>
            </a:r>
            <a:r>
              <a:rPr lang="en-US" sz="5400" dirty="0">
                <a:solidFill>
                  <a:srgbClr val="2D262A"/>
                </a:solidFill>
                <a:latin typeface="Montserrat Classic"/>
              </a:rPr>
              <a:t> son </a:t>
            </a:r>
            <a:r>
              <a:rPr lang="en-US" sz="5400" dirty="0" err="1">
                <a:solidFill>
                  <a:srgbClr val="2D262A"/>
                </a:solidFill>
                <a:latin typeface="Montserrat Classic"/>
              </a:rPr>
              <a:t>los</a:t>
            </a:r>
            <a:r>
              <a:rPr lang="en-US" sz="5400" dirty="0">
                <a:solidFill>
                  <a:srgbClr val="2D262A"/>
                </a:solidFill>
                <a:latin typeface="Montserrat Classic"/>
              </a:rPr>
              <a:t> pasos para </a:t>
            </a:r>
            <a:r>
              <a:rPr lang="en-US" sz="5400" dirty="0" err="1">
                <a:solidFill>
                  <a:srgbClr val="2D262A"/>
                </a:solidFill>
                <a:latin typeface="Montserrat Classic"/>
              </a:rPr>
              <a:t>realizar</a:t>
            </a:r>
            <a:r>
              <a:rPr lang="en-US" sz="5400" dirty="0">
                <a:solidFill>
                  <a:srgbClr val="2D262A"/>
                </a:solidFill>
                <a:latin typeface="Montserrat Classic"/>
              </a:rPr>
              <a:t> un plan </a:t>
            </a:r>
            <a:r>
              <a:rPr lang="en-US" sz="5400" dirty="0" err="1">
                <a:solidFill>
                  <a:srgbClr val="2D262A"/>
                </a:solidFill>
                <a:latin typeface="Montserrat Classic"/>
              </a:rPr>
              <a:t>estratégico</a:t>
            </a:r>
            <a:r>
              <a:rPr lang="en-US" sz="5400" dirty="0">
                <a:solidFill>
                  <a:srgbClr val="2D262A"/>
                </a:solidFill>
                <a:latin typeface="Montserrat Classic"/>
              </a:rPr>
              <a:t> de un club </a:t>
            </a:r>
            <a:r>
              <a:rPr lang="en-US" sz="5400" dirty="0" err="1">
                <a:solidFill>
                  <a:srgbClr val="2D262A"/>
                </a:solidFill>
                <a:latin typeface="Montserrat Classic"/>
              </a:rPr>
              <a:t>rotario</a:t>
            </a:r>
            <a:r>
              <a:rPr lang="en-US" sz="5400" dirty="0">
                <a:solidFill>
                  <a:srgbClr val="2D262A"/>
                </a:solidFill>
                <a:latin typeface="Montserrat Classic"/>
              </a:rPr>
              <a:t>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6473C28-00A6-D011-DD7F-162E0E632120}"/>
              </a:ext>
            </a:extLst>
          </p:cNvPr>
          <p:cNvSpPr txBox="1"/>
          <p:nvPr/>
        </p:nvSpPr>
        <p:spPr>
          <a:xfrm>
            <a:off x="1028700" y="832953"/>
            <a:ext cx="7291144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Planificación</a:t>
            </a:r>
            <a:endParaRPr lang="en-US" sz="5199" dirty="0">
              <a:solidFill>
                <a:srgbClr val="174797"/>
              </a:solidFill>
              <a:latin typeface="Montserrat Extra-Bold Bold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DDAD3EA-7CA2-E27D-A013-B3D992F7B2B3}"/>
              </a:ext>
            </a:extLst>
          </p:cNvPr>
          <p:cNvSpPr txBox="1"/>
          <p:nvPr/>
        </p:nvSpPr>
        <p:spPr>
          <a:xfrm>
            <a:off x="1028700" y="1567347"/>
            <a:ext cx="5922266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estratégica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4B90E44-278C-A2E8-C9BC-8394CCFB5F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6807379"/>
              </p:ext>
            </p:extLst>
          </p:nvPr>
        </p:nvGraphicFramePr>
        <p:xfrm>
          <a:off x="700946" y="2472693"/>
          <a:ext cx="16748854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52967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96473C28-00A6-D011-DD7F-162E0E632120}"/>
              </a:ext>
            </a:extLst>
          </p:cNvPr>
          <p:cNvSpPr txBox="1"/>
          <p:nvPr/>
        </p:nvSpPr>
        <p:spPr>
          <a:xfrm>
            <a:off x="1028700" y="832953"/>
            <a:ext cx="7291144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Planificación</a:t>
            </a:r>
            <a:endParaRPr lang="en-US" sz="5199" dirty="0">
              <a:solidFill>
                <a:srgbClr val="174797"/>
              </a:solidFill>
              <a:latin typeface="Montserrat Extra-Bold Bold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DDAD3EA-7CA2-E27D-A013-B3D992F7B2B3}"/>
              </a:ext>
            </a:extLst>
          </p:cNvPr>
          <p:cNvSpPr txBox="1"/>
          <p:nvPr/>
        </p:nvSpPr>
        <p:spPr>
          <a:xfrm>
            <a:off x="1028700" y="1567347"/>
            <a:ext cx="5922266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estratégica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  <p:pic>
        <p:nvPicPr>
          <p:cNvPr id="13" name="Picture 12" descr="A blue and orange graphic on a white cover&#10;&#10;Description automatically generated">
            <a:extLst>
              <a:ext uri="{FF2B5EF4-FFF2-40B4-BE49-F238E27FC236}">
                <a16:creationId xmlns:a16="http://schemas.microsoft.com/office/drawing/2014/main" id="{BF8CE050-4BB4-BA70-3810-CCA7B8184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658" y="1296472"/>
            <a:ext cx="5969000" cy="8229600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98CB3322-A1FC-1103-BCB5-EB8E4AC162AE}"/>
              </a:ext>
            </a:extLst>
          </p:cNvPr>
          <p:cNvSpPr txBox="1"/>
          <p:nvPr/>
        </p:nvSpPr>
        <p:spPr>
          <a:xfrm>
            <a:off x="323818" y="6888831"/>
            <a:ext cx="1579944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4800" dirty="0"/>
              <a:t>Anexo PE-1</a:t>
            </a:r>
          </a:p>
        </p:txBody>
      </p:sp>
    </p:spTree>
    <p:extLst>
      <p:ext uri="{BB962C8B-B14F-4D97-AF65-F5344CB8AC3E}">
        <p14:creationId xmlns:p14="http://schemas.microsoft.com/office/powerpoint/2010/main" val="144288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3E97B050-85E1-1AE2-E93C-7725EAC0E470}"/>
              </a:ext>
            </a:extLst>
          </p:cNvPr>
          <p:cNvSpPr txBox="1"/>
          <p:nvPr/>
        </p:nvSpPr>
        <p:spPr>
          <a:xfrm>
            <a:off x="1028700" y="832953"/>
            <a:ext cx="7291144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Planificación</a:t>
            </a:r>
            <a:endParaRPr lang="en-US" sz="5199" dirty="0">
              <a:solidFill>
                <a:srgbClr val="174797"/>
              </a:solidFill>
              <a:latin typeface="Montserrat Extra-Bold Bold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BA366FED-C125-D4F5-98BA-6DFD365A9C48}"/>
              </a:ext>
            </a:extLst>
          </p:cNvPr>
          <p:cNvSpPr txBox="1"/>
          <p:nvPr/>
        </p:nvSpPr>
        <p:spPr>
          <a:xfrm>
            <a:off x="1028700" y="1567347"/>
            <a:ext cx="5922266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estratégica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C3465BF6-3FF8-5630-6AB1-CBBFC4F03BF3}"/>
              </a:ext>
            </a:extLst>
          </p:cNvPr>
          <p:cNvSpPr txBox="1"/>
          <p:nvPr/>
        </p:nvSpPr>
        <p:spPr>
          <a:xfrm>
            <a:off x="1012934" y="2893170"/>
            <a:ext cx="15799449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4800" dirty="0"/>
              <a:t>¿Quiénes son los que deben estar involucrados y comprometidos en la elaboración de un plan estratégico (la junta directiva, todos los socios o un socio relevante)?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670E8FE6-6BBC-8F82-216A-87B713EF74F2}"/>
              </a:ext>
            </a:extLst>
          </p:cNvPr>
          <p:cNvSpPr txBox="1"/>
          <p:nvPr/>
        </p:nvSpPr>
        <p:spPr>
          <a:xfrm>
            <a:off x="1031328" y="5606552"/>
            <a:ext cx="1579944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4800" dirty="0"/>
              <a:t>¿Qué tan seguido debería un plan estratégico ser revisado?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48DE45-FE9A-E299-994C-3F731FFD26FF}"/>
              </a:ext>
            </a:extLst>
          </p:cNvPr>
          <p:cNvSpPr txBox="1"/>
          <p:nvPr/>
        </p:nvSpPr>
        <p:spPr>
          <a:xfrm>
            <a:off x="1012933" y="6923830"/>
            <a:ext cx="15799449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4800" dirty="0"/>
              <a:t>¿Se puede cambiar un plan estratégico? De ser que sí ¿cómo se debería cambiar?</a:t>
            </a:r>
          </a:p>
        </p:txBody>
      </p:sp>
    </p:spTree>
    <p:extLst>
      <p:ext uri="{BB962C8B-B14F-4D97-AF65-F5344CB8AC3E}">
        <p14:creationId xmlns:p14="http://schemas.microsoft.com/office/powerpoint/2010/main" val="341939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17825" y="2413635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18" y="8740657"/>
            <a:ext cx="2751590" cy="1035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80128" y="376041"/>
            <a:ext cx="1896042" cy="18960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774197"/>
            <a:ext cx="15799449" cy="127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899"/>
              </a:lnSpc>
            </a:pPr>
            <a:r>
              <a:rPr lang="en-US" sz="5400" dirty="0" err="1">
                <a:solidFill>
                  <a:srgbClr val="2D262A"/>
                </a:solidFill>
                <a:latin typeface="Montserrat Classic"/>
              </a:rPr>
              <a:t>Análisis</a:t>
            </a:r>
            <a:r>
              <a:rPr lang="en-US" sz="5400" dirty="0">
                <a:solidFill>
                  <a:srgbClr val="2D262A"/>
                </a:solidFill>
                <a:latin typeface="Montserrat Classic"/>
              </a:rPr>
              <a:t> del club</a:t>
            </a:r>
          </a:p>
        </p:txBody>
      </p:sp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id="{2838B2D8-9E94-34B2-B216-BF74D8A963AA}"/>
              </a:ext>
            </a:extLst>
          </p:cNvPr>
          <p:cNvSpPr txBox="1">
            <a:spLocks/>
          </p:cNvSpPr>
          <p:nvPr/>
        </p:nvSpPr>
        <p:spPr>
          <a:xfrm>
            <a:off x="1028700" y="3671456"/>
            <a:ext cx="12763500" cy="4525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MX" altLang="es-MX" sz="4800" b="1" dirty="0">
                <a:ea typeface="MS PGothic" panose="020B0600070205080204" pitchFamily="34" charset="-128"/>
              </a:rPr>
              <a:t>Analisis FODA</a:t>
            </a:r>
            <a:endParaRPr lang="es-MX" altLang="es-MX" sz="4800" dirty="0">
              <a:ea typeface="MS PGothic" panose="020B0600070205080204" pitchFamily="34" charset="-128"/>
            </a:endParaRPr>
          </a:p>
          <a:p>
            <a:pPr algn="just"/>
            <a:r>
              <a:rPr lang="es-MX" altLang="es-MX" sz="4800" dirty="0">
                <a:ea typeface="MS PGothic" panose="020B0600070205080204" pitchFamily="34" charset="-128"/>
              </a:rPr>
              <a:t>Fortalezas</a:t>
            </a:r>
          </a:p>
          <a:p>
            <a:pPr algn="just"/>
            <a:r>
              <a:rPr lang="es-MX" altLang="es-MX" sz="4800" dirty="0">
                <a:ea typeface="MS PGothic" panose="020B0600070205080204" pitchFamily="34" charset="-128"/>
              </a:rPr>
              <a:t>Oportunidades</a:t>
            </a:r>
          </a:p>
          <a:p>
            <a:pPr algn="just"/>
            <a:r>
              <a:rPr lang="es-MX" altLang="es-MX" sz="4800" dirty="0">
                <a:ea typeface="MS PGothic" panose="020B0600070205080204" pitchFamily="34" charset="-128"/>
              </a:rPr>
              <a:t>Debilidades</a:t>
            </a:r>
          </a:p>
          <a:p>
            <a:pPr algn="just"/>
            <a:r>
              <a:rPr lang="es-MX" altLang="es-MX" sz="4800" dirty="0">
                <a:ea typeface="MS PGothic" panose="020B0600070205080204" pitchFamily="34" charset="-128"/>
              </a:rPr>
              <a:t>Amenazas</a:t>
            </a:r>
          </a:p>
          <a:p>
            <a:pPr marL="0" indent="0" algn="just">
              <a:buFont typeface="Arial" pitchFamily="34" charset="0"/>
              <a:buNone/>
            </a:pPr>
            <a:endParaRPr lang="es-MX" altLang="es-MX" sz="4800" dirty="0">
              <a:ea typeface="MS PGothic" panose="020B0600070205080204" pitchFamily="34" charset="-128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1A103597-4B5B-091C-3574-AE517782C26E}"/>
              </a:ext>
            </a:extLst>
          </p:cNvPr>
          <p:cNvSpPr txBox="1"/>
          <p:nvPr/>
        </p:nvSpPr>
        <p:spPr>
          <a:xfrm>
            <a:off x="1028700" y="832953"/>
            <a:ext cx="7291144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174797"/>
                </a:solidFill>
                <a:latin typeface="Montserrat Extra-Bold Bold"/>
              </a:rPr>
              <a:t>Planificación</a:t>
            </a:r>
            <a:endParaRPr lang="en-US" sz="5199" dirty="0">
              <a:solidFill>
                <a:srgbClr val="174797"/>
              </a:solidFill>
              <a:latin typeface="Montserrat Extra-Bold Bold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C97C6EA4-6611-89D4-361A-0181D2E7488A}"/>
              </a:ext>
            </a:extLst>
          </p:cNvPr>
          <p:cNvSpPr txBox="1"/>
          <p:nvPr/>
        </p:nvSpPr>
        <p:spPr>
          <a:xfrm>
            <a:off x="1028700" y="1567347"/>
            <a:ext cx="5922266" cy="64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7"/>
              </a:lnSpc>
            </a:pPr>
            <a:r>
              <a:rPr lang="en-US" sz="5199" dirty="0" err="1">
                <a:solidFill>
                  <a:srgbClr val="F8A91A"/>
                </a:solidFill>
                <a:latin typeface="Montserrat Extra-Bold Bold"/>
              </a:rPr>
              <a:t>estratégica</a:t>
            </a:r>
            <a:endParaRPr lang="en-US" sz="5199" dirty="0">
              <a:solidFill>
                <a:srgbClr val="F8A91A"/>
              </a:solidFill>
              <a:latin typeface="Montserrat Extra-Bold Bold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3890</TotalTime>
  <Words>931</Words>
  <Application>Microsoft Office PowerPoint</Application>
  <PresentationFormat>Personalizado</PresentationFormat>
  <Paragraphs>174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8" baseType="lpstr">
      <vt:lpstr>Corbel</vt:lpstr>
      <vt:lpstr>Calibri</vt:lpstr>
      <vt:lpstr>Arial Narrow</vt:lpstr>
      <vt:lpstr>MS PGothic</vt:lpstr>
      <vt:lpstr>Symbol</vt:lpstr>
      <vt:lpstr>Open Sans</vt:lpstr>
      <vt:lpstr>Montserrat Classic</vt:lpstr>
      <vt:lpstr>Arial</vt:lpstr>
      <vt:lpstr>Montserrat Extra-Bold</vt:lpstr>
      <vt:lpstr>Montserrat Extra-Bold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Modulo 1: Compromiso rotario v2021-23</dc:title>
  <dc:creator>Pacientes Nugenesis Plastic Surgery</dc:creator>
  <cp:lastModifiedBy>Pacientes Nugenesis Plastic Surgery</cp:lastModifiedBy>
  <cp:revision>11</cp:revision>
  <dcterms:created xsi:type="dcterms:W3CDTF">2006-08-16T00:00:00Z</dcterms:created>
  <dcterms:modified xsi:type="dcterms:W3CDTF">2024-10-07T18:49:14Z</dcterms:modified>
  <dc:identifier>DAFYE0nuytY</dc:identifier>
</cp:coreProperties>
</file>