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0" r:id="rId4"/>
    <p:sldId id="259" r:id="rId5"/>
    <p:sldId id="444" r:id="rId6"/>
    <p:sldId id="1594" r:id="rId7"/>
    <p:sldId id="1595" r:id="rId8"/>
    <p:sldId id="1596" r:id="rId9"/>
    <p:sldId id="1597" r:id="rId10"/>
    <p:sldId id="1598" r:id="rId11"/>
    <p:sldId id="1599" r:id="rId12"/>
    <p:sldId id="296" r:id="rId13"/>
    <p:sldId id="1600" r:id="rId14"/>
    <p:sldId id="1601" r:id="rId15"/>
    <p:sldId id="446" r:id="rId16"/>
    <p:sldId id="1602" r:id="rId17"/>
    <p:sldId id="1603" r:id="rId18"/>
    <p:sldId id="295" r:id="rId19"/>
    <p:sldId id="276" r:id="rId20"/>
    <p:sldId id="277" r:id="rId21"/>
  </p:sldIdLst>
  <p:sldSz cx="18288000" cy="10287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Montserrat Classic" pitchFamily="2" charset="77"/>
      <p:regular r:id="rId27"/>
    </p:embeddedFont>
    <p:embeddedFont>
      <p:font typeface="Montserrat Extra-Bold" pitchFamily="2" charset="77"/>
      <p:regular r:id="rId28"/>
      <p:bold r:id="rId29"/>
    </p:embeddedFont>
    <p:embeddedFont>
      <p:font typeface="Montserrat Extra-Bold Bold" pitchFamily="2" charset="77"/>
      <p:regular r:id="rId30"/>
      <p:bold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7" autoAdjust="0"/>
    <p:restoredTop sz="94622" autoAdjust="0"/>
  </p:normalViewPr>
  <p:slideViewPr>
    <p:cSldViewPr>
      <p:cViewPr varScale="1">
        <p:scale>
          <a:sx n="81" d="100"/>
          <a:sy n="81" d="100"/>
        </p:scale>
        <p:origin x="33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9FCFB-9AFA-9948-BA58-69200BFBB699}" type="datetimeFigureOut">
              <a:rPr lang="en-GT" smtClean="0"/>
              <a:t>1/11/23</a:t>
            </a:fld>
            <a:endParaRPr lang="en-G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F35B0-9E35-064D-82CF-FABB6A57D598}" type="slidenum">
              <a:rPr lang="en-GT" smtClean="0"/>
              <a:t>‹#›</a:t>
            </a:fld>
            <a:endParaRPr lang="en-GT"/>
          </a:p>
        </p:txBody>
      </p:sp>
    </p:spTree>
    <p:extLst>
      <p:ext uri="{BB962C8B-B14F-4D97-AF65-F5344CB8AC3E}">
        <p14:creationId xmlns:p14="http://schemas.microsoft.com/office/powerpoint/2010/main" val="2306045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00102" y="2417983"/>
            <a:ext cx="14487797" cy="545103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017825" y="2413635"/>
            <a:ext cx="2758345" cy="245871"/>
            <a:chOff x="0" y="0"/>
            <a:chExt cx="726478" cy="647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9B314"/>
            </a:solidFill>
          </p:spPr>
          <p:txBody>
            <a:bodyPr/>
            <a:lstStyle/>
            <a:p>
              <a:endParaRPr lang="es-G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3818" y="8740657"/>
            <a:ext cx="2751590" cy="103528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80128" y="376041"/>
            <a:ext cx="1896042" cy="189604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700" y="3551461"/>
            <a:ext cx="15799449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MX" sz="8000" b="1" dirty="0"/>
              <a:t>Bajo tu punto de vista ¿crees que el ILR está haciendo una diferencia en los clubes rotarios?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4B2BB8-8DF1-DDA7-A012-F1B809F5565B}"/>
              </a:ext>
            </a:extLst>
          </p:cNvPr>
          <p:cNvSpPr txBox="1"/>
          <p:nvPr/>
        </p:nvSpPr>
        <p:spPr>
          <a:xfrm>
            <a:off x="1028700" y="832953"/>
            <a:ext cx="8115300" cy="636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87"/>
              </a:lnSpc>
            </a:pPr>
            <a:r>
              <a:rPr lang="en-US" sz="5199" dirty="0" err="1">
                <a:solidFill>
                  <a:srgbClr val="174797"/>
                </a:solidFill>
                <a:latin typeface="Montserrat Extra-Bold Bold"/>
              </a:rPr>
              <a:t>Haciendo</a:t>
            </a:r>
            <a:r>
              <a:rPr lang="en-US" sz="5199" dirty="0">
                <a:solidFill>
                  <a:srgbClr val="174797"/>
                </a:solidFill>
                <a:latin typeface="Montserrat Extra-Bold Bold"/>
              </a:rPr>
              <a:t> la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51D8B2-DFBC-2B19-7C8A-93ADE48F993A}"/>
              </a:ext>
            </a:extLst>
          </p:cNvPr>
          <p:cNvSpPr txBox="1"/>
          <p:nvPr/>
        </p:nvSpPr>
        <p:spPr>
          <a:xfrm>
            <a:off x="1028700" y="1567347"/>
            <a:ext cx="8496300" cy="636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87"/>
              </a:lnSpc>
            </a:pPr>
            <a:r>
              <a:rPr lang="en-US" sz="5199" dirty="0" err="1">
                <a:solidFill>
                  <a:srgbClr val="F8A91A"/>
                </a:solidFill>
                <a:latin typeface="Montserrat Extra-Bold Bold"/>
              </a:rPr>
              <a:t>Diferencia</a:t>
            </a:r>
            <a:endParaRPr lang="en-US" sz="5199" dirty="0">
              <a:solidFill>
                <a:srgbClr val="F8A91A"/>
              </a:solidFill>
              <a:latin typeface="Montserrat Extra-Bold Bold"/>
            </a:endParaRPr>
          </a:p>
        </p:txBody>
      </p:sp>
    </p:spTree>
    <p:extLst>
      <p:ext uri="{BB962C8B-B14F-4D97-AF65-F5344CB8AC3E}">
        <p14:creationId xmlns:p14="http://schemas.microsoft.com/office/powerpoint/2010/main" val="2737440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017825" y="2413635"/>
            <a:ext cx="2758345" cy="245871"/>
            <a:chOff x="0" y="0"/>
            <a:chExt cx="726478" cy="647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9B314"/>
            </a:solidFill>
          </p:spPr>
          <p:txBody>
            <a:bodyPr/>
            <a:lstStyle/>
            <a:p>
              <a:endParaRPr lang="es-G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280840" y="8740657"/>
            <a:ext cx="2751590" cy="103528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80128" y="376041"/>
            <a:ext cx="1896042" cy="189604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62859" y="2659506"/>
            <a:ext cx="15799449" cy="6647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MX" sz="7200" b="1" dirty="0"/>
              <a:t>¿Qué has aprendido de tu experiencia en el ILR?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MX" sz="7200" b="1" dirty="0"/>
              <a:t>¿Qué puede hacer ILR mejor para marcar una diferencia para la próxima persona?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MX" sz="7200" b="1" dirty="0"/>
              <a:t>¿Has hecho algo diferente para que la experiencia sea aún mejor para ti?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4B2BB8-8DF1-DDA7-A012-F1B809F5565B}"/>
              </a:ext>
            </a:extLst>
          </p:cNvPr>
          <p:cNvSpPr txBox="1"/>
          <p:nvPr/>
        </p:nvSpPr>
        <p:spPr>
          <a:xfrm>
            <a:off x="1028700" y="832953"/>
            <a:ext cx="8115300" cy="636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87"/>
              </a:lnSpc>
            </a:pPr>
            <a:r>
              <a:rPr lang="en-US" sz="5199" dirty="0" err="1">
                <a:solidFill>
                  <a:srgbClr val="174797"/>
                </a:solidFill>
                <a:latin typeface="Montserrat Extra-Bold Bold"/>
              </a:rPr>
              <a:t>Haciendo</a:t>
            </a:r>
            <a:r>
              <a:rPr lang="en-US" sz="5199" dirty="0">
                <a:solidFill>
                  <a:srgbClr val="174797"/>
                </a:solidFill>
                <a:latin typeface="Montserrat Extra-Bold Bold"/>
              </a:rPr>
              <a:t> la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51D8B2-DFBC-2B19-7C8A-93ADE48F993A}"/>
              </a:ext>
            </a:extLst>
          </p:cNvPr>
          <p:cNvSpPr txBox="1"/>
          <p:nvPr/>
        </p:nvSpPr>
        <p:spPr>
          <a:xfrm>
            <a:off x="1028700" y="1567347"/>
            <a:ext cx="8496300" cy="636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87"/>
              </a:lnSpc>
            </a:pPr>
            <a:r>
              <a:rPr lang="en-US" sz="5199" dirty="0" err="1">
                <a:solidFill>
                  <a:srgbClr val="F8A91A"/>
                </a:solidFill>
                <a:latin typeface="Montserrat Extra-Bold Bold"/>
              </a:rPr>
              <a:t>Diferencia</a:t>
            </a:r>
            <a:endParaRPr lang="en-US" sz="5199" dirty="0">
              <a:solidFill>
                <a:srgbClr val="F8A91A"/>
              </a:solidFill>
              <a:latin typeface="Montserrat Extra-Bold Bold"/>
            </a:endParaRPr>
          </a:p>
        </p:txBody>
      </p:sp>
    </p:spTree>
    <p:extLst>
      <p:ext uri="{BB962C8B-B14F-4D97-AF65-F5344CB8AC3E}">
        <p14:creationId xmlns:p14="http://schemas.microsoft.com/office/powerpoint/2010/main" val="3464877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017825" y="2413635"/>
            <a:ext cx="2758345" cy="245871"/>
            <a:chOff x="0" y="0"/>
            <a:chExt cx="726478" cy="647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9B314"/>
            </a:solidFill>
          </p:spPr>
          <p:txBody>
            <a:bodyPr/>
            <a:lstStyle/>
            <a:p>
              <a:endParaRPr lang="es-G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3818" y="8740657"/>
            <a:ext cx="2751590" cy="103528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80128" y="376041"/>
            <a:ext cx="1896042" cy="1896042"/>
          </a:xfrm>
          <a:prstGeom prst="rect">
            <a:avLst/>
          </a:prstGeom>
        </p:spPr>
      </p:pic>
      <p:sp>
        <p:nvSpPr>
          <p:cNvPr id="13" name="TextBox 7">
            <a:extLst>
              <a:ext uri="{FF2B5EF4-FFF2-40B4-BE49-F238E27FC236}">
                <a16:creationId xmlns:a16="http://schemas.microsoft.com/office/drawing/2014/main" id="{C3465BF6-3FF8-5630-6AB1-CBBFC4F03BF3}"/>
              </a:ext>
            </a:extLst>
          </p:cNvPr>
          <p:cNvSpPr txBox="1"/>
          <p:nvPr/>
        </p:nvSpPr>
        <p:spPr>
          <a:xfrm>
            <a:off x="1012934" y="2814699"/>
            <a:ext cx="16055866" cy="53553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MX" sz="5800" dirty="0"/>
              <a:t>¿Ha tenido la oportunidad de utilizar alguna de las habilidades de liderazgo específicas del IRL en un entorno distinto al de su club rotario, es decir, en tu trabajo,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MX" sz="5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MX" sz="5800" dirty="0"/>
              <a:t>¿O en otros esfuerzos cívicos de voluntariado?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253B08-C1F6-865A-B9D0-1233C1E9FF6C}"/>
              </a:ext>
            </a:extLst>
          </p:cNvPr>
          <p:cNvSpPr txBox="1"/>
          <p:nvPr/>
        </p:nvSpPr>
        <p:spPr>
          <a:xfrm>
            <a:off x="1028700" y="832953"/>
            <a:ext cx="8115300" cy="636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87"/>
              </a:lnSpc>
            </a:pPr>
            <a:r>
              <a:rPr lang="en-US" sz="5199" dirty="0" err="1">
                <a:solidFill>
                  <a:srgbClr val="174797"/>
                </a:solidFill>
                <a:latin typeface="Montserrat Extra-Bold Bold"/>
              </a:rPr>
              <a:t>Haciendo</a:t>
            </a:r>
            <a:r>
              <a:rPr lang="en-US" sz="5199" dirty="0">
                <a:solidFill>
                  <a:srgbClr val="174797"/>
                </a:solidFill>
                <a:latin typeface="Montserrat Extra-Bold Bold"/>
              </a:rPr>
              <a:t> la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4C4772-204B-4C96-4156-367D6586CD4E}"/>
              </a:ext>
            </a:extLst>
          </p:cNvPr>
          <p:cNvSpPr txBox="1"/>
          <p:nvPr/>
        </p:nvSpPr>
        <p:spPr>
          <a:xfrm>
            <a:off x="1028700" y="1567347"/>
            <a:ext cx="8496300" cy="636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87"/>
              </a:lnSpc>
            </a:pPr>
            <a:r>
              <a:rPr lang="en-US" sz="5199" dirty="0" err="1">
                <a:solidFill>
                  <a:srgbClr val="F8A91A"/>
                </a:solidFill>
                <a:latin typeface="Montserrat Extra-Bold Bold"/>
              </a:rPr>
              <a:t>Diferencia</a:t>
            </a:r>
            <a:endParaRPr lang="en-US" sz="5199" dirty="0">
              <a:solidFill>
                <a:srgbClr val="F8A91A"/>
              </a:solidFill>
              <a:latin typeface="Montserrat Extra-Bold Bold"/>
            </a:endParaRPr>
          </a:p>
        </p:txBody>
      </p:sp>
    </p:spTree>
    <p:extLst>
      <p:ext uri="{BB962C8B-B14F-4D97-AF65-F5344CB8AC3E}">
        <p14:creationId xmlns:p14="http://schemas.microsoft.com/office/powerpoint/2010/main" val="3419394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017825" y="2413635"/>
            <a:ext cx="2758345" cy="245871"/>
            <a:chOff x="0" y="0"/>
            <a:chExt cx="726478" cy="647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9B314"/>
            </a:solidFill>
          </p:spPr>
          <p:txBody>
            <a:bodyPr/>
            <a:lstStyle/>
            <a:p>
              <a:endParaRPr lang="es-G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3818" y="8740657"/>
            <a:ext cx="2751590" cy="103528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80128" y="376041"/>
            <a:ext cx="1896042" cy="1896042"/>
          </a:xfrm>
          <a:prstGeom prst="rect">
            <a:avLst/>
          </a:prstGeom>
        </p:spPr>
      </p:pic>
      <p:sp>
        <p:nvSpPr>
          <p:cNvPr id="13" name="TextBox 7">
            <a:extLst>
              <a:ext uri="{FF2B5EF4-FFF2-40B4-BE49-F238E27FC236}">
                <a16:creationId xmlns:a16="http://schemas.microsoft.com/office/drawing/2014/main" id="{C3465BF6-3FF8-5630-6AB1-CBBFC4F03BF3}"/>
              </a:ext>
            </a:extLst>
          </p:cNvPr>
          <p:cNvSpPr txBox="1"/>
          <p:nvPr/>
        </p:nvSpPr>
        <p:spPr>
          <a:xfrm>
            <a:off x="1012934" y="3810012"/>
            <a:ext cx="16055866" cy="3323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algn="just">
              <a:spcBef>
                <a:spcPct val="0"/>
              </a:spcBef>
              <a:buFontTx/>
              <a:buNone/>
              <a:defRPr sz="7200" b="1"/>
            </a:lvl1pPr>
          </a:lstStyle>
          <a:p>
            <a:r>
              <a:rPr lang="es-ES" altLang="es-MX" dirty="0"/>
              <a:t>¿Qué actividades fueron más efectivas para lograr los objetivos de las sesiones? ¿Por qué?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253B08-C1F6-865A-B9D0-1233C1E9FF6C}"/>
              </a:ext>
            </a:extLst>
          </p:cNvPr>
          <p:cNvSpPr txBox="1"/>
          <p:nvPr/>
        </p:nvSpPr>
        <p:spPr>
          <a:xfrm>
            <a:off x="1028700" y="832953"/>
            <a:ext cx="8115300" cy="636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87"/>
              </a:lnSpc>
            </a:pPr>
            <a:r>
              <a:rPr lang="en-US" sz="5199" dirty="0" err="1">
                <a:solidFill>
                  <a:srgbClr val="174797"/>
                </a:solidFill>
                <a:latin typeface="Montserrat Extra-Bold Bold"/>
              </a:rPr>
              <a:t>Haciendo</a:t>
            </a:r>
            <a:r>
              <a:rPr lang="en-US" sz="5199" dirty="0">
                <a:solidFill>
                  <a:srgbClr val="174797"/>
                </a:solidFill>
                <a:latin typeface="Montserrat Extra-Bold Bold"/>
              </a:rPr>
              <a:t> la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4C4772-204B-4C96-4156-367D6586CD4E}"/>
              </a:ext>
            </a:extLst>
          </p:cNvPr>
          <p:cNvSpPr txBox="1"/>
          <p:nvPr/>
        </p:nvSpPr>
        <p:spPr>
          <a:xfrm>
            <a:off x="1028700" y="1567347"/>
            <a:ext cx="8496300" cy="636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87"/>
              </a:lnSpc>
            </a:pPr>
            <a:r>
              <a:rPr lang="en-US" sz="5199" dirty="0" err="1">
                <a:solidFill>
                  <a:srgbClr val="F8A91A"/>
                </a:solidFill>
                <a:latin typeface="Montserrat Extra-Bold Bold"/>
              </a:rPr>
              <a:t>Diferencia</a:t>
            </a:r>
            <a:endParaRPr lang="en-US" sz="5199" dirty="0">
              <a:solidFill>
                <a:srgbClr val="F8A91A"/>
              </a:solidFill>
              <a:latin typeface="Montserrat Extra-Bold Bold"/>
            </a:endParaRPr>
          </a:p>
        </p:txBody>
      </p:sp>
    </p:spTree>
    <p:extLst>
      <p:ext uri="{BB962C8B-B14F-4D97-AF65-F5344CB8AC3E}">
        <p14:creationId xmlns:p14="http://schemas.microsoft.com/office/powerpoint/2010/main" val="1982033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017825" y="2413635"/>
            <a:ext cx="2758345" cy="245871"/>
            <a:chOff x="0" y="0"/>
            <a:chExt cx="726478" cy="647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9B314"/>
            </a:solidFill>
          </p:spPr>
          <p:txBody>
            <a:bodyPr/>
            <a:lstStyle/>
            <a:p>
              <a:endParaRPr lang="es-G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3818" y="8740657"/>
            <a:ext cx="2751590" cy="103528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80128" y="376041"/>
            <a:ext cx="1896042" cy="1896042"/>
          </a:xfrm>
          <a:prstGeom prst="rect">
            <a:avLst/>
          </a:prstGeom>
        </p:spPr>
      </p:pic>
      <p:sp>
        <p:nvSpPr>
          <p:cNvPr id="13" name="TextBox 7">
            <a:extLst>
              <a:ext uri="{FF2B5EF4-FFF2-40B4-BE49-F238E27FC236}">
                <a16:creationId xmlns:a16="http://schemas.microsoft.com/office/drawing/2014/main" id="{C3465BF6-3FF8-5630-6AB1-CBBFC4F03BF3}"/>
              </a:ext>
            </a:extLst>
          </p:cNvPr>
          <p:cNvSpPr txBox="1"/>
          <p:nvPr/>
        </p:nvSpPr>
        <p:spPr>
          <a:xfrm>
            <a:off x="1012934" y="2871305"/>
            <a:ext cx="16055866" cy="5539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algn="just">
              <a:spcBef>
                <a:spcPct val="0"/>
              </a:spcBef>
              <a:buFontTx/>
              <a:buNone/>
              <a:defRPr sz="7200" b="1"/>
            </a:lvl1pPr>
          </a:lstStyle>
          <a:p>
            <a:r>
              <a:rPr lang="es-ES" altLang="es-MX" dirty="0"/>
              <a:t>¿Qué cambios le harías al ILR en materiales, métodos de presentación, orden de los cursos, sedes o cualquier otro aspecto, para mejorar la experiencia ILR para otros?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253B08-C1F6-865A-B9D0-1233C1E9FF6C}"/>
              </a:ext>
            </a:extLst>
          </p:cNvPr>
          <p:cNvSpPr txBox="1"/>
          <p:nvPr/>
        </p:nvSpPr>
        <p:spPr>
          <a:xfrm>
            <a:off x="1028700" y="832953"/>
            <a:ext cx="8115300" cy="636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87"/>
              </a:lnSpc>
            </a:pPr>
            <a:r>
              <a:rPr lang="en-US" sz="5199" dirty="0" err="1">
                <a:solidFill>
                  <a:srgbClr val="174797"/>
                </a:solidFill>
                <a:latin typeface="Montserrat Extra-Bold Bold"/>
              </a:rPr>
              <a:t>Haciendo</a:t>
            </a:r>
            <a:r>
              <a:rPr lang="en-US" sz="5199" dirty="0">
                <a:solidFill>
                  <a:srgbClr val="174797"/>
                </a:solidFill>
                <a:latin typeface="Montserrat Extra-Bold Bold"/>
              </a:rPr>
              <a:t> la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4C4772-204B-4C96-4156-367D6586CD4E}"/>
              </a:ext>
            </a:extLst>
          </p:cNvPr>
          <p:cNvSpPr txBox="1"/>
          <p:nvPr/>
        </p:nvSpPr>
        <p:spPr>
          <a:xfrm>
            <a:off x="1028700" y="1567347"/>
            <a:ext cx="8496300" cy="636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87"/>
              </a:lnSpc>
            </a:pPr>
            <a:r>
              <a:rPr lang="en-US" sz="5199" dirty="0" err="1">
                <a:solidFill>
                  <a:srgbClr val="F8A91A"/>
                </a:solidFill>
                <a:latin typeface="Montserrat Extra-Bold Bold"/>
              </a:rPr>
              <a:t>Diferencia</a:t>
            </a:r>
            <a:endParaRPr lang="en-US" sz="5199" dirty="0">
              <a:solidFill>
                <a:srgbClr val="F8A91A"/>
              </a:solidFill>
              <a:latin typeface="Montserrat Extra-Bold Bold"/>
            </a:endParaRPr>
          </a:p>
        </p:txBody>
      </p:sp>
    </p:spTree>
    <p:extLst>
      <p:ext uri="{BB962C8B-B14F-4D97-AF65-F5344CB8AC3E}">
        <p14:creationId xmlns:p14="http://schemas.microsoft.com/office/powerpoint/2010/main" val="1329169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017825" y="2413635"/>
            <a:ext cx="2758345" cy="245871"/>
            <a:chOff x="0" y="0"/>
            <a:chExt cx="726478" cy="647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9B314"/>
            </a:solidFill>
          </p:spPr>
          <p:txBody>
            <a:bodyPr/>
            <a:lstStyle/>
            <a:p>
              <a:endParaRPr lang="es-G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3818" y="8740657"/>
            <a:ext cx="2751590" cy="103528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80128" y="376041"/>
            <a:ext cx="1896042" cy="189604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700" y="2297800"/>
            <a:ext cx="16747470" cy="6155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MX" sz="8000" b="1" dirty="0"/>
              <a:t>Realicemos un ejercicio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MX" sz="8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MX" sz="8000" dirty="0"/>
              <a:t>Soy el próximo presidente de tu club y no he participado en el ILR. Ahora convénceme de porqué debería ir..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568A7A-65F4-7D5C-68F9-4543129A03C0}"/>
              </a:ext>
            </a:extLst>
          </p:cNvPr>
          <p:cNvSpPr txBox="1"/>
          <p:nvPr/>
        </p:nvSpPr>
        <p:spPr>
          <a:xfrm>
            <a:off x="1028700" y="832953"/>
            <a:ext cx="8115300" cy="636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87"/>
              </a:lnSpc>
            </a:pPr>
            <a:r>
              <a:rPr lang="en-US" sz="5199" dirty="0" err="1">
                <a:solidFill>
                  <a:srgbClr val="174797"/>
                </a:solidFill>
                <a:latin typeface="Montserrat Extra-Bold Bold"/>
              </a:rPr>
              <a:t>Haciendo</a:t>
            </a:r>
            <a:r>
              <a:rPr lang="en-US" sz="5199" dirty="0">
                <a:solidFill>
                  <a:srgbClr val="174797"/>
                </a:solidFill>
                <a:latin typeface="Montserrat Extra-Bold Bold"/>
              </a:rPr>
              <a:t> la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8D2679-807F-18D4-24A7-3D991487FBCD}"/>
              </a:ext>
            </a:extLst>
          </p:cNvPr>
          <p:cNvSpPr txBox="1"/>
          <p:nvPr/>
        </p:nvSpPr>
        <p:spPr>
          <a:xfrm>
            <a:off x="1028700" y="1567347"/>
            <a:ext cx="8496300" cy="636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87"/>
              </a:lnSpc>
            </a:pPr>
            <a:r>
              <a:rPr lang="en-US" sz="5199" dirty="0" err="1">
                <a:solidFill>
                  <a:srgbClr val="F8A91A"/>
                </a:solidFill>
                <a:latin typeface="Montserrat Extra-Bold Bold"/>
              </a:rPr>
              <a:t>Diferencia</a:t>
            </a:r>
            <a:endParaRPr lang="en-US" sz="5199" dirty="0">
              <a:solidFill>
                <a:srgbClr val="F8A91A"/>
              </a:solidFill>
              <a:latin typeface="Montserrat Extra-Bold Bold"/>
            </a:endParaRPr>
          </a:p>
        </p:txBody>
      </p:sp>
    </p:spTree>
    <p:extLst>
      <p:ext uri="{BB962C8B-B14F-4D97-AF65-F5344CB8AC3E}">
        <p14:creationId xmlns:p14="http://schemas.microsoft.com/office/powerpoint/2010/main" val="2700368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017825" y="2413635"/>
            <a:ext cx="2758345" cy="245871"/>
            <a:chOff x="0" y="0"/>
            <a:chExt cx="726478" cy="647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9B314"/>
            </a:solidFill>
          </p:spPr>
          <p:txBody>
            <a:bodyPr/>
            <a:lstStyle/>
            <a:p>
              <a:endParaRPr lang="es-G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3818" y="8740657"/>
            <a:ext cx="2751590" cy="103528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80128" y="376041"/>
            <a:ext cx="1896042" cy="189604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700" y="4210682"/>
            <a:ext cx="16747470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MX" sz="8000" b="1" dirty="0"/>
              <a:t>Completemos el plan de desarrollo personal en el manual del participante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568A7A-65F4-7D5C-68F9-4543129A03C0}"/>
              </a:ext>
            </a:extLst>
          </p:cNvPr>
          <p:cNvSpPr txBox="1"/>
          <p:nvPr/>
        </p:nvSpPr>
        <p:spPr>
          <a:xfrm>
            <a:off x="1028700" y="832953"/>
            <a:ext cx="8115300" cy="636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87"/>
              </a:lnSpc>
            </a:pPr>
            <a:r>
              <a:rPr lang="en-US" sz="5199" dirty="0" err="1">
                <a:solidFill>
                  <a:srgbClr val="174797"/>
                </a:solidFill>
                <a:latin typeface="Montserrat Extra-Bold Bold"/>
              </a:rPr>
              <a:t>Haciendo</a:t>
            </a:r>
            <a:r>
              <a:rPr lang="en-US" sz="5199" dirty="0">
                <a:solidFill>
                  <a:srgbClr val="174797"/>
                </a:solidFill>
                <a:latin typeface="Montserrat Extra-Bold Bold"/>
              </a:rPr>
              <a:t> la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8D2679-807F-18D4-24A7-3D991487FBCD}"/>
              </a:ext>
            </a:extLst>
          </p:cNvPr>
          <p:cNvSpPr txBox="1"/>
          <p:nvPr/>
        </p:nvSpPr>
        <p:spPr>
          <a:xfrm>
            <a:off x="1028700" y="1567347"/>
            <a:ext cx="8496300" cy="636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87"/>
              </a:lnSpc>
            </a:pPr>
            <a:r>
              <a:rPr lang="en-US" sz="5199" dirty="0" err="1">
                <a:solidFill>
                  <a:srgbClr val="F8A91A"/>
                </a:solidFill>
                <a:latin typeface="Montserrat Extra-Bold Bold"/>
              </a:rPr>
              <a:t>Diferencia</a:t>
            </a:r>
            <a:endParaRPr lang="en-US" sz="5199" dirty="0">
              <a:solidFill>
                <a:srgbClr val="F8A91A"/>
              </a:solidFill>
              <a:latin typeface="Montserrat Extra-Bold Bold"/>
            </a:endParaRPr>
          </a:p>
        </p:txBody>
      </p:sp>
    </p:spTree>
    <p:extLst>
      <p:ext uri="{BB962C8B-B14F-4D97-AF65-F5344CB8AC3E}">
        <p14:creationId xmlns:p14="http://schemas.microsoft.com/office/powerpoint/2010/main" val="1317086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017825" y="2413635"/>
            <a:ext cx="2758345" cy="245871"/>
            <a:chOff x="0" y="0"/>
            <a:chExt cx="726478" cy="647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9B314"/>
            </a:solidFill>
          </p:spPr>
          <p:txBody>
            <a:bodyPr/>
            <a:lstStyle/>
            <a:p>
              <a:endParaRPr lang="es-G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3818" y="8740657"/>
            <a:ext cx="2751590" cy="103528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80128" y="376041"/>
            <a:ext cx="1896042" cy="189604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700" y="2297800"/>
            <a:ext cx="16747470" cy="6463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MX" sz="6000" dirty="0"/>
              <a:t>¿TU consideras tener habilidades de </a:t>
            </a:r>
            <a:r>
              <a:rPr lang="es-ES" altLang="es-MX" sz="6000" b="1" dirty="0"/>
              <a:t>FACILITADOR ILR?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MX" sz="60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MX" sz="6000" dirty="0"/>
              <a:t>¿Es de tu interés dar continuidad a tu aprendizaje?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MX" sz="60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MX" sz="6000" dirty="0"/>
              <a:t>En el </a:t>
            </a:r>
            <a:r>
              <a:rPr lang="es-ES" altLang="es-MX" sz="6000" b="1" dirty="0"/>
              <a:t>Curso de Certificación / Alineación (Modulo 4) </a:t>
            </a:r>
            <a:r>
              <a:rPr lang="es-ES" altLang="es-MX" sz="6000" dirty="0"/>
              <a:t>para Facilitadores del Instituto de Liderazgo Rotario.</a:t>
            </a:r>
            <a:endParaRPr lang="es-MX" altLang="es-MX" sz="6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568A7A-65F4-7D5C-68F9-4543129A03C0}"/>
              </a:ext>
            </a:extLst>
          </p:cNvPr>
          <p:cNvSpPr txBox="1"/>
          <p:nvPr/>
        </p:nvSpPr>
        <p:spPr>
          <a:xfrm>
            <a:off x="1028700" y="832953"/>
            <a:ext cx="8115300" cy="636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87"/>
              </a:lnSpc>
            </a:pPr>
            <a:r>
              <a:rPr lang="en-US" sz="5199" dirty="0" err="1">
                <a:solidFill>
                  <a:srgbClr val="174797"/>
                </a:solidFill>
                <a:latin typeface="Montserrat Extra-Bold Bold"/>
              </a:rPr>
              <a:t>Haciendo</a:t>
            </a:r>
            <a:r>
              <a:rPr lang="en-US" sz="5199" dirty="0">
                <a:solidFill>
                  <a:srgbClr val="174797"/>
                </a:solidFill>
                <a:latin typeface="Montserrat Extra-Bold Bold"/>
              </a:rPr>
              <a:t> la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8D2679-807F-18D4-24A7-3D991487FBCD}"/>
              </a:ext>
            </a:extLst>
          </p:cNvPr>
          <p:cNvSpPr txBox="1"/>
          <p:nvPr/>
        </p:nvSpPr>
        <p:spPr>
          <a:xfrm>
            <a:off x="1028700" y="1567347"/>
            <a:ext cx="8496300" cy="636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87"/>
              </a:lnSpc>
            </a:pPr>
            <a:r>
              <a:rPr lang="en-US" sz="5199" dirty="0" err="1">
                <a:solidFill>
                  <a:srgbClr val="F8A91A"/>
                </a:solidFill>
                <a:latin typeface="Montserrat Extra-Bold Bold"/>
              </a:rPr>
              <a:t>Diferencia</a:t>
            </a:r>
            <a:endParaRPr lang="en-US" sz="5199" dirty="0">
              <a:solidFill>
                <a:srgbClr val="F8A91A"/>
              </a:solidFill>
              <a:latin typeface="Montserrat Extra-Bold Bold"/>
            </a:endParaRPr>
          </a:p>
        </p:txBody>
      </p:sp>
    </p:spTree>
    <p:extLst>
      <p:ext uri="{BB962C8B-B14F-4D97-AF65-F5344CB8AC3E}">
        <p14:creationId xmlns:p14="http://schemas.microsoft.com/office/powerpoint/2010/main" val="1596246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017825" y="2413635"/>
            <a:ext cx="2758345" cy="245871"/>
            <a:chOff x="0" y="0"/>
            <a:chExt cx="726478" cy="647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9B314"/>
            </a:solidFill>
          </p:spPr>
          <p:txBody>
            <a:bodyPr/>
            <a:lstStyle/>
            <a:p>
              <a:endParaRPr lang="es-G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781793" y="4186261"/>
            <a:ext cx="6477507" cy="6100739"/>
            <a:chOff x="0" y="0"/>
            <a:chExt cx="8636677" cy="8134319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l="14608" r="14608"/>
            <a:stretch>
              <a:fillRect/>
            </a:stretch>
          </p:blipFill>
          <p:spPr>
            <a:xfrm>
              <a:off x="0" y="0"/>
              <a:ext cx="8636677" cy="8134319"/>
            </a:xfrm>
            <a:prstGeom prst="rect">
              <a:avLst/>
            </a:prstGeom>
          </p:spPr>
        </p:pic>
      </p:grpSp>
      <p:sp>
        <p:nvSpPr>
          <p:cNvPr id="7" name="TextBox 7"/>
          <p:cNvSpPr txBox="1"/>
          <p:nvPr/>
        </p:nvSpPr>
        <p:spPr>
          <a:xfrm>
            <a:off x="1028700" y="832953"/>
            <a:ext cx="7291144" cy="647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87"/>
              </a:lnSpc>
            </a:pPr>
            <a:r>
              <a:rPr lang="en-US" sz="5199">
                <a:solidFill>
                  <a:srgbClr val="174797"/>
                </a:solidFill>
                <a:latin typeface="Montserrat Extra-Bold Bold"/>
              </a:rPr>
              <a:t>Meta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1567347"/>
            <a:ext cx="5922266" cy="647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87"/>
              </a:lnSpc>
            </a:pPr>
            <a:r>
              <a:rPr lang="en-US" sz="5199">
                <a:solidFill>
                  <a:srgbClr val="F8A91A"/>
                </a:solidFill>
                <a:latin typeface="Montserrat Extra-Bold"/>
              </a:rPr>
              <a:t>de la sesión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3818" y="8740657"/>
            <a:ext cx="2751590" cy="103528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880128" y="376041"/>
            <a:ext cx="1896042" cy="1896042"/>
          </a:xfrm>
          <a:prstGeom prst="rect">
            <a:avLst/>
          </a:prstGeom>
        </p:spPr>
      </p:pic>
      <p:sp>
        <p:nvSpPr>
          <p:cNvPr id="14" name="TextBox 9">
            <a:extLst>
              <a:ext uri="{FF2B5EF4-FFF2-40B4-BE49-F238E27FC236}">
                <a16:creationId xmlns:a16="http://schemas.microsoft.com/office/drawing/2014/main" id="{3A3329C5-2039-2A5D-1D8E-C72BF11620F0}"/>
              </a:ext>
            </a:extLst>
          </p:cNvPr>
          <p:cNvSpPr txBox="1"/>
          <p:nvPr/>
        </p:nvSpPr>
        <p:spPr>
          <a:xfrm>
            <a:off x="1028699" y="2365454"/>
            <a:ext cx="9410701" cy="59246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42002" lvl="1" indent="-421001" algn="just">
              <a:buFont typeface="Arial"/>
              <a:buChar char="•"/>
            </a:pPr>
            <a:r>
              <a:rPr lang="es-MX" sz="3500" dirty="0">
                <a:solidFill>
                  <a:srgbClr val="2D262A"/>
                </a:solidFill>
                <a:latin typeface="Montserrat Classic"/>
              </a:rPr>
              <a:t>Identificar cómo yo puedo contribuir como participante de ILR, a la mejora de la experiencia ILR para otros.</a:t>
            </a:r>
          </a:p>
          <a:p>
            <a:pPr marL="842002" lvl="1" indent="-421001" algn="just">
              <a:buFont typeface="Arial"/>
              <a:buChar char="•"/>
            </a:pPr>
            <a:r>
              <a:rPr lang="es-MX" sz="3500" dirty="0">
                <a:solidFill>
                  <a:srgbClr val="2D262A"/>
                </a:solidFill>
                <a:latin typeface="Montserrat Classic"/>
              </a:rPr>
              <a:t>Comprender cómo se pueden usar las ideas escuchadas en los cursos de ILR para mejorar mi club, otros grupos civiles, sociales y mi vida profesional.</a:t>
            </a:r>
          </a:p>
          <a:p>
            <a:pPr marL="842002" lvl="1" indent="-421001" algn="just">
              <a:buFont typeface="Arial"/>
              <a:buChar char="•"/>
            </a:pPr>
            <a:r>
              <a:rPr lang="es-MX" sz="3500" dirty="0">
                <a:solidFill>
                  <a:srgbClr val="2D262A"/>
                </a:solidFill>
                <a:latin typeface="Montserrat Classic"/>
              </a:rPr>
              <a:t>Analizar desde tu experiencia las fortalezas y debilidades del programa ILR y hace algunas sugerencias específicas para mejorar.</a:t>
            </a:r>
          </a:p>
        </p:txBody>
      </p:sp>
    </p:spTree>
    <p:extLst>
      <p:ext uri="{BB962C8B-B14F-4D97-AF65-F5344CB8AC3E}">
        <p14:creationId xmlns:p14="http://schemas.microsoft.com/office/powerpoint/2010/main" val="2402688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40790" y="-1150710"/>
            <a:ext cx="212090" cy="5143500"/>
            <a:chOff x="0" y="0"/>
            <a:chExt cx="55859" cy="1354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859" cy="1354667"/>
            </a:xfrm>
            <a:custGeom>
              <a:avLst/>
              <a:gdLst/>
              <a:ahLst/>
              <a:cxnLst/>
              <a:rect l="l" t="t" r="r" b="b"/>
              <a:pathLst>
                <a:path w="55859" h="1354667">
                  <a:moveTo>
                    <a:pt x="0" y="0"/>
                  </a:moveTo>
                  <a:lnTo>
                    <a:pt x="55859" y="0"/>
                  </a:lnTo>
                  <a:lnTo>
                    <a:pt x="55859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F9B314"/>
            </a:solidFill>
          </p:spPr>
          <p:txBody>
            <a:bodyPr/>
            <a:lstStyle/>
            <a:p>
              <a:endParaRPr lang="es-G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 rot="-5400000">
            <a:off x="-1561510" y="6762089"/>
            <a:ext cx="5566500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800">
                <a:solidFill>
                  <a:srgbClr val="101010"/>
                </a:solidFill>
                <a:latin typeface="Montserrat Classic"/>
              </a:rPr>
              <a:t>institutodeliderazgorotario.org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429730" y="9201150"/>
            <a:ext cx="9288593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20"/>
              </a:lnSpc>
            </a:pPr>
            <a:r>
              <a:rPr lang="en-US" sz="2800" spc="963">
                <a:solidFill>
                  <a:srgbClr val="101010"/>
                </a:solidFill>
                <a:latin typeface="Montserrat Classic"/>
              </a:rPr>
              <a:t>DIVISION CENTROAMERICA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220240" y="456293"/>
            <a:ext cx="3763212" cy="3763212"/>
          </a:xfrm>
          <a:prstGeom prst="rect">
            <a:avLst/>
          </a:prstGeom>
        </p:spPr>
      </p:pic>
      <p:sp>
        <p:nvSpPr>
          <p:cNvPr id="10" name="TextBox 5">
            <a:extLst>
              <a:ext uri="{FF2B5EF4-FFF2-40B4-BE49-F238E27FC236}">
                <a16:creationId xmlns:a16="http://schemas.microsoft.com/office/drawing/2014/main" id="{C522B115-99B9-96E2-E7A5-B7538484C22B}"/>
              </a:ext>
            </a:extLst>
          </p:cNvPr>
          <p:cNvSpPr txBox="1"/>
          <p:nvPr/>
        </p:nvSpPr>
        <p:spPr>
          <a:xfrm>
            <a:off x="2829775" y="4088040"/>
            <a:ext cx="9288593" cy="1360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560"/>
              </a:lnSpc>
            </a:pPr>
            <a:r>
              <a:rPr lang="en-US" sz="9600" dirty="0">
                <a:solidFill>
                  <a:srgbClr val="174797"/>
                </a:solidFill>
                <a:latin typeface="Montserrat Extra-Bold"/>
              </a:rPr>
              <a:t>MODULO 3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123CC730-E675-1C8F-6748-4776D6E25FE8}"/>
              </a:ext>
            </a:extLst>
          </p:cNvPr>
          <p:cNvSpPr txBox="1"/>
          <p:nvPr/>
        </p:nvSpPr>
        <p:spPr>
          <a:xfrm>
            <a:off x="2829775" y="5643407"/>
            <a:ext cx="15305825" cy="12729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560"/>
              </a:lnSpc>
            </a:pPr>
            <a:r>
              <a:rPr lang="en-US" sz="8000" dirty="0">
                <a:solidFill>
                  <a:srgbClr val="F8A91A"/>
                </a:solidFill>
                <a:latin typeface="Montserrat Extra-Bold"/>
              </a:rPr>
              <a:t>HACIENDO LA DIFERENCIA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40790" y="-1150710"/>
            <a:ext cx="212090" cy="5143500"/>
            <a:chOff x="0" y="0"/>
            <a:chExt cx="55859" cy="1354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859" cy="1354667"/>
            </a:xfrm>
            <a:custGeom>
              <a:avLst/>
              <a:gdLst/>
              <a:ahLst/>
              <a:cxnLst/>
              <a:rect l="l" t="t" r="r" b="b"/>
              <a:pathLst>
                <a:path w="55859" h="1354667">
                  <a:moveTo>
                    <a:pt x="0" y="0"/>
                  </a:moveTo>
                  <a:lnTo>
                    <a:pt x="55859" y="0"/>
                  </a:lnTo>
                  <a:lnTo>
                    <a:pt x="55859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F9B314"/>
            </a:solidFill>
          </p:spPr>
          <p:txBody>
            <a:bodyPr/>
            <a:lstStyle/>
            <a:p>
              <a:endParaRPr lang="es-G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829775" y="4088040"/>
            <a:ext cx="9288593" cy="1360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560"/>
              </a:lnSpc>
            </a:pPr>
            <a:r>
              <a:rPr lang="en-US" sz="9600" dirty="0">
                <a:solidFill>
                  <a:srgbClr val="174797"/>
                </a:solidFill>
                <a:latin typeface="Montserrat Extra-Bold"/>
              </a:rPr>
              <a:t>MODULO 3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829775" y="5643407"/>
            <a:ext cx="15305825" cy="12729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560"/>
              </a:lnSpc>
            </a:pPr>
            <a:r>
              <a:rPr lang="en-US" sz="8000" dirty="0">
                <a:solidFill>
                  <a:srgbClr val="F8A91A"/>
                </a:solidFill>
                <a:latin typeface="Montserrat Extra-Bold"/>
              </a:rPr>
              <a:t>HACIENDO LA DIFERENCIA</a:t>
            </a:r>
          </a:p>
        </p:txBody>
      </p:sp>
      <p:sp>
        <p:nvSpPr>
          <p:cNvPr id="7" name="TextBox 7"/>
          <p:cNvSpPr txBox="1"/>
          <p:nvPr/>
        </p:nvSpPr>
        <p:spPr>
          <a:xfrm rot="-5400000">
            <a:off x="-1561510" y="6762089"/>
            <a:ext cx="5566500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800">
                <a:solidFill>
                  <a:srgbClr val="101010"/>
                </a:solidFill>
                <a:latin typeface="Montserrat Classic"/>
              </a:rPr>
              <a:t>institutodeliderazgorotario.org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429730" y="9201150"/>
            <a:ext cx="9288593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20"/>
              </a:lnSpc>
            </a:pPr>
            <a:r>
              <a:rPr lang="en-US" sz="2800" spc="963">
                <a:solidFill>
                  <a:srgbClr val="101010"/>
                </a:solidFill>
                <a:latin typeface="Montserrat Classic"/>
              </a:rPr>
              <a:t>DIVISION CENTROAMERICA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220240" y="456293"/>
            <a:ext cx="3763212" cy="376321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00102" y="2417983"/>
            <a:ext cx="14487797" cy="545103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017825" y="2413635"/>
            <a:ext cx="2758345" cy="245871"/>
            <a:chOff x="0" y="0"/>
            <a:chExt cx="726478" cy="647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9B314"/>
            </a:solidFill>
          </p:spPr>
          <p:txBody>
            <a:bodyPr/>
            <a:lstStyle/>
            <a:p>
              <a:endParaRPr lang="es-G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3818" y="8740657"/>
            <a:ext cx="2751590" cy="103528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80128" y="376041"/>
            <a:ext cx="1896042" cy="189604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700" y="4078016"/>
            <a:ext cx="15799449" cy="3323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es-ES" sz="5400" dirty="0"/>
              <a:t>Al caminar por mi senda rotaria, ayudaré a </a:t>
            </a:r>
            <a:r>
              <a:rPr lang="es-ES" sz="5400" b="1" dirty="0"/>
              <a:t>evaluar mi aprendizaje y crecimiento a través de ILR (Instituto de liderazgo rotario) </a:t>
            </a:r>
            <a:r>
              <a:rPr lang="es-ES" sz="5400" dirty="0"/>
              <a:t>y ayudaré a mejorar la ruta, para que otros la transiten también.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54DC2E-74DB-4A6A-EF93-BFAF1E4B5884}"/>
              </a:ext>
            </a:extLst>
          </p:cNvPr>
          <p:cNvSpPr txBox="1"/>
          <p:nvPr/>
        </p:nvSpPr>
        <p:spPr>
          <a:xfrm>
            <a:off x="1028700" y="832953"/>
            <a:ext cx="8115300" cy="636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87"/>
              </a:lnSpc>
            </a:pPr>
            <a:r>
              <a:rPr lang="en-US" sz="5199" dirty="0" err="1">
                <a:solidFill>
                  <a:srgbClr val="174797"/>
                </a:solidFill>
                <a:latin typeface="Montserrat Extra-Bold Bold"/>
              </a:rPr>
              <a:t>Haciendo</a:t>
            </a:r>
            <a:r>
              <a:rPr lang="en-US" sz="5199" dirty="0">
                <a:solidFill>
                  <a:srgbClr val="174797"/>
                </a:solidFill>
                <a:latin typeface="Montserrat Extra-Bold Bold"/>
              </a:rPr>
              <a:t> la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00C1F0-FB0A-21B8-C8A3-B0EE5E5F5165}"/>
              </a:ext>
            </a:extLst>
          </p:cNvPr>
          <p:cNvSpPr txBox="1"/>
          <p:nvPr/>
        </p:nvSpPr>
        <p:spPr>
          <a:xfrm>
            <a:off x="1028700" y="1567347"/>
            <a:ext cx="8496300" cy="636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87"/>
              </a:lnSpc>
            </a:pPr>
            <a:r>
              <a:rPr lang="en-US" sz="5199" dirty="0" err="1">
                <a:solidFill>
                  <a:srgbClr val="F8A91A"/>
                </a:solidFill>
                <a:latin typeface="Montserrat Extra-Bold Bold"/>
              </a:rPr>
              <a:t>Diferencia</a:t>
            </a:r>
            <a:endParaRPr lang="en-US" sz="5199" dirty="0">
              <a:solidFill>
                <a:srgbClr val="F8A91A"/>
              </a:solidFill>
              <a:latin typeface="Montserrat Extra-Bold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017825" y="2413635"/>
            <a:ext cx="2758345" cy="245871"/>
            <a:chOff x="0" y="0"/>
            <a:chExt cx="726478" cy="647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9B314"/>
            </a:solidFill>
          </p:spPr>
          <p:txBody>
            <a:bodyPr/>
            <a:lstStyle/>
            <a:p>
              <a:endParaRPr lang="es-G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781793" y="4186261"/>
            <a:ext cx="6477507" cy="6100739"/>
            <a:chOff x="0" y="0"/>
            <a:chExt cx="8636677" cy="8134319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l="14608" r="14608"/>
            <a:stretch>
              <a:fillRect/>
            </a:stretch>
          </p:blipFill>
          <p:spPr>
            <a:xfrm>
              <a:off x="0" y="0"/>
              <a:ext cx="8636677" cy="8134319"/>
            </a:xfrm>
            <a:prstGeom prst="rect">
              <a:avLst/>
            </a:prstGeom>
          </p:spPr>
        </p:pic>
      </p:grpSp>
      <p:sp>
        <p:nvSpPr>
          <p:cNvPr id="7" name="TextBox 7"/>
          <p:cNvSpPr txBox="1"/>
          <p:nvPr/>
        </p:nvSpPr>
        <p:spPr>
          <a:xfrm>
            <a:off x="1028700" y="832953"/>
            <a:ext cx="7291144" cy="647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87"/>
              </a:lnSpc>
            </a:pPr>
            <a:r>
              <a:rPr lang="en-US" sz="5199" dirty="0">
                <a:solidFill>
                  <a:srgbClr val="174797"/>
                </a:solidFill>
                <a:latin typeface="Montserrat Extra-Bold Bold"/>
              </a:rPr>
              <a:t>Meta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1567347"/>
            <a:ext cx="5922266" cy="647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87"/>
              </a:lnSpc>
            </a:pPr>
            <a:r>
              <a:rPr lang="en-US" sz="5199">
                <a:solidFill>
                  <a:srgbClr val="F8A91A"/>
                </a:solidFill>
                <a:latin typeface="Montserrat Extra-Bold"/>
              </a:rPr>
              <a:t>de la sesión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699" y="2365454"/>
            <a:ext cx="9410701" cy="59246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42002" lvl="1" indent="-421001" algn="just">
              <a:buFont typeface="Arial"/>
              <a:buChar char="•"/>
            </a:pPr>
            <a:r>
              <a:rPr lang="es-MX" sz="3500" dirty="0">
                <a:solidFill>
                  <a:srgbClr val="2D262A"/>
                </a:solidFill>
                <a:latin typeface="Montserrat Classic"/>
              </a:rPr>
              <a:t>Identificar cómo yo puedo contribuir como participante de ILR, a la mejora de la experiencia ILR para otros.</a:t>
            </a:r>
          </a:p>
          <a:p>
            <a:pPr marL="842002" lvl="1" indent="-421001" algn="just">
              <a:buFont typeface="Arial"/>
              <a:buChar char="•"/>
            </a:pPr>
            <a:r>
              <a:rPr lang="es-MX" sz="3500" dirty="0">
                <a:solidFill>
                  <a:srgbClr val="2D262A"/>
                </a:solidFill>
                <a:latin typeface="Montserrat Classic"/>
              </a:rPr>
              <a:t>Comprender cómo se pueden usar las ideas escuchadas en los cursos de ILR para mejorar mi club, otros grupos civiles, sociales y mi vida profesional.</a:t>
            </a:r>
          </a:p>
          <a:p>
            <a:pPr marL="842002" lvl="1" indent="-421001" algn="just">
              <a:buFont typeface="Arial"/>
              <a:buChar char="•"/>
            </a:pPr>
            <a:r>
              <a:rPr lang="es-MX" sz="3500" dirty="0">
                <a:solidFill>
                  <a:srgbClr val="2D262A"/>
                </a:solidFill>
                <a:latin typeface="Montserrat Classic"/>
              </a:rPr>
              <a:t>Analizar desde tu experiencia las fortalezas y debilidades del programa ILR y hace algunas sugerencias específicas para mejorar.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3818" y="8740657"/>
            <a:ext cx="2751590" cy="103528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880128" y="376041"/>
            <a:ext cx="1896042" cy="189604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017825" y="2413635"/>
            <a:ext cx="2758345" cy="245871"/>
            <a:chOff x="0" y="0"/>
            <a:chExt cx="726478" cy="647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9B314"/>
            </a:solidFill>
          </p:spPr>
          <p:txBody>
            <a:bodyPr/>
            <a:lstStyle/>
            <a:p>
              <a:endParaRPr lang="es-G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3818" y="8740657"/>
            <a:ext cx="2751590" cy="103528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80128" y="376041"/>
            <a:ext cx="1896042" cy="189604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700" y="3625346"/>
            <a:ext cx="15799449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MX" sz="8000" b="1" dirty="0"/>
              <a:t>¿Qué sesiones de ILR fueron más memorables para ti individualmente y por qué?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4B2BB8-8DF1-DDA7-A012-F1B809F5565B}"/>
              </a:ext>
            </a:extLst>
          </p:cNvPr>
          <p:cNvSpPr txBox="1"/>
          <p:nvPr/>
        </p:nvSpPr>
        <p:spPr>
          <a:xfrm>
            <a:off x="1028700" y="832953"/>
            <a:ext cx="8115300" cy="636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87"/>
              </a:lnSpc>
            </a:pPr>
            <a:r>
              <a:rPr lang="en-US" sz="5199" dirty="0" err="1">
                <a:solidFill>
                  <a:srgbClr val="174797"/>
                </a:solidFill>
                <a:latin typeface="Montserrat Extra-Bold Bold"/>
              </a:rPr>
              <a:t>Haciendo</a:t>
            </a:r>
            <a:r>
              <a:rPr lang="en-US" sz="5199" dirty="0">
                <a:solidFill>
                  <a:srgbClr val="174797"/>
                </a:solidFill>
                <a:latin typeface="Montserrat Extra-Bold Bold"/>
              </a:rPr>
              <a:t> la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51D8B2-DFBC-2B19-7C8A-93ADE48F993A}"/>
              </a:ext>
            </a:extLst>
          </p:cNvPr>
          <p:cNvSpPr txBox="1"/>
          <p:nvPr/>
        </p:nvSpPr>
        <p:spPr>
          <a:xfrm>
            <a:off x="1028700" y="1567347"/>
            <a:ext cx="8496300" cy="636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87"/>
              </a:lnSpc>
            </a:pPr>
            <a:r>
              <a:rPr lang="en-US" sz="5199" dirty="0" err="1">
                <a:solidFill>
                  <a:srgbClr val="F8A91A"/>
                </a:solidFill>
                <a:latin typeface="Montserrat Extra-Bold Bold"/>
              </a:rPr>
              <a:t>Diferencia</a:t>
            </a:r>
            <a:endParaRPr lang="en-US" sz="5199" dirty="0">
              <a:solidFill>
                <a:srgbClr val="F8A91A"/>
              </a:solidFill>
              <a:latin typeface="Montserrat Extra-Bold Bold"/>
            </a:endParaRPr>
          </a:p>
        </p:txBody>
      </p:sp>
    </p:spTree>
    <p:extLst>
      <p:ext uri="{BB962C8B-B14F-4D97-AF65-F5344CB8AC3E}">
        <p14:creationId xmlns:p14="http://schemas.microsoft.com/office/powerpoint/2010/main" val="4191424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017825" y="2413635"/>
            <a:ext cx="2758345" cy="245871"/>
            <a:chOff x="0" y="0"/>
            <a:chExt cx="726478" cy="647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9B314"/>
            </a:solidFill>
          </p:spPr>
          <p:txBody>
            <a:bodyPr/>
            <a:lstStyle/>
            <a:p>
              <a:endParaRPr lang="es-G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3818" y="8740657"/>
            <a:ext cx="2751590" cy="103528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80128" y="376041"/>
            <a:ext cx="1896042" cy="189604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700" y="2639799"/>
            <a:ext cx="15799449" cy="6093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MX" sz="6600" b="1" dirty="0"/>
              <a:t>¿Ha marcado el ILR una diferencia en tu club rotario? </a:t>
            </a:r>
            <a:br>
              <a:rPr lang="es-ES" altLang="es-MX" sz="6600" b="1" dirty="0"/>
            </a:br>
            <a:endParaRPr lang="es-ES" altLang="es-MX" sz="6600" b="1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MX" sz="6600" b="1" dirty="0"/>
              <a:t>Si no, ¿por qué? Y ¿qué se puede hacer para cambiar las cosas para que el ILR sea una diferencia en tu club?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4B2BB8-8DF1-DDA7-A012-F1B809F5565B}"/>
              </a:ext>
            </a:extLst>
          </p:cNvPr>
          <p:cNvSpPr txBox="1"/>
          <p:nvPr/>
        </p:nvSpPr>
        <p:spPr>
          <a:xfrm>
            <a:off x="1028700" y="832953"/>
            <a:ext cx="8115300" cy="636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87"/>
              </a:lnSpc>
            </a:pPr>
            <a:r>
              <a:rPr lang="en-US" sz="5199" dirty="0" err="1">
                <a:solidFill>
                  <a:srgbClr val="174797"/>
                </a:solidFill>
                <a:latin typeface="Montserrat Extra-Bold Bold"/>
              </a:rPr>
              <a:t>Haciendo</a:t>
            </a:r>
            <a:r>
              <a:rPr lang="en-US" sz="5199" dirty="0">
                <a:solidFill>
                  <a:srgbClr val="174797"/>
                </a:solidFill>
                <a:latin typeface="Montserrat Extra-Bold Bold"/>
              </a:rPr>
              <a:t> la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51D8B2-DFBC-2B19-7C8A-93ADE48F993A}"/>
              </a:ext>
            </a:extLst>
          </p:cNvPr>
          <p:cNvSpPr txBox="1"/>
          <p:nvPr/>
        </p:nvSpPr>
        <p:spPr>
          <a:xfrm>
            <a:off x="1028700" y="1567347"/>
            <a:ext cx="8496300" cy="636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87"/>
              </a:lnSpc>
            </a:pPr>
            <a:r>
              <a:rPr lang="en-US" sz="5199" dirty="0" err="1">
                <a:solidFill>
                  <a:srgbClr val="F8A91A"/>
                </a:solidFill>
                <a:latin typeface="Montserrat Extra-Bold Bold"/>
              </a:rPr>
              <a:t>Diferencia</a:t>
            </a:r>
            <a:endParaRPr lang="en-US" sz="5199" dirty="0">
              <a:solidFill>
                <a:srgbClr val="F8A91A"/>
              </a:solidFill>
              <a:latin typeface="Montserrat Extra-Bold Bold"/>
            </a:endParaRPr>
          </a:p>
        </p:txBody>
      </p:sp>
    </p:spTree>
    <p:extLst>
      <p:ext uri="{BB962C8B-B14F-4D97-AF65-F5344CB8AC3E}">
        <p14:creationId xmlns:p14="http://schemas.microsoft.com/office/powerpoint/2010/main" val="3669641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017825" y="2413635"/>
            <a:ext cx="2758345" cy="245871"/>
            <a:chOff x="0" y="0"/>
            <a:chExt cx="726478" cy="647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9B314"/>
            </a:solidFill>
          </p:spPr>
          <p:txBody>
            <a:bodyPr/>
            <a:lstStyle/>
            <a:p>
              <a:endParaRPr lang="es-G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3818" y="8740657"/>
            <a:ext cx="2751590" cy="103528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80128" y="376041"/>
            <a:ext cx="1896042" cy="189604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700" y="2900362"/>
            <a:ext cx="15799449" cy="5539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MX" sz="7200" b="1" dirty="0"/>
              <a:t>¿Cuáles son algunos de los problemas que enfrentan Rotary y tu club que pueden mejorarse mediante el uso de ideas, habilidades o técnicas utilizadas en ILR?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4B2BB8-8DF1-DDA7-A012-F1B809F5565B}"/>
              </a:ext>
            </a:extLst>
          </p:cNvPr>
          <p:cNvSpPr txBox="1"/>
          <p:nvPr/>
        </p:nvSpPr>
        <p:spPr>
          <a:xfrm>
            <a:off x="1028700" y="832953"/>
            <a:ext cx="8115300" cy="636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87"/>
              </a:lnSpc>
            </a:pPr>
            <a:r>
              <a:rPr lang="en-US" sz="5199" dirty="0" err="1">
                <a:solidFill>
                  <a:srgbClr val="174797"/>
                </a:solidFill>
                <a:latin typeface="Montserrat Extra-Bold Bold"/>
              </a:rPr>
              <a:t>Haciendo</a:t>
            </a:r>
            <a:r>
              <a:rPr lang="en-US" sz="5199" dirty="0">
                <a:solidFill>
                  <a:srgbClr val="174797"/>
                </a:solidFill>
                <a:latin typeface="Montserrat Extra-Bold Bold"/>
              </a:rPr>
              <a:t> la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51D8B2-DFBC-2B19-7C8A-93ADE48F993A}"/>
              </a:ext>
            </a:extLst>
          </p:cNvPr>
          <p:cNvSpPr txBox="1"/>
          <p:nvPr/>
        </p:nvSpPr>
        <p:spPr>
          <a:xfrm>
            <a:off x="1028700" y="1567347"/>
            <a:ext cx="8496300" cy="636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87"/>
              </a:lnSpc>
            </a:pPr>
            <a:r>
              <a:rPr lang="en-US" sz="5199" dirty="0" err="1">
                <a:solidFill>
                  <a:srgbClr val="F8A91A"/>
                </a:solidFill>
                <a:latin typeface="Montserrat Extra-Bold Bold"/>
              </a:rPr>
              <a:t>Diferencia</a:t>
            </a:r>
            <a:endParaRPr lang="en-US" sz="5199" dirty="0">
              <a:solidFill>
                <a:srgbClr val="F8A91A"/>
              </a:solidFill>
              <a:latin typeface="Montserrat Extra-Bold Bold"/>
            </a:endParaRPr>
          </a:p>
        </p:txBody>
      </p:sp>
    </p:spTree>
    <p:extLst>
      <p:ext uri="{BB962C8B-B14F-4D97-AF65-F5344CB8AC3E}">
        <p14:creationId xmlns:p14="http://schemas.microsoft.com/office/powerpoint/2010/main" val="4119613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017825" y="2413635"/>
            <a:ext cx="2758345" cy="245871"/>
            <a:chOff x="0" y="0"/>
            <a:chExt cx="726478" cy="647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9B314"/>
            </a:solidFill>
          </p:spPr>
          <p:txBody>
            <a:bodyPr/>
            <a:lstStyle/>
            <a:p>
              <a:endParaRPr lang="es-G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3818" y="8740657"/>
            <a:ext cx="2751590" cy="103528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80128" y="376041"/>
            <a:ext cx="1896042" cy="189604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700" y="3551461"/>
            <a:ext cx="15799449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MX" sz="8000" b="1" dirty="0"/>
              <a:t>¿Qué puede hacer mejor Rotary, y específicamente tu club rotario y qué podría ayudar el ILR?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4B2BB8-8DF1-DDA7-A012-F1B809F5565B}"/>
              </a:ext>
            </a:extLst>
          </p:cNvPr>
          <p:cNvSpPr txBox="1"/>
          <p:nvPr/>
        </p:nvSpPr>
        <p:spPr>
          <a:xfrm>
            <a:off x="1028700" y="832953"/>
            <a:ext cx="8115300" cy="636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87"/>
              </a:lnSpc>
            </a:pPr>
            <a:r>
              <a:rPr lang="en-US" sz="5199" dirty="0" err="1">
                <a:solidFill>
                  <a:srgbClr val="174797"/>
                </a:solidFill>
                <a:latin typeface="Montserrat Extra-Bold Bold"/>
              </a:rPr>
              <a:t>Haciendo</a:t>
            </a:r>
            <a:r>
              <a:rPr lang="en-US" sz="5199" dirty="0">
                <a:solidFill>
                  <a:srgbClr val="174797"/>
                </a:solidFill>
                <a:latin typeface="Montserrat Extra-Bold Bold"/>
              </a:rPr>
              <a:t> la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51D8B2-DFBC-2B19-7C8A-93ADE48F993A}"/>
              </a:ext>
            </a:extLst>
          </p:cNvPr>
          <p:cNvSpPr txBox="1"/>
          <p:nvPr/>
        </p:nvSpPr>
        <p:spPr>
          <a:xfrm>
            <a:off x="1028700" y="1567347"/>
            <a:ext cx="8496300" cy="636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87"/>
              </a:lnSpc>
            </a:pPr>
            <a:r>
              <a:rPr lang="en-US" sz="5199" dirty="0" err="1">
                <a:solidFill>
                  <a:srgbClr val="F8A91A"/>
                </a:solidFill>
                <a:latin typeface="Montserrat Extra-Bold Bold"/>
              </a:rPr>
              <a:t>Diferencia</a:t>
            </a:r>
            <a:endParaRPr lang="en-US" sz="5199" dirty="0">
              <a:solidFill>
                <a:srgbClr val="F8A91A"/>
              </a:solidFill>
              <a:latin typeface="Montserrat Extra-Bold Bold"/>
            </a:endParaRPr>
          </a:p>
        </p:txBody>
      </p:sp>
    </p:spTree>
    <p:extLst>
      <p:ext uri="{BB962C8B-B14F-4D97-AF65-F5344CB8AC3E}">
        <p14:creationId xmlns:p14="http://schemas.microsoft.com/office/powerpoint/2010/main" val="551374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017825" y="2413635"/>
            <a:ext cx="2758345" cy="245871"/>
            <a:chOff x="0" y="0"/>
            <a:chExt cx="726478" cy="647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9B314"/>
            </a:solidFill>
          </p:spPr>
          <p:txBody>
            <a:bodyPr/>
            <a:lstStyle/>
            <a:p>
              <a:endParaRPr lang="es-G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3818" y="8740657"/>
            <a:ext cx="2751590" cy="103528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80128" y="376041"/>
            <a:ext cx="1896042" cy="189604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700" y="3551461"/>
            <a:ext cx="15799449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MX" sz="8000" b="1" dirty="0"/>
              <a:t>¿Qué puede hacer mejor Rotary, y específicamente tu club rotario y qué podría ayudar el ILR?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4B2BB8-8DF1-DDA7-A012-F1B809F5565B}"/>
              </a:ext>
            </a:extLst>
          </p:cNvPr>
          <p:cNvSpPr txBox="1"/>
          <p:nvPr/>
        </p:nvSpPr>
        <p:spPr>
          <a:xfrm>
            <a:off x="1028700" y="832953"/>
            <a:ext cx="8115300" cy="636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87"/>
              </a:lnSpc>
            </a:pPr>
            <a:r>
              <a:rPr lang="en-US" sz="5199" dirty="0" err="1">
                <a:solidFill>
                  <a:srgbClr val="174797"/>
                </a:solidFill>
                <a:latin typeface="Montserrat Extra-Bold Bold"/>
              </a:rPr>
              <a:t>Haciendo</a:t>
            </a:r>
            <a:r>
              <a:rPr lang="en-US" sz="5199" dirty="0">
                <a:solidFill>
                  <a:srgbClr val="174797"/>
                </a:solidFill>
                <a:latin typeface="Montserrat Extra-Bold Bold"/>
              </a:rPr>
              <a:t> la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51D8B2-DFBC-2B19-7C8A-93ADE48F993A}"/>
              </a:ext>
            </a:extLst>
          </p:cNvPr>
          <p:cNvSpPr txBox="1"/>
          <p:nvPr/>
        </p:nvSpPr>
        <p:spPr>
          <a:xfrm>
            <a:off x="1028700" y="1567347"/>
            <a:ext cx="8496300" cy="636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87"/>
              </a:lnSpc>
            </a:pPr>
            <a:r>
              <a:rPr lang="en-US" sz="5199" dirty="0" err="1">
                <a:solidFill>
                  <a:srgbClr val="F8A91A"/>
                </a:solidFill>
                <a:latin typeface="Montserrat Extra-Bold Bold"/>
              </a:rPr>
              <a:t>Diferencia</a:t>
            </a:r>
            <a:endParaRPr lang="en-US" sz="5199" dirty="0">
              <a:solidFill>
                <a:srgbClr val="F8A91A"/>
              </a:solidFill>
              <a:latin typeface="Montserrat Extra-Bold Bold"/>
            </a:endParaRPr>
          </a:p>
        </p:txBody>
      </p:sp>
    </p:spTree>
    <p:extLst>
      <p:ext uri="{BB962C8B-B14F-4D97-AF65-F5344CB8AC3E}">
        <p14:creationId xmlns:p14="http://schemas.microsoft.com/office/powerpoint/2010/main" val="2841768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8183</TotalTime>
  <Words>593</Words>
  <Application>Microsoft Macintosh PowerPoint</Application>
  <PresentationFormat>Custom</PresentationFormat>
  <Paragraphs>71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Montserrat Classic</vt:lpstr>
      <vt:lpstr>Montserrat Extra-Bold Bold</vt:lpstr>
      <vt:lpstr>Calibri</vt:lpstr>
      <vt:lpstr>Montserrat Extra-Bold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Modulo 1: Compromiso rotario v2021-23</dc:title>
  <dc:creator>Pacientes Nugenesis Plastic Surgery</dc:creator>
  <cp:lastModifiedBy>Vivero Botanik</cp:lastModifiedBy>
  <cp:revision>16</cp:revision>
  <dcterms:created xsi:type="dcterms:W3CDTF">2006-08-16T00:00:00Z</dcterms:created>
  <dcterms:modified xsi:type="dcterms:W3CDTF">2023-11-04T17:28:35Z</dcterms:modified>
  <dc:identifier>DAFYE0nuytY</dc:identifier>
</cp:coreProperties>
</file>