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275" r:id="rId3"/>
    <p:sldId id="274" r:id="rId4"/>
    <p:sldId id="276" r:id="rId5"/>
    <p:sldId id="257" r:id="rId6"/>
    <p:sldId id="260" r:id="rId7"/>
    <p:sldId id="262" r:id="rId8"/>
    <p:sldId id="263" r:id="rId9"/>
    <p:sldId id="269" r:id="rId10"/>
    <p:sldId id="277" r:id="rId11"/>
    <p:sldId id="271" r:id="rId12"/>
    <p:sldId id="272" r:id="rId13"/>
    <p:sldId id="278"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2A4"/>
    <a:srgbClr val="4F81BD"/>
    <a:srgbClr val="ED2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6283" autoAdjust="0"/>
  </p:normalViewPr>
  <p:slideViewPr>
    <p:cSldViewPr>
      <p:cViewPr varScale="1">
        <p:scale>
          <a:sx n="57" d="100"/>
          <a:sy n="57" d="100"/>
        </p:scale>
        <p:origin x="1866" y="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286EE-05B8-4F35-88D9-4B3907403FFB}" type="datetimeFigureOut">
              <a:rPr lang="en-US" smtClean="0"/>
              <a:t>3/19/2024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6C9CF-B813-4D93-A20D-25749784752D}" type="slidenum">
              <a:rPr lang="en-US" smtClean="0"/>
              <a:t>‹#›</a:t>
            </a:fld>
            <a:endParaRPr lang="en-US"/>
          </a:p>
        </p:txBody>
      </p:sp>
    </p:spTree>
    <p:extLst>
      <p:ext uri="{BB962C8B-B14F-4D97-AF65-F5344CB8AC3E}">
        <p14:creationId xmlns:p14="http://schemas.microsoft.com/office/powerpoint/2010/main" val="364649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6C9CF-B813-4D93-A20D-25749784752D}" type="slidenum">
              <a:rPr lang="en-US" smtClean="0"/>
              <a:t>2</a:t>
            </a:fld>
            <a:endParaRPr lang="en-US"/>
          </a:p>
        </p:txBody>
      </p:sp>
    </p:spTree>
    <p:extLst>
      <p:ext uri="{BB962C8B-B14F-4D97-AF65-F5344CB8AC3E}">
        <p14:creationId xmlns:p14="http://schemas.microsoft.com/office/powerpoint/2010/main" val="311189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2834640"/>
            <a:ext cx="58293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120640"/>
            <a:ext cx="48006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dirty="0"/>
              <a:t>Se</a:t>
            </a:r>
            <a:r>
              <a:rPr spc="-15" dirty="0"/>
              <a:t>a</a:t>
            </a:r>
            <a:r>
              <a:rPr spc="-20" dirty="0"/>
              <a:t>w</a:t>
            </a:r>
            <a:r>
              <a:rPr dirty="0"/>
              <a:t>all*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dirty="0"/>
              <a:t>Se</a:t>
            </a:r>
            <a:r>
              <a:rPr spc="-15" dirty="0"/>
              <a:t>a</a:t>
            </a:r>
            <a:r>
              <a:rPr spc="-20" dirty="0"/>
              <a:t>w</a:t>
            </a:r>
            <a:r>
              <a:rPr dirty="0"/>
              <a:t>all*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0" y="2103120"/>
            <a:ext cx="298323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103120"/>
            <a:ext cx="298323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dirty="0"/>
              <a:t>Se</a:t>
            </a:r>
            <a:r>
              <a:rPr spc="-15" dirty="0"/>
              <a:t>a</a:t>
            </a:r>
            <a:r>
              <a:rPr spc="-20" dirty="0"/>
              <a:t>w</a:t>
            </a:r>
            <a:r>
              <a:rPr dirty="0"/>
              <a:t>all*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dirty="0"/>
              <a:t>Se</a:t>
            </a:r>
            <a:r>
              <a:rPr spc="-15" dirty="0"/>
              <a:t>a</a:t>
            </a:r>
            <a:r>
              <a:rPr spc="-20" dirty="0"/>
              <a:t>w</a:t>
            </a:r>
            <a:r>
              <a:rPr dirty="0"/>
              <a:t>all*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dirty="0"/>
              <a:t>Se</a:t>
            </a:r>
            <a:r>
              <a:rPr spc="-15" dirty="0"/>
              <a:t>a</a:t>
            </a:r>
            <a:r>
              <a:rPr spc="-20" dirty="0"/>
              <a:t>w</a:t>
            </a:r>
            <a:r>
              <a:rPr dirty="0"/>
              <a:t>all*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2900" y="365760"/>
            <a:ext cx="6172200" cy="14630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103120"/>
            <a:ext cx="61722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67733" y="8803413"/>
            <a:ext cx="569595"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2700">
              <a:lnSpc>
                <a:spcPts val="1240"/>
              </a:lnSpc>
            </a:pPr>
            <a:r>
              <a:rPr dirty="0"/>
              <a:t>Se</a:t>
            </a:r>
            <a:r>
              <a:rPr spc="-15" dirty="0"/>
              <a:t>a</a:t>
            </a:r>
            <a:r>
              <a:rPr spc="-20" dirty="0"/>
              <a:t>w</a:t>
            </a:r>
            <a:r>
              <a:rPr dirty="0"/>
              <a:t>all*</a:t>
            </a:r>
          </a:p>
        </p:txBody>
      </p:sp>
      <p:sp>
        <p:nvSpPr>
          <p:cNvPr id="5" name="Holder 5"/>
          <p:cNvSpPr>
            <a:spLocks noGrp="1"/>
          </p:cNvSpPr>
          <p:nvPr>
            <p:ph type="dt" sz="half" idx="6"/>
          </p:nvPr>
        </p:nvSpPr>
        <p:spPr>
          <a:xfrm>
            <a:off x="342900" y="8503920"/>
            <a:ext cx="157734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a:xfrm>
            <a:off x="4937760" y="8503920"/>
            <a:ext cx="157734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14.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 y="0"/>
            <a:ext cx="6856214" cy="6230031"/>
          </a:xfrm>
          <a:prstGeom prst="rect">
            <a:avLst/>
          </a:prstGeom>
          <a:solidFill>
            <a:srgbClr val="62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A0A4A3B4-7257-E3F0-5D2D-77792FAF3894}"/>
              </a:ext>
            </a:extLst>
          </p:cNvPr>
          <p:cNvSpPr txBox="1"/>
          <p:nvPr/>
        </p:nvSpPr>
        <p:spPr>
          <a:xfrm>
            <a:off x="677417" y="1061200"/>
            <a:ext cx="5503166" cy="3510800"/>
          </a:xfrm>
          <a:prstGeom prst="rect">
            <a:avLst/>
          </a:prstGeom>
        </p:spPr>
        <p:txBody>
          <a:bodyPr vert="horz" lIns="91440" tIns="45720" rIns="91440" bIns="45720" rtlCol="0" anchor="b">
            <a:normAutofit/>
          </a:bodyPr>
          <a:lstStyle/>
          <a:p>
            <a:pPr marL="12700" marR="0" lvl="0" indent="0" algn="ctr" defTabSz="685800" rtl="0" eaLnBrk="1" fontAlgn="auto" latinLnBrk="0" hangingPunct="1">
              <a:lnSpc>
                <a:spcPct val="90000"/>
              </a:lnSpc>
              <a:spcBef>
                <a:spcPct val="0"/>
              </a:spcBef>
              <a:spcAft>
                <a:spcPts val="600"/>
              </a:spcAft>
              <a:buClrTx/>
              <a:buSzTx/>
              <a:buFontTx/>
              <a:buNone/>
              <a:tabLst/>
              <a:defRPr/>
            </a:pPr>
            <a:r>
              <a:rPr kumimoji="0" lang="en-US" sz="4500" b="0" i="0" u="none" strike="noStrike" kern="1200" cap="none" spc="-5" normalizeH="0" baseline="0" noProof="0" dirty="0">
                <a:ln>
                  <a:noFill/>
                </a:ln>
                <a:solidFill>
                  <a:srgbClr val="FFFFFF"/>
                </a:solidFill>
                <a:effectLst/>
                <a:uLnTx/>
                <a:uFillTx/>
                <a:latin typeface="Calibri"/>
                <a:ea typeface="+mn-ea"/>
                <a:cs typeface="+mn-cs"/>
              </a:rPr>
              <a:t>SEAWALL AND CITIZENS’ DOCK</a:t>
            </a:r>
            <a:endParaRPr kumimoji="0" lang="en-US" sz="4500" b="0" i="0" u="none" strike="noStrike" kern="1200" cap="none" spc="0" normalizeH="0" baseline="0" noProof="0" dirty="0">
              <a:ln>
                <a:noFill/>
              </a:ln>
              <a:solidFill>
                <a:srgbClr val="FFFFFF"/>
              </a:solidFill>
              <a:effectLst/>
              <a:uLnTx/>
              <a:uFillTx/>
              <a:latin typeface="Calibri"/>
              <a:ea typeface="+mn-ea"/>
              <a:cs typeface="+mn-cs"/>
            </a:endParaRPr>
          </a:p>
          <a:p>
            <a:pPr marL="12700" marR="5080" lvl="0" indent="0" algn="ctr" defTabSz="6858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10" normalizeH="0" baseline="0" noProof="0" dirty="0">
                <a:ln>
                  <a:noFill/>
                </a:ln>
                <a:solidFill>
                  <a:srgbClr val="FFFFFF"/>
                </a:solidFill>
                <a:effectLst/>
                <a:uLnTx/>
                <a:uFillTx/>
                <a:latin typeface="Calibri"/>
                <a:ea typeface="+mn-ea"/>
                <a:cs typeface="+mn-cs"/>
              </a:rPr>
              <a:t>Harbor Commission Meeting</a:t>
            </a:r>
          </a:p>
          <a:p>
            <a:pPr marL="12700" marR="5080" lvl="0" indent="0" algn="ctr" defTabSz="6858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10" normalizeH="0" baseline="0" noProof="0" dirty="0">
                <a:ln>
                  <a:noFill/>
                </a:ln>
                <a:solidFill>
                  <a:srgbClr val="FFFFFF"/>
                </a:solidFill>
                <a:effectLst/>
                <a:uLnTx/>
                <a:uFillTx/>
                <a:latin typeface="Calibri"/>
                <a:ea typeface="+mn-ea"/>
                <a:cs typeface="+mn-cs"/>
              </a:rPr>
              <a:t>March 15, 2024</a:t>
            </a:r>
          </a:p>
        </p:txBody>
      </p:sp>
      <p:pic>
        <p:nvPicPr>
          <p:cNvPr id="1028" name="Picture 4" descr="Crescent City Harbor District">
            <a:extLst>
              <a:ext uri="{FF2B5EF4-FFF2-40B4-BE49-F238E27FC236}">
                <a16:creationId xmlns:a16="http://schemas.microsoft.com/office/drawing/2014/main" id="{8736323D-89A9-0ED3-C0A9-469452CC11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9865" y="182065"/>
            <a:ext cx="1758270" cy="17582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scent City Harbor District | CA State Lands Commission">
            <a:extLst>
              <a:ext uri="{FF2B5EF4-FFF2-40B4-BE49-F238E27FC236}">
                <a16:creationId xmlns:a16="http://schemas.microsoft.com/office/drawing/2014/main" id="{9D4C3CF6-5F62-5F2C-07DB-AF377C3AE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2020"/>
            <a:ext cx="6858000" cy="4567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C364AED-959D-EB3A-DD1B-E08A894450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8763000"/>
            <a:ext cx="1510628" cy="179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D69F29-3739-4F33-D375-575F0E642DAD}"/>
              </a:ext>
            </a:extLst>
          </p:cNvPr>
          <p:cNvSpPr txBox="1"/>
          <p:nvPr/>
        </p:nvSpPr>
        <p:spPr>
          <a:xfrm>
            <a:off x="0" y="0"/>
            <a:ext cx="18288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 normalizeH="0" baseline="0" noProof="0" dirty="0">
                <a:ln>
                  <a:noFill/>
                </a:ln>
                <a:solidFill>
                  <a:srgbClr val="FFFFFF"/>
                </a:solidFill>
                <a:effectLst/>
                <a:uLnTx/>
                <a:uFillTx/>
                <a:latin typeface="Calibri"/>
                <a:ea typeface="+mn-ea"/>
                <a:cs typeface="+mn-cs"/>
              </a:rPr>
              <a:t>DRAFT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66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aerial view of a dock&#10;&#10;Description automatically generated">
            <a:extLst>
              <a:ext uri="{FF2B5EF4-FFF2-40B4-BE49-F238E27FC236}">
                <a16:creationId xmlns:a16="http://schemas.microsoft.com/office/drawing/2014/main" id="{831E764F-DA1A-4FB6-654C-174D2A1DE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6" y="0"/>
            <a:ext cx="6806288" cy="9144000"/>
          </a:xfrm>
          <a:prstGeom prst="rect">
            <a:avLst/>
          </a:prstGeom>
        </p:spPr>
      </p:pic>
    </p:spTree>
    <p:extLst>
      <p:ext uri="{BB962C8B-B14F-4D97-AF65-F5344CB8AC3E}">
        <p14:creationId xmlns:p14="http://schemas.microsoft.com/office/powerpoint/2010/main" val="377598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D221ECD-C1D5-E4AE-78A1-5749FAABD1D7}"/>
              </a:ext>
            </a:extLst>
          </p:cNvPr>
          <p:cNvGraphicFramePr>
            <a:graphicFrameLocks noGrp="1"/>
          </p:cNvGraphicFramePr>
          <p:nvPr>
            <p:extLst>
              <p:ext uri="{D42A27DB-BD31-4B8C-83A1-F6EECF244321}">
                <p14:modId xmlns:p14="http://schemas.microsoft.com/office/powerpoint/2010/main" val="4149370668"/>
              </p:ext>
            </p:extLst>
          </p:nvPr>
        </p:nvGraphicFramePr>
        <p:xfrm>
          <a:off x="-10804" y="0"/>
          <a:ext cx="6858000" cy="7406640"/>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2395475793"/>
                    </a:ext>
                  </a:extLst>
                </a:gridCol>
              </a:tblGrid>
              <a:tr h="406400">
                <a:tc>
                  <a:txBody>
                    <a:bodyPr/>
                    <a:lstStyle/>
                    <a:p>
                      <a:pPr algn="ctr"/>
                      <a:r>
                        <a:rPr lang="en-US" dirty="0"/>
                        <a:t>Selection Criteria for Alternative Analysis (1 of 2)*</a:t>
                      </a:r>
                    </a:p>
                  </a:txBody>
                  <a:tcPr/>
                </a:tc>
                <a:extLst>
                  <a:ext uri="{0D108BD9-81ED-4DB2-BD59-A6C34878D82A}">
                    <a16:rowId xmlns:a16="http://schemas.microsoft.com/office/drawing/2014/main" val="935271466"/>
                  </a:ext>
                </a:extLst>
              </a:tr>
              <a:tr h="304800">
                <a:tc>
                  <a:txBody>
                    <a:bodyPr/>
                    <a:lstStyle/>
                    <a:p>
                      <a:pPr algn="l"/>
                      <a:r>
                        <a:rPr lang="en-US" sz="1200" b="1" dirty="0"/>
                        <a:t>Risk of Disruption to Commercial Fishing During Construction</a:t>
                      </a:r>
                    </a:p>
                  </a:txBody>
                  <a:tcPr anchor="ctr"/>
                </a:tc>
                <a:extLst>
                  <a:ext uri="{0D108BD9-81ED-4DB2-BD59-A6C34878D82A}">
                    <a16:rowId xmlns:a16="http://schemas.microsoft.com/office/drawing/2014/main" val="1097288018"/>
                  </a:ext>
                </a:extLst>
              </a:tr>
              <a:tr h="1524000">
                <a:tc>
                  <a:txBody>
                    <a:bodyPr/>
                    <a:lstStyle/>
                    <a:p>
                      <a:pPr marL="0" indent="0">
                        <a:buFont typeface="Arial" panose="020B0604020202020204" pitchFamily="34" charset="0"/>
                        <a:buNone/>
                      </a:pPr>
                      <a:r>
                        <a:rPr lang="en-US" sz="1200" b="0" dirty="0">
                          <a:solidFill>
                            <a:schemeClr val="tx1"/>
                          </a:solidFill>
                        </a:rPr>
                        <a:t>Commercial fishing relies on having year-round access to a minimum berth space with functional hoists/ice house/fuel station. The demand for these facilities peaks during the start of the crab season (Nov-Jan). Longer construction schedule can also be a high risk. Construction activities limit access to the existing pier (less berthing space)</a:t>
                      </a:r>
                    </a:p>
                    <a:p>
                      <a:pPr marL="171450" indent="-171450">
                        <a:buFont typeface="Arial" panose="020B0604020202020204" pitchFamily="34" charset="0"/>
                        <a:buChar char="•"/>
                      </a:pPr>
                      <a:r>
                        <a:rPr lang="en-US" sz="1200" b="0" dirty="0">
                          <a:solidFill>
                            <a:schemeClr val="tx1"/>
                          </a:solidFill>
                        </a:rPr>
                        <a:t>Highest risk of disruption: the existing pier is demolished first before construction of a new pier starts.</a:t>
                      </a:r>
                    </a:p>
                    <a:p>
                      <a:pPr marL="171450" indent="-171450">
                        <a:buFont typeface="Arial" panose="020B0604020202020204" pitchFamily="34" charset="0"/>
                        <a:buChar char="•"/>
                      </a:pPr>
                      <a:r>
                        <a:rPr lang="en-US" sz="1200" b="0" dirty="0">
                          <a:solidFill>
                            <a:schemeClr val="tx1"/>
                          </a:solidFill>
                        </a:rPr>
                        <a:t>Lowest risk of disruption: a new pier with functional hoists/ice house/fuel station has been constructed before the existing pier is demolished.</a:t>
                      </a:r>
                    </a:p>
                  </a:txBody>
                  <a:tcPr anchor="ctr"/>
                </a:tc>
                <a:extLst>
                  <a:ext uri="{0D108BD9-81ED-4DB2-BD59-A6C34878D82A}">
                    <a16:rowId xmlns:a16="http://schemas.microsoft.com/office/drawing/2014/main" val="3741090660"/>
                  </a:ext>
                </a:extLst>
              </a:tr>
              <a:tr h="304800">
                <a:tc>
                  <a:txBody>
                    <a:bodyPr/>
                    <a:lstStyle/>
                    <a:p>
                      <a:pPr algn="l"/>
                      <a:r>
                        <a:rPr lang="en-US" sz="1200" b="1" dirty="0"/>
                        <a:t>Supporting Multiple Uses/Industries</a:t>
                      </a:r>
                    </a:p>
                  </a:txBody>
                  <a:tcPr anchor="ctr"/>
                </a:tc>
                <a:extLst>
                  <a:ext uri="{0D108BD9-81ED-4DB2-BD59-A6C34878D82A}">
                    <a16:rowId xmlns:a16="http://schemas.microsoft.com/office/drawing/2014/main" val="1953504577"/>
                  </a:ext>
                </a:extLst>
              </a:tr>
              <a:tr h="304800">
                <a:tc>
                  <a:txBody>
                    <a:bodyPr/>
                    <a:lstStyle/>
                    <a:p>
                      <a:pPr marL="0" indent="0">
                        <a:buFont typeface="Arial" panose="020B0604020202020204" pitchFamily="34" charset="0"/>
                        <a:buNone/>
                      </a:pPr>
                      <a:r>
                        <a:rPr lang="en-US" sz="1200" dirty="0">
                          <a:solidFill>
                            <a:schemeClr val="tx1"/>
                          </a:solidFill>
                        </a:rPr>
                        <a:t>Crescent City may be able to support other industries during off-season for commercial fishing and generate other revenue sources by having a multi-purpose dock. Having a wide/open upland area and having multiple piers provides the flexibility to support multiple uses/industries. </a:t>
                      </a:r>
                    </a:p>
                    <a:p>
                      <a:pPr marL="171450" indent="-171450">
                        <a:buFont typeface="Arial" panose="020B0604020202020204" pitchFamily="34" charset="0"/>
                        <a:buChar char="•"/>
                      </a:pPr>
                      <a:r>
                        <a:rPr lang="en-US" sz="1200" dirty="0">
                          <a:solidFill>
                            <a:schemeClr val="tx1"/>
                          </a:solidFill>
                        </a:rPr>
                        <a:t>Highest Flexibility: multiple piers with largest open upland area.</a:t>
                      </a:r>
                    </a:p>
                    <a:p>
                      <a:pPr marL="171450" indent="-171450">
                        <a:buFont typeface="Arial" panose="020B0604020202020204" pitchFamily="34" charset="0"/>
                        <a:buChar char="•"/>
                      </a:pPr>
                      <a:r>
                        <a:rPr lang="en-US" sz="1200" dirty="0">
                          <a:solidFill>
                            <a:schemeClr val="tx1"/>
                          </a:solidFill>
                        </a:rPr>
                        <a:t>Lowest Flexibility: single pier with smallest open upland area.</a:t>
                      </a:r>
                    </a:p>
                  </a:txBody>
                  <a:tcPr anchor="ctr"/>
                </a:tc>
                <a:extLst>
                  <a:ext uri="{0D108BD9-81ED-4DB2-BD59-A6C34878D82A}">
                    <a16:rowId xmlns:a16="http://schemas.microsoft.com/office/drawing/2014/main" val="2140069181"/>
                  </a:ext>
                </a:extLst>
              </a:tr>
              <a:tr h="304800">
                <a:tc>
                  <a:txBody>
                    <a:bodyPr/>
                    <a:lstStyle/>
                    <a:p>
                      <a:pPr algn="l"/>
                      <a:r>
                        <a:rPr lang="en-US" sz="1200" b="1" dirty="0"/>
                        <a:t>Construction Cost</a:t>
                      </a:r>
                    </a:p>
                  </a:txBody>
                  <a:tcPr anchor="ctr"/>
                </a:tc>
                <a:extLst>
                  <a:ext uri="{0D108BD9-81ED-4DB2-BD59-A6C34878D82A}">
                    <a16:rowId xmlns:a16="http://schemas.microsoft.com/office/drawing/2014/main" val="1804543532"/>
                  </a:ext>
                </a:extLst>
              </a:tr>
              <a:tr h="914400">
                <a:tc>
                  <a:txBody>
                    <a:bodyPr/>
                    <a:lstStyle/>
                    <a:p>
                      <a:pPr marL="0" indent="0">
                        <a:buFont typeface="Arial" panose="020B0604020202020204" pitchFamily="34" charset="0"/>
                        <a:buNone/>
                      </a:pPr>
                      <a:r>
                        <a:rPr lang="en-US" sz="1200" b="0" dirty="0">
                          <a:solidFill>
                            <a:schemeClr val="tx1"/>
                          </a:solidFill>
                        </a:rPr>
                        <a:t>Construction cost is approximately proportional to footprint of the new citizens dock. </a:t>
                      </a:r>
                    </a:p>
                    <a:p>
                      <a:pPr marL="171450" indent="-171450">
                        <a:buFont typeface="Arial" panose="020B0604020202020204" pitchFamily="34" charset="0"/>
                        <a:buChar char="•"/>
                      </a:pPr>
                      <a:r>
                        <a:rPr lang="en-US" sz="1200" b="0" dirty="0">
                          <a:solidFill>
                            <a:schemeClr val="tx1"/>
                          </a:solidFill>
                        </a:rPr>
                        <a:t>Highest Construction cost: new pier with highest footprint (square feet) for a given berth space in addition to expanding the landside by 40’. </a:t>
                      </a:r>
                    </a:p>
                    <a:p>
                      <a:pPr marL="171450" indent="-171450">
                        <a:buFont typeface="Arial" panose="020B0604020202020204" pitchFamily="34" charset="0"/>
                        <a:buChar char="•"/>
                      </a:pPr>
                      <a:r>
                        <a:rPr lang="en-US" sz="1200" b="0" dirty="0">
                          <a:solidFill>
                            <a:schemeClr val="tx1"/>
                          </a:solidFill>
                        </a:rPr>
                        <a:t>Lowest construction cost: new pier and seawall with same exact footprint or smallest footprint (square feet) for a given berth space.</a:t>
                      </a:r>
                    </a:p>
                  </a:txBody>
                  <a:tcPr anchor="ctr"/>
                </a:tc>
                <a:extLst>
                  <a:ext uri="{0D108BD9-81ED-4DB2-BD59-A6C34878D82A}">
                    <a16:rowId xmlns:a16="http://schemas.microsoft.com/office/drawing/2014/main" val="2862772960"/>
                  </a:ext>
                </a:extLst>
              </a:tr>
              <a:tr h="304800">
                <a:tc>
                  <a:txBody>
                    <a:bodyPr/>
                    <a:lstStyle/>
                    <a:p>
                      <a:pPr algn="l"/>
                      <a:r>
                        <a:rPr lang="en-US" sz="1200" b="1" dirty="0"/>
                        <a:t>Construction Risk</a:t>
                      </a:r>
                    </a:p>
                  </a:txBody>
                  <a:tcPr anchor="ctr"/>
                </a:tc>
                <a:extLst>
                  <a:ext uri="{0D108BD9-81ED-4DB2-BD59-A6C34878D82A}">
                    <a16:rowId xmlns:a16="http://schemas.microsoft.com/office/drawing/2014/main" val="654576483"/>
                  </a:ext>
                </a:extLst>
              </a:tr>
              <a:tr h="711200">
                <a:tc>
                  <a:txBody>
                    <a:bodyPr/>
                    <a:lstStyle/>
                    <a:p>
                      <a:pPr marL="0" indent="0">
                        <a:buFont typeface="Arial" panose="020B0604020202020204" pitchFamily="34" charset="0"/>
                        <a:buNone/>
                      </a:pPr>
                      <a:r>
                        <a:rPr lang="en-US" sz="1200" dirty="0">
                          <a:solidFill>
                            <a:schemeClr val="tx1"/>
                          </a:solidFill>
                        </a:rPr>
                        <a:t>There are known challenges about pile driving in crescent city. More pile driving can trigger more risk. And in general, shorter construction schedule means lower risk.</a:t>
                      </a:r>
                    </a:p>
                    <a:p>
                      <a:pPr marL="171450" indent="-171450">
                        <a:buFont typeface="Arial" panose="020B0604020202020204" pitchFamily="34" charset="0"/>
                        <a:buChar char="•"/>
                      </a:pPr>
                      <a:r>
                        <a:rPr lang="en-US" sz="1200" dirty="0">
                          <a:solidFill>
                            <a:schemeClr val="tx1"/>
                          </a:solidFill>
                        </a:rPr>
                        <a:t>Highest Construction Risk: assuming a fast pace for construction and longer construction period.</a:t>
                      </a:r>
                    </a:p>
                    <a:p>
                      <a:pPr marL="171450" indent="-171450">
                        <a:buFont typeface="Arial" panose="020B0604020202020204" pitchFamily="34" charset="0"/>
                        <a:buChar char="•"/>
                      </a:pPr>
                      <a:r>
                        <a:rPr lang="en-US" sz="1200" dirty="0">
                          <a:solidFill>
                            <a:schemeClr val="tx1"/>
                          </a:solidFill>
                        </a:rPr>
                        <a:t>Lowest construction Risk: assuming a conversative pace for the construction.</a:t>
                      </a:r>
                    </a:p>
                  </a:txBody>
                  <a:tcPr anchor="ctr"/>
                </a:tc>
                <a:extLst>
                  <a:ext uri="{0D108BD9-81ED-4DB2-BD59-A6C34878D82A}">
                    <a16:rowId xmlns:a16="http://schemas.microsoft.com/office/drawing/2014/main" val="3768528213"/>
                  </a:ext>
                </a:extLst>
              </a:tr>
              <a:tr h="304800">
                <a:tc>
                  <a:txBody>
                    <a:bodyPr/>
                    <a:lstStyle/>
                    <a:p>
                      <a:pPr algn="l"/>
                      <a:r>
                        <a:rPr lang="en-US" sz="1200" b="1" dirty="0"/>
                        <a:t>Flexibility to Allow Potential Expansion in Future</a:t>
                      </a:r>
                    </a:p>
                  </a:txBody>
                  <a:tcPr anchor="ctr"/>
                </a:tc>
                <a:extLst>
                  <a:ext uri="{0D108BD9-81ED-4DB2-BD59-A6C34878D82A}">
                    <a16:rowId xmlns:a16="http://schemas.microsoft.com/office/drawing/2014/main" val="432900118"/>
                  </a:ext>
                </a:extLst>
              </a:tr>
              <a:tr h="1117600">
                <a:tc>
                  <a:txBody>
                    <a:bodyPr/>
                    <a:lstStyle/>
                    <a:p>
                      <a:pPr marL="0" indent="0">
                        <a:buFont typeface="Arial" panose="020B0604020202020204" pitchFamily="34" charset="0"/>
                        <a:buNone/>
                      </a:pPr>
                      <a:r>
                        <a:rPr lang="en-US" sz="1200" dirty="0">
                          <a:solidFill>
                            <a:schemeClr val="tx1"/>
                          </a:solidFill>
                        </a:rPr>
                        <a:t>Crescent City may be able to support other industries during off-season for commercial fishing and generate other revenue sources by having a multi-purpose dock. Having a wide/open upland area and having multiple piers provides the flexibility to support multiple uses/industries. </a:t>
                      </a:r>
                    </a:p>
                    <a:p>
                      <a:pPr marL="171450" indent="-171450">
                        <a:buFont typeface="Arial" panose="020B0604020202020204" pitchFamily="34" charset="0"/>
                        <a:buChar char="•"/>
                      </a:pPr>
                      <a:r>
                        <a:rPr lang="en-US" sz="1200" dirty="0">
                          <a:solidFill>
                            <a:schemeClr val="tx1"/>
                          </a:solidFill>
                        </a:rPr>
                        <a:t>Highest Flexibility: multiple piers with largest open upland area. </a:t>
                      </a:r>
                    </a:p>
                    <a:p>
                      <a:pPr marL="171450" indent="-171450">
                        <a:buFont typeface="Arial" panose="020B0604020202020204" pitchFamily="34" charset="0"/>
                        <a:buChar char="•"/>
                      </a:pPr>
                      <a:r>
                        <a:rPr lang="en-US" sz="1200" dirty="0">
                          <a:solidFill>
                            <a:schemeClr val="tx1"/>
                          </a:solidFill>
                        </a:rPr>
                        <a:t>Lowest Flexibility: single pier with smallest open upland area.</a:t>
                      </a:r>
                    </a:p>
                  </a:txBody>
                  <a:tcPr anchor="ctr"/>
                </a:tc>
                <a:extLst>
                  <a:ext uri="{0D108BD9-81ED-4DB2-BD59-A6C34878D82A}">
                    <a16:rowId xmlns:a16="http://schemas.microsoft.com/office/drawing/2014/main" val="2042988874"/>
                  </a:ext>
                </a:extLst>
              </a:tr>
            </a:tbl>
          </a:graphicData>
        </a:graphic>
      </p:graphicFrame>
      <p:sp>
        <p:nvSpPr>
          <p:cNvPr id="10" name="TextBox 9">
            <a:extLst>
              <a:ext uri="{FF2B5EF4-FFF2-40B4-BE49-F238E27FC236}">
                <a16:creationId xmlns:a16="http://schemas.microsoft.com/office/drawing/2014/main" id="{F32E3308-DB9F-4080-04F2-E8AD28D15A88}"/>
              </a:ext>
            </a:extLst>
          </p:cNvPr>
          <p:cNvSpPr txBox="1"/>
          <p:nvPr/>
        </p:nvSpPr>
        <p:spPr>
          <a:xfrm>
            <a:off x="14416" y="8001000"/>
            <a:ext cx="6858000" cy="1015663"/>
          </a:xfrm>
          <a:prstGeom prst="rect">
            <a:avLst/>
          </a:prstGeom>
          <a:noFill/>
        </p:spPr>
        <p:txBody>
          <a:bodyPr wrap="square" rtlCol="0">
            <a:spAutoFit/>
          </a:bodyPr>
          <a:lstStyle/>
          <a:p>
            <a:r>
              <a:rPr lang="en-US" sz="1200" dirty="0"/>
              <a:t>*General Note: All alternatives were developed to </a:t>
            </a:r>
          </a:p>
          <a:p>
            <a:pPr marL="228600" indent="-228600">
              <a:buAutoNum type="alphaUcParenR"/>
            </a:pPr>
            <a:r>
              <a:rPr lang="en-US" sz="1200" dirty="0"/>
              <a:t>provide an optimized harbor operation involving a balance of areas devoted to upland staging and circulation, pier operating area and berthing space, and vessel maneuvering</a:t>
            </a:r>
          </a:p>
          <a:p>
            <a:pPr marL="228600" indent="-228600">
              <a:buAutoNum type="alphaUcParenR"/>
            </a:pPr>
            <a:r>
              <a:rPr lang="en-US" sz="1200" dirty="0"/>
              <a:t>provide flexibility to accommodate both current commercial fishing industry needs and potential expansion for new opportunities that may arise</a:t>
            </a:r>
          </a:p>
        </p:txBody>
      </p:sp>
    </p:spTree>
    <p:extLst>
      <p:ext uri="{BB962C8B-B14F-4D97-AF65-F5344CB8AC3E}">
        <p14:creationId xmlns:p14="http://schemas.microsoft.com/office/powerpoint/2010/main" val="373085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D221ECD-C1D5-E4AE-78A1-5749FAABD1D7}"/>
              </a:ext>
            </a:extLst>
          </p:cNvPr>
          <p:cNvGraphicFramePr>
            <a:graphicFrameLocks noGrp="1"/>
          </p:cNvGraphicFramePr>
          <p:nvPr>
            <p:extLst>
              <p:ext uri="{D42A27DB-BD31-4B8C-83A1-F6EECF244321}">
                <p14:modId xmlns:p14="http://schemas.microsoft.com/office/powerpoint/2010/main" val="634032845"/>
              </p:ext>
            </p:extLst>
          </p:nvPr>
        </p:nvGraphicFramePr>
        <p:xfrm>
          <a:off x="-10804" y="0"/>
          <a:ext cx="6858000" cy="7957704"/>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2395475793"/>
                    </a:ext>
                  </a:extLst>
                </a:gridCol>
              </a:tblGrid>
              <a:tr h="489297">
                <a:tc>
                  <a:txBody>
                    <a:bodyPr/>
                    <a:lstStyle/>
                    <a:p>
                      <a:pPr algn="ctr"/>
                      <a:r>
                        <a:rPr lang="en-US" dirty="0"/>
                        <a:t>Selection Criteria for Alternative Analysis (2 of 2)*</a:t>
                      </a:r>
                    </a:p>
                  </a:txBody>
                  <a:tcPr/>
                </a:tc>
                <a:extLst>
                  <a:ext uri="{0D108BD9-81ED-4DB2-BD59-A6C34878D82A}">
                    <a16:rowId xmlns:a16="http://schemas.microsoft.com/office/drawing/2014/main" val="935271466"/>
                  </a:ext>
                </a:extLst>
              </a:tr>
              <a:tr h="366972">
                <a:tc>
                  <a:txBody>
                    <a:bodyPr/>
                    <a:lstStyle/>
                    <a:p>
                      <a:r>
                        <a:rPr lang="en-US" sz="1200" b="1" dirty="0"/>
                        <a:t>Maintenance Dredging Needs</a:t>
                      </a:r>
                    </a:p>
                  </a:txBody>
                  <a:tcPr anchor="ctr"/>
                </a:tc>
                <a:extLst>
                  <a:ext uri="{0D108BD9-81ED-4DB2-BD59-A6C34878D82A}">
                    <a16:rowId xmlns:a16="http://schemas.microsoft.com/office/drawing/2014/main" val="1097288018"/>
                  </a:ext>
                </a:extLst>
              </a:tr>
              <a:tr h="1201131">
                <a:tc>
                  <a:txBody>
                    <a:bodyPr/>
                    <a:lstStyle/>
                    <a:p>
                      <a:pPr marL="0" indent="0">
                        <a:buFont typeface="Arial" panose="020B0604020202020204" pitchFamily="34" charset="0"/>
                        <a:buNone/>
                      </a:pPr>
                      <a:r>
                        <a:rPr lang="en-US" sz="1200" dirty="0">
                          <a:solidFill>
                            <a:schemeClr val="tx1"/>
                          </a:solidFill>
                        </a:rPr>
                        <a:t>The existing federal navigation channel (FNC) runs along the trestle and west side of the west wharf. US Army Corps of Engineers performs regular monitoring and maintenance of existing federal navigation channel to the authorized dredge depth. Aligning the new pier in a way to maximize use of FNC will reduce the dredge burden on Harbor District.</a:t>
                      </a:r>
                    </a:p>
                    <a:p>
                      <a:pPr marL="171450" indent="-171450">
                        <a:buFont typeface="Arial" panose="020B0604020202020204" pitchFamily="34" charset="0"/>
                        <a:buChar char="•"/>
                      </a:pPr>
                      <a:r>
                        <a:rPr lang="en-US" sz="1200" dirty="0">
                          <a:solidFill>
                            <a:schemeClr val="tx1"/>
                          </a:solidFill>
                        </a:rPr>
                        <a:t>Highest Need for dredging: a new pier that does not run along the existing federal navigation channel.</a:t>
                      </a:r>
                    </a:p>
                    <a:p>
                      <a:pPr marL="171450" indent="-171450">
                        <a:buFont typeface="Arial" panose="020B0604020202020204" pitchFamily="34" charset="0"/>
                        <a:buChar char="•"/>
                      </a:pPr>
                      <a:r>
                        <a:rPr lang="en-US" sz="1200" dirty="0">
                          <a:solidFill>
                            <a:schemeClr val="tx1"/>
                          </a:solidFill>
                        </a:rPr>
                        <a:t>Lowest need for dredging: a new pier that runs along the existing federal navigation channel.</a:t>
                      </a:r>
                    </a:p>
                  </a:txBody>
                  <a:tcPr anchor="ctr"/>
                </a:tc>
                <a:extLst>
                  <a:ext uri="{0D108BD9-81ED-4DB2-BD59-A6C34878D82A}">
                    <a16:rowId xmlns:a16="http://schemas.microsoft.com/office/drawing/2014/main" val="3741090660"/>
                  </a:ext>
                </a:extLst>
              </a:tr>
              <a:tr h="366972">
                <a:tc>
                  <a:txBody>
                    <a:bodyPr/>
                    <a:lstStyle/>
                    <a:p>
                      <a:pPr algn="l"/>
                      <a:r>
                        <a:rPr lang="en-US" sz="1200" b="1" dirty="0"/>
                        <a:t>Environmental Mitigation Cost</a:t>
                      </a:r>
                    </a:p>
                  </a:txBody>
                  <a:tcPr anchor="ctr"/>
                </a:tc>
                <a:extLst>
                  <a:ext uri="{0D108BD9-81ED-4DB2-BD59-A6C34878D82A}">
                    <a16:rowId xmlns:a16="http://schemas.microsoft.com/office/drawing/2014/main" val="1804543532"/>
                  </a:ext>
                </a:extLst>
              </a:tr>
              <a:tr h="852228">
                <a:tc>
                  <a:txBody>
                    <a:bodyPr/>
                    <a:lstStyle/>
                    <a:p>
                      <a:pPr marL="0" indent="0">
                        <a:buFont typeface="Arial" panose="020B0604020202020204" pitchFamily="34" charset="0"/>
                        <a:buNone/>
                      </a:pPr>
                      <a:r>
                        <a:rPr lang="en-US" sz="1200" dirty="0">
                          <a:solidFill>
                            <a:schemeClr val="tx1"/>
                          </a:solidFill>
                        </a:rPr>
                        <a:t>Increasing overwater coverage of the new (pile supported) pier compared to the existing pier in addition to permanent fill of benthic habitat for expansion of upland area will likely require environmental mitigation. Mitigation needs to be identified and included in CEQA (The California Environmental Quality Act).</a:t>
                      </a:r>
                    </a:p>
                    <a:p>
                      <a:pPr marL="171450" indent="-171450">
                        <a:buFont typeface="Arial" panose="020B0604020202020204" pitchFamily="34" charset="0"/>
                        <a:buChar char="•"/>
                      </a:pPr>
                      <a:r>
                        <a:rPr lang="en-US" sz="1200" dirty="0">
                          <a:solidFill>
                            <a:schemeClr val="tx1"/>
                          </a:solidFill>
                        </a:rPr>
                        <a:t>Highest Environmental Mitigation Cost: a new pier with largest footprint and 40’ of seaward expansion for the upland areas by permanent fill of benthic habitat.</a:t>
                      </a:r>
                    </a:p>
                    <a:p>
                      <a:pPr marL="171450" indent="-171450">
                        <a:buFont typeface="Arial" panose="020B0604020202020204" pitchFamily="34" charset="0"/>
                        <a:buChar char="•"/>
                      </a:pPr>
                      <a:r>
                        <a:rPr lang="en-US" sz="1200" dirty="0">
                          <a:solidFill>
                            <a:schemeClr val="tx1"/>
                          </a:solidFill>
                        </a:rPr>
                        <a:t>Lowest Environmental Mitigation Cost: a new pier and seawall with same exact footprint as that of existing (no upland expansion).</a:t>
                      </a:r>
                    </a:p>
                  </a:txBody>
                  <a:tcPr anchor="ctr"/>
                </a:tc>
                <a:extLst>
                  <a:ext uri="{0D108BD9-81ED-4DB2-BD59-A6C34878D82A}">
                    <a16:rowId xmlns:a16="http://schemas.microsoft.com/office/drawing/2014/main" val="2862772960"/>
                  </a:ext>
                </a:extLst>
              </a:tr>
              <a:tr h="366972">
                <a:tc>
                  <a:txBody>
                    <a:bodyPr/>
                    <a:lstStyle/>
                    <a:p>
                      <a:r>
                        <a:rPr lang="en-US" sz="1200" b="1" dirty="0"/>
                        <a:t>Improve Fishing Operation</a:t>
                      </a:r>
                    </a:p>
                  </a:txBody>
                  <a:tcPr anchor="ctr"/>
                </a:tc>
                <a:extLst>
                  <a:ext uri="{0D108BD9-81ED-4DB2-BD59-A6C34878D82A}">
                    <a16:rowId xmlns:a16="http://schemas.microsoft.com/office/drawing/2014/main" val="654576483"/>
                  </a:ext>
                </a:extLst>
              </a:tr>
              <a:tr h="866256">
                <a:tc>
                  <a:txBody>
                    <a:bodyPr/>
                    <a:lstStyle/>
                    <a:p>
                      <a:pPr marL="0" indent="0">
                        <a:buFont typeface="Arial" panose="020B0604020202020204" pitchFamily="34" charset="0"/>
                        <a:buNone/>
                      </a:pPr>
                      <a:r>
                        <a:rPr lang="en-US" sz="1200" dirty="0">
                          <a:solidFill>
                            <a:schemeClr val="tx1"/>
                          </a:solidFill>
                        </a:rPr>
                        <a:t>Wider (than 65-ft) pier will provide a better circulation/truck passing space for the commercial fishing operation. Multiple entry points to the pier will eliminate the need for trucks for backing up to the pier.</a:t>
                      </a:r>
                    </a:p>
                    <a:p>
                      <a:pPr marL="171450" indent="-171450">
                        <a:buFont typeface="Arial" panose="020B0604020202020204" pitchFamily="34" charset="0"/>
                        <a:buChar char="•"/>
                      </a:pPr>
                      <a:r>
                        <a:rPr lang="en-US" sz="1200" dirty="0">
                          <a:solidFill>
                            <a:schemeClr val="tx1"/>
                          </a:solidFill>
                        </a:rPr>
                        <a:t>Highest Improvement: a new wider pier and multiple entries to the pier</a:t>
                      </a:r>
                    </a:p>
                    <a:p>
                      <a:pPr marL="171450" indent="-171450">
                        <a:buFont typeface="Arial" panose="020B0604020202020204" pitchFamily="34" charset="0"/>
                        <a:buChar char="•"/>
                      </a:pPr>
                      <a:r>
                        <a:rPr lang="en-US" sz="1200" dirty="0">
                          <a:solidFill>
                            <a:schemeClr val="tx1"/>
                          </a:solidFill>
                        </a:rPr>
                        <a:t>Lowest Improvement: a new pier with same width as existing and one entry point to the pier.</a:t>
                      </a:r>
                    </a:p>
                  </a:txBody>
                  <a:tcPr anchor="ctr"/>
                </a:tc>
                <a:extLst>
                  <a:ext uri="{0D108BD9-81ED-4DB2-BD59-A6C34878D82A}">
                    <a16:rowId xmlns:a16="http://schemas.microsoft.com/office/drawing/2014/main" val="3768528213"/>
                  </a:ext>
                </a:extLst>
              </a:tr>
              <a:tr h="366972">
                <a:tc>
                  <a:txBody>
                    <a:bodyPr/>
                    <a:lstStyle/>
                    <a:p>
                      <a:pPr algn="l"/>
                      <a:r>
                        <a:rPr lang="en-US" sz="1200" b="1" dirty="0"/>
                        <a:t>Minimizing Downtime (Sheltering from Southerly Wind Waves)</a:t>
                      </a:r>
                    </a:p>
                  </a:txBody>
                  <a:tcPr anchor="ctr"/>
                </a:tc>
                <a:extLst>
                  <a:ext uri="{0D108BD9-81ED-4DB2-BD59-A6C34878D82A}">
                    <a16:rowId xmlns:a16="http://schemas.microsoft.com/office/drawing/2014/main" val="1345094436"/>
                  </a:ext>
                </a:extLst>
              </a:tr>
              <a:tr h="366972">
                <a:tc>
                  <a:txBody>
                    <a:bodyPr/>
                    <a:lstStyle/>
                    <a:p>
                      <a:pPr marL="0" indent="0">
                        <a:buFont typeface="Arial" panose="020B0604020202020204" pitchFamily="34" charset="0"/>
                        <a:buNone/>
                      </a:pPr>
                      <a:r>
                        <a:rPr lang="en-US" sz="1200" dirty="0">
                          <a:solidFill>
                            <a:schemeClr val="tx1"/>
                          </a:solidFill>
                        </a:rPr>
                        <a:t>Locally-generated waves (wind waves) from south can result in excessive vessel motions and downtime for berthing especially for vessels berthing beam seas (</a:t>
                      </a:r>
                      <a:r>
                        <a:rPr lang="en-US" sz="1200" b="0" i="0" dirty="0">
                          <a:solidFill>
                            <a:schemeClr val="dk1"/>
                          </a:solidFill>
                          <a:effectLst/>
                          <a:latin typeface="+mn-lt"/>
                          <a:ea typeface="+mn-ea"/>
                          <a:cs typeface="+mn-cs"/>
                        </a:rPr>
                        <a:t>the </a:t>
                      </a:r>
                      <a:r>
                        <a:rPr lang="en-US" sz="1200" b="1" i="0" dirty="0">
                          <a:solidFill>
                            <a:schemeClr val="dk1"/>
                          </a:solidFill>
                          <a:effectLst/>
                          <a:latin typeface="+mn-lt"/>
                          <a:ea typeface="+mn-ea"/>
                          <a:cs typeface="+mn-cs"/>
                        </a:rPr>
                        <a:t>vessel</a:t>
                      </a:r>
                      <a:r>
                        <a:rPr lang="en-US" sz="1200" b="0" i="0" dirty="0">
                          <a:solidFill>
                            <a:schemeClr val="dk1"/>
                          </a:solidFill>
                          <a:effectLst/>
                          <a:latin typeface="+mn-lt"/>
                          <a:ea typeface="+mn-ea"/>
                          <a:cs typeface="+mn-cs"/>
                        </a:rPr>
                        <a:t> is broadside to oncoming waves)</a:t>
                      </a:r>
                      <a:r>
                        <a:rPr lang="en-US" sz="1200" dirty="0">
                          <a:solidFill>
                            <a:schemeClr val="tx1"/>
                          </a:solidFill>
                        </a:rPr>
                        <a:t>. </a:t>
                      </a:r>
                    </a:p>
                    <a:p>
                      <a:pPr marL="171450" indent="-171450">
                        <a:buFont typeface="Arial" panose="020B0604020202020204" pitchFamily="34" charset="0"/>
                        <a:buChar char="•"/>
                      </a:pPr>
                      <a:r>
                        <a:rPr lang="en-US" sz="1200" dirty="0">
                          <a:solidFill>
                            <a:schemeClr val="tx1"/>
                          </a:solidFill>
                        </a:rPr>
                        <a:t>Highest Improvement: Orienting the new pier such that vessels are head seas (waves are running directly against the course of the ship)</a:t>
                      </a:r>
                      <a:br>
                        <a:rPr lang="en-US" sz="1200" dirty="0">
                          <a:solidFill>
                            <a:schemeClr val="tx1"/>
                          </a:solidFill>
                        </a:rPr>
                      </a:br>
                      <a:r>
                        <a:rPr lang="en-US" sz="1200" dirty="0">
                          <a:solidFill>
                            <a:schemeClr val="tx1"/>
                          </a:solidFill>
                        </a:rPr>
                        <a:t>Lowest Improvement: a new pier with same alignment as existing requiring beam seas berthing for some vessels</a:t>
                      </a:r>
                    </a:p>
                  </a:txBody>
                  <a:tcPr anchor="ctr"/>
                </a:tc>
                <a:extLst>
                  <a:ext uri="{0D108BD9-81ED-4DB2-BD59-A6C34878D82A}">
                    <a16:rowId xmlns:a16="http://schemas.microsoft.com/office/drawing/2014/main" val="3596240647"/>
                  </a:ext>
                </a:extLst>
              </a:tr>
              <a:tr h="366972">
                <a:tc>
                  <a:txBody>
                    <a:bodyPr/>
                    <a:lstStyle/>
                    <a:p>
                      <a:pPr algn="l"/>
                      <a:r>
                        <a:rPr lang="en-US" sz="1200" b="1" dirty="0"/>
                        <a:t>Improving public access to Citizens Dock</a:t>
                      </a:r>
                    </a:p>
                  </a:txBody>
                  <a:tcPr anchor="ctr"/>
                </a:tc>
                <a:extLst>
                  <a:ext uri="{0D108BD9-81ED-4DB2-BD59-A6C34878D82A}">
                    <a16:rowId xmlns:a16="http://schemas.microsoft.com/office/drawing/2014/main" val="3046097829"/>
                  </a:ext>
                </a:extLst>
              </a:tr>
              <a:tr h="972936">
                <a:tc>
                  <a:txBody>
                    <a:bodyPr/>
                    <a:lstStyle/>
                    <a:p>
                      <a:pPr marL="0" indent="0">
                        <a:buFont typeface="Arial" panose="020B0604020202020204" pitchFamily="34" charset="0"/>
                        <a:buNone/>
                      </a:pPr>
                      <a:r>
                        <a:rPr lang="en-US" sz="1200" dirty="0">
                          <a:solidFill>
                            <a:schemeClr val="tx1"/>
                          </a:solidFill>
                        </a:rPr>
                        <a:t>During peak of commercial crab season, it is not safe for public to access the dock given frequent passing of trucks, forklifts, and operation of hoists.</a:t>
                      </a:r>
                    </a:p>
                    <a:p>
                      <a:pPr marL="171450" indent="-171450">
                        <a:buFont typeface="Arial" panose="020B0604020202020204" pitchFamily="34" charset="0"/>
                        <a:buChar char="•"/>
                      </a:pPr>
                      <a:r>
                        <a:rPr lang="en-US" sz="1200" dirty="0">
                          <a:solidFill>
                            <a:schemeClr val="tx1"/>
                          </a:solidFill>
                        </a:rPr>
                        <a:t>Highest Improvement: having multiple and wider piers with largest open upland area will allow dedicating a space for public access</a:t>
                      </a:r>
                    </a:p>
                    <a:p>
                      <a:pPr marL="171450" indent="-171450">
                        <a:buFont typeface="Arial" panose="020B0604020202020204" pitchFamily="34" charset="0"/>
                        <a:buChar char="•"/>
                      </a:pPr>
                      <a:r>
                        <a:rPr lang="en-US" sz="1200" dirty="0">
                          <a:solidFill>
                            <a:schemeClr val="tx1"/>
                          </a:solidFill>
                        </a:rPr>
                        <a:t>Lowest Improvement: a new pier with single entry to the pier.</a:t>
                      </a:r>
                    </a:p>
                  </a:txBody>
                  <a:tcPr anchor="ctr"/>
                </a:tc>
                <a:extLst>
                  <a:ext uri="{0D108BD9-81ED-4DB2-BD59-A6C34878D82A}">
                    <a16:rowId xmlns:a16="http://schemas.microsoft.com/office/drawing/2014/main" val="3567200527"/>
                  </a:ext>
                </a:extLst>
              </a:tr>
            </a:tbl>
          </a:graphicData>
        </a:graphic>
      </p:graphicFrame>
      <p:sp>
        <p:nvSpPr>
          <p:cNvPr id="3" name="TextBox 2">
            <a:extLst>
              <a:ext uri="{FF2B5EF4-FFF2-40B4-BE49-F238E27FC236}">
                <a16:creationId xmlns:a16="http://schemas.microsoft.com/office/drawing/2014/main" id="{298C871F-E405-5A52-56C0-C29722416753}"/>
              </a:ext>
            </a:extLst>
          </p:cNvPr>
          <p:cNvSpPr txBox="1"/>
          <p:nvPr/>
        </p:nvSpPr>
        <p:spPr>
          <a:xfrm>
            <a:off x="14416" y="8001000"/>
            <a:ext cx="6858000" cy="1015663"/>
          </a:xfrm>
          <a:prstGeom prst="rect">
            <a:avLst/>
          </a:prstGeom>
          <a:noFill/>
        </p:spPr>
        <p:txBody>
          <a:bodyPr wrap="square" rtlCol="0">
            <a:spAutoFit/>
          </a:bodyPr>
          <a:lstStyle/>
          <a:p>
            <a:r>
              <a:rPr lang="en-US" sz="1200" dirty="0"/>
              <a:t>*General Note: All alternatives were developed to </a:t>
            </a:r>
          </a:p>
          <a:p>
            <a:pPr marL="228600" indent="-228600">
              <a:buAutoNum type="alphaUcParenR"/>
            </a:pPr>
            <a:r>
              <a:rPr lang="en-US" sz="1200" dirty="0"/>
              <a:t>provide an optimized harbor operation involving a balance of areas devoted to upland staging and circulation, pier operating area and berthing space, and vessel maneuvering</a:t>
            </a:r>
          </a:p>
          <a:p>
            <a:pPr marL="228600" indent="-228600">
              <a:buAutoNum type="alphaUcParenR"/>
            </a:pPr>
            <a:r>
              <a:rPr lang="en-US" sz="1200" dirty="0"/>
              <a:t>provide flexibility to accommodate both current commercial fishing industry needs and potential expansion for new opportunities that may arise</a:t>
            </a:r>
          </a:p>
        </p:txBody>
      </p:sp>
    </p:spTree>
    <p:extLst>
      <p:ext uri="{BB962C8B-B14F-4D97-AF65-F5344CB8AC3E}">
        <p14:creationId xmlns:p14="http://schemas.microsoft.com/office/powerpoint/2010/main" val="161005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8D9893A-7E0F-DC60-1B5B-32717992957E}"/>
              </a:ext>
            </a:extLst>
          </p:cNvPr>
          <p:cNvGraphicFramePr>
            <a:graphicFrameLocks noGrp="1"/>
          </p:cNvGraphicFramePr>
          <p:nvPr/>
        </p:nvGraphicFramePr>
        <p:xfrm>
          <a:off x="0" y="0"/>
          <a:ext cx="6879405" cy="7239000"/>
        </p:xfrm>
        <a:graphic>
          <a:graphicData uri="http://schemas.openxmlformats.org/drawingml/2006/table">
            <a:tbl>
              <a:tblPr firstRow="1" bandRow="1">
                <a:tableStyleId>{5C22544A-7EE6-4342-B048-85BDC9FD1C3A}</a:tableStyleId>
              </a:tblPr>
              <a:tblGrid>
                <a:gridCol w="2065957">
                  <a:extLst>
                    <a:ext uri="{9D8B030D-6E8A-4147-A177-3AD203B41FA5}">
                      <a16:colId xmlns:a16="http://schemas.microsoft.com/office/drawing/2014/main" val="2395475793"/>
                    </a:ext>
                  </a:extLst>
                </a:gridCol>
                <a:gridCol w="826383">
                  <a:extLst>
                    <a:ext uri="{9D8B030D-6E8A-4147-A177-3AD203B41FA5}">
                      <a16:colId xmlns:a16="http://schemas.microsoft.com/office/drawing/2014/main" val="2933146086"/>
                    </a:ext>
                  </a:extLst>
                </a:gridCol>
                <a:gridCol w="777946">
                  <a:extLst>
                    <a:ext uri="{9D8B030D-6E8A-4147-A177-3AD203B41FA5}">
                      <a16:colId xmlns:a16="http://schemas.microsoft.com/office/drawing/2014/main" val="2300573821"/>
                    </a:ext>
                  </a:extLst>
                </a:gridCol>
                <a:gridCol w="564695">
                  <a:extLst>
                    <a:ext uri="{9D8B030D-6E8A-4147-A177-3AD203B41FA5}">
                      <a16:colId xmlns:a16="http://schemas.microsoft.com/office/drawing/2014/main" val="2670987124"/>
                    </a:ext>
                  </a:extLst>
                </a:gridCol>
                <a:gridCol w="661106">
                  <a:extLst>
                    <a:ext uri="{9D8B030D-6E8A-4147-A177-3AD203B41FA5}">
                      <a16:colId xmlns:a16="http://schemas.microsoft.com/office/drawing/2014/main" val="1964268815"/>
                    </a:ext>
                  </a:extLst>
                </a:gridCol>
                <a:gridCol w="661106">
                  <a:extLst>
                    <a:ext uri="{9D8B030D-6E8A-4147-A177-3AD203B41FA5}">
                      <a16:colId xmlns:a16="http://schemas.microsoft.com/office/drawing/2014/main" val="1374414487"/>
                    </a:ext>
                  </a:extLst>
                </a:gridCol>
                <a:gridCol w="661106">
                  <a:extLst>
                    <a:ext uri="{9D8B030D-6E8A-4147-A177-3AD203B41FA5}">
                      <a16:colId xmlns:a16="http://schemas.microsoft.com/office/drawing/2014/main" val="729056110"/>
                    </a:ext>
                  </a:extLst>
                </a:gridCol>
                <a:gridCol w="661106">
                  <a:extLst>
                    <a:ext uri="{9D8B030D-6E8A-4147-A177-3AD203B41FA5}">
                      <a16:colId xmlns:a16="http://schemas.microsoft.com/office/drawing/2014/main" val="59636903"/>
                    </a:ext>
                  </a:extLst>
                </a:gridCol>
              </a:tblGrid>
              <a:tr h="381000">
                <a:tc>
                  <a:txBody>
                    <a:bodyPr/>
                    <a:lstStyle/>
                    <a:p>
                      <a:pPr algn="ctr"/>
                      <a:r>
                        <a:rPr lang="en-US" dirty="0"/>
                        <a:t>Criteria</a:t>
                      </a:r>
                    </a:p>
                  </a:txBody>
                  <a:tcPr/>
                </a:tc>
                <a:tc>
                  <a:txBody>
                    <a:bodyPr/>
                    <a:lstStyle/>
                    <a:p>
                      <a:pPr marL="0" algn="ctr"/>
                      <a:r>
                        <a:rPr lang="en-US" sz="1200" b="1" dirty="0">
                          <a:solidFill>
                            <a:schemeClr val="lt1"/>
                          </a:solidFill>
                          <a:latin typeface="+mn-lt"/>
                          <a:ea typeface="+mn-ea"/>
                          <a:cs typeface="+mn-cs"/>
                        </a:rPr>
                        <a:t>Weight</a:t>
                      </a:r>
                    </a:p>
                    <a:p>
                      <a:pPr marL="0" algn="ctr"/>
                      <a:r>
                        <a:rPr lang="en-US" sz="1200" b="1" dirty="0">
                          <a:solidFill>
                            <a:schemeClr val="lt1"/>
                          </a:solidFill>
                          <a:latin typeface="+mn-lt"/>
                          <a:ea typeface="+mn-ea"/>
                          <a:cs typeface="+mn-cs"/>
                        </a:rPr>
                        <a:t>(1 to 5)</a:t>
                      </a:r>
                    </a:p>
                  </a:txBody>
                  <a:tcPr/>
                </a:tc>
                <a:tc gridSpan="6">
                  <a:txBody>
                    <a:bodyPr/>
                    <a:lstStyle/>
                    <a:p>
                      <a:pPr algn="ctr"/>
                      <a:r>
                        <a:rPr lang="en-US" dirty="0"/>
                        <a:t>Alternatives</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935271466"/>
                  </a:ext>
                </a:extLst>
              </a:tr>
              <a:tr h="381000">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763904476"/>
                  </a:ext>
                </a:extLst>
              </a:tr>
              <a:tr h="640080">
                <a:tc>
                  <a:txBody>
                    <a:bodyPr/>
                    <a:lstStyle/>
                    <a:p>
                      <a:pPr algn="l"/>
                      <a:r>
                        <a:rPr lang="en-US" sz="1200" dirty="0"/>
                        <a:t>Risk of Disruption to Commercial Fishing During Construction</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097288018"/>
                  </a:ext>
                </a:extLst>
              </a:tr>
              <a:tr h="640080">
                <a:tc>
                  <a:txBody>
                    <a:bodyPr/>
                    <a:lstStyle/>
                    <a:p>
                      <a:pPr algn="l"/>
                      <a:r>
                        <a:rPr lang="en-US" sz="1200" dirty="0"/>
                        <a:t>Supporting Multiple Uses/Industries</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4133388558"/>
                  </a:ext>
                </a:extLst>
              </a:tr>
              <a:tr h="640080">
                <a:tc>
                  <a:txBody>
                    <a:bodyPr/>
                    <a:lstStyle/>
                    <a:p>
                      <a:pPr algn="l"/>
                      <a:r>
                        <a:rPr lang="en-US" sz="1200" dirty="0"/>
                        <a:t>Construction Cost</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804543532"/>
                  </a:ext>
                </a:extLst>
              </a:tr>
              <a:tr h="640080">
                <a:tc>
                  <a:txBody>
                    <a:bodyPr/>
                    <a:lstStyle/>
                    <a:p>
                      <a:pPr algn="l"/>
                      <a:r>
                        <a:rPr lang="en-US" sz="1200" dirty="0"/>
                        <a:t>Construction Risk</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654576483"/>
                  </a:ext>
                </a:extLst>
              </a:tr>
              <a:tr h="640080">
                <a:tc>
                  <a:txBody>
                    <a:bodyPr/>
                    <a:lstStyle/>
                    <a:p>
                      <a:pPr algn="l"/>
                      <a:r>
                        <a:rPr lang="en-US" sz="1200" dirty="0"/>
                        <a:t>Flexibility to Allow Potential Expansion in Future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432900118"/>
                  </a:ext>
                </a:extLst>
              </a:tr>
              <a:tr h="640080">
                <a:tc>
                  <a:txBody>
                    <a:bodyPr/>
                    <a:lstStyle/>
                    <a:p>
                      <a:pPr algn="l"/>
                      <a:r>
                        <a:rPr lang="en-US" sz="1200" dirty="0"/>
                        <a:t>Maintenance Dredge Needs</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393722332"/>
                  </a:ext>
                </a:extLst>
              </a:tr>
              <a:tr h="640080">
                <a:tc>
                  <a:txBody>
                    <a:bodyPr/>
                    <a:lstStyle/>
                    <a:p>
                      <a:pPr algn="l"/>
                      <a:r>
                        <a:rPr lang="en-US" sz="1200" dirty="0"/>
                        <a:t>Environmental Mitigation Cost</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245076782"/>
                  </a:ext>
                </a:extLst>
              </a:tr>
              <a:tr h="640080">
                <a:tc>
                  <a:txBody>
                    <a:bodyPr/>
                    <a:lstStyle/>
                    <a:p>
                      <a:pPr algn="l"/>
                      <a:r>
                        <a:rPr lang="en-US" sz="1200" dirty="0"/>
                        <a:t>Improve Fishing Operation</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877307006"/>
                  </a:ext>
                </a:extLst>
              </a:tr>
              <a:tr h="640080">
                <a:tc>
                  <a:txBody>
                    <a:bodyPr/>
                    <a:lstStyle/>
                    <a:p>
                      <a:pPr algn="l"/>
                      <a:r>
                        <a:rPr lang="en-US" sz="1200" dirty="0"/>
                        <a:t>Enhancing Public Access to Citizens Dock</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752371818"/>
                  </a:ext>
                </a:extLst>
              </a:tr>
              <a:tr h="640080">
                <a:tc>
                  <a:txBody>
                    <a:bodyPr/>
                    <a:lstStyle/>
                    <a:p>
                      <a:pPr algn="l"/>
                      <a:r>
                        <a:rPr lang="en-US" sz="1200" b="1" dirty="0"/>
                        <a:t>TOTAL</a:t>
                      </a:r>
                    </a:p>
                  </a:txBody>
                  <a:tcPr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endParaRPr lang="en-US" sz="1200" b="1" dirty="0"/>
                    </a:p>
                  </a:txBody>
                  <a:tcPr anchor="ctr"/>
                </a:tc>
                <a:extLst>
                  <a:ext uri="{0D108BD9-81ED-4DB2-BD59-A6C34878D82A}">
                    <a16:rowId xmlns:a16="http://schemas.microsoft.com/office/drawing/2014/main" val="1603438742"/>
                  </a:ext>
                </a:extLst>
              </a:tr>
            </a:tbl>
          </a:graphicData>
        </a:graphic>
      </p:graphicFrame>
      <p:grpSp>
        <p:nvGrpSpPr>
          <p:cNvPr id="2" name="Group 1">
            <a:extLst>
              <a:ext uri="{FF2B5EF4-FFF2-40B4-BE49-F238E27FC236}">
                <a16:creationId xmlns:a16="http://schemas.microsoft.com/office/drawing/2014/main" id="{629EB6FB-2539-C112-31D8-E743A365087E}"/>
              </a:ext>
            </a:extLst>
          </p:cNvPr>
          <p:cNvGrpSpPr/>
          <p:nvPr/>
        </p:nvGrpSpPr>
        <p:grpSpPr>
          <a:xfrm>
            <a:off x="1738422" y="7426330"/>
            <a:ext cx="754753" cy="1303588"/>
            <a:chOff x="0" y="7696201"/>
            <a:chExt cx="754753" cy="1303588"/>
          </a:xfrm>
        </p:grpSpPr>
        <p:sp>
          <p:nvSpPr>
            <p:cNvPr id="3" name="object 26">
              <a:extLst>
                <a:ext uri="{FF2B5EF4-FFF2-40B4-BE49-F238E27FC236}">
                  <a16:creationId xmlns:a16="http://schemas.microsoft.com/office/drawing/2014/main" id="{3391CC08-FFD0-B645-E2EC-D7D17A7693AA}"/>
                </a:ext>
              </a:extLst>
            </p:cNvPr>
            <p:cNvSpPr txBox="1"/>
            <p:nvPr/>
          </p:nvSpPr>
          <p:spPr>
            <a:xfrm>
              <a:off x="0" y="8784345"/>
              <a:ext cx="754377" cy="215444"/>
            </a:xfrm>
            <a:prstGeom prst="rect">
              <a:avLst/>
            </a:prstGeom>
          </p:spPr>
          <p:txBody>
            <a:bodyPr vert="horz" wrap="square" lIns="0" tIns="0" rIns="0" bIns="0" rtlCol="0">
              <a:spAutoFit/>
            </a:bodyPr>
            <a:lstStyle/>
            <a:p>
              <a:pPr marL="12700" algn="ctr">
                <a:lnSpc>
                  <a:spcPct val="100000"/>
                </a:lnSpc>
              </a:pPr>
              <a:r>
                <a:rPr lang="en-US" sz="1400" b="1" dirty="0">
                  <a:latin typeface="Arial"/>
                  <a:cs typeface="Arial"/>
                </a:rPr>
                <a:t>1</a:t>
              </a:r>
              <a:endParaRPr sz="1400" dirty="0">
                <a:latin typeface="Arial"/>
                <a:cs typeface="Arial"/>
              </a:endParaRPr>
            </a:p>
          </p:txBody>
        </p:sp>
        <p:pic>
          <p:nvPicPr>
            <p:cNvPr id="4" name="Picture 3" descr="Aerial view of a dock&#10;&#10;Description automatically generated">
              <a:extLst>
                <a:ext uri="{FF2B5EF4-FFF2-40B4-BE49-F238E27FC236}">
                  <a16:creationId xmlns:a16="http://schemas.microsoft.com/office/drawing/2014/main" id="{3C2DBE05-16A8-4697-D3C4-46D6117DF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 y="7696201"/>
              <a:ext cx="754380" cy="1005840"/>
            </a:xfrm>
            <a:prstGeom prst="rect">
              <a:avLst/>
            </a:prstGeom>
          </p:spPr>
        </p:pic>
      </p:grpSp>
      <p:grpSp>
        <p:nvGrpSpPr>
          <p:cNvPr id="27" name="Group 26">
            <a:extLst>
              <a:ext uri="{FF2B5EF4-FFF2-40B4-BE49-F238E27FC236}">
                <a16:creationId xmlns:a16="http://schemas.microsoft.com/office/drawing/2014/main" id="{3D8F222B-F193-C6FE-BA52-F6A9C82B07F3}"/>
              </a:ext>
            </a:extLst>
          </p:cNvPr>
          <p:cNvGrpSpPr/>
          <p:nvPr/>
        </p:nvGrpSpPr>
        <p:grpSpPr>
          <a:xfrm>
            <a:off x="2596315" y="7426330"/>
            <a:ext cx="754377" cy="1303589"/>
            <a:chOff x="2699351" y="7696200"/>
            <a:chExt cx="754377" cy="1303589"/>
          </a:xfrm>
        </p:grpSpPr>
        <p:sp>
          <p:nvSpPr>
            <p:cNvPr id="28" name="object 2">
              <a:extLst>
                <a:ext uri="{FF2B5EF4-FFF2-40B4-BE49-F238E27FC236}">
                  <a16:creationId xmlns:a16="http://schemas.microsoft.com/office/drawing/2014/main" id="{6EB29B4A-8675-A508-3AE2-8A7005360F65}"/>
                </a:ext>
              </a:extLst>
            </p:cNvPr>
            <p:cNvSpPr/>
            <p:nvPr/>
          </p:nvSpPr>
          <p:spPr>
            <a:xfrm>
              <a:off x="2763224" y="7696200"/>
              <a:ext cx="626633" cy="1005840"/>
            </a:xfrm>
            <a:prstGeom prst="rect">
              <a:avLst/>
            </a:prstGeom>
            <a:blipFill>
              <a:blip r:embed="rId3" cstate="print"/>
              <a:stretch>
                <a:fillRect/>
              </a:stretch>
            </a:blipFill>
          </p:spPr>
          <p:txBody>
            <a:bodyPr wrap="square" lIns="0" tIns="0" rIns="0" bIns="0" rtlCol="0"/>
            <a:lstStyle/>
            <a:p>
              <a:endParaRPr/>
            </a:p>
          </p:txBody>
        </p:sp>
        <p:sp>
          <p:nvSpPr>
            <p:cNvPr id="29" name="object 26">
              <a:extLst>
                <a:ext uri="{FF2B5EF4-FFF2-40B4-BE49-F238E27FC236}">
                  <a16:creationId xmlns:a16="http://schemas.microsoft.com/office/drawing/2014/main" id="{AF908B22-0C15-9860-4079-194A73CE3E8C}"/>
                </a:ext>
              </a:extLst>
            </p:cNvPr>
            <p:cNvSpPr txBox="1"/>
            <p:nvPr/>
          </p:nvSpPr>
          <p:spPr>
            <a:xfrm>
              <a:off x="2699351" y="8784345"/>
              <a:ext cx="754377" cy="215444"/>
            </a:xfrm>
            <a:prstGeom prst="rect">
              <a:avLst/>
            </a:prstGeom>
          </p:spPr>
          <p:txBody>
            <a:bodyPr vert="horz" wrap="square" lIns="0" tIns="0" rIns="0" bIns="0" rtlCol="0">
              <a:spAutoFit/>
            </a:bodyPr>
            <a:lstStyle/>
            <a:p>
              <a:pPr marL="12700" algn="ctr">
                <a:lnSpc>
                  <a:spcPct val="100000"/>
                </a:lnSpc>
              </a:pPr>
              <a:r>
                <a:rPr lang="en-US" sz="1400" b="1" dirty="0">
                  <a:latin typeface="Arial"/>
                  <a:cs typeface="Arial"/>
                </a:rPr>
                <a:t>2</a:t>
              </a:r>
              <a:endParaRPr sz="1400" dirty="0">
                <a:latin typeface="Arial"/>
                <a:cs typeface="Arial"/>
              </a:endParaRPr>
            </a:p>
          </p:txBody>
        </p:sp>
      </p:grpSp>
      <p:grpSp>
        <p:nvGrpSpPr>
          <p:cNvPr id="33" name="Group 32">
            <a:extLst>
              <a:ext uri="{FF2B5EF4-FFF2-40B4-BE49-F238E27FC236}">
                <a16:creationId xmlns:a16="http://schemas.microsoft.com/office/drawing/2014/main" id="{75E32EF2-C561-72E5-C85C-0BA41F572962}"/>
              </a:ext>
            </a:extLst>
          </p:cNvPr>
          <p:cNvGrpSpPr/>
          <p:nvPr/>
        </p:nvGrpSpPr>
        <p:grpSpPr>
          <a:xfrm>
            <a:off x="3345579" y="7417037"/>
            <a:ext cx="754377" cy="1303589"/>
            <a:chOff x="4487646" y="7696200"/>
            <a:chExt cx="754377" cy="1303589"/>
          </a:xfrm>
        </p:grpSpPr>
        <p:sp>
          <p:nvSpPr>
            <p:cNvPr id="34" name="object 2">
              <a:extLst>
                <a:ext uri="{FF2B5EF4-FFF2-40B4-BE49-F238E27FC236}">
                  <a16:creationId xmlns:a16="http://schemas.microsoft.com/office/drawing/2014/main" id="{0858B0AA-9159-EC29-B6BC-BA8774A13F7A}"/>
                </a:ext>
              </a:extLst>
            </p:cNvPr>
            <p:cNvSpPr/>
            <p:nvPr/>
          </p:nvSpPr>
          <p:spPr>
            <a:xfrm>
              <a:off x="4568820" y="7696200"/>
              <a:ext cx="627244" cy="1005840"/>
            </a:xfrm>
            <a:prstGeom prst="rect">
              <a:avLst/>
            </a:prstGeom>
            <a:blipFill>
              <a:blip r:embed="rId4" cstate="print"/>
              <a:stretch>
                <a:fillRect/>
              </a:stretch>
            </a:blipFill>
          </p:spPr>
          <p:txBody>
            <a:bodyPr wrap="square" lIns="0" tIns="0" rIns="0" bIns="0" rtlCol="0"/>
            <a:lstStyle/>
            <a:p>
              <a:endParaRPr/>
            </a:p>
          </p:txBody>
        </p:sp>
        <p:sp>
          <p:nvSpPr>
            <p:cNvPr id="35" name="object 26">
              <a:extLst>
                <a:ext uri="{FF2B5EF4-FFF2-40B4-BE49-F238E27FC236}">
                  <a16:creationId xmlns:a16="http://schemas.microsoft.com/office/drawing/2014/main" id="{F9951559-5CFD-5564-EC96-C941D094A4CC}"/>
                </a:ext>
              </a:extLst>
            </p:cNvPr>
            <p:cNvSpPr txBox="1"/>
            <p:nvPr/>
          </p:nvSpPr>
          <p:spPr>
            <a:xfrm>
              <a:off x="4487646" y="8784345"/>
              <a:ext cx="754377" cy="215444"/>
            </a:xfrm>
            <a:prstGeom prst="rect">
              <a:avLst/>
            </a:prstGeom>
          </p:spPr>
          <p:txBody>
            <a:bodyPr vert="horz" wrap="square" lIns="0" tIns="0" rIns="0" bIns="0" rtlCol="0">
              <a:spAutoFit/>
            </a:bodyPr>
            <a:lstStyle/>
            <a:p>
              <a:pPr marL="12700" algn="ctr">
                <a:lnSpc>
                  <a:spcPct val="100000"/>
                </a:lnSpc>
              </a:pPr>
              <a:r>
                <a:rPr lang="en-US" sz="1400" b="1" dirty="0">
                  <a:latin typeface="Arial"/>
                  <a:cs typeface="Arial"/>
                </a:rPr>
                <a:t>3</a:t>
              </a:r>
              <a:endParaRPr sz="1400" dirty="0">
                <a:latin typeface="Arial"/>
                <a:cs typeface="Arial"/>
              </a:endParaRPr>
            </a:p>
          </p:txBody>
        </p:sp>
      </p:grpSp>
      <p:grpSp>
        <p:nvGrpSpPr>
          <p:cNvPr id="36" name="Group 35">
            <a:extLst>
              <a:ext uri="{FF2B5EF4-FFF2-40B4-BE49-F238E27FC236}">
                <a16:creationId xmlns:a16="http://schemas.microsoft.com/office/drawing/2014/main" id="{DF7A0172-51C0-1B09-1580-37B437BF4DCC}"/>
              </a:ext>
            </a:extLst>
          </p:cNvPr>
          <p:cNvGrpSpPr/>
          <p:nvPr/>
        </p:nvGrpSpPr>
        <p:grpSpPr>
          <a:xfrm>
            <a:off x="4161376" y="7389159"/>
            <a:ext cx="754377" cy="1303588"/>
            <a:chOff x="5386269" y="7696201"/>
            <a:chExt cx="754377" cy="1303588"/>
          </a:xfrm>
        </p:grpSpPr>
        <p:sp>
          <p:nvSpPr>
            <p:cNvPr id="46" name="object 2">
              <a:extLst>
                <a:ext uri="{FF2B5EF4-FFF2-40B4-BE49-F238E27FC236}">
                  <a16:creationId xmlns:a16="http://schemas.microsoft.com/office/drawing/2014/main" id="{623D40E8-1831-0E00-BA9A-91A4E5261B03}"/>
                </a:ext>
              </a:extLst>
            </p:cNvPr>
            <p:cNvSpPr/>
            <p:nvPr/>
          </p:nvSpPr>
          <p:spPr>
            <a:xfrm>
              <a:off x="5408356" y="7696201"/>
              <a:ext cx="627240" cy="1005840"/>
            </a:xfrm>
            <a:prstGeom prst="rect">
              <a:avLst/>
            </a:prstGeom>
            <a:blipFill>
              <a:blip r:embed="rId5" cstate="print"/>
              <a:stretch>
                <a:fillRect/>
              </a:stretch>
            </a:blipFill>
          </p:spPr>
          <p:txBody>
            <a:bodyPr wrap="square" lIns="0" tIns="0" rIns="0" bIns="0" rtlCol="0"/>
            <a:lstStyle/>
            <a:p>
              <a:endParaRPr/>
            </a:p>
          </p:txBody>
        </p:sp>
        <p:sp>
          <p:nvSpPr>
            <p:cNvPr id="47" name="object 26">
              <a:extLst>
                <a:ext uri="{FF2B5EF4-FFF2-40B4-BE49-F238E27FC236}">
                  <a16:creationId xmlns:a16="http://schemas.microsoft.com/office/drawing/2014/main" id="{7E68C6E7-D756-2DF7-3014-27CD4DCF4F0F}"/>
                </a:ext>
              </a:extLst>
            </p:cNvPr>
            <p:cNvSpPr txBox="1"/>
            <p:nvPr/>
          </p:nvSpPr>
          <p:spPr>
            <a:xfrm>
              <a:off x="5386269" y="8784345"/>
              <a:ext cx="754377" cy="215444"/>
            </a:xfrm>
            <a:prstGeom prst="rect">
              <a:avLst/>
            </a:prstGeom>
          </p:spPr>
          <p:txBody>
            <a:bodyPr vert="horz" wrap="square" lIns="0" tIns="0" rIns="0" bIns="0" rtlCol="0">
              <a:spAutoFit/>
            </a:bodyPr>
            <a:lstStyle/>
            <a:p>
              <a:pPr marL="12700" algn="ctr">
                <a:lnSpc>
                  <a:spcPct val="100000"/>
                </a:lnSpc>
              </a:pPr>
              <a:r>
                <a:rPr lang="en-US" sz="1400" b="1" dirty="0">
                  <a:latin typeface="Arial"/>
                  <a:cs typeface="Arial"/>
                </a:rPr>
                <a:t>4</a:t>
              </a:r>
              <a:endParaRPr sz="1400" dirty="0">
                <a:latin typeface="Arial"/>
                <a:cs typeface="Arial"/>
              </a:endParaRPr>
            </a:p>
          </p:txBody>
        </p:sp>
      </p:grpSp>
      <p:grpSp>
        <p:nvGrpSpPr>
          <p:cNvPr id="7" name="Group 6">
            <a:extLst>
              <a:ext uri="{FF2B5EF4-FFF2-40B4-BE49-F238E27FC236}">
                <a16:creationId xmlns:a16="http://schemas.microsoft.com/office/drawing/2014/main" id="{C74AECDE-4DA1-E14A-5701-3887F866431B}"/>
              </a:ext>
            </a:extLst>
          </p:cNvPr>
          <p:cNvGrpSpPr/>
          <p:nvPr/>
        </p:nvGrpSpPr>
        <p:grpSpPr>
          <a:xfrm>
            <a:off x="4939354" y="7398449"/>
            <a:ext cx="761033" cy="1303591"/>
            <a:chOff x="6019800" y="7848598"/>
            <a:chExt cx="761033" cy="1303591"/>
          </a:xfrm>
        </p:grpSpPr>
        <p:sp>
          <p:nvSpPr>
            <p:cNvPr id="49" name="object 26">
              <a:extLst>
                <a:ext uri="{FF2B5EF4-FFF2-40B4-BE49-F238E27FC236}">
                  <a16:creationId xmlns:a16="http://schemas.microsoft.com/office/drawing/2014/main" id="{1752A39E-8E6E-C5E9-235A-F05660BDF521}"/>
                </a:ext>
              </a:extLst>
            </p:cNvPr>
            <p:cNvSpPr txBox="1"/>
            <p:nvPr/>
          </p:nvSpPr>
          <p:spPr>
            <a:xfrm>
              <a:off x="6019800" y="8936745"/>
              <a:ext cx="754377" cy="215444"/>
            </a:xfrm>
            <a:prstGeom prst="rect">
              <a:avLst/>
            </a:prstGeom>
          </p:spPr>
          <p:txBody>
            <a:bodyPr vert="horz" wrap="square" lIns="0" tIns="0" rIns="0" bIns="0" rtlCol="0">
              <a:spAutoFit/>
            </a:bodyPr>
            <a:lstStyle/>
            <a:p>
              <a:pPr marL="12700" algn="ctr">
                <a:lnSpc>
                  <a:spcPct val="100000"/>
                </a:lnSpc>
              </a:pPr>
              <a:r>
                <a:rPr lang="en-US" sz="1400" b="1" dirty="0">
                  <a:latin typeface="Arial"/>
                  <a:cs typeface="Arial"/>
                </a:rPr>
                <a:t>5</a:t>
              </a:r>
              <a:endParaRPr sz="1400" dirty="0">
                <a:latin typeface="Arial"/>
                <a:cs typeface="Arial"/>
              </a:endParaRPr>
            </a:p>
          </p:txBody>
        </p:sp>
        <p:pic>
          <p:nvPicPr>
            <p:cNvPr id="52" name="Picture 51">
              <a:extLst>
                <a:ext uri="{FF2B5EF4-FFF2-40B4-BE49-F238E27FC236}">
                  <a16:creationId xmlns:a16="http://schemas.microsoft.com/office/drawing/2014/main" id="{BD602C66-7025-D217-661C-2C8A9CD9EF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32141" y="7848598"/>
              <a:ext cx="748692" cy="1005840"/>
            </a:xfrm>
            <a:prstGeom prst="rect">
              <a:avLst/>
            </a:prstGeom>
          </p:spPr>
        </p:pic>
      </p:grpSp>
      <p:pic>
        <p:nvPicPr>
          <p:cNvPr id="5" name="Picture 4" descr="A aerial view of a dock&#10;&#10;Description automatically generated">
            <a:extLst>
              <a:ext uri="{FF2B5EF4-FFF2-40B4-BE49-F238E27FC236}">
                <a16:creationId xmlns:a16="http://schemas.microsoft.com/office/drawing/2014/main" id="{FC4A69CE-B958-424D-850C-69EF4DF054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7417037"/>
            <a:ext cx="757378" cy="1017509"/>
          </a:xfrm>
          <a:prstGeom prst="rect">
            <a:avLst/>
          </a:prstGeom>
        </p:spPr>
      </p:pic>
      <p:sp>
        <p:nvSpPr>
          <p:cNvPr id="8" name="TextBox 7">
            <a:extLst>
              <a:ext uri="{FF2B5EF4-FFF2-40B4-BE49-F238E27FC236}">
                <a16:creationId xmlns:a16="http://schemas.microsoft.com/office/drawing/2014/main" id="{13C36D0E-FB30-3A42-A801-35837C632C2C}"/>
              </a:ext>
            </a:extLst>
          </p:cNvPr>
          <p:cNvSpPr txBox="1"/>
          <p:nvPr/>
        </p:nvSpPr>
        <p:spPr>
          <a:xfrm>
            <a:off x="6172200" y="8422877"/>
            <a:ext cx="288862" cy="338554"/>
          </a:xfrm>
          <a:prstGeom prst="rect">
            <a:avLst/>
          </a:prstGeom>
          <a:noFill/>
        </p:spPr>
        <p:txBody>
          <a:bodyPr wrap="none" rtlCol="0">
            <a:spAutoFit/>
          </a:bodyPr>
          <a:lstStyle/>
          <a:p>
            <a:r>
              <a:rPr lang="en-US" sz="1600" b="1" dirty="0"/>
              <a:t>6</a:t>
            </a:r>
          </a:p>
        </p:txBody>
      </p:sp>
    </p:spTree>
    <p:extLst>
      <p:ext uri="{BB962C8B-B14F-4D97-AF65-F5344CB8AC3E}">
        <p14:creationId xmlns:p14="http://schemas.microsoft.com/office/powerpoint/2010/main" val="190299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DFEC0A-D9BB-BFDB-7262-791E12DBF9D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p:blipFill>
        <p:spPr>
          <a:xfrm>
            <a:off x="0" y="0"/>
            <a:ext cx="6858000" cy="9144000"/>
          </a:xfrm>
          <a:prstGeom prst="rect">
            <a:avLst/>
          </a:prstGeom>
        </p:spPr>
      </p:pic>
      <p:sp>
        <p:nvSpPr>
          <p:cNvPr id="4" name="object 4"/>
          <p:cNvSpPr/>
          <p:nvPr/>
        </p:nvSpPr>
        <p:spPr>
          <a:xfrm>
            <a:off x="4538471" y="7516368"/>
            <a:ext cx="2174875" cy="1518364"/>
          </a:xfrm>
          <a:custGeom>
            <a:avLst/>
            <a:gdLst/>
            <a:ahLst/>
            <a:cxnLst/>
            <a:rect l="l" t="t" r="r" b="b"/>
            <a:pathLst>
              <a:path w="2174875" h="1477009">
                <a:moveTo>
                  <a:pt x="0" y="0"/>
                </a:moveTo>
                <a:lnTo>
                  <a:pt x="2174748" y="0"/>
                </a:lnTo>
                <a:lnTo>
                  <a:pt x="2174748" y="1476755"/>
                </a:lnTo>
                <a:lnTo>
                  <a:pt x="0" y="1476755"/>
                </a:lnTo>
                <a:lnTo>
                  <a:pt x="0" y="0"/>
                </a:lnTo>
                <a:close/>
              </a:path>
            </a:pathLst>
          </a:custGeom>
          <a:solidFill>
            <a:srgbClr val="FFFFFF">
              <a:alpha val="50195"/>
            </a:srgbClr>
          </a:solidFill>
        </p:spPr>
        <p:txBody>
          <a:bodyPr wrap="square" lIns="0" tIns="0" rIns="0" bIns="0" rtlCol="0"/>
          <a:lstStyle/>
          <a:p>
            <a:endParaRPr/>
          </a:p>
        </p:txBody>
      </p:sp>
      <p:sp>
        <p:nvSpPr>
          <p:cNvPr id="3" name="object 3"/>
          <p:cNvSpPr txBox="1"/>
          <p:nvPr/>
        </p:nvSpPr>
        <p:spPr>
          <a:xfrm>
            <a:off x="4567363" y="6261091"/>
            <a:ext cx="2117090" cy="1238801"/>
          </a:xfrm>
          <a:prstGeom prst="rect">
            <a:avLst/>
          </a:prstGeom>
        </p:spPr>
        <p:txBody>
          <a:bodyPr vert="horz" wrap="square" lIns="0" tIns="0" rIns="0" bIns="0" rtlCol="0">
            <a:spAutoFit/>
          </a:bodyPr>
          <a:lstStyle/>
          <a:p>
            <a:pPr marL="12700">
              <a:lnSpc>
                <a:spcPct val="100000"/>
              </a:lnSpc>
            </a:pPr>
            <a:r>
              <a:rPr sz="3000" spc="-5" dirty="0">
                <a:solidFill>
                  <a:srgbClr val="FFFFFF"/>
                </a:solidFill>
                <a:latin typeface="Calibri"/>
                <a:cs typeface="Calibri"/>
              </a:rPr>
              <a:t>EXISTING</a:t>
            </a:r>
            <a:endParaRPr sz="3000" dirty="0">
              <a:latin typeface="Calibri"/>
              <a:cs typeface="Calibri"/>
            </a:endParaRPr>
          </a:p>
          <a:p>
            <a:pPr marL="12700" marR="5080">
              <a:lnSpc>
                <a:spcPct val="100000"/>
              </a:lnSpc>
              <a:spcBef>
                <a:spcPts val="120"/>
              </a:spcBef>
            </a:pPr>
            <a:r>
              <a:rPr sz="1200" dirty="0">
                <a:solidFill>
                  <a:srgbClr val="FFFFFF"/>
                </a:solidFill>
                <a:latin typeface="Calibri"/>
                <a:cs typeface="Calibri"/>
              </a:rPr>
              <a:t>*1,270’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95" dirty="0">
                <a:solidFill>
                  <a:srgbClr val="FFFFFF"/>
                </a:solidFill>
                <a:latin typeface="Calibri"/>
                <a:cs typeface="Calibri"/>
              </a:rPr>
              <a:t> </a:t>
            </a:r>
            <a:r>
              <a:rPr sz="1200" dirty="0">
                <a:solidFill>
                  <a:srgbClr val="FFFFFF"/>
                </a:solidFill>
                <a:latin typeface="Calibri"/>
                <a:cs typeface="Calibri"/>
              </a:rPr>
              <a:t>dock  205’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65" dirty="0">
                <a:solidFill>
                  <a:srgbClr val="FFFFFF"/>
                </a:solidFill>
                <a:latin typeface="Calibri"/>
                <a:cs typeface="Calibri"/>
              </a:rPr>
              <a:t> </a:t>
            </a:r>
            <a:r>
              <a:rPr sz="1200" spc="-10" dirty="0">
                <a:solidFill>
                  <a:srgbClr val="FFFFFF"/>
                </a:solidFill>
                <a:latin typeface="Calibri"/>
                <a:cs typeface="Calibri"/>
              </a:rPr>
              <a:t>seawall</a:t>
            </a:r>
            <a:endParaRPr lang="en-US" sz="1200" spc="-10" dirty="0">
              <a:solidFill>
                <a:srgbClr val="FFFFFF"/>
              </a:solidFill>
              <a:latin typeface="Calibri"/>
              <a:cs typeface="Calibri"/>
            </a:endParaRPr>
          </a:p>
          <a:p>
            <a:pPr marL="12700" marR="5080">
              <a:lnSpc>
                <a:spcPct val="100000"/>
              </a:lnSpc>
              <a:spcBef>
                <a:spcPts val="120"/>
              </a:spcBef>
            </a:pPr>
            <a:r>
              <a:rPr lang="en-US" sz="1200" spc="-10" dirty="0">
                <a:solidFill>
                  <a:srgbClr val="FFFFFF"/>
                </a:solidFill>
                <a:latin typeface="Calibri"/>
                <a:cs typeface="Calibri"/>
              </a:rPr>
              <a:t>34,600 SF of over-water coverage</a:t>
            </a:r>
          </a:p>
          <a:p>
            <a:pPr marL="12700" marR="5080">
              <a:lnSpc>
                <a:spcPct val="100000"/>
              </a:lnSpc>
              <a:spcBef>
                <a:spcPts val="120"/>
              </a:spcBef>
            </a:pPr>
            <a:r>
              <a:rPr lang="en-US" sz="1200" spc="-10" dirty="0">
                <a:solidFill>
                  <a:srgbClr val="FFFFFF"/>
                </a:solidFill>
                <a:latin typeface="Calibri"/>
                <a:cs typeface="Calibri"/>
              </a:rPr>
              <a:t>639 Existing piles, 1380 sf </a:t>
            </a:r>
          </a:p>
        </p:txBody>
      </p:sp>
      <p:sp>
        <p:nvSpPr>
          <p:cNvPr id="6" name="object 6"/>
          <p:cNvSpPr/>
          <p:nvPr/>
        </p:nvSpPr>
        <p:spPr>
          <a:xfrm>
            <a:off x="4739640" y="8016240"/>
            <a:ext cx="273050" cy="117475"/>
          </a:xfrm>
          <a:custGeom>
            <a:avLst/>
            <a:gdLst/>
            <a:ahLst/>
            <a:cxnLst/>
            <a:rect l="l" t="t" r="r" b="b"/>
            <a:pathLst>
              <a:path w="273050" h="117475">
                <a:moveTo>
                  <a:pt x="0" y="0"/>
                </a:moveTo>
                <a:lnTo>
                  <a:pt x="272796" y="0"/>
                </a:lnTo>
                <a:lnTo>
                  <a:pt x="272796" y="117347"/>
                </a:lnTo>
                <a:lnTo>
                  <a:pt x="0" y="117347"/>
                </a:lnTo>
                <a:lnTo>
                  <a:pt x="0" y="0"/>
                </a:lnTo>
                <a:close/>
              </a:path>
            </a:pathLst>
          </a:custGeom>
          <a:solidFill>
            <a:srgbClr val="B22D2E">
              <a:alpha val="50195"/>
            </a:srgbClr>
          </a:solidFill>
        </p:spPr>
        <p:txBody>
          <a:bodyPr wrap="square" lIns="0" tIns="0" rIns="0" bIns="0" rtlCol="0"/>
          <a:lstStyle/>
          <a:p>
            <a:endParaRPr/>
          </a:p>
        </p:txBody>
      </p:sp>
      <p:sp>
        <p:nvSpPr>
          <p:cNvPr id="7" name="object 7"/>
          <p:cNvSpPr/>
          <p:nvPr/>
        </p:nvSpPr>
        <p:spPr>
          <a:xfrm>
            <a:off x="4739640" y="8016240"/>
            <a:ext cx="273050" cy="117475"/>
          </a:xfrm>
          <a:custGeom>
            <a:avLst/>
            <a:gdLst/>
            <a:ahLst/>
            <a:cxnLst/>
            <a:rect l="l" t="t" r="r" b="b"/>
            <a:pathLst>
              <a:path w="273050" h="117475">
                <a:moveTo>
                  <a:pt x="0" y="0"/>
                </a:moveTo>
                <a:lnTo>
                  <a:pt x="272796" y="0"/>
                </a:lnTo>
                <a:lnTo>
                  <a:pt x="272796" y="117347"/>
                </a:lnTo>
                <a:lnTo>
                  <a:pt x="0" y="117347"/>
                </a:lnTo>
                <a:lnTo>
                  <a:pt x="0" y="0"/>
                </a:lnTo>
                <a:close/>
              </a:path>
            </a:pathLst>
          </a:custGeom>
          <a:ln w="12699">
            <a:solidFill>
              <a:srgbClr val="CC171B"/>
            </a:solidFill>
            <a:prstDash val="sysDash"/>
          </a:ln>
        </p:spPr>
        <p:txBody>
          <a:bodyPr wrap="square" lIns="0" tIns="0" rIns="0" bIns="0" rtlCol="0"/>
          <a:lstStyle/>
          <a:p>
            <a:endParaRPr/>
          </a:p>
        </p:txBody>
      </p:sp>
      <p:sp>
        <p:nvSpPr>
          <p:cNvPr id="8" name="object 8"/>
          <p:cNvSpPr/>
          <p:nvPr/>
        </p:nvSpPr>
        <p:spPr>
          <a:xfrm>
            <a:off x="4802123" y="8305800"/>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solidFill>
            <a:srgbClr val="3EA049"/>
          </a:solidFill>
        </p:spPr>
        <p:txBody>
          <a:bodyPr wrap="square" lIns="0" tIns="0" rIns="0" bIns="0" rtlCol="0"/>
          <a:lstStyle/>
          <a:p>
            <a:endParaRPr/>
          </a:p>
        </p:txBody>
      </p:sp>
      <p:sp>
        <p:nvSpPr>
          <p:cNvPr id="9" name="object 9"/>
          <p:cNvSpPr/>
          <p:nvPr/>
        </p:nvSpPr>
        <p:spPr>
          <a:xfrm>
            <a:off x="4802123" y="8305800"/>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ln w="12700">
            <a:solidFill>
              <a:srgbClr val="172C5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AD3384AC-8D7A-60CA-5F43-06862165FE1C}"/>
              </a:ext>
            </a:extLst>
          </p:cNvPr>
          <p:cNvCxnSpPr>
            <a:cxnSpLocks/>
          </p:cNvCxnSpPr>
          <p:nvPr/>
        </p:nvCxnSpPr>
        <p:spPr>
          <a:xfrm>
            <a:off x="4739640" y="8610600"/>
            <a:ext cx="273050" cy="0"/>
          </a:xfrm>
          <a:prstGeom prst="line">
            <a:avLst/>
          </a:prstGeom>
          <a:ln w="38100">
            <a:solidFill>
              <a:srgbClr val="ED29A7"/>
            </a:solidFill>
            <a:prstDash val="sysDash"/>
          </a:ln>
        </p:spPr>
        <p:style>
          <a:lnRef idx="1">
            <a:schemeClr val="accent1"/>
          </a:lnRef>
          <a:fillRef idx="0">
            <a:schemeClr val="accent1"/>
          </a:fillRef>
          <a:effectRef idx="0">
            <a:schemeClr val="accent1"/>
          </a:effectRef>
          <a:fontRef idx="minor">
            <a:schemeClr val="tx1"/>
          </a:fontRef>
        </p:style>
      </p:cxnSp>
      <p:sp>
        <p:nvSpPr>
          <p:cNvPr id="2" name="object 5">
            <a:extLst>
              <a:ext uri="{FF2B5EF4-FFF2-40B4-BE49-F238E27FC236}">
                <a16:creationId xmlns:a16="http://schemas.microsoft.com/office/drawing/2014/main" id="{F8463F86-AABC-F440-1C32-9909CD587493}"/>
              </a:ext>
            </a:extLst>
          </p:cNvPr>
          <p:cNvSpPr txBox="1"/>
          <p:nvPr/>
        </p:nvSpPr>
        <p:spPr>
          <a:xfrm>
            <a:off x="4538471" y="7516368"/>
            <a:ext cx="2174875" cy="1518364"/>
          </a:xfrm>
          <a:prstGeom prst="rect">
            <a:avLst/>
          </a:prstGeom>
          <a:ln w="12700">
            <a:solidFill>
              <a:srgbClr val="2A3C32"/>
            </a:solidFill>
          </a:ln>
        </p:spPr>
        <p:txBody>
          <a:bodyPr vert="horz" wrap="square" lIns="0" tIns="162560" rIns="0" bIns="0" rtlCol="0">
            <a:spAutoFit/>
          </a:bodyPr>
          <a:lstStyle/>
          <a:p>
            <a:pPr marL="177800">
              <a:lnSpc>
                <a:spcPct val="100000"/>
              </a:lnSpc>
              <a:spcBef>
                <a:spcPts val="1280"/>
              </a:spcBef>
            </a:pPr>
            <a:r>
              <a:rPr sz="1600" b="1" spc="-10" dirty="0">
                <a:latin typeface="Calibri"/>
                <a:cs typeface="Calibri"/>
              </a:rPr>
              <a:t>LEGEND</a:t>
            </a:r>
            <a:endParaRPr sz="1600" dirty="0">
              <a:latin typeface="Calibri"/>
              <a:cs typeface="Calibri"/>
            </a:endParaRPr>
          </a:p>
          <a:p>
            <a:pPr marL="635000" marR="365760" algn="just">
              <a:lnSpc>
                <a:spcPct val="100000"/>
              </a:lnSpc>
              <a:spcBef>
                <a:spcPts val="25"/>
              </a:spcBef>
            </a:pPr>
            <a:r>
              <a:rPr sz="1200" spc="-5" dirty="0">
                <a:latin typeface="Calibri"/>
                <a:cs typeface="Calibri"/>
              </a:rPr>
              <a:t>Federal </a:t>
            </a:r>
            <a:r>
              <a:rPr sz="1200" spc="-10" dirty="0">
                <a:latin typeface="Calibri"/>
                <a:cs typeface="Calibri"/>
              </a:rPr>
              <a:t>Navigation  </a:t>
            </a:r>
            <a:r>
              <a:rPr sz="1200" dirty="0">
                <a:latin typeface="Calibri"/>
                <a:cs typeface="Calibri"/>
              </a:rPr>
              <a:t>Channel Boundary  </a:t>
            </a:r>
            <a:r>
              <a:rPr sz="1200" spc="-5" dirty="0">
                <a:latin typeface="Calibri"/>
                <a:cs typeface="Calibri"/>
              </a:rPr>
              <a:t>Boat</a:t>
            </a:r>
            <a:r>
              <a:rPr sz="1200" spc="-75" dirty="0">
                <a:latin typeface="Calibri"/>
                <a:cs typeface="Calibri"/>
              </a:rPr>
              <a:t> </a:t>
            </a:r>
            <a:r>
              <a:rPr sz="1200" spc="-5" dirty="0">
                <a:latin typeface="Calibri"/>
                <a:cs typeface="Calibri"/>
              </a:rPr>
              <a:t>Ramp</a:t>
            </a:r>
            <a:endParaRPr lang="en-US" sz="1200" dirty="0">
              <a:latin typeface="Calibri"/>
              <a:cs typeface="Calibri"/>
            </a:endParaRPr>
          </a:p>
          <a:p>
            <a:pPr marL="635000" marR="365760" algn="just">
              <a:lnSpc>
                <a:spcPct val="100000"/>
              </a:lnSpc>
              <a:spcBef>
                <a:spcPts val="25"/>
              </a:spcBef>
            </a:pPr>
            <a:r>
              <a:rPr sz="1200" spc="-5" dirty="0">
                <a:latin typeface="Calibri"/>
                <a:cs typeface="Calibri"/>
              </a:rPr>
              <a:t>Seawall*</a:t>
            </a:r>
            <a:endParaRPr lang="en-US" sz="1200" spc="-5" dirty="0">
              <a:latin typeface="Calibri"/>
              <a:cs typeface="Calibri"/>
            </a:endParaRPr>
          </a:p>
          <a:p>
            <a:pPr marL="635000" marR="365760" algn="just">
              <a:lnSpc>
                <a:spcPct val="100000"/>
              </a:lnSpc>
              <a:spcBef>
                <a:spcPts val="25"/>
              </a:spcBef>
            </a:pPr>
            <a:endParaRPr lang="en-US" sz="1200" spc="-5" dirty="0">
              <a:latin typeface="Calibri"/>
              <a:cs typeface="Calibri"/>
            </a:endParaRPr>
          </a:p>
          <a:p>
            <a:pPr marL="635000" marR="365760" algn="just">
              <a:lnSpc>
                <a:spcPct val="100000"/>
              </a:lnSpc>
              <a:spcBef>
                <a:spcPts val="25"/>
              </a:spcBef>
            </a:pPr>
            <a:endParaRPr sz="1200" dirty="0">
              <a:latin typeface="Calibri"/>
              <a:cs typeface="Calibri"/>
            </a:endParaRPr>
          </a:p>
        </p:txBody>
      </p:sp>
    </p:spTree>
    <p:extLst>
      <p:ext uri="{BB962C8B-B14F-4D97-AF65-F5344CB8AC3E}">
        <p14:creationId xmlns:p14="http://schemas.microsoft.com/office/powerpoint/2010/main" val="252995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0D4EE3-4B62-98FD-6808-C167E692107C}"/>
              </a:ext>
            </a:extLst>
          </p:cNvPr>
          <p:cNvSpPr>
            <a:spLocks noGrp="1"/>
          </p:cNvSpPr>
          <p:nvPr>
            <p:ph type="title"/>
          </p:nvPr>
        </p:nvSpPr>
        <p:spPr>
          <a:xfrm>
            <a:off x="383574" y="228600"/>
            <a:ext cx="6172200" cy="276999"/>
          </a:xfrm>
        </p:spPr>
        <p:txBody>
          <a:bodyPr/>
          <a:lstStyle/>
          <a:p>
            <a:r>
              <a:rPr lang="en-US" dirty="0">
                <a:solidFill>
                  <a:schemeClr val="accent1"/>
                </a:solidFill>
              </a:rPr>
              <a:t>Functional Criteria for Rebuilding Citizens Dock – Seawall</a:t>
            </a:r>
          </a:p>
        </p:txBody>
      </p:sp>
      <p:sp>
        <p:nvSpPr>
          <p:cNvPr id="5" name="Text Placeholder 4">
            <a:extLst>
              <a:ext uri="{FF2B5EF4-FFF2-40B4-BE49-F238E27FC236}">
                <a16:creationId xmlns:a16="http://schemas.microsoft.com/office/drawing/2014/main" id="{85C46D3F-CF09-E6BA-7F34-908878AC3CAE}"/>
              </a:ext>
            </a:extLst>
          </p:cNvPr>
          <p:cNvSpPr>
            <a:spLocks noGrp="1"/>
          </p:cNvSpPr>
          <p:nvPr>
            <p:ph type="body" idx="1"/>
          </p:nvPr>
        </p:nvSpPr>
        <p:spPr>
          <a:xfrm>
            <a:off x="269274" y="685800"/>
            <a:ext cx="6286500" cy="8205260"/>
          </a:xfrm>
        </p:spPr>
        <p:txBody>
          <a:bodyPr/>
          <a:lstStyle/>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Main concerns / must have’s: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Maintaining operation during re-building of seawall and Citizens Dock</a:t>
            </a:r>
          </a:p>
          <a:p>
            <a:pPr marL="342900" indent="-342900">
              <a:lnSpc>
                <a:spcPct val="107000"/>
              </a:lnSpc>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Flexibility to support multiple industries / generate additional revenue</a:t>
            </a:r>
          </a:p>
          <a:p>
            <a:pPr marL="342900" indent="-342900">
              <a:lnSpc>
                <a:spcPct val="107000"/>
              </a:lnSpc>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Improving public access </a:t>
            </a:r>
          </a:p>
          <a:p>
            <a:pPr marL="342900" indent="-342900">
              <a:lnSpc>
                <a:spcPct val="107000"/>
              </a:lnSpc>
              <a:buFont typeface="Calibri" panose="020F0502020204030204" pitchFamily="34" charset="0"/>
              <a:buChar char="-"/>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Nice to have’s: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Improving commercial fishing:</a:t>
            </a:r>
          </a:p>
          <a:p>
            <a:pPr marL="800100" lvl="1" indent="-342900">
              <a:lnSpc>
                <a:spcPct val="107000"/>
              </a:lnSpc>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having a public hoist (owned/maintained by District) preferably with a min capacity of 2 to 4 ton. Additionally</a:t>
            </a:r>
          </a:p>
          <a:p>
            <a:pPr marL="800100" lvl="1" indent="-342900">
              <a:lnSpc>
                <a:spcPct val="107000"/>
              </a:lnSpc>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Making the pier 10 ft wider to have more space for semi-trucks to pass each other (Add line striping)</a:t>
            </a: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Additional power plugs for bait/fish freezers</a:t>
            </a: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Additional LED lighting on the citizens dock</a:t>
            </a:r>
          </a:p>
          <a:p>
            <a:pPr marL="342900" marR="0" lvl="0" indent="-342900">
              <a:lnSpc>
                <a:spcPct val="107000"/>
              </a:lnSpc>
              <a:spcBef>
                <a:spcPts val="0"/>
              </a:spcBef>
              <a:spcAft>
                <a:spcPts val="0"/>
              </a:spcAft>
              <a:buFont typeface="Calibri" panose="020F050202020403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S</a:t>
            </a:r>
            <a:r>
              <a:rPr lang="en-US" kern="100" dirty="0">
                <a:effectLst/>
                <a:latin typeface="Calibri" panose="020F0502020204030204" pitchFamily="34" charset="0"/>
                <a:ea typeface="Calibri" panose="020F0502020204030204" pitchFamily="34" charset="0"/>
                <a:cs typeface="Times New Roman" panose="02020603050405020304" pitchFamily="18" charset="0"/>
              </a:rPr>
              <a:t>hort-term haul out</a:t>
            </a:r>
          </a:p>
          <a:p>
            <a:pPr marL="342900" marR="0" lvl="0" indent="-342900">
              <a:lnSpc>
                <a:spcPct val="107000"/>
              </a:lnSpc>
              <a:spcBef>
                <a:spcPts val="0"/>
              </a:spcBef>
              <a:spcAft>
                <a:spcPts val="80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Keeping fuel and ice building separate for the new Citizens Dock</a:t>
            </a:r>
          </a:p>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Positives (current operation/configuration):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Quality of ice</a:t>
            </a: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Access to fuel (expanded operating hours / very accommodating) </a:t>
            </a: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Good amount of workable space for staging</a:t>
            </a:r>
          </a:p>
          <a:p>
            <a:pPr marL="342900" marR="0" lvl="0" indent="-342900">
              <a:lnSpc>
                <a:spcPct val="107000"/>
              </a:lnSpc>
              <a:spcBef>
                <a:spcPts val="0"/>
              </a:spcBef>
              <a:spcAft>
                <a:spcPts val="80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Safe entrance</a:t>
            </a:r>
          </a:p>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Room for improvement (</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w.r.t.</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current operation/configuration):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Harbor District managing ice</a:t>
            </a:r>
          </a:p>
          <a:p>
            <a:pPr marL="342900" marR="0" lvl="0" indent="-342900">
              <a:lnSpc>
                <a:spcPct val="107000"/>
              </a:lnSpc>
              <a:spcBef>
                <a:spcPts val="0"/>
              </a:spcBef>
              <a:spcAft>
                <a:spcPts val="80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Harbor District managing fuel</a:t>
            </a:r>
            <a:endParaRPr lang="en-US" dirty="0"/>
          </a:p>
        </p:txBody>
      </p:sp>
    </p:spTree>
    <p:extLst>
      <p:ext uri="{BB962C8B-B14F-4D97-AF65-F5344CB8AC3E}">
        <p14:creationId xmlns:p14="http://schemas.microsoft.com/office/powerpoint/2010/main" val="315384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E12-F9CE-09AE-4075-692F1D2C5F74}"/>
              </a:ext>
            </a:extLst>
          </p:cNvPr>
          <p:cNvSpPr>
            <a:spLocks noGrp="1"/>
          </p:cNvSpPr>
          <p:nvPr>
            <p:ph type="title"/>
          </p:nvPr>
        </p:nvSpPr>
        <p:spPr>
          <a:xfrm>
            <a:off x="342900" y="365760"/>
            <a:ext cx="6172200" cy="276999"/>
          </a:xfrm>
        </p:spPr>
        <p:txBody>
          <a:bodyPr/>
          <a:lstStyle/>
          <a:p>
            <a:r>
              <a:rPr lang="en-US" dirty="0">
                <a:solidFill>
                  <a:schemeClr val="accent1"/>
                </a:solidFill>
              </a:rPr>
              <a:t>California Coastal Conservancy Grant Funding Requirements</a:t>
            </a:r>
            <a:endParaRPr lang="en-US" dirty="0"/>
          </a:p>
        </p:txBody>
      </p:sp>
      <p:sp>
        <p:nvSpPr>
          <p:cNvPr id="4" name="Text Placeholder 4">
            <a:extLst>
              <a:ext uri="{FF2B5EF4-FFF2-40B4-BE49-F238E27FC236}">
                <a16:creationId xmlns:a16="http://schemas.microsoft.com/office/drawing/2014/main" id="{BCA125F6-8DDD-9D70-459A-854C226FD633}"/>
              </a:ext>
            </a:extLst>
          </p:cNvPr>
          <p:cNvSpPr txBox="1">
            <a:spLocks/>
          </p:cNvSpPr>
          <p:nvPr/>
        </p:nvSpPr>
        <p:spPr>
          <a:xfrm>
            <a:off x="269274" y="977853"/>
            <a:ext cx="6286500" cy="4369401"/>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07000"/>
              </a:lnSpc>
              <a:buFont typeface="Calibri" panose="020F0502020204030204" pitchFamily="34" charset="0"/>
              <a:buChar char="-"/>
            </a:pPr>
            <a:r>
              <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Resilience and adaptability to expected SLR, 100-year floods and 50-year tsunami.</a:t>
            </a:r>
          </a:p>
          <a:p>
            <a:pPr marL="342900" indent="-342900">
              <a:lnSpc>
                <a:spcPct val="107000"/>
              </a:lnSpc>
              <a:buFont typeface="Calibri" panose="020F0502020204030204" pitchFamily="34" charset="0"/>
              <a:buChar char="-"/>
            </a:pPr>
            <a:endPar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Explore the feasibility of including habitat features.</a:t>
            </a:r>
          </a:p>
          <a:p>
            <a:pPr marL="342900" indent="-342900">
              <a:lnSpc>
                <a:spcPct val="107000"/>
              </a:lnSpc>
              <a:buFont typeface="Calibri" panose="020F0502020204030204" pitchFamily="34" charset="0"/>
              <a:buChar char="-"/>
            </a:pPr>
            <a:endPar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The dock will include an ADA accessible pedestrian walkway, seating, lighting, informational signage, and educational and community opportunities. The new public access will connect to the coastal trail.</a:t>
            </a:r>
          </a:p>
          <a:p>
            <a:pPr marL="342900" indent="-342900">
              <a:lnSpc>
                <a:spcPct val="107000"/>
              </a:lnSpc>
              <a:buFont typeface="Calibri" panose="020F0502020204030204" pitchFamily="34" charset="0"/>
              <a:buChar char="-"/>
            </a:pPr>
            <a:endPar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US"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Include a wide variety of voices in the design visioning so that fishing, tourism, local residential use, conservation, historic considerations, education, and other elements are all part of these conversations considered in the final design.</a:t>
            </a:r>
          </a:p>
          <a:p>
            <a:pPr marL="342900" indent="-342900">
              <a:lnSpc>
                <a:spcPct val="107000"/>
              </a:lnSpc>
              <a:buFont typeface="Calibri" panose="020F0502020204030204" pitchFamily="34" charset="0"/>
              <a:buChar char="-"/>
            </a:pPr>
            <a:endParaRPr lang="en-US" sz="1400" kern="0" dirty="0">
              <a:solidFill>
                <a:sysClr val="windowText" lastClr="000000"/>
              </a:solidFill>
            </a:endParaRPr>
          </a:p>
        </p:txBody>
      </p:sp>
    </p:spTree>
    <p:extLst>
      <p:ext uri="{BB962C8B-B14F-4D97-AF65-F5344CB8AC3E}">
        <p14:creationId xmlns:p14="http://schemas.microsoft.com/office/powerpoint/2010/main" val="284791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266C522-0954-0F1C-BA99-E46B10FBCE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6858000" cy="9144000"/>
          </a:xfrm>
          <a:prstGeom prst="rect">
            <a:avLst/>
          </a:prstGeom>
        </p:spPr>
      </p:pic>
      <p:sp>
        <p:nvSpPr>
          <p:cNvPr id="4" name="object 4"/>
          <p:cNvSpPr/>
          <p:nvPr/>
        </p:nvSpPr>
        <p:spPr>
          <a:xfrm>
            <a:off x="4538471" y="7516368"/>
            <a:ext cx="2174875" cy="1477010"/>
          </a:xfrm>
          <a:custGeom>
            <a:avLst/>
            <a:gdLst/>
            <a:ahLst/>
            <a:cxnLst/>
            <a:rect l="l" t="t" r="r" b="b"/>
            <a:pathLst>
              <a:path w="2174875" h="1477009">
                <a:moveTo>
                  <a:pt x="0" y="0"/>
                </a:moveTo>
                <a:lnTo>
                  <a:pt x="2174748" y="0"/>
                </a:lnTo>
                <a:lnTo>
                  <a:pt x="2174748" y="1476755"/>
                </a:lnTo>
                <a:lnTo>
                  <a:pt x="0" y="1476755"/>
                </a:lnTo>
                <a:lnTo>
                  <a:pt x="0" y="0"/>
                </a:lnTo>
                <a:close/>
              </a:path>
            </a:pathLst>
          </a:custGeom>
          <a:solidFill>
            <a:srgbClr val="FFFFFF">
              <a:alpha val="50195"/>
            </a:srgbClr>
          </a:solidFill>
        </p:spPr>
        <p:txBody>
          <a:bodyPr wrap="square" lIns="0" tIns="0" rIns="0" bIns="0" rtlCol="0"/>
          <a:lstStyle/>
          <a:p>
            <a:endParaRPr/>
          </a:p>
        </p:txBody>
      </p:sp>
      <p:sp>
        <p:nvSpPr>
          <p:cNvPr id="27" name="object 27"/>
          <p:cNvSpPr txBox="1"/>
          <p:nvPr/>
        </p:nvSpPr>
        <p:spPr>
          <a:xfrm>
            <a:off x="4710533" y="7654696"/>
            <a:ext cx="1635760" cy="1128514"/>
          </a:xfrm>
          <a:prstGeom prst="rect">
            <a:avLst/>
          </a:prstGeom>
        </p:spPr>
        <p:txBody>
          <a:bodyPr vert="horz" wrap="square" lIns="0" tIns="0" rIns="0" bIns="0" rtlCol="0">
            <a:spAutoFit/>
          </a:bodyPr>
          <a:lstStyle/>
          <a:p>
            <a:pPr marL="12700">
              <a:lnSpc>
                <a:spcPts val="1614"/>
              </a:lnSpc>
            </a:pPr>
            <a:r>
              <a:rPr sz="1600" b="1" spc="-10" dirty="0">
                <a:latin typeface="Calibri"/>
                <a:cs typeface="Calibri"/>
              </a:rPr>
              <a:t>LEGEND</a:t>
            </a:r>
            <a:endParaRPr sz="1600" dirty="0">
              <a:latin typeface="Calibri"/>
              <a:cs typeface="Calibri"/>
            </a:endParaRPr>
          </a:p>
          <a:p>
            <a:pPr marL="469900" marR="5080" algn="just">
              <a:lnSpc>
                <a:spcPct val="100000"/>
              </a:lnSpc>
              <a:spcBef>
                <a:spcPts val="25"/>
              </a:spcBef>
            </a:pPr>
            <a:r>
              <a:rPr sz="1200" spc="-5" dirty="0">
                <a:latin typeface="Calibri"/>
                <a:cs typeface="Calibri"/>
              </a:rPr>
              <a:t>Federal</a:t>
            </a:r>
            <a:r>
              <a:rPr sz="1200" spc="-75" dirty="0">
                <a:latin typeface="Calibri"/>
                <a:cs typeface="Calibri"/>
              </a:rPr>
              <a:t> </a:t>
            </a:r>
            <a:r>
              <a:rPr sz="1200" spc="-10" dirty="0">
                <a:latin typeface="Calibri"/>
                <a:cs typeface="Calibri"/>
              </a:rPr>
              <a:t>Navigation  </a:t>
            </a:r>
            <a:r>
              <a:rPr sz="1200" dirty="0">
                <a:latin typeface="Calibri"/>
                <a:cs typeface="Calibri"/>
              </a:rPr>
              <a:t>Channel Boundary  New</a:t>
            </a:r>
            <a:r>
              <a:rPr sz="1200" spc="-100" dirty="0">
                <a:latin typeface="Calibri"/>
                <a:cs typeface="Calibri"/>
              </a:rPr>
              <a:t> </a:t>
            </a:r>
            <a:r>
              <a:rPr sz="1200" dirty="0">
                <a:latin typeface="Calibri"/>
                <a:cs typeface="Calibri"/>
              </a:rPr>
              <a:t>Pier</a:t>
            </a:r>
          </a:p>
          <a:p>
            <a:pPr marL="469900" algn="just">
              <a:lnSpc>
                <a:spcPct val="100000"/>
              </a:lnSpc>
            </a:pPr>
            <a:r>
              <a:rPr sz="1200" spc="-5" dirty="0">
                <a:latin typeface="Calibri"/>
                <a:cs typeface="Calibri"/>
              </a:rPr>
              <a:t>Apron</a:t>
            </a:r>
            <a:endParaRPr sz="1200" dirty="0">
              <a:latin typeface="Calibri"/>
              <a:cs typeface="Calibri"/>
            </a:endParaRPr>
          </a:p>
          <a:p>
            <a:pPr marL="469900" algn="just">
              <a:lnSpc>
                <a:spcPct val="100000"/>
              </a:lnSpc>
            </a:pPr>
            <a:r>
              <a:rPr sz="1200" dirty="0">
                <a:latin typeface="Calibri"/>
                <a:cs typeface="Calibri"/>
              </a:rPr>
              <a:t>Pier</a:t>
            </a:r>
            <a:r>
              <a:rPr sz="1200" spc="-100" dirty="0">
                <a:latin typeface="Calibri"/>
                <a:cs typeface="Calibri"/>
              </a:rPr>
              <a:t> </a:t>
            </a:r>
            <a:r>
              <a:rPr sz="1200" dirty="0">
                <a:latin typeface="Calibri"/>
                <a:cs typeface="Calibri"/>
              </a:rPr>
              <a:t>Demolition</a:t>
            </a:r>
          </a:p>
        </p:txBody>
      </p:sp>
      <p:pic>
        <p:nvPicPr>
          <p:cNvPr id="40" name="Picture 39">
            <a:extLst>
              <a:ext uri="{FF2B5EF4-FFF2-40B4-BE49-F238E27FC236}">
                <a16:creationId xmlns:a16="http://schemas.microsoft.com/office/drawing/2014/main" id="{B4F1AF1E-5CDD-AC3A-8BE7-C710B0B0F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7221" y="3892296"/>
            <a:ext cx="1353362" cy="1692644"/>
          </a:xfrm>
          <a:prstGeom prst="rect">
            <a:avLst/>
          </a:prstGeom>
        </p:spPr>
      </p:pic>
      <p:pic>
        <p:nvPicPr>
          <p:cNvPr id="38" name="Picture 37">
            <a:extLst>
              <a:ext uri="{FF2B5EF4-FFF2-40B4-BE49-F238E27FC236}">
                <a16:creationId xmlns:a16="http://schemas.microsoft.com/office/drawing/2014/main" id="{99052AD7-57FF-86D8-8158-F51845FB22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3379" y="1631823"/>
            <a:ext cx="1366518" cy="1709100"/>
          </a:xfrm>
          <a:prstGeom prst="rect">
            <a:avLst/>
          </a:prstGeom>
        </p:spPr>
      </p:pic>
      <p:sp>
        <p:nvSpPr>
          <p:cNvPr id="3" name="object 3"/>
          <p:cNvSpPr txBox="1"/>
          <p:nvPr/>
        </p:nvSpPr>
        <p:spPr>
          <a:xfrm>
            <a:off x="4511483" y="6071242"/>
            <a:ext cx="2228850" cy="1436291"/>
          </a:xfrm>
          <a:prstGeom prst="rect">
            <a:avLst/>
          </a:prstGeom>
        </p:spPr>
        <p:txBody>
          <a:bodyPr vert="horz" wrap="square" lIns="0" tIns="0" rIns="0" bIns="0" rtlCol="0">
            <a:spAutoFit/>
          </a:bodyPr>
          <a:lstStyle/>
          <a:p>
            <a:pPr marL="12700">
              <a:lnSpc>
                <a:spcPct val="100000"/>
              </a:lnSpc>
            </a:pPr>
            <a:r>
              <a:rPr sz="3000" spc="-10" dirty="0">
                <a:solidFill>
                  <a:srgbClr val="FFFFFF"/>
                </a:solidFill>
                <a:latin typeface="Calibri"/>
                <a:cs typeface="Calibri"/>
              </a:rPr>
              <a:t>Alternative</a:t>
            </a:r>
            <a:r>
              <a:rPr sz="3000" spc="-125" dirty="0">
                <a:solidFill>
                  <a:srgbClr val="FFFFFF"/>
                </a:solidFill>
                <a:latin typeface="Calibri"/>
                <a:cs typeface="Calibri"/>
              </a:rPr>
              <a:t> </a:t>
            </a:r>
            <a:r>
              <a:rPr lang="en-US" sz="3000" dirty="0">
                <a:solidFill>
                  <a:srgbClr val="FFFFFF"/>
                </a:solidFill>
                <a:latin typeface="Calibri"/>
                <a:cs typeface="Calibri"/>
              </a:rPr>
              <a:t>1</a:t>
            </a:r>
            <a:endParaRPr sz="3000" dirty="0">
              <a:latin typeface="Calibri"/>
              <a:cs typeface="Calibri"/>
            </a:endParaRPr>
          </a:p>
          <a:p>
            <a:pPr marL="12700" marR="116205">
              <a:lnSpc>
                <a:spcPct val="100000"/>
              </a:lnSpc>
              <a:spcBef>
                <a:spcPts val="120"/>
              </a:spcBef>
            </a:pPr>
            <a:r>
              <a:rPr sz="1200" dirty="0">
                <a:solidFill>
                  <a:srgbClr val="FFFFFF"/>
                </a:solidFill>
                <a:latin typeface="Calibri"/>
                <a:cs typeface="Calibri"/>
              </a:rPr>
              <a:t>*1,270’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95" dirty="0">
                <a:solidFill>
                  <a:srgbClr val="FFFFFF"/>
                </a:solidFill>
                <a:latin typeface="Calibri"/>
                <a:cs typeface="Calibri"/>
              </a:rPr>
              <a:t> </a:t>
            </a:r>
            <a:r>
              <a:rPr sz="1200" dirty="0">
                <a:solidFill>
                  <a:srgbClr val="FFFFFF"/>
                </a:solidFill>
                <a:latin typeface="Calibri"/>
                <a:cs typeface="Calibri"/>
              </a:rPr>
              <a:t>dock  1</a:t>
            </a:r>
            <a:r>
              <a:rPr lang="en-US" sz="1200" dirty="0">
                <a:solidFill>
                  <a:srgbClr val="FFFFFF"/>
                </a:solidFill>
                <a:latin typeface="Calibri"/>
                <a:cs typeface="Calibri"/>
              </a:rPr>
              <a:t>3</a:t>
            </a:r>
            <a:r>
              <a:rPr sz="1200" dirty="0">
                <a:solidFill>
                  <a:srgbClr val="FFFFFF"/>
                </a:solidFill>
                <a:latin typeface="Calibri"/>
                <a:cs typeface="Calibri"/>
              </a:rPr>
              <a:t>0’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65" dirty="0">
                <a:solidFill>
                  <a:srgbClr val="FFFFFF"/>
                </a:solidFill>
                <a:latin typeface="Calibri"/>
                <a:cs typeface="Calibri"/>
              </a:rPr>
              <a:t> </a:t>
            </a:r>
            <a:r>
              <a:rPr sz="1200" spc="-10" dirty="0">
                <a:solidFill>
                  <a:srgbClr val="FFFFFF"/>
                </a:solidFill>
                <a:latin typeface="Calibri"/>
                <a:cs typeface="Calibri"/>
              </a:rPr>
              <a:t>seawall</a:t>
            </a:r>
            <a:endParaRPr lang="en-US" sz="1200" spc="-10" dirty="0">
              <a:solidFill>
                <a:srgbClr val="FFFFFF"/>
              </a:solidFill>
              <a:latin typeface="Calibri"/>
              <a:cs typeface="Calibri"/>
            </a:endParaRPr>
          </a:p>
          <a:p>
            <a:pPr marL="12700" marR="116205">
              <a:lnSpc>
                <a:spcPct val="100000"/>
              </a:lnSpc>
              <a:spcBef>
                <a:spcPts val="120"/>
              </a:spcBef>
            </a:pPr>
            <a:r>
              <a:rPr lang="en-US" sz="1200" spc="-10" dirty="0">
                <a:solidFill>
                  <a:srgbClr val="FFFFFF"/>
                </a:solidFill>
                <a:latin typeface="Calibri"/>
                <a:cs typeface="Calibri"/>
              </a:rPr>
              <a:t>42,000 sf of over-water coverage</a:t>
            </a:r>
          </a:p>
          <a:p>
            <a:pPr marL="12700" marR="116205">
              <a:lnSpc>
                <a:spcPct val="100000"/>
              </a:lnSpc>
              <a:spcBef>
                <a:spcPts val="120"/>
              </a:spcBef>
            </a:pPr>
            <a:r>
              <a:rPr lang="en-US" sz="1200" spc="-10" dirty="0">
                <a:solidFill>
                  <a:srgbClr val="FFFFFF"/>
                </a:solidFill>
                <a:latin typeface="Calibri"/>
                <a:cs typeface="Calibri"/>
              </a:rPr>
              <a:t>16,400 sf of benthic fill </a:t>
            </a:r>
          </a:p>
          <a:p>
            <a:pPr marL="12700" marR="116205">
              <a:lnSpc>
                <a:spcPct val="100000"/>
              </a:lnSpc>
              <a:spcBef>
                <a:spcPts val="120"/>
              </a:spcBef>
            </a:pPr>
            <a:r>
              <a:rPr lang="en-US" sz="1200" spc="-10" dirty="0">
                <a:solidFill>
                  <a:srgbClr val="FFFFFF"/>
                </a:solidFill>
                <a:latin typeface="Calibri"/>
                <a:cs typeface="Calibri"/>
              </a:rPr>
              <a:t>16,880 sf of benthic fill with piles</a:t>
            </a:r>
          </a:p>
        </p:txBody>
      </p:sp>
      <p:sp>
        <p:nvSpPr>
          <p:cNvPr id="5" name="object 5"/>
          <p:cNvSpPr/>
          <p:nvPr/>
        </p:nvSpPr>
        <p:spPr>
          <a:xfrm>
            <a:off x="4538471" y="7516368"/>
            <a:ext cx="2174875" cy="1477010"/>
          </a:xfrm>
          <a:custGeom>
            <a:avLst/>
            <a:gdLst/>
            <a:ahLst/>
            <a:cxnLst/>
            <a:rect l="l" t="t" r="r" b="b"/>
            <a:pathLst>
              <a:path w="2174875" h="1477009">
                <a:moveTo>
                  <a:pt x="0" y="0"/>
                </a:moveTo>
                <a:lnTo>
                  <a:pt x="2174748" y="0"/>
                </a:lnTo>
                <a:lnTo>
                  <a:pt x="2174748" y="1476755"/>
                </a:lnTo>
                <a:lnTo>
                  <a:pt x="0" y="1476755"/>
                </a:lnTo>
                <a:lnTo>
                  <a:pt x="0" y="0"/>
                </a:lnTo>
                <a:close/>
              </a:path>
            </a:pathLst>
          </a:custGeom>
          <a:ln w="12700">
            <a:solidFill>
              <a:srgbClr val="2A3C32"/>
            </a:solidFill>
          </a:ln>
        </p:spPr>
        <p:txBody>
          <a:bodyPr wrap="square" lIns="0" tIns="0" rIns="0" bIns="0" rtlCol="0"/>
          <a:lstStyle/>
          <a:p>
            <a:endParaRPr/>
          </a:p>
        </p:txBody>
      </p:sp>
      <p:sp>
        <p:nvSpPr>
          <p:cNvPr id="6" name="object 6"/>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solidFill>
            <a:srgbClr val="B22D2E">
              <a:alpha val="50195"/>
            </a:srgbClr>
          </a:solidFill>
        </p:spPr>
        <p:txBody>
          <a:bodyPr wrap="square" lIns="0" tIns="0" rIns="0" bIns="0" rtlCol="0"/>
          <a:lstStyle/>
          <a:p>
            <a:endParaRPr/>
          </a:p>
        </p:txBody>
      </p:sp>
      <p:sp>
        <p:nvSpPr>
          <p:cNvPr id="7" name="object 7"/>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ln w="12700">
            <a:solidFill>
              <a:srgbClr val="CC171B"/>
            </a:solidFill>
            <a:prstDash val="sysDash"/>
          </a:ln>
        </p:spPr>
        <p:txBody>
          <a:bodyPr wrap="square" lIns="0" tIns="0" rIns="0" bIns="0" rtlCol="0"/>
          <a:lstStyle/>
          <a:p>
            <a:endParaRPr/>
          </a:p>
        </p:txBody>
      </p:sp>
      <p:sp>
        <p:nvSpPr>
          <p:cNvPr id="8" name="object 8"/>
          <p:cNvSpPr/>
          <p:nvPr/>
        </p:nvSpPr>
        <p:spPr>
          <a:xfrm>
            <a:off x="4802123" y="8455152"/>
            <a:ext cx="146685" cy="140335"/>
          </a:xfrm>
          <a:custGeom>
            <a:avLst/>
            <a:gdLst/>
            <a:ahLst/>
            <a:cxnLst/>
            <a:rect l="l" t="t" r="r" b="b"/>
            <a:pathLst>
              <a:path w="146685" h="140334">
                <a:moveTo>
                  <a:pt x="0" y="0"/>
                </a:moveTo>
                <a:lnTo>
                  <a:pt x="146303" y="0"/>
                </a:lnTo>
                <a:lnTo>
                  <a:pt x="146303" y="140208"/>
                </a:lnTo>
                <a:lnTo>
                  <a:pt x="0" y="140208"/>
                </a:lnTo>
                <a:lnTo>
                  <a:pt x="0" y="0"/>
                </a:lnTo>
                <a:close/>
              </a:path>
            </a:pathLst>
          </a:custGeom>
          <a:solidFill>
            <a:srgbClr val="845F92"/>
          </a:solidFill>
        </p:spPr>
        <p:txBody>
          <a:bodyPr wrap="square" lIns="0" tIns="0" rIns="0" bIns="0" rtlCol="0"/>
          <a:lstStyle/>
          <a:p>
            <a:endParaRPr/>
          </a:p>
        </p:txBody>
      </p:sp>
      <p:sp>
        <p:nvSpPr>
          <p:cNvPr id="9" name="object 9"/>
          <p:cNvSpPr/>
          <p:nvPr/>
        </p:nvSpPr>
        <p:spPr>
          <a:xfrm>
            <a:off x="4802123" y="8455152"/>
            <a:ext cx="146685" cy="140335"/>
          </a:xfrm>
          <a:custGeom>
            <a:avLst/>
            <a:gdLst/>
            <a:ahLst/>
            <a:cxnLst/>
            <a:rect l="l" t="t" r="r" b="b"/>
            <a:pathLst>
              <a:path w="146685" h="140334">
                <a:moveTo>
                  <a:pt x="0" y="0"/>
                </a:moveTo>
                <a:lnTo>
                  <a:pt x="146303" y="0"/>
                </a:lnTo>
                <a:lnTo>
                  <a:pt x="146303" y="140208"/>
                </a:lnTo>
                <a:lnTo>
                  <a:pt x="0" y="140208"/>
                </a:lnTo>
                <a:lnTo>
                  <a:pt x="0" y="0"/>
                </a:lnTo>
                <a:close/>
              </a:path>
            </a:pathLst>
          </a:custGeom>
          <a:ln w="12700">
            <a:solidFill>
              <a:srgbClr val="172C51"/>
            </a:solidFill>
          </a:ln>
        </p:spPr>
        <p:txBody>
          <a:bodyPr wrap="square" lIns="0" tIns="0" rIns="0" bIns="0" rtlCol="0"/>
          <a:lstStyle/>
          <a:p>
            <a:endParaRPr/>
          </a:p>
        </p:txBody>
      </p:sp>
      <p:sp>
        <p:nvSpPr>
          <p:cNvPr id="10" name="object 10"/>
          <p:cNvSpPr txBox="1"/>
          <p:nvPr/>
        </p:nvSpPr>
        <p:spPr>
          <a:xfrm>
            <a:off x="3654731" y="2009157"/>
            <a:ext cx="1506855" cy="568960"/>
          </a:xfrm>
          <a:prstGeom prst="rect">
            <a:avLst/>
          </a:prstGeom>
        </p:spPr>
        <p:txBody>
          <a:bodyPr vert="horz" wrap="square" lIns="0" tIns="0" rIns="0" bIns="0" rtlCol="0">
            <a:spAutoFit/>
          </a:bodyPr>
          <a:lstStyle/>
          <a:p>
            <a:pPr marL="12700" marR="5080" algn="ctr">
              <a:lnSpc>
                <a:spcPct val="100000"/>
              </a:lnSpc>
            </a:pPr>
            <a:r>
              <a:rPr sz="1200" dirty="0">
                <a:solidFill>
                  <a:srgbClr val="FFFFFF"/>
                </a:solidFill>
                <a:latin typeface="Calibri"/>
                <a:cs typeface="Calibri"/>
              </a:rPr>
              <a:t>Landside</a:t>
            </a:r>
            <a:r>
              <a:rPr sz="1200" spc="-100" dirty="0">
                <a:solidFill>
                  <a:srgbClr val="FFFFFF"/>
                </a:solidFill>
                <a:latin typeface="Calibri"/>
                <a:cs typeface="Calibri"/>
              </a:rPr>
              <a:t> </a:t>
            </a:r>
            <a:r>
              <a:rPr sz="1200" spc="-5" dirty="0">
                <a:solidFill>
                  <a:srgbClr val="FFFFFF"/>
                </a:solidFill>
                <a:latin typeface="Calibri"/>
                <a:cs typeface="Calibri"/>
              </a:rPr>
              <a:t>improvements  </a:t>
            </a:r>
            <a:r>
              <a:rPr sz="1200" dirty="0">
                <a:solidFill>
                  <a:srgbClr val="FFFFFF"/>
                </a:solidFill>
                <a:latin typeface="Calibri"/>
                <a:cs typeface="Calibri"/>
              </a:rPr>
              <a:t>not </a:t>
            </a:r>
            <a:r>
              <a:rPr sz="1200" spc="-5" dirty="0">
                <a:solidFill>
                  <a:srgbClr val="FFFFFF"/>
                </a:solidFill>
                <a:latin typeface="Calibri"/>
                <a:cs typeface="Calibri"/>
              </a:rPr>
              <a:t>shown </a:t>
            </a:r>
            <a:r>
              <a:rPr sz="1200" dirty="0">
                <a:solidFill>
                  <a:srgbClr val="FFFFFF"/>
                </a:solidFill>
                <a:latin typeface="Calibri"/>
                <a:cs typeface="Calibri"/>
              </a:rPr>
              <a:t>on these  </a:t>
            </a:r>
            <a:r>
              <a:rPr sz="1200" spc="-5" dirty="0">
                <a:solidFill>
                  <a:srgbClr val="FFFFFF"/>
                </a:solidFill>
                <a:latin typeface="Calibri"/>
                <a:cs typeface="Calibri"/>
              </a:rPr>
              <a:t>diagrams</a:t>
            </a:r>
            <a:endParaRPr sz="1200">
              <a:latin typeface="Calibri"/>
              <a:cs typeface="Calibri"/>
            </a:endParaRPr>
          </a:p>
        </p:txBody>
      </p:sp>
      <p:sp>
        <p:nvSpPr>
          <p:cNvPr id="11" name="object 11"/>
          <p:cNvSpPr/>
          <p:nvPr/>
        </p:nvSpPr>
        <p:spPr>
          <a:xfrm>
            <a:off x="4802123" y="8247888"/>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solidFill>
            <a:srgbClr val="C7C8C3"/>
          </a:solidFill>
        </p:spPr>
        <p:txBody>
          <a:bodyPr wrap="square" lIns="0" tIns="0" rIns="0" bIns="0" rtlCol="0"/>
          <a:lstStyle/>
          <a:p>
            <a:endParaRPr/>
          </a:p>
        </p:txBody>
      </p:sp>
      <p:sp>
        <p:nvSpPr>
          <p:cNvPr id="12" name="object 12"/>
          <p:cNvSpPr/>
          <p:nvPr/>
        </p:nvSpPr>
        <p:spPr>
          <a:xfrm>
            <a:off x="4802123" y="8247888"/>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ln w="12700">
            <a:solidFill>
              <a:srgbClr val="172C51"/>
            </a:solidFill>
          </a:ln>
        </p:spPr>
        <p:txBody>
          <a:bodyPr wrap="square" lIns="0" tIns="0" rIns="0" bIns="0" rtlCol="0"/>
          <a:lstStyle/>
          <a:p>
            <a:endParaRPr/>
          </a:p>
        </p:txBody>
      </p:sp>
      <p:sp>
        <p:nvSpPr>
          <p:cNvPr id="13" name="object 13"/>
          <p:cNvSpPr/>
          <p:nvPr/>
        </p:nvSpPr>
        <p:spPr>
          <a:xfrm>
            <a:off x="4737745" y="8656393"/>
            <a:ext cx="273050" cy="87122"/>
          </a:xfrm>
          <a:custGeom>
            <a:avLst/>
            <a:gdLst/>
            <a:ahLst/>
            <a:cxnLst/>
            <a:rect l="l" t="t" r="r" b="b"/>
            <a:pathLst>
              <a:path w="273050" h="119379">
                <a:moveTo>
                  <a:pt x="0" y="0"/>
                </a:moveTo>
                <a:lnTo>
                  <a:pt x="272796" y="0"/>
                </a:lnTo>
                <a:lnTo>
                  <a:pt x="272796" y="118872"/>
                </a:lnTo>
                <a:lnTo>
                  <a:pt x="0" y="118872"/>
                </a:lnTo>
                <a:lnTo>
                  <a:pt x="0" y="0"/>
                </a:lnTo>
                <a:close/>
              </a:path>
            </a:pathLst>
          </a:custGeom>
          <a:ln w="12700">
            <a:solidFill>
              <a:srgbClr val="FFFFFF"/>
            </a:solidFill>
            <a:prstDash val="sysDash"/>
          </a:ln>
        </p:spPr>
        <p:txBody>
          <a:bodyPr wrap="square" lIns="0" tIns="0" rIns="0" bIns="0" rtlCol="0"/>
          <a:lstStyle/>
          <a:p>
            <a:endParaRPr/>
          </a:p>
        </p:txBody>
      </p:sp>
      <p:sp>
        <p:nvSpPr>
          <p:cNvPr id="15" name="object 15"/>
          <p:cNvSpPr/>
          <p:nvPr/>
        </p:nvSpPr>
        <p:spPr>
          <a:xfrm>
            <a:off x="363854" y="1631823"/>
            <a:ext cx="1366520" cy="1703070"/>
          </a:xfrm>
          <a:custGeom>
            <a:avLst/>
            <a:gdLst/>
            <a:ahLst/>
            <a:cxnLst/>
            <a:rect l="l" t="t" r="r" b="b"/>
            <a:pathLst>
              <a:path w="1366520" h="1703070">
                <a:moveTo>
                  <a:pt x="0" y="0"/>
                </a:moveTo>
                <a:lnTo>
                  <a:pt x="1366265" y="0"/>
                </a:lnTo>
                <a:lnTo>
                  <a:pt x="1366265" y="1703070"/>
                </a:lnTo>
                <a:lnTo>
                  <a:pt x="0" y="1703070"/>
                </a:lnTo>
                <a:lnTo>
                  <a:pt x="0" y="0"/>
                </a:lnTo>
                <a:close/>
              </a:path>
            </a:pathLst>
          </a:custGeom>
          <a:ln w="19050">
            <a:solidFill>
              <a:srgbClr val="FFFFFF"/>
            </a:solidFill>
          </a:ln>
        </p:spPr>
        <p:txBody>
          <a:bodyPr wrap="square" lIns="0" tIns="0" rIns="0" bIns="0" rtlCol="0"/>
          <a:lstStyle/>
          <a:p>
            <a:endParaRPr/>
          </a:p>
        </p:txBody>
      </p:sp>
      <p:sp>
        <p:nvSpPr>
          <p:cNvPr id="17" name="object 17"/>
          <p:cNvSpPr/>
          <p:nvPr/>
        </p:nvSpPr>
        <p:spPr>
          <a:xfrm>
            <a:off x="363854" y="3882771"/>
            <a:ext cx="1366520" cy="1703070"/>
          </a:xfrm>
          <a:custGeom>
            <a:avLst/>
            <a:gdLst/>
            <a:ahLst/>
            <a:cxnLst/>
            <a:rect l="l" t="t" r="r" b="b"/>
            <a:pathLst>
              <a:path w="1366520" h="1703070">
                <a:moveTo>
                  <a:pt x="0" y="0"/>
                </a:moveTo>
                <a:lnTo>
                  <a:pt x="1366265" y="0"/>
                </a:lnTo>
                <a:lnTo>
                  <a:pt x="1366265" y="1703070"/>
                </a:lnTo>
                <a:lnTo>
                  <a:pt x="0" y="1703070"/>
                </a:lnTo>
                <a:lnTo>
                  <a:pt x="0" y="0"/>
                </a:lnTo>
                <a:close/>
              </a:path>
            </a:pathLst>
          </a:custGeom>
          <a:ln w="19050">
            <a:solidFill>
              <a:srgbClr val="FFFFFF"/>
            </a:solidFill>
          </a:ln>
        </p:spPr>
        <p:txBody>
          <a:bodyPr wrap="square" lIns="0" tIns="0" rIns="0" bIns="0" rtlCol="0"/>
          <a:lstStyle/>
          <a:p>
            <a:endParaRPr/>
          </a:p>
        </p:txBody>
      </p:sp>
      <p:sp>
        <p:nvSpPr>
          <p:cNvPr id="18" name="object 18"/>
          <p:cNvSpPr txBox="1"/>
          <p:nvPr/>
        </p:nvSpPr>
        <p:spPr>
          <a:xfrm>
            <a:off x="316538" y="1022812"/>
            <a:ext cx="1305560" cy="445134"/>
          </a:xfrm>
          <a:prstGeom prst="rect">
            <a:avLst/>
          </a:prstGeom>
        </p:spPr>
        <p:txBody>
          <a:bodyPr vert="horz" wrap="square" lIns="0" tIns="0" rIns="0" bIns="0" rtlCol="0">
            <a:spAutoFit/>
          </a:bodyPr>
          <a:lstStyle/>
          <a:p>
            <a:pPr marL="12700" marR="5080">
              <a:lnSpc>
                <a:spcPct val="78300"/>
              </a:lnSpc>
            </a:pPr>
            <a:r>
              <a:rPr sz="1800" spc="-10" dirty="0">
                <a:solidFill>
                  <a:srgbClr val="FFFFFF"/>
                </a:solidFill>
                <a:latin typeface="Arial"/>
                <a:cs typeface="Arial"/>
              </a:rPr>
              <a:t>C</a:t>
            </a:r>
            <a:r>
              <a:rPr sz="1800" spc="-15" dirty="0">
                <a:solidFill>
                  <a:srgbClr val="FFFFFF"/>
                </a:solidFill>
                <a:latin typeface="Arial"/>
                <a:cs typeface="Arial"/>
              </a:rPr>
              <a:t>on</a:t>
            </a:r>
            <a:r>
              <a:rPr sz="1800" spc="-5" dirty="0">
                <a:solidFill>
                  <a:srgbClr val="FFFFFF"/>
                </a:solidFill>
                <a:latin typeface="Arial"/>
                <a:cs typeface="Arial"/>
              </a:rPr>
              <a:t>s</a:t>
            </a:r>
            <a:r>
              <a:rPr sz="1800" dirty="0">
                <a:solidFill>
                  <a:srgbClr val="FFFFFF"/>
                </a:solidFill>
                <a:latin typeface="Arial"/>
                <a:cs typeface="Arial"/>
              </a:rPr>
              <a:t>tr</a:t>
            </a:r>
            <a:r>
              <a:rPr sz="1800" spc="-15" dirty="0">
                <a:solidFill>
                  <a:srgbClr val="FFFFFF"/>
                </a:solidFill>
                <a:latin typeface="Arial"/>
                <a:cs typeface="Arial"/>
              </a:rPr>
              <a:t>u</a:t>
            </a:r>
            <a:r>
              <a:rPr sz="1800" spc="-5" dirty="0">
                <a:solidFill>
                  <a:srgbClr val="FFFFFF"/>
                </a:solidFill>
                <a:latin typeface="Arial"/>
                <a:cs typeface="Arial"/>
              </a:rPr>
              <a:t>c</a:t>
            </a:r>
            <a:r>
              <a:rPr sz="1800" dirty="0">
                <a:solidFill>
                  <a:srgbClr val="FFFFFF"/>
                </a:solidFill>
                <a:latin typeface="Arial"/>
                <a:cs typeface="Arial"/>
              </a:rPr>
              <a:t>t</a:t>
            </a:r>
            <a:r>
              <a:rPr sz="1800" spc="-10" dirty="0">
                <a:solidFill>
                  <a:srgbClr val="FFFFFF"/>
                </a:solidFill>
                <a:latin typeface="Arial"/>
                <a:cs typeface="Arial"/>
              </a:rPr>
              <a:t>i</a:t>
            </a:r>
            <a:r>
              <a:rPr sz="1800" spc="-15" dirty="0">
                <a:solidFill>
                  <a:srgbClr val="FFFFFF"/>
                </a:solidFill>
                <a:latin typeface="Arial"/>
                <a:cs typeface="Arial"/>
              </a:rPr>
              <a:t>on  </a:t>
            </a:r>
            <a:r>
              <a:rPr sz="1800" spc="-10" dirty="0">
                <a:solidFill>
                  <a:srgbClr val="FFFFFF"/>
                </a:solidFill>
                <a:latin typeface="Arial"/>
                <a:cs typeface="Arial"/>
              </a:rPr>
              <a:t>Sequence</a:t>
            </a:r>
            <a:endParaRPr sz="1800">
              <a:latin typeface="Arial"/>
              <a:cs typeface="Arial"/>
            </a:endParaRPr>
          </a:p>
        </p:txBody>
      </p:sp>
      <p:sp>
        <p:nvSpPr>
          <p:cNvPr id="19" name="object 19"/>
          <p:cNvSpPr txBox="1"/>
          <p:nvPr/>
        </p:nvSpPr>
        <p:spPr>
          <a:xfrm>
            <a:off x="288829" y="346941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1: Summer</a:t>
            </a:r>
            <a:r>
              <a:rPr sz="1200" spc="-125" dirty="0">
                <a:solidFill>
                  <a:srgbClr val="FFFFFF"/>
                </a:solidFill>
                <a:latin typeface="Arial"/>
                <a:cs typeface="Arial"/>
              </a:rPr>
              <a:t> </a:t>
            </a:r>
            <a:r>
              <a:rPr sz="1200" spc="-5" dirty="0">
                <a:solidFill>
                  <a:srgbClr val="FFFFFF"/>
                </a:solidFill>
                <a:latin typeface="Arial"/>
                <a:cs typeface="Arial"/>
              </a:rPr>
              <a:t>1</a:t>
            </a:r>
            <a:endParaRPr sz="1200">
              <a:latin typeface="Arial"/>
              <a:cs typeface="Arial"/>
            </a:endParaRPr>
          </a:p>
        </p:txBody>
      </p:sp>
      <p:sp>
        <p:nvSpPr>
          <p:cNvPr id="20" name="object 20"/>
          <p:cNvSpPr txBox="1"/>
          <p:nvPr/>
        </p:nvSpPr>
        <p:spPr>
          <a:xfrm>
            <a:off x="288829" y="573697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2: Summer</a:t>
            </a:r>
            <a:r>
              <a:rPr sz="1200" spc="-125" dirty="0">
                <a:solidFill>
                  <a:srgbClr val="FFFFFF"/>
                </a:solidFill>
                <a:latin typeface="Arial"/>
                <a:cs typeface="Arial"/>
              </a:rPr>
              <a:t> </a:t>
            </a:r>
            <a:r>
              <a:rPr sz="1200" spc="-5" dirty="0">
                <a:solidFill>
                  <a:srgbClr val="FFFFFF"/>
                </a:solidFill>
                <a:latin typeface="Arial"/>
                <a:cs typeface="Arial"/>
              </a:rPr>
              <a:t>2</a:t>
            </a:r>
            <a:endParaRPr sz="1200">
              <a:latin typeface="Arial"/>
              <a:cs typeface="Arial"/>
            </a:endParaRPr>
          </a:p>
        </p:txBody>
      </p:sp>
      <p:sp>
        <p:nvSpPr>
          <p:cNvPr id="21" name="object 21"/>
          <p:cNvSpPr/>
          <p:nvPr/>
        </p:nvSpPr>
        <p:spPr>
          <a:xfrm>
            <a:off x="1283208" y="2174748"/>
            <a:ext cx="250190" cy="250190"/>
          </a:xfrm>
          <a:custGeom>
            <a:avLst/>
            <a:gdLst/>
            <a:ahLst/>
            <a:cxnLst/>
            <a:rect l="l" t="t" r="r" b="b"/>
            <a:pathLst>
              <a:path w="250190" h="250189">
                <a:moveTo>
                  <a:pt x="124968" y="0"/>
                </a:moveTo>
                <a:lnTo>
                  <a:pt x="76327" y="9819"/>
                </a:lnTo>
                <a:lnTo>
                  <a:pt x="36604" y="36599"/>
                </a:lnTo>
                <a:lnTo>
                  <a:pt x="9821" y="76322"/>
                </a:lnTo>
                <a:lnTo>
                  <a:pt x="0" y="124968"/>
                </a:lnTo>
                <a:lnTo>
                  <a:pt x="9821" y="173608"/>
                </a:lnTo>
                <a:lnTo>
                  <a:pt x="36604" y="213331"/>
                </a:lnTo>
                <a:lnTo>
                  <a:pt x="76327" y="240114"/>
                </a:lnTo>
                <a:lnTo>
                  <a:pt x="124968" y="249936"/>
                </a:lnTo>
                <a:lnTo>
                  <a:pt x="173608" y="240114"/>
                </a:lnTo>
                <a:lnTo>
                  <a:pt x="213331" y="213331"/>
                </a:lnTo>
                <a:lnTo>
                  <a:pt x="240114" y="173608"/>
                </a:lnTo>
                <a:lnTo>
                  <a:pt x="249936" y="124968"/>
                </a:lnTo>
                <a:lnTo>
                  <a:pt x="240114" y="76322"/>
                </a:lnTo>
                <a:lnTo>
                  <a:pt x="213331" y="36599"/>
                </a:lnTo>
                <a:lnTo>
                  <a:pt x="173608" y="9819"/>
                </a:lnTo>
                <a:lnTo>
                  <a:pt x="124968" y="0"/>
                </a:lnTo>
                <a:close/>
              </a:path>
            </a:pathLst>
          </a:custGeom>
          <a:solidFill>
            <a:srgbClr val="FFFFFF"/>
          </a:solidFill>
        </p:spPr>
        <p:txBody>
          <a:bodyPr wrap="square" lIns="0" tIns="0" rIns="0" bIns="0" rtlCol="0"/>
          <a:lstStyle/>
          <a:p>
            <a:endParaRPr/>
          </a:p>
        </p:txBody>
      </p:sp>
      <p:sp>
        <p:nvSpPr>
          <p:cNvPr id="22" name="object 22"/>
          <p:cNvSpPr/>
          <p:nvPr/>
        </p:nvSpPr>
        <p:spPr>
          <a:xfrm>
            <a:off x="1283208" y="2174748"/>
            <a:ext cx="250190" cy="250190"/>
          </a:xfrm>
          <a:custGeom>
            <a:avLst/>
            <a:gdLst/>
            <a:ahLst/>
            <a:cxnLst/>
            <a:rect l="l" t="t" r="r" b="b"/>
            <a:pathLst>
              <a:path w="250190" h="250189">
                <a:moveTo>
                  <a:pt x="0" y="124968"/>
                </a:moveTo>
                <a:lnTo>
                  <a:pt x="9821" y="76322"/>
                </a:lnTo>
                <a:lnTo>
                  <a:pt x="36604" y="36599"/>
                </a:lnTo>
                <a:lnTo>
                  <a:pt x="76327" y="9819"/>
                </a:lnTo>
                <a:lnTo>
                  <a:pt x="124968" y="0"/>
                </a:lnTo>
                <a:lnTo>
                  <a:pt x="173608" y="9819"/>
                </a:lnTo>
                <a:lnTo>
                  <a:pt x="213331" y="36599"/>
                </a:lnTo>
                <a:lnTo>
                  <a:pt x="240114" y="76322"/>
                </a:lnTo>
                <a:lnTo>
                  <a:pt x="249936" y="124968"/>
                </a:lnTo>
                <a:lnTo>
                  <a:pt x="240114" y="173608"/>
                </a:lnTo>
                <a:lnTo>
                  <a:pt x="213331" y="213331"/>
                </a:lnTo>
                <a:lnTo>
                  <a:pt x="173608" y="240114"/>
                </a:lnTo>
                <a:lnTo>
                  <a:pt x="124968" y="249936"/>
                </a:lnTo>
                <a:lnTo>
                  <a:pt x="76327" y="240114"/>
                </a:lnTo>
                <a:lnTo>
                  <a:pt x="36604" y="213331"/>
                </a:lnTo>
                <a:lnTo>
                  <a:pt x="9821" y="173608"/>
                </a:lnTo>
                <a:lnTo>
                  <a:pt x="0" y="124968"/>
                </a:lnTo>
                <a:close/>
              </a:path>
            </a:pathLst>
          </a:custGeom>
          <a:ln w="12700">
            <a:solidFill>
              <a:srgbClr val="172C51"/>
            </a:solidFill>
          </a:ln>
        </p:spPr>
        <p:txBody>
          <a:bodyPr wrap="square" lIns="0" tIns="0" rIns="0" bIns="0" rtlCol="0"/>
          <a:lstStyle/>
          <a:p>
            <a:endParaRPr/>
          </a:p>
        </p:txBody>
      </p:sp>
      <p:sp>
        <p:nvSpPr>
          <p:cNvPr id="23" name="object 23"/>
          <p:cNvSpPr txBox="1"/>
          <p:nvPr/>
        </p:nvSpPr>
        <p:spPr>
          <a:xfrm>
            <a:off x="1346379" y="2173802"/>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a:latin typeface="Arial"/>
              <a:cs typeface="Arial"/>
            </a:endParaRPr>
          </a:p>
        </p:txBody>
      </p:sp>
      <p:sp>
        <p:nvSpPr>
          <p:cNvPr id="24" name="object 24"/>
          <p:cNvSpPr/>
          <p:nvPr/>
        </p:nvSpPr>
        <p:spPr>
          <a:xfrm>
            <a:off x="684276" y="4575047"/>
            <a:ext cx="250190" cy="250190"/>
          </a:xfrm>
          <a:custGeom>
            <a:avLst/>
            <a:gdLst/>
            <a:ahLst/>
            <a:cxnLst/>
            <a:rect l="l" t="t" r="r" b="b"/>
            <a:pathLst>
              <a:path w="250190" h="250189">
                <a:moveTo>
                  <a:pt x="124968" y="0"/>
                </a:moveTo>
                <a:lnTo>
                  <a:pt x="76327" y="9821"/>
                </a:lnTo>
                <a:lnTo>
                  <a:pt x="36604" y="36604"/>
                </a:lnTo>
                <a:lnTo>
                  <a:pt x="9821" y="76327"/>
                </a:lnTo>
                <a:lnTo>
                  <a:pt x="0" y="124967"/>
                </a:lnTo>
                <a:lnTo>
                  <a:pt x="9821" y="173608"/>
                </a:lnTo>
                <a:lnTo>
                  <a:pt x="36604" y="213331"/>
                </a:lnTo>
                <a:lnTo>
                  <a:pt x="76327" y="240114"/>
                </a:lnTo>
                <a:lnTo>
                  <a:pt x="124968" y="249935"/>
                </a:lnTo>
                <a:lnTo>
                  <a:pt x="173608" y="240114"/>
                </a:lnTo>
                <a:lnTo>
                  <a:pt x="213331" y="213331"/>
                </a:lnTo>
                <a:lnTo>
                  <a:pt x="240114" y="173608"/>
                </a:lnTo>
                <a:lnTo>
                  <a:pt x="249936" y="124967"/>
                </a:lnTo>
                <a:lnTo>
                  <a:pt x="240114" y="76327"/>
                </a:lnTo>
                <a:lnTo>
                  <a:pt x="213331" y="36604"/>
                </a:lnTo>
                <a:lnTo>
                  <a:pt x="173608" y="9821"/>
                </a:lnTo>
                <a:lnTo>
                  <a:pt x="124968" y="0"/>
                </a:lnTo>
                <a:close/>
              </a:path>
            </a:pathLst>
          </a:custGeom>
          <a:solidFill>
            <a:srgbClr val="FFFFFF"/>
          </a:solidFill>
        </p:spPr>
        <p:txBody>
          <a:bodyPr wrap="square" lIns="0" tIns="0" rIns="0" bIns="0" rtlCol="0"/>
          <a:lstStyle/>
          <a:p>
            <a:endParaRPr/>
          </a:p>
        </p:txBody>
      </p:sp>
      <p:sp>
        <p:nvSpPr>
          <p:cNvPr id="25" name="object 25"/>
          <p:cNvSpPr/>
          <p:nvPr/>
        </p:nvSpPr>
        <p:spPr>
          <a:xfrm>
            <a:off x="684276" y="4575047"/>
            <a:ext cx="250190" cy="250190"/>
          </a:xfrm>
          <a:custGeom>
            <a:avLst/>
            <a:gdLst/>
            <a:ahLst/>
            <a:cxnLst/>
            <a:rect l="l" t="t" r="r" b="b"/>
            <a:pathLst>
              <a:path w="250190" h="250189">
                <a:moveTo>
                  <a:pt x="0" y="124967"/>
                </a:moveTo>
                <a:lnTo>
                  <a:pt x="9821" y="76327"/>
                </a:lnTo>
                <a:lnTo>
                  <a:pt x="36604" y="36604"/>
                </a:lnTo>
                <a:lnTo>
                  <a:pt x="76327" y="9821"/>
                </a:lnTo>
                <a:lnTo>
                  <a:pt x="124968" y="0"/>
                </a:lnTo>
                <a:lnTo>
                  <a:pt x="173608" y="9821"/>
                </a:lnTo>
                <a:lnTo>
                  <a:pt x="213331" y="36604"/>
                </a:lnTo>
                <a:lnTo>
                  <a:pt x="240114" y="76327"/>
                </a:lnTo>
                <a:lnTo>
                  <a:pt x="249936" y="124967"/>
                </a:lnTo>
                <a:lnTo>
                  <a:pt x="240114" y="173608"/>
                </a:lnTo>
                <a:lnTo>
                  <a:pt x="213331" y="213331"/>
                </a:lnTo>
                <a:lnTo>
                  <a:pt x="173608" y="240114"/>
                </a:lnTo>
                <a:lnTo>
                  <a:pt x="124968" y="249935"/>
                </a:lnTo>
                <a:lnTo>
                  <a:pt x="76327" y="240114"/>
                </a:lnTo>
                <a:lnTo>
                  <a:pt x="36604" y="213331"/>
                </a:lnTo>
                <a:lnTo>
                  <a:pt x="9821" y="173608"/>
                </a:lnTo>
                <a:lnTo>
                  <a:pt x="0" y="124967"/>
                </a:lnTo>
                <a:close/>
              </a:path>
            </a:pathLst>
          </a:custGeom>
          <a:ln w="12700">
            <a:solidFill>
              <a:srgbClr val="172C51"/>
            </a:solidFill>
          </a:ln>
        </p:spPr>
        <p:txBody>
          <a:bodyPr wrap="square" lIns="0" tIns="0" rIns="0" bIns="0" rtlCol="0"/>
          <a:lstStyle/>
          <a:p>
            <a:endParaRPr/>
          </a:p>
        </p:txBody>
      </p:sp>
      <p:sp>
        <p:nvSpPr>
          <p:cNvPr id="26" name="object 26"/>
          <p:cNvSpPr txBox="1"/>
          <p:nvPr/>
        </p:nvSpPr>
        <p:spPr>
          <a:xfrm>
            <a:off x="747119" y="4574549"/>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2</a:t>
            </a:r>
            <a:endParaRPr sz="140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Se</a:t>
            </a:r>
            <a:r>
              <a:rPr spc="-15" dirty="0"/>
              <a:t>a</a:t>
            </a:r>
            <a:r>
              <a:rPr spc="-20" dirty="0"/>
              <a:t>w</a:t>
            </a:r>
            <a:r>
              <a:rPr dirty="0"/>
              <a:t>all*</a:t>
            </a:r>
          </a:p>
        </p:txBody>
      </p:sp>
      <p:cxnSp>
        <p:nvCxnSpPr>
          <p:cNvPr id="31" name="Straight Connector 30">
            <a:extLst>
              <a:ext uri="{FF2B5EF4-FFF2-40B4-BE49-F238E27FC236}">
                <a16:creationId xmlns:a16="http://schemas.microsoft.com/office/drawing/2014/main" id="{C4B3DA12-B492-F978-DB7B-E86EF5301720}"/>
              </a:ext>
            </a:extLst>
          </p:cNvPr>
          <p:cNvCxnSpPr>
            <a:cxnSpLocks/>
          </p:cNvCxnSpPr>
          <p:nvPr/>
        </p:nvCxnSpPr>
        <p:spPr>
          <a:xfrm>
            <a:off x="4737745" y="8892313"/>
            <a:ext cx="273050" cy="0"/>
          </a:xfrm>
          <a:prstGeom prst="line">
            <a:avLst/>
          </a:prstGeom>
          <a:ln w="38100">
            <a:solidFill>
              <a:srgbClr val="ED29A7"/>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7999" cy="9143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38471" y="7516368"/>
            <a:ext cx="2174875" cy="1516380"/>
          </a:xfrm>
          <a:custGeom>
            <a:avLst/>
            <a:gdLst/>
            <a:ahLst/>
            <a:cxnLst/>
            <a:rect l="l" t="t" r="r" b="b"/>
            <a:pathLst>
              <a:path w="2174875" h="1516379">
                <a:moveTo>
                  <a:pt x="0" y="0"/>
                </a:moveTo>
                <a:lnTo>
                  <a:pt x="2174748" y="0"/>
                </a:lnTo>
                <a:lnTo>
                  <a:pt x="2174748" y="1516379"/>
                </a:lnTo>
                <a:lnTo>
                  <a:pt x="0" y="1516379"/>
                </a:lnTo>
                <a:lnTo>
                  <a:pt x="0" y="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4538471" y="7516368"/>
            <a:ext cx="2174875" cy="1516380"/>
          </a:xfrm>
          <a:custGeom>
            <a:avLst/>
            <a:gdLst/>
            <a:ahLst/>
            <a:cxnLst/>
            <a:rect l="l" t="t" r="r" b="b"/>
            <a:pathLst>
              <a:path w="2174875" h="1516379">
                <a:moveTo>
                  <a:pt x="0" y="0"/>
                </a:moveTo>
                <a:lnTo>
                  <a:pt x="2174748" y="0"/>
                </a:lnTo>
                <a:lnTo>
                  <a:pt x="2174748" y="1516379"/>
                </a:lnTo>
                <a:lnTo>
                  <a:pt x="0" y="1516379"/>
                </a:lnTo>
                <a:lnTo>
                  <a:pt x="0" y="0"/>
                </a:lnTo>
                <a:close/>
              </a:path>
            </a:pathLst>
          </a:custGeom>
          <a:ln w="12700">
            <a:solidFill>
              <a:srgbClr val="2A3C32"/>
            </a:solidFill>
          </a:ln>
        </p:spPr>
        <p:txBody>
          <a:bodyPr wrap="square" lIns="0" tIns="0" rIns="0" bIns="0" rtlCol="0"/>
          <a:lstStyle/>
          <a:p>
            <a:endParaRPr/>
          </a:p>
        </p:txBody>
      </p:sp>
      <p:sp>
        <p:nvSpPr>
          <p:cNvPr id="5" name="object 5"/>
          <p:cNvSpPr txBox="1"/>
          <p:nvPr/>
        </p:nvSpPr>
        <p:spPr>
          <a:xfrm>
            <a:off x="4538471" y="6107155"/>
            <a:ext cx="2228850" cy="1436291"/>
          </a:xfrm>
          <a:prstGeom prst="rect">
            <a:avLst/>
          </a:prstGeom>
        </p:spPr>
        <p:txBody>
          <a:bodyPr vert="horz" wrap="square" lIns="0" tIns="0" rIns="0" bIns="0" rtlCol="0">
            <a:spAutoFit/>
          </a:bodyPr>
          <a:lstStyle/>
          <a:p>
            <a:pPr marL="12700">
              <a:lnSpc>
                <a:spcPct val="100000"/>
              </a:lnSpc>
            </a:pPr>
            <a:r>
              <a:rPr sz="3000" spc="-10" dirty="0">
                <a:solidFill>
                  <a:srgbClr val="FFFFFF"/>
                </a:solidFill>
                <a:latin typeface="Calibri"/>
                <a:cs typeface="Calibri"/>
              </a:rPr>
              <a:t>Alternative</a:t>
            </a:r>
            <a:r>
              <a:rPr sz="3000" spc="-125" dirty="0">
                <a:solidFill>
                  <a:srgbClr val="FFFFFF"/>
                </a:solidFill>
                <a:latin typeface="Calibri"/>
                <a:cs typeface="Calibri"/>
              </a:rPr>
              <a:t> </a:t>
            </a:r>
            <a:r>
              <a:rPr lang="en-US" sz="3000" dirty="0">
                <a:solidFill>
                  <a:srgbClr val="FFFFFF"/>
                </a:solidFill>
                <a:latin typeface="Calibri"/>
                <a:cs typeface="Calibri"/>
              </a:rPr>
              <a:t>2</a:t>
            </a:r>
            <a:endParaRPr sz="3000" dirty="0">
              <a:latin typeface="Calibri"/>
              <a:cs typeface="Calibri"/>
            </a:endParaRPr>
          </a:p>
          <a:p>
            <a:pPr marL="12700" marR="116205">
              <a:lnSpc>
                <a:spcPct val="100000"/>
              </a:lnSpc>
              <a:spcBef>
                <a:spcPts val="120"/>
              </a:spcBef>
            </a:pPr>
            <a:r>
              <a:rPr sz="1200" dirty="0">
                <a:solidFill>
                  <a:srgbClr val="FFFFFF"/>
                </a:solidFill>
                <a:latin typeface="Calibri"/>
                <a:cs typeface="Calibri"/>
              </a:rPr>
              <a:t>*</a:t>
            </a:r>
            <a:r>
              <a:rPr lang="en-US" sz="1200" dirty="0">
                <a:solidFill>
                  <a:srgbClr val="FFFFFF"/>
                </a:solidFill>
                <a:latin typeface="Calibri"/>
                <a:cs typeface="Calibri"/>
              </a:rPr>
              <a:t>917</a:t>
            </a:r>
            <a:r>
              <a:rPr sz="1200" dirty="0">
                <a:solidFill>
                  <a:srgbClr val="FFFFFF"/>
                </a:solidFill>
                <a:latin typeface="Calibri"/>
                <a:cs typeface="Calibri"/>
              </a:rPr>
              <a:t>’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95" dirty="0">
                <a:solidFill>
                  <a:srgbClr val="FFFFFF"/>
                </a:solidFill>
                <a:latin typeface="Calibri"/>
                <a:cs typeface="Calibri"/>
              </a:rPr>
              <a:t> </a:t>
            </a:r>
            <a:r>
              <a:rPr sz="1200" dirty="0">
                <a:solidFill>
                  <a:srgbClr val="FFFFFF"/>
                </a:solidFill>
                <a:latin typeface="Calibri"/>
                <a:cs typeface="Calibri"/>
              </a:rPr>
              <a:t>dock  </a:t>
            </a:r>
            <a:r>
              <a:rPr lang="en-US" sz="1200" dirty="0">
                <a:solidFill>
                  <a:srgbClr val="FFFFFF"/>
                </a:solidFill>
                <a:latin typeface="Calibri"/>
                <a:cs typeface="Calibri"/>
              </a:rPr>
              <a:t>200</a:t>
            </a:r>
            <a:r>
              <a:rPr sz="1200" dirty="0">
                <a:solidFill>
                  <a:srgbClr val="FFFFFF"/>
                </a:solidFill>
                <a:latin typeface="Calibri"/>
                <a:cs typeface="Calibri"/>
              </a:rPr>
              <a:t>’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65" dirty="0">
                <a:solidFill>
                  <a:srgbClr val="FFFFFF"/>
                </a:solidFill>
                <a:latin typeface="Calibri"/>
                <a:cs typeface="Calibri"/>
              </a:rPr>
              <a:t> </a:t>
            </a:r>
            <a:r>
              <a:rPr sz="1200" spc="-10" dirty="0">
                <a:solidFill>
                  <a:srgbClr val="FFFFFF"/>
                </a:solidFill>
                <a:latin typeface="Calibri"/>
                <a:cs typeface="Calibri"/>
              </a:rPr>
              <a:t>seawall</a:t>
            </a:r>
            <a:endParaRPr lang="en-US" sz="1200" spc="-10" dirty="0">
              <a:solidFill>
                <a:srgbClr val="FFFFFF"/>
              </a:solidFill>
              <a:latin typeface="Calibri"/>
              <a:cs typeface="Calibri"/>
            </a:endParaRPr>
          </a:p>
          <a:p>
            <a:pPr marL="12700" marR="116205">
              <a:lnSpc>
                <a:spcPct val="100000"/>
              </a:lnSpc>
              <a:spcBef>
                <a:spcPts val="120"/>
              </a:spcBef>
            </a:pPr>
            <a:r>
              <a:rPr lang="en-US" sz="1200" spc="-10" dirty="0">
                <a:solidFill>
                  <a:srgbClr val="FFFFFF"/>
                </a:solidFill>
                <a:latin typeface="Calibri"/>
                <a:cs typeface="Calibri"/>
              </a:rPr>
              <a:t>35,200 sf of over-water coverage</a:t>
            </a:r>
          </a:p>
          <a:p>
            <a:pPr marL="12700" marR="116205">
              <a:lnSpc>
                <a:spcPct val="100000"/>
              </a:lnSpc>
              <a:spcBef>
                <a:spcPts val="120"/>
              </a:spcBef>
            </a:pPr>
            <a:r>
              <a:rPr lang="en-US" sz="1200" spc="-10" dirty="0">
                <a:solidFill>
                  <a:srgbClr val="FFFFFF"/>
                </a:solidFill>
                <a:latin typeface="Calibri"/>
                <a:cs typeface="Calibri"/>
              </a:rPr>
              <a:t>16,400 sf of benthic fill</a:t>
            </a:r>
          </a:p>
          <a:p>
            <a:pPr marL="12700" marR="116205">
              <a:lnSpc>
                <a:spcPct val="100000"/>
              </a:lnSpc>
              <a:spcBef>
                <a:spcPts val="120"/>
              </a:spcBef>
            </a:pPr>
            <a:r>
              <a:rPr lang="en-US" sz="1200" spc="-10" dirty="0">
                <a:solidFill>
                  <a:srgbClr val="FFFFFF"/>
                </a:solidFill>
                <a:latin typeface="Calibri"/>
                <a:cs typeface="Calibri"/>
              </a:rPr>
              <a:t>16,824 sf of benthic fill with piles</a:t>
            </a:r>
            <a:endParaRPr sz="1200" dirty="0">
              <a:latin typeface="Calibri"/>
              <a:cs typeface="Calibri"/>
            </a:endParaRPr>
          </a:p>
        </p:txBody>
      </p:sp>
      <p:sp>
        <p:nvSpPr>
          <p:cNvPr id="6" name="object 6"/>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solidFill>
            <a:srgbClr val="B22D2E">
              <a:alpha val="50195"/>
            </a:srgbClr>
          </a:solidFill>
        </p:spPr>
        <p:txBody>
          <a:bodyPr wrap="square" lIns="0" tIns="0" rIns="0" bIns="0" rtlCol="0"/>
          <a:lstStyle/>
          <a:p>
            <a:endParaRPr/>
          </a:p>
        </p:txBody>
      </p:sp>
      <p:sp>
        <p:nvSpPr>
          <p:cNvPr id="7" name="object 7"/>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ln w="12700">
            <a:solidFill>
              <a:srgbClr val="CC171B"/>
            </a:solidFill>
            <a:prstDash val="sysDash"/>
          </a:ln>
        </p:spPr>
        <p:txBody>
          <a:bodyPr wrap="square" lIns="0" tIns="0" rIns="0" bIns="0" rtlCol="0"/>
          <a:lstStyle/>
          <a:p>
            <a:endParaRPr/>
          </a:p>
        </p:txBody>
      </p:sp>
      <p:sp>
        <p:nvSpPr>
          <p:cNvPr id="8" name="object 8"/>
          <p:cNvSpPr/>
          <p:nvPr/>
        </p:nvSpPr>
        <p:spPr>
          <a:xfrm>
            <a:off x="4802123" y="8462771"/>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solidFill>
            <a:srgbClr val="845F92"/>
          </a:solidFill>
        </p:spPr>
        <p:txBody>
          <a:bodyPr wrap="square" lIns="0" tIns="0" rIns="0" bIns="0" rtlCol="0"/>
          <a:lstStyle/>
          <a:p>
            <a:endParaRPr/>
          </a:p>
        </p:txBody>
      </p:sp>
      <p:sp>
        <p:nvSpPr>
          <p:cNvPr id="9" name="object 9"/>
          <p:cNvSpPr/>
          <p:nvPr/>
        </p:nvSpPr>
        <p:spPr>
          <a:xfrm>
            <a:off x="4802123" y="8462771"/>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ln w="12700">
            <a:solidFill>
              <a:srgbClr val="172C51"/>
            </a:solidFill>
          </a:ln>
        </p:spPr>
        <p:txBody>
          <a:bodyPr wrap="square" lIns="0" tIns="0" rIns="0" bIns="0" rtlCol="0"/>
          <a:lstStyle/>
          <a:p>
            <a:endParaRPr/>
          </a:p>
        </p:txBody>
      </p:sp>
      <p:sp>
        <p:nvSpPr>
          <p:cNvPr id="10" name="object 10"/>
          <p:cNvSpPr/>
          <p:nvPr/>
        </p:nvSpPr>
        <p:spPr>
          <a:xfrm>
            <a:off x="4802123" y="8255507"/>
            <a:ext cx="146685" cy="139065"/>
          </a:xfrm>
          <a:custGeom>
            <a:avLst/>
            <a:gdLst/>
            <a:ahLst/>
            <a:cxnLst/>
            <a:rect l="l" t="t" r="r" b="b"/>
            <a:pathLst>
              <a:path w="146685" h="139065">
                <a:moveTo>
                  <a:pt x="0" y="0"/>
                </a:moveTo>
                <a:lnTo>
                  <a:pt x="146303" y="0"/>
                </a:lnTo>
                <a:lnTo>
                  <a:pt x="146303" y="138684"/>
                </a:lnTo>
                <a:lnTo>
                  <a:pt x="0" y="138684"/>
                </a:lnTo>
                <a:lnTo>
                  <a:pt x="0" y="0"/>
                </a:lnTo>
                <a:close/>
              </a:path>
            </a:pathLst>
          </a:custGeom>
          <a:solidFill>
            <a:srgbClr val="C7C8C3"/>
          </a:solidFill>
        </p:spPr>
        <p:txBody>
          <a:bodyPr wrap="square" lIns="0" tIns="0" rIns="0" bIns="0" rtlCol="0"/>
          <a:lstStyle/>
          <a:p>
            <a:endParaRPr/>
          </a:p>
        </p:txBody>
      </p:sp>
      <p:sp>
        <p:nvSpPr>
          <p:cNvPr id="11" name="object 11"/>
          <p:cNvSpPr/>
          <p:nvPr/>
        </p:nvSpPr>
        <p:spPr>
          <a:xfrm>
            <a:off x="4802123" y="8255507"/>
            <a:ext cx="146685" cy="139065"/>
          </a:xfrm>
          <a:custGeom>
            <a:avLst/>
            <a:gdLst/>
            <a:ahLst/>
            <a:cxnLst/>
            <a:rect l="l" t="t" r="r" b="b"/>
            <a:pathLst>
              <a:path w="146685" h="139065">
                <a:moveTo>
                  <a:pt x="0" y="0"/>
                </a:moveTo>
                <a:lnTo>
                  <a:pt x="146303" y="0"/>
                </a:lnTo>
                <a:lnTo>
                  <a:pt x="146303" y="138684"/>
                </a:lnTo>
                <a:lnTo>
                  <a:pt x="0" y="138684"/>
                </a:lnTo>
                <a:lnTo>
                  <a:pt x="0" y="0"/>
                </a:lnTo>
                <a:close/>
              </a:path>
            </a:pathLst>
          </a:custGeom>
          <a:ln w="12700">
            <a:solidFill>
              <a:srgbClr val="172C51"/>
            </a:solidFill>
          </a:ln>
        </p:spPr>
        <p:txBody>
          <a:bodyPr wrap="square" lIns="0" tIns="0" rIns="0" bIns="0" rtlCol="0"/>
          <a:lstStyle/>
          <a:p>
            <a:endParaRPr/>
          </a:p>
        </p:txBody>
      </p:sp>
      <p:sp>
        <p:nvSpPr>
          <p:cNvPr id="13" name="object 13"/>
          <p:cNvSpPr txBox="1"/>
          <p:nvPr/>
        </p:nvSpPr>
        <p:spPr>
          <a:xfrm>
            <a:off x="3654731" y="2009157"/>
            <a:ext cx="1506855" cy="568960"/>
          </a:xfrm>
          <a:prstGeom prst="rect">
            <a:avLst/>
          </a:prstGeom>
        </p:spPr>
        <p:txBody>
          <a:bodyPr vert="horz" wrap="square" lIns="0" tIns="0" rIns="0" bIns="0" rtlCol="0">
            <a:spAutoFit/>
          </a:bodyPr>
          <a:lstStyle/>
          <a:p>
            <a:pPr marL="12700" marR="5080" algn="ctr">
              <a:lnSpc>
                <a:spcPct val="100000"/>
              </a:lnSpc>
            </a:pPr>
            <a:r>
              <a:rPr sz="1200" dirty="0">
                <a:solidFill>
                  <a:srgbClr val="FFFFFF"/>
                </a:solidFill>
                <a:latin typeface="Calibri"/>
                <a:cs typeface="Calibri"/>
              </a:rPr>
              <a:t>Landside</a:t>
            </a:r>
            <a:r>
              <a:rPr sz="1200" spc="-100" dirty="0">
                <a:solidFill>
                  <a:srgbClr val="FFFFFF"/>
                </a:solidFill>
                <a:latin typeface="Calibri"/>
                <a:cs typeface="Calibri"/>
              </a:rPr>
              <a:t> </a:t>
            </a:r>
            <a:r>
              <a:rPr sz="1200" spc="-5" dirty="0">
                <a:solidFill>
                  <a:srgbClr val="FFFFFF"/>
                </a:solidFill>
                <a:latin typeface="Calibri"/>
                <a:cs typeface="Calibri"/>
              </a:rPr>
              <a:t>improvements  </a:t>
            </a:r>
            <a:r>
              <a:rPr sz="1200" dirty="0">
                <a:solidFill>
                  <a:srgbClr val="FFFFFF"/>
                </a:solidFill>
                <a:latin typeface="Calibri"/>
                <a:cs typeface="Calibri"/>
              </a:rPr>
              <a:t>not </a:t>
            </a:r>
            <a:r>
              <a:rPr sz="1200" spc="-5" dirty="0">
                <a:solidFill>
                  <a:srgbClr val="FFFFFF"/>
                </a:solidFill>
                <a:latin typeface="Calibri"/>
                <a:cs typeface="Calibri"/>
              </a:rPr>
              <a:t>shown </a:t>
            </a:r>
            <a:r>
              <a:rPr sz="1200" dirty="0">
                <a:solidFill>
                  <a:srgbClr val="FFFFFF"/>
                </a:solidFill>
                <a:latin typeface="Calibri"/>
                <a:cs typeface="Calibri"/>
              </a:rPr>
              <a:t>on these  </a:t>
            </a:r>
            <a:r>
              <a:rPr sz="1200" spc="-5" dirty="0">
                <a:solidFill>
                  <a:srgbClr val="FFFFFF"/>
                </a:solidFill>
                <a:latin typeface="Calibri"/>
                <a:cs typeface="Calibri"/>
              </a:rPr>
              <a:t>diagrams</a:t>
            </a:r>
            <a:endParaRPr sz="1200">
              <a:latin typeface="Calibri"/>
              <a:cs typeface="Calibri"/>
            </a:endParaRPr>
          </a:p>
        </p:txBody>
      </p:sp>
      <p:sp>
        <p:nvSpPr>
          <p:cNvPr id="14" name="object 14"/>
          <p:cNvSpPr txBox="1"/>
          <p:nvPr/>
        </p:nvSpPr>
        <p:spPr>
          <a:xfrm>
            <a:off x="316538" y="1025984"/>
            <a:ext cx="1305560" cy="445134"/>
          </a:xfrm>
          <a:prstGeom prst="rect">
            <a:avLst/>
          </a:prstGeom>
        </p:spPr>
        <p:txBody>
          <a:bodyPr vert="horz" wrap="square" lIns="0" tIns="0" rIns="0" bIns="0" rtlCol="0">
            <a:spAutoFit/>
          </a:bodyPr>
          <a:lstStyle/>
          <a:p>
            <a:pPr marL="12700" marR="5080">
              <a:lnSpc>
                <a:spcPct val="78300"/>
              </a:lnSpc>
            </a:pPr>
            <a:r>
              <a:rPr sz="1800" spc="-10" dirty="0">
                <a:solidFill>
                  <a:srgbClr val="FFFFFF"/>
                </a:solidFill>
                <a:latin typeface="Arial"/>
                <a:cs typeface="Arial"/>
              </a:rPr>
              <a:t>C</a:t>
            </a:r>
            <a:r>
              <a:rPr sz="1800" spc="-15" dirty="0">
                <a:solidFill>
                  <a:srgbClr val="FFFFFF"/>
                </a:solidFill>
                <a:latin typeface="Arial"/>
                <a:cs typeface="Arial"/>
              </a:rPr>
              <a:t>on</a:t>
            </a:r>
            <a:r>
              <a:rPr sz="1800" spc="-5" dirty="0">
                <a:solidFill>
                  <a:srgbClr val="FFFFFF"/>
                </a:solidFill>
                <a:latin typeface="Arial"/>
                <a:cs typeface="Arial"/>
              </a:rPr>
              <a:t>s</a:t>
            </a:r>
            <a:r>
              <a:rPr sz="1800" dirty="0">
                <a:solidFill>
                  <a:srgbClr val="FFFFFF"/>
                </a:solidFill>
                <a:latin typeface="Arial"/>
                <a:cs typeface="Arial"/>
              </a:rPr>
              <a:t>tr</a:t>
            </a:r>
            <a:r>
              <a:rPr sz="1800" spc="-15" dirty="0">
                <a:solidFill>
                  <a:srgbClr val="FFFFFF"/>
                </a:solidFill>
                <a:latin typeface="Arial"/>
                <a:cs typeface="Arial"/>
              </a:rPr>
              <a:t>u</a:t>
            </a:r>
            <a:r>
              <a:rPr sz="1800" spc="-5" dirty="0">
                <a:solidFill>
                  <a:srgbClr val="FFFFFF"/>
                </a:solidFill>
                <a:latin typeface="Arial"/>
                <a:cs typeface="Arial"/>
              </a:rPr>
              <a:t>c</a:t>
            </a:r>
            <a:r>
              <a:rPr sz="1800" dirty="0">
                <a:solidFill>
                  <a:srgbClr val="FFFFFF"/>
                </a:solidFill>
                <a:latin typeface="Arial"/>
                <a:cs typeface="Arial"/>
              </a:rPr>
              <a:t>t</a:t>
            </a:r>
            <a:r>
              <a:rPr sz="1800" spc="-10" dirty="0">
                <a:solidFill>
                  <a:srgbClr val="FFFFFF"/>
                </a:solidFill>
                <a:latin typeface="Arial"/>
                <a:cs typeface="Arial"/>
              </a:rPr>
              <a:t>i</a:t>
            </a:r>
            <a:r>
              <a:rPr sz="1800" spc="-15" dirty="0">
                <a:solidFill>
                  <a:srgbClr val="FFFFFF"/>
                </a:solidFill>
                <a:latin typeface="Arial"/>
                <a:cs typeface="Arial"/>
              </a:rPr>
              <a:t>on  </a:t>
            </a:r>
            <a:r>
              <a:rPr sz="1800" spc="-10" dirty="0">
                <a:solidFill>
                  <a:srgbClr val="FFFFFF"/>
                </a:solidFill>
                <a:latin typeface="Arial"/>
                <a:cs typeface="Arial"/>
              </a:rPr>
              <a:t>Sequence</a:t>
            </a:r>
            <a:endParaRPr sz="1800">
              <a:latin typeface="Arial"/>
              <a:cs typeface="Arial"/>
            </a:endParaRPr>
          </a:p>
        </p:txBody>
      </p:sp>
      <p:sp>
        <p:nvSpPr>
          <p:cNvPr id="15" name="object 15"/>
          <p:cNvSpPr/>
          <p:nvPr/>
        </p:nvSpPr>
        <p:spPr>
          <a:xfrm>
            <a:off x="373379" y="1662683"/>
            <a:ext cx="1344167" cy="163829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63854" y="1653158"/>
            <a:ext cx="1363345" cy="1657350"/>
          </a:xfrm>
          <a:custGeom>
            <a:avLst/>
            <a:gdLst/>
            <a:ahLst/>
            <a:cxnLst/>
            <a:rect l="l" t="t" r="r" b="b"/>
            <a:pathLst>
              <a:path w="1363345" h="1657350">
                <a:moveTo>
                  <a:pt x="0" y="0"/>
                </a:moveTo>
                <a:lnTo>
                  <a:pt x="1363218" y="0"/>
                </a:lnTo>
                <a:lnTo>
                  <a:pt x="1363218" y="1657350"/>
                </a:lnTo>
                <a:lnTo>
                  <a:pt x="0" y="1657350"/>
                </a:lnTo>
                <a:lnTo>
                  <a:pt x="0" y="0"/>
                </a:lnTo>
                <a:close/>
              </a:path>
            </a:pathLst>
          </a:custGeom>
          <a:ln w="19050">
            <a:solidFill>
              <a:srgbClr val="FFFFFF"/>
            </a:solidFill>
          </a:ln>
        </p:spPr>
        <p:txBody>
          <a:bodyPr wrap="square" lIns="0" tIns="0" rIns="0" bIns="0" rtlCol="0"/>
          <a:lstStyle/>
          <a:p>
            <a:endParaRPr/>
          </a:p>
        </p:txBody>
      </p:sp>
      <p:sp>
        <p:nvSpPr>
          <p:cNvPr id="17" name="object 17"/>
          <p:cNvSpPr/>
          <p:nvPr/>
        </p:nvSpPr>
        <p:spPr>
          <a:xfrm>
            <a:off x="373379" y="3925823"/>
            <a:ext cx="1347203" cy="161543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63854" y="3916298"/>
            <a:ext cx="1366520" cy="1634489"/>
          </a:xfrm>
          <a:custGeom>
            <a:avLst/>
            <a:gdLst/>
            <a:ahLst/>
            <a:cxnLst/>
            <a:rect l="l" t="t" r="r" b="b"/>
            <a:pathLst>
              <a:path w="1366520" h="1634489">
                <a:moveTo>
                  <a:pt x="0" y="0"/>
                </a:moveTo>
                <a:lnTo>
                  <a:pt x="1366265" y="0"/>
                </a:lnTo>
                <a:lnTo>
                  <a:pt x="1366265" y="1634489"/>
                </a:lnTo>
                <a:lnTo>
                  <a:pt x="0" y="1634489"/>
                </a:lnTo>
                <a:lnTo>
                  <a:pt x="0" y="0"/>
                </a:lnTo>
                <a:close/>
              </a:path>
            </a:pathLst>
          </a:custGeom>
          <a:ln w="19049">
            <a:solidFill>
              <a:srgbClr val="FFFFFF"/>
            </a:solidFill>
          </a:ln>
        </p:spPr>
        <p:txBody>
          <a:bodyPr wrap="square" lIns="0" tIns="0" rIns="0" bIns="0" rtlCol="0"/>
          <a:lstStyle/>
          <a:p>
            <a:endParaRPr/>
          </a:p>
        </p:txBody>
      </p:sp>
      <p:sp>
        <p:nvSpPr>
          <p:cNvPr id="19" name="object 19"/>
          <p:cNvSpPr txBox="1"/>
          <p:nvPr/>
        </p:nvSpPr>
        <p:spPr>
          <a:xfrm>
            <a:off x="288829" y="346941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1: Summer</a:t>
            </a:r>
            <a:r>
              <a:rPr sz="1200" spc="-125" dirty="0">
                <a:solidFill>
                  <a:srgbClr val="FFFFFF"/>
                </a:solidFill>
                <a:latin typeface="Arial"/>
                <a:cs typeface="Arial"/>
              </a:rPr>
              <a:t> </a:t>
            </a:r>
            <a:r>
              <a:rPr sz="1200" spc="-5" dirty="0">
                <a:solidFill>
                  <a:srgbClr val="FFFFFF"/>
                </a:solidFill>
                <a:latin typeface="Arial"/>
                <a:cs typeface="Arial"/>
              </a:rPr>
              <a:t>1</a:t>
            </a:r>
            <a:endParaRPr sz="1200">
              <a:latin typeface="Arial"/>
              <a:cs typeface="Arial"/>
            </a:endParaRPr>
          </a:p>
        </p:txBody>
      </p:sp>
      <p:sp>
        <p:nvSpPr>
          <p:cNvPr id="20" name="object 20"/>
          <p:cNvSpPr txBox="1"/>
          <p:nvPr/>
        </p:nvSpPr>
        <p:spPr>
          <a:xfrm>
            <a:off x="288829" y="573697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2: Summer</a:t>
            </a:r>
            <a:r>
              <a:rPr sz="1200" spc="-125" dirty="0">
                <a:solidFill>
                  <a:srgbClr val="FFFFFF"/>
                </a:solidFill>
                <a:latin typeface="Arial"/>
                <a:cs typeface="Arial"/>
              </a:rPr>
              <a:t> </a:t>
            </a:r>
            <a:r>
              <a:rPr sz="1200" spc="-5" dirty="0">
                <a:solidFill>
                  <a:srgbClr val="FFFFFF"/>
                </a:solidFill>
                <a:latin typeface="Arial"/>
                <a:cs typeface="Arial"/>
              </a:rPr>
              <a:t>2</a:t>
            </a:r>
            <a:endParaRPr sz="1200">
              <a:latin typeface="Arial"/>
              <a:cs typeface="Arial"/>
            </a:endParaRPr>
          </a:p>
        </p:txBody>
      </p:sp>
      <p:sp>
        <p:nvSpPr>
          <p:cNvPr id="21" name="object 21"/>
          <p:cNvSpPr/>
          <p:nvPr/>
        </p:nvSpPr>
        <p:spPr>
          <a:xfrm>
            <a:off x="1283208" y="2174748"/>
            <a:ext cx="250190" cy="250190"/>
          </a:xfrm>
          <a:custGeom>
            <a:avLst/>
            <a:gdLst/>
            <a:ahLst/>
            <a:cxnLst/>
            <a:rect l="l" t="t" r="r" b="b"/>
            <a:pathLst>
              <a:path w="250190" h="250189">
                <a:moveTo>
                  <a:pt x="124968" y="0"/>
                </a:moveTo>
                <a:lnTo>
                  <a:pt x="76327" y="9819"/>
                </a:lnTo>
                <a:lnTo>
                  <a:pt x="36604" y="36599"/>
                </a:lnTo>
                <a:lnTo>
                  <a:pt x="9821" y="76322"/>
                </a:lnTo>
                <a:lnTo>
                  <a:pt x="0" y="124968"/>
                </a:lnTo>
                <a:lnTo>
                  <a:pt x="9821" y="173608"/>
                </a:lnTo>
                <a:lnTo>
                  <a:pt x="36604" y="213331"/>
                </a:lnTo>
                <a:lnTo>
                  <a:pt x="76327" y="240114"/>
                </a:lnTo>
                <a:lnTo>
                  <a:pt x="124968" y="249936"/>
                </a:lnTo>
                <a:lnTo>
                  <a:pt x="173608" y="240114"/>
                </a:lnTo>
                <a:lnTo>
                  <a:pt x="213331" y="213331"/>
                </a:lnTo>
                <a:lnTo>
                  <a:pt x="240114" y="173608"/>
                </a:lnTo>
                <a:lnTo>
                  <a:pt x="249936" y="124968"/>
                </a:lnTo>
                <a:lnTo>
                  <a:pt x="240114" y="76322"/>
                </a:lnTo>
                <a:lnTo>
                  <a:pt x="213331" y="36599"/>
                </a:lnTo>
                <a:lnTo>
                  <a:pt x="173608" y="9819"/>
                </a:lnTo>
                <a:lnTo>
                  <a:pt x="124968" y="0"/>
                </a:lnTo>
                <a:close/>
              </a:path>
            </a:pathLst>
          </a:custGeom>
          <a:solidFill>
            <a:srgbClr val="FFFFFF"/>
          </a:solidFill>
        </p:spPr>
        <p:txBody>
          <a:bodyPr wrap="square" lIns="0" tIns="0" rIns="0" bIns="0" rtlCol="0"/>
          <a:lstStyle/>
          <a:p>
            <a:endParaRPr/>
          </a:p>
        </p:txBody>
      </p:sp>
      <p:sp>
        <p:nvSpPr>
          <p:cNvPr id="22" name="object 22"/>
          <p:cNvSpPr/>
          <p:nvPr/>
        </p:nvSpPr>
        <p:spPr>
          <a:xfrm>
            <a:off x="1283208" y="2174748"/>
            <a:ext cx="250190" cy="250190"/>
          </a:xfrm>
          <a:custGeom>
            <a:avLst/>
            <a:gdLst/>
            <a:ahLst/>
            <a:cxnLst/>
            <a:rect l="l" t="t" r="r" b="b"/>
            <a:pathLst>
              <a:path w="250190" h="250189">
                <a:moveTo>
                  <a:pt x="0" y="124968"/>
                </a:moveTo>
                <a:lnTo>
                  <a:pt x="9821" y="76322"/>
                </a:lnTo>
                <a:lnTo>
                  <a:pt x="36604" y="36599"/>
                </a:lnTo>
                <a:lnTo>
                  <a:pt x="76327" y="9819"/>
                </a:lnTo>
                <a:lnTo>
                  <a:pt x="124968" y="0"/>
                </a:lnTo>
                <a:lnTo>
                  <a:pt x="173608" y="9819"/>
                </a:lnTo>
                <a:lnTo>
                  <a:pt x="213331" y="36599"/>
                </a:lnTo>
                <a:lnTo>
                  <a:pt x="240114" y="76322"/>
                </a:lnTo>
                <a:lnTo>
                  <a:pt x="249936" y="124968"/>
                </a:lnTo>
                <a:lnTo>
                  <a:pt x="240114" y="173608"/>
                </a:lnTo>
                <a:lnTo>
                  <a:pt x="213331" y="213331"/>
                </a:lnTo>
                <a:lnTo>
                  <a:pt x="173608" y="240114"/>
                </a:lnTo>
                <a:lnTo>
                  <a:pt x="124968" y="249936"/>
                </a:lnTo>
                <a:lnTo>
                  <a:pt x="76327" y="240114"/>
                </a:lnTo>
                <a:lnTo>
                  <a:pt x="36604" y="213331"/>
                </a:lnTo>
                <a:lnTo>
                  <a:pt x="9821" y="173608"/>
                </a:lnTo>
                <a:lnTo>
                  <a:pt x="0" y="124968"/>
                </a:lnTo>
                <a:close/>
              </a:path>
            </a:pathLst>
          </a:custGeom>
          <a:ln w="12700">
            <a:solidFill>
              <a:srgbClr val="172C51"/>
            </a:solidFill>
          </a:ln>
        </p:spPr>
        <p:txBody>
          <a:bodyPr wrap="square" lIns="0" tIns="0" rIns="0" bIns="0" rtlCol="0"/>
          <a:lstStyle/>
          <a:p>
            <a:endParaRPr/>
          </a:p>
        </p:txBody>
      </p:sp>
      <p:sp>
        <p:nvSpPr>
          <p:cNvPr id="23" name="object 23"/>
          <p:cNvSpPr txBox="1"/>
          <p:nvPr/>
        </p:nvSpPr>
        <p:spPr>
          <a:xfrm>
            <a:off x="1346379" y="2173802"/>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a:latin typeface="Arial"/>
              <a:cs typeface="Arial"/>
            </a:endParaRPr>
          </a:p>
        </p:txBody>
      </p:sp>
      <p:sp>
        <p:nvSpPr>
          <p:cNvPr id="24" name="object 24"/>
          <p:cNvSpPr/>
          <p:nvPr/>
        </p:nvSpPr>
        <p:spPr>
          <a:xfrm>
            <a:off x="827532" y="4248911"/>
            <a:ext cx="251460" cy="250190"/>
          </a:xfrm>
          <a:custGeom>
            <a:avLst/>
            <a:gdLst/>
            <a:ahLst/>
            <a:cxnLst/>
            <a:rect l="l" t="t" r="r" b="b"/>
            <a:pathLst>
              <a:path w="251459" h="250189">
                <a:moveTo>
                  <a:pt x="125730" y="0"/>
                </a:moveTo>
                <a:lnTo>
                  <a:pt x="76788" y="9821"/>
                </a:lnTo>
                <a:lnTo>
                  <a:pt x="36823" y="36604"/>
                </a:lnTo>
                <a:lnTo>
                  <a:pt x="9879" y="76327"/>
                </a:lnTo>
                <a:lnTo>
                  <a:pt x="0" y="124967"/>
                </a:lnTo>
                <a:lnTo>
                  <a:pt x="9879" y="173608"/>
                </a:lnTo>
                <a:lnTo>
                  <a:pt x="36823" y="213331"/>
                </a:lnTo>
                <a:lnTo>
                  <a:pt x="76788" y="240114"/>
                </a:lnTo>
                <a:lnTo>
                  <a:pt x="125730" y="249935"/>
                </a:lnTo>
                <a:lnTo>
                  <a:pt x="174671" y="240114"/>
                </a:lnTo>
                <a:lnTo>
                  <a:pt x="214636" y="213331"/>
                </a:lnTo>
                <a:lnTo>
                  <a:pt x="241580" y="173608"/>
                </a:lnTo>
                <a:lnTo>
                  <a:pt x="251460" y="124967"/>
                </a:lnTo>
                <a:lnTo>
                  <a:pt x="241580" y="76327"/>
                </a:lnTo>
                <a:lnTo>
                  <a:pt x="214636" y="36604"/>
                </a:lnTo>
                <a:lnTo>
                  <a:pt x="174671" y="9821"/>
                </a:lnTo>
                <a:lnTo>
                  <a:pt x="125730" y="0"/>
                </a:lnTo>
                <a:close/>
              </a:path>
            </a:pathLst>
          </a:custGeom>
          <a:solidFill>
            <a:srgbClr val="FFFFFF"/>
          </a:solidFill>
        </p:spPr>
        <p:txBody>
          <a:bodyPr wrap="square" lIns="0" tIns="0" rIns="0" bIns="0" rtlCol="0"/>
          <a:lstStyle/>
          <a:p>
            <a:endParaRPr/>
          </a:p>
        </p:txBody>
      </p:sp>
      <p:sp>
        <p:nvSpPr>
          <p:cNvPr id="25" name="object 25"/>
          <p:cNvSpPr/>
          <p:nvPr/>
        </p:nvSpPr>
        <p:spPr>
          <a:xfrm>
            <a:off x="827532" y="4248911"/>
            <a:ext cx="251460" cy="250190"/>
          </a:xfrm>
          <a:custGeom>
            <a:avLst/>
            <a:gdLst/>
            <a:ahLst/>
            <a:cxnLst/>
            <a:rect l="l" t="t" r="r" b="b"/>
            <a:pathLst>
              <a:path w="251459" h="250189">
                <a:moveTo>
                  <a:pt x="0" y="124967"/>
                </a:moveTo>
                <a:lnTo>
                  <a:pt x="9879" y="76327"/>
                </a:lnTo>
                <a:lnTo>
                  <a:pt x="36823" y="36604"/>
                </a:lnTo>
                <a:lnTo>
                  <a:pt x="76788" y="9821"/>
                </a:lnTo>
                <a:lnTo>
                  <a:pt x="125730" y="0"/>
                </a:lnTo>
                <a:lnTo>
                  <a:pt x="174671" y="9821"/>
                </a:lnTo>
                <a:lnTo>
                  <a:pt x="214636" y="36604"/>
                </a:lnTo>
                <a:lnTo>
                  <a:pt x="241580" y="76327"/>
                </a:lnTo>
                <a:lnTo>
                  <a:pt x="251460" y="124967"/>
                </a:lnTo>
                <a:lnTo>
                  <a:pt x="241580" y="173608"/>
                </a:lnTo>
                <a:lnTo>
                  <a:pt x="214636" y="213331"/>
                </a:lnTo>
                <a:lnTo>
                  <a:pt x="174671" y="240114"/>
                </a:lnTo>
                <a:lnTo>
                  <a:pt x="125730" y="249935"/>
                </a:lnTo>
                <a:lnTo>
                  <a:pt x="76788" y="240114"/>
                </a:lnTo>
                <a:lnTo>
                  <a:pt x="36823" y="213331"/>
                </a:lnTo>
                <a:lnTo>
                  <a:pt x="9879" y="173608"/>
                </a:lnTo>
                <a:lnTo>
                  <a:pt x="0" y="124967"/>
                </a:lnTo>
                <a:close/>
              </a:path>
            </a:pathLst>
          </a:custGeom>
          <a:ln w="12700">
            <a:solidFill>
              <a:srgbClr val="172C51"/>
            </a:solidFill>
          </a:ln>
        </p:spPr>
        <p:txBody>
          <a:bodyPr wrap="square" lIns="0" tIns="0" rIns="0" bIns="0" rtlCol="0"/>
          <a:lstStyle/>
          <a:p>
            <a:endParaRPr/>
          </a:p>
        </p:txBody>
      </p:sp>
      <p:sp>
        <p:nvSpPr>
          <p:cNvPr id="26" name="object 26"/>
          <p:cNvSpPr txBox="1"/>
          <p:nvPr/>
        </p:nvSpPr>
        <p:spPr>
          <a:xfrm>
            <a:off x="891230" y="4247887"/>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2</a:t>
            </a:r>
            <a:endParaRPr sz="1400">
              <a:latin typeface="Arial"/>
              <a:cs typeface="Arial"/>
            </a:endParaRPr>
          </a:p>
        </p:txBody>
      </p:sp>
      <p:sp>
        <p:nvSpPr>
          <p:cNvPr id="27" name="object 27"/>
          <p:cNvSpPr txBox="1"/>
          <p:nvPr/>
        </p:nvSpPr>
        <p:spPr>
          <a:xfrm>
            <a:off x="4710533" y="7654696"/>
            <a:ext cx="1635760" cy="1143635"/>
          </a:xfrm>
          <a:prstGeom prst="rect">
            <a:avLst/>
          </a:prstGeom>
        </p:spPr>
        <p:txBody>
          <a:bodyPr vert="horz" wrap="square" lIns="0" tIns="0" rIns="0" bIns="0" rtlCol="0">
            <a:spAutoFit/>
          </a:bodyPr>
          <a:lstStyle/>
          <a:p>
            <a:pPr marL="12700">
              <a:lnSpc>
                <a:spcPts val="1614"/>
              </a:lnSpc>
            </a:pPr>
            <a:r>
              <a:rPr sz="1600" b="1" spc="-10" dirty="0">
                <a:latin typeface="Calibri"/>
                <a:cs typeface="Calibri"/>
              </a:rPr>
              <a:t>LEGEND</a:t>
            </a:r>
            <a:endParaRPr sz="1600">
              <a:latin typeface="Calibri"/>
              <a:cs typeface="Calibri"/>
            </a:endParaRPr>
          </a:p>
          <a:p>
            <a:pPr marL="469900" marR="5080" algn="just">
              <a:lnSpc>
                <a:spcPct val="100000"/>
              </a:lnSpc>
              <a:spcBef>
                <a:spcPts val="25"/>
              </a:spcBef>
            </a:pPr>
            <a:r>
              <a:rPr sz="1200" spc="-5" dirty="0">
                <a:latin typeface="Calibri"/>
                <a:cs typeface="Calibri"/>
              </a:rPr>
              <a:t>Federal</a:t>
            </a:r>
            <a:r>
              <a:rPr sz="1200" spc="-75" dirty="0">
                <a:latin typeface="Calibri"/>
                <a:cs typeface="Calibri"/>
              </a:rPr>
              <a:t> </a:t>
            </a:r>
            <a:r>
              <a:rPr sz="1200" spc="-10" dirty="0">
                <a:latin typeface="Calibri"/>
                <a:cs typeface="Calibri"/>
              </a:rPr>
              <a:t>Navigation  </a:t>
            </a:r>
            <a:r>
              <a:rPr sz="1200" dirty="0">
                <a:latin typeface="Calibri"/>
                <a:cs typeface="Calibri"/>
              </a:rPr>
              <a:t>Channel Boundary  New</a:t>
            </a:r>
            <a:r>
              <a:rPr sz="1200" spc="-100" dirty="0">
                <a:latin typeface="Calibri"/>
                <a:cs typeface="Calibri"/>
              </a:rPr>
              <a:t> </a:t>
            </a:r>
            <a:r>
              <a:rPr sz="1200" dirty="0">
                <a:latin typeface="Calibri"/>
                <a:cs typeface="Calibri"/>
              </a:rPr>
              <a:t>Pier</a:t>
            </a:r>
            <a:endParaRPr sz="1200">
              <a:latin typeface="Calibri"/>
              <a:cs typeface="Calibri"/>
            </a:endParaRPr>
          </a:p>
          <a:p>
            <a:pPr marL="469900" algn="just">
              <a:lnSpc>
                <a:spcPct val="100000"/>
              </a:lnSpc>
            </a:pPr>
            <a:r>
              <a:rPr sz="1200" spc="-5" dirty="0">
                <a:latin typeface="Calibri"/>
                <a:cs typeface="Calibri"/>
              </a:rPr>
              <a:t>Apron</a:t>
            </a:r>
            <a:endParaRPr sz="1200">
              <a:latin typeface="Calibri"/>
              <a:cs typeface="Calibri"/>
            </a:endParaRPr>
          </a:p>
          <a:p>
            <a:pPr marL="469900" algn="just">
              <a:lnSpc>
                <a:spcPct val="100000"/>
              </a:lnSpc>
            </a:pPr>
            <a:r>
              <a:rPr sz="1200" dirty="0">
                <a:latin typeface="Calibri"/>
                <a:cs typeface="Calibri"/>
              </a:rPr>
              <a:t>Pier</a:t>
            </a:r>
            <a:r>
              <a:rPr sz="1200" spc="-100" dirty="0">
                <a:latin typeface="Calibri"/>
                <a:cs typeface="Calibri"/>
              </a:rPr>
              <a:t> </a:t>
            </a:r>
            <a:r>
              <a:rPr sz="1200" dirty="0">
                <a:latin typeface="Calibri"/>
                <a:cs typeface="Calibri"/>
              </a:rPr>
              <a:t>Demolition</a:t>
            </a:r>
            <a:endParaRPr sz="1200">
              <a:latin typeface="Calibri"/>
              <a:cs typeface="Calibri"/>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Se</a:t>
            </a:r>
            <a:r>
              <a:rPr spc="-15" dirty="0"/>
              <a:t>a</a:t>
            </a:r>
            <a:r>
              <a:rPr spc="-20" dirty="0"/>
              <a:t>w</a:t>
            </a:r>
            <a:r>
              <a:rPr dirty="0"/>
              <a:t>all*</a:t>
            </a:r>
          </a:p>
        </p:txBody>
      </p:sp>
      <p:sp>
        <p:nvSpPr>
          <p:cNvPr id="31" name="object 13">
            <a:extLst>
              <a:ext uri="{FF2B5EF4-FFF2-40B4-BE49-F238E27FC236}">
                <a16:creationId xmlns:a16="http://schemas.microsoft.com/office/drawing/2014/main" id="{6CBC346B-1E75-B0F8-20FA-9CB680E8CEE9}"/>
              </a:ext>
            </a:extLst>
          </p:cNvPr>
          <p:cNvSpPr/>
          <p:nvPr/>
        </p:nvSpPr>
        <p:spPr>
          <a:xfrm>
            <a:off x="4737745" y="8656393"/>
            <a:ext cx="273050" cy="87122"/>
          </a:xfrm>
          <a:custGeom>
            <a:avLst/>
            <a:gdLst/>
            <a:ahLst/>
            <a:cxnLst/>
            <a:rect l="l" t="t" r="r" b="b"/>
            <a:pathLst>
              <a:path w="273050" h="119379">
                <a:moveTo>
                  <a:pt x="0" y="0"/>
                </a:moveTo>
                <a:lnTo>
                  <a:pt x="272796" y="0"/>
                </a:lnTo>
                <a:lnTo>
                  <a:pt x="272796" y="118872"/>
                </a:lnTo>
                <a:lnTo>
                  <a:pt x="0" y="118872"/>
                </a:lnTo>
                <a:lnTo>
                  <a:pt x="0" y="0"/>
                </a:lnTo>
                <a:close/>
              </a:path>
            </a:pathLst>
          </a:custGeom>
          <a:ln w="12700">
            <a:solidFill>
              <a:srgbClr val="FFFFFF"/>
            </a:solidFill>
            <a:prstDash val="sysDash"/>
          </a:ln>
        </p:spPr>
        <p:txBody>
          <a:bodyPr wrap="square" lIns="0" tIns="0" rIns="0" bIns="0" rtlCol="0"/>
          <a:lstStyle/>
          <a:p>
            <a:endParaRPr/>
          </a:p>
        </p:txBody>
      </p:sp>
      <p:cxnSp>
        <p:nvCxnSpPr>
          <p:cNvPr id="32" name="Straight Connector 31">
            <a:extLst>
              <a:ext uri="{FF2B5EF4-FFF2-40B4-BE49-F238E27FC236}">
                <a16:creationId xmlns:a16="http://schemas.microsoft.com/office/drawing/2014/main" id="{8721FF68-1F21-2BD1-13B7-84DDD69D57FE}"/>
              </a:ext>
            </a:extLst>
          </p:cNvPr>
          <p:cNvCxnSpPr>
            <a:cxnSpLocks/>
          </p:cNvCxnSpPr>
          <p:nvPr/>
        </p:nvCxnSpPr>
        <p:spPr>
          <a:xfrm>
            <a:off x="4737745" y="8892313"/>
            <a:ext cx="273050" cy="0"/>
          </a:xfrm>
          <a:prstGeom prst="line">
            <a:avLst/>
          </a:prstGeom>
          <a:ln w="38100">
            <a:solidFill>
              <a:srgbClr val="ED29A7"/>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
            <a:ext cx="6857999" cy="9140951"/>
          </a:xfrm>
          <a:prstGeom prst="rect">
            <a:avLst/>
          </a:prstGeom>
          <a:blipFill>
            <a:blip r:embed="rId2" cstate="print"/>
            <a:stretch>
              <a:fillRect/>
            </a:stretch>
          </a:blipFill>
        </p:spPr>
        <p:txBody>
          <a:bodyPr wrap="square" lIns="0" tIns="0" rIns="0" bIns="0" rtlCol="0"/>
          <a:lstStyle/>
          <a:p>
            <a:endParaRPr/>
          </a:p>
        </p:txBody>
      </p:sp>
      <p:pic>
        <p:nvPicPr>
          <p:cNvPr id="30" name="Picture 29" descr="A aerial view of a dock&#10;&#10;Description automatically generated">
            <a:extLst>
              <a:ext uri="{FF2B5EF4-FFF2-40B4-BE49-F238E27FC236}">
                <a16:creationId xmlns:a16="http://schemas.microsoft.com/office/drawing/2014/main" id="{93761D58-691E-AF8A-6BD0-BF09459EB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50" y="1704945"/>
            <a:ext cx="1464523" cy="1705004"/>
          </a:xfrm>
          <a:prstGeom prst="rect">
            <a:avLst/>
          </a:prstGeom>
        </p:spPr>
      </p:pic>
      <p:sp>
        <p:nvSpPr>
          <p:cNvPr id="3" name="object 3"/>
          <p:cNvSpPr/>
          <p:nvPr/>
        </p:nvSpPr>
        <p:spPr>
          <a:xfrm>
            <a:off x="4538471" y="7516368"/>
            <a:ext cx="2174875" cy="1516380"/>
          </a:xfrm>
          <a:custGeom>
            <a:avLst/>
            <a:gdLst/>
            <a:ahLst/>
            <a:cxnLst/>
            <a:rect l="l" t="t" r="r" b="b"/>
            <a:pathLst>
              <a:path w="2174875" h="1516379">
                <a:moveTo>
                  <a:pt x="0" y="0"/>
                </a:moveTo>
                <a:lnTo>
                  <a:pt x="2174748" y="0"/>
                </a:lnTo>
                <a:lnTo>
                  <a:pt x="2174748" y="1516379"/>
                </a:lnTo>
                <a:lnTo>
                  <a:pt x="0" y="1516379"/>
                </a:lnTo>
                <a:lnTo>
                  <a:pt x="0" y="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4538471" y="7516368"/>
            <a:ext cx="2174875" cy="1516380"/>
          </a:xfrm>
          <a:custGeom>
            <a:avLst/>
            <a:gdLst/>
            <a:ahLst/>
            <a:cxnLst/>
            <a:rect l="l" t="t" r="r" b="b"/>
            <a:pathLst>
              <a:path w="2174875" h="1516379">
                <a:moveTo>
                  <a:pt x="0" y="0"/>
                </a:moveTo>
                <a:lnTo>
                  <a:pt x="2174748" y="0"/>
                </a:lnTo>
                <a:lnTo>
                  <a:pt x="2174748" y="1516379"/>
                </a:lnTo>
                <a:lnTo>
                  <a:pt x="0" y="1516379"/>
                </a:lnTo>
                <a:lnTo>
                  <a:pt x="0" y="0"/>
                </a:lnTo>
                <a:close/>
              </a:path>
            </a:pathLst>
          </a:custGeom>
          <a:ln w="12700">
            <a:solidFill>
              <a:srgbClr val="2A3C32"/>
            </a:solidFill>
          </a:ln>
        </p:spPr>
        <p:txBody>
          <a:bodyPr wrap="square" lIns="0" tIns="0" rIns="0" bIns="0" rtlCol="0"/>
          <a:lstStyle/>
          <a:p>
            <a:endParaRPr/>
          </a:p>
        </p:txBody>
      </p:sp>
      <p:sp>
        <p:nvSpPr>
          <p:cNvPr id="5" name="object 5"/>
          <p:cNvSpPr txBox="1"/>
          <p:nvPr/>
        </p:nvSpPr>
        <p:spPr>
          <a:xfrm>
            <a:off x="4567363" y="6066971"/>
            <a:ext cx="2117090" cy="1436291"/>
          </a:xfrm>
          <a:prstGeom prst="rect">
            <a:avLst/>
          </a:prstGeom>
        </p:spPr>
        <p:txBody>
          <a:bodyPr vert="horz" wrap="square" lIns="0" tIns="0" rIns="0" bIns="0" rtlCol="0">
            <a:spAutoFit/>
          </a:bodyPr>
          <a:lstStyle/>
          <a:p>
            <a:pPr marL="12700">
              <a:lnSpc>
                <a:spcPct val="100000"/>
              </a:lnSpc>
            </a:pPr>
            <a:r>
              <a:rPr sz="3000" spc="-10" dirty="0">
                <a:solidFill>
                  <a:srgbClr val="FFFFFF"/>
                </a:solidFill>
                <a:latin typeface="Calibri"/>
                <a:cs typeface="Calibri"/>
              </a:rPr>
              <a:t>Alternative</a:t>
            </a:r>
            <a:r>
              <a:rPr sz="3000" spc="-125" dirty="0">
                <a:solidFill>
                  <a:srgbClr val="FFFFFF"/>
                </a:solidFill>
                <a:latin typeface="Calibri"/>
                <a:cs typeface="Calibri"/>
              </a:rPr>
              <a:t> </a:t>
            </a:r>
            <a:r>
              <a:rPr sz="3000" dirty="0">
                <a:solidFill>
                  <a:srgbClr val="FFFFFF"/>
                </a:solidFill>
                <a:latin typeface="Calibri"/>
                <a:cs typeface="Calibri"/>
              </a:rPr>
              <a:t>3</a:t>
            </a:r>
            <a:endParaRPr sz="3000" dirty="0">
              <a:latin typeface="Calibri"/>
              <a:cs typeface="Calibri"/>
            </a:endParaRPr>
          </a:p>
          <a:p>
            <a:pPr marL="12700" marR="5080">
              <a:lnSpc>
                <a:spcPct val="100000"/>
              </a:lnSpc>
              <a:spcBef>
                <a:spcPts val="120"/>
              </a:spcBef>
            </a:pPr>
            <a:r>
              <a:rPr sz="1200" dirty="0">
                <a:solidFill>
                  <a:srgbClr val="FFFFFF"/>
                </a:solidFill>
                <a:latin typeface="Calibri"/>
                <a:cs typeface="Calibri"/>
              </a:rPr>
              <a:t>*1,2</a:t>
            </a:r>
            <a:r>
              <a:rPr lang="en-US" sz="1200" dirty="0">
                <a:solidFill>
                  <a:srgbClr val="FFFFFF"/>
                </a:solidFill>
                <a:latin typeface="Calibri"/>
                <a:cs typeface="Calibri"/>
              </a:rPr>
              <a:t>9</a:t>
            </a:r>
            <a:r>
              <a:rPr sz="1200" dirty="0">
                <a:solidFill>
                  <a:srgbClr val="FFFFFF"/>
                </a:solidFill>
                <a:latin typeface="Calibri"/>
                <a:cs typeface="Calibri"/>
              </a:rPr>
              <a:t>0’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95" dirty="0">
                <a:solidFill>
                  <a:srgbClr val="FFFFFF"/>
                </a:solidFill>
                <a:latin typeface="Calibri"/>
                <a:cs typeface="Calibri"/>
              </a:rPr>
              <a:t> </a:t>
            </a:r>
            <a:r>
              <a:rPr sz="1200" dirty="0">
                <a:solidFill>
                  <a:srgbClr val="FFFFFF"/>
                </a:solidFill>
                <a:latin typeface="Calibri"/>
                <a:cs typeface="Calibri"/>
              </a:rPr>
              <a:t>dock  </a:t>
            </a:r>
            <a:r>
              <a:rPr lang="en-US" sz="1200" dirty="0">
                <a:solidFill>
                  <a:srgbClr val="FFFFFF"/>
                </a:solidFill>
                <a:latin typeface="Calibri"/>
                <a:cs typeface="Calibri"/>
              </a:rPr>
              <a:t>220</a:t>
            </a:r>
            <a:r>
              <a:rPr sz="1200" dirty="0">
                <a:solidFill>
                  <a:srgbClr val="FFFFFF"/>
                </a:solidFill>
                <a:latin typeface="Calibri"/>
                <a:cs typeface="Calibri"/>
              </a:rPr>
              <a:t>’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65" dirty="0">
                <a:solidFill>
                  <a:srgbClr val="FFFFFF"/>
                </a:solidFill>
                <a:latin typeface="Calibri"/>
                <a:cs typeface="Calibri"/>
              </a:rPr>
              <a:t> </a:t>
            </a:r>
            <a:r>
              <a:rPr sz="1200" spc="-10" dirty="0">
                <a:solidFill>
                  <a:srgbClr val="FFFFFF"/>
                </a:solidFill>
                <a:latin typeface="Calibri"/>
                <a:cs typeface="Calibri"/>
              </a:rPr>
              <a:t>seawall</a:t>
            </a:r>
            <a:endParaRPr lang="en-US" sz="1200" spc="-10" dirty="0">
              <a:solidFill>
                <a:srgbClr val="FFFFFF"/>
              </a:solidFill>
              <a:latin typeface="Calibri"/>
              <a:cs typeface="Calibri"/>
            </a:endParaRPr>
          </a:p>
          <a:p>
            <a:pPr marL="12700" marR="5080">
              <a:lnSpc>
                <a:spcPct val="100000"/>
              </a:lnSpc>
              <a:spcBef>
                <a:spcPts val="120"/>
              </a:spcBef>
            </a:pPr>
            <a:r>
              <a:rPr lang="en-US" sz="1200" spc="-10" dirty="0">
                <a:solidFill>
                  <a:srgbClr val="FFFFFF"/>
                </a:solidFill>
                <a:latin typeface="Calibri"/>
                <a:cs typeface="Calibri"/>
              </a:rPr>
              <a:t>41,800 sf of over-water coverage</a:t>
            </a:r>
          </a:p>
          <a:p>
            <a:pPr marL="12700" marR="5080">
              <a:lnSpc>
                <a:spcPct val="100000"/>
              </a:lnSpc>
              <a:spcBef>
                <a:spcPts val="120"/>
              </a:spcBef>
            </a:pPr>
            <a:r>
              <a:rPr lang="en-US" sz="1200" spc="-10" dirty="0">
                <a:solidFill>
                  <a:srgbClr val="FFFFFF"/>
                </a:solidFill>
                <a:latin typeface="Calibri"/>
                <a:cs typeface="Calibri"/>
              </a:rPr>
              <a:t>16,400 sf of benthic fill</a:t>
            </a:r>
          </a:p>
          <a:p>
            <a:pPr marL="12700" marR="5080">
              <a:lnSpc>
                <a:spcPct val="100000"/>
              </a:lnSpc>
              <a:spcBef>
                <a:spcPts val="120"/>
              </a:spcBef>
            </a:pPr>
            <a:r>
              <a:rPr lang="en-US" sz="1200" spc="-10" dirty="0">
                <a:solidFill>
                  <a:srgbClr val="FFFFFF"/>
                </a:solidFill>
                <a:latin typeface="Calibri"/>
                <a:cs typeface="Calibri"/>
              </a:rPr>
              <a:t>16,921 sf of benthic fill with piles</a:t>
            </a:r>
            <a:endParaRPr sz="1200" dirty="0">
              <a:latin typeface="Calibri"/>
              <a:cs typeface="Calibri"/>
            </a:endParaRPr>
          </a:p>
        </p:txBody>
      </p:sp>
      <p:sp>
        <p:nvSpPr>
          <p:cNvPr id="6" name="object 6"/>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solidFill>
            <a:srgbClr val="B22D2E">
              <a:alpha val="50195"/>
            </a:srgbClr>
          </a:solidFill>
        </p:spPr>
        <p:txBody>
          <a:bodyPr wrap="square" lIns="0" tIns="0" rIns="0" bIns="0" rtlCol="0"/>
          <a:lstStyle/>
          <a:p>
            <a:endParaRPr/>
          </a:p>
        </p:txBody>
      </p:sp>
      <p:sp>
        <p:nvSpPr>
          <p:cNvPr id="7" name="object 7"/>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ln w="12700">
            <a:solidFill>
              <a:srgbClr val="CC171B"/>
            </a:solidFill>
            <a:prstDash val="sysDash"/>
          </a:ln>
        </p:spPr>
        <p:txBody>
          <a:bodyPr wrap="square" lIns="0" tIns="0" rIns="0" bIns="0" rtlCol="0"/>
          <a:lstStyle/>
          <a:p>
            <a:endParaRPr/>
          </a:p>
        </p:txBody>
      </p:sp>
      <p:sp>
        <p:nvSpPr>
          <p:cNvPr id="8" name="object 8"/>
          <p:cNvSpPr/>
          <p:nvPr/>
        </p:nvSpPr>
        <p:spPr>
          <a:xfrm>
            <a:off x="4802123" y="8462771"/>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solidFill>
            <a:srgbClr val="845F92"/>
          </a:solidFill>
        </p:spPr>
        <p:txBody>
          <a:bodyPr wrap="square" lIns="0" tIns="0" rIns="0" bIns="0" rtlCol="0"/>
          <a:lstStyle/>
          <a:p>
            <a:endParaRPr/>
          </a:p>
        </p:txBody>
      </p:sp>
      <p:sp>
        <p:nvSpPr>
          <p:cNvPr id="9" name="object 9"/>
          <p:cNvSpPr/>
          <p:nvPr/>
        </p:nvSpPr>
        <p:spPr>
          <a:xfrm>
            <a:off x="4802123" y="8462771"/>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ln w="12700">
            <a:solidFill>
              <a:srgbClr val="172C51"/>
            </a:solidFill>
          </a:ln>
        </p:spPr>
        <p:txBody>
          <a:bodyPr wrap="square" lIns="0" tIns="0" rIns="0" bIns="0" rtlCol="0"/>
          <a:lstStyle/>
          <a:p>
            <a:endParaRPr/>
          </a:p>
        </p:txBody>
      </p:sp>
      <p:sp>
        <p:nvSpPr>
          <p:cNvPr id="10" name="object 10"/>
          <p:cNvSpPr/>
          <p:nvPr/>
        </p:nvSpPr>
        <p:spPr>
          <a:xfrm>
            <a:off x="4802123" y="8255507"/>
            <a:ext cx="146685" cy="139065"/>
          </a:xfrm>
          <a:custGeom>
            <a:avLst/>
            <a:gdLst/>
            <a:ahLst/>
            <a:cxnLst/>
            <a:rect l="l" t="t" r="r" b="b"/>
            <a:pathLst>
              <a:path w="146685" h="139065">
                <a:moveTo>
                  <a:pt x="0" y="0"/>
                </a:moveTo>
                <a:lnTo>
                  <a:pt x="146303" y="0"/>
                </a:lnTo>
                <a:lnTo>
                  <a:pt x="146303" y="138684"/>
                </a:lnTo>
                <a:lnTo>
                  <a:pt x="0" y="138684"/>
                </a:lnTo>
                <a:lnTo>
                  <a:pt x="0" y="0"/>
                </a:lnTo>
                <a:close/>
              </a:path>
            </a:pathLst>
          </a:custGeom>
          <a:solidFill>
            <a:srgbClr val="C7C8C3"/>
          </a:solidFill>
        </p:spPr>
        <p:txBody>
          <a:bodyPr wrap="square" lIns="0" tIns="0" rIns="0" bIns="0" rtlCol="0"/>
          <a:lstStyle/>
          <a:p>
            <a:endParaRPr/>
          </a:p>
        </p:txBody>
      </p:sp>
      <p:sp>
        <p:nvSpPr>
          <p:cNvPr id="11" name="object 11"/>
          <p:cNvSpPr/>
          <p:nvPr/>
        </p:nvSpPr>
        <p:spPr>
          <a:xfrm>
            <a:off x="4802123" y="8255507"/>
            <a:ext cx="146685" cy="139065"/>
          </a:xfrm>
          <a:custGeom>
            <a:avLst/>
            <a:gdLst/>
            <a:ahLst/>
            <a:cxnLst/>
            <a:rect l="l" t="t" r="r" b="b"/>
            <a:pathLst>
              <a:path w="146685" h="139065">
                <a:moveTo>
                  <a:pt x="0" y="0"/>
                </a:moveTo>
                <a:lnTo>
                  <a:pt x="146303" y="0"/>
                </a:lnTo>
                <a:lnTo>
                  <a:pt x="146303" y="138684"/>
                </a:lnTo>
                <a:lnTo>
                  <a:pt x="0" y="138684"/>
                </a:lnTo>
                <a:lnTo>
                  <a:pt x="0" y="0"/>
                </a:lnTo>
                <a:close/>
              </a:path>
            </a:pathLst>
          </a:custGeom>
          <a:ln w="12700">
            <a:solidFill>
              <a:srgbClr val="172C51"/>
            </a:solidFill>
          </a:ln>
        </p:spPr>
        <p:txBody>
          <a:bodyPr wrap="square" lIns="0" tIns="0" rIns="0" bIns="0" rtlCol="0"/>
          <a:lstStyle/>
          <a:p>
            <a:endParaRPr/>
          </a:p>
        </p:txBody>
      </p:sp>
      <p:sp>
        <p:nvSpPr>
          <p:cNvPr id="13" name="object 13"/>
          <p:cNvSpPr txBox="1"/>
          <p:nvPr/>
        </p:nvSpPr>
        <p:spPr>
          <a:xfrm>
            <a:off x="3654731" y="2009157"/>
            <a:ext cx="1506855" cy="568960"/>
          </a:xfrm>
          <a:prstGeom prst="rect">
            <a:avLst/>
          </a:prstGeom>
        </p:spPr>
        <p:txBody>
          <a:bodyPr vert="horz" wrap="square" lIns="0" tIns="0" rIns="0" bIns="0" rtlCol="0">
            <a:spAutoFit/>
          </a:bodyPr>
          <a:lstStyle/>
          <a:p>
            <a:pPr marL="12700" marR="5080" algn="ctr">
              <a:lnSpc>
                <a:spcPct val="100000"/>
              </a:lnSpc>
            </a:pPr>
            <a:r>
              <a:rPr sz="1200" dirty="0">
                <a:solidFill>
                  <a:srgbClr val="FFFFFF"/>
                </a:solidFill>
                <a:latin typeface="Calibri"/>
                <a:cs typeface="Calibri"/>
              </a:rPr>
              <a:t>Landside</a:t>
            </a:r>
            <a:r>
              <a:rPr sz="1200" spc="-100" dirty="0">
                <a:solidFill>
                  <a:srgbClr val="FFFFFF"/>
                </a:solidFill>
                <a:latin typeface="Calibri"/>
                <a:cs typeface="Calibri"/>
              </a:rPr>
              <a:t> </a:t>
            </a:r>
            <a:r>
              <a:rPr sz="1200" spc="-5" dirty="0">
                <a:solidFill>
                  <a:srgbClr val="FFFFFF"/>
                </a:solidFill>
                <a:latin typeface="Calibri"/>
                <a:cs typeface="Calibri"/>
              </a:rPr>
              <a:t>improvements  </a:t>
            </a:r>
            <a:r>
              <a:rPr sz="1200" dirty="0">
                <a:solidFill>
                  <a:srgbClr val="FFFFFF"/>
                </a:solidFill>
                <a:latin typeface="Calibri"/>
                <a:cs typeface="Calibri"/>
              </a:rPr>
              <a:t>not </a:t>
            </a:r>
            <a:r>
              <a:rPr sz="1200" spc="-5" dirty="0">
                <a:solidFill>
                  <a:srgbClr val="FFFFFF"/>
                </a:solidFill>
                <a:latin typeface="Calibri"/>
                <a:cs typeface="Calibri"/>
              </a:rPr>
              <a:t>shown </a:t>
            </a:r>
            <a:r>
              <a:rPr sz="1200" dirty="0">
                <a:solidFill>
                  <a:srgbClr val="FFFFFF"/>
                </a:solidFill>
                <a:latin typeface="Calibri"/>
                <a:cs typeface="Calibri"/>
              </a:rPr>
              <a:t>on these  </a:t>
            </a:r>
            <a:r>
              <a:rPr sz="1200" spc="-5" dirty="0">
                <a:solidFill>
                  <a:srgbClr val="FFFFFF"/>
                </a:solidFill>
                <a:latin typeface="Calibri"/>
                <a:cs typeface="Calibri"/>
              </a:rPr>
              <a:t>diagrams</a:t>
            </a:r>
            <a:endParaRPr sz="1200">
              <a:latin typeface="Calibri"/>
              <a:cs typeface="Calibri"/>
            </a:endParaRPr>
          </a:p>
        </p:txBody>
      </p:sp>
      <p:sp>
        <p:nvSpPr>
          <p:cNvPr id="14" name="object 14"/>
          <p:cNvSpPr txBox="1"/>
          <p:nvPr/>
        </p:nvSpPr>
        <p:spPr>
          <a:xfrm>
            <a:off x="316538" y="1025978"/>
            <a:ext cx="1305560" cy="445134"/>
          </a:xfrm>
          <a:prstGeom prst="rect">
            <a:avLst/>
          </a:prstGeom>
        </p:spPr>
        <p:txBody>
          <a:bodyPr vert="horz" wrap="square" lIns="0" tIns="0" rIns="0" bIns="0" rtlCol="0">
            <a:spAutoFit/>
          </a:bodyPr>
          <a:lstStyle/>
          <a:p>
            <a:pPr marL="12700" marR="5080">
              <a:lnSpc>
                <a:spcPct val="78300"/>
              </a:lnSpc>
            </a:pPr>
            <a:r>
              <a:rPr sz="1800" spc="-10" dirty="0">
                <a:solidFill>
                  <a:srgbClr val="FFFFFF"/>
                </a:solidFill>
                <a:latin typeface="Arial"/>
                <a:cs typeface="Arial"/>
              </a:rPr>
              <a:t>C</a:t>
            </a:r>
            <a:r>
              <a:rPr sz="1800" spc="-15" dirty="0">
                <a:solidFill>
                  <a:srgbClr val="FFFFFF"/>
                </a:solidFill>
                <a:latin typeface="Arial"/>
                <a:cs typeface="Arial"/>
              </a:rPr>
              <a:t>on</a:t>
            </a:r>
            <a:r>
              <a:rPr sz="1800" spc="-5" dirty="0">
                <a:solidFill>
                  <a:srgbClr val="FFFFFF"/>
                </a:solidFill>
                <a:latin typeface="Arial"/>
                <a:cs typeface="Arial"/>
              </a:rPr>
              <a:t>s</a:t>
            </a:r>
            <a:r>
              <a:rPr sz="1800" dirty="0">
                <a:solidFill>
                  <a:srgbClr val="FFFFFF"/>
                </a:solidFill>
                <a:latin typeface="Arial"/>
                <a:cs typeface="Arial"/>
              </a:rPr>
              <a:t>tr</a:t>
            </a:r>
            <a:r>
              <a:rPr sz="1800" spc="-15" dirty="0">
                <a:solidFill>
                  <a:srgbClr val="FFFFFF"/>
                </a:solidFill>
                <a:latin typeface="Arial"/>
                <a:cs typeface="Arial"/>
              </a:rPr>
              <a:t>u</a:t>
            </a:r>
            <a:r>
              <a:rPr sz="1800" spc="-5" dirty="0">
                <a:solidFill>
                  <a:srgbClr val="FFFFFF"/>
                </a:solidFill>
                <a:latin typeface="Arial"/>
                <a:cs typeface="Arial"/>
              </a:rPr>
              <a:t>c</a:t>
            </a:r>
            <a:r>
              <a:rPr sz="1800" dirty="0">
                <a:solidFill>
                  <a:srgbClr val="FFFFFF"/>
                </a:solidFill>
                <a:latin typeface="Arial"/>
                <a:cs typeface="Arial"/>
              </a:rPr>
              <a:t>t</a:t>
            </a:r>
            <a:r>
              <a:rPr sz="1800" spc="-10" dirty="0">
                <a:solidFill>
                  <a:srgbClr val="FFFFFF"/>
                </a:solidFill>
                <a:latin typeface="Arial"/>
                <a:cs typeface="Arial"/>
              </a:rPr>
              <a:t>i</a:t>
            </a:r>
            <a:r>
              <a:rPr sz="1800" spc="-15" dirty="0">
                <a:solidFill>
                  <a:srgbClr val="FFFFFF"/>
                </a:solidFill>
                <a:latin typeface="Arial"/>
                <a:cs typeface="Arial"/>
              </a:rPr>
              <a:t>on  </a:t>
            </a:r>
            <a:r>
              <a:rPr sz="1800" spc="-10" dirty="0">
                <a:solidFill>
                  <a:srgbClr val="FFFFFF"/>
                </a:solidFill>
                <a:latin typeface="Arial"/>
                <a:cs typeface="Arial"/>
              </a:rPr>
              <a:t>Sequence</a:t>
            </a:r>
            <a:endParaRPr sz="1800">
              <a:latin typeface="Arial"/>
              <a:cs typeface="Arial"/>
            </a:endParaRPr>
          </a:p>
        </p:txBody>
      </p:sp>
      <p:sp>
        <p:nvSpPr>
          <p:cNvPr id="16" name="object 16"/>
          <p:cNvSpPr/>
          <p:nvPr/>
        </p:nvSpPr>
        <p:spPr>
          <a:xfrm>
            <a:off x="328802" y="1689735"/>
            <a:ext cx="1479550" cy="1720214"/>
          </a:xfrm>
          <a:custGeom>
            <a:avLst/>
            <a:gdLst/>
            <a:ahLst/>
            <a:cxnLst/>
            <a:rect l="l" t="t" r="r" b="b"/>
            <a:pathLst>
              <a:path w="1479550" h="1720214">
                <a:moveTo>
                  <a:pt x="0" y="0"/>
                </a:moveTo>
                <a:lnTo>
                  <a:pt x="1479042" y="0"/>
                </a:lnTo>
                <a:lnTo>
                  <a:pt x="1479042" y="1719833"/>
                </a:lnTo>
                <a:lnTo>
                  <a:pt x="0" y="1719833"/>
                </a:lnTo>
                <a:lnTo>
                  <a:pt x="0" y="0"/>
                </a:lnTo>
                <a:close/>
              </a:path>
            </a:pathLst>
          </a:custGeom>
          <a:ln w="19050">
            <a:solidFill>
              <a:srgbClr val="FFFFFF"/>
            </a:solidFill>
          </a:ln>
        </p:spPr>
        <p:txBody>
          <a:bodyPr wrap="square" lIns="0" tIns="0" rIns="0" bIns="0" rtlCol="0"/>
          <a:lstStyle/>
          <a:p>
            <a:endParaRPr/>
          </a:p>
        </p:txBody>
      </p:sp>
      <p:sp>
        <p:nvSpPr>
          <p:cNvPr id="17" name="object 17"/>
          <p:cNvSpPr/>
          <p:nvPr/>
        </p:nvSpPr>
        <p:spPr>
          <a:xfrm>
            <a:off x="338327" y="3912108"/>
            <a:ext cx="1490471" cy="160477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28802" y="3902583"/>
            <a:ext cx="1510030" cy="1624330"/>
          </a:xfrm>
          <a:custGeom>
            <a:avLst/>
            <a:gdLst/>
            <a:ahLst/>
            <a:cxnLst/>
            <a:rect l="l" t="t" r="r" b="b"/>
            <a:pathLst>
              <a:path w="1510030" h="1624329">
                <a:moveTo>
                  <a:pt x="0" y="0"/>
                </a:moveTo>
                <a:lnTo>
                  <a:pt x="1509522" y="0"/>
                </a:lnTo>
                <a:lnTo>
                  <a:pt x="1509522" y="1623822"/>
                </a:lnTo>
                <a:lnTo>
                  <a:pt x="0" y="1623822"/>
                </a:lnTo>
                <a:lnTo>
                  <a:pt x="0" y="0"/>
                </a:lnTo>
                <a:close/>
              </a:path>
            </a:pathLst>
          </a:custGeom>
          <a:ln w="19050">
            <a:solidFill>
              <a:srgbClr val="FFFFFF"/>
            </a:solidFill>
          </a:ln>
        </p:spPr>
        <p:txBody>
          <a:bodyPr wrap="square" lIns="0" tIns="0" rIns="0" bIns="0" rtlCol="0"/>
          <a:lstStyle/>
          <a:p>
            <a:endParaRPr/>
          </a:p>
        </p:txBody>
      </p:sp>
      <p:sp>
        <p:nvSpPr>
          <p:cNvPr id="19" name="object 19"/>
          <p:cNvSpPr txBox="1"/>
          <p:nvPr/>
        </p:nvSpPr>
        <p:spPr>
          <a:xfrm>
            <a:off x="288829" y="346941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1: Summer</a:t>
            </a:r>
            <a:r>
              <a:rPr sz="1200" spc="-125" dirty="0">
                <a:solidFill>
                  <a:srgbClr val="FFFFFF"/>
                </a:solidFill>
                <a:latin typeface="Arial"/>
                <a:cs typeface="Arial"/>
              </a:rPr>
              <a:t> </a:t>
            </a:r>
            <a:r>
              <a:rPr sz="1200" spc="-5" dirty="0">
                <a:solidFill>
                  <a:srgbClr val="FFFFFF"/>
                </a:solidFill>
                <a:latin typeface="Arial"/>
                <a:cs typeface="Arial"/>
              </a:rPr>
              <a:t>1</a:t>
            </a:r>
            <a:endParaRPr sz="1200">
              <a:latin typeface="Arial"/>
              <a:cs typeface="Arial"/>
            </a:endParaRPr>
          </a:p>
        </p:txBody>
      </p:sp>
      <p:sp>
        <p:nvSpPr>
          <p:cNvPr id="20" name="object 20"/>
          <p:cNvSpPr txBox="1"/>
          <p:nvPr/>
        </p:nvSpPr>
        <p:spPr>
          <a:xfrm>
            <a:off x="288829" y="573697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2: Summer</a:t>
            </a:r>
            <a:r>
              <a:rPr sz="1200" spc="-125" dirty="0">
                <a:solidFill>
                  <a:srgbClr val="FFFFFF"/>
                </a:solidFill>
                <a:latin typeface="Arial"/>
                <a:cs typeface="Arial"/>
              </a:rPr>
              <a:t> </a:t>
            </a:r>
            <a:r>
              <a:rPr sz="1200" spc="-5" dirty="0">
                <a:solidFill>
                  <a:srgbClr val="FFFFFF"/>
                </a:solidFill>
                <a:latin typeface="Arial"/>
                <a:cs typeface="Arial"/>
              </a:rPr>
              <a:t>2</a:t>
            </a:r>
            <a:endParaRPr sz="1200">
              <a:latin typeface="Arial"/>
              <a:cs typeface="Arial"/>
            </a:endParaRPr>
          </a:p>
        </p:txBody>
      </p:sp>
      <p:sp>
        <p:nvSpPr>
          <p:cNvPr id="21" name="object 21"/>
          <p:cNvSpPr/>
          <p:nvPr/>
        </p:nvSpPr>
        <p:spPr>
          <a:xfrm>
            <a:off x="1150619" y="2174748"/>
            <a:ext cx="250190" cy="250190"/>
          </a:xfrm>
          <a:custGeom>
            <a:avLst/>
            <a:gdLst/>
            <a:ahLst/>
            <a:cxnLst/>
            <a:rect l="l" t="t" r="r" b="b"/>
            <a:pathLst>
              <a:path w="250190" h="250189">
                <a:moveTo>
                  <a:pt x="124968" y="0"/>
                </a:moveTo>
                <a:lnTo>
                  <a:pt x="76327" y="9819"/>
                </a:lnTo>
                <a:lnTo>
                  <a:pt x="36604" y="36599"/>
                </a:lnTo>
                <a:lnTo>
                  <a:pt x="9821" y="76322"/>
                </a:lnTo>
                <a:lnTo>
                  <a:pt x="0" y="124968"/>
                </a:lnTo>
                <a:lnTo>
                  <a:pt x="9821" y="173608"/>
                </a:lnTo>
                <a:lnTo>
                  <a:pt x="36604" y="213331"/>
                </a:lnTo>
                <a:lnTo>
                  <a:pt x="76327" y="240114"/>
                </a:lnTo>
                <a:lnTo>
                  <a:pt x="124968" y="249936"/>
                </a:lnTo>
                <a:lnTo>
                  <a:pt x="173608" y="240114"/>
                </a:lnTo>
                <a:lnTo>
                  <a:pt x="213331" y="213331"/>
                </a:lnTo>
                <a:lnTo>
                  <a:pt x="240114" y="173608"/>
                </a:lnTo>
                <a:lnTo>
                  <a:pt x="249936" y="124968"/>
                </a:lnTo>
                <a:lnTo>
                  <a:pt x="240114" y="76322"/>
                </a:lnTo>
                <a:lnTo>
                  <a:pt x="213331" y="36599"/>
                </a:lnTo>
                <a:lnTo>
                  <a:pt x="173608" y="9819"/>
                </a:lnTo>
                <a:lnTo>
                  <a:pt x="124968" y="0"/>
                </a:lnTo>
                <a:close/>
              </a:path>
            </a:pathLst>
          </a:custGeom>
          <a:solidFill>
            <a:srgbClr val="FFFFFF"/>
          </a:solidFill>
        </p:spPr>
        <p:txBody>
          <a:bodyPr wrap="square" lIns="0" tIns="0" rIns="0" bIns="0" rtlCol="0"/>
          <a:lstStyle/>
          <a:p>
            <a:endParaRPr/>
          </a:p>
        </p:txBody>
      </p:sp>
      <p:sp>
        <p:nvSpPr>
          <p:cNvPr id="22" name="object 22"/>
          <p:cNvSpPr/>
          <p:nvPr/>
        </p:nvSpPr>
        <p:spPr>
          <a:xfrm>
            <a:off x="1150619" y="2174748"/>
            <a:ext cx="250190" cy="250190"/>
          </a:xfrm>
          <a:custGeom>
            <a:avLst/>
            <a:gdLst/>
            <a:ahLst/>
            <a:cxnLst/>
            <a:rect l="l" t="t" r="r" b="b"/>
            <a:pathLst>
              <a:path w="250190" h="250189">
                <a:moveTo>
                  <a:pt x="0" y="124968"/>
                </a:moveTo>
                <a:lnTo>
                  <a:pt x="9821" y="76322"/>
                </a:lnTo>
                <a:lnTo>
                  <a:pt x="36604" y="36599"/>
                </a:lnTo>
                <a:lnTo>
                  <a:pt x="76327" y="9819"/>
                </a:lnTo>
                <a:lnTo>
                  <a:pt x="124968" y="0"/>
                </a:lnTo>
                <a:lnTo>
                  <a:pt x="173608" y="9819"/>
                </a:lnTo>
                <a:lnTo>
                  <a:pt x="213331" y="36599"/>
                </a:lnTo>
                <a:lnTo>
                  <a:pt x="240114" y="76322"/>
                </a:lnTo>
                <a:lnTo>
                  <a:pt x="249936" y="124968"/>
                </a:lnTo>
                <a:lnTo>
                  <a:pt x="240114" y="173608"/>
                </a:lnTo>
                <a:lnTo>
                  <a:pt x="213331" y="213331"/>
                </a:lnTo>
                <a:lnTo>
                  <a:pt x="173608" y="240114"/>
                </a:lnTo>
                <a:lnTo>
                  <a:pt x="124968" y="249936"/>
                </a:lnTo>
                <a:lnTo>
                  <a:pt x="76327" y="240114"/>
                </a:lnTo>
                <a:lnTo>
                  <a:pt x="36604" y="213331"/>
                </a:lnTo>
                <a:lnTo>
                  <a:pt x="9821" y="173608"/>
                </a:lnTo>
                <a:lnTo>
                  <a:pt x="0" y="124968"/>
                </a:lnTo>
                <a:close/>
              </a:path>
            </a:pathLst>
          </a:custGeom>
          <a:ln w="12700">
            <a:solidFill>
              <a:srgbClr val="172C51"/>
            </a:solidFill>
          </a:ln>
        </p:spPr>
        <p:txBody>
          <a:bodyPr wrap="square" lIns="0" tIns="0" rIns="0" bIns="0" rtlCol="0"/>
          <a:lstStyle/>
          <a:p>
            <a:endParaRPr/>
          </a:p>
        </p:txBody>
      </p:sp>
      <p:sp>
        <p:nvSpPr>
          <p:cNvPr id="23" name="object 23"/>
          <p:cNvSpPr txBox="1"/>
          <p:nvPr/>
        </p:nvSpPr>
        <p:spPr>
          <a:xfrm>
            <a:off x="1214028" y="2173802"/>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a:latin typeface="Arial"/>
              <a:cs typeface="Arial"/>
            </a:endParaRPr>
          </a:p>
        </p:txBody>
      </p:sp>
      <p:sp>
        <p:nvSpPr>
          <p:cNvPr id="24" name="object 24"/>
          <p:cNvSpPr/>
          <p:nvPr/>
        </p:nvSpPr>
        <p:spPr>
          <a:xfrm>
            <a:off x="1153667" y="4575047"/>
            <a:ext cx="250190" cy="250190"/>
          </a:xfrm>
          <a:custGeom>
            <a:avLst/>
            <a:gdLst/>
            <a:ahLst/>
            <a:cxnLst/>
            <a:rect l="l" t="t" r="r" b="b"/>
            <a:pathLst>
              <a:path w="250190" h="250189">
                <a:moveTo>
                  <a:pt x="124968" y="0"/>
                </a:moveTo>
                <a:lnTo>
                  <a:pt x="76327" y="9821"/>
                </a:lnTo>
                <a:lnTo>
                  <a:pt x="36604" y="36604"/>
                </a:lnTo>
                <a:lnTo>
                  <a:pt x="9821" y="76327"/>
                </a:lnTo>
                <a:lnTo>
                  <a:pt x="0" y="124967"/>
                </a:lnTo>
                <a:lnTo>
                  <a:pt x="9821" y="173608"/>
                </a:lnTo>
                <a:lnTo>
                  <a:pt x="36604" y="213331"/>
                </a:lnTo>
                <a:lnTo>
                  <a:pt x="76327" y="240114"/>
                </a:lnTo>
                <a:lnTo>
                  <a:pt x="124968" y="249935"/>
                </a:lnTo>
                <a:lnTo>
                  <a:pt x="173608" y="240114"/>
                </a:lnTo>
                <a:lnTo>
                  <a:pt x="213331" y="213331"/>
                </a:lnTo>
                <a:lnTo>
                  <a:pt x="240114" y="173608"/>
                </a:lnTo>
                <a:lnTo>
                  <a:pt x="249936" y="124967"/>
                </a:lnTo>
                <a:lnTo>
                  <a:pt x="240114" y="76327"/>
                </a:lnTo>
                <a:lnTo>
                  <a:pt x="213331" y="36604"/>
                </a:lnTo>
                <a:lnTo>
                  <a:pt x="173608" y="9821"/>
                </a:lnTo>
                <a:lnTo>
                  <a:pt x="124968" y="0"/>
                </a:lnTo>
                <a:close/>
              </a:path>
            </a:pathLst>
          </a:custGeom>
          <a:solidFill>
            <a:srgbClr val="FFFFFF"/>
          </a:solidFill>
        </p:spPr>
        <p:txBody>
          <a:bodyPr wrap="square" lIns="0" tIns="0" rIns="0" bIns="0" rtlCol="0"/>
          <a:lstStyle/>
          <a:p>
            <a:endParaRPr/>
          </a:p>
        </p:txBody>
      </p:sp>
      <p:sp>
        <p:nvSpPr>
          <p:cNvPr id="25" name="object 25"/>
          <p:cNvSpPr/>
          <p:nvPr/>
        </p:nvSpPr>
        <p:spPr>
          <a:xfrm>
            <a:off x="1153667" y="4575047"/>
            <a:ext cx="250190" cy="250190"/>
          </a:xfrm>
          <a:custGeom>
            <a:avLst/>
            <a:gdLst/>
            <a:ahLst/>
            <a:cxnLst/>
            <a:rect l="l" t="t" r="r" b="b"/>
            <a:pathLst>
              <a:path w="250190" h="250189">
                <a:moveTo>
                  <a:pt x="0" y="124967"/>
                </a:moveTo>
                <a:lnTo>
                  <a:pt x="9821" y="76327"/>
                </a:lnTo>
                <a:lnTo>
                  <a:pt x="36604" y="36604"/>
                </a:lnTo>
                <a:lnTo>
                  <a:pt x="76327" y="9821"/>
                </a:lnTo>
                <a:lnTo>
                  <a:pt x="124968" y="0"/>
                </a:lnTo>
                <a:lnTo>
                  <a:pt x="173608" y="9821"/>
                </a:lnTo>
                <a:lnTo>
                  <a:pt x="213331" y="36604"/>
                </a:lnTo>
                <a:lnTo>
                  <a:pt x="240114" y="76327"/>
                </a:lnTo>
                <a:lnTo>
                  <a:pt x="249936" y="124967"/>
                </a:lnTo>
                <a:lnTo>
                  <a:pt x="240114" y="173608"/>
                </a:lnTo>
                <a:lnTo>
                  <a:pt x="213331" y="213331"/>
                </a:lnTo>
                <a:lnTo>
                  <a:pt x="173608" y="240114"/>
                </a:lnTo>
                <a:lnTo>
                  <a:pt x="124968" y="249935"/>
                </a:lnTo>
                <a:lnTo>
                  <a:pt x="76327" y="240114"/>
                </a:lnTo>
                <a:lnTo>
                  <a:pt x="36604" y="213331"/>
                </a:lnTo>
                <a:lnTo>
                  <a:pt x="9821" y="173608"/>
                </a:lnTo>
                <a:lnTo>
                  <a:pt x="0" y="124967"/>
                </a:lnTo>
                <a:close/>
              </a:path>
            </a:pathLst>
          </a:custGeom>
          <a:ln w="12700">
            <a:solidFill>
              <a:srgbClr val="172C51"/>
            </a:solidFill>
          </a:ln>
        </p:spPr>
        <p:txBody>
          <a:bodyPr wrap="square" lIns="0" tIns="0" rIns="0" bIns="0" rtlCol="0"/>
          <a:lstStyle/>
          <a:p>
            <a:endParaRPr/>
          </a:p>
        </p:txBody>
      </p:sp>
      <p:sp>
        <p:nvSpPr>
          <p:cNvPr id="26" name="object 26"/>
          <p:cNvSpPr txBox="1"/>
          <p:nvPr/>
        </p:nvSpPr>
        <p:spPr>
          <a:xfrm>
            <a:off x="1216347" y="4574549"/>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2</a:t>
            </a:r>
            <a:endParaRPr sz="1400">
              <a:latin typeface="Arial"/>
              <a:cs typeface="Arial"/>
            </a:endParaRPr>
          </a:p>
        </p:txBody>
      </p:sp>
      <p:sp>
        <p:nvSpPr>
          <p:cNvPr id="27" name="object 27"/>
          <p:cNvSpPr txBox="1"/>
          <p:nvPr/>
        </p:nvSpPr>
        <p:spPr>
          <a:xfrm>
            <a:off x="4710533" y="7654696"/>
            <a:ext cx="1635760" cy="1143635"/>
          </a:xfrm>
          <a:prstGeom prst="rect">
            <a:avLst/>
          </a:prstGeom>
        </p:spPr>
        <p:txBody>
          <a:bodyPr vert="horz" wrap="square" lIns="0" tIns="0" rIns="0" bIns="0" rtlCol="0">
            <a:spAutoFit/>
          </a:bodyPr>
          <a:lstStyle/>
          <a:p>
            <a:pPr marL="12700">
              <a:lnSpc>
                <a:spcPts val="1614"/>
              </a:lnSpc>
            </a:pPr>
            <a:r>
              <a:rPr sz="1600" b="1" spc="-10" dirty="0">
                <a:latin typeface="Calibri"/>
                <a:cs typeface="Calibri"/>
              </a:rPr>
              <a:t>LEGEND</a:t>
            </a:r>
            <a:endParaRPr sz="1600">
              <a:latin typeface="Calibri"/>
              <a:cs typeface="Calibri"/>
            </a:endParaRPr>
          </a:p>
          <a:p>
            <a:pPr marL="469900" marR="5080" algn="just">
              <a:lnSpc>
                <a:spcPct val="100000"/>
              </a:lnSpc>
              <a:spcBef>
                <a:spcPts val="25"/>
              </a:spcBef>
            </a:pPr>
            <a:r>
              <a:rPr sz="1200" spc="-5" dirty="0">
                <a:latin typeface="Calibri"/>
                <a:cs typeface="Calibri"/>
              </a:rPr>
              <a:t>Federal</a:t>
            </a:r>
            <a:r>
              <a:rPr sz="1200" spc="-75" dirty="0">
                <a:latin typeface="Calibri"/>
                <a:cs typeface="Calibri"/>
              </a:rPr>
              <a:t> </a:t>
            </a:r>
            <a:r>
              <a:rPr sz="1200" spc="-10" dirty="0">
                <a:latin typeface="Calibri"/>
                <a:cs typeface="Calibri"/>
              </a:rPr>
              <a:t>Navigation  </a:t>
            </a:r>
            <a:r>
              <a:rPr sz="1200" dirty="0">
                <a:latin typeface="Calibri"/>
                <a:cs typeface="Calibri"/>
              </a:rPr>
              <a:t>Channel Boundary  New</a:t>
            </a:r>
            <a:r>
              <a:rPr sz="1200" spc="-100" dirty="0">
                <a:latin typeface="Calibri"/>
                <a:cs typeface="Calibri"/>
              </a:rPr>
              <a:t> </a:t>
            </a:r>
            <a:r>
              <a:rPr sz="1200" dirty="0">
                <a:latin typeface="Calibri"/>
                <a:cs typeface="Calibri"/>
              </a:rPr>
              <a:t>Pier</a:t>
            </a:r>
            <a:endParaRPr sz="1200">
              <a:latin typeface="Calibri"/>
              <a:cs typeface="Calibri"/>
            </a:endParaRPr>
          </a:p>
          <a:p>
            <a:pPr marL="469900" algn="just">
              <a:lnSpc>
                <a:spcPct val="100000"/>
              </a:lnSpc>
            </a:pPr>
            <a:r>
              <a:rPr sz="1200" spc="-5" dirty="0">
                <a:latin typeface="Calibri"/>
                <a:cs typeface="Calibri"/>
              </a:rPr>
              <a:t>Apron</a:t>
            </a:r>
            <a:endParaRPr sz="1200">
              <a:latin typeface="Calibri"/>
              <a:cs typeface="Calibri"/>
            </a:endParaRPr>
          </a:p>
          <a:p>
            <a:pPr marL="469900" algn="just">
              <a:lnSpc>
                <a:spcPct val="100000"/>
              </a:lnSpc>
            </a:pPr>
            <a:r>
              <a:rPr sz="1200" dirty="0">
                <a:latin typeface="Calibri"/>
                <a:cs typeface="Calibri"/>
              </a:rPr>
              <a:t>Pier</a:t>
            </a:r>
            <a:r>
              <a:rPr sz="1200" spc="-100" dirty="0">
                <a:latin typeface="Calibri"/>
                <a:cs typeface="Calibri"/>
              </a:rPr>
              <a:t> </a:t>
            </a:r>
            <a:r>
              <a:rPr sz="1200" dirty="0">
                <a:latin typeface="Calibri"/>
                <a:cs typeface="Calibri"/>
              </a:rPr>
              <a:t>Demolition</a:t>
            </a:r>
            <a:endParaRPr sz="1200">
              <a:latin typeface="Calibri"/>
              <a:cs typeface="Calibri"/>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Se</a:t>
            </a:r>
            <a:r>
              <a:rPr spc="-15" dirty="0"/>
              <a:t>a</a:t>
            </a:r>
            <a:r>
              <a:rPr spc="-20" dirty="0"/>
              <a:t>w</a:t>
            </a:r>
            <a:r>
              <a:rPr dirty="0"/>
              <a:t>all*</a:t>
            </a:r>
          </a:p>
        </p:txBody>
      </p:sp>
      <p:sp>
        <p:nvSpPr>
          <p:cNvPr id="33" name="object 13">
            <a:extLst>
              <a:ext uri="{FF2B5EF4-FFF2-40B4-BE49-F238E27FC236}">
                <a16:creationId xmlns:a16="http://schemas.microsoft.com/office/drawing/2014/main" id="{D889FF0A-F80B-C18D-6470-FA49DD51F6AD}"/>
              </a:ext>
            </a:extLst>
          </p:cNvPr>
          <p:cNvSpPr/>
          <p:nvPr/>
        </p:nvSpPr>
        <p:spPr>
          <a:xfrm>
            <a:off x="4737745" y="8656393"/>
            <a:ext cx="273050" cy="87122"/>
          </a:xfrm>
          <a:custGeom>
            <a:avLst/>
            <a:gdLst/>
            <a:ahLst/>
            <a:cxnLst/>
            <a:rect l="l" t="t" r="r" b="b"/>
            <a:pathLst>
              <a:path w="273050" h="119379">
                <a:moveTo>
                  <a:pt x="0" y="0"/>
                </a:moveTo>
                <a:lnTo>
                  <a:pt x="272796" y="0"/>
                </a:lnTo>
                <a:lnTo>
                  <a:pt x="272796" y="118872"/>
                </a:lnTo>
                <a:lnTo>
                  <a:pt x="0" y="118872"/>
                </a:lnTo>
                <a:lnTo>
                  <a:pt x="0" y="0"/>
                </a:lnTo>
                <a:close/>
              </a:path>
            </a:pathLst>
          </a:custGeom>
          <a:ln w="12700">
            <a:solidFill>
              <a:srgbClr val="FFFFFF"/>
            </a:solidFill>
            <a:prstDash val="sysDash"/>
          </a:ln>
        </p:spPr>
        <p:txBody>
          <a:bodyPr wrap="square" lIns="0" tIns="0" rIns="0" bIns="0" rtlCol="0"/>
          <a:lstStyle/>
          <a:p>
            <a:endParaRPr/>
          </a:p>
        </p:txBody>
      </p:sp>
      <p:cxnSp>
        <p:nvCxnSpPr>
          <p:cNvPr id="34" name="Straight Connector 33">
            <a:extLst>
              <a:ext uri="{FF2B5EF4-FFF2-40B4-BE49-F238E27FC236}">
                <a16:creationId xmlns:a16="http://schemas.microsoft.com/office/drawing/2014/main" id="{2863DF56-3EEF-FE1C-5A20-69DB20935742}"/>
              </a:ext>
            </a:extLst>
          </p:cNvPr>
          <p:cNvCxnSpPr>
            <a:cxnSpLocks/>
          </p:cNvCxnSpPr>
          <p:nvPr/>
        </p:nvCxnSpPr>
        <p:spPr>
          <a:xfrm>
            <a:off x="4737745" y="8892313"/>
            <a:ext cx="273050" cy="0"/>
          </a:xfrm>
          <a:prstGeom prst="line">
            <a:avLst/>
          </a:prstGeom>
          <a:ln w="38100">
            <a:solidFill>
              <a:srgbClr val="ED29A7"/>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9143998"/>
          </a:xfrm>
          <a:prstGeom prst="rect">
            <a:avLst/>
          </a:prstGeom>
          <a:blipFill>
            <a:blip r:embed="rId2" cstate="print"/>
            <a:stretch>
              <a:fillRect/>
            </a:stretch>
          </a:blipFill>
        </p:spPr>
        <p:txBody>
          <a:bodyPr wrap="square" lIns="0" tIns="0" rIns="0" bIns="0" rtlCol="0"/>
          <a:lstStyle/>
          <a:p>
            <a:endParaRPr/>
          </a:p>
        </p:txBody>
      </p:sp>
      <p:pic>
        <p:nvPicPr>
          <p:cNvPr id="39" name="Picture 38" descr="A diagram of a blue surface with a rectangular object with a rectangular object in the middle&#10;&#10;Description automatically generated with medium confidence">
            <a:extLst>
              <a:ext uri="{FF2B5EF4-FFF2-40B4-BE49-F238E27FC236}">
                <a16:creationId xmlns:a16="http://schemas.microsoft.com/office/drawing/2014/main" id="{F2B2F2B1-5E22-BF4C-8BFB-B0ADBE75B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22" y="3914273"/>
            <a:ext cx="1338460" cy="1599518"/>
          </a:xfrm>
          <a:prstGeom prst="rect">
            <a:avLst/>
          </a:prstGeom>
        </p:spPr>
      </p:pic>
      <p:sp>
        <p:nvSpPr>
          <p:cNvPr id="35" name="object 17">
            <a:extLst>
              <a:ext uri="{FF2B5EF4-FFF2-40B4-BE49-F238E27FC236}">
                <a16:creationId xmlns:a16="http://schemas.microsoft.com/office/drawing/2014/main" id="{8CF72574-E9E5-EFE2-E243-05CFAAD2A095}"/>
              </a:ext>
            </a:extLst>
          </p:cNvPr>
          <p:cNvSpPr/>
          <p:nvPr/>
        </p:nvSpPr>
        <p:spPr>
          <a:xfrm>
            <a:off x="387095" y="6086650"/>
            <a:ext cx="1347203" cy="1700783"/>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4538471" y="7516368"/>
            <a:ext cx="2174875" cy="1516380"/>
          </a:xfrm>
          <a:custGeom>
            <a:avLst/>
            <a:gdLst/>
            <a:ahLst/>
            <a:cxnLst/>
            <a:rect l="l" t="t" r="r" b="b"/>
            <a:pathLst>
              <a:path w="2174875" h="1516379">
                <a:moveTo>
                  <a:pt x="0" y="0"/>
                </a:moveTo>
                <a:lnTo>
                  <a:pt x="2174748" y="0"/>
                </a:lnTo>
                <a:lnTo>
                  <a:pt x="2174748" y="1516379"/>
                </a:lnTo>
                <a:lnTo>
                  <a:pt x="0" y="1516379"/>
                </a:lnTo>
                <a:lnTo>
                  <a:pt x="0" y="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4538471" y="7516368"/>
            <a:ext cx="2174875" cy="1516380"/>
          </a:xfrm>
          <a:custGeom>
            <a:avLst/>
            <a:gdLst/>
            <a:ahLst/>
            <a:cxnLst/>
            <a:rect l="l" t="t" r="r" b="b"/>
            <a:pathLst>
              <a:path w="2174875" h="1516379">
                <a:moveTo>
                  <a:pt x="0" y="0"/>
                </a:moveTo>
                <a:lnTo>
                  <a:pt x="2174748" y="0"/>
                </a:lnTo>
                <a:lnTo>
                  <a:pt x="2174748" y="1516379"/>
                </a:lnTo>
                <a:lnTo>
                  <a:pt x="0" y="1516379"/>
                </a:lnTo>
                <a:lnTo>
                  <a:pt x="0" y="0"/>
                </a:lnTo>
                <a:close/>
              </a:path>
            </a:pathLst>
          </a:custGeom>
          <a:ln w="12700">
            <a:solidFill>
              <a:srgbClr val="2A3C32"/>
            </a:solidFill>
          </a:ln>
        </p:spPr>
        <p:txBody>
          <a:bodyPr wrap="square" lIns="0" tIns="0" rIns="0" bIns="0" rtlCol="0"/>
          <a:lstStyle/>
          <a:p>
            <a:endParaRPr/>
          </a:p>
        </p:txBody>
      </p:sp>
      <p:sp>
        <p:nvSpPr>
          <p:cNvPr id="5" name="object 5"/>
          <p:cNvSpPr txBox="1"/>
          <p:nvPr/>
        </p:nvSpPr>
        <p:spPr>
          <a:xfrm>
            <a:off x="4548130" y="6072685"/>
            <a:ext cx="2117090" cy="1436291"/>
          </a:xfrm>
          <a:prstGeom prst="rect">
            <a:avLst/>
          </a:prstGeom>
        </p:spPr>
        <p:txBody>
          <a:bodyPr vert="horz" wrap="square" lIns="0" tIns="0" rIns="0" bIns="0" rtlCol="0">
            <a:spAutoFit/>
          </a:bodyPr>
          <a:lstStyle/>
          <a:p>
            <a:pPr marL="12700">
              <a:lnSpc>
                <a:spcPct val="100000"/>
              </a:lnSpc>
            </a:pPr>
            <a:r>
              <a:rPr sz="3000" spc="-10" dirty="0">
                <a:solidFill>
                  <a:srgbClr val="FFFFFF"/>
                </a:solidFill>
                <a:latin typeface="Calibri"/>
                <a:cs typeface="Calibri"/>
              </a:rPr>
              <a:t>Alternative</a:t>
            </a:r>
            <a:r>
              <a:rPr sz="3000" spc="-125" dirty="0">
                <a:solidFill>
                  <a:srgbClr val="FFFFFF"/>
                </a:solidFill>
                <a:latin typeface="Calibri"/>
                <a:cs typeface="Calibri"/>
              </a:rPr>
              <a:t> </a:t>
            </a:r>
            <a:r>
              <a:rPr sz="3000" dirty="0">
                <a:solidFill>
                  <a:srgbClr val="FFFFFF"/>
                </a:solidFill>
                <a:latin typeface="Calibri"/>
                <a:cs typeface="Calibri"/>
              </a:rPr>
              <a:t>4</a:t>
            </a:r>
            <a:endParaRPr sz="3000" dirty="0">
              <a:latin typeface="Calibri"/>
              <a:cs typeface="Calibri"/>
            </a:endParaRPr>
          </a:p>
          <a:p>
            <a:pPr marL="12700" marR="5080">
              <a:lnSpc>
                <a:spcPct val="100000"/>
              </a:lnSpc>
              <a:spcBef>
                <a:spcPts val="120"/>
              </a:spcBef>
            </a:pPr>
            <a:r>
              <a:rPr sz="1200" dirty="0">
                <a:solidFill>
                  <a:srgbClr val="FFFFFF"/>
                </a:solidFill>
                <a:latin typeface="Calibri"/>
                <a:cs typeface="Calibri"/>
              </a:rPr>
              <a:t>*1,270’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95" dirty="0">
                <a:solidFill>
                  <a:srgbClr val="FFFFFF"/>
                </a:solidFill>
                <a:latin typeface="Calibri"/>
                <a:cs typeface="Calibri"/>
              </a:rPr>
              <a:t> </a:t>
            </a:r>
            <a:r>
              <a:rPr sz="1200" dirty="0">
                <a:solidFill>
                  <a:srgbClr val="FFFFFF"/>
                </a:solidFill>
                <a:latin typeface="Calibri"/>
                <a:cs typeface="Calibri"/>
              </a:rPr>
              <a:t>dock  </a:t>
            </a:r>
            <a:r>
              <a:rPr lang="en-US" sz="1200" dirty="0">
                <a:solidFill>
                  <a:srgbClr val="FFFFFF"/>
                </a:solidFill>
                <a:latin typeface="Calibri"/>
                <a:cs typeface="Calibri"/>
              </a:rPr>
              <a:t>0.0</a:t>
            </a:r>
            <a:r>
              <a:rPr sz="1200" dirty="0">
                <a:solidFill>
                  <a:srgbClr val="FFFFFF"/>
                </a:solidFill>
                <a:latin typeface="Calibri"/>
                <a:cs typeface="Calibri"/>
              </a:rPr>
              <a:t>’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65" dirty="0">
                <a:solidFill>
                  <a:srgbClr val="FFFFFF"/>
                </a:solidFill>
                <a:latin typeface="Calibri"/>
                <a:cs typeface="Calibri"/>
              </a:rPr>
              <a:t> </a:t>
            </a:r>
            <a:r>
              <a:rPr sz="1200" spc="-10" dirty="0">
                <a:solidFill>
                  <a:srgbClr val="FFFFFF"/>
                </a:solidFill>
                <a:latin typeface="Calibri"/>
                <a:cs typeface="Calibri"/>
              </a:rPr>
              <a:t>seawall</a:t>
            </a:r>
            <a:endParaRPr lang="en-US" sz="1200" spc="-10" dirty="0">
              <a:solidFill>
                <a:srgbClr val="FFFFFF"/>
              </a:solidFill>
              <a:latin typeface="Calibri"/>
              <a:cs typeface="Calibri"/>
            </a:endParaRPr>
          </a:p>
          <a:p>
            <a:pPr marL="12700" marR="5080">
              <a:lnSpc>
                <a:spcPct val="100000"/>
              </a:lnSpc>
              <a:spcBef>
                <a:spcPts val="120"/>
              </a:spcBef>
            </a:pPr>
            <a:r>
              <a:rPr lang="en-US" sz="1200" spc="-10" dirty="0">
                <a:solidFill>
                  <a:srgbClr val="FFFFFF"/>
                </a:solidFill>
                <a:latin typeface="Calibri"/>
                <a:cs typeface="Calibri"/>
              </a:rPr>
              <a:t>138,600 sf of over-water coverage</a:t>
            </a:r>
          </a:p>
          <a:p>
            <a:pPr marL="12700" marR="5080">
              <a:lnSpc>
                <a:spcPct val="100000"/>
              </a:lnSpc>
              <a:spcBef>
                <a:spcPts val="120"/>
              </a:spcBef>
            </a:pPr>
            <a:r>
              <a:rPr lang="en-US" sz="1200" spc="-10" dirty="0">
                <a:solidFill>
                  <a:srgbClr val="FFFFFF"/>
                </a:solidFill>
                <a:latin typeface="Calibri"/>
                <a:cs typeface="Calibri"/>
              </a:rPr>
              <a:t>5,920 sf of benthic fill</a:t>
            </a:r>
          </a:p>
          <a:p>
            <a:pPr marL="12700" marR="5080">
              <a:lnSpc>
                <a:spcPct val="100000"/>
              </a:lnSpc>
              <a:spcBef>
                <a:spcPts val="120"/>
              </a:spcBef>
            </a:pPr>
            <a:r>
              <a:rPr lang="en-US" sz="1200" spc="-10" dirty="0">
                <a:solidFill>
                  <a:srgbClr val="FFFFFF"/>
                </a:solidFill>
                <a:latin typeface="Calibri"/>
                <a:cs typeface="Calibri"/>
              </a:rPr>
              <a:t>7,521 sf of benthic fill with piles</a:t>
            </a:r>
            <a:endParaRPr sz="1200" dirty="0">
              <a:latin typeface="Calibri"/>
              <a:cs typeface="Calibri"/>
            </a:endParaRPr>
          </a:p>
        </p:txBody>
      </p:sp>
      <p:sp>
        <p:nvSpPr>
          <p:cNvPr id="6" name="object 6"/>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solidFill>
            <a:srgbClr val="B22D2E">
              <a:alpha val="50195"/>
            </a:srgbClr>
          </a:solidFill>
        </p:spPr>
        <p:txBody>
          <a:bodyPr wrap="square" lIns="0" tIns="0" rIns="0" bIns="0" rtlCol="0"/>
          <a:lstStyle/>
          <a:p>
            <a:endParaRPr/>
          </a:p>
        </p:txBody>
      </p:sp>
      <p:sp>
        <p:nvSpPr>
          <p:cNvPr id="7" name="object 7"/>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ln w="12700">
            <a:solidFill>
              <a:srgbClr val="CC171B"/>
            </a:solidFill>
            <a:prstDash val="sysDash"/>
          </a:ln>
        </p:spPr>
        <p:txBody>
          <a:bodyPr wrap="square" lIns="0" tIns="0" rIns="0" bIns="0" rtlCol="0"/>
          <a:lstStyle/>
          <a:p>
            <a:endParaRPr/>
          </a:p>
        </p:txBody>
      </p:sp>
      <p:sp>
        <p:nvSpPr>
          <p:cNvPr id="8" name="object 8"/>
          <p:cNvSpPr/>
          <p:nvPr/>
        </p:nvSpPr>
        <p:spPr>
          <a:xfrm>
            <a:off x="4802123" y="8462771"/>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solidFill>
            <a:srgbClr val="845F92"/>
          </a:solidFill>
        </p:spPr>
        <p:txBody>
          <a:bodyPr wrap="square" lIns="0" tIns="0" rIns="0" bIns="0" rtlCol="0"/>
          <a:lstStyle/>
          <a:p>
            <a:endParaRPr/>
          </a:p>
        </p:txBody>
      </p:sp>
      <p:sp>
        <p:nvSpPr>
          <p:cNvPr id="9" name="object 9"/>
          <p:cNvSpPr/>
          <p:nvPr/>
        </p:nvSpPr>
        <p:spPr>
          <a:xfrm>
            <a:off x="4802123" y="8462771"/>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ln w="12700">
            <a:solidFill>
              <a:srgbClr val="172C51"/>
            </a:solidFill>
          </a:ln>
        </p:spPr>
        <p:txBody>
          <a:bodyPr wrap="square" lIns="0" tIns="0" rIns="0" bIns="0" rtlCol="0"/>
          <a:lstStyle/>
          <a:p>
            <a:endParaRPr/>
          </a:p>
        </p:txBody>
      </p:sp>
      <p:sp>
        <p:nvSpPr>
          <p:cNvPr id="10" name="object 10"/>
          <p:cNvSpPr/>
          <p:nvPr/>
        </p:nvSpPr>
        <p:spPr>
          <a:xfrm>
            <a:off x="4802123" y="8255507"/>
            <a:ext cx="146685" cy="139065"/>
          </a:xfrm>
          <a:custGeom>
            <a:avLst/>
            <a:gdLst/>
            <a:ahLst/>
            <a:cxnLst/>
            <a:rect l="l" t="t" r="r" b="b"/>
            <a:pathLst>
              <a:path w="146685" h="139065">
                <a:moveTo>
                  <a:pt x="0" y="0"/>
                </a:moveTo>
                <a:lnTo>
                  <a:pt x="146303" y="0"/>
                </a:lnTo>
                <a:lnTo>
                  <a:pt x="146303" y="138684"/>
                </a:lnTo>
                <a:lnTo>
                  <a:pt x="0" y="138684"/>
                </a:lnTo>
                <a:lnTo>
                  <a:pt x="0" y="0"/>
                </a:lnTo>
                <a:close/>
              </a:path>
            </a:pathLst>
          </a:custGeom>
          <a:solidFill>
            <a:srgbClr val="C7C8C3"/>
          </a:solidFill>
        </p:spPr>
        <p:txBody>
          <a:bodyPr wrap="square" lIns="0" tIns="0" rIns="0" bIns="0" rtlCol="0"/>
          <a:lstStyle/>
          <a:p>
            <a:endParaRPr/>
          </a:p>
        </p:txBody>
      </p:sp>
      <p:sp>
        <p:nvSpPr>
          <p:cNvPr id="11" name="object 11"/>
          <p:cNvSpPr/>
          <p:nvPr/>
        </p:nvSpPr>
        <p:spPr>
          <a:xfrm>
            <a:off x="4802123" y="8255507"/>
            <a:ext cx="146685" cy="139065"/>
          </a:xfrm>
          <a:custGeom>
            <a:avLst/>
            <a:gdLst/>
            <a:ahLst/>
            <a:cxnLst/>
            <a:rect l="l" t="t" r="r" b="b"/>
            <a:pathLst>
              <a:path w="146685" h="139065">
                <a:moveTo>
                  <a:pt x="0" y="0"/>
                </a:moveTo>
                <a:lnTo>
                  <a:pt x="146303" y="0"/>
                </a:lnTo>
                <a:lnTo>
                  <a:pt x="146303" y="138684"/>
                </a:lnTo>
                <a:lnTo>
                  <a:pt x="0" y="138684"/>
                </a:lnTo>
                <a:lnTo>
                  <a:pt x="0" y="0"/>
                </a:lnTo>
                <a:close/>
              </a:path>
            </a:pathLst>
          </a:custGeom>
          <a:ln w="12700">
            <a:solidFill>
              <a:srgbClr val="172C51"/>
            </a:solidFill>
          </a:ln>
        </p:spPr>
        <p:txBody>
          <a:bodyPr wrap="square" lIns="0" tIns="0" rIns="0" bIns="0" rtlCol="0"/>
          <a:lstStyle/>
          <a:p>
            <a:endParaRPr/>
          </a:p>
        </p:txBody>
      </p:sp>
      <p:sp>
        <p:nvSpPr>
          <p:cNvPr id="13" name="object 13"/>
          <p:cNvSpPr txBox="1"/>
          <p:nvPr/>
        </p:nvSpPr>
        <p:spPr>
          <a:xfrm>
            <a:off x="3654731" y="2009157"/>
            <a:ext cx="1506855" cy="568960"/>
          </a:xfrm>
          <a:prstGeom prst="rect">
            <a:avLst/>
          </a:prstGeom>
        </p:spPr>
        <p:txBody>
          <a:bodyPr vert="horz" wrap="square" lIns="0" tIns="0" rIns="0" bIns="0" rtlCol="0">
            <a:spAutoFit/>
          </a:bodyPr>
          <a:lstStyle/>
          <a:p>
            <a:pPr marL="12700" marR="5080" algn="ctr">
              <a:lnSpc>
                <a:spcPct val="100000"/>
              </a:lnSpc>
            </a:pPr>
            <a:r>
              <a:rPr sz="1200" dirty="0">
                <a:solidFill>
                  <a:srgbClr val="FFFFFF"/>
                </a:solidFill>
                <a:latin typeface="Calibri"/>
                <a:cs typeface="Calibri"/>
              </a:rPr>
              <a:t>Landside</a:t>
            </a:r>
            <a:r>
              <a:rPr sz="1200" spc="-100" dirty="0">
                <a:solidFill>
                  <a:srgbClr val="FFFFFF"/>
                </a:solidFill>
                <a:latin typeface="Calibri"/>
                <a:cs typeface="Calibri"/>
              </a:rPr>
              <a:t> </a:t>
            </a:r>
            <a:r>
              <a:rPr sz="1200" spc="-5" dirty="0">
                <a:solidFill>
                  <a:srgbClr val="FFFFFF"/>
                </a:solidFill>
                <a:latin typeface="Calibri"/>
                <a:cs typeface="Calibri"/>
              </a:rPr>
              <a:t>improvements  </a:t>
            </a:r>
            <a:r>
              <a:rPr sz="1200" dirty="0">
                <a:solidFill>
                  <a:srgbClr val="FFFFFF"/>
                </a:solidFill>
                <a:latin typeface="Calibri"/>
                <a:cs typeface="Calibri"/>
              </a:rPr>
              <a:t>not </a:t>
            </a:r>
            <a:r>
              <a:rPr sz="1200" spc="-5" dirty="0">
                <a:solidFill>
                  <a:srgbClr val="FFFFFF"/>
                </a:solidFill>
                <a:latin typeface="Calibri"/>
                <a:cs typeface="Calibri"/>
              </a:rPr>
              <a:t>shown </a:t>
            </a:r>
            <a:r>
              <a:rPr sz="1200" dirty="0">
                <a:solidFill>
                  <a:srgbClr val="FFFFFF"/>
                </a:solidFill>
                <a:latin typeface="Calibri"/>
                <a:cs typeface="Calibri"/>
              </a:rPr>
              <a:t>on these  </a:t>
            </a:r>
            <a:r>
              <a:rPr sz="1200" spc="-5" dirty="0">
                <a:solidFill>
                  <a:srgbClr val="FFFFFF"/>
                </a:solidFill>
                <a:latin typeface="Calibri"/>
                <a:cs typeface="Calibri"/>
              </a:rPr>
              <a:t>diagrams</a:t>
            </a:r>
            <a:endParaRPr sz="1200">
              <a:latin typeface="Calibri"/>
              <a:cs typeface="Calibri"/>
            </a:endParaRPr>
          </a:p>
        </p:txBody>
      </p:sp>
      <p:sp>
        <p:nvSpPr>
          <p:cNvPr id="14" name="object 14"/>
          <p:cNvSpPr txBox="1"/>
          <p:nvPr/>
        </p:nvSpPr>
        <p:spPr>
          <a:xfrm>
            <a:off x="316538" y="1025969"/>
            <a:ext cx="1305560" cy="445134"/>
          </a:xfrm>
          <a:prstGeom prst="rect">
            <a:avLst/>
          </a:prstGeom>
        </p:spPr>
        <p:txBody>
          <a:bodyPr vert="horz" wrap="square" lIns="0" tIns="0" rIns="0" bIns="0" rtlCol="0">
            <a:spAutoFit/>
          </a:bodyPr>
          <a:lstStyle/>
          <a:p>
            <a:pPr marL="12700" marR="5080">
              <a:lnSpc>
                <a:spcPct val="78300"/>
              </a:lnSpc>
            </a:pPr>
            <a:r>
              <a:rPr sz="1800" spc="-10" dirty="0">
                <a:solidFill>
                  <a:srgbClr val="FFFFFF"/>
                </a:solidFill>
                <a:latin typeface="Arial"/>
                <a:cs typeface="Arial"/>
              </a:rPr>
              <a:t>C</a:t>
            </a:r>
            <a:r>
              <a:rPr sz="1800" spc="-15" dirty="0">
                <a:solidFill>
                  <a:srgbClr val="FFFFFF"/>
                </a:solidFill>
                <a:latin typeface="Arial"/>
                <a:cs typeface="Arial"/>
              </a:rPr>
              <a:t>on</a:t>
            </a:r>
            <a:r>
              <a:rPr sz="1800" spc="-5" dirty="0">
                <a:solidFill>
                  <a:srgbClr val="FFFFFF"/>
                </a:solidFill>
                <a:latin typeface="Arial"/>
                <a:cs typeface="Arial"/>
              </a:rPr>
              <a:t>s</a:t>
            </a:r>
            <a:r>
              <a:rPr sz="1800" dirty="0">
                <a:solidFill>
                  <a:srgbClr val="FFFFFF"/>
                </a:solidFill>
                <a:latin typeface="Arial"/>
                <a:cs typeface="Arial"/>
              </a:rPr>
              <a:t>tr</a:t>
            </a:r>
            <a:r>
              <a:rPr sz="1800" spc="-15" dirty="0">
                <a:solidFill>
                  <a:srgbClr val="FFFFFF"/>
                </a:solidFill>
                <a:latin typeface="Arial"/>
                <a:cs typeface="Arial"/>
              </a:rPr>
              <a:t>u</a:t>
            </a:r>
            <a:r>
              <a:rPr sz="1800" spc="-5" dirty="0">
                <a:solidFill>
                  <a:srgbClr val="FFFFFF"/>
                </a:solidFill>
                <a:latin typeface="Arial"/>
                <a:cs typeface="Arial"/>
              </a:rPr>
              <a:t>c</a:t>
            </a:r>
            <a:r>
              <a:rPr sz="1800" dirty="0">
                <a:solidFill>
                  <a:srgbClr val="FFFFFF"/>
                </a:solidFill>
                <a:latin typeface="Arial"/>
                <a:cs typeface="Arial"/>
              </a:rPr>
              <a:t>t</a:t>
            </a:r>
            <a:r>
              <a:rPr sz="1800" spc="-10" dirty="0">
                <a:solidFill>
                  <a:srgbClr val="FFFFFF"/>
                </a:solidFill>
                <a:latin typeface="Arial"/>
                <a:cs typeface="Arial"/>
              </a:rPr>
              <a:t>i</a:t>
            </a:r>
            <a:r>
              <a:rPr sz="1800" spc="-15" dirty="0">
                <a:solidFill>
                  <a:srgbClr val="FFFFFF"/>
                </a:solidFill>
                <a:latin typeface="Arial"/>
                <a:cs typeface="Arial"/>
              </a:rPr>
              <a:t>on  </a:t>
            </a:r>
            <a:r>
              <a:rPr sz="1800" spc="-10" dirty="0">
                <a:solidFill>
                  <a:srgbClr val="FFFFFF"/>
                </a:solidFill>
                <a:latin typeface="Arial"/>
                <a:cs typeface="Arial"/>
              </a:rPr>
              <a:t>Sequence</a:t>
            </a:r>
            <a:endParaRPr sz="1800">
              <a:latin typeface="Arial"/>
              <a:cs typeface="Arial"/>
            </a:endParaRPr>
          </a:p>
        </p:txBody>
      </p:sp>
      <p:sp>
        <p:nvSpPr>
          <p:cNvPr id="15" name="object 15"/>
          <p:cNvSpPr/>
          <p:nvPr/>
        </p:nvSpPr>
        <p:spPr>
          <a:xfrm>
            <a:off x="373379" y="1677923"/>
            <a:ext cx="1347203" cy="1700783"/>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63854" y="1668398"/>
            <a:ext cx="1366520" cy="1720214"/>
          </a:xfrm>
          <a:custGeom>
            <a:avLst/>
            <a:gdLst/>
            <a:ahLst/>
            <a:cxnLst/>
            <a:rect l="l" t="t" r="r" b="b"/>
            <a:pathLst>
              <a:path w="1366520" h="1720214">
                <a:moveTo>
                  <a:pt x="0" y="0"/>
                </a:moveTo>
                <a:lnTo>
                  <a:pt x="1366265" y="0"/>
                </a:lnTo>
                <a:lnTo>
                  <a:pt x="1366265" y="1719833"/>
                </a:lnTo>
                <a:lnTo>
                  <a:pt x="0" y="1719833"/>
                </a:lnTo>
                <a:lnTo>
                  <a:pt x="0" y="0"/>
                </a:lnTo>
                <a:close/>
              </a:path>
            </a:pathLst>
          </a:custGeom>
          <a:ln w="19050">
            <a:solidFill>
              <a:srgbClr val="FFFFFF"/>
            </a:solidFill>
          </a:ln>
        </p:spPr>
        <p:txBody>
          <a:bodyPr wrap="square" lIns="0" tIns="0" rIns="0" bIns="0" rtlCol="0"/>
          <a:lstStyle/>
          <a:p>
            <a:endParaRPr/>
          </a:p>
        </p:txBody>
      </p:sp>
      <p:sp>
        <p:nvSpPr>
          <p:cNvPr id="18" name="object 18"/>
          <p:cNvSpPr/>
          <p:nvPr/>
        </p:nvSpPr>
        <p:spPr>
          <a:xfrm>
            <a:off x="363854" y="3919346"/>
            <a:ext cx="1366520" cy="1594445"/>
          </a:xfrm>
          <a:custGeom>
            <a:avLst/>
            <a:gdLst/>
            <a:ahLst/>
            <a:cxnLst/>
            <a:rect l="l" t="t" r="r" b="b"/>
            <a:pathLst>
              <a:path w="1366520" h="1720214">
                <a:moveTo>
                  <a:pt x="0" y="0"/>
                </a:moveTo>
                <a:lnTo>
                  <a:pt x="1366265" y="0"/>
                </a:lnTo>
                <a:lnTo>
                  <a:pt x="1366265" y="1719833"/>
                </a:lnTo>
                <a:lnTo>
                  <a:pt x="0" y="1719833"/>
                </a:lnTo>
                <a:lnTo>
                  <a:pt x="0" y="0"/>
                </a:lnTo>
                <a:close/>
              </a:path>
            </a:pathLst>
          </a:custGeom>
          <a:ln w="19050">
            <a:solidFill>
              <a:srgbClr val="FFFFFF"/>
            </a:solidFill>
          </a:ln>
        </p:spPr>
        <p:txBody>
          <a:bodyPr wrap="square" lIns="0" tIns="0" rIns="0" bIns="0" rtlCol="0"/>
          <a:lstStyle/>
          <a:p>
            <a:endParaRPr/>
          </a:p>
        </p:txBody>
      </p:sp>
      <p:sp>
        <p:nvSpPr>
          <p:cNvPr id="19" name="object 19"/>
          <p:cNvSpPr txBox="1"/>
          <p:nvPr/>
        </p:nvSpPr>
        <p:spPr>
          <a:xfrm>
            <a:off x="288829" y="346941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1: Summer</a:t>
            </a:r>
            <a:r>
              <a:rPr sz="1200" spc="-125" dirty="0">
                <a:solidFill>
                  <a:srgbClr val="FFFFFF"/>
                </a:solidFill>
                <a:latin typeface="Arial"/>
                <a:cs typeface="Arial"/>
              </a:rPr>
              <a:t> </a:t>
            </a:r>
            <a:r>
              <a:rPr sz="1200" spc="-5" dirty="0">
                <a:solidFill>
                  <a:srgbClr val="FFFFFF"/>
                </a:solidFill>
                <a:latin typeface="Arial"/>
                <a:cs typeface="Arial"/>
              </a:rPr>
              <a:t>1</a:t>
            </a:r>
            <a:endParaRPr sz="1200">
              <a:latin typeface="Arial"/>
              <a:cs typeface="Arial"/>
            </a:endParaRPr>
          </a:p>
        </p:txBody>
      </p:sp>
      <p:sp>
        <p:nvSpPr>
          <p:cNvPr id="20" name="object 20"/>
          <p:cNvSpPr txBox="1"/>
          <p:nvPr/>
        </p:nvSpPr>
        <p:spPr>
          <a:xfrm>
            <a:off x="288829" y="5593715"/>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2: Summer</a:t>
            </a:r>
            <a:r>
              <a:rPr sz="1200" spc="-125" dirty="0">
                <a:solidFill>
                  <a:srgbClr val="FFFFFF"/>
                </a:solidFill>
                <a:latin typeface="Arial"/>
                <a:cs typeface="Arial"/>
              </a:rPr>
              <a:t> </a:t>
            </a:r>
            <a:r>
              <a:rPr sz="1200" spc="-5" dirty="0">
                <a:solidFill>
                  <a:srgbClr val="FFFFFF"/>
                </a:solidFill>
                <a:latin typeface="Arial"/>
                <a:cs typeface="Arial"/>
              </a:rPr>
              <a:t>2</a:t>
            </a:r>
            <a:endParaRPr sz="1200" dirty="0">
              <a:latin typeface="Arial"/>
              <a:cs typeface="Arial"/>
            </a:endParaRPr>
          </a:p>
        </p:txBody>
      </p:sp>
      <p:sp>
        <p:nvSpPr>
          <p:cNvPr id="21" name="object 21"/>
          <p:cNvSpPr/>
          <p:nvPr/>
        </p:nvSpPr>
        <p:spPr>
          <a:xfrm>
            <a:off x="1283208" y="2174748"/>
            <a:ext cx="250190" cy="250190"/>
          </a:xfrm>
          <a:custGeom>
            <a:avLst/>
            <a:gdLst/>
            <a:ahLst/>
            <a:cxnLst/>
            <a:rect l="l" t="t" r="r" b="b"/>
            <a:pathLst>
              <a:path w="250190" h="250189">
                <a:moveTo>
                  <a:pt x="124968" y="0"/>
                </a:moveTo>
                <a:lnTo>
                  <a:pt x="76327" y="9819"/>
                </a:lnTo>
                <a:lnTo>
                  <a:pt x="36604" y="36599"/>
                </a:lnTo>
                <a:lnTo>
                  <a:pt x="9821" y="76322"/>
                </a:lnTo>
                <a:lnTo>
                  <a:pt x="0" y="124968"/>
                </a:lnTo>
                <a:lnTo>
                  <a:pt x="9821" y="173608"/>
                </a:lnTo>
                <a:lnTo>
                  <a:pt x="36604" y="213331"/>
                </a:lnTo>
                <a:lnTo>
                  <a:pt x="76327" y="240114"/>
                </a:lnTo>
                <a:lnTo>
                  <a:pt x="124968" y="249936"/>
                </a:lnTo>
                <a:lnTo>
                  <a:pt x="173608" y="240114"/>
                </a:lnTo>
                <a:lnTo>
                  <a:pt x="213331" y="213331"/>
                </a:lnTo>
                <a:lnTo>
                  <a:pt x="240114" y="173608"/>
                </a:lnTo>
                <a:lnTo>
                  <a:pt x="249936" y="124968"/>
                </a:lnTo>
                <a:lnTo>
                  <a:pt x="240114" y="76322"/>
                </a:lnTo>
                <a:lnTo>
                  <a:pt x="213331" y="36599"/>
                </a:lnTo>
                <a:lnTo>
                  <a:pt x="173608" y="9819"/>
                </a:lnTo>
                <a:lnTo>
                  <a:pt x="124968" y="0"/>
                </a:lnTo>
                <a:close/>
              </a:path>
            </a:pathLst>
          </a:custGeom>
          <a:solidFill>
            <a:srgbClr val="FFFFFF"/>
          </a:solidFill>
        </p:spPr>
        <p:txBody>
          <a:bodyPr wrap="square" lIns="0" tIns="0" rIns="0" bIns="0" rtlCol="0"/>
          <a:lstStyle/>
          <a:p>
            <a:endParaRPr/>
          </a:p>
        </p:txBody>
      </p:sp>
      <p:sp>
        <p:nvSpPr>
          <p:cNvPr id="22" name="object 22"/>
          <p:cNvSpPr/>
          <p:nvPr/>
        </p:nvSpPr>
        <p:spPr>
          <a:xfrm>
            <a:off x="1283208" y="2174748"/>
            <a:ext cx="250190" cy="250190"/>
          </a:xfrm>
          <a:custGeom>
            <a:avLst/>
            <a:gdLst/>
            <a:ahLst/>
            <a:cxnLst/>
            <a:rect l="l" t="t" r="r" b="b"/>
            <a:pathLst>
              <a:path w="250190" h="250189">
                <a:moveTo>
                  <a:pt x="0" y="124968"/>
                </a:moveTo>
                <a:lnTo>
                  <a:pt x="9821" y="76322"/>
                </a:lnTo>
                <a:lnTo>
                  <a:pt x="36604" y="36599"/>
                </a:lnTo>
                <a:lnTo>
                  <a:pt x="76327" y="9819"/>
                </a:lnTo>
                <a:lnTo>
                  <a:pt x="124968" y="0"/>
                </a:lnTo>
                <a:lnTo>
                  <a:pt x="173608" y="9819"/>
                </a:lnTo>
                <a:lnTo>
                  <a:pt x="213331" y="36599"/>
                </a:lnTo>
                <a:lnTo>
                  <a:pt x="240114" y="76322"/>
                </a:lnTo>
                <a:lnTo>
                  <a:pt x="249936" y="124968"/>
                </a:lnTo>
                <a:lnTo>
                  <a:pt x="240114" y="173608"/>
                </a:lnTo>
                <a:lnTo>
                  <a:pt x="213331" y="213331"/>
                </a:lnTo>
                <a:lnTo>
                  <a:pt x="173608" y="240114"/>
                </a:lnTo>
                <a:lnTo>
                  <a:pt x="124968" y="249936"/>
                </a:lnTo>
                <a:lnTo>
                  <a:pt x="76327" y="240114"/>
                </a:lnTo>
                <a:lnTo>
                  <a:pt x="36604" y="213331"/>
                </a:lnTo>
                <a:lnTo>
                  <a:pt x="9821" y="173608"/>
                </a:lnTo>
                <a:lnTo>
                  <a:pt x="0" y="124968"/>
                </a:lnTo>
                <a:close/>
              </a:path>
            </a:pathLst>
          </a:custGeom>
          <a:ln w="12700">
            <a:solidFill>
              <a:srgbClr val="172C51"/>
            </a:solidFill>
          </a:ln>
        </p:spPr>
        <p:txBody>
          <a:bodyPr wrap="square" lIns="0" tIns="0" rIns="0" bIns="0" rtlCol="0"/>
          <a:lstStyle/>
          <a:p>
            <a:endParaRPr/>
          </a:p>
        </p:txBody>
      </p:sp>
      <p:sp>
        <p:nvSpPr>
          <p:cNvPr id="23" name="object 23"/>
          <p:cNvSpPr txBox="1"/>
          <p:nvPr/>
        </p:nvSpPr>
        <p:spPr>
          <a:xfrm>
            <a:off x="1346379" y="2173802"/>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a:latin typeface="Arial"/>
              <a:cs typeface="Arial"/>
            </a:endParaRPr>
          </a:p>
        </p:txBody>
      </p:sp>
      <p:sp>
        <p:nvSpPr>
          <p:cNvPr id="24" name="object 24"/>
          <p:cNvSpPr/>
          <p:nvPr/>
        </p:nvSpPr>
        <p:spPr>
          <a:xfrm>
            <a:off x="684276" y="4575047"/>
            <a:ext cx="250190" cy="250190"/>
          </a:xfrm>
          <a:custGeom>
            <a:avLst/>
            <a:gdLst/>
            <a:ahLst/>
            <a:cxnLst/>
            <a:rect l="l" t="t" r="r" b="b"/>
            <a:pathLst>
              <a:path w="250190" h="250189">
                <a:moveTo>
                  <a:pt x="124968" y="0"/>
                </a:moveTo>
                <a:lnTo>
                  <a:pt x="76327" y="9821"/>
                </a:lnTo>
                <a:lnTo>
                  <a:pt x="36604" y="36604"/>
                </a:lnTo>
                <a:lnTo>
                  <a:pt x="9821" y="76327"/>
                </a:lnTo>
                <a:lnTo>
                  <a:pt x="0" y="124967"/>
                </a:lnTo>
                <a:lnTo>
                  <a:pt x="9821" y="173608"/>
                </a:lnTo>
                <a:lnTo>
                  <a:pt x="36604" y="213331"/>
                </a:lnTo>
                <a:lnTo>
                  <a:pt x="76327" y="240114"/>
                </a:lnTo>
                <a:lnTo>
                  <a:pt x="124968" y="249935"/>
                </a:lnTo>
                <a:lnTo>
                  <a:pt x="173608" y="240114"/>
                </a:lnTo>
                <a:lnTo>
                  <a:pt x="213331" y="213331"/>
                </a:lnTo>
                <a:lnTo>
                  <a:pt x="240114" y="173608"/>
                </a:lnTo>
                <a:lnTo>
                  <a:pt x="249936" y="124967"/>
                </a:lnTo>
                <a:lnTo>
                  <a:pt x="240114" y="76327"/>
                </a:lnTo>
                <a:lnTo>
                  <a:pt x="213331" y="36604"/>
                </a:lnTo>
                <a:lnTo>
                  <a:pt x="173608" y="9821"/>
                </a:lnTo>
                <a:lnTo>
                  <a:pt x="124968" y="0"/>
                </a:lnTo>
                <a:close/>
              </a:path>
            </a:pathLst>
          </a:custGeom>
          <a:solidFill>
            <a:srgbClr val="FFFFFF"/>
          </a:solidFill>
        </p:spPr>
        <p:txBody>
          <a:bodyPr wrap="square" lIns="0" tIns="0" rIns="0" bIns="0" rtlCol="0"/>
          <a:lstStyle/>
          <a:p>
            <a:endParaRPr/>
          </a:p>
        </p:txBody>
      </p:sp>
      <p:sp>
        <p:nvSpPr>
          <p:cNvPr id="25" name="object 25"/>
          <p:cNvSpPr/>
          <p:nvPr/>
        </p:nvSpPr>
        <p:spPr>
          <a:xfrm>
            <a:off x="684276" y="4575047"/>
            <a:ext cx="250190" cy="250190"/>
          </a:xfrm>
          <a:custGeom>
            <a:avLst/>
            <a:gdLst/>
            <a:ahLst/>
            <a:cxnLst/>
            <a:rect l="l" t="t" r="r" b="b"/>
            <a:pathLst>
              <a:path w="250190" h="250189">
                <a:moveTo>
                  <a:pt x="0" y="124967"/>
                </a:moveTo>
                <a:lnTo>
                  <a:pt x="9821" y="76327"/>
                </a:lnTo>
                <a:lnTo>
                  <a:pt x="36604" y="36604"/>
                </a:lnTo>
                <a:lnTo>
                  <a:pt x="76327" y="9821"/>
                </a:lnTo>
                <a:lnTo>
                  <a:pt x="124968" y="0"/>
                </a:lnTo>
                <a:lnTo>
                  <a:pt x="173608" y="9821"/>
                </a:lnTo>
                <a:lnTo>
                  <a:pt x="213331" y="36604"/>
                </a:lnTo>
                <a:lnTo>
                  <a:pt x="240114" y="76327"/>
                </a:lnTo>
                <a:lnTo>
                  <a:pt x="249936" y="124967"/>
                </a:lnTo>
                <a:lnTo>
                  <a:pt x="240114" y="173608"/>
                </a:lnTo>
                <a:lnTo>
                  <a:pt x="213331" y="213331"/>
                </a:lnTo>
                <a:lnTo>
                  <a:pt x="173608" y="240114"/>
                </a:lnTo>
                <a:lnTo>
                  <a:pt x="124968" y="249935"/>
                </a:lnTo>
                <a:lnTo>
                  <a:pt x="76327" y="240114"/>
                </a:lnTo>
                <a:lnTo>
                  <a:pt x="36604" y="213331"/>
                </a:lnTo>
                <a:lnTo>
                  <a:pt x="9821" y="173608"/>
                </a:lnTo>
                <a:lnTo>
                  <a:pt x="0" y="124967"/>
                </a:lnTo>
                <a:close/>
              </a:path>
            </a:pathLst>
          </a:custGeom>
          <a:ln w="12700">
            <a:solidFill>
              <a:srgbClr val="172C51"/>
            </a:solidFill>
          </a:ln>
        </p:spPr>
        <p:txBody>
          <a:bodyPr wrap="square" lIns="0" tIns="0" rIns="0" bIns="0" rtlCol="0"/>
          <a:lstStyle/>
          <a:p>
            <a:endParaRPr/>
          </a:p>
        </p:txBody>
      </p:sp>
      <p:sp>
        <p:nvSpPr>
          <p:cNvPr id="26" name="object 26"/>
          <p:cNvSpPr txBox="1"/>
          <p:nvPr/>
        </p:nvSpPr>
        <p:spPr>
          <a:xfrm>
            <a:off x="747119" y="4574549"/>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2</a:t>
            </a:r>
            <a:endParaRPr sz="1400" dirty="0">
              <a:latin typeface="Arial"/>
              <a:cs typeface="Arial"/>
            </a:endParaRPr>
          </a:p>
        </p:txBody>
      </p:sp>
      <p:sp>
        <p:nvSpPr>
          <p:cNvPr id="27" name="object 27"/>
          <p:cNvSpPr txBox="1"/>
          <p:nvPr/>
        </p:nvSpPr>
        <p:spPr>
          <a:xfrm>
            <a:off x="4710533" y="7654696"/>
            <a:ext cx="1635760" cy="1143635"/>
          </a:xfrm>
          <a:prstGeom prst="rect">
            <a:avLst/>
          </a:prstGeom>
        </p:spPr>
        <p:txBody>
          <a:bodyPr vert="horz" wrap="square" lIns="0" tIns="0" rIns="0" bIns="0" rtlCol="0">
            <a:spAutoFit/>
          </a:bodyPr>
          <a:lstStyle/>
          <a:p>
            <a:pPr marL="12700">
              <a:lnSpc>
                <a:spcPts val="1614"/>
              </a:lnSpc>
            </a:pPr>
            <a:r>
              <a:rPr sz="1600" b="1" spc="-10" dirty="0">
                <a:latin typeface="Calibri"/>
                <a:cs typeface="Calibri"/>
              </a:rPr>
              <a:t>LEGEND</a:t>
            </a:r>
            <a:endParaRPr sz="1600">
              <a:latin typeface="Calibri"/>
              <a:cs typeface="Calibri"/>
            </a:endParaRPr>
          </a:p>
          <a:p>
            <a:pPr marL="469900" marR="5080" algn="just">
              <a:lnSpc>
                <a:spcPct val="100000"/>
              </a:lnSpc>
              <a:spcBef>
                <a:spcPts val="25"/>
              </a:spcBef>
            </a:pPr>
            <a:r>
              <a:rPr sz="1200" spc="-5" dirty="0">
                <a:latin typeface="Calibri"/>
                <a:cs typeface="Calibri"/>
              </a:rPr>
              <a:t>Federal</a:t>
            </a:r>
            <a:r>
              <a:rPr sz="1200" spc="-75" dirty="0">
                <a:latin typeface="Calibri"/>
                <a:cs typeface="Calibri"/>
              </a:rPr>
              <a:t> </a:t>
            </a:r>
            <a:r>
              <a:rPr sz="1200" spc="-10" dirty="0">
                <a:latin typeface="Calibri"/>
                <a:cs typeface="Calibri"/>
              </a:rPr>
              <a:t>Navigation  </a:t>
            </a:r>
            <a:r>
              <a:rPr sz="1200" dirty="0">
                <a:latin typeface="Calibri"/>
                <a:cs typeface="Calibri"/>
              </a:rPr>
              <a:t>Channel Boundary  New</a:t>
            </a:r>
            <a:r>
              <a:rPr sz="1200" spc="-100" dirty="0">
                <a:latin typeface="Calibri"/>
                <a:cs typeface="Calibri"/>
              </a:rPr>
              <a:t> </a:t>
            </a:r>
            <a:r>
              <a:rPr sz="1200" dirty="0">
                <a:latin typeface="Calibri"/>
                <a:cs typeface="Calibri"/>
              </a:rPr>
              <a:t>Pier</a:t>
            </a:r>
            <a:endParaRPr sz="1200">
              <a:latin typeface="Calibri"/>
              <a:cs typeface="Calibri"/>
            </a:endParaRPr>
          </a:p>
          <a:p>
            <a:pPr marL="469900" algn="just">
              <a:lnSpc>
                <a:spcPct val="100000"/>
              </a:lnSpc>
            </a:pPr>
            <a:r>
              <a:rPr sz="1200" spc="-5" dirty="0">
                <a:latin typeface="Calibri"/>
                <a:cs typeface="Calibri"/>
              </a:rPr>
              <a:t>Apron</a:t>
            </a:r>
            <a:endParaRPr sz="1200">
              <a:latin typeface="Calibri"/>
              <a:cs typeface="Calibri"/>
            </a:endParaRPr>
          </a:p>
          <a:p>
            <a:pPr marL="469900" algn="just">
              <a:lnSpc>
                <a:spcPct val="100000"/>
              </a:lnSpc>
            </a:pPr>
            <a:r>
              <a:rPr sz="1200" dirty="0">
                <a:latin typeface="Calibri"/>
                <a:cs typeface="Calibri"/>
              </a:rPr>
              <a:t>Pier</a:t>
            </a:r>
            <a:r>
              <a:rPr sz="1200" spc="-100" dirty="0">
                <a:latin typeface="Calibri"/>
                <a:cs typeface="Calibri"/>
              </a:rPr>
              <a:t> </a:t>
            </a:r>
            <a:r>
              <a:rPr sz="1200" dirty="0">
                <a:latin typeface="Calibri"/>
                <a:cs typeface="Calibri"/>
              </a:rPr>
              <a:t>Demolition</a:t>
            </a:r>
            <a:endParaRPr sz="1200">
              <a:latin typeface="Calibri"/>
              <a:cs typeface="Calibri"/>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Se</a:t>
            </a:r>
            <a:r>
              <a:rPr spc="-15" dirty="0"/>
              <a:t>a</a:t>
            </a:r>
            <a:r>
              <a:rPr spc="-20" dirty="0"/>
              <a:t>w</a:t>
            </a:r>
            <a:r>
              <a:rPr dirty="0"/>
              <a:t>all*</a:t>
            </a:r>
          </a:p>
        </p:txBody>
      </p:sp>
      <p:sp>
        <p:nvSpPr>
          <p:cNvPr id="32" name="object 13">
            <a:extLst>
              <a:ext uri="{FF2B5EF4-FFF2-40B4-BE49-F238E27FC236}">
                <a16:creationId xmlns:a16="http://schemas.microsoft.com/office/drawing/2014/main" id="{8F028FD0-641C-55E9-7761-069405EA3B73}"/>
              </a:ext>
            </a:extLst>
          </p:cNvPr>
          <p:cNvSpPr/>
          <p:nvPr/>
        </p:nvSpPr>
        <p:spPr>
          <a:xfrm>
            <a:off x="4737745" y="8656393"/>
            <a:ext cx="273050" cy="87122"/>
          </a:xfrm>
          <a:custGeom>
            <a:avLst/>
            <a:gdLst/>
            <a:ahLst/>
            <a:cxnLst/>
            <a:rect l="l" t="t" r="r" b="b"/>
            <a:pathLst>
              <a:path w="273050" h="119379">
                <a:moveTo>
                  <a:pt x="0" y="0"/>
                </a:moveTo>
                <a:lnTo>
                  <a:pt x="272796" y="0"/>
                </a:lnTo>
                <a:lnTo>
                  <a:pt x="272796" y="118872"/>
                </a:lnTo>
                <a:lnTo>
                  <a:pt x="0" y="118872"/>
                </a:lnTo>
                <a:lnTo>
                  <a:pt x="0" y="0"/>
                </a:lnTo>
                <a:close/>
              </a:path>
            </a:pathLst>
          </a:custGeom>
          <a:ln w="12700">
            <a:solidFill>
              <a:srgbClr val="FFFFFF"/>
            </a:solidFill>
            <a:prstDash val="sysDash"/>
          </a:ln>
        </p:spPr>
        <p:txBody>
          <a:bodyPr wrap="square" lIns="0" tIns="0" rIns="0" bIns="0" rtlCol="0"/>
          <a:lstStyle/>
          <a:p>
            <a:endParaRPr/>
          </a:p>
        </p:txBody>
      </p:sp>
      <p:cxnSp>
        <p:nvCxnSpPr>
          <p:cNvPr id="33" name="Straight Connector 32">
            <a:extLst>
              <a:ext uri="{FF2B5EF4-FFF2-40B4-BE49-F238E27FC236}">
                <a16:creationId xmlns:a16="http://schemas.microsoft.com/office/drawing/2014/main" id="{A9FC0CEA-E207-ABB7-B236-56E8C249A1AA}"/>
              </a:ext>
            </a:extLst>
          </p:cNvPr>
          <p:cNvCxnSpPr>
            <a:cxnSpLocks/>
          </p:cNvCxnSpPr>
          <p:nvPr/>
        </p:nvCxnSpPr>
        <p:spPr>
          <a:xfrm>
            <a:off x="4737745" y="8892313"/>
            <a:ext cx="273050" cy="0"/>
          </a:xfrm>
          <a:prstGeom prst="line">
            <a:avLst/>
          </a:prstGeom>
          <a:ln w="38100">
            <a:solidFill>
              <a:srgbClr val="ED29A7"/>
            </a:solidFill>
            <a:prstDash val="sysDash"/>
          </a:ln>
        </p:spPr>
        <p:style>
          <a:lnRef idx="1">
            <a:schemeClr val="accent1"/>
          </a:lnRef>
          <a:fillRef idx="0">
            <a:schemeClr val="accent1"/>
          </a:fillRef>
          <a:effectRef idx="0">
            <a:schemeClr val="accent1"/>
          </a:effectRef>
          <a:fontRef idx="minor">
            <a:schemeClr val="tx1"/>
          </a:fontRef>
        </p:style>
      </p:cxnSp>
      <p:sp>
        <p:nvSpPr>
          <p:cNvPr id="28" name="object 27">
            <a:extLst>
              <a:ext uri="{FF2B5EF4-FFF2-40B4-BE49-F238E27FC236}">
                <a16:creationId xmlns:a16="http://schemas.microsoft.com/office/drawing/2014/main" id="{23D0EEEC-9531-90C4-AFFF-DE152418D792}"/>
              </a:ext>
            </a:extLst>
          </p:cNvPr>
          <p:cNvSpPr txBox="1"/>
          <p:nvPr/>
        </p:nvSpPr>
        <p:spPr>
          <a:xfrm>
            <a:off x="302522" y="7959054"/>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3: Summer</a:t>
            </a:r>
            <a:r>
              <a:rPr sz="1200" spc="-125" dirty="0">
                <a:solidFill>
                  <a:srgbClr val="FFFFFF"/>
                </a:solidFill>
                <a:latin typeface="Arial"/>
                <a:cs typeface="Arial"/>
              </a:rPr>
              <a:t> </a:t>
            </a:r>
            <a:r>
              <a:rPr sz="1200" spc="-5" dirty="0">
                <a:solidFill>
                  <a:srgbClr val="FFFFFF"/>
                </a:solidFill>
                <a:latin typeface="Arial"/>
                <a:cs typeface="Arial"/>
              </a:rPr>
              <a:t>3</a:t>
            </a:r>
            <a:endParaRPr sz="1200">
              <a:latin typeface="Arial"/>
              <a:cs typeface="Arial"/>
            </a:endParaRPr>
          </a:p>
        </p:txBody>
      </p:sp>
      <p:sp>
        <p:nvSpPr>
          <p:cNvPr id="34" name="object 18">
            <a:extLst>
              <a:ext uri="{FF2B5EF4-FFF2-40B4-BE49-F238E27FC236}">
                <a16:creationId xmlns:a16="http://schemas.microsoft.com/office/drawing/2014/main" id="{C590B453-7482-7CFC-DE15-19C17130AF02}"/>
              </a:ext>
            </a:extLst>
          </p:cNvPr>
          <p:cNvSpPr/>
          <p:nvPr/>
        </p:nvSpPr>
        <p:spPr>
          <a:xfrm>
            <a:off x="377437" y="6086651"/>
            <a:ext cx="1366520" cy="1700782"/>
          </a:xfrm>
          <a:custGeom>
            <a:avLst/>
            <a:gdLst/>
            <a:ahLst/>
            <a:cxnLst/>
            <a:rect l="l" t="t" r="r" b="b"/>
            <a:pathLst>
              <a:path w="1366520" h="1720214">
                <a:moveTo>
                  <a:pt x="0" y="0"/>
                </a:moveTo>
                <a:lnTo>
                  <a:pt x="1366265" y="0"/>
                </a:lnTo>
                <a:lnTo>
                  <a:pt x="1366265" y="1719833"/>
                </a:lnTo>
                <a:lnTo>
                  <a:pt x="0" y="1719833"/>
                </a:lnTo>
                <a:lnTo>
                  <a:pt x="0" y="0"/>
                </a:lnTo>
                <a:close/>
              </a:path>
            </a:pathLst>
          </a:custGeom>
          <a:ln w="19050">
            <a:solidFill>
              <a:srgbClr val="FFFFFF"/>
            </a:solidFill>
          </a:ln>
        </p:spPr>
        <p:txBody>
          <a:bodyPr wrap="square" lIns="0" tIns="0" rIns="0" bIns="0" rtlCol="0"/>
          <a:lstStyle/>
          <a:p>
            <a:endParaRPr/>
          </a:p>
        </p:txBody>
      </p:sp>
      <p:grpSp>
        <p:nvGrpSpPr>
          <p:cNvPr id="38" name="Group 37">
            <a:extLst>
              <a:ext uri="{FF2B5EF4-FFF2-40B4-BE49-F238E27FC236}">
                <a16:creationId xmlns:a16="http://schemas.microsoft.com/office/drawing/2014/main" id="{D9397B41-9793-2AD7-AB8C-6946A447E659}"/>
              </a:ext>
            </a:extLst>
          </p:cNvPr>
          <p:cNvGrpSpPr/>
          <p:nvPr/>
        </p:nvGrpSpPr>
        <p:grpSpPr>
          <a:xfrm>
            <a:off x="776405" y="6739729"/>
            <a:ext cx="253158" cy="251460"/>
            <a:chOff x="-717790" y="6546423"/>
            <a:chExt cx="253158" cy="251460"/>
          </a:xfrm>
        </p:grpSpPr>
        <p:sp>
          <p:nvSpPr>
            <p:cNvPr id="36" name="object 24">
              <a:extLst>
                <a:ext uri="{FF2B5EF4-FFF2-40B4-BE49-F238E27FC236}">
                  <a16:creationId xmlns:a16="http://schemas.microsoft.com/office/drawing/2014/main" id="{761054AD-69F4-8349-1F7C-99D254379EC2}"/>
                </a:ext>
              </a:extLst>
            </p:cNvPr>
            <p:cNvSpPr/>
            <p:nvPr/>
          </p:nvSpPr>
          <p:spPr>
            <a:xfrm>
              <a:off x="-717790" y="6546623"/>
              <a:ext cx="250190" cy="250190"/>
            </a:xfrm>
            <a:custGeom>
              <a:avLst/>
              <a:gdLst/>
              <a:ahLst/>
              <a:cxnLst/>
              <a:rect l="l" t="t" r="r" b="b"/>
              <a:pathLst>
                <a:path w="250190" h="250189">
                  <a:moveTo>
                    <a:pt x="124968" y="0"/>
                  </a:moveTo>
                  <a:lnTo>
                    <a:pt x="76327" y="9821"/>
                  </a:lnTo>
                  <a:lnTo>
                    <a:pt x="36604" y="36604"/>
                  </a:lnTo>
                  <a:lnTo>
                    <a:pt x="9821" y="76327"/>
                  </a:lnTo>
                  <a:lnTo>
                    <a:pt x="0" y="124967"/>
                  </a:lnTo>
                  <a:lnTo>
                    <a:pt x="9821" y="173608"/>
                  </a:lnTo>
                  <a:lnTo>
                    <a:pt x="36604" y="213331"/>
                  </a:lnTo>
                  <a:lnTo>
                    <a:pt x="76327" y="240114"/>
                  </a:lnTo>
                  <a:lnTo>
                    <a:pt x="124968" y="249935"/>
                  </a:lnTo>
                  <a:lnTo>
                    <a:pt x="173608" y="240114"/>
                  </a:lnTo>
                  <a:lnTo>
                    <a:pt x="213331" y="213331"/>
                  </a:lnTo>
                  <a:lnTo>
                    <a:pt x="240114" y="173608"/>
                  </a:lnTo>
                  <a:lnTo>
                    <a:pt x="249936" y="124967"/>
                  </a:lnTo>
                  <a:lnTo>
                    <a:pt x="240114" y="76327"/>
                  </a:lnTo>
                  <a:lnTo>
                    <a:pt x="213331" y="36604"/>
                  </a:lnTo>
                  <a:lnTo>
                    <a:pt x="173608" y="9821"/>
                  </a:lnTo>
                  <a:lnTo>
                    <a:pt x="124968" y="0"/>
                  </a:lnTo>
                  <a:close/>
                </a:path>
              </a:pathLst>
            </a:custGeom>
            <a:solidFill>
              <a:srgbClr val="FFFFFF"/>
            </a:solidFill>
          </p:spPr>
          <p:txBody>
            <a:bodyPr wrap="square" lIns="0" tIns="0" rIns="0" bIns="0" rtlCol="0"/>
            <a:lstStyle/>
            <a:p>
              <a:endParaRPr/>
            </a:p>
          </p:txBody>
        </p:sp>
        <p:sp>
          <p:nvSpPr>
            <p:cNvPr id="31" name="object 29">
              <a:extLst>
                <a:ext uri="{FF2B5EF4-FFF2-40B4-BE49-F238E27FC236}">
                  <a16:creationId xmlns:a16="http://schemas.microsoft.com/office/drawing/2014/main" id="{B0582DF1-6E6A-460A-4F7B-8243C9A3D20A}"/>
                </a:ext>
              </a:extLst>
            </p:cNvPr>
            <p:cNvSpPr/>
            <p:nvPr/>
          </p:nvSpPr>
          <p:spPr>
            <a:xfrm>
              <a:off x="-716092" y="6546423"/>
              <a:ext cx="251460" cy="251460"/>
            </a:xfrm>
            <a:custGeom>
              <a:avLst/>
              <a:gdLst/>
              <a:ahLst/>
              <a:cxnLst/>
              <a:rect l="l" t="t" r="r" b="b"/>
              <a:pathLst>
                <a:path w="251459" h="251459">
                  <a:moveTo>
                    <a:pt x="0" y="125730"/>
                  </a:moveTo>
                  <a:lnTo>
                    <a:pt x="9879" y="76788"/>
                  </a:lnTo>
                  <a:lnTo>
                    <a:pt x="36823" y="36823"/>
                  </a:lnTo>
                  <a:lnTo>
                    <a:pt x="76788" y="9879"/>
                  </a:lnTo>
                  <a:lnTo>
                    <a:pt x="125730" y="0"/>
                  </a:lnTo>
                  <a:lnTo>
                    <a:pt x="174671" y="9879"/>
                  </a:lnTo>
                  <a:lnTo>
                    <a:pt x="214636" y="36823"/>
                  </a:lnTo>
                  <a:lnTo>
                    <a:pt x="241580" y="76788"/>
                  </a:lnTo>
                  <a:lnTo>
                    <a:pt x="251460" y="125730"/>
                  </a:lnTo>
                  <a:lnTo>
                    <a:pt x="241580" y="174671"/>
                  </a:lnTo>
                  <a:lnTo>
                    <a:pt x="214636" y="214636"/>
                  </a:lnTo>
                  <a:lnTo>
                    <a:pt x="174671" y="241580"/>
                  </a:lnTo>
                  <a:lnTo>
                    <a:pt x="125730" y="251460"/>
                  </a:lnTo>
                  <a:lnTo>
                    <a:pt x="76788" y="241580"/>
                  </a:lnTo>
                  <a:lnTo>
                    <a:pt x="36823" y="214636"/>
                  </a:lnTo>
                  <a:lnTo>
                    <a:pt x="9879" y="174671"/>
                  </a:lnTo>
                  <a:lnTo>
                    <a:pt x="0" y="125730"/>
                  </a:lnTo>
                  <a:close/>
                </a:path>
              </a:pathLst>
            </a:custGeom>
            <a:ln w="12700">
              <a:solidFill>
                <a:srgbClr val="172C51"/>
              </a:solidFill>
            </a:ln>
          </p:spPr>
          <p:txBody>
            <a:bodyPr wrap="square" lIns="0" tIns="0" rIns="0" bIns="0" rtlCol="0"/>
            <a:lstStyle/>
            <a:p>
              <a:endParaRPr/>
            </a:p>
          </p:txBody>
        </p:sp>
        <p:sp>
          <p:nvSpPr>
            <p:cNvPr id="37" name="object 26">
              <a:extLst>
                <a:ext uri="{FF2B5EF4-FFF2-40B4-BE49-F238E27FC236}">
                  <a16:creationId xmlns:a16="http://schemas.microsoft.com/office/drawing/2014/main" id="{C5A8BFD9-EBD8-761D-C5C1-B29FC81A80FC}"/>
                </a:ext>
              </a:extLst>
            </p:cNvPr>
            <p:cNvSpPr txBox="1"/>
            <p:nvPr/>
          </p:nvSpPr>
          <p:spPr>
            <a:xfrm>
              <a:off x="-653758" y="6579099"/>
              <a:ext cx="125095" cy="215444"/>
            </a:xfrm>
            <a:prstGeom prst="rect">
              <a:avLst/>
            </a:prstGeom>
          </p:spPr>
          <p:txBody>
            <a:bodyPr vert="horz" wrap="square" lIns="0" tIns="0" rIns="0" bIns="0" rtlCol="0">
              <a:spAutoFit/>
            </a:bodyPr>
            <a:lstStyle/>
            <a:p>
              <a:pPr marL="12700">
                <a:lnSpc>
                  <a:spcPct val="100000"/>
                </a:lnSpc>
              </a:pPr>
              <a:r>
                <a:rPr lang="en-US" sz="1400" b="1" dirty="0">
                  <a:latin typeface="Arial"/>
                  <a:cs typeface="Arial"/>
                </a:rPr>
                <a:t>3</a:t>
              </a:r>
              <a:endParaRPr sz="1400" dirty="0">
                <a:latin typeface="Arial"/>
                <a:cs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266C522-0954-0F1C-BA99-E46B10FBCE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6858000" cy="9144000"/>
          </a:xfrm>
          <a:prstGeom prst="rect">
            <a:avLst/>
          </a:prstGeom>
        </p:spPr>
      </p:pic>
      <p:pic>
        <p:nvPicPr>
          <p:cNvPr id="32" name="Picture 31">
            <a:extLst>
              <a:ext uri="{FF2B5EF4-FFF2-40B4-BE49-F238E27FC236}">
                <a16:creationId xmlns:a16="http://schemas.microsoft.com/office/drawing/2014/main" id="{224C4719-7BBD-1877-F2D1-6931EFEBC0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6639" y="3893131"/>
            <a:ext cx="1338393" cy="1673923"/>
          </a:xfrm>
          <a:prstGeom prst="rect">
            <a:avLst/>
          </a:prstGeom>
        </p:spPr>
      </p:pic>
      <p:pic>
        <p:nvPicPr>
          <p:cNvPr id="28" name="Picture 27">
            <a:extLst>
              <a:ext uri="{FF2B5EF4-FFF2-40B4-BE49-F238E27FC236}">
                <a16:creationId xmlns:a16="http://schemas.microsoft.com/office/drawing/2014/main" id="{883F1F09-077D-5BAE-DDDC-1113679E6F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6639" y="1644357"/>
            <a:ext cx="1338393" cy="1673923"/>
          </a:xfrm>
          <a:prstGeom prst="rect">
            <a:avLst/>
          </a:prstGeom>
        </p:spPr>
      </p:pic>
      <p:sp>
        <p:nvSpPr>
          <p:cNvPr id="4" name="object 4"/>
          <p:cNvSpPr/>
          <p:nvPr/>
        </p:nvSpPr>
        <p:spPr>
          <a:xfrm>
            <a:off x="4538471" y="7516368"/>
            <a:ext cx="2174875" cy="1477010"/>
          </a:xfrm>
          <a:custGeom>
            <a:avLst/>
            <a:gdLst/>
            <a:ahLst/>
            <a:cxnLst/>
            <a:rect l="l" t="t" r="r" b="b"/>
            <a:pathLst>
              <a:path w="2174875" h="1477009">
                <a:moveTo>
                  <a:pt x="0" y="0"/>
                </a:moveTo>
                <a:lnTo>
                  <a:pt x="2174748" y="0"/>
                </a:lnTo>
                <a:lnTo>
                  <a:pt x="2174748" y="1476755"/>
                </a:lnTo>
                <a:lnTo>
                  <a:pt x="0" y="1476755"/>
                </a:lnTo>
                <a:lnTo>
                  <a:pt x="0" y="0"/>
                </a:lnTo>
                <a:close/>
              </a:path>
            </a:pathLst>
          </a:custGeom>
          <a:solidFill>
            <a:srgbClr val="FFFFFF">
              <a:alpha val="50195"/>
            </a:srgbClr>
          </a:solidFill>
        </p:spPr>
        <p:txBody>
          <a:bodyPr wrap="square" lIns="0" tIns="0" rIns="0" bIns="0" rtlCol="0"/>
          <a:lstStyle/>
          <a:p>
            <a:endParaRPr/>
          </a:p>
        </p:txBody>
      </p:sp>
      <p:sp>
        <p:nvSpPr>
          <p:cNvPr id="27" name="object 27"/>
          <p:cNvSpPr txBox="1"/>
          <p:nvPr/>
        </p:nvSpPr>
        <p:spPr>
          <a:xfrm>
            <a:off x="4710533" y="7654696"/>
            <a:ext cx="1635760" cy="1128514"/>
          </a:xfrm>
          <a:prstGeom prst="rect">
            <a:avLst/>
          </a:prstGeom>
        </p:spPr>
        <p:txBody>
          <a:bodyPr vert="horz" wrap="square" lIns="0" tIns="0" rIns="0" bIns="0" rtlCol="0">
            <a:spAutoFit/>
          </a:bodyPr>
          <a:lstStyle/>
          <a:p>
            <a:pPr marL="12700">
              <a:lnSpc>
                <a:spcPts val="1614"/>
              </a:lnSpc>
            </a:pPr>
            <a:r>
              <a:rPr sz="1600" b="1" spc="-10" dirty="0">
                <a:latin typeface="Calibri"/>
                <a:cs typeface="Calibri"/>
              </a:rPr>
              <a:t>LEGEND</a:t>
            </a:r>
            <a:endParaRPr sz="1600" dirty="0">
              <a:latin typeface="Calibri"/>
              <a:cs typeface="Calibri"/>
            </a:endParaRPr>
          </a:p>
          <a:p>
            <a:pPr marL="469900" marR="5080" algn="just">
              <a:lnSpc>
                <a:spcPct val="100000"/>
              </a:lnSpc>
              <a:spcBef>
                <a:spcPts val="25"/>
              </a:spcBef>
            </a:pPr>
            <a:r>
              <a:rPr sz="1200" spc="-5" dirty="0">
                <a:latin typeface="Calibri"/>
                <a:cs typeface="Calibri"/>
              </a:rPr>
              <a:t>Federal</a:t>
            </a:r>
            <a:r>
              <a:rPr sz="1200" spc="-75" dirty="0">
                <a:latin typeface="Calibri"/>
                <a:cs typeface="Calibri"/>
              </a:rPr>
              <a:t> </a:t>
            </a:r>
            <a:r>
              <a:rPr sz="1200" spc="-10" dirty="0">
                <a:latin typeface="Calibri"/>
                <a:cs typeface="Calibri"/>
              </a:rPr>
              <a:t>Navigation  </a:t>
            </a:r>
            <a:r>
              <a:rPr sz="1200" dirty="0">
                <a:latin typeface="Calibri"/>
                <a:cs typeface="Calibri"/>
              </a:rPr>
              <a:t>Channel Boundary  New</a:t>
            </a:r>
            <a:r>
              <a:rPr sz="1200" spc="-100" dirty="0">
                <a:latin typeface="Calibri"/>
                <a:cs typeface="Calibri"/>
              </a:rPr>
              <a:t> </a:t>
            </a:r>
            <a:r>
              <a:rPr sz="1200" dirty="0">
                <a:latin typeface="Calibri"/>
                <a:cs typeface="Calibri"/>
              </a:rPr>
              <a:t>Pier</a:t>
            </a:r>
          </a:p>
          <a:p>
            <a:pPr marL="469900" algn="just">
              <a:lnSpc>
                <a:spcPct val="100000"/>
              </a:lnSpc>
            </a:pPr>
            <a:r>
              <a:rPr sz="1200" spc="-5" dirty="0">
                <a:latin typeface="Calibri"/>
                <a:cs typeface="Calibri"/>
              </a:rPr>
              <a:t>Apron</a:t>
            </a:r>
            <a:endParaRPr sz="1200" dirty="0">
              <a:latin typeface="Calibri"/>
              <a:cs typeface="Calibri"/>
            </a:endParaRPr>
          </a:p>
          <a:p>
            <a:pPr marL="469900" algn="just">
              <a:lnSpc>
                <a:spcPct val="100000"/>
              </a:lnSpc>
            </a:pPr>
            <a:r>
              <a:rPr sz="1200" dirty="0">
                <a:latin typeface="Calibri"/>
                <a:cs typeface="Calibri"/>
              </a:rPr>
              <a:t>Pier</a:t>
            </a:r>
            <a:r>
              <a:rPr sz="1200" spc="-100" dirty="0">
                <a:latin typeface="Calibri"/>
                <a:cs typeface="Calibri"/>
              </a:rPr>
              <a:t> </a:t>
            </a:r>
            <a:r>
              <a:rPr sz="1200" dirty="0">
                <a:latin typeface="Calibri"/>
                <a:cs typeface="Calibri"/>
              </a:rPr>
              <a:t>Demolition</a:t>
            </a:r>
          </a:p>
        </p:txBody>
      </p:sp>
      <p:sp>
        <p:nvSpPr>
          <p:cNvPr id="3" name="object 3"/>
          <p:cNvSpPr txBox="1"/>
          <p:nvPr/>
        </p:nvSpPr>
        <p:spPr>
          <a:xfrm>
            <a:off x="4538471" y="6102606"/>
            <a:ext cx="2228850" cy="1436291"/>
          </a:xfrm>
          <a:prstGeom prst="rect">
            <a:avLst/>
          </a:prstGeom>
        </p:spPr>
        <p:txBody>
          <a:bodyPr vert="horz" wrap="square" lIns="0" tIns="0" rIns="0" bIns="0" rtlCol="0">
            <a:spAutoFit/>
          </a:bodyPr>
          <a:lstStyle/>
          <a:p>
            <a:pPr marL="12700">
              <a:lnSpc>
                <a:spcPct val="100000"/>
              </a:lnSpc>
            </a:pPr>
            <a:r>
              <a:rPr sz="3000" spc="-10" dirty="0">
                <a:solidFill>
                  <a:srgbClr val="FFFFFF"/>
                </a:solidFill>
                <a:latin typeface="Calibri"/>
                <a:cs typeface="Calibri"/>
              </a:rPr>
              <a:t>Alternative</a:t>
            </a:r>
            <a:r>
              <a:rPr sz="3000" spc="-125" dirty="0">
                <a:solidFill>
                  <a:srgbClr val="FFFFFF"/>
                </a:solidFill>
                <a:latin typeface="Calibri"/>
                <a:cs typeface="Calibri"/>
              </a:rPr>
              <a:t> </a:t>
            </a:r>
            <a:r>
              <a:rPr lang="en-US" sz="3000" dirty="0">
                <a:solidFill>
                  <a:srgbClr val="FFFFFF"/>
                </a:solidFill>
                <a:latin typeface="Calibri"/>
                <a:cs typeface="Calibri"/>
              </a:rPr>
              <a:t>5</a:t>
            </a:r>
            <a:endParaRPr sz="3000" dirty="0">
              <a:latin typeface="Calibri"/>
              <a:cs typeface="Calibri"/>
            </a:endParaRPr>
          </a:p>
          <a:p>
            <a:pPr marL="12700" marR="116205">
              <a:lnSpc>
                <a:spcPct val="100000"/>
              </a:lnSpc>
              <a:spcBef>
                <a:spcPts val="120"/>
              </a:spcBef>
            </a:pPr>
            <a:r>
              <a:rPr sz="1200" dirty="0">
                <a:solidFill>
                  <a:srgbClr val="FFFFFF"/>
                </a:solidFill>
                <a:latin typeface="Calibri"/>
                <a:cs typeface="Calibri"/>
              </a:rPr>
              <a:t>*1,270’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95" dirty="0">
                <a:solidFill>
                  <a:srgbClr val="FFFFFF"/>
                </a:solidFill>
                <a:latin typeface="Calibri"/>
                <a:cs typeface="Calibri"/>
              </a:rPr>
              <a:t> </a:t>
            </a:r>
            <a:r>
              <a:rPr sz="1200" dirty="0">
                <a:solidFill>
                  <a:srgbClr val="FFFFFF"/>
                </a:solidFill>
                <a:latin typeface="Calibri"/>
                <a:cs typeface="Calibri"/>
              </a:rPr>
              <a:t>dock  </a:t>
            </a:r>
            <a:r>
              <a:rPr lang="en-US" sz="1200" dirty="0">
                <a:solidFill>
                  <a:srgbClr val="FFFFFF"/>
                </a:solidFill>
                <a:latin typeface="Calibri"/>
                <a:cs typeface="Calibri"/>
              </a:rPr>
              <a:t>205</a:t>
            </a:r>
            <a:r>
              <a:rPr sz="1200" dirty="0">
                <a:solidFill>
                  <a:srgbClr val="FFFFFF"/>
                </a:solidFill>
                <a:latin typeface="Calibri"/>
                <a:cs typeface="Calibri"/>
              </a:rPr>
              <a:t>’ of berth </a:t>
            </a:r>
            <a:r>
              <a:rPr sz="1200" spc="-5" dirty="0">
                <a:solidFill>
                  <a:srgbClr val="FFFFFF"/>
                </a:solidFill>
                <a:latin typeface="Calibri"/>
                <a:cs typeface="Calibri"/>
              </a:rPr>
              <a:t>space </a:t>
            </a:r>
            <a:r>
              <a:rPr sz="1200" dirty="0">
                <a:solidFill>
                  <a:srgbClr val="FFFFFF"/>
                </a:solidFill>
                <a:latin typeface="Calibri"/>
                <a:cs typeface="Calibri"/>
              </a:rPr>
              <a:t>along</a:t>
            </a:r>
            <a:r>
              <a:rPr sz="1200" spc="-65" dirty="0">
                <a:solidFill>
                  <a:srgbClr val="FFFFFF"/>
                </a:solidFill>
                <a:latin typeface="Calibri"/>
                <a:cs typeface="Calibri"/>
              </a:rPr>
              <a:t> </a:t>
            </a:r>
            <a:r>
              <a:rPr sz="1200" spc="-10" dirty="0">
                <a:solidFill>
                  <a:srgbClr val="FFFFFF"/>
                </a:solidFill>
                <a:latin typeface="Calibri"/>
                <a:cs typeface="Calibri"/>
              </a:rPr>
              <a:t>seawall</a:t>
            </a:r>
            <a:endParaRPr lang="en-US" sz="1200" spc="-10" dirty="0">
              <a:solidFill>
                <a:srgbClr val="FFFFFF"/>
              </a:solidFill>
              <a:latin typeface="Calibri"/>
              <a:cs typeface="Calibri"/>
            </a:endParaRPr>
          </a:p>
          <a:p>
            <a:pPr marL="12700" marR="116205">
              <a:lnSpc>
                <a:spcPct val="100000"/>
              </a:lnSpc>
              <a:spcBef>
                <a:spcPts val="120"/>
              </a:spcBef>
            </a:pPr>
            <a:r>
              <a:rPr lang="en-US" sz="1200" spc="-10" dirty="0">
                <a:solidFill>
                  <a:srgbClr val="FFFFFF"/>
                </a:solidFill>
                <a:latin typeface="Calibri"/>
                <a:cs typeface="Calibri"/>
              </a:rPr>
              <a:t>34,600 sf of over-water coverage</a:t>
            </a:r>
          </a:p>
          <a:p>
            <a:pPr marL="12700" marR="116205">
              <a:lnSpc>
                <a:spcPct val="100000"/>
              </a:lnSpc>
              <a:spcBef>
                <a:spcPts val="120"/>
              </a:spcBef>
            </a:pPr>
            <a:r>
              <a:rPr lang="en-US" sz="1200" spc="-10" dirty="0">
                <a:solidFill>
                  <a:srgbClr val="FFFFFF"/>
                </a:solidFill>
                <a:latin typeface="Calibri"/>
                <a:cs typeface="Calibri"/>
              </a:rPr>
              <a:t>1,110 sf of benthic fill</a:t>
            </a:r>
          </a:p>
          <a:p>
            <a:pPr marL="12700" marR="116205">
              <a:lnSpc>
                <a:spcPct val="100000"/>
              </a:lnSpc>
              <a:spcBef>
                <a:spcPts val="120"/>
              </a:spcBef>
            </a:pPr>
            <a:r>
              <a:rPr lang="en-US" sz="1200" spc="-10" dirty="0">
                <a:solidFill>
                  <a:srgbClr val="FFFFFF"/>
                </a:solidFill>
                <a:latin typeface="Calibri"/>
                <a:cs typeface="Calibri"/>
              </a:rPr>
              <a:t>1,553 sf of benthic fill with piles</a:t>
            </a:r>
            <a:endParaRPr sz="1200" dirty="0">
              <a:latin typeface="Calibri"/>
              <a:cs typeface="Calibri"/>
            </a:endParaRPr>
          </a:p>
        </p:txBody>
      </p:sp>
      <p:sp>
        <p:nvSpPr>
          <p:cNvPr id="5" name="object 5"/>
          <p:cNvSpPr/>
          <p:nvPr/>
        </p:nvSpPr>
        <p:spPr>
          <a:xfrm>
            <a:off x="4538471" y="7516368"/>
            <a:ext cx="2174875" cy="1477010"/>
          </a:xfrm>
          <a:custGeom>
            <a:avLst/>
            <a:gdLst/>
            <a:ahLst/>
            <a:cxnLst/>
            <a:rect l="l" t="t" r="r" b="b"/>
            <a:pathLst>
              <a:path w="2174875" h="1477009">
                <a:moveTo>
                  <a:pt x="0" y="0"/>
                </a:moveTo>
                <a:lnTo>
                  <a:pt x="2174748" y="0"/>
                </a:lnTo>
                <a:lnTo>
                  <a:pt x="2174748" y="1476755"/>
                </a:lnTo>
                <a:lnTo>
                  <a:pt x="0" y="1476755"/>
                </a:lnTo>
                <a:lnTo>
                  <a:pt x="0" y="0"/>
                </a:lnTo>
                <a:close/>
              </a:path>
            </a:pathLst>
          </a:custGeom>
          <a:ln w="12700">
            <a:solidFill>
              <a:srgbClr val="2A3C32"/>
            </a:solidFill>
          </a:ln>
        </p:spPr>
        <p:txBody>
          <a:bodyPr wrap="square" lIns="0" tIns="0" rIns="0" bIns="0" rtlCol="0"/>
          <a:lstStyle/>
          <a:p>
            <a:endParaRPr/>
          </a:p>
        </p:txBody>
      </p:sp>
      <p:sp>
        <p:nvSpPr>
          <p:cNvPr id="6" name="object 6"/>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solidFill>
            <a:srgbClr val="B22D2E">
              <a:alpha val="50195"/>
            </a:srgbClr>
          </a:solidFill>
        </p:spPr>
        <p:txBody>
          <a:bodyPr wrap="square" lIns="0" tIns="0" rIns="0" bIns="0" rtlCol="0"/>
          <a:lstStyle/>
          <a:p>
            <a:endParaRPr/>
          </a:p>
        </p:txBody>
      </p:sp>
      <p:sp>
        <p:nvSpPr>
          <p:cNvPr id="7" name="object 7"/>
          <p:cNvSpPr/>
          <p:nvPr/>
        </p:nvSpPr>
        <p:spPr>
          <a:xfrm>
            <a:off x="4739640" y="7946135"/>
            <a:ext cx="273050" cy="119380"/>
          </a:xfrm>
          <a:custGeom>
            <a:avLst/>
            <a:gdLst/>
            <a:ahLst/>
            <a:cxnLst/>
            <a:rect l="l" t="t" r="r" b="b"/>
            <a:pathLst>
              <a:path w="273050" h="119379">
                <a:moveTo>
                  <a:pt x="0" y="0"/>
                </a:moveTo>
                <a:lnTo>
                  <a:pt x="272796" y="0"/>
                </a:lnTo>
                <a:lnTo>
                  <a:pt x="272796" y="118871"/>
                </a:lnTo>
                <a:lnTo>
                  <a:pt x="0" y="118871"/>
                </a:lnTo>
                <a:lnTo>
                  <a:pt x="0" y="0"/>
                </a:lnTo>
                <a:close/>
              </a:path>
            </a:pathLst>
          </a:custGeom>
          <a:ln w="12700">
            <a:solidFill>
              <a:srgbClr val="CC171B"/>
            </a:solidFill>
            <a:prstDash val="sysDash"/>
          </a:ln>
        </p:spPr>
        <p:txBody>
          <a:bodyPr wrap="square" lIns="0" tIns="0" rIns="0" bIns="0" rtlCol="0"/>
          <a:lstStyle/>
          <a:p>
            <a:endParaRPr/>
          </a:p>
        </p:txBody>
      </p:sp>
      <p:sp>
        <p:nvSpPr>
          <p:cNvPr id="8" name="object 8"/>
          <p:cNvSpPr/>
          <p:nvPr/>
        </p:nvSpPr>
        <p:spPr>
          <a:xfrm>
            <a:off x="4802123" y="8455152"/>
            <a:ext cx="146685" cy="140335"/>
          </a:xfrm>
          <a:custGeom>
            <a:avLst/>
            <a:gdLst/>
            <a:ahLst/>
            <a:cxnLst/>
            <a:rect l="l" t="t" r="r" b="b"/>
            <a:pathLst>
              <a:path w="146685" h="140334">
                <a:moveTo>
                  <a:pt x="0" y="0"/>
                </a:moveTo>
                <a:lnTo>
                  <a:pt x="146303" y="0"/>
                </a:lnTo>
                <a:lnTo>
                  <a:pt x="146303" y="140208"/>
                </a:lnTo>
                <a:lnTo>
                  <a:pt x="0" y="140208"/>
                </a:lnTo>
                <a:lnTo>
                  <a:pt x="0" y="0"/>
                </a:lnTo>
                <a:close/>
              </a:path>
            </a:pathLst>
          </a:custGeom>
          <a:solidFill>
            <a:srgbClr val="845F92"/>
          </a:solidFill>
        </p:spPr>
        <p:txBody>
          <a:bodyPr wrap="square" lIns="0" tIns="0" rIns="0" bIns="0" rtlCol="0"/>
          <a:lstStyle/>
          <a:p>
            <a:endParaRPr/>
          </a:p>
        </p:txBody>
      </p:sp>
      <p:sp>
        <p:nvSpPr>
          <p:cNvPr id="9" name="object 9"/>
          <p:cNvSpPr/>
          <p:nvPr/>
        </p:nvSpPr>
        <p:spPr>
          <a:xfrm>
            <a:off x="4802123" y="8455152"/>
            <a:ext cx="146685" cy="140335"/>
          </a:xfrm>
          <a:custGeom>
            <a:avLst/>
            <a:gdLst/>
            <a:ahLst/>
            <a:cxnLst/>
            <a:rect l="l" t="t" r="r" b="b"/>
            <a:pathLst>
              <a:path w="146685" h="140334">
                <a:moveTo>
                  <a:pt x="0" y="0"/>
                </a:moveTo>
                <a:lnTo>
                  <a:pt x="146303" y="0"/>
                </a:lnTo>
                <a:lnTo>
                  <a:pt x="146303" y="140208"/>
                </a:lnTo>
                <a:lnTo>
                  <a:pt x="0" y="140208"/>
                </a:lnTo>
                <a:lnTo>
                  <a:pt x="0" y="0"/>
                </a:lnTo>
                <a:close/>
              </a:path>
            </a:pathLst>
          </a:custGeom>
          <a:ln w="12700">
            <a:solidFill>
              <a:srgbClr val="172C51"/>
            </a:solidFill>
          </a:ln>
        </p:spPr>
        <p:txBody>
          <a:bodyPr wrap="square" lIns="0" tIns="0" rIns="0" bIns="0" rtlCol="0"/>
          <a:lstStyle/>
          <a:p>
            <a:endParaRPr/>
          </a:p>
        </p:txBody>
      </p:sp>
      <p:sp>
        <p:nvSpPr>
          <p:cNvPr id="11" name="object 11"/>
          <p:cNvSpPr/>
          <p:nvPr/>
        </p:nvSpPr>
        <p:spPr>
          <a:xfrm>
            <a:off x="4802123" y="8247888"/>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solidFill>
            <a:srgbClr val="C7C8C3"/>
          </a:solidFill>
        </p:spPr>
        <p:txBody>
          <a:bodyPr wrap="square" lIns="0" tIns="0" rIns="0" bIns="0" rtlCol="0"/>
          <a:lstStyle/>
          <a:p>
            <a:endParaRPr/>
          </a:p>
        </p:txBody>
      </p:sp>
      <p:sp>
        <p:nvSpPr>
          <p:cNvPr id="12" name="object 12"/>
          <p:cNvSpPr/>
          <p:nvPr/>
        </p:nvSpPr>
        <p:spPr>
          <a:xfrm>
            <a:off x="4802123" y="8247888"/>
            <a:ext cx="146685" cy="140335"/>
          </a:xfrm>
          <a:custGeom>
            <a:avLst/>
            <a:gdLst/>
            <a:ahLst/>
            <a:cxnLst/>
            <a:rect l="l" t="t" r="r" b="b"/>
            <a:pathLst>
              <a:path w="146685" h="140334">
                <a:moveTo>
                  <a:pt x="0" y="0"/>
                </a:moveTo>
                <a:lnTo>
                  <a:pt x="146303" y="0"/>
                </a:lnTo>
                <a:lnTo>
                  <a:pt x="146303" y="140207"/>
                </a:lnTo>
                <a:lnTo>
                  <a:pt x="0" y="140207"/>
                </a:lnTo>
                <a:lnTo>
                  <a:pt x="0" y="0"/>
                </a:lnTo>
                <a:close/>
              </a:path>
            </a:pathLst>
          </a:custGeom>
          <a:ln w="12700">
            <a:solidFill>
              <a:srgbClr val="172C51"/>
            </a:solidFill>
          </a:ln>
        </p:spPr>
        <p:txBody>
          <a:bodyPr wrap="square" lIns="0" tIns="0" rIns="0" bIns="0" rtlCol="0"/>
          <a:lstStyle/>
          <a:p>
            <a:endParaRPr/>
          </a:p>
        </p:txBody>
      </p:sp>
      <p:sp>
        <p:nvSpPr>
          <p:cNvPr id="13" name="object 13"/>
          <p:cNvSpPr/>
          <p:nvPr/>
        </p:nvSpPr>
        <p:spPr>
          <a:xfrm>
            <a:off x="4737745" y="8656393"/>
            <a:ext cx="273050" cy="87122"/>
          </a:xfrm>
          <a:custGeom>
            <a:avLst/>
            <a:gdLst/>
            <a:ahLst/>
            <a:cxnLst/>
            <a:rect l="l" t="t" r="r" b="b"/>
            <a:pathLst>
              <a:path w="273050" h="119379">
                <a:moveTo>
                  <a:pt x="0" y="0"/>
                </a:moveTo>
                <a:lnTo>
                  <a:pt x="272796" y="0"/>
                </a:lnTo>
                <a:lnTo>
                  <a:pt x="272796" y="118872"/>
                </a:lnTo>
                <a:lnTo>
                  <a:pt x="0" y="118872"/>
                </a:lnTo>
                <a:lnTo>
                  <a:pt x="0" y="0"/>
                </a:lnTo>
                <a:close/>
              </a:path>
            </a:pathLst>
          </a:custGeom>
          <a:ln w="12700">
            <a:solidFill>
              <a:srgbClr val="FFFFFF"/>
            </a:solidFill>
            <a:prstDash val="sysDash"/>
          </a:ln>
        </p:spPr>
        <p:txBody>
          <a:bodyPr wrap="square" lIns="0" tIns="0" rIns="0" bIns="0" rtlCol="0"/>
          <a:lstStyle/>
          <a:p>
            <a:endParaRPr/>
          </a:p>
        </p:txBody>
      </p:sp>
      <p:sp>
        <p:nvSpPr>
          <p:cNvPr id="15" name="object 15"/>
          <p:cNvSpPr/>
          <p:nvPr/>
        </p:nvSpPr>
        <p:spPr>
          <a:xfrm>
            <a:off x="363854" y="1631823"/>
            <a:ext cx="1366520" cy="1703070"/>
          </a:xfrm>
          <a:custGeom>
            <a:avLst/>
            <a:gdLst/>
            <a:ahLst/>
            <a:cxnLst/>
            <a:rect l="l" t="t" r="r" b="b"/>
            <a:pathLst>
              <a:path w="1366520" h="1703070">
                <a:moveTo>
                  <a:pt x="0" y="0"/>
                </a:moveTo>
                <a:lnTo>
                  <a:pt x="1366265" y="0"/>
                </a:lnTo>
                <a:lnTo>
                  <a:pt x="1366265" y="1703070"/>
                </a:lnTo>
                <a:lnTo>
                  <a:pt x="0" y="1703070"/>
                </a:lnTo>
                <a:lnTo>
                  <a:pt x="0" y="0"/>
                </a:lnTo>
                <a:close/>
              </a:path>
            </a:pathLst>
          </a:custGeom>
          <a:ln w="19050">
            <a:solidFill>
              <a:srgbClr val="FFFFFF"/>
            </a:solidFill>
          </a:ln>
        </p:spPr>
        <p:txBody>
          <a:bodyPr wrap="square" lIns="0" tIns="0" rIns="0" bIns="0" rtlCol="0"/>
          <a:lstStyle/>
          <a:p>
            <a:endParaRPr/>
          </a:p>
        </p:txBody>
      </p:sp>
      <p:sp>
        <p:nvSpPr>
          <p:cNvPr id="17" name="object 17"/>
          <p:cNvSpPr/>
          <p:nvPr/>
        </p:nvSpPr>
        <p:spPr>
          <a:xfrm>
            <a:off x="363854" y="3882771"/>
            <a:ext cx="1366520" cy="1703070"/>
          </a:xfrm>
          <a:custGeom>
            <a:avLst/>
            <a:gdLst/>
            <a:ahLst/>
            <a:cxnLst/>
            <a:rect l="l" t="t" r="r" b="b"/>
            <a:pathLst>
              <a:path w="1366520" h="1703070">
                <a:moveTo>
                  <a:pt x="0" y="0"/>
                </a:moveTo>
                <a:lnTo>
                  <a:pt x="1366265" y="0"/>
                </a:lnTo>
                <a:lnTo>
                  <a:pt x="1366265" y="1703070"/>
                </a:lnTo>
                <a:lnTo>
                  <a:pt x="0" y="1703070"/>
                </a:lnTo>
                <a:lnTo>
                  <a:pt x="0" y="0"/>
                </a:lnTo>
                <a:close/>
              </a:path>
            </a:pathLst>
          </a:custGeom>
          <a:ln w="19050">
            <a:solidFill>
              <a:srgbClr val="FFFFFF"/>
            </a:solidFill>
          </a:ln>
        </p:spPr>
        <p:txBody>
          <a:bodyPr wrap="square" lIns="0" tIns="0" rIns="0" bIns="0" rtlCol="0"/>
          <a:lstStyle/>
          <a:p>
            <a:endParaRPr/>
          </a:p>
        </p:txBody>
      </p:sp>
      <p:sp>
        <p:nvSpPr>
          <p:cNvPr id="18" name="object 18"/>
          <p:cNvSpPr txBox="1"/>
          <p:nvPr/>
        </p:nvSpPr>
        <p:spPr>
          <a:xfrm>
            <a:off x="316538" y="1022812"/>
            <a:ext cx="1305560" cy="445134"/>
          </a:xfrm>
          <a:prstGeom prst="rect">
            <a:avLst/>
          </a:prstGeom>
        </p:spPr>
        <p:txBody>
          <a:bodyPr vert="horz" wrap="square" lIns="0" tIns="0" rIns="0" bIns="0" rtlCol="0">
            <a:spAutoFit/>
          </a:bodyPr>
          <a:lstStyle/>
          <a:p>
            <a:pPr marL="12700" marR="5080">
              <a:lnSpc>
                <a:spcPct val="78300"/>
              </a:lnSpc>
            </a:pPr>
            <a:r>
              <a:rPr sz="1800" spc="-10" dirty="0">
                <a:solidFill>
                  <a:srgbClr val="FFFFFF"/>
                </a:solidFill>
                <a:latin typeface="Arial"/>
                <a:cs typeface="Arial"/>
              </a:rPr>
              <a:t>C</a:t>
            </a:r>
            <a:r>
              <a:rPr sz="1800" spc="-15" dirty="0">
                <a:solidFill>
                  <a:srgbClr val="FFFFFF"/>
                </a:solidFill>
                <a:latin typeface="Arial"/>
                <a:cs typeface="Arial"/>
              </a:rPr>
              <a:t>on</a:t>
            </a:r>
            <a:r>
              <a:rPr sz="1800" spc="-5" dirty="0">
                <a:solidFill>
                  <a:srgbClr val="FFFFFF"/>
                </a:solidFill>
                <a:latin typeface="Arial"/>
                <a:cs typeface="Arial"/>
              </a:rPr>
              <a:t>s</a:t>
            </a:r>
            <a:r>
              <a:rPr sz="1800" dirty="0">
                <a:solidFill>
                  <a:srgbClr val="FFFFFF"/>
                </a:solidFill>
                <a:latin typeface="Arial"/>
                <a:cs typeface="Arial"/>
              </a:rPr>
              <a:t>tr</a:t>
            </a:r>
            <a:r>
              <a:rPr sz="1800" spc="-15" dirty="0">
                <a:solidFill>
                  <a:srgbClr val="FFFFFF"/>
                </a:solidFill>
                <a:latin typeface="Arial"/>
                <a:cs typeface="Arial"/>
              </a:rPr>
              <a:t>u</a:t>
            </a:r>
            <a:r>
              <a:rPr sz="1800" spc="-5" dirty="0">
                <a:solidFill>
                  <a:srgbClr val="FFFFFF"/>
                </a:solidFill>
                <a:latin typeface="Arial"/>
                <a:cs typeface="Arial"/>
              </a:rPr>
              <a:t>c</a:t>
            </a:r>
            <a:r>
              <a:rPr sz="1800" dirty="0">
                <a:solidFill>
                  <a:srgbClr val="FFFFFF"/>
                </a:solidFill>
                <a:latin typeface="Arial"/>
                <a:cs typeface="Arial"/>
              </a:rPr>
              <a:t>t</a:t>
            </a:r>
            <a:r>
              <a:rPr sz="1800" spc="-10" dirty="0">
                <a:solidFill>
                  <a:srgbClr val="FFFFFF"/>
                </a:solidFill>
                <a:latin typeface="Arial"/>
                <a:cs typeface="Arial"/>
              </a:rPr>
              <a:t>i</a:t>
            </a:r>
            <a:r>
              <a:rPr sz="1800" spc="-15" dirty="0">
                <a:solidFill>
                  <a:srgbClr val="FFFFFF"/>
                </a:solidFill>
                <a:latin typeface="Arial"/>
                <a:cs typeface="Arial"/>
              </a:rPr>
              <a:t>on  </a:t>
            </a:r>
            <a:r>
              <a:rPr sz="1800" spc="-10" dirty="0">
                <a:solidFill>
                  <a:srgbClr val="FFFFFF"/>
                </a:solidFill>
                <a:latin typeface="Arial"/>
                <a:cs typeface="Arial"/>
              </a:rPr>
              <a:t>Sequence</a:t>
            </a:r>
            <a:endParaRPr sz="1800">
              <a:latin typeface="Arial"/>
              <a:cs typeface="Arial"/>
            </a:endParaRPr>
          </a:p>
        </p:txBody>
      </p:sp>
      <p:sp>
        <p:nvSpPr>
          <p:cNvPr id="19" name="object 19"/>
          <p:cNvSpPr txBox="1"/>
          <p:nvPr/>
        </p:nvSpPr>
        <p:spPr>
          <a:xfrm>
            <a:off x="288829" y="346941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1: Summer</a:t>
            </a:r>
            <a:r>
              <a:rPr sz="1200" spc="-125" dirty="0">
                <a:solidFill>
                  <a:srgbClr val="FFFFFF"/>
                </a:solidFill>
                <a:latin typeface="Arial"/>
                <a:cs typeface="Arial"/>
              </a:rPr>
              <a:t> </a:t>
            </a:r>
            <a:r>
              <a:rPr sz="1200" spc="-5" dirty="0">
                <a:solidFill>
                  <a:srgbClr val="FFFFFF"/>
                </a:solidFill>
                <a:latin typeface="Arial"/>
                <a:cs typeface="Arial"/>
              </a:rPr>
              <a:t>1</a:t>
            </a:r>
            <a:endParaRPr sz="1200">
              <a:latin typeface="Arial"/>
              <a:cs typeface="Arial"/>
            </a:endParaRPr>
          </a:p>
        </p:txBody>
      </p:sp>
      <p:sp>
        <p:nvSpPr>
          <p:cNvPr id="20" name="object 20"/>
          <p:cNvSpPr txBox="1"/>
          <p:nvPr/>
        </p:nvSpPr>
        <p:spPr>
          <a:xfrm>
            <a:off x="288829" y="5736977"/>
            <a:ext cx="1370965" cy="19748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Phase </a:t>
            </a:r>
            <a:r>
              <a:rPr sz="1200" dirty="0">
                <a:solidFill>
                  <a:srgbClr val="FFFFFF"/>
                </a:solidFill>
                <a:latin typeface="Arial"/>
                <a:cs typeface="Arial"/>
              </a:rPr>
              <a:t>2: Summer</a:t>
            </a:r>
            <a:r>
              <a:rPr sz="1200" spc="-125" dirty="0">
                <a:solidFill>
                  <a:srgbClr val="FFFFFF"/>
                </a:solidFill>
                <a:latin typeface="Arial"/>
                <a:cs typeface="Arial"/>
              </a:rPr>
              <a:t> </a:t>
            </a:r>
            <a:r>
              <a:rPr sz="1200" spc="-5" dirty="0">
                <a:solidFill>
                  <a:srgbClr val="FFFFFF"/>
                </a:solidFill>
                <a:latin typeface="Arial"/>
                <a:cs typeface="Arial"/>
              </a:rPr>
              <a:t>2</a:t>
            </a:r>
            <a:endParaRPr sz="1200">
              <a:latin typeface="Arial"/>
              <a:cs typeface="Arial"/>
            </a:endParaRPr>
          </a:p>
        </p:txBody>
      </p:sp>
      <p:grpSp>
        <p:nvGrpSpPr>
          <p:cNvPr id="30" name="Group 29">
            <a:extLst>
              <a:ext uri="{FF2B5EF4-FFF2-40B4-BE49-F238E27FC236}">
                <a16:creationId xmlns:a16="http://schemas.microsoft.com/office/drawing/2014/main" id="{7EF8A027-A0FD-BC04-A021-8E0387B8420E}"/>
              </a:ext>
            </a:extLst>
          </p:cNvPr>
          <p:cNvGrpSpPr/>
          <p:nvPr/>
        </p:nvGrpSpPr>
        <p:grpSpPr>
          <a:xfrm>
            <a:off x="772519" y="2183244"/>
            <a:ext cx="250190" cy="251136"/>
            <a:chOff x="1283208" y="2173802"/>
            <a:chExt cx="250190" cy="251136"/>
          </a:xfrm>
        </p:grpSpPr>
        <p:sp>
          <p:nvSpPr>
            <p:cNvPr id="21" name="object 21"/>
            <p:cNvSpPr/>
            <p:nvPr/>
          </p:nvSpPr>
          <p:spPr>
            <a:xfrm>
              <a:off x="1283208" y="2174748"/>
              <a:ext cx="250190" cy="250190"/>
            </a:xfrm>
            <a:custGeom>
              <a:avLst/>
              <a:gdLst/>
              <a:ahLst/>
              <a:cxnLst/>
              <a:rect l="l" t="t" r="r" b="b"/>
              <a:pathLst>
                <a:path w="250190" h="250189">
                  <a:moveTo>
                    <a:pt x="124968" y="0"/>
                  </a:moveTo>
                  <a:lnTo>
                    <a:pt x="76327" y="9819"/>
                  </a:lnTo>
                  <a:lnTo>
                    <a:pt x="36604" y="36599"/>
                  </a:lnTo>
                  <a:lnTo>
                    <a:pt x="9821" y="76322"/>
                  </a:lnTo>
                  <a:lnTo>
                    <a:pt x="0" y="124968"/>
                  </a:lnTo>
                  <a:lnTo>
                    <a:pt x="9821" y="173608"/>
                  </a:lnTo>
                  <a:lnTo>
                    <a:pt x="36604" y="213331"/>
                  </a:lnTo>
                  <a:lnTo>
                    <a:pt x="76327" y="240114"/>
                  </a:lnTo>
                  <a:lnTo>
                    <a:pt x="124968" y="249936"/>
                  </a:lnTo>
                  <a:lnTo>
                    <a:pt x="173608" y="240114"/>
                  </a:lnTo>
                  <a:lnTo>
                    <a:pt x="213331" y="213331"/>
                  </a:lnTo>
                  <a:lnTo>
                    <a:pt x="240114" y="173608"/>
                  </a:lnTo>
                  <a:lnTo>
                    <a:pt x="249936" y="124968"/>
                  </a:lnTo>
                  <a:lnTo>
                    <a:pt x="240114" y="76322"/>
                  </a:lnTo>
                  <a:lnTo>
                    <a:pt x="213331" y="36599"/>
                  </a:lnTo>
                  <a:lnTo>
                    <a:pt x="173608" y="9819"/>
                  </a:lnTo>
                  <a:lnTo>
                    <a:pt x="124968" y="0"/>
                  </a:lnTo>
                  <a:close/>
                </a:path>
              </a:pathLst>
            </a:custGeom>
            <a:solidFill>
              <a:srgbClr val="FFFFFF"/>
            </a:solidFill>
          </p:spPr>
          <p:txBody>
            <a:bodyPr wrap="square" lIns="0" tIns="0" rIns="0" bIns="0" rtlCol="0"/>
            <a:lstStyle/>
            <a:p>
              <a:endParaRPr/>
            </a:p>
          </p:txBody>
        </p:sp>
        <p:sp>
          <p:nvSpPr>
            <p:cNvPr id="23" name="object 23"/>
            <p:cNvSpPr txBox="1"/>
            <p:nvPr/>
          </p:nvSpPr>
          <p:spPr>
            <a:xfrm>
              <a:off x="1346379" y="2173802"/>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dirty="0">
                <a:latin typeface="Arial"/>
                <a:cs typeface="Arial"/>
              </a:endParaRPr>
            </a:p>
          </p:txBody>
        </p:sp>
      </p:grpSp>
      <p:sp>
        <p:nvSpPr>
          <p:cNvPr id="24" name="object 24"/>
          <p:cNvSpPr/>
          <p:nvPr/>
        </p:nvSpPr>
        <p:spPr>
          <a:xfrm>
            <a:off x="684276" y="4575047"/>
            <a:ext cx="250190" cy="250190"/>
          </a:xfrm>
          <a:custGeom>
            <a:avLst/>
            <a:gdLst/>
            <a:ahLst/>
            <a:cxnLst/>
            <a:rect l="l" t="t" r="r" b="b"/>
            <a:pathLst>
              <a:path w="250190" h="250189">
                <a:moveTo>
                  <a:pt x="124968" y="0"/>
                </a:moveTo>
                <a:lnTo>
                  <a:pt x="76327" y="9821"/>
                </a:lnTo>
                <a:lnTo>
                  <a:pt x="36604" y="36604"/>
                </a:lnTo>
                <a:lnTo>
                  <a:pt x="9821" y="76327"/>
                </a:lnTo>
                <a:lnTo>
                  <a:pt x="0" y="124967"/>
                </a:lnTo>
                <a:lnTo>
                  <a:pt x="9821" y="173608"/>
                </a:lnTo>
                <a:lnTo>
                  <a:pt x="36604" y="213331"/>
                </a:lnTo>
                <a:lnTo>
                  <a:pt x="76327" y="240114"/>
                </a:lnTo>
                <a:lnTo>
                  <a:pt x="124968" y="249935"/>
                </a:lnTo>
                <a:lnTo>
                  <a:pt x="173608" y="240114"/>
                </a:lnTo>
                <a:lnTo>
                  <a:pt x="213331" y="213331"/>
                </a:lnTo>
                <a:lnTo>
                  <a:pt x="240114" y="173608"/>
                </a:lnTo>
                <a:lnTo>
                  <a:pt x="249936" y="124967"/>
                </a:lnTo>
                <a:lnTo>
                  <a:pt x="240114" y="76327"/>
                </a:lnTo>
                <a:lnTo>
                  <a:pt x="213331" y="36604"/>
                </a:lnTo>
                <a:lnTo>
                  <a:pt x="173608" y="9821"/>
                </a:lnTo>
                <a:lnTo>
                  <a:pt x="124968" y="0"/>
                </a:lnTo>
                <a:close/>
              </a:path>
            </a:pathLst>
          </a:custGeom>
          <a:solidFill>
            <a:srgbClr val="FFFFFF"/>
          </a:solidFill>
        </p:spPr>
        <p:txBody>
          <a:bodyPr wrap="square" lIns="0" tIns="0" rIns="0" bIns="0" rtlCol="0"/>
          <a:lstStyle/>
          <a:p>
            <a:endParaRPr/>
          </a:p>
        </p:txBody>
      </p:sp>
      <p:sp>
        <p:nvSpPr>
          <p:cNvPr id="25" name="object 25"/>
          <p:cNvSpPr/>
          <p:nvPr/>
        </p:nvSpPr>
        <p:spPr>
          <a:xfrm>
            <a:off x="684276" y="4575047"/>
            <a:ext cx="250190" cy="250190"/>
          </a:xfrm>
          <a:custGeom>
            <a:avLst/>
            <a:gdLst/>
            <a:ahLst/>
            <a:cxnLst/>
            <a:rect l="l" t="t" r="r" b="b"/>
            <a:pathLst>
              <a:path w="250190" h="250189">
                <a:moveTo>
                  <a:pt x="0" y="124967"/>
                </a:moveTo>
                <a:lnTo>
                  <a:pt x="9821" y="76327"/>
                </a:lnTo>
                <a:lnTo>
                  <a:pt x="36604" y="36604"/>
                </a:lnTo>
                <a:lnTo>
                  <a:pt x="76327" y="9821"/>
                </a:lnTo>
                <a:lnTo>
                  <a:pt x="124968" y="0"/>
                </a:lnTo>
                <a:lnTo>
                  <a:pt x="173608" y="9821"/>
                </a:lnTo>
                <a:lnTo>
                  <a:pt x="213331" y="36604"/>
                </a:lnTo>
                <a:lnTo>
                  <a:pt x="240114" y="76327"/>
                </a:lnTo>
                <a:lnTo>
                  <a:pt x="249936" y="124967"/>
                </a:lnTo>
                <a:lnTo>
                  <a:pt x="240114" y="173608"/>
                </a:lnTo>
                <a:lnTo>
                  <a:pt x="213331" y="213331"/>
                </a:lnTo>
                <a:lnTo>
                  <a:pt x="173608" y="240114"/>
                </a:lnTo>
                <a:lnTo>
                  <a:pt x="124968" y="249935"/>
                </a:lnTo>
                <a:lnTo>
                  <a:pt x="76327" y="240114"/>
                </a:lnTo>
                <a:lnTo>
                  <a:pt x="36604" y="213331"/>
                </a:lnTo>
                <a:lnTo>
                  <a:pt x="9821" y="173608"/>
                </a:lnTo>
                <a:lnTo>
                  <a:pt x="0" y="124967"/>
                </a:lnTo>
                <a:close/>
              </a:path>
            </a:pathLst>
          </a:custGeom>
          <a:ln w="12700">
            <a:solidFill>
              <a:srgbClr val="172C51"/>
            </a:solidFill>
          </a:ln>
        </p:spPr>
        <p:txBody>
          <a:bodyPr wrap="square" lIns="0" tIns="0" rIns="0" bIns="0" rtlCol="0"/>
          <a:lstStyle/>
          <a:p>
            <a:endParaRPr/>
          </a:p>
        </p:txBody>
      </p:sp>
      <p:sp>
        <p:nvSpPr>
          <p:cNvPr id="26" name="object 26"/>
          <p:cNvSpPr txBox="1"/>
          <p:nvPr/>
        </p:nvSpPr>
        <p:spPr>
          <a:xfrm>
            <a:off x="747119" y="4574549"/>
            <a:ext cx="125095" cy="228600"/>
          </a:xfrm>
          <a:prstGeom prst="rect">
            <a:avLst/>
          </a:prstGeom>
        </p:spPr>
        <p:txBody>
          <a:bodyPr vert="horz" wrap="square" lIns="0" tIns="0" rIns="0" bIns="0" rtlCol="0">
            <a:spAutoFit/>
          </a:bodyPr>
          <a:lstStyle/>
          <a:p>
            <a:pPr marL="12700">
              <a:lnSpc>
                <a:spcPct val="100000"/>
              </a:lnSpc>
            </a:pPr>
            <a:r>
              <a:rPr sz="1400" b="1" dirty="0">
                <a:latin typeface="Arial"/>
                <a:cs typeface="Arial"/>
              </a:rPr>
              <a:t>2</a:t>
            </a:r>
            <a:endParaRPr sz="140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Se</a:t>
            </a:r>
            <a:r>
              <a:rPr spc="-15" dirty="0"/>
              <a:t>a</a:t>
            </a:r>
            <a:r>
              <a:rPr spc="-20" dirty="0"/>
              <a:t>w</a:t>
            </a:r>
            <a:r>
              <a:rPr dirty="0"/>
              <a:t>all*</a:t>
            </a:r>
          </a:p>
        </p:txBody>
      </p:sp>
      <p:cxnSp>
        <p:nvCxnSpPr>
          <p:cNvPr id="31" name="Straight Connector 30">
            <a:extLst>
              <a:ext uri="{FF2B5EF4-FFF2-40B4-BE49-F238E27FC236}">
                <a16:creationId xmlns:a16="http://schemas.microsoft.com/office/drawing/2014/main" id="{C4B3DA12-B492-F978-DB7B-E86EF5301720}"/>
              </a:ext>
            </a:extLst>
          </p:cNvPr>
          <p:cNvCxnSpPr>
            <a:cxnSpLocks/>
          </p:cNvCxnSpPr>
          <p:nvPr/>
        </p:nvCxnSpPr>
        <p:spPr>
          <a:xfrm>
            <a:off x="4737745" y="8892313"/>
            <a:ext cx="273050" cy="0"/>
          </a:xfrm>
          <a:prstGeom prst="line">
            <a:avLst/>
          </a:prstGeom>
          <a:ln w="38100">
            <a:solidFill>
              <a:srgbClr val="ED29A7"/>
            </a:solidFill>
            <a:prstDash val="sysDash"/>
          </a:ln>
        </p:spPr>
        <p:style>
          <a:lnRef idx="1">
            <a:schemeClr val="accent1"/>
          </a:lnRef>
          <a:fillRef idx="0">
            <a:schemeClr val="accent1"/>
          </a:fillRef>
          <a:effectRef idx="0">
            <a:schemeClr val="accent1"/>
          </a:effectRef>
          <a:fontRef idx="minor">
            <a:schemeClr val="tx1"/>
          </a:fontRef>
        </p:style>
      </p:cxnSp>
      <p:sp>
        <p:nvSpPr>
          <p:cNvPr id="22" name="object 22"/>
          <p:cNvSpPr/>
          <p:nvPr/>
        </p:nvSpPr>
        <p:spPr>
          <a:xfrm>
            <a:off x="772519" y="2182344"/>
            <a:ext cx="250190" cy="250190"/>
          </a:xfrm>
          <a:custGeom>
            <a:avLst/>
            <a:gdLst/>
            <a:ahLst/>
            <a:cxnLst/>
            <a:rect l="l" t="t" r="r" b="b"/>
            <a:pathLst>
              <a:path w="250190" h="250189">
                <a:moveTo>
                  <a:pt x="0" y="124968"/>
                </a:moveTo>
                <a:lnTo>
                  <a:pt x="9821" y="76322"/>
                </a:lnTo>
                <a:lnTo>
                  <a:pt x="36604" y="36599"/>
                </a:lnTo>
                <a:lnTo>
                  <a:pt x="76327" y="9819"/>
                </a:lnTo>
                <a:lnTo>
                  <a:pt x="124968" y="0"/>
                </a:lnTo>
                <a:lnTo>
                  <a:pt x="173608" y="9819"/>
                </a:lnTo>
                <a:lnTo>
                  <a:pt x="213331" y="36599"/>
                </a:lnTo>
                <a:lnTo>
                  <a:pt x="240114" y="76322"/>
                </a:lnTo>
                <a:lnTo>
                  <a:pt x="249936" y="124968"/>
                </a:lnTo>
                <a:lnTo>
                  <a:pt x="240114" y="173608"/>
                </a:lnTo>
                <a:lnTo>
                  <a:pt x="213331" y="213331"/>
                </a:lnTo>
                <a:lnTo>
                  <a:pt x="173608" y="240114"/>
                </a:lnTo>
                <a:lnTo>
                  <a:pt x="124968" y="249936"/>
                </a:lnTo>
                <a:lnTo>
                  <a:pt x="76327" y="240114"/>
                </a:lnTo>
                <a:lnTo>
                  <a:pt x="36604" y="213331"/>
                </a:lnTo>
                <a:lnTo>
                  <a:pt x="9821" y="173608"/>
                </a:lnTo>
                <a:lnTo>
                  <a:pt x="0" y="124968"/>
                </a:lnTo>
                <a:close/>
              </a:path>
            </a:pathLst>
          </a:custGeom>
          <a:ln w="12700">
            <a:solidFill>
              <a:srgbClr val="172C51"/>
            </a:solidFill>
          </a:ln>
        </p:spPr>
        <p:txBody>
          <a:bodyPr wrap="square" lIns="0" tIns="0" rIns="0" bIns="0" rtlCol="0"/>
          <a:lstStyle/>
          <a:p>
            <a:endParaRPr/>
          </a:p>
        </p:txBody>
      </p:sp>
    </p:spTree>
    <p:extLst>
      <p:ext uri="{BB962C8B-B14F-4D97-AF65-F5344CB8AC3E}">
        <p14:creationId xmlns:p14="http://schemas.microsoft.com/office/powerpoint/2010/main" val="153533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1695</TotalTime>
  <Words>1676</Words>
  <Application>Microsoft Office PowerPoint</Application>
  <PresentationFormat>On-screen Show (4:3)</PresentationFormat>
  <Paragraphs>196</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Functional Criteria for Rebuilding Citizens Dock – Seawall</vt:lpstr>
      <vt:lpstr>California Coastal Conservancy Grant Funding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Younes Nouri</dc:creator>
  <cp:lastModifiedBy>Sloop, Rob</cp:lastModifiedBy>
  <cp:revision>69</cp:revision>
  <dcterms:created xsi:type="dcterms:W3CDTF">2024-01-28T21:56:49Z</dcterms:created>
  <dcterms:modified xsi:type="dcterms:W3CDTF">2024-03-19T23:26:55Z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2024-01-25T00:00:00Z</vt:filetime>
  </property>
  <property fmtid="{D5CDD505-2E9C-101B-9397-08002B2CF9AE}" pid="3" name="Creator">
    <vt:lpwstr>Acrobat PDFMaker 11 for PowerPoint</vt:lpwstr>
  </property>
  <property fmtid="{D5CDD505-2E9C-101B-9397-08002B2CF9AE}" pid="4" name="LastSaved">
    <vt:filetime>2024-01-29T00:00:00Z</vt:filetime>
  </property>
</Properties>
</file>