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67" r:id="rId4"/>
    <p:sldId id="257" r:id="rId5"/>
    <p:sldId id="268" r:id="rId6"/>
    <p:sldId id="269" r:id="rId7"/>
    <p:sldId id="270" r:id="rId8"/>
    <p:sldId id="271" r:id="rId9"/>
    <p:sldId id="272" r:id="rId10"/>
    <p:sldId id="274" r:id="rId11"/>
    <p:sldId id="275" r:id="rId12"/>
    <p:sldId id="276" r:id="rId13"/>
    <p:sldId id="277" r:id="rId14"/>
    <p:sldId id="278" r:id="rId15"/>
    <p:sldId id="26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08" y="6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2">
            <a:extLst>
              <a:ext uri="{FF2B5EF4-FFF2-40B4-BE49-F238E27FC236}">
                <a16:creationId xmlns:a16="http://schemas.microsoft.com/office/drawing/2014/main" id="{71B1A104-76CE-C705-9859-0123E288DECF}"/>
              </a:ext>
            </a:extLst>
          </p:cNvPr>
          <p:cNvSpPr txBox="1">
            <a:spLocks/>
          </p:cNvSpPr>
          <p:nvPr/>
        </p:nvSpPr>
        <p:spPr>
          <a:xfrm>
            <a:off x="381509" y="1398655"/>
            <a:ext cx="5486400" cy="1565363"/>
          </a:xfrm>
          <a:prstGeom prst="rect">
            <a:avLst/>
          </a:prstGeom>
        </p:spPr>
        <p:txBody>
          <a:bodyPr vert="horz" lIns="91440" tIns="45720" rIns="91440" bIns="45720" rtlCol="0" anchor="ctr">
            <a:normAutofit fontScale="97500"/>
          </a:bodyPr>
          <a:lstStyle>
            <a:defPPr>
              <a:defRPr lang="es-ES"/>
            </a:defPPr>
            <a:lvl1pPr algn="ctr" defTabSz="457200" rtl="0" eaLnBrk="1" latinLnBrk="0" hangingPunct="1">
              <a:spcBef>
                <a:spcPct val="0"/>
              </a:spcBef>
              <a:buNone/>
              <a:defRPr sz="4400" kern="1200">
                <a:solidFill>
                  <a:schemeClr val="tx1"/>
                </a:solidFill>
                <a:latin typeface="+mj-lt"/>
                <a:ea typeface="+mj-ea"/>
                <a:cs typeface="+mj-cs"/>
              </a:defRPr>
            </a:lvl1pPr>
          </a:lstStyle>
          <a:p>
            <a:r>
              <a:rPr lang="es-ES" sz="2800" dirty="0">
                <a:latin typeface="Eras Demi ITC" panose="020B0805030504020804" pitchFamily="34" charset="0"/>
              </a:rPr>
              <a:t>ASOCIACIÓN DE USUARIOS DEL ACUEDUCTO DEL CORREGIMIENTO DE TAPARTÓ </a:t>
            </a:r>
          </a:p>
        </p:txBody>
      </p:sp>
      <p:sp>
        <p:nvSpPr>
          <p:cNvPr id="2" name="Title 1"/>
          <p:cNvSpPr>
            <a:spLocks noGrp="1"/>
          </p:cNvSpPr>
          <p:nvPr>
            <p:ph type="ctrTitle"/>
          </p:nvPr>
        </p:nvSpPr>
        <p:spPr>
          <a:xfrm>
            <a:off x="3111500" y="3844121"/>
            <a:ext cx="5295983" cy="1470025"/>
          </a:xfrm>
        </p:spPr>
        <p:txBody>
          <a:bodyPr>
            <a:normAutofit fontScale="90000"/>
          </a:bodyPr>
          <a:lstStyle/>
          <a:p>
            <a:r>
              <a:rPr lang="es-CO" dirty="0">
                <a:latin typeface="Gabriola" panose="04040605051002020D02" pitchFamily="82" charset="0"/>
              </a:rPr>
              <a:t>Como funciona el proceso de Potabilización</a:t>
            </a:r>
            <a:r>
              <a:rPr dirty="0">
                <a:latin typeface="Gabriola" panose="04040605051002020D02" pitchFamily="82" charset="0"/>
              </a:rPr>
              <a:t> del Agua</a:t>
            </a:r>
            <a:r>
              <a:rPr lang="es-CO" dirty="0">
                <a:latin typeface="Gabriola" panose="04040605051002020D02" pitchFamily="82" charset="0"/>
              </a:rPr>
              <a:t> en ADUACOT</a:t>
            </a:r>
            <a:endParaRPr dirty="0">
              <a:latin typeface="Gabriola" panose="04040605051002020D02" pitchFamily="82" charset="0"/>
            </a:endParaRPr>
          </a:p>
        </p:txBody>
      </p:sp>
      <p:pic>
        <p:nvPicPr>
          <p:cNvPr id="10" name="Imagen 9">
            <a:extLst>
              <a:ext uri="{FF2B5EF4-FFF2-40B4-BE49-F238E27FC236}">
                <a16:creationId xmlns:a16="http://schemas.microsoft.com/office/drawing/2014/main" id="{ED174369-C6F2-7B64-6011-24DB1D17C707}"/>
              </a:ext>
            </a:extLst>
          </p:cNvPr>
          <p:cNvPicPr>
            <a:picLocks noChangeAspect="1"/>
          </p:cNvPicPr>
          <p:nvPr/>
        </p:nvPicPr>
        <p:blipFill>
          <a:blip r:embed="rId2">
            <a:clrChange>
              <a:clrFrom>
                <a:srgbClr val="FAFAFA"/>
              </a:clrFrom>
              <a:clrTo>
                <a:srgbClr val="FAFAFA">
                  <a:alpha val="0"/>
                </a:srgbClr>
              </a:clrTo>
            </a:clrChange>
          </a:blip>
          <a:srcRect t="14342" b="23156"/>
          <a:stretch>
            <a:fillRect/>
          </a:stretch>
        </p:blipFill>
        <p:spPr>
          <a:xfrm>
            <a:off x="6019292" y="1422614"/>
            <a:ext cx="3014980" cy="1411011"/>
          </a:xfrm>
          <a:prstGeom prst="rect">
            <a:avLst/>
          </a:prstGeom>
        </p:spPr>
      </p:pic>
      <p:pic>
        <p:nvPicPr>
          <p:cNvPr id="18" name="Imagen 17">
            <a:extLst>
              <a:ext uri="{FF2B5EF4-FFF2-40B4-BE49-F238E27FC236}">
                <a16:creationId xmlns:a16="http://schemas.microsoft.com/office/drawing/2014/main" id="{4A3B8F20-7919-9EFB-68C9-2F3B36FE5C57}"/>
              </a:ext>
            </a:extLst>
          </p:cNvPr>
          <p:cNvPicPr>
            <a:picLocks noChangeAspect="1"/>
          </p:cNvPicPr>
          <p:nvPr/>
        </p:nvPicPr>
        <p:blipFill>
          <a:blip r:embed="rId3">
            <a:clrChange>
              <a:clrFrom>
                <a:srgbClr val="F2F6F9"/>
              </a:clrFrom>
              <a:clrTo>
                <a:srgbClr val="F2F6F9">
                  <a:alpha val="0"/>
                </a:srgbClr>
              </a:clrTo>
            </a:clrChange>
          </a:blip>
          <a:stretch>
            <a:fillRect/>
          </a:stretch>
        </p:blipFill>
        <p:spPr>
          <a:xfrm>
            <a:off x="-141885" y="3302000"/>
            <a:ext cx="2689022" cy="355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F95C3-B1A7-68AE-059C-5F5A92D0E0F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9144378-C710-D58E-B117-FDA1D1D687CD}"/>
              </a:ext>
            </a:extLst>
          </p:cNvPr>
          <p:cNvSpPr>
            <a:spLocks noGrp="1"/>
          </p:cNvSpPr>
          <p:nvPr>
            <p:ph type="title"/>
          </p:nvPr>
        </p:nvSpPr>
        <p:spPr>
          <a:xfrm>
            <a:off x="122050" y="557211"/>
            <a:ext cx="5505450" cy="1143000"/>
          </a:xfrm>
        </p:spPr>
        <p:txBody>
          <a:bodyPr>
            <a:normAutofit fontScale="90000"/>
          </a:bodyPr>
          <a:lstStyle/>
          <a:p>
            <a:r>
              <a:rPr lang="es-CO" dirty="0">
                <a:latin typeface="Gabriola" panose="04040605051002020D02" pitchFamily="82" charset="0"/>
              </a:rPr>
              <a:t>Procesos y requisitos legales que cumplimos</a:t>
            </a:r>
            <a:endParaRPr lang="es-CO" noProof="0" dirty="0">
              <a:latin typeface="Gabriola" panose="04040605051002020D02" pitchFamily="82" charset="0"/>
            </a:endParaRPr>
          </a:p>
        </p:txBody>
      </p:sp>
      <p:sp>
        <p:nvSpPr>
          <p:cNvPr id="2" name="Title 1">
            <a:extLst>
              <a:ext uri="{FF2B5EF4-FFF2-40B4-BE49-F238E27FC236}">
                <a16:creationId xmlns:a16="http://schemas.microsoft.com/office/drawing/2014/main" id="{9B7067E2-7BC8-DDA6-D30E-EB9921B5C48F}"/>
              </a:ext>
            </a:extLst>
          </p:cNvPr>
          <p:cNvSpPr txBox="1">
            <a:spLocks/>
          </p:cNvSpPr>
          <p:nvPr/>
        </p:nvSpPr>
        <p:spPr>
          <a:xfrm>
            <a:off x="2124075" y="1689098"/>
            <a:ext cx="6791325" cy="4044951"/>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Tx/>
              <a:buChar char="-"/>
            </a:pPr>
            <a:r>
              <a:rPr lang="es-CO" sz="2800" dirty="0">
                <a:latin typeface="Gabriola" panose="04040605051002020D02" pitchFamily="82" charset="0"/>
              </a:rPr>
              <a:t>Permiso de captación de agua de la quebrada la clara con un permiso de uso de hasta 9.5litros por segundo .</a:t>
            </a:r>
          </a:p>
          <a:p>
            <a:pPr marL="571500" indent="-571500" algn="l">
              <a:buFontTx/>
              <a:buChar char="-"/>
            </a:pPr>
            <a:r>
              <a:rPr lang="es-CO" sz="2800" dirty="0">
                <a:latin typeface="Gabriola" panose="04040605051002020D02" pitchFamily="82" charset="0"/>
              </a:rPr>
              <a:t>Autorización Sanitaria FAVORABLE para la concesión de agua potable para consumo humano.</a:t>
            </a:r>
          </a:p>
          <a:p>
            <a:pPr marL="571500" indent="-571500" algn="l">
              <a:buFontTx/>
              <a:buChar char="-"/>
            </a:pPr>
            <a:r>
              <a:rPr lang="es-CO" sz="2800" dirty="0">
                <a:latin typeface="Gabriola" panose="04040605051002020D02" pitchFamily="82" charset="0"/>
              </a:rPr>
              <a:t>Programa de uso eficiente y de ahorro del agua PUEAA. (Creado año 2024) </a:t>
            </a:r>
          </a:p>
          <a:p>
            <a:pPr marL="571500" indent="-571500" algn="l">
              <a:buFontTx/>
              <a:buChar char="-"/>
            </a:pPr>
            <a:r>
              <a:rPr lang="es-CO" sz="2800" dirty="0">
                <a:latin typeface="Gabriola" panose="04040605051002020D02" pitchFamily="82" charset="0"/>
              </a:rPr>
              <a:t>Planta de tratamiento de agua POTABLE  en uso con los lineamientos necesarios para la potabilización de agua.</a:t>
            </a:r>
          </a:p>
          <a:p>
            <a:pPr marL="571500" indent="-571500" algn="l">
              <a:buFontTx/>
              <a:buChar char="-"/>
            </a:pPr>
            <a:r>
              <a:rPr lang="es-CO" sz="2800" dirty="0">
                <a:latin typeface="Gabriola" panose="04040605051002020D02" pitchFamily="82" charset="0"/>
              </a:rPr>
              <a:t> Planta de tratamiento de aguas residuales PTAR.</a:t>
            </a:r>
          </a:p>
          <a:p>
            <a:pPr marL="571500" indent="-571500" algn="l">
              <a:buFontTx/>
              <a:buChar char="-"/>
            </a:pPr>
            <a:r>
              <a:rPr lang="es-CO" sz="2600" dirty="0">
                <a:latin typeface="Gabriola" panose="04040605051002020D02" pitchFamily="82" charset="0"/>
              </a:rPr>
              <a:t>Presentación del Programa de Transparencia y Ética Empresarial (PTEE), dirigidas a las entidades sin ánimo de lucro (ESAL). Gobernación de Antioquia año 2026.</a:t>
            </a:r>
          </a:p>
          <a:p>
            <a:pPr marL="571500" indent="-571500" algn="l">
              <a:buFontTx/>
              <a:buChar char="-"/>
            </a:pPr>
            <a:r>
              <a:rPr lang="es-CO" sz="2600" dirty="0">
                <a:latin typeface="Gabriola" panose="04040605051002020D02" pitchFamily="82" charset="0"/>
              </a:rPr>
              <a:t>Presentación de medios magnéticos e información financiera, facturación electrónica, Software administrativo legal con permisos para la administración de bienes públicos  con últimos estándares tecnológicos. Actualizado el año 2025 y al día en el año 2026. (NUEVAS OBLIGACIONES DIAN)</a:t>
            </a:r>
            <a:endParaRPr lang="es-CO" sz="1700" dirty="0">
              <a:latin typeface="Gabriola" panose="04040605051002020D02" pitchFamily="82" charset="0"/>
            </a:endParaRPr>
          </a:p>
        </p:txBody>
      </p:sp>
      <p:sp>
        <p:nvSpPr>
          <p:cNvPr id="5" name="CuadroTexto 4">
            <a:extLst>
              <a:ext uri="{FF2B5EF4-FFF2-40B4-BE49-F238E27FC236}">
                <a16:creationId xmlns:a16="http://schemas.microsoft.com/office/drawing/2014/main" id="{C6B14294-7639-EDF2-D6D8-03A4412356A5}"/>
              </a:ext>
            </a:extLst>
          </p:cNvPr>
          <p:cNvSpPr txBox="1"/>
          <p:nvPr/>
        </p:nvSpPr>
        <p:spPr>
          <a:xfrm rot="20631151">
            <a:off x="5148263" y="4860230"/>
            <a:ext cx="4605336" cy="1200329"/>
          </a:xfrm>
          <a:prstGeom prst="rect">
            <a:avLst/>
          </a:prstGeom>
          <a:noFill/>
        </p:spPr>
        <p:txBody>
          <a:bodyPr wrap="square">
            <a:prstTxWarp prst="textArchDown">
              <a:avLst/>
            </a:prstTxWarp>
            <a:spAutoFit/>
          </a:bodyPr>
          <a:lstStyle/>
          <a:p>
            <a:r>
              <a:rPr lang="es-CO" sz="7200" dirty="0">
                <a:effectLst>
                  <a:glow rad="228600">
                    <a:schemeClr val="accent5">
                      <a:satMod val="175000"/>
                      <a:alpha val="40000"/>
                    </a:schemeClr>
                  </a:glow>
                </a:effectLst>
                <a:latin typeface="Gabriola" panose="04040605051002020D02" pitchFamily="82" charset="0"/>
              </a:rPr>
              <a:t>Cumplimos!!</a:t>
            </a:r>
            <a:endParaRPr lang="es-CO" sz="7200" dirty="0">
              <a:effectLst>
                <a:glow rad="228600">
                  <a:schemeClr val="accent5">
                    <a:satMod val="175000"/>
                    <a:alpha val="40000"/>
                  </a:schemeClr>
                </a:glow>
              </a:effectLst>
            </a:endParaRPr>
          </a:p>
        </p:txBody>
      </p:sp>
      <p:pic>
        <p:nvPicPr>
          <p:cNvPr id="8" name="Imagen 7">
            <a:extLst>
              <a:ext uri="{FF2B5EF4-FFF2-40B4-BE49-F238E27FC236}">
                <a16:creationId xmlns:a16="http://schemas.microsoft.com/office/drawing/2014/main" id="{ABF4E0DF-9188-BC6A-BC6B-D70AF6499311}"/>
              </a:ext>
            </a:extLst>
          </p:cNvPr>
          <p:cNvPicPr>
            <a:picLocks noChangeAspect="1"/>
          </p:cNvPicPr>
          <p:nvPr/>
        </p:nvPicPr>
        <p:blipFill>
          <a:blip r:embed="rId2">
            <a:clrChange>
              <a:clrFrom>
                <a:srgbClr val="FAFAFA"/>
              </a:clrFrom>
              <a:clrTo>
                <a:srgbClr val="FAFAFA">
                  <a:alpha val="0"/>
                </a:srgbClr>
              </a:clrTo>
            </a:clrChange>
          </a:blip>
          <a:srcRect l="64582" t="5323" r="22501" b="65973"/>
          <a:stretch>
            <a:fillRect/>
          </a:stretch>
        </p:blipFill>
        <p:spPr>
          <a:xfrm>
            <a:off x="122050" y="2867023"/>
            <a:ext cx="2175511" cy="3625852"/>
          </a:xfrm>
          <a:prstGeom prst="rect">
            <a:avLst/>
          </a:prstGeom>
        </p:spPr>
      </p:pic>
      <p:pic>
        <p:nvPicPr>
          <p:cNvPr id="9" name="Imagen 8">
            <a:extLst>
              <a:ext uri="{FF2B5EF4-FFF2-40B4-BE49-F238E27FC236}">
                <a16:creationId xmlns:a16="http://schemas.microsoft.com/office/drawing/2014/main" id="{2208981F-EFC0-879D-C78D-32144523A667}"/>
              </a:ext>
            </a:extLst>
          </p:cNvPr>
          <p:cNvPicPr>
            <a:picLocks noChangeAspect="1"/>
          </p:cNvPicPr>
          <p:nvPr/>
        </p:nvPicPr>
        <p:blipFill>
          <a:blip r:embed="rId3">
            <a:clrChange>
              <a:clrFrom>
                <a:srgbClr val="FAFAFA"/>
              </a:clrFrom>
              <a:clrTo>
                <a:srgbClr val="FAFAFA">
                  <a:alpha val="0"/>
                </a:srgbClr>
              </a:clrTo>
            </a:clrChange>
          </a:blip>
          <a:srcRect t="14342" b="23156"/>
          <a:stretch>
            <a:fillRect/>
          </a:stretch>
        </p:blipFill>
        <p:spPr>
          <a:xfrm>
            <a:off x="5762625" y="180721"/>
            <a:ext cx="3014980" cy="1411011"/>
          </a:xfrm>
          <a:prstGeom prst="rect">
            <a:avLst/>
          </a:prstGeom>
        </p:spPr>
      </p:pic>
    </p:spTree>
    <p:extLst>
      <p:ext uri="{BB962C8B-B14F-4D97-AF65-F5344CB8AC3E}">
        <p14:creationId xmlns:p14="http://schemas.microsoft.com/office/powerpoint/2010/main" val="245950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57A8DA-55E5-DDD3-384B-F11991E8485C}"/>
              </a:ext>
            </a:extLst>
          </p:cNvPr>
          <p:cNvSpPr>
            <a:spLocks noGrp="1"/>
          </p:cNvSpPr>
          <p:nvPr>
            <p:ph type="title"/>
          </p:nvPr>
        </p:nvSpPr>
        <p:spPr>
          <a:xfrm>
            <a:off x="2712850" y="819143"/>
            <a:ext cx="5505450" cy="1143000"/>
          </a:xfrm>
        </p:spPr>
        <p:txBody>
          <a:bodyPr>
            <a:normAutofit fontScale="90000"/>
          </a:bodyPr>
          <a:lstStyle/>
          <a:p>
            <a:r>
              <a:rPr lang="es-CO" dirty="0">
                <a:latin typeface="Gabriola" panose="04040605051002020D02" pitchFamily="82" charset="0"/>
              </a:rPr>
              <a:t>¿QUE MÁS NOS PIDE SANIDAD MUNICIPAL?</a:t>
            </a:r>
            <a:endParaRPr lang="es-CO" noProof="0" dirty="0">
              <a:latin typeface="Gabriola" panose="04040605051002020D02" pitchFamily="82" charset="0"/>
            </a:endParaRPr>
          </a:p>
        </p:txBody>
      </p:sp>
      <p:sp>
        <p:nvSpPr>
          <p:cNvPr id="6" name="CuadroTexto 5">
            <a:extLst>
              <a:ext uri="{FF2B5EF4-FFF2-40B4-BE49-F238E27FC236}">
                <a16:creationId xmlns:a16="http://schemas.microsoft.com/office/drawing/2014/main" id="{D585AB40-AD84-37BB-0434-5C0DA04628F4}"/>
              </a:ext>
            </a:extLst>
          </p:cNvPr>
          <p:cNvSpPr txBox="1"/>
          <p:nvPr/>
        </p:nvSpPr>
        <p:spPr>
          <a:xfrm>
            <a:off x="104773" y="2147411"/>
            <a:ext cx="8934451" cy="4154984"/>
          </a:xfrm>
          <a:prstGeom prst="rect">
            <a:avLst/>
          </a:prstGeom>
          <a:noFill/>
        </p:spPr>
        <p:txBody>
          <a:bodyPr wrap="square">
            <a:spAutoFit/>
          </a:bodyPr>
          <a:lstStyle/>
          <a:p>
            <a:pPr marL="571500" indent="-571500" algn="l">
              <a:buFontTx/>
              <a:buChar char="-"/>
            </a:pPr>
            <a:r>
              <a:rPr lang="es-CO" sz="2400" dirty="0">
                <a:latin typeface="Gabriola" panose="04040605051002020D02" pitchFamily="82" charset="0"/>
              </a:rPr>
              <a:t>Nos exigen mantener un sistema de agua potable estable en el que  día y noche prestemos el servicio apto para el consumo humano  para todos nuestros usuarios.</a:t>
            </a:r>
          </a:p>
          <a:p>
            <a:pPr marL="571500" indent="-571500" algn="l">
              <a:buFontTx/>
              <a:buChar char="-"/>
            </a:pPr>
            <a:endParaRPr lang="es-CO" sz="2400" dirty="0">
              <a:latin typeface="Gabriola" panose="04040605051002020D02" pitchFamily="82" charset="0"/>
            </a:endParaRPr>
          </a:p>
          <a:p>
            <a:pPr algn="ctr"/>
            <a:r>
              <a:rPr lang="es-CO" sz="2400" dirty="0">
                <a:latin typeface="Gabriola" panose="04040605051002020D02" pitchFamily="82" charset="0"/>
              </a:rPr>
              <a:t>        </a:t>
            </a:r>
            <a:r>
              <a:rPr lang="es-CO" sz="2400" b="1" dirty="0">
                <a:latin typeface="Gabriola" panose="04040605051002020D02" pitchFamily="82" charset="0"/>
              </a:rPr>
              <a:t>¿Qué nos falta?</a:t>
            </a:r>
          </a:p>
          <a:p>
            <a:pPr algn="l"/>
            <a:r>
              <a:rPr lang="es-CO" sz="2400" dirty="0">
                <a:latin typeface="Gabriola" panose="04040605051002020D02" pitchFamily="82" charset="0"/>
              </a:rPr>
              <a:t>Actualmente sostenemos el sistema apto para el consumo humano de Lunes a 	viernes 24 horas y el día sábado hasta las 10 am en promedio. </a:t>
            </a:r>
          </a:p>
          <a:p>
            <a:pPr algn="l"/>
            <a:r>
              <a:rPr lang="es-CO" sz="2400" dirty="0">
                <a:latin typeface="Gabriola" panose="04040605051002020D02" pitchFamily="82" charset="0"/>
              </a:rPr>
              <a:t>Los sábados y domingo  en la tarde no es posible prestar el servicio de potabilización debido a la poca capacidad de almacenamiento con el que ADUACOT cuenta,  y el problema es que los fines de semana al estar todas las personas en sus casas por ser días de descanso; nuestro sistema no da abasto y nos vemos obligados a configurarlo con el agua de manera directa únicamente filtrándola al momento de su ingreso a nuestra planta. </a:t>
            </a:r>
          </a:p>
        </p:txBody>
      </p:sp>
      <p:pic>
        <p:nvPicPr>
          <p:cNvPr id="10" name="Imagen 9">
            <a:extLst>
              <a:ext uri="{FF2B5EF4-FFF2-40B4-BE49-F238E27FC236}">
                <a16:creationId xmlns:a16="http://schemas.microsoft.com/office/drawing/2014/main" id="{588C4AAA-5630-1C9D-EE1A-B91A621FC7BD}"/>
              </a:ext>
            </a:extLst>
          </p:cNvPr>
          <p:cNvPicPr>
            <a:picLocks noChangeAspect="1"/>
          </p:cNvPicPr>
          <p:nvPr/>
        </p:nvPicPr>
        <p:blipFill>
          <a:blip r:embed="rId2">
            <a:clrChange>
              <a:clrFrom>
                <a:srgbClr val="FAFAFA"/>
              </a:clrFrom>
              <a:clrTo>
                <a:srgbClr val="FAFAFA">
                  <a:alpha val="0"/>
                </a:srgbClr>
              </a:clrTo>
            </a:clrChange>
          </a:blip>
          <a:srcRect l="79792" t="5061" r="834" b="65078"/>
          <a:stretch>
            <a:fillRect/>
          </a:stretch>
        </p:blipFill>
        <p:spPr>
          <a:xfrm>
            <a:off x="104773" y="0"/>
            <a:ext cx="2028826" cy="2345147"/>
          </a:xfrm>
          <a:prstGeom prst="rect">
            <a:avLst/>
          </a:prstGeom>
        </p:spPr>
      </p:pic>
      <p:pic>
        <p:nvPicPr>
          <p:cNvPr id="11" name="Imagen 10">
            <a:extLst>
              <a:ext uri="{FF2B5EF4-FFF2-40B4-BE49-F238E27FC236}">
                <a16:creationId xmlns:a16="http://schemas.microsoft.com/office/drawing/2014/main" id="{1DC1CB47-967C-5C07-832C-716724564724}"/>
              </a:ext>
            </a:extLst>
          </p:cNvPr>
          <p:cNvPicPr>
            <a:picLocks noChangeAspect="1"/>
          </p:cNvPicPr>
          <p:nvPr/>
        </p:nvPicPr>
        <p:blipFill>
          <a:blip r:embed="rId3">
            <a:clrChange>
              <a:clrFrom>
                <a:srgbClr val="FAFAFA"/>
              </a:clrFrom>
              <a:clrTo>
                <a:srgbClr val="FAFAFA">
                  <a:alpha val="0"/>
                </a:srgbClr>
              </a:clrTo>
            </a:clrChange>
          </a:blip>
          <a:srcRect t="14342" b="23156"/>
          <a:stretch>
            <a:fillRect/>
          </a:stretch>
        </p:blipFill>
        <p:spPr>
          <a:xfrm>
            <a:off x="6791324" y="5707467"/>
            <a:ext cx="2154831" cy="1008461"/>
          </a:xfrm>
          <a:prstGeom prst="rect">
            <a:avLst/>
          </a:prstGeom>
        </p:spPr>
      </p:pic>
    </p:spTree>
    <p:extLst>
      <p:ext uri="{BB962C8B-B14F-4D97-AF65-F5344CB8AC3E}">
        <p14:creationId xmlns:p14="http://schemas.microsoft.com/office/powerpoint/2010/main" val="269698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9E5F287-93C4-1106-6488-DFC3E76E6A57}"/>
              </a:ext>
            </a:extLst>
          </p:cNvPr>
          <p:cNvSpPr txBox="1"/>
          <p:nvPr/>
        </p:nvSpPr>
        <p:spPr>
          <a:xfrm>
            <a:off x="1347787" y="237322"/>
            <a:ext cx="6624637" cy="1200329"/>
          </a:xfrm>
          <a:prstGeom prst="rect">
            <a:avLst/>
          </a:prstGeom>
          <a:noFill/>
        </p:spPr>
        <p:txBody>
          <a:bodyPr wrap="square">
            <a:spAutoFit/>
          </a:bodyPr>
          <a:lstStyle/>
          <a:p>
            <a:pPr algn="ctr"/>
            <a:r>
              <a:rPr lang="es-CO" sz="3600" b="1" dirty="0">
                <a:latin typeface="Gabriola" panose="04040605051002020D02" pitchFamily="82" charset="0"/>
              </a:rPr>
              <a:t>¿Que ha hecho ADUACOT para tratar de solucionar estos inconvenientes?</a:t>
            </a:r>
          </a:p>
        </p:txBody>
      </p:sp>
      <p:sp>
        <p:nvSpPr>
          <p:cNvPr id="5" name="CuadroTexto 4">
            <a:extLst>
              <a:ext uri="{FF2B5EF4-FFF2-40B4-BE49-F238E27FC236}">
                <a16:creationId xmlns:a16="http://schemas.microsoft.com/office/drawing/2014/main" id="{0DE9417C-82F6-D3B9-51AD-606E5EC3489E}"/>
              </a:ext>
            </a:extLst>
          </p:cNvPr>
          <p:cNvSpPr txBox="1"/>
          <p:nvPr/>
        </p:nvSpPr>
        <p:spPr>
          <a:xfrm>
            <a:off x="2276476" y="2182505"/>
            <a:ext cx="6624638" cy="2492990"/>
          </a:xfrm>
          <a:prstGeom prst="rect">
            <a:avLst/>
          </a:prstGeom>
          <a:noFill/>
        </p:spPr>
        <p:txBody>
          <a:bodyPr wrap="square">
            <a:spAutoFit/>
          </a:bodyPr>
          <a:lstStyle/>
          <a:p>
            <a:pPr algn="just"/>
            <a:r>
              <a:rPr lang="es-419" sz="2000" dirty="0">
                <a:latin typeface="Gabriola" panose="04040605051002020D02" pitchFamily="82" charset="0"/>
              </a:rPr>
              <a:t>- Elaboración y presentación de estudios, diseños para el </a:t>
            </a:r>
            <a:r>
              <a:rPr lang="es-419" sz="2000" b="1" dirty="0">
                <a:latin typeface="Gabriola" panose="04040605051002020D02" pitchFamily="82" charset="0"/>
              </a:rPr>
              <a:t>PROYECTO DE AMPLIACIÓN DE CAPACIDAD DE ALMACENAMIENTO PLANTA DE TRATAMIENTO DE AGUA POTABLE.</a:t>
            </a:r>
          </a:p>
          <a:p>
            <a:pPr marL="342900" indent="-342900" algn="just">
              <a:buFontTx/>
              <a:buChar char="-"/>
            </a:pPr>
            <a:r>
              <a:rPr lang="es-419" sz="2000" dirty="0">
                <a:latin typeface="Gabriola" panose="04040605051002020D02" pitchFamily="82" charset="0"/>
              </a:rPr>
              <a:t>Recuperación de la Red antigua del acueducto.</a:t>
            </a:r>
          </a:p>
          <a:p>
            <a:pPr marL="342900" indent="-342900" algn="just">
              <a:buFontTx/>
              <a:buChar char="-"/>
            </a:pPr>
            <a:r>
              <a:rPr lang="es-419" sz="2000" dirty="0">
                <a:latin typeface="Gabriola" panose="04040605051002020D02" pitchFamily="82" charset="0"/>
              </a:rPr>
              <a:t>Cambios de tubería obsoleta por nueva de mayor calidad.</a:t>
            </a:r>
          </a:p>
          <a:p>
            <a:pPr marL="342900" indent="-342900" algn="just">
              <a:buFontTx/>
              <a:buChar char="-"/>
            </a:pPr>
            <a:r>
              <a:rPr lang="es-CO" dirty="0">
                <a:latin typeface="Gabriola" panose="04040605051002020D02" pitchFamily="82" charset="0"/>
              </a:rPr>
              <a:t>Reducción de pérdidas técnicas ( en un 38.21%). Rebose del agua clorada perdida en semana. </a:t>
            </a:r>
            <a:endParaRPr lang="es-419" sz="2000" dirty="0">
              <a:latin typeface="Gabriola" panose="04040605051002020D02" pitchFamily="82" charset="0"/>
            </a:endParaRPr>
          </a:p>
          <a:p>
            <a:pPr marL="342900" indent="-342900" algn="just">
              <a:buFontTx/>
              <a:buChar char="-"/>
            </a:pPr>
            <a:endParaRPr lang="es-CO" sz="2000" dirty="0">
              <a:latin typeface="Gabriola" panose="04040605051002020D02" pitchFamily="82" charset="0"/>
            </a:endParaRPr>
          </a:p>
        </p:txBody>
      </p:sp>
      <p:pic>
        <p:nvPicPr>
          <p:cNvPr id="7" name="Imagen 6">
            <a:extLst>
              <a:ext uri="{FF2B5EF4-FFF2-40B4-BE49-F238E27FC236}">
                <a16:creationId xmlns:a16="http://schemas.microsoft.com/office/drawing/2014/main" id="{3AFCBC2C-9D43-92C0-C2D3-FB1E2E8A738B}"/>
              </a:ext>
            </a:extLst>
          </p:cNvPr>
          <p:cNvPicPr>
            <a:picLocks noChangeAspect="1"/>
          </p:cNvPicPr>
          <p:nvPr/>
        </p:nvPicPr>
        <p:blipFill>
          <a:blip r:embed="rId2">
            <a:clrChange>
              <a:clrFrom>
                <a:srgbClr val="FAFAFA"/>
              </a:clrFrom>
              <a:clrTo>
                <a:srgbClr val="FAFAFA">
                  <a:alpha val="0"/>
                </a:srgbClr>
              </a:clrTo>
            </a:clrChange>
          </a:blip>
          <a:srcRect l="42708" t="35973" r="38438" b="33472"/>
          <a:stretch>
            <a:fillRect/>
          </a:stretch>
        </p:blipFill>
        <p:spPr>
          <a:xfrm>
            <a:off x="0" y="3062585"/>
            <a:ext cx="3346176" cy="4067175"/>
          </a:xfrm>
          <a:prstGeom prst="rect">
            <a:avLst/>
          </a:prstGeom>
        </p:spPr>
      </p:pic>
      <p:pic>
        <p:nvPicPr>
          <p:cNvPr id="9" name="Imagen 8">
            <a:extLst>
              <a:ext uri="{FF2B5EF4-FFF2-40B4-BE49-F238E27FC236}">
                <a16:creationId xmlns:a16="http://schemas.microsoft.com/office/drawing/2014/main" id="{CC8C33CE-DE75-2F50-912E-8265FF8E6CB7}"/>
              </a:ext>
            </a:extLst>
          </p:cNvPr>
          <p:cNvPicPr>
            <a:picLocks noChangeAspect="1"/>
          </p:cNvPicPr>
          <p:nvPr/>
        </p:nvPicPr>
        <p:blipFill>
          <a:blip r:embed="rId3">
            <a:clrChange>
              <a:clrFrom>
                <a:srgbClr val="FAFAFA"/>
              </a:clrFrom>
              <a:clrTo>
                <a:srgbClr val="FAFAFA">
                  <a:alpha val="0"/>
                </a:srgbClr>
              </a:clrTo>
            </a:clrChange>
          </a:blip>
          <a:srcRect t="14342" b="23156"/>
          <a:stretch>
            <a:fillRect/>
          </a:stretch>
        </p:blipFill>
        <p:spPr>
          <a:xfrm>
            <a:off x="5797826" y="5209667"/>
            <a:ext cx="3014980" cy="1411011"/>
          </a:xfrm>
          <a:prstGeom prst="rect">
            <a:avLst/>
          </a:prstGeom>
        </p:spPr>
      </p:pic>
    </p:spTree>
    <p:extLst>
      <p:ext uri="{BB962C8B-B14F-4D97-AF65-F5344CB8AC3E}">
        <p14:creationId xmlns:p14="http://schemas.microsoft.com/office/powerpoint/2010/main" val="360568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DA731F6-A22D-F7C0-BF95-ED95B34BAE97}"/>
              </a:ext>
            </a:extLst>
          </p:cNvPr>
          <p:cNvPicPr>
            <a:picLocks noChangeAspect="1"/>
          </p:cNvPicPr>
          <p:nvPr/>
        </p:nvPicPr>
        <p:blipFill>
          <a:blip r:embed="rId2"/>
          <a:stretch>
            <a:fillRect/>
          </a:stretch>
        </p:blipFill>
        <p:spPr>
          <a:xfrm>
            <a:off x="676555" y="0"/>
            <a:ext cx="7790889" cy="6858000"/>
          </a:xfrm>
          <a:prstGeom prst="rect">
            <a:avLst/>
          </a:prstGeom>
        </p:spPr>
      </p:pic>
    </p:spTree>
    <p:extLst>
      <p:ext uri="{BB962C8B-B14F-4D97-AF65-F5344CB8AC3E}">
        <p14:creationId xmlns:p14="http://schemas.microsoft.com/office/powerpoint/2010/main" val="225152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3C71301-6422-0161-4144-499758F242EC}"/>
              </a:ext>
            </a:extLst>
          </p:cNvPr>
          <p:cNvPicPr>
            <a:picLocks noChangeAspect="1"/>
          </p:cNvPicPr>
          <p:nvPr/>
        </p:nvPicPr>
        <p:blipFill>
          <a:blip r:embed="rId2"/>
          <a:srcRect t="10138" b="17501"/>
          <a:stretch>
            <a:fillRect/>
          </a:stretch>
        </p:blipFill>
        <p:spPr>
          <a:xfrm>
            <a:off x="152400" y="1552575"/>
            <a:ext cx="4610062" cy="3335893"/>
          </a:xfrm>
          <a:prstGeom prst="rect">
            <a:avLst/>
          </a:prstGeom>
        </p:spPr>
      </p:pic>
      <p:pic>
        <p:nvPicPr>
          <p:cNvPr id="7" name="Imagen 6">
            <a:extLst>
              <a:ext uri="{FF2B5EF4-FFF2-40B4-BE49-F238E27FC236}">
                <a16:creationId xmlns:a16="http://schemas.microsoft.com/office/drawing/2014/main" id="{F25A89E8-03BF-B116-F16D-2B634C437339}"/>
              </a:ext>
            </a:extLst>
          </p:cNvPr>
          <p:cNvPicPr>
            <a:picLocks noChangeAspect="1"/>
          </p:cNvPicPr>
          <p:nvPr/>
        </p:nvPicPr>
        <p:blipFill>
          <a:blip r:embed="rId3"/>
          <a:stretch>
            <a:fillRect/>
          </a:stretch>
        </p:blipFill>
        <p:spPr>
          <a:xfrm>
            <a:off x="4876800" y="1714499"/>
            <a:ext cx="3883071" cy="2781300"/>
          </a:xfrm>
          <a:prstGeom prst="rect">
            <a:avLst/>
          </a:prstGeom>
        </p:spPr>
      </p:pic>
      <p:sp>
        <p:nvSpPr>
          <p:cNvPr id="9" name="CuadroTexto 8">
            <a:extLst>
              <a:ext uri="{FF2B5EF4-FFF2-40B4-BE49-F238E27FC236}">
                <a16:creationId xmlns:a16="http://schemas.microsoft.com/office/drawing/2014/main" id="{831F7C51-BD6D-EB7E-5525-21788A458180}"/>
              </a:ext>
            </a:extLst>
          </p:cNvPr>
          <p:cNvSpPr txBox="1"/>
          <p:nvPr/>
        </p:nvSpPr>
        <p:spPr>
          <a:xfrm>
            <a:off x="6057900" y="5070936"/>
            <a:ext cx="2076450" cy="461665"/>
          </a:xfrm>
          <a:prstGeom prst="rect">
            <a:avLst/>
          </a:prstGeom>
          <a:noFill/>
        </p:spPr>
        <p:txBody>
          <a:bodyPr wrap="square">
            <a:spAutoFit/>
          </a:bodyPr>
          <a:lstStyle/>
          <a:p>
            <a:r>
              <a:rPr lang="es-CO" sz="2400" b="0" i="0" u="none" strike="noStrike" baseline="0" dirty="0">
                <a:latin typeface="Arial Black" panose="020B0A04020102020204" pitchFamily="34" charset="0"/>
              </a:rPr>
              <a:t>$1.192.177</a:t>
            </a:r>
            <a:endParaRPr lang="es-CO" sz="6000" dirty="0">
              <a:latin typeface="Arial Black" panose="020B0A04020102020204" pitchFamily="34" charset="0"/>
            </a:endParaRPr>
          </a:p>
        </p:txBody>
      </p:sp>
      <p:sp>
        <p:nvSpPr>
          <p:cNvPr id="11" name="CuadroTexto 10">
            <a:extLst>
              <a:ext uri="{FF2B5EF4-FFF2-40B4-BE49-F238E27FC236}">
                <a16:creationId xmlns:a16="http://schemas.microsoft.com/office/drawing/2014/main" id="{5C6CE6BA-A3F2-1830-6062-F1C5A4E91A65}"/>
              </a:ext>
            </a:extLst>
          </p:cNvPr>
          <p:cNvSpPr txBox="1"/>
          <p:nvPr/>
        </p:nvSpPr>
        <p:spPr>
          <a:xfrm>
            <a:off x="1323976" y="5152283"/>
            <a:ext cx="1762125" cy="400110"/>
          </a:xfrm>
          <a:prstGeom prst="rect">
            <a:avLst/>
          </a:prstGeom>
          <a:noFill/>
        </p:spPr>
        <p:txBody>
          <a:bodyPr wrap="square">
            <a:spAutoFit/>
          </a:bodyPr>
          <a:lstStyle/>
          <a:p>
            <a:r>
              <a:rPr lang="es-CO" sz="2000" b="0" i="0" u="none" strike="noStrike" baseline="0" dirty="0">
                <a:latin typeface="Arial Black" panose="020B0A04020102020204" pitchFamily="34" charset="0"/>
              </a:rPr>
              <a:t>$4.232.985</a:t>
            </a:r>
            <a:endParaRPr lang="es-CO" sz="5400" dirty="0">
              <a:latin typeface="Arial Black" panose="020B0A04020102020204" pitchFamily="34" charset="0"/>
            </a:endParaRPr>
          </a:p>
        </p:txBody>
      </p:sp>
      <p:pic>
        <p:nvPicPr>
          <p:cNvPr id="12" name="Imagen 11">
            <a:extLst>
              <a:ext uri="{FF2B5EF4-FFF2-40B4-BE49-F238E27FC236}">
                <a16:creationId xmlns:a16="http://schemas.microsoft.com/office/drawing/2014/main" id="{B3D6EBAD-1425-C2D6-0F58-F31FC4981C8C}"/>
              </a:ext>
            </a:extLst>
          </p:cNvPr>
          <p:cNvPicPr>
            <a:picLocks noChangeAspect="1"/>
          </p:cNvPicPr>
          <p:nvPr/>
        </p:nvPicPr>
        <p:blipFill>
          <a:blip r:embed="rId4">
            <a:clrChange>
              <a:clrFrom>
                <a:srgbClr val="FAFAFA"/>
              </a:clrFrom>
              <a:clrTo>
                <a:srgbClr val="FAFAFA">
                  <a:alpha val="0"/>
                </a:srgbClr>
              </a:clrTo>
            </a:clrChange>
          </a:blip>
          <a:srcRect t="14342" b="23156"/>
          <a:stretch>
            <a:fillRect/>
          </a:stretch>
        </p:blipFill>
        <p:spPr>
          <a:xfrm>
            <a:off x="5854700" y="177206"/>
            <a:ext cx="3014980" cy="1411011"/>
          </a:xfrm>
          <a:prstGeom prst="rect">
            <a:avLst/>
          </a:prstGeom>
        </p:spPr>
      </p:pic>
    </p:spTree>
    <p:extLst>
      <p:ext uri="{BB962C8B-B14F-4D97-AF65-F5344CB8AC3E}">
        <p14:creationId xmlns:p14="http://schemas.microsoft.com/office/powerpoint/2010/main" val="199771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119" y="1468438"/>
            <a:ext cx="3007281" cy="1143000"/>
          </a:xfrm>
        </p:spPr>
        <p:txBody>
          <a:bodyPr>
            <a:normAutofit/>
          </a:bodyPr>
          <a:lstStyle/>
          <a:p>
            <a:r>
              <a:rPr lang="es-CO" sz="6000" noProof="0" dirty="0">
                <a:latin typeface="Gabriola" panose="04040605051002020D02" pitchFamily="82" charset="0"/>
              </a:rPr>
              <a:t>Gracias</a:t>
            </a:r>
          </a:p>
        </p:txBody>
      </p:sp>
      <p:sp>
        <p:nvSpPr>
          <p:cNvPr id="3" name="Content Placeholder 2"/>
          <p:cNvSpPr>
            <a:spLocks noGrp="1"/>
          </p:cNvSpPr>
          <p:nvPr>
            <p:ph idx="1"/>
          </p:nvPr>
        </p:nvSpPr>
        <p:spPr>
          <a:xfrm>
            <a:off x="171450" y="2741611"/>
            <a:ext cx="4400550" cy="1296989"/>
          </a:xfrm>
        </p:spPr>
        <p:txBody>
          <a:bodyPr>
            <a:normAutofit lnSpcReduction="10000"/>
          </a:bodyPr>
          <a:lstStyle/>
          <a:p>
            <a:pPr marL="0" indent="0">
              <a:buNone/>
            </a:pPr>
            <a:r>
              <a:rPr lang="es-CO" sz="4000" noProof="0" dirty="0">
                <a:latin typeface="Gabriola" panose="04040605051002020D02" pitchFamily="82" charset="0"/>
              </a:rPr>
              <a:t>Trabajamos por una mejor calidad de vida para todos.</a:t>
            </a:r>
          </a:p>
        </p:txBody>
      </p:sp>
      <p:pic>
        <p:nvPicPr>
          <p:cNvPr id="5" name="Imagen 4">
            <a:extLst>
              <a:ext uri="{FF2B5EF4-FFF2-40B4-BE49-F238E27FC236}">
                <a16:creationId xmlns:a16="http://schemas.microsoft.com/office/drawing/2014/main" id="{9F0847BA-A065-76D6-05AD-01E5975D4DE7}"/>
              </a:ext>
            </a:extLst>
          </p:cNvPr>
          <p:cNvPicPr>
            <a:picLocks noChangeAspect="1"/>
          </p:cNvPicPr>
          <p:nvPr/>
        </p:nvPicPr>
        <p:blipFill>
          <a:blip r:embed="rId2">
            <a:clrChange>
              <a:clrFrom>
                <a:srgbClr val="F2F6F9"/>
              </a:clrFrom>
              <a:clrTo>
                <a:srgbClr val="F2F6F9">
                  <a:alpha val="0"/>
                </a:srgbClr>
              </a:clrTo>
            </a:clrChange>
          </a:blip>
          <a:stretch>
            <a:fillRect/>
          </a:stretch>
        </p:blipFill>
        <p:spPr>
          <a:xfrm flipH="1">
            <a:off x="4880303" y="95250"/>
            <a:ext cx="4551095" cy="5754687"/>
          </a:xfrm>
          <a:prstGeom prst="rect">
            <a:avLst/>
          </a:prstGeom>
        </p:spPr>
      </p:pic>
      <p:sp>
        <p:nvSpPr>
          <p:cNvPr id="7" name="CuadroTexto 6">
            <a:extLst>
              <a:ext uri="{FF2B5EF4-FFF2-40B4-BE49-F238E27FC236}">
                <a16:creationId xmlns:a16="http://schemas.microsoft.com/office/drawing/2014/main" id="{A132E118-8A7D-4896-F225-CCC601743623}"/>
              </a:ext>
            </a:extLst>
          </p:cNvPr>
          <p:cNvSpPr txBox="1"/>
          <p:nvPr/>
        </p:nvSpPr>
        <p:spPr>
          <a:xfrm>
            <a:off x="4769838" y="5954712"/>
            <a:ext cx="4772024" cy="830997"/>
          </a:xfrm>
          <a:prstGeom prst="rect">
            <a:avLst/>
          </a:prstGeom>
          <a:noFill/>
        </p:spPr>
        <p:txBody>
          <a:bodyPr wrap="square">
            <a:spAutoFit/>
          </a:bodyPr>
          <a:lstStyle/>
          <a:p>
            <a:pPr algn="ctr"/>
            <a:r>
              <a:rPr lang="es-CO" sz="2400" noProof="0" dirty="0">
                <a:latin typeface="Gabriola" panose="04040605051002020D02" pitchFamily="82" charset="0"/>
              </a:rPr>
              <a:t>Daniel Esteban Duque Restrepo</a:t>
            </a:r>
          </a:p>
          <a:p>
            <a:pPr algn="ctr"/>
            <a:r>
              <a:rPr lang="es-CO" sz="2400" dirty="0">
                <a:latin typeface="Gabriola" panose="04040605051002020D02" pitchFamily="82" charset="0"/>
              </a:rPr>
              <a:t>Administrador ADUACOT</a:t>
            </a:r>
            <a:endParaRPr lang="es-CO"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74638-970D-E9A1-B42D-B18A5E0DC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A3A1A2-B086-B3E5-C466-B8847B001D7A}"/>
              </a:ext>
            </a:extLst>
          </p:cNvPr>
          <p:cNvSpPr>
            <a:spLocks noGrp="1"/>
          </p:cNvSpPr>
          <p:nvPr>
            <p:ph type="title"/>
          </p:nvPr>
        </p:nvSpPr>
        <p:spPr>
          <a:xfrm>
            <a:off x="2014222" y="287339"/>
            <a:ext cx="8229600" cy="1143000"/>
          </a:xfrm>
        </p:spPr>
        <p:txBody>
          <a:bodyPr/>
          <a:lstStyle/>
          <a:p>
            <a:r>
              <a:rPr lang="es-CO" dirty="0">
                <a:latin typeface="Gabriola" panose="04040605051002020D02" pitchFamily="82" charset="0"/>
              </a:rPr>
              <a:t>¿Cómo inicia el proceso?</a:t>
            </a:r>
            <a:endParaRPr lang="es-CO" noProof="0" dirty="0">
              <a:latin typeface="Gabriola" panose="04040605051002020D02" pitchFamily="82" charset="0"/>
            </a:endParaRPr>
          </a:p>
        </p:txBody>
      </p:sp>
      <p:sp>
        <p:nvSpPr>
          <p:cNvPr id="3" name="Content Placeholder 2">
            <a:extLst>
              <a:ext uri="{FF2B5EF4-FFF2-40B4-BE49-F238E27FC236}">
                <a16:creationId xmlns:a16="http://schemas.microsoft.com/office/drawing/2014/main" id="{70B22A5E-2C23-36C6-3FCE-3332DD24D8FF}"/>
              </a:ext>
            </a:extLst>
          </p:cNvPr>
          <p:cNvSpPr>
            <a:spLocks noGrp="1"/>
          </p:cNvSpPr>
          <p:nvPr>
            <p:ph idx="1"/>
          </p:nvPr>
        </p:nvSpPr>
        <p:spPr>
          <a:xfrm>
            <a:off x="457200" y="1600201"/>
            <a:ext cx="8229600" cy="1701800"/>
          </a:xfrm>
        </p:spPr>
        <p:txBody>
          <a:bodyPr>
            <a:normAutofit/>
          </a:bodyPr>
          <a:lstStyle/>
          <a:p>
            <a:pPr marL="0" indent="0">
              <a:buNone/>
            </a:pPr>
            <a:r>
              <a:rPr lang="es-CO" noProof="0" dirty="0">
                <a:latin typeface="Gabriola" panose="04040605051002020D02" pitchFamily="82" charset="0"/>
              </a:rPr>
              <a:t>Nuestro trabajo inicia con la captación del agua en la  bocatoma, donde el agua viaja alrededor de 4 kilómetros desde la vereda la Rochela hasta la planta de tratamiento de agua potable PTAP. </a:t>
            </a:r>
          </a:p>
        </p:txBody>
      </p:sp>
      <p:pic>
        <p:nvPicPr>
          <p:cNvPr id="4" name="Imagen 3">
            <a:extLst>
              <a:ext uri="{FF2B5EF4-FFF2-40B4-BE49-F238E27FC236}">
                <a16:creationId xmlns:a16="http://schemas.microsoft.com/office/drawing/2014/main" id="{DA145AF2-5C1A-7E21-E8E7-52239EFCF176}"/>
              </a:ext>
            </a:extLst>
          </p:cNvPr>
          <p:cNvPicPr>
            <a:picLocks noChangeAspect="1"/>
          </p:cNvPicPr>
          <p:nvPr/>
        </p:nvPicPr>
        <p:blipFill>
          <a:blip r:embed="rId2">
            <a:clrChange>
              <a:clrFrom>
                <a:srgbClr val="FAFAFA"/>
              </a:clrFrom>
              <a:clrTo>
                <a:srgbClr val="FAFAFA">
                  <a:alpha val="0"/>
                </a:srgbClr>
              </a:clrTo>
            </a:clrChange>
          </a:blip>
          <a:srcRect t="14342" b="23156"/>
          <a:stretch>
            <a:fillRect/>
          </a:stretch>
        </p:blipFill>
        <p:spPr>
          <a:xfrm>
            <a:off x="0" y="140632"/>
            <a:ext cx="3014980" cy="1411011"/>
          </a:xfrm>
          <a:prstGeom prst="rect">
            <a:avLst/>
          </a:prstGeom>
        </p:spPr>
      </p:pic>
      <p:sp>
        <p:nvSpPr>
          <p:cNvPr id="8" name="Content Placeholder 2">
            <a:extLst>
              <a:ext uri="{FF2B5EF4-FFF2-40B4-BE49-F238E27FC236}">
                <a16:creationId xmlns:a16="http://schemas.microsoft.com/office/drawing/2014/main" id="{3140BD32-7386-8F3B-12F5-17F594BE2A5E}"/>
              </a:ext>
            </a:extLst>
          </p:cNvPr>
          <p:cNvSpPr txBox="1">
            <a:spLocks/>
          </p:cNvSpPr>
          <p:nvPr/>
        </p:nvSpPr>
        <p:spPr>
          <a:xfrm>
            <a:off x="340119" y="3349623"/>
            <a:ext cx="6108700" cy="32718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CO" sz="2800" dirty="0">
                <a:latin typeface="Gabriola" panose="04040605051002020D02" pitchFamily="82" charset="0"/>
              </a:rPr>
              <a:t>El Agua pasa a través de:</a:t>
            </a:r>
          </a:p>
          <a:p>
            <a:pPr>
              <a:buFontTx/>
              <a:buChar char="-"/>
            </a:pPr>
            <a:r>
              <a:rPr lang="es-CO" sz="2800" dirty="0">
                <a:latin typeface="Gabriola" panose="04040605051002020D02" pitchFamily="82" charset="0"/>
              </a:rPr>
              <a:t>2 Tanques desarenadores ubicados en la bocatoma, 1 el pozo principal y 2 el desarenador principal. </a:t>
            </a:r>
          </a:p>
          <a:p>
            <a:pPr>
              <a:buFontTx/>
              <a:buChar char="-"/>
            </a:pPr>
            <a:r>
              <a:rPr lang="es-CO" sz="2800" dirty="0">
                <a:latin typeface="Gabriola" panose="04040605051002020D02" pitchFamily="82" charset="0"/>
              </a:rPr>
              <a:t>Durante el recorrido el agua pasa por 1 tanque de quiebre en donde además de disminuir  su velocidad, también eliminamos posibles restos de arena y material vegetal.</a:t>
            </a:r>
          </a:p>
        </p:txBody>
      </p:sp>
      <p:pic>
        <p:nvPicPr>
          <p:cNvPr id="10" name="Imagen 9">
            <a:extLst>
              <a:ext uri="{FF2B5EF4-FFF2-40B4-BE49-F238E27FC236}">
                <a16:creationId xmlns:a16="http://schemas.microsoft.com/office/drawing/2014/main" id="{5A05FBBC-A851-E39F-EE20-68EA89B7F482}"/>
              </a:ext>
            </a:extLst>
          </p:cNvPr>
          <p:cNvPicPr>
            <a:picLocks noChangeAspect="1"/>
          </p:cNvPicPr>
          <p:nvPr/>
        </p:nvPicPr>
        <p:blipFill>
          <a:blip r:embed="rId3">
            <a:clrChange>
              <a:clrFrom>
                <a:srgbClr val="FAFAFA"/>
              </a:clrFrom>
              <a:clrTo>
                <a:srgbClr val="FAFAFA">
                  <a:alpha val="0"/>
                </a:srgbClr>
              </a:clrTo>
            </a:clrChange>
          </a:blip>
          <a:srcRect l="80104" t="5694" r="1042" b="65694"/>
          <a:stretch>
            <a:fillRect/>
          </a:stretch>
        </p:blipFill>
        <p:spPr>
          <a:xfrm>
            <a:off x="6499377" y="3429000"/>
            <a:ext cx="2644623" cy="3009901"/>
          </a:xfrm>
          <a:prstGeom prst="rect">
            <a:avLst/>
          </a:prstGeom>
        </p:spPr>
      </p:pic>
    </p:spTree>
    <p:extLst>
      <p:ext uri="{BB962C8B-B14F-4D97-AF65-F5344CB8AC3E}">
        <p14:creationId xmlns:p14="http://schemas.microsoft.com/office/powerpoint/2010/main" val="319812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E3723-B0B3-6ABB-C354-701313A50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20C70-B31F-F770-0180-A04C06BC096C}"/>
              </a:ext>
            </a:extLst>
          </p:cNvPr>
          <p:cNvSpPr>
            <a:spLocks noGrp="1"/>
          </p:cNvSpPr>
          <p:nvPr>
            <p:ph type="title"/>
          </p:nvPr>
        </p:nvSpPr>
        <p:spPr>
          <a:xfrm>
            <a:off x="2014222" y="287339"/>
            <a:ext cx="8229600" cy="1143000"/>
          </a:xfrm>
        </p:spPr>
        <p:txBody>
          <a:bodyPr/>
          <a:lstStyle/>
          <a:p>
            <a:r>
              <a:rPr lang="es-CO" dirty="0">
                <a:latin typeface="Gabriola" panose="04040605051002020D02" pitchFamily="82" charset="0"/>
              </a:rPr>
              <a:t>¿Cómo inicia el proceso?</a:t>
            </a:r>
            <a:endParaRPr lang="es-CO" noProof="0" dirty="0">
              <a:latin typeface="Gabriola" panose="04040605051002020D02" pitchFamily="82" charset="0"/>
            </a:endParaRPr>
          </a:p>
        </p:txBody>
      </p:sp>
      <p:pic>
        <p:nvPicPr>
          <p:cNvPr id="5" name="Imagen 4">
            <a:extLst>
              <a:ext uri="{FF2B5EF4-FFF2-40B4-BE49-F238E27FC236}">
                <a16:creationId xmlns:a16="http://schemas.microsoft.com/office/drawing/2014/main" id="{928ADB28-6D8D-DFCF-298C-E5E2363E2233}"/>
              </a:ext>
            </a:extLst>
          </p:cNvPr>
          <p:cNvPicPr>
            <a:picLocks noChangeAspect="1"/>
          </p:cNvPicPr>
          <p:nvPr/>
        </p:nvPicPr>
        <p:blipFill>
          <a:blip r:embed="rId2">
            <a:clrChange>
              <a:clrFrom>
                <a:srgbClr val="F2F6F9"/>
              </a:clrFrom>
              <a:clrTo>
                <a:srgbClr val="F2F6F9">
                  <a:alpha val="0"/>
                </a:srgbClr>
              </a:clrTo>
            </a:clrChange>
          </a:blip>
          <a:stretch>
            <a:fillRect/>
          </a:stretch>
        </p:blipFill>
        <p:spPr>
          <a:xfrm flipH="1">
            <a:off x="6331737" y="3187700"/>
            <a:ext cx="2812263" cy="3556000"/>
          </a:xfrm>
          <a:prstGeom prst="rect">
            <a:avLst/>
          </a:prstGeom>
        </p:spPr>
      </p:pic>
      <p:pic>
        <p:nvPicPr>
          <p:cNvPr id="4" name="Imagen 3">
            <a:extLst>
              <a:ext uri="{FF2B5EF4-FFF2-40B4-BE49-F238E27FC236}">
                <a16:creationId xmlns:a16="http://schemas.microsoft.com/office/drawing/2014/main" id="{474F6AA6-35B8-0D76-3011-3757E389F7E3}"/>
              </a:ext>
            </a:extLst>
          </p:cNvPr>
          <p:cNvPicPr>
            <a:picLocks noChangeAspect="1"/>
          </p:cNvPicPr>
          <p:nvPr/>
        </p:nvPicPr>
        <p:blipFill>
          <a:blip r:embed="rId3">
            <a:clrChange>
              <a:clrFrom>
                <a:srgbClr val="FAFAFA"/>
              </a:clrFrom>
              <a:clrTo>
                <a:srgbClr val="FAFAFA">
                  <a:alpha val="0"/>
                </a:srgbClr>
              </a:clrTo>
            </a:clrChange>
          </a:blip>
          <a:srcRect t="14342" b="23156"/>
          <a:stretch>
            <a:fillRect/>
          </a:stretch>
        </p:blipFill>
        <p:spPr>
          <a:xfrm>
            <a:off x="0" y="140632"/>
            <a:ext cx="3014980" cy="1411011"/>
          </a:xfrm>
          <a:prstGeom prst="rect">
            <a:avLst/>
          </a:prstGeom>
        </p:spPr>
      </p:pic>
      <p:sp>
        <p:nvSpPr>
          <p:cNvPr id="8" name="Content Placeholder 2">
            <a:extLst>
              <a:ext uri="{FF2B5EF4-FFF2-40B4-BE49-F238E27FC236}">
                <a16:creationId xmlns:a16="http://schemas.microsoft.com/office/drawing/2014/main" id="{AD44C3E8-6A74-E0AC-BF3A-BF48D8165887}"/>
              </a:ext>
            </a:extLst>
          </p:cNvPr>
          <p:cNvSpPr txBox="1">
            <a:spLocks/>
          </p:cNvSpPr>
          <p:nvPr/>
        </p:nvSpPr>
        <p:spPr>
          <a:xfrm>
            <a:off x="111518" y="1713704"/>
            <a:ext cx="6759181" cy="1943896"/>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CO" sz="2800" dirty="0">
                <a:latin typeface="Gabriola" panose="04040605051002020D02" pitchFamily="82" charset="0"/>
              </a:rPr>
              <a:t>Al momento de llegar  a nuestra planta antes de ser almacenada en los tanques, el agua pasa nuevamente por un tanque desarenador que se encarga de eliminar todo tipo de material grueso que pudo haberse pasado por los anteriores procesos. Luego pasa por 2 filtros adicionales en donde  se realiza el proceso de:</a:t>
            </a:r>
          </a:p>
        </p:txBody>
      </p:sp>
      <p:sp>
        <p:nvSpPr>
          <p:cNvPr id="9" name="Title 1"/>
          <p:cNvSpPr txBox="1">
            <a:spLocks/>
          </p:cNvSpPr>
          <p:nvPr/>
        </p:nvSpPr>
        <p:spPr>
          <a:xfrm>
            <a:off x="384779" y="3201196"/>
            <a:ext cx="485496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4000" dirty="0">
                <a:latin typeface="Gabriola" panose="04040605051002020D02" pitchFamily="82" charset="0"/>
              </a:rPr>
              <a:t>Coagulación y Floculación</a:t>
            </a:r>
          </a:p>
        </p:txBody>
      </p:sp>
      <p:sp>
        <p:nvSpPr>
          <p:cNvPr id="10" name="Content Placeholder 2"/>
          <p:cNvSpPr txBox="1">
            <a:spLocks/>
          </p:cNvSpPr>
          <p:nvPr/>
        </p:nvSpPr>
        <p:spPr>
          <a:xfrm>
            <a:off x="0" y="4344196"/>
            <a:ext cx="6273800" cy="22264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419" sz="2400" dirty="0">
                <a:latin typeface="Gabriola" panose="04040605051002020D02" pitchFamily="82" charset="0"/>
              </a:rPr>
              <a:t>Se agregan productos que facilitan la unión de partículas suspendidas, en nuestro caso el carbón activado y 2 filtros que se encargan de separar estas partículas y llevarlas al fondo del tanque donde después mediante el lavado de la planta de tratamiento se desechan a través de el rebose. </a:t>
            </a:r>
          </a:p>
        </p:txBody>
      </p:sp>
    </p:spTree>
    <p:extLst>
      <p:ext uri="{BB962C8B-B14F-4D97-AF65-F5344CB8AC3E}">
        <p14:creationId xmlns:p14="http://schemas.microsoft.com/office/powerpoint/2010/main" val="329854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263526"/>
            <a:ext cx="8229600" cy="1143000"/>
          </a:xfrm>
        </p:spPr>
        <p:txBody>
          <a:bodyPr>
            <a:normAutofit fontScale="90000"/>
          </a:bodyPr>
          <a:lstStyle/>
          <a:p>
            <a:r>
              <a:rPr lang="es-CO" noProof="0" dirty="0">
                <a:latin typeface="Gabriola" panose="04040605051002020D02" pitchFamily="82" charset="0"/>
              </a:rPr>
              <a:t>¡Ahora si!</a:t>
            </a:r>
            <a:br>
              <a:rPr lang="es-CO" noProof="0" dirty="0">
                <a:latin typeface="Gabriola" panose="04040605051002020D02" pitchFamily="82" charset="0"/>
              </a:rPr>
            </a:br>
            <a:r>
              <a:rPr lang="es-CO" noProof="0" dirty="0">
                <a:latin typeface="Gabriola" panose="04040605051002020D02" pitchFamily="82" charset="0"/>
              </a:rPr>
              <a:t> ¿Qué es la potabilización?</a:t>
            </a:r>
          </a:p>
        </p:txBody>
      </p:sp>
      <p:sp>
        <p:nvSpPr>
          <p:cNvPr id="3" name="Content Placeholder 2"/>
          <p:cNvSpPr>
            <a:spLocks noGrp="1"/>
          </p:cNvSpPr>
          <p:nvPr>
            <p:ph idx="1"/>
          </p:nvPr>
        </p:nvSpPr>
        <p:spPr>
          <a:xfrm>
            <a:off x="79769" y="1498599"/>
            <a:ext cx="7581900" cy="4947423"/>
          </a:xfrm>
        </p:spPr>
        <p:txBody>
          <a:bodyPr>
            <a:normAutofit/>
          </a:bodyPr>
          <a:lstStyle/>
          <a:p>
            <a:r>
              <a:rPr lang="es-CO" sz="2800" noProof="0" dirty="0">
                <a:latin typeface="Gabriola" panose="04040605051002020D02" pitchFamily="82" charset="0"/>
              </a:rPr>
              <a:t>Son el conjunto de procesos físicos, químicos y biológicos que eliminan contaminantes.</a:t>
            </a:r>
          </a:p>
          <a:p>
            <a:pPr marL="0" indent="0">
              <a:buNone/>
            </a:pPr>
            <a:r>
              <a:rPr lang="es-CO" sz="2800" b="1" noProof="0" dirty="0">
                <a:latin typeface="Gabriola" panose="04040605051002020D02" pitchFamily="82" charset="0"/>
              </a:rPr>
              <a:t>En resumen se realiza el siguiente proceso: </a:t>
            </a:r>
          </a:p>
          <a:p>
            <a:pPr>
              <a:buFontTx/>
              <a:buChar char="-"/>
            </a:pPr>
            <a:r>
              <a:rPr lang="es-CO" sz="2800" b="1" dirty="0">
                <a:latin typeface="Gabriola" panose="04040605051002020D02" pitchFamily="82" charset="0"/>
              </a:rPr>
              <a:t>Filtración: </a:t>
            </a:r>
            <a:r>
              <a:rPr lang="es-CO" sz="2800" dirty="0">
                <a:latin typeface="Gabriola" panose="04040605051002020D02" pitchFamily="82" charset="0"/>
              </a:rPr>
              <a:t>El pasa por filtros para eliminar impurezas restantes.</a:t>
            </a:r>
          </a:p>
          <a:p>
            <a:pPr>
              <a:buFontTx/>
              <a:buChar char="-"/>
            </a:pPr>
            <a:r>
              <a:rPr lang="es-CO" sz="2800" b="1" dirty="0">
                <a:latin typeface="Gabriola" panose="04040605051002020D02" pitchFamily="82" charset="0"/>
              </a:rPr>
              <a:t>Desinfección:  </a:t>
            </a:r>
            <a:r>
              <a:rPr lang="es-CO" sz="2800" dirty="0">
                <a:latin typeface="Gabriola" panose="04040605051002020D02" pitchFamily="82" charset="0"/>
              </a:rPr>
              <a:t>Se eliminan microorganismos mediante el uso del hipoclorito de sodio al 15% pero es posible el uso del químico hasta el 18%.</a:t>
            </a:r>
          </a:p>
          <a:p>
            <a:pPr>
              <a:buFontTx/>
              <a:buChar char="-"/>
            </a:pPr>
            <a:r>
              <a:rPr lang="es-CO" sz="2800" b="1" noProof="0" dirty="0">
                <a:latin typeface="Gabriola" panose="04040605051002020D02" pitchFamily="82" charset="0"/>
              </a:rPr>
              <a:t>Control de calidad: </a:t>
            </a:r>
            <a:r>
              <a:rPr lang="es-CO" sz="2800" noProof="0" dirty="0">
                <a:latin typeface="Gabriola" panose="04040605051002020D02" pitchFamily="82" charset="0"/>
              </a:rPr>
              <a:t> </a:t>
            </a:r>
            <a:r>
              <a:rPr lang="es-CO" sz="2800" dirty="0">
                <a:latin typeface="Gabriola" panose="04040605051002020D02" pitchFamily="82" charset="0"/>
              </a:rPr>
              <a:t>Se realizan análisis en 3 puntos distintos </a:t>
            </a:r>
          </a:p>
          <a:p>
            <a:pPr marL="0" indent="0">
              <a:buNone/>
            </a:pPr>
            <a:r>
              <a:rPr lang="es-CO" sz="2800" dirty="0">
                <a:latin typeface="Gabriola" panose="04040605051002020D02" pitchFamily="82" charset="0"/>
              </a:rPr>
              <a:t>el primero  al inicio del sistema, el segundo a mitad del sistema </a:t>
            </a:r>
          </a:p>
          <a:p>
            <a:pPr marL="0" indent="0">
              <a:buNone/>
            </a:pPr>
            <a:r>
              <a:rPr lang="es-CO" sz="2800" dirty="0">
                <a:latin typeface="Gabriola" panose="04040605051002020D02" pitchFamily="82" charset="0"/>
              </a:rPr>
              <a:t>y el tercero al final de la red de acueducto. </a:t>
            </a:r>
            <a:endParaRPr lang="es-CO" sz="2800" b="1" noProof="0" dirty="0">
              <a:latin typeface="Gabriola" panose="04040605051002020D02" pitchFamily="82" charset="0"/>
            </a:endParaRPr>
          </a:p>
          <a:p>
            <a:pPr marL="0" indent="0">
              <a:buNone/>
            </a:pPr>
            <a:endParaRPr lang="es-CO" sz="2800" b="1" noProof="0" dirty="0">
              <a:latin typeface="Gabriola" panose="04040605051002020D02" pitchFamily="82" charset="0"/>
            </a:endParaRPr>
          </a:p>
          <a:p>
            <a:endParaRPr lang="es-CO" sz="2800" dirty="0">
              <a:latin typeface="Gabriola" panose="04040605051002020D02" pitchFamily="82" charset="0"/>
            </a:endParaRPr>
          </a:p>
          <a:p>
            <a:endParaRPr lang="es-CO" sz="2800" noProof="0" dirty="0">
              <a:latin typeface="Gabriola" panose="04040605051002020D02" pitchFamily="82" charset="0"/>
            </a:endParaRPr>
          </a:p>
        </p:txBody>
      </p:sp>
      <p:pic>
        <p:nvPicPr>
          <p:cNvPr id="11" name="Imagen 10">
            <a:extLst>
              <a:ext uri="{FF2B5EF4-FFF2-40B4-BE49-F238E27FC236}">
                <a16:creationId xmlns:a16="http://schemas.microsoft.com/office/drawing/2014/main" id="{2FCAF35A-8AA5-B16B-FB64-707698D86BE0}"/>
              </a:ext>
            </a:extLst>
          </p:cNvPr>
          <p:cNvPicPr>
            <a:picLocks noChangeAspect="1"/>
          </p:cNvPicPr>
          <p:nvPr/>
        </p:nvPicPr>
        <p:blipFill>
          <a:blip r:embed="rId2">
            <a:clrChange>
              <a:clrFrom>
                <a:srgbClr val="FAFAFA"/>
              </a:clrFrom>
              <a:clrTo>
                <a:srgbClr val="FAFAFA">
                  <a:alpha val="0"/>
                </a:srgbClr>
              </a:clrTo>
            </a:clrChange>
          </a:blip>
          <a:srcRect l="77396" t="36177" b="36184"/>
          <a:stretch>
            <a:fillRect/>
          </a:stretch>
        </p:blipFill>
        <p:spPr>
          <a:xfrm>
            <a:off x="6438899" y="3715135"/>
            <a:ext cx="2832490" cy="25975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6EC1E-0A88-A97F-7C1D-8A0203A81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E50A48-2B44-2DBF-1DE2-6699F3AFB1E1}"/>
              </a:ext>
            </a:extLst>
          </p:cNvPr>
          <p:cNvSpPr>
            <a:spLocks noGrp="1"/>
          </p:cNvSpPr>
          <p:nvPr>
            <p:ph type="title"/>
          </p:nvPr>
        </p:nvSpPr>
        <p:spPr>
          <a:xfrm>
            <a:off x="457200" y="368300"/>
            <a:ext cx="7874000" cy="1143000"/>
          </a:xfrm>
        </p:spPr>
        <p:txBody>
          <a:bodyPr>
            <a:normAutofit fontScale="90000"/>
          </a:bodyPr>
          <a:lstStyle/>
          <a:p>
            <a:r>
              <a:rPr lang="es-CO" noProof="0" dirty="0">
                <a:latin typeface="Gabriola" panose="04040605051002020D02" pitchFamily="82" charset="0"/>
              </a:rPr>
              <a:t>¿Cómo se hace el proceso de </a:t>
            </a:r>
            <a:r>
              <a:rPr lang="es-CO" dirty="0">
                <a:latin typeface="Gabriola" panose="04040605051002020D02" pitchFamily="82" charset="0"/>
              </a:rPr>
              <a:t>verificación de calidad del agua?</a:t>
            </a:r>
            <a:endParaRPr lang="es-CO" noProof="0" dirty="0">
              <a:latin typeface="Gabriola" panose="04040605051002020D02" pitchFamily="82" charset="0"/>
            </a:endParaRPr>
          </a:p>
        </p:txBody>
      </p:sp>
      <p:sp>
        <p:nvSpPr>
          <p:cNvPr id="3" name="Content Placeholder 2">
            <a:extLst>
              <a:ext uri="{FF2B5EF4-FFF2-40B4-BE49-F238E27FC236}">
                <a16:creationId xmlns:a16="http://schemas.microsoft.com/office/drawing/2014/main" id="{A52E71FF-8098-4E73-B803-A1DE5FEE7976}"/>
              </a:ext>
            </a:extLst>
          </p:cNvPr>
          <p:cNvSpPr>
            <a:spLocks noGrp="1"/>
          </p:cNvSpPr>
          <p:nvPr>
            <p:ph idx="1"/>
          </p:nvPr>
        </p:nvSpPr>
        <p:spPr>
          <a:xfrm>
            <a:off x="270269" y="1727199"/>
            <a:ext cx="7581900" cy="4191001"/>
          </a:xfrm>
        </p:spPr>
        <p:txBody>
          <a:bodyPr>
            <a:normAutofit/>
          </a:bodyPr>
          <a:lstStyle/>
          <a:p>
            <a:pPr marL="0" indent="0">
              <a:buNone/>
            </a:pPr>
            <a:r>
              <a:rPr lang="es-CO" sz="2800" b="1" noProof="0" dirty="0">
                <a:latin typeface="Gabriola" panose="04040605051002020D02" pitchFamily="82" charset="0"/>
              </a:rPr>
              <a:t>1- </a:t>
            </a:r>
            <a:r>
              <a:rPr lang="es-CO" sz="2800" dirty="0">
                <a:latin typeface="Gabriola" panose="04040605051002020D02" pitchFamily="82" charset="0"/>
              </a:rPr>
              <a:t> Se abre la llave y durante 1 a 5 minutos se deja que el agua corra para que esta muestre realmente el resultado correcto.</a:t>
            </a:r>
          </a:p>
          <a:p>
            <a:pPr marL="0" indent="0">
              <a:buNone/>
            </a:pPr>
            <a:r>
              <a:rPr lang="es-CO" sz="2800" b="1" noProof="0" dirty="0">
                <a:latin typeface="Gabriola" panose="04040605051002020D02" pitchFamily="82" charset="0"/>
              </a:rPr>
              <a:t>2- </a:t>
            </a:r>
            <a:r>
              <a:rPr lang="es-CO" sz="2800" dirty="0">
                <a:latin typeface="Gabriola" panose="04040605051002020D02" pitchFamily="82" charset="0"/>
              </a:rPr>
              <a:t>Se lava el KIT TEST con el fin de eliminar cualquier tipo de suciedad, solo se lava con agua y no con químicos o jabones para no afectar el resultado.</a:t>
            </a:r>
          </a:p>
          <a:p>
            <a:pPr marL="0" indent="0">
              <a:buNone/>
            </a:pPr>
            <a:r>
              <a:rPr lang="es-CO" sz="2800" b="1" noProof="0" dirty="0">
                <a:latin typeface="Gabriola" panose="04040605051002020D02" pitchFamily="82" charset="0"/>
              </a:rPr>
              <a:t>3 – </a:t>
            </a:r>
            <a:r>
              <a:rPr lang="es-CO" sz="2800" noProof="0" dirty="0">
                <a:latin typeface="Gabriola" panose="04040605051002020D02" pitchFamily="82" charset="0"/>
              </a:rPr>
              <a:t>Se toma la muestra de agua y se agrega el agente reactivo DPD  (</a:t>
            </a:r>
            <a:r>
              <a:rPr lang="es-CO" i="1" dirty="0" err="1">
                <a:latin typeface="Gabriola" panose="04040605051002020D02" pitchFamily="82" charset="0"/>
              </a:rPr>
              <a:t>dietil</a:t>
            </a:r>
            <a:r>
              <a:rPr lang="es-CO" i="1" dirty="0">
                <a:latin typeface="Gabriola" panose="04040605051002020D02" pitchFamily="82" charset="0"/>
              </a:rPr>
              <a:t>-p-</a:t>
            </a:r>
            <a:r>
              <a:rPr lang="es-CO" i="1" dirty="0" err="1">
                <a:latin typeface="Gabriola" panose="04040605051002020D02" pitchFamily="82" charset="0"/>
              </a:rPr>
              <a:t>fenilendiamina</a:t>
            </a:r>
            <a:r>
              <a:rPr lang="es-CO" i="1" dirty="0">
                <a:latin typeface="Gabriola" panose="04040605051002020D02" pitchFamily="82" charset="0"/>
              </a:rPr>
              <a:t>)</a:t>
            </a:r>
            <a:r>
              <a:rPr lang="es-CO" sz="2800" dirty="0">
                <a:latin typeface="Gabriola" panose="04040605051002020D02" pitchFamily="82" charset="0"/>
              </a:rPr>
              <a:t>. Que es un compuesto químico utilizado como reactivo (ya sea en pastilla, líquido o polvo) para medir la concentración y el nivel de cloro en el agua.</a:t>
            </a:r>
          </a:p>
          <a:p>
            <a:endParaRPr lang="es-CO" sz="2800" noProof="0" dirty="0">
              <a:latin typeface="Gabriola" panose="04040605051002020D02" pitchFamily="82" charset="0"/>
            </a:endParaRPr>
          </a:p>
        </p:txBody>
      </p:sp>
      <p:pic>
        <p:nvPicPr>
          <p:cNvPr id="5" name="Imagen 4">
            <a:extLst>
              <a:ext uri="{FF2B5EF4-FFF2-40B4-BE49-F238E27FC236}">
                <a16:creationId xmlns:a16="http://schemas.microsoft.com/office/drawing/2014/main" id="{FEC902AD-82DC-B92C-0E3E-DEA16FF6BA92}"/>
              </a:ext>
            </a:extLst>
          </p:cNvPr>
          <p:cNvPicPr>
            <a:picLocks noChangeAspect="1"/>
          </p:cNvPicPr>
          <p:nvPr/>
        </p:nvPicPr>
        <p:blipFill>
          <a:blip r:embed="rId2">
            <a:clrChange>
              <a:clrFrom>
                <a:srgbClr val="F2F6F9"/>
              </a:clrFrom>
              <a:clrTo>
                <a:srgbClr val="F2F6F9">
                  <a:alpha val="0"/>
                </a:srgbClr>
              </a:clrTo>
            </a:clrChange>
          </a:blip>
          <a:stretch>
            <a:fillRect/>
          </a:stretch>
        </p:blipFill>
        <p:spPr>
          <a:xfrm flipH="1">
            <a:off x="7102868" y="1417638"/>
            <a:ext cx="2195181" cy="2775723"/>
          </a:xfrm>
          <a:prstGeom prst="rect">
            <a:avLst/>
          </a:prstGeom>
        </p:spPr>
      </p:pic>
      <p:pic>
        <p:nvPicPr>
          <p:cNvPr id="4" name="Imagen 3">
            <a:extLst>
              <a:ext uri="{FF2B5EF4-FFF2-40B4-BE49-F238E27FC236}">
                <a16:creationId xmlns:a16="http://schemas.microsoft.com/office/drawing/2014/main" id="{2575A706-E24F-DF1C-A63F-65FD237A4012}"/>
              </a:ext>
            </a:extLst>
          </p:cNvPr>
          <p:cNvPicPr>
            <a:picLocks noChangeAspect="1"/>
          </p:cNvPicPr>
          <p:nvPr/>
        </p:nvPicPr>
        <p:blipFill>
          <a:blip r:embed="rId3">
            <a:clrChange>
              <a:clrFrom>
                <a:srgbClr val="FAFAFA"/>
              </a:clrFrom>
              <a:clrTo>
                <a:srgbClr val="FAFAFA">
                  <a:alpha val="0"/>
                </a:srgbClr>
              </a:clrTo>
            </a:clrChange>
          </a:blip>
          <a:srcRect t="14342" b="23156"/>
          <a:stretch>
            <a:fillRect/>
          </a:stretch>
        </p:blipFill>
        <p:spPr>
          <a:xfrm>
            <a:off x="6048375" y="5212694"/>
            <a:ext cx="3014980" cy="1411011"/>
          </a:xfrm>
          <a:prstGeom prst="rect">
            <a:avLst/>
          </a:prstGeom>
        </p:spPr>
      </p:pic>
    </p:spTree>
    <p:extLst>
      <p:ext uri="{BB962C8B-B14F-4D97-AF65-F5344CB8AC3E}">
        <p14:creationId xmlns:p14="http://schemas.microsoft.com/office/powerpoint/2010/main" val="175406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EA49A-672C-6A56-2537-5A988286B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6DF51-B3D4-0DD2-56A7-FDFE8D5FE410}"/>
              </a:ext>
            </a:extLst>
          </p:cNvPr>
          <p:cNvSpPr>
            <a:spLocks noGrp="1"/>
          </p:cNvSpPr>
          <p:nvPr>
            <p:ph type="title"/>
          </p:nvPr>
        </p:nvSpPr>
        <p:spPr>
          <a:xfrm>
            <a:off x="457200" y="203200"/>
            <a:ext cx="5528039" cy="1143000"/>
          </a:xfrm>
        </p:spPr>
        <p:txBody>
          <a:bodyPr>
            <a:normAutofit fontScale="90000"/>
          </a:bodyPr>
          <a:lstStyle/>
          <a:p>
            <a:r>
              <a:rPr lang="es-CO" dirty="0">
                <a:latin typeface="Gabriola" panose="04040605051002020D02" pitchFamily="82" charset="0"/>
              </a:rPr>
              <a:t>¿</a:t>
            </a:r>
            <a:r>
              <a:rPr lang="es-CO" noProof="0" dirty="0">
                <a:latin typeface="Gabriola" panose="04040605051002020D02" pitchFamily="82" charset="0"/>
              </a:rPr>
              <a:t>Como se termina el proceso de potabilización?</a:t>
            </a:r>
          </a:p>
        </p:txBody>
      </p:sp>
      <p:pic>
        <p:nvPicPr>
          <p:cNvPr id="5" name="Imagen 4">
            <a:extLst>
              <a:ext uri="{FF2B5EF4-FFF2-40B4-BE49-F238E27FC236}">
                <a16:creationId xmlns:a16="http://schemas.microsoft.com/office/drawing/2014/main" id="{9CE2AA47-7E97-F1AA-3F29-4024B8A080AA}"/>
              </a:ext>
            </a:extLst>
          </p:cNvPr>
          <p:cNvPicPr>
            <a:picLocks noChangeAspect="1"/>
          </p:cNvPicPr>
          <p:nvPr/>
        </p:nvPicPr>
        <p:blipFill>
          <a:blip r:embed="rId2">
            <a:clrChange>
              <a:clrFrom>
                <a:srgbClr val="F2F6F9"/>
              </a:clrFrom>
              <a:clrTo>
                <a:srgbClr val="F2F6F9">
                  <a:alpha val="0"/>
                </a:srgbClr>
              </a:clrTo>
            </a:clrChange>
          </a:blip>
          <a:stretch>
            <a:fillRect/>
          </a:stretch>
        </p:blipFill>
        <p:spPr>
          <a:xfrm flipH="1">
            <a:off x="-1" y="1671638"/>
            <a:ext cx="3488964" cy="4411662"/>
          </a:xfrm>
          <a:prstGeom prst="rect">
            <a:avLst/>
          </a:prstGeom>
        </p:spPr>
      </p:pic>
      <p:sp>
        <p:nvSpPr>
          <p:cNvPr id="7" name="Title 1">
            <a:extLst>
              <a:ext uri="{FF2B5EF4-FFF2-40B4-BE49-F238E27FC236}">
                <a16:creationId xmlns:a16="http://schemas.microsoft.com/office/drawing/2014/main" id="{43A695F9-DECE-C8BD-1911-4DB7A7787BE1}"/>
              </a:ext>
            </a:extLst>
          </p:cNvPr>
          <p:cNvSpPr txBox="1">
            <a:spLocks/>
          </p:cNvSpPr>
          <p:nvPr/>
        </p:nvSpPr>
        <p:spPr>
          <a:xfrm>
            <a:off x="2372089" y="1570038"/>
            <a:ext cx="6565900" cy="1143000"/>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dirty="0">
                <a:latin typeface="Gabriola" panose="04040605051002020D02" pitchFamily="82" charset="0"/>
              </a:rPr>
              <a:t>Analizamos la muestra tomada y según el  indicador de color del test kit sabremos si el agua esta correctamente potabilizada, hay exceso de concentración de cloro o hay poca concentración de cloro. </a:t>
            </a:r>
          </a:p>
        </p:txBody>
      </p:sp>
      <p:sp>
        <p:nvSpPr>
          <p:cNvPr id="12" name="CuadroTexto 11">
            <a:extLst>
              <a:ext uri="{FF2B5EF4-FFF2-40B4-BE49-F238E27FC236}">
                <a16:creationId xmlns:a16="http://schemas.microsoft.com/office/drawing/2014/main" id="{60BE4545-5AD6-71F5-9FDC-908759FD1ACC}"/>
              </a:ext>
            </a:extLst>
          </p:cNvPr>
          <p:cNvSpPr txBox="1"/>
          <p:nvPr/>
        </p:nvSpPr>
        <p:spPr>
          <a:xfrm>
            <a:off x="3032489" y="5539890"/>
            <a:ext cx="5905500" cy="1015663"/>
          </a:xfrm>
          <a:prstGeom prst="rect">
            <a:avLst/>
          </a:prstGeom>
          <a:noFill/>
        </p:spPr>
        <p:txBody>
          <a:bodyPr wrap="square">
            <a:spAutoFit/>
          </a:bodyPr>
          <a:lstStyle/>
          <a:p>
            <a:r>
              <a:rPr lang="es-419" sz="2000" b="1" dirty="0">
                <a:latin typeface="Gabriola" panose="04040605051002020D02" pitchFamily="82" charset="0"/>
              </a:rPr>
              <a:t>Nivel ideal: </a:t>
            </a:r>
            <a:r>
              <a:rPr lang="es-419" sz="2000" dirty="0">
                <a:latin typeface="Gabriola" panose="04040605051002020D02" pitchFamily="82" charset="0"/>
              </a:rPr>
              <a:t>Entre 0,3 y 1,5 mg/L </a:t>
            </a:r>
          </a:p>
          <a:p>
            <a:r>
              <a:rPr lang="es-419" sz="2000" b="1" dirty="0">
                <a:latin typeface="Gabriola" panose="04040605051002020D02" pitchFamily="82" charset="0"/>
              </a:rPr>
              <a:t>Límite máximo permitido: </a:t>
            </a:r>
            <a:r>
              <a:rPr lang="es-419" sz="2000" dirty="0">
                <a:latin typeface="Gabriola" panose="04040605051002020D02" pitchFamily="82" charset="0"/>
              </a:rPr>
              <a:t>No debe superar los (5,0 mg/L  (valores superiores no son aptos para el consumo humano)</a:t>
            </a:r>
            <a:endParaRPr lang="es-CO" sz="2000" dirty="0">
              <a:latin typeface="Gabriola" panose="04040605051002020D02" pitchFamily="82" charset="0"/>
            </a:endParaRPr>
          </a:p>
        </p:txBody>
      </p:sp>
      <p:pic>
        <p:nvPicPr>
          <p:cNvPr id="13" name="Imagen 12">
            <a:extLst>
              <a:ext uri="{FF2B5EF4-FFF2-40B4-BE49-F238E27FC236}">
                <a16:creationId xmlns:a16="http://schemas.microsoft.com/office/drawing/2014/main" id="{D8A3C706-EE23-EE31-8EC1-C5A09404088D}"/>
              </a:ext>
            </a:extLst>
          </p:cNvPr>
          <p:cNvPicPr>
            <a:picLocks noChangeAspect="1"/>
          </p:cNvPicPr>
          <p:nvPr/>
        </p:nvPicPr>
        <p:blipFill>
          <a:blip r:embed="rId3">
            <a:clrChange>
              <a:clrFrom>
                <a:srgbClr val="FAFAFA"/>
              </a:clrFrom>
              <a:clrTo>
                <a:srgbClr val="FAFAFA">
                  <a:alpha val="0"/>
                </a:srgbClr>
              </a:clrTo>
            </a:clrChange>
          </a:blip>
          <a:srcRect t="14342" b="23156"/>
          <a:stretch>
            <a:fillRect/>
          </a:stretch>
        </p:blipFill>
        <p:spPr>
          <a:xfrm>
            <a:off x="5985239" y="25022"/>
            <a:ext cx="3014980" cy="1411011"/>
          </a:xfrm>
          <a:prstGeom prst="rect">
            <a:avLst/>
          </a:prstGeom>
        </p:spPr>
      </p:pic>
      <p:pic>
        <p:nvPicPr>
          <p:cNvPr id="4" name="Imagen 3">
            <a:extLst>
              <a:ext uri="{FF2B5EF4-FFF2-40B4-BE49-F238E27FC236}">
                <a16:creationId xmlns:a16="http://schemas.microsoft.com/office/drawing/2014/main" id="{26A540D8-A128-170C-5F7B-100776CDF931}"/>
              </a:ext>
            </a:extLst>
          </p:cNvPr>
          <p:cNvPicPr>
            <a:picLocks noChangeAspect="1"/>
          </p:cNvPicPr>
          <p:nvPr/>
        </p:nvPicPr>
        <p:blipFill>
          <a:blip r:embed="rId4"/>
          <a:stretch>
            <a:fillRect/>
          </a:stretch>
        </p:blipFill>
        <p:spPr>
          <a:xfrm>
            <a:off x="3488963" y="2687978"/>
            <a:ext cx="3734816" cy="2801112"/>
          </a:xfrm>
          <a:prstGeom prst="rect">
            <a:avLst/>
          </a:prstGeom>
        </p:spPr>
      </p:pic>
    </p:spTree>
    <p:extLst>
      <p:ext uri="{BB962C8B-B14F-4D97-AF65-F5344CB8AC3E}">
        <p14:creationId xmlns:p14="http://schemas.microsoft.com/office/powerpoint/2010/main" val="54277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08305-8C95-2EAC-3189-B04FDDBA1D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7BA98-EB87-8DA9-265E-A64D24D6D1A0}"/>
              </a:ext>
            </a:extLst>
          </p:cNvPr>
          <p:cNvSpPr>
            <a:spLocks noGrp="1"/>
          </p:cNvSpPr>
          <p:nvPr>
            <p:ph idx="1"/>
          </p:nvPr>
        </p:nvSpPr>
        <p:spPr>
          <a:xfrm>
            <a:off x="241694" y="422274"/>
            <a:ext cx="4958956" cy="4191001"/>
          </a:xfrm>
        </p:spPr>
        <p:txBody>
          <a:bodyPr>
            <a:normAutofit/>
          </a:bodyPr>
          <a:lstStyle/>
          <a:p>
            <a:pPr marL="0" indent="0">
              <a:buNone/>
            </a:pPr>
            <a:r>
              <a:rPr lang="es-CO" sz="2800" noProof="0" dirty="0">
                <a:latin typeface="Gabriola" panose="04040605051002020D02" pitchFamily="82" charset="0"/>
              </a:rPr>
              <a:t>Así finaliza el proceso de potabilización del agua en ADUACOT, cabe recalcar que contamos con 3 dosificadores de clor</a:t>
            </a:r>
            <a:r>
              <a:rPr lang="es-CO" sz="2800" dirty="0">
                <a:latin typeface="Gabriola" panose="04040605051002020D02" pitchFamily="82" charset="0"/>
              </a:rPr>
              <a:t>o que son los encargados de inyectar la dosis adecuada de hipoclorito  en el agua, que en el momento son 50mg/L  cada 10 segundos según el tanque de almacenamiento de agua utilizado que es de 50.000  litros de capacidad.</a:t>
            </a:r>
          </a:p>
          <a:p>
            <a:endParaRPr lang="es-CO" sz="2800" noProof="0" dirty="0">
              <a:latin typeface="Gabriola" panose="04040605051002020D02" pitchFamily="82" charset="0"/>
            </a:endParaRPr>
          </a:p>
        </p:txBody>
      </p:sp>
      <p:pic>
        <p:nvPicPr>
          <p:cNvPr id="5" name="Imagen 4">
            <a:extLst>
              <a:ext uri="{FF2B5EF4-FFF2-40B4-BE49-F238E27FC236}">
                <a16:creationId xmlns:a16="http://schemas.microsoft.com/office/drawing/2014/main" id="{76396E96-6A1B-D007-518B-39B61F0DCE28}"/>
              </a:ext>
            </a:extLst>
          </p:cNvPr>
          <p:cNvPicPr>
            <a:picLocks noChangeAspect="1"/>
          </p:cNvPicPr>
          <p:nvPr/>
        </p:nvPicPr>
        <p:blipFill>
          <a:blip r:embed="rId2">
            <a:clrChange>
              <a:clrFrom>
                <a:srgbClr val="F2F6F9"/>
              </a:clrFrom>
              <a:clrTo>
                <a:srgbClr val="F2F6F9">
                  <a:alpha val="0"/>
                </a:srgbClr>
              </a:clrTo>
            </a:clrChange>
          </a:blip>
          <a:stretch>
            <a:fillRect/>
          </a:stretch>
        </p:blipFill>
        <p:spPr>
          <a:xfrm flipH="1">
            <a:off x="4946978" y="551656"/>
            <a:ext cx="4551095" cy="5754687"/>
          </a:xfrm>
          <a:prstGeom prst="rect">
            <a:avLst/>
          </a:prstGeom>
        </p:spPr>
      </p:pic>
      <p:sp>
        <p:nvSpPr>
          <p:cNvPr id="8" name="CuadroTexto 7">
            <a:extLst>
              <a:ext uri="{FF2B5EF4-FFF2-40B4-BE49-F238E27FC236}">
                <a16:creationId xmlns:a16="http://schemas.microsoft.com/office/drawing/2014/main" id="{3847D333-6B64-E139-63DB-F01DE8807663}"/>
              </a:ext>
            </a:extLst>
          </p:cNvPr>
          <p:cNvSpPr txBox="1"/>
          <p:nvPr/>
        </p:nvSpPr>
        <p:spPr>
          <a:xfrm>
            <a:off x="51193" y="5010042"/>
            <a:ext cx="5635232" cy="120032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indent="0">
              <a:buNone/>
            </a:pPr>
            <a:r>
              <a:rPr lang="es-CO" dirty="0">
                <a:solidFill>
                  <a:schemeClr val="tx1"/>
                </a:solidFill>
                <a:latin typeface="Gabriola" panose="04040605051002020D02" pitchFamily="82" charset="0"/>
              </a:rPr>
              <a:t>Dato importante: En Andes solo el acueducto multiveredal, Las empresas publicas de Andes y ADUACOT  cumplimos con los lineamientos y permisos otorgados por la entidad ambiental, y gobernación de Antioquia para el control y distribución de agua potable apta para el consumo humano.</a:t>
            </a:r>
          </a:p>
        </p:txBody>
      </p:sp>
    </p:spTree>
    <p:extLst>
      <p:ext uri="{BB962C8B-B14F-4D97-AF65-F5344CB8AC3E}">
        <p14:creationId xmlns:p14="http://schemas.microsoft.com/office/powerpoint/2010/main" val="245624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A4AAD56-9924-15C4-790C-91F65B1F2E98}"/>
              </a:ext>
            </a:extLst>
          </p:cNvPr>
          <p:cNvPicPr>
            <a:picLocks noChangeAspect="1"/>
          </p:cNvPicPr>
          <p:nvPr/>
        </p:nvPicPr>
        <p:blipFill>
          <a:blip r:embed="rId2"/>
          <a:stretch>
            <a:fillRect/>
          </a:stretch>
        </p:blipFill>
        <p:spPr>
          <a:xfrm>
            <a:off x="552449" y="1747837"/>
            <a:ext cx="8258175" cy="4873857"/>
          </a:xfrm>
          <a:prstGeom prst="rect">
            <a:avLst/>
          </a:prstGeom>
        </p:spPr>
      </p:pic>
      <p:pic>
        <p:nvPicPr>
          <p:cNvPr id="7" name="Imagen 6">
            <a:extLst>
              <a:ext uri="{FF2B5EF4-FFF2-40B4-BE49-F238E27FC236}">
                <a16:creationId xmlns:a16="http://schemas.microsoft.com/office/drawing/2014/main" id="{8A069533-B5E5-0FFC-DD59-67FC3A3CF66F}"/>
              </a:ext>
            </a:extLst>
          </p:cNvPr>
          <p:cNvPicPr>
            <a:picLocks noChangeAspect="1"/>
          </p:cNvPicPr>
          <p:nvPr/>
        </p:nvPicPr>
        <p:blipFill>
          <a:blip r:embed="rId3"/>
          <a:stretch>
            <a:fillRect/>
          </a:stretch>
        </p:blipFill>
        <p:spPr>
          <a:xfrm>
            <a:off x="513783" y="0"/>
            <a:ext cx="8116433" cy="3600953"/>
          </a:xfrm>
          <a:prstGeom prst="rect">
            <a:avLst/>
          </a:prstGeom>
        </p:spPr>
      </p:pic>
    </p:spTree>
    <p:extLst>
      <p:ext uri="{BB962C8B-B14F-4D97-AF65-F5344CB8AC3E}">
        <p14:creationId xmlns:p14="http://schemas.microsoft.com/office/powerpoint/2010/main" val="2143851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13A907-1794-62CA-4617-BFD27A4D46E6}"/>
              </a:ext>
            </a:extLst>
          </p:cNvPr>
          <p:cNvSpPr>
            <a:spLocks noGrp="1"/>
          </p:cNvSpPr>
          <p:nvPr>
            <p:ph type="title"/>
          </p:nvPr>
        </p:nvSpPr>
        <p:spPr>
          <a:xfrm>
            <a:off x="0" y="555625"/>
            <a:ext cx="6762750" cy="1143000"/>
          </a:xfrm>
        </p:spPr>
        <p:txBody>
          <a:bodyPr>
            <a:noAutofit/>
          </a:bodyPr>
          <a:lstStyle/>
          <a:p>
            <a:r>
              <a:rPr lang="es-CO" sz="2800" noProof="0" dirty="0">
                <a:latin typeface="Gabriola" panose="04040605051002020D02" pitchFamily="82" charset="0"/>
              </a:rPr>
              <a:t>Somos el único corregimiento del suroeste de Antioquia que cuenta con un Programa de uso eficiente y de ahorro del agua PUEAA  aprobado por CORANTIOQUIA</a:t>
            </a:r>
          </a:p>
        </p:txBody>
      </p:sp>
      <p:pic>
        <p:nvPicPr>
          <p:cNvPr id="6" name="Imagen 5">
            <a:extLst>
              <a:ext uri="{FF2B5EF4-FFF2-40B4-BE49-F238E27FC236}">
                <a16:creationId xmlns:a16="http://schemas.microsoft.com/office/drawing/2014/main" id="{3EF9B05B-6972-72D5-4BB8-E304BB15D3D0}"/>
              </a:ext>
            </a:extLst>
          </p:cNvPr>
          <p:cNvPicPr>
            <a:picLocks noChangeAspect="1"/>
          </p:cNvPicPr>
          <p:nvPr/>
        </p:nvPicPr>
        <p:blipFill>
          <a:blip r:embed="rId2"/>
          <a:srcRect t="27663"/>
          <a:stretch>
            <a:fillRect/>
          </a:stretch>
        </p:blipFill>
        <p:spPr>
          <a:xfrm>
            <a:off x="175765" y="2027019"/>
            <a:ext cx="6411220" cy="4534337"/>
          </a:xfrm>
          <a:prstGeom prst="rect">
            <a:avLst/>
          </a:prstGeom>
        </p:spPr>
      </p:pic>
      <p:pic>
        <p:nvPicPr>
          <p:cNvPr id="8" name="Imagen 7">
            <a:extLst>
              <a:ext uri="{FF2B5EF4-FFF2-40B4-BE49-F238E27FC236}">
                <a16:creationId xmlns:a16="http://schemas.microsoft.com/office/drawing/2014/main" id="{A42BCDF2-F909-7100-71E4-102791B9FDE3}"/>
              </a:ext>
            </a:extLst>
          </p:cNvPr>
          <p:cNvPicPr>
            <a:picLocks noChangeAspect="1"/>
          </p:cNvPicPr>
          <p:nvPr/>
        </p:nvPicPr>
        <p:blipFill>
          <a:blip r:embed="rId3">
            <a:clrChange>
              <a:clrFrom>
                <a:srgbClr val="FAFAFA"/>
              </a:clrFrom>
              <a:clrTo>
                <a:srgbClr val="FAFAFA">
                  <a:alpha val="0"/>
                </a:srgbClr>
              </a:clrTo>
            </a:clrChange>
          </a:blip>
          <a:srcRect l="79896" t="5556" r="2083" b="65833"/>
          <a:stretch>
            <a:fillRect/>
          </a:stretch>
        </p:blipFill>
        <p:spPr>
          <a:xfrm>
            <a:off x="6472098" y="1698625"/>
            <a:ext cx="2671902" cy="3181569"/>
          </a:xfrm>
          <a:prstGeom prst="rect">
            <a:avLst/>
          </a:prstGeom>
        </p:spPr>
      </p:pic>
    </p:spTree>
    <p:extLst>
      <p:ext uri="{BB962C8B-B14F-4D97-AF65-F5344CB8AC3E}">
        <p14:creationId xmlns:p14="http://schemas.microsoft.com/office/powerpoint/2010/main" val="2962102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TotalTime>
  <Words>1065</Words>
  <Application>Microsoft Office PowerPoint</Application>
  <PresentationFormat>Presentación en pantalla (4:3)</PresentationFormat>
  <Paragraphs>57</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Arial Black</vt:lpstr>
      <vt:lpstr>Calibri</vt:lpstr>
      <vt:lpstr>Eras Demi ITC</vt:lpstr>
      <vt:lpstr>Gabriola</vt:lpstr>
      <vt:lpstr>Office Theme</vt:lpstr>
      <vt:lpstr>Como funciona el proceso de Potabilización del Agua en ADUACOT</vt:lpstr>
      <vt:lpstr>¿Cómo inicia el proceso?</vt:lpstr>
      <vt:lpstr>¿Cómo inicia el proceso?</vt:lpstr>
      <vt:lpstr>¡Ahora si!  ¿Qué es la potabilización?</vt:lpstr>
      <vt:lpstr>¿Cómo se hace el proceso de verificación de calidad del agua?</vt:lpstr>
      <vt:lpstr>¿Como se termina el proceso de potabilización?</vt:lpstr>
      <vt:lpstr>Presentación de PowerPoint</vt:lpstr>
      <vt:lpstr>Presentación de PowerPoint</vt:lpstr>
      <vt:lpstr>Somos el único corregimiento del suroeste de Antioquia que cuenta con un Programa de uso eficiente y de ahorro del agua PUEAA  aprobado por CORANTIOQUIA</vt:lpstr>
      <vt:lpstr>Procesos y requisitos legales que cumplimos</vt:lpstr>
      <vt:lpstr>¿QUE MÁS NOS PIDE SANIDAD MUNICIPAL?</vt:lpstr>
      <vt:lpstr>Presentación de PowerPoint</vt:lpstr>
      <vt:lpstr>Presentación de PowerPoint</vt:lpstr>
      <vt:lpstr>Presentación de PowerPoint</vt:lpstr>
      <vt:lpstr>Gracias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CONTABILIDAD</cp:lastModifiedBy>
  <cp:revision>18</cp:revision>
  <dcterms:created xsi:type="dcterms:W3CDTF">2013-01-27T09:14:16Z</dcterms:created>
  <dcterms:modified xsi:type="dcterms:W3CDTF">2026-06-18T21:10:46Z</dcterms:modified>
  <cp:category/>
</cp:coreProperties>
</file>