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6B0D7-D91A-2171-CACF-70DF792B8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D0FE-4FBD-AE23-EEA1-AB73B0DCB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FE77E-404F-C16D-90C7-52B4DA08A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94870-C092-D437-82E6-D3D3211B6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3FE2A-7ECB-74A0-2057-8D8C1EFB9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029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5CCE-D7C1-3733-A49C-764ED707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B1E25-C2C2-F8F0-0F7E-6330328AA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BE973-7237-062C-F1B0-FA6228DE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76BB9-706F-FA6A-958D-D28EB17B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1D7D4-DE0B-1E3F-4A36-E1E0612F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27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2BE81A-8FFF-4A98-0597-6724ED703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C7473-B21C-A341-3CA1-A1D1A0886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17F0A-30EE-F806-8BAD-1A6F02C97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68004-379F-67D0-0931-52B852D9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8AFDF-1DF6-4EE6-6CD6-58F9D79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951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01C20-299B-1094-8034-8B9F3A9CC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AD52A-6576-0291-2FFD-7DF89CAC6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02C1E-FFDF-3911-65A4-4407096A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5C93F-B5A5-2A30-C243-D51DD792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64CA6-4B1C-67F2-0519-42F03598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49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697E6-55CA-F725-9DA7-C35236D62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FD203-EF41-0B2C-29AF-D33DA8973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75E18-B2DF-476C-4123-13D8EC648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6A34B-E86B-7D6D-3A2E-67DCDE60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6943F-0B0D-15B1-2CA1-1E5337786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74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16ADC-0864-D607-7C18-A761EBAE4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BD516-CFD7-0194-65A1-3C2DB3FE3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E15F4-8E42-BCE4-954E-2A79CE58C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67F79-91D2-1FDC-603F-C7540C14F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FFA681-8E50-EDC4-6E80-F5213E01F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20A8D-B680-16E0-159C-25398D0C0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47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2EFCD-0A3E-8C8E-7A4B-EDD34413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BDFD7-F365-51AC-F33F-475D5226D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A5A07-8A77-8575-6ADB-1F75AF7B9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F7835-69A4-FF99-C742-E6F889E40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2D3A3-841A-CD7A-3265-41746B5AF1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1B277B-642B-B05B-1101-8CDEF56A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7763ED-5070-87E6-6439-4C7CCC7B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C72D14-775E-1A3B-B37D-2C0CC912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2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7C9E-B75C-A017-43F3-3F9D32EF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5704D-B3D4-9450-8E3D-B933B7757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9BF09A-6FEF-DCBF-BE13-5D16E984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19658-38F1-02A5-A105-01CDB607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0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A5834A-B7EF-0819-FE79-7543609C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CB0BFF-90D3-3FBE-074E-D23CBBE81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0C694-6AD2-608F-F70E-7DE880A4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901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56C6D-5895-52B9-9B1B-E415CF13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17FCB-9727-22AA-52C5-B8F8AFE3C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07470-E746-FF06-9385-0A7489C15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03677-8957-3492-964C-8E25F5FD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D2920-B2FB-D08A-F4C7-699022F3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7B1F9-CE2C-8606-D6F0-2B5B1197D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79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8D4B8-DB67-510D-F181-D3187BF1B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A5A7AA-6DFE-AE16-8107-E6601EA09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8AD7E-B067-10A3-99C0-A585962AD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CC7BD-15C6-A004-E657-3CCCAA7B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50E2A-4D54-C56A-8483-86164D660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46FEA-6A54-7840-07E9-C9C871B1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9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CBE794-341A-F975-BC32-D4E34567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87CA1-C6A5-9324-AB8A-F5C98D988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32F4C-0878-01AB-C51E-41FF731183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441DC-69B1-4E70-A3D9-D56C0D5FCB94}" type="datetimeFigureOut">
              <a:rPr lang="en-GB" smtClean="0"/>
              <a:t>07/12/2025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6C43F-CA69-5F8C-67B9-F3F9B8BD9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4FA07-B456-A432-DDF9-EE5F32090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1DF38-D72A-4DA7-89B1-908B19EC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9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71D70-22C2-B675-155E-3EA3F7E381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Palpitations: VT or SVT?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55619-3964-32EC-D75B-E9042F3F15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Dr Qurban Hussain Khan</a:t>
            </a:r>
          </a:p>
          <a:p>
            <a:r>
              <a:rPr lang="en-GB" dirty="0"/>
              <a:t>Assistant Professor Electrophysiology</a:t>
            </a:r>
          </a:p>
          <a:p>
            <a:r>
              <a:rPr lang="en-GB"/>
              <a:t>Medical Superintendent</a:t>
            </a:r>
            <a:endParaRPr lang="en-GB" dirty="0"/>
          </a:p>
          <a:p>
            <a:r>
              <a:rPr lang="en-GB" dirty="0"/>
              <a:t>Rawalpindi Institute of Cardiology</a:t>
            </a:r>
          </a:p>
        </p:txBody>
      </p:sp>
    </p:spTree>
    <p:extLst>
      <p:ext uri="{BB962C8B-B14F-4D97-AF65-F5344CB8AC3E}">
        <p14:creationId xmlns:p14="http://schemas.microsoft.com/office/powerpoint/2010/main" val="121436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FA57-181F-9709-2852-9B8B9D17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 is for Dissociation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C96E2E-C1D9-0866-4313-C3B01EBB0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3" y="1470292"/>
            <a:ext cx="12108347" cy="5387708"/>
          </a:xfrm>
        </p:spPr>
      </p:pic>
    </p:spTree>
    <p:extLst>
      <p:ext uri="{BB962C8B-B14F-4D97-AF65-F5344CB8AC3E}">
        <p14:creationId xmlns:p14="http://schemas.microsoft.com/office/powerpoint/2010/main" val="432115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2A7-AC8C-0061-B76E-9DE98A9E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 is for Early part of QRS: fast or slow?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F38DB-6632-9A52-D968-F20772770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VT propagates from ventricular muscle, with initial slow myocyte-to-myocyte conduction time. This causes a delayed/slurred initial QRS component</a:t>
            </a:r>
          </a:p>
          <a:p>
            <a:r>
              <a:rPr lang="en-US" b="0" i="0" dirty="0">
                <a:effectLst/>
                <a:latin typeface="-apple-system"/>
              </a:rPr>
              <a:t>SVT with aberrancy displays initial sharp QRS deflections that arise from the preserved bundle branch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8217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2A7-AC8C-0061-B76E-9DE98A9E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 is for Early part of QRS: fast or slow?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F00DC4-3B61-0174-EE79-55B507DCB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42493"/>
            <a:ext cx="12192001" cy="5213414"/>
          </a:xfrm>
        </p:spPr>
      </p:pic>
    </p:spTree>
    <p:extLst>
      <p:ext uri="{BB962C8B-B14F-4D97-AF65-F5344CB8AC3E}">
        <p14:creationId xmlns:p14="http://schemas.microsoft.com/office/powerpoint/2010/main" val="2966305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A55920-6CA1-2FC4-BBC8-4123D74F8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Mini Quiz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6E047E1-EBCC-258F-B987-7B321DAA49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Good Luck!</a:t>
            </a:r>
          </a:p>
        </p:txBody>
      </p:sp>
    </p:spTree>
    <p:extLst>
      <p:ext uri="{BB962C8B-B14F-4D97-AF65-F5344CB8AC3E}">
        <p14:creationId xmlns:p14="http://schemas.microsoft.com/office/powerpoint/2010/main" val="210794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C76FB-FDF9-D860-90F7-6BD99EA2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1</a:t>
            </a:r>
          </a:p>
        </p:txBody>
      </p:sp>
      <p:pic>
        <p:nvPicPr>
          <p:cNvPr id="1026" name="Picture 2" descr="ECG WPW Atrial fibrillation 3">
            <a:extLst>
              <a:ext uri="{FF2B5EF4-FFF2-40B4-BE49-F238E27FC236}">
                <a16:creationId xmlns:a16="http://schemas.microsoft.com/office/drawing/2014/main" id="{7775C9E3-419C-AD28-677F-E3B895E829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4"/>
            <a:ext cx="121920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71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CG WPW Atrial fibrillation 3">
            <a:extLst>
              <a:ext uri="{FF2B5EF4-FFF2-40B4-BE49-F238E27FC236}">
                <a16:creationId xmlns:a16="http://schemas.microsoft.com/office/drawing/2014/main" id="{37DE8FAE-AF99-7E4F-A1E0-A290A94A5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143"/>
            <a:ext cx="12192000" cy="516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CE536E-A6D5-FB0A-22FC-CA82F8DCFAE4}"/>
              </a:ext>
            </a:extLst>
          </p:cNvPr>
          <p:cNvSpPr txBox="1"/>
          <p:nvPr/>
        </p:nvSpPr>
        <p:spPr>
          <a:xfrm>
            <a:off x="1757779" y="5103674"/>
            <a:ext cx="8114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/>
              <a:t>SVT with Aberrancy</a:t>
            </a:r>
          </a:p>
          <a:p>
            <a:pPr marL="342900" indent="-342900">
              <a:buAutoNum type="alphaUcPeriod"/>
            </a:pPr>
            <a:r>
              <a:rPr lang="en-GB" dirty="0"/>
              <a:t>Pre-excitation</a:t>
            </a:r>
          </a:p>
          <a:p>
            <a:pPr marL="342900" indent="-342900">
              <a:buAutoNum type="alphaUcPeriod"/>
            </a:pPr>
            <a:r>
              <a:rPr lang="en-GB" dirty="0"/>
              <a:t>Drug overdose</a:t>
            </a:r>
          </a:p>
          <a:p>
            <a:pPr marL="342900" indent="-342900">
              <a:buAutoNum type="alphaUcPeriod"/>
            </a:pPr>
            <a:r>
              <a:rPr lang="en-GB" dirty="0"/>
              <a:t>Electrolyte abnormality</a:t>
            </a:r>
          </a:p>
          <a:p>
            <a:pPr marL="342900" indent="-342900">
              <a:buAutoNum type="alphaUcPeriod"/>
            </a:pPr>
            <a:r>
              <a:rPr lang="en-GB" dirty="0"/>
              <a:t>Ventricular Tachycardia</a:t>
            </a:r>
          </a:p>
          <a:p>
            <a:pPr marL="342900" indent="-342900">
              <a:buAutoNum type="alphaU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559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B9F1-6099-1D56-B0B5-FBEFA2C31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19B3E-0D75-5164-A745-82DE954B0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Pre-excitation</a:t>
            </a:r>
          </a:p>
        </p:txBody>
      </p:sp>
    </p:spTree>
    <p:extLst>
      <p:ext uri="{BB962C8B-B14F-4D97-AF65-F5344CB8AC3E}">
        <p14:creationId xmlns:p14="http://schemas.microsoft.com/office/powerpoint/2010/main" val="828358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500F-AA6E-8689-7579-39ADAD313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2</a:t>
            </a:r>
          </a:p>
        </p:txBody>
      </p:sp>
      <p:pic>
        <p:nvPicPr>
          <p:cNvPr id="3074" name="Picture 2" descr="ECG Hyperkalemia serum potassium 9.3">
            <a:extLst>
              <a:ext uri="{FF2B5EF4-FFF2-40B4-BE49-F238E27FC236}">
                <a16:creationId xmlns:a16="http://schemas.microsoft.com/office/drawing/2014/main" id="{E8F929D6-D760-C814-27E0-718905B726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582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CG Hyperkalemia serum potassium 9.3">
            <a:extLst>
              <a:ext uri="{FF2B5EF4-FFF2-40B4-BE49-F238E27FC236}">
                <a16:creationId xmlns:a16="http://schemas.microsoft.com/office/drawing/2014/main" id="{A2005F2B-F2BE-9CDF-7948-D05EA90D5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2D6F81-28C2-F64B-24D0-5FA06906DD1F}"/>
              </a:ext>
            </a:extLst>
          </p:cNvPr>
          <p:cNvSpPr txBox="1"/>
          <p:nvPr/>
        </p:nvSpPr>
        <p:spPr>
          <a:xfrm>
            <a:off x="1757779" y="5139185"/>
            <a:ext cx="8114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/>
              <a:t>SVT with Aberrancy</a:t>
            </a:r>
          </a:p>
          <a:p>
            <a:pPr marL="342900" indent="-342900">
              <a:buAutoNum type="alphaUcPeriod"/>
            </a:pPr>
            <a:r>
              <a:rPr lang="en-GB" dirty="0"/>
              <a:t>Pre-excitation</a:t>
            </a:r>
          </a:p>
          <a:p>
            <a:pPr marL="342900" indent="-342900">
              <a:buAutoNum type="alphaUcPeriod"/>
            </a:pPr>
            <a:r>
              <a:rPr lang="en-GB" dirty="0"/>
              <a:t>Drug overdose</a:t>
            </a:r>
          </a:p>
          <a:p>
            <a:pPr marL="342900" indent="-342900">
              <a:buAutoNum type="alphaUcPeriod"/>
            </a:pPr>
            <a:r>
              <a:rPr lang="en-GB" dirty="0"/>
              <a:t>Electrolyte abnormality</a:t>
            </a:r>
          </a:p>
          <a:p>
            <a:pPr marL="342900" indent="-342900">
              <a:buAutoNum type="alphaUcPeriod"/>
            </a:pPr>
            <a:r>
              <a:rPr lang="en-GB" dirty="0"/>
              <a:t>Ventricular Tachycardia</a:t>
            </a:r>
          </a:p>
          <a:p>
            <a:pPr marL="342900" indent="-342900">
              <a:buAutoNum type="alphaU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31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4F7F9-387A-F362-CC28-9E7706F05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513CF-8E16-9091-2387-1BE4E5AFE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Electrolyte abnormality</a:t>
            </a:r>
          </a:p>
        </p:txBody>
      </p:sp>
    </p:spTree>
    <p:extLst>
      <p:ext uri="{BB962C8B-B14F-4D97-AF65-F5344CB8AC3E}">
        <p14:creationId xmlns:p14="http://schemas.microsoft.com/office/powerpoint/2010/main" val="151548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403FA-2963-DC4C-C017-FFEAE88F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492"/>
            <a:ext cx="10515600" cy="1325563"/>
          </a:xfrm>
        </p:spPr>
        <p:txBody>
          <a:bodyPr/>
          <a:lstStyle/>
          <a:p>
            <a:r>
              <a:rPr lang="en-GB" dirty="0"/>
              <a:t>What shall we cover?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0E4B7-C3FB-4C01-F40E-645BB72D5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Easy way to diagnose VT: the </a:t>
            </a:r>
            <a:r>
              <a:rPr lang="en-GB" b="1" dirty="0">
                <a:solidFill>
                  <a:srgbClr val="FF0000"/>
                </a:solidFill>
              </a:rPr>
              <a:t>A-B-C-D-E approach</a:t>
            </a:r>
          </a:p>
          <a:p>
            <a:r>
              <a:rPr lang="en-GB" dirty="0"/>
              <a:t>Practice ECGs</a:t>
            </a:r>
          </a:p>
        </p:txBody>
      </p:sp>
    </p:spTree>
    <p:extLst>
      <p:ext uri="{BB962C8B-B14F-4D97-AF65-F5344CB8AC3E}">
        <p14:creationId xmlns:p14="http://schemas.microsoft.com/office/powerpoint/2010/main" val="1917570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D14A6-653F-6D46-4075-D1317B4B7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3</a:t>
            </a:r>
          </a:p>
        </p:txBody>
      </p:sp>
      <p:pic>
        <p:nvPicPr>
          <p:cNvPr id="5122" name="Picture 2" descr="ECG Ventricualr tachycardia Monomorphic VT">
            <a:extLst>
              <a:ext uri="{FF2B5EF4-FFF2-40B4-BE49-F238E27FC236}">
                <a16:creationId xmlns:a16="http://schemas.microsoft.com/office/drawing/2014/main" id="{0FCB4FB8-FB11-366B-2F9A-E3C8E186C8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906"/>
            <a:ext cx="12192000" cy="534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722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CG Ventricualr tachycardia Monomorphic VT">
            <a:extLst>
              <a:ext uri="{FF2B5EF4-FFF2-40B4-BE49-F238E27FC236}">
                <a16:creationId xmlns:a16="http://schemas.microsoft.com/office/drawing/2014/main" id="{BAD4A2AE-E1F7-D932-D3EA-437D80F80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10"/>
            <a:ext cx="12192000" cy="510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333DE1-DCAA-759C-B683-C3A31011EA7B}"/>
              </a:ext>
            </a:extLst>
          </p:cNvPr>
          <p:cNvSpPr txBox="1"/>
          <p:nvPr/>
        </p:nvSpPr>
        <p:spPr>
          <a:xfrm>
            <a:off x="1757779" y="5139185"/>
            <a:ext cx="8114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/>
              <a:t>SVT with Aberrancy</a:t>
            </a:r>
          </a:p>
          <a:p>
            <a:pPr marL="342900" indent="-342900">
              <a:buAutoNum type="alphaUcPeriod"/>
            </a:pPr>
            <a:r>
              <a:rPr lang="en-GB" dirty="0"/>
              <a:t>Pre-excitation</a:t>
            </a:r>
          </a:p>
          <a:p>
            <a:pPr marL="342900" indent="-342900">
              <a:buAutoNum type="alphaUcPeriod"/>
            </a:pPr>
            <a:r>
              <a:rPr lang="en-GB" dirty="0"/>
              <a:t>Drug overdose</a:t>
            </a:r>
          </a:p>
          <a:p>
            <a:pPr marL="342900" indent="-342900">
              <a:buAutoNum type="alphaUcPeriod"/>
            </a:pPr>
            <a:r>
              <a:rPr lang="en-GB" dirty="0"/>
              <a:t>Electrolyte abnormality</a:t>
            </a:r>
          </a:p>
          <a:p>
            <a:pPr marL="342900" indent="-342900">
              <a:buAutoNum type="alphaUcPeriod"/>
            </a:pPr>
            <a:r>
              <a:rPr lang="en-GB" dirty="0"/>
              <a:t>Ventricular Tachycardia</a:t>
            </a:r>
          </a:p>
          <a:p>
            <a:pPr marL="342900" indent="-342900">
              <a:buAutoNum type="alphaU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617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0FFE3-40C7-8D7C-6A15-6843F0710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6616-657E-E7C7-2AE8-E21C36D99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Ventricular Tachycardia</a:t>
            </a:r>
          </a:p>
        </p:txBody>
      </p:sp>
    </p:spTree>
    <p:extLst>
      <p:ext uri="{BB962C8B-B14F-4D97-AF65-F5344CB8AC3E}">
        <p14:creationId xmlns:p14="http://schemas.microsoft.com/office/powerpoint/2010/main" val="311182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ED4CB-780E-299F-593A-F61F1029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4</a:t>
            </a:r>
          </a:p>
        </p:txBody>
      </p:sp>
      <p:pic>
        <p:nvPicPr>
          <p:cNvPr id="7170" name="Picture 2" descr="ECG pacemaker-mediated tachycardia PMT">
            <a:extLst>
              <a:ext uri="{FF2B5EF4-FFF2-40B4-BE49-F238E27FC236}">
                <a16:creationId xmlns:a16="http://schemas.microsoft.com/office/drawing/2014/main" id="{2DC2201F-F293-1C5C-B70E-74DAB01DB9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1742"/>
            <a:ext cx="12192000" cy="547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811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CG pacemaker-mediated tachycardia PMT">
            <a:extLst>
              <a:ext uri="{FF2B5EF4-FFF2-40B4-BE49-F238E27FC236}">
                <a16:creationId xmlns:a16="http://schemas.microsoft.com/office/drawing/2014/main" id="{BB94EBF9-DD9A-4FF4-10C3-27384775A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517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DA11C-3FF5-4D35-D3BB-76F27E370118}"/>
              </a:ext>
            </a:extLst>
          </p:cNvPr>
          <p:cNvSpPr txBox="1"/>
          <p:nvPr/>
        </p:nvSpPr>
        <p:spPr>
          <a:xfrm>
            <a:off x="1757779" y="5139185"/>
            <a:ext cx="8114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/>
              <a:t>SVT with Aberrancy</a:t>
            </a:r>
          </a:p>
          <a:p>
            <a:pPr marL="342900" indent="-342900">
              <a:buAutoNum type="alphaUcPeriod"/>
            </a:pPr>
            <a:r>
              <a:rPr lang="en-GB" dirty="0"/>
              <a:t>Pre-excitation</a:t>
            </a:r>
          </a:p>
          <a:p>
            <a:pPr marL="342900" indent="-342900">
              <a:buAutoNum type="alphaUcPeriod"/>
            </a:pPr>
            <a:r>
              <a:rPr lang="en-GB" dirty="0"/>
              <a:t>Pacing</a:t>
            </a:r>
          </a:p>
          <a:p>
            <a:pPr marL="342900" indent="-342900">
              <a:buAutoNum type="alphaUcPeriod"/>
            </a:pPr>
            <a:r>
              <a:rPr lang="en-GB" dirty="0"/>
              <a:t>Electrolyte abnormality</a:t>
            </a:r>
          </a:p>
          <a:p>
            <a:pPr marL="342900" indent="-342900">
              <a:buAutoNum type="alphaUcPeriod"/>
            </a:pPr>
            <a:r>
              <a:rPr lang="en-GB" dirty="0"/>
              <a:t>Ventricular Tachycardia</a:t>
            </a:r>
          </a:p>
          <a:p>
            <a:pPr marL="342900" indent="-342900">
              <a:buAutoNum type="alphaU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41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C6DE3-CE9A-0E77-B999-1337CA4C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50BA9-34A8-4357-BEFA-4D849DEA9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Pacing</a:t>
            </a:r>
          </a:p>
        </p:txBody>
      </p:sp>
    </p:spTree>
    <p:extLst>
      <p:ext uri="{BB962C8B-B14F-4D97-AF65-F5344CB8AC3E}">
        <p14:creationId xmlns:p14="http://schemas.microsoft.com/office/powerpoint/2010/main" val="2194718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7BC5F-62A9-003F-5C13-8934F0C21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5</a:t>
            </a:r>
          </a:p>
        </p:txBody>
      </p:sp>
      <p:pic>
        <p:nvPicPr>
          <p:cNvPr id="9218" name="Picture 2" descr="ECG SVT AVNRT LBBB 2">
            <a:extLst>
              <a:ext uri="{FF2B5EF4-FFF2-40B4-BE49-F238E27FC236}">
                <a16:creationId xmlns:a16="http://schemas.microsoft.com/office/drawing/2014/main" id="{05000CDC-1CC2-F50C-0F58-8DBE067045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5108"/>
            <a:ext cx="12192000" cy="550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53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CG SVT AVNRT LBBB 2">
            <a:extLst>
              <a:ext uri="{FF2B5EF4-FFF2-40B4-BE49-F238E27FC236}">
                <a16:creationId xmlns:a16="http://schemas.microsoft.com/office/drawing/2014/main" id="{2B471123-1B39-85EA-A381-21D57E00A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1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E2CF7-5FEA-2854-45C2-BCECD88C7DC7}"/>
              </a:ext>
            </a:extLst>
          </p:cNvPr>
          <p:cNvSpPr txBox="1"/>
          <p:nvPr/>
        </p:nvSpPr>
        <p:spPr>
          <a:xfrm>
            <a:off x="1757779" y="5139185"/>
            <a:ext cx="8114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/>
              <a:t>SVT with Aberrancy</a:t>
            </a:r>
          </a:p>
          <a:p>
            <a:pPr marL="342900" indent="-342900">
              <a:buAutoNum type="alphaUcPeriod"/>
            </a:pPr>
            <a:r>
              <a:rPr lang="en-GB" dirty="0"/>
              <a:t>Pre-excitation</a:t>
            </a:r>
          </a:p>
          <a:p>
            <a:pPr marL="342900" indent="-342900">
              <a:buAutoNum type="alphaUcPeriod"/>
            </a:pPr>
            <a:r>
              <a:rPr lang="en-GB" dirty="0"/>
              <a:t>Pacing</a:t>
            </a:r>
          </a:p>
          <a:p>
            <a:pPr marL="342900" indent="-342900">
              <a:buAutoNum type="alphaUcPeriod"/>
            </a:pPr>
            <a:r>
              <a:rPr lang="en-GB" dirty="0"/>
              <a:t>Electrolyte abnormality</a:t>
            </a:r>
          </a:p>
          <a:p>
            <a:pPr marL="342900" indent="-342900">
              <a:buAutoNum type="alphaUcPeriod"/>
            </a:pPr>
            <a:r>
              <a:rPr lang="en-GB" dirty="0"/>
              <a:t>Ventricular Tachycardia</a:t>
            </a:r>
          </a:p>
          <a:p>
            <a:pPr marL="342900" indent="-342900">
              <a:buAutoNum type="alphaU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731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87DDD-1A98-0BEA-1029-486BC757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A6C83-BB31-B412-B131-B72EFCEDF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SVT with aberrancy</a:t>
            </a:r>
          </a:p>
        </p:txBody>
      </p:sp>
    </p:spTree>
    <p:extLst>
      <p:ext uri="{BB962C8B-B14F-4D97-AF65-F5344CB8AC3E}">
        <p14:creationId xmlns:p14="http://schemas.microsoft.com/office/powerpoint/2010/main" val="3766086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A279BC-5F73-B421-6518-4C25F36D4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 for </a:t>
            </a:r>
            <a:r>
              <a:rPr lang="en-GB"/>
              <a:t>your attention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647B6FC-DADF-8C94-579F-63BEAE0362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67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D982D-8C6E-FBB7-DFED-9D1A4C16F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F4FD9-B7B8-A7C9-3F06-EF65F343D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-apple-system"/>
              </a:rPr>
              <a:t>70%</a:t>
            </a:r>
            <a:r>
              <a:rPr lang="en-US" b="0" i="0" dirty="0">
                <a:effectLst/>
                <a:latin typeface="-apple-system"/>
              </a:rPr>
              <a:t> of regular wide complex tachycardia (WCT) is VT.</a:t>
            </a:r>
          </a:p>
          <a:p>
            <a:r>
              <a:rPr lang="en-US" b="0" i="0" dirty="0">
                <a:effectLst/>
                <a:latin typeface="-apple-system"/>
              </a:rPr>
              <a:t>History of </a:t>
            </a:r>
            <a:r>
              <a:rPr lang="en-US" b="1" i="0" dirty="0">
                <a:solidFill>
                  <a:srgbClr val="FF0000"/>
                </a:solidFill>
                <a:effectLst/>
                <a:latin typeface="-apple-system"/>
              </a:rPr>
              <a:t>MI, structural heart disease</a:t>
            </a:r>
            <a:r>
              <a:rPr lang="en-US" b="0" i="0" dirty="0">
                <a:effectLst/>
                <a:latin typeface="-apple-system"/>
              </a:rPr>
              <a:t>, and/or old age makes VT even more likely</a:t>
            </a:r>
            <a:r>
              <a:rPr lang="en-US" dirty="0">
                <a:latin typeface="-apple-system"/>
              </a:rPr>
              <a:t>.</a:t>
            </a:r>
          </a:p>
          <a:p>
            <a:r>
              <a:rPr lang="en-US" b="0" i="0" dirty="0">
                <a:effectLst/>
                <a:latin typeface="-apple-system"/>
              </a:rPr>
              <a:t>No single ECG feature is “diagnostic” of VT</a:t>
            </a:r>
          </a:p>
          <a:p>
            <a:r>
              <a:rPr lang="en-US" b="0" i="0" dirty="0">
                <a:effectLst/>
                <a:latin typeface="-apple-system"/>
              </a:rPr>
              <a:t>However, the presence of any of the following five ECG features is </a:t>
            </a:r>
            <a:r>
              <a:rPr lang="en-US" b="1" i="0" dirty="0">
                <a:solidFill>
                  <a:srgbClr val="FF0000"/>
                </a:solidFill>
                <a:effectLst/>
                <a:latin typeface="-apple-system"/>
              </a:rPr>
              <a:t>highly specific for VT (90-100%)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29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6504-F452-47E6-FEF9-7E0D9FAEF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is for Axis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B51B9-0495-4474-12E5-7087FD952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Presence of a Northwest axis (-90 to -180 degrees) is highly specific for VT (90%).</a:t>
            </a:r>
          </a:p>
          <a:p>
            <a:r>
              <a:rPr lang="en-US" b="0" i="0" dirty="0">
                <a:effectLst/>
                <a:latin typeface="-apple-system"/>
              </a:rPr>
              <a:t>Look for a dominant R wave in </a:t>
            </a:r>
            <a:r>
              <a:rPr lang="en-US" b="0" i="0" dirty="0" err="1">
                <a:effectLst/>
                <a:latin typeface="-apple-system"/>
              </a:rPr>
              <a:t>aVR</a:t>
            </a:r>
            <a:r>
              <a:rPr lang="en-US" b="0" i="0" dirty="0">
                <a:effectLst/>
                <a:latin typeface="-apple-system"/>
              </a:rPr>
              <a:t> for quick reference.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62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6504-F452-47E6-FEF9-7E0D9FAEF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is for Axis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9B8AC8-05C7-97FD-AD90-C0026388A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66" y="1472806"/>
            <a:ext cx="11762221" cy="5192947"/>
          </a:xfrm>
        </p:spPr>
      </p:pic>
    </p:spTree>
    <p:extLst>
      <p:ext uri="{BB962C8B-B14F-4D97-AF65-F5344CB8AC3E}">
        <p14:creationId xmlns:p14="http://schemas.microsoft.com/office/powerpoint/2010/main" val="2860786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C531-E2A4-4779-8F6C-7E44A156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 is for Broad Complexes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D930F-3450-E415-EC12-5E34A22EC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Use a cut-off of &gt; 200ms, which has a specificity of 85-90% for VT.</a:t>
            </a:r>
          </a:p>
          <a:p>
            <a:r>
              <a:rPr lang="en-US" b="0" i="0" dirty="0">
                <a:effectLst/>
                <a:latin typeface="-apple-system"/>
              </a:rPr>
              <a:t>Below this, there is too much overlap between VT and SVT with aberrancy.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85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736A-0A7C-0635-1438-95F936379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 is for Concordance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7A322-8A55-CB50-A227-ECA2763F8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Precordial concordance (a lack of RS complex in V1-6) is 97% specific for VT.</a:t>
            </a:r>
          </a:p>
          <a:p>
            <a:r>
              <a:rPr lang="en-US" b="0" i="0" dirty="0">
                <a:effectLst/>
                <a:latin typeface="-apple-system"/>
              </a:rPr>
              <a:t>Positive concordance refers to entirely positive complexes in lead V1-6, with no </a:t>
            </a:r>
            <a:r>
              <a:rPr lang="en-US" b="0" i="0" dirty="0" err="1">
                <a:effectLst/>
                <a:latin typeface="-apple-system"/>
              </a:rPr>
              <a:t>rS</a:t>
            </a:r>
            <a:r>
              <a:rPr lang="en-US" b="0" i="0" dirty="0">
                <a:effectLst/>
                <a:latin typeface="-apple-system"/>
              </a:rPr>
              <a:t> complexes seen. </a:t>
            </a:r>
            <a:endParaRPr lang="en-US" dirty="0">
              <a:latin typeface="-apple-system"/>
            </a:endParaRPr>
          </a:p>
          <a:p>
            <a:r>
              <a:rPr lang="en-US" b="0" i="0" dirty="0">
                <a:effectLst/>
                <a:latin typeface="-apple-system"/>
              </a:rPr>
              <a:t>Negative concordance is entirely negative (QS) complexes in V1-6.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7688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736A-0A7C-0635-1438-95F936379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 is for Concordance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8DDCD4-6463-3C08-3842-B77B24FA4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6" y="1253330"/>
            <a:ext cx="12167634" cy="5604669"/>
          </a:xfrm>
        </p:spPr>
      </p:pic>
    </p:spTree>
    <p:extLst>
      <p:ext uri="{BB962C8B-B14F-4D97-AF65-F5344CB8AC3E}">
        <p14:creationId xmlns:p14="http://schemas.microsoft.com/office/powerpoint/2010/main" val="361865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FA57-181F-9709-2852-9B8B9D17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 is for Dissociation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96DF5-EFDD-3FF8-7392-48DCA7AAC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Any evidence of AV dissociation is highly specific for VT:</a:t>
            </a:r>
          </a:p>
          <a:p>
            <a:r>
              <a:rPr lang="en-US" b="0" i="0" dirty="0">
                <a:effectLst/>
                <a:latin typeface="-apple-system"/>
              </a:rPr>
              <a:t>P and QRS complexes at different rates</a:t>
            </a:r>
          </a:p>
          <a:p>
            <a:r>
              <a:rPr lang="en-US" b="1" i="0" dirty="0">
                <a:effectLst/>
                <a:latin typeface="-apple-system"/>
              </a:rPr>
              <a:t>Capture beats</a:t>
            </a:r>
            <a:r>
              <a:rPr lang="en-US" b="0" i="0" dirty="0">
                <a:effectLst/>
                <a:latin typeface="-apple-system"/>
              </a:rPr>
              <a:t>: where the SA node transiently “captures” the ventricles, producing an isolated normal QRS complex</a:t>
            </a:r>
          </a:p>
          <a:p>
            <a:r>
              <a:rPr lang="en-US" b="1" i="0" dirty="0">
                <a:effectLst/>
                <a:latin typeface="-apple-system"/>
              </a:rPr>
              <a:t>Fusion beats</a:t>
            </a:r>
            <a:r>
              <a:rPr lang="en-US" b="0" i="0" dirty="0">
                <a:effectLst/>
                <a:latin typeface="-apple-system"/>
              </a:rPr>
              <a:t>: Occur when a sinus and ventricular beat coincide to produce a hybrid complex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265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436</Words>
  <Application>Microsoft Office PowerPoint</Application>
  <PresentationFormat>Widescreen</PresentationFormat>
  <Paragraphs>78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-apple-system</vt:lpstr>
      <vt:lpstr>Arial</vt:lpstr>
      <vt:lpstr>Calibri</vt:lpstr>
      <vt:lpstr>Calibri Light</vt:lpstr>
      <vt:lpstr>Office Theme</vt:lpstr>
      <vt:lpstr>Palpitations: VT or SVT?</vt:lpstr>
      <vt:lpstr>What shall we cover?</vt:lpstr>
      <vt:lpstr>Key Facts</vt:lpstr>
      <vt:lpstr>A is for Axis</vt:lpstr>
      <vt:lpstr>A is for Axis</vt:lpstr>
      <vt:lpstr>B is for Broad Complexes</vt:lpstr>
      <vt:lpstr>C is for Concordance</vt:lpstr>
      <vt:lpstr>C is for Concordance</vt:lpstr>
      <vt:lpstr>D is for Dissociation</vt:lpstr>
      <vt:lpstr>D is for Dissociation</vt:lpstr>
      <vt:lpstr>E is for Early part of QRS: fast or slow?</vt:lpstr>
      <vt:lpstr>E is for Early part of QRS: fast or slow?</vt:lpstr>
      <vt:lpstr>Mini Quiz</vt:lpstr>
      <vt:lpstr>Question 1</vt:lpstr>
      <vt:lpstr>PowerPoint Presentation</vt:lpstr>
      <vt:lpstr>Answer</vt:lpstr>
      <vt:lpstr>Question 2</vt:lpstr>
      <vt:lpstr>PowerPoint Presentation</vt:lpstr>
      <vt:lpstr>Answer</vt:lpstr>
      <vt:lpstr>Question 3</vt:lpstr>
      <vt:lpstr>PowerPoint Presentation</vt:lpstr>
      <vt:lpstr>Answer</vt:lpstr>
      <vt:lpstr>Question 4</vt:lpstr>
      <vt:lpstr>PowerPoint Presentation</vt:lpstr>
      <vt:lpstr>Answer</vt:lpstr>
      <vt:lpstr>Question 5</vt:lpstr>
      <vt:lpstr>PowerPoint Presentation</vt:lpstr>
      <vt:lpstr>Answer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Wide Complex Tachycardia: Interactive Session</dc:title>
  <dc:creator>Qurban Khan</dc:creator>
  <cp:lastModifiedBy>Qurban Khan</cp:lastModifiedBy>
  <cp:revision>4</cp:revision>
  <dcterms:created xsi:type="dcterms:W3CDTF">2024-10-15T12:44:34Z</dcterms:created>
  <dcterms:modified xsi:type="dcterms:W3CDTF">2025-12-07T14:39:55Z</dcterms:modified>
</cp:coreProperties>
</file>