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70" r:id="rId10"/>
    <p:sldId id="275" r:id="rId11"/>
    <p:sldId id="271" r:id="rId12"/>
    <p:sldId id="272" r:id="rId13"/>
    <p:sldId id="273" r:id="rId14"/>
    <p:sldId id="274" r:id="rId15"/>
    <p:sldId id="264" r:id="rId16"/>
    <p:sldId id="265" r:id="rId17"/>
    <p:sldId id="266" r:id="rId18"/>
    <p:sldId id="267"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32E28-CE4F-4D15-8E3B-FEB013152A63}" v="205" dt="2026-05-07T19:08:09.389"/>
    <p1510:client id="{71253EDE-F7C0-4EFA-9CDC-7013A1279D5D}" v="2589" dt="2026-05-07T04:30:06.670"/>
    <p1510:client id="{B36664C1-CB79-43B9-8CAF-032691FF9855}" v="2523" dt="2026-05-07T19:06:25.445"/>
    <p1510:client id="{BE3C0E19-F633-45D3-AC6D-5C878593D485}" v="2195" dt="2026-05-08T03:24:32.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3970280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739675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12653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36030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939859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8542931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7536111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9203789"/>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150914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8433995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7513479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5/7/2026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3531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statista.com/outlook/cmo/beauty-personal-care/worldwide" TargetMode="External"/><Relationship Id="rId7" Type="http://schemas.openxmlformats.org/officeDocument/2006/relationships/hyperlink" Target="https://www.statista.com/statistics/1010915/dove-brand-value-worldwide/" TargetMode="External"/><Relationship Id="rId2" Type="http://schemas.openxmlformats.org/officeDocument/2006/relationships/hyperlink" Target="https://www.statista.com/statistics/1289101/diversity-and-inclusion-as-the-most-important-beauty-brand-values-in-the-us/" TargetMode="External"/><Relationship Id="rId1" Type="http://schemas.openxmlformats.org/officeDocument/2006/relationships/slideLayout" Target="../slideLayouts/slideLayout2.xml"/><Relationship Id="rId6" Type="http://schemas.openxmlformats.org/officeDocument/2006/relationships/hyperlink" Target="https://www.vogue.fr/beauty-tips/article/how-fenty-revolutionized-the-beauty-industry" TargetMode="External"/><Relationship Id="rId5" Type="http://schemas.openxmlformats.org/officeDocument/2006/relationships/hyperlink" Target="https://www.allure.com/story/fenty-beauty-pro-filtr-hydrating-longwear-foundation" TargetMode="External"/><Relationship Id="rId4" Type="http://schemas.openxmlformats.org/officeDocument/2006/relationships/hyperlink" Target="https://kb.gcsu.edu/researchday/2024/all/167/"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lossy.co/fashion/how-new-brands-are-reconciling-the-contradiction-of-body-positive-shapewear/" TargetMode="External"/><Relationship Id="rId2" Type="http://schemas.openxmlformats.org/officeDocument/2006/relationships/hyperlink" Target="https://www.statista.com/statistics/1356280/gen-z-attitudes-brands-promoting-body-image-diversity-us/" TargetMode="External"/><Relationship Id="rId1" Type="http://schemas.openxmlformats.org/officeDocument/2006/relationships/slideLayout" Target="../slideLayouts/slideLayout2.xml"/><Relationship Id="rId6" Type="http://schemas.openxmlformats.org/officeDocument/2006/relationships/hyperlink" Target="https://www.forbes.com/sites/shelleykohan/2020/06/28/aeos-aerie-brand-built-on-body-positivity-and-inclusion-is-slowly-edging-out-sexy-supermodel-juggernaut-victorias-secret/" TargetMode="External"/><Relationship Id="rId5" Type="http://schemas.openxmlformats.org/officeDocument/2006/relationships/hyperlink" Target="https://www.statista.com/statistics/1374777/facebook-instagram-beauty-body-positive-related-conversation-trends/" TargetMode="External"/><Relationship Id="rId4" Type="http://schemas.openxmlformats.org/officeDocument/2006/relationships/hyperlink" Target="https://www.refinery29.com/en-us/body-inclusivity-in-fashion-2025"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forbes.com/councils/forbesbusinesscouncil/2024/03/04/in-store-branding-and-the-psychology-of-shopping/" TargetMode="External"/><Relationship Id="rId3" Type="http://schemas.openxmlformats.org/officeDocument/2006/relationships/hyperlink" Target="https://www.statista.com/statistics/1339362/consumers-purchasing-beauty-products-online-generation/" TargetMode="External"/><Relationship Id="rId7" Type="http://schemas.openxmlformats.org/officeDocument/2006/relationships/hyperlink" Target="https://www.vogue.com/article/the-jones-road-to-growth" TargetMode="External"/><Relationship Id="rId2" Type="http://schemas.openxmlformats.org/officeDocument/2006/relationships/hyperlink" Target="https://www.apa.org/monitor/2022/09/older-adults-ageism" TargetMode="External"/><Relationship Id="rId1" Type="http://schemas.openxmlformats.org/officeDocument/2006/relationships/slideLayout" Target="../slideLayouts/slideLayout2.xml"/><Relationship Id="rId6" Type="http://schemas.openxmlformats.org/officeDocument/2006/relationships/hyperlink" Target="https://www.forbes.com/sites/sindhyavalloppillil/2025/04/11/south-of-a-billion-why-glossiers-era-of-unicorn-hype-may-be-over/" TargetMode="External"/><Relationship Id="rId5" Type="http://schemas.openxmlformats.org/officeDocument/2006/relationships/hyperlink" Target="https://www.jonesroadbeauty.com/pages/about" TargetMode="External"/><Relationship Id="rId4" Type="http://schemas.openxmlformats.org/officeDocument/2006/relationships/hyperlink" Target="https://www.bls.gov/opub/btn/volume-4/consumer-expenditures-vary-by-age.htm"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pus9-powerpoint.officeapps.live.com/pods/ppt.aspx?fileName=FASM+245+Trend+Journal.pptx&amp;fs=19736843&amp;wdPodsUrl=https%3a%2f%2fpus9-powerpoint.officeapps.live.com%2fpods%2f&amp;wdPopsUrl=https%3a%2f%2fpus9-powerpoint.officeapps.live.com%2f&amp;ui=en-us&amp;rs=en-us&amp;WOPISrc=https%3a%2f%2fwopi.dropbox.com%2fwopi%2ffiles%2foid_13907115815142766848&amp;futr=false&amp;waccluster=PUS9&amp;fd=False&amp;PId=WOPIsrc%3dhttps%253A%252F%252Fwopi%252Edropbox%252Ecom%252Fwopi%252Ffiles%252Foid%255F13907115815142766848%26access_token%3dU%257EAG%255FUrw%252DXVi4jPOXKUwhZ%252DLXU6221J4asHAGZf%255FHlH9E0UEHuG76P06r9nDSDSCC6MeH6Hxtp0NGofNoOVwsL40ATdm6Oe2GGLtV54NDPB5yme%255FDBze9gxudnel4YgoxYEsrGHjafg3GoXv7lCntDjZ0H9QDkLRnQjkUWQZZtnl1r91CIVWzW4jAaxMK1MpkDC%252DPfdWP7IoziI1Jbd5x2CVPeibFAlzJLpvHGIoFp1zBLK1J%252DDYR3nrkSx7RWRIa%252DPT4D%252D9xwoVUVsrISPZIQqxPfdnGXxlPbw56hSttnVq07Voop7FtBi9wpijF1OBeEpAnQD%255F43u97kgeUZtFEr6WLo%26access_token_ttl%3d1778214075000%26z%3d016513f007088e600000003354c1813&amp;fileSrc=Dropbox&amp;user_id=KYZWGSZ2zdg/xS5ZhA+Cs2JAnC7CiS3DlH02Hie3zpw=&amp;wdSharedHostFile=true&amp;redirectCorrelation=baf66eb4-5600-4c43-8730-360380f552ac&amp;maxFileSize=2147483648&amp;fileUrl=https%3a%2f%2fpus9-powerpoint.officeapps.live.com%3a443%2fpops%2fWopiCoauthDownloadLink.ashx%3foriginalQuerySignature%3dWOPIsrc%253dhttps%25253A%25252F%25252Fwopi%25252Edropbox%25252Ecom%25252Fwopi%25252Ffiles%25252Foid%25255F13907115815142766848%2526access_token%253dU%25257EAG%25255FUrw%25252DXVi4jPOXKUwhZ%25252DLXU6221J4asHAGZf%25255FHlH9E0UEHuG76P06r9nDSDSCC6MeH6Hxtp0NGofNoOVwsL40ATdm6Oe2GGLtV54NDPB5yme%25255FDBze9gxudnel4YgoxYEsrGHjafg3GoXv7lCntDjZ0H9QDkLRnQjkUWQZZtnl1r91CIVWzW4jAaxMK1MpkDC%25252DPfdWP7IoziI1Jbd5x2CVPeibFAlzJLpvHGIoFp1zBLK1J%25252DDYR3nrkSx7RWRIa%25252DPT4D%25252D9xwoVUVsrISPZIQqxPfdnGXxlPbw56hSttnVq07Voop7FtBi9wpijF1OBeEpAnQD%25255F43u97kgeUZtFEr6WLo%2526access_token_ttl%253d1778214075000&amp;sw=1280&amp;sh=72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pus9-powerpoint.officeapps.live.com/pods/ppt.aspx?fileName=FASM+245+Trend+Journal.pptx&amp;fs=19736843&amp;wdPodsUrl=https%3a%2f%2fpus9-powerpoint.officeapps.live.com%2fpods%2f&amp;wdPopsUrl=https%3a%2f%2fpus9-powerpoint.officeapps.live.com%2f&amp;ui=en-us&amp;rs=en-us&amp;WOPISrc=https%3a%2f%2fwopi.dropbox.com%2fwopi%2ffiles%2foid_13907115815142766848&amp;futr=false&amp;waccluster=PUS9&amp;fd=False&amp;PId=WOPIsrc%3dhttps%253A%252F%252Fwopi%252Edropbox%252Ecom%252Fwopi%252Ffiles%252Foid%255F13907115815142766848%26access_token%3dU%257EAG%255FUrw%252DXVi4jPOXKUwhZ%252DLXU6221J4asHAGZf%255FHlH9E0UEHuG76P06r9nDSDSCC6MeH6Hxtp0NGofNoOVwsL40ATdm6Oe2GGLtV54NDPB5yme%255FDBze9gxudnel4YgoxYEsrGHjafg3GoXv7lCntDjZ0H9QDkLRnQjkUWQZZtnl1r91CIVWzW4jAaxMK1MpkDC%252DPfdWP7IoziI1Jbd5x2CVPeibFAlzJLpvHGIoFp1zBLK1J%252DDYR3nrkSx7RWRIa%252DPT4D%252D9xwoVUVsrISPZIQqxPfdnGXxlPbw56hSttnVq07Voop7FtBi9wpijF1OBeEpAnQD%255F43u97kgeUZtFEr6WLo%26access_token_ttl%3d1778214075000%26z%3d016513f007088e600000003354c1813&amp;fileSrc=Dropbox&amp;user_id=KYZWGSZ2zdg/xS5ZhA+Cs2JAnC7CiS3DlH02Hie3zpw=&amp;wdSharedHostFile=true&amp;redirectCorrelation=baf66eb4-5600-4c43-8730-360380f552ac&amp;maxFileSize=2147483648&amp;fileUrl=https%3a%2f%2fpus9-powerpoint.officeapps.live.com%3a443%2fpops%2fWopiCoauthDownloadLink.ashx%3foriginalQuerySignature%3dWOPIsrc%253dhttps%25253A%25252F%25252Fwopi%25252Edropbox%25252Ecom%25252Fwopi%25252Ffiles%25252Foid%25255F13907115815142766848%2526access_token%253dU%25257EAG%25255FUrw%25252DXVi4jPOXKUwhZ%25252DLXU6221J4asHAGZf%25255FHlH9E0UEHuG76P06r9nDSDSCC6MeH6Hxtp0NGofNoOVwsL40ATdm6Oe2GGLtV54NDPB5yme%25255FDBze9gxudnel4YgoxYEsrGHjafg3GoXv7lCntDjZ0H9QDkLRnQjkUWQZZtnl1r91CIVWzW4jAaxMK1MpkDC%25252DPfdWP7IoziI1Jbd5x2CVPeibFAlzJLpvHGIoFp1zBLK1J%25252DDYR3nrkSx7RWRIa%25252DPT4D%25252D9xwoVUVsrISPZIQqxPfdnGXxlPbw56hSttnVq07Voop7FtBi9wpijF1OBeEpAnQD%25255F43u97kgeUZtFEr6WLo%2526access_token_ttl%253d1778214075000&amp;sw=1280&amp;sh=72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pus9-powerpoint.officeapps.live.com/pods/ppt.aspx?fileName=FASM+245+Trend+Journal.pptx&amp;fs=19736843&amp;wdPodsUrl=https%3a%2f%2fpus9-powerpoint.officeapps.live.com%2fpods%2f&amp;wdPopsUrl=https%3a%2f%2fpus9-powerpoint.officeapps.live.com%2f&amp;ui=en-us&amp;rs=en-us&amp;WOPISrc=https%3a%2f%2fwopi.dropbox.com%2fwopi%2ffiles%2foid_13907115815142766848&amp;futr=false&amp;waccluster=PUS9&amp;fd=False&amp;PId=WOPIsrc%3dhttps%253A%252F%252Fwopi%252Edropbox%252Ecom%252Fwopi%252Ffiles%252Foid%255F13907115815142766848%26access_token%3dU%257EAG%255FUrw%252DXVi4jPOXKUwhZ%252DLXU6221J4asHAGZf%255FHlH9E0UEHuG76P06r9nDSDSCC6MeH6Hxtp0NGofNoOVwsL40ATdm6Oe2GGLtV54NDPB5yme%255FDBze9gxudnel4YgoxYEsrGHjafg3GoXv7lCntDjZ0H9QDkLRnQjkUWQZZtnl1r91CIVWzW4jAaxMK1MpkDC%252DPfdWP7IoziI1Jbd5x2CVPeibFAlzJLpvHGIoFp1zBLK1J%252DDYR3nrkSx7RWRIa%252DPT4D%252D9xwoVUVsrISPZIQqxPfdnGXxlPbw56hSttnVq07Voop7FtBi9wpijF1OBeEpAnQD%255F43u97kgeUZtFEr6WLo%26access_token_ttl%3d1778214075000%26z%3d016513f007088e600000003354c1813&amp;fileSrc=Dropbox&amp;user_id=KYZWGSZ2zdg/xS5ZhA+Cs2JAnC7CiS3DlH02Hie3zpw=&amp;wdSharedHostFile=true&amp;redirectCorrelation=baf66eb4-5600-4c43-8730-360380f552ac&amp;maxFileSize=2147483648&amp;fileUrl=https%3a%2f%2fpus9-powerpoint.officeapps.live.com%3a443%2fpops%2fWopiCoauthDownloadLink.ashx%3foriginalQuerySignature%3dWOPIsrc%253dhttps%25253A%25252F%25252Fwopi%25252Edropbox%25252Ecom%25252Fwopi%25252Ffiles%25252Foid%25255F13907115815142766848%2526access_token%253dU%25257EAG%25255FUrw%25252DXVi4jPOXKUwhZ%25252DLXU6221J4asHAGZf%25255FHlH9E0UEHuG76P06r9nDSDSCC6MeH6Hxtp0NGofNoOVwsL40ATdm6Oe2GGLtV54NDPB5yme%25255FDBze9gxudnel4YgoxYEsrGHjafg3GoXv7lCntDjZ0H9QDkLRnQjkUWQZZtnl1r91CIVWzW4jAaxMK1MpkDC%25252DPfdWP7IoziI1Jbd5x2CVPeibFAlzJLpvHGIoFp1zBLK1J%25252DDYR3nrkSx7RWRIa%25252DPT4D%25252D9xwoVUVsrISPZIQqxPfdnGXxlPbw56hSttnVq07Voop7FtBi9wpijF1OBeEpAnQD%25255F43u97kgeUZtFEr6WLo%2526access_token_ttl%253d1778214075000&amp;sw=1280&amp;sh=720"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69938"/>
            <a:ext cx="9144000" cy="2387600"/>
          </a:xfrm>
        </p:spPr>
        <p:txBody>
          <a:bodyPr/>
          <a:lstStyle/>
          <a:p>
            <a:r>
              <a:rPr lang="en-US">
                <a:latin typeface="Book Antiqua"/>
              </a:rPr>
              <a:t>Trend Journal</a:t>
            </a:r>
          </a:p>
        </p:txBody>
      </p:sp>
      <p:sp>
        <p:nvSpPr>
          <p:cNvPr id="3" name="Subtitle 2"/>
          <p:cNvSpPr>
            <a:spLocks noGrp="1"/>
          </p:cNvSpPr>
          <p:nvPr>
            <p:ph type="subTitle" idx="1"/>
          </p:nvPr>
        </p:nvSpPr>
        <p:spPr>
          <a:xfrm>
            <a:off x="1524000" y="3430588"/>
            <a:ext cx="9144000" cy="1655762"/>
          </a:xfrm>
        </p:spPr>
        <p:txBody>
          <a:bodyPr vert="horz" lIns="91440" tIns="45720" rIns="91440" bIns="45720" rtlCol="0" anchor="t">
            <a:normAutofit/>
          </a:bodyPr>
          <a:lstStyle/>
          <a:p>
            <a:r>
              <a:rPr lang="en-US">
                <a:latin typeface="Book Antiqua"/>
              </a:rPr>
              <a:t>By: Ella Howard</a:t>
            </a:r>
          </a:p>
          <a:p>
            <a:r>
              <a:rPr lang="en-US">
                <a:latin typeface="Book Antiqua"/>
              </a:rPr>
              <a:t>FASM 245</a:t>
            </a:r>
          </a:p>
          <a:p>
            <a:r>
              <a:rPr lang="en-US">
                <a:latin typeface="Book Antiqua"/>
              </a:rPr>
              <a:t>Spring 2026</a:t>
            </a:r>
          </a:p>
          <a:p>
            <a:endParaRPr lang="en-US"/>
          </a:p>
        </p:txBody>
      </p:sp>
      <p:sp>
        <p:nvSpPr>
          <p:cNvPr id="8" name="Slide Number Placeholder 7">
            <a:extLst>
              <a:ext uri="{FF2B5EF4-FFF2-40B4-BE49-F238E27FC236}">
                <a16:creationId xmlns:a16="http://schemas.microsoft.com/office/drawing/2014/main" id="{7140BD28-C968-138F-5BDB-DADF812E2751}"/>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a:t>
            </a:fld>
            <a:endParaRPr lang="en-US" sz="1400">
              <a:solidFill>
                <a:schemeClr val="tx1"/>
              </a:solidFill>
              <a:latin typeface="Book Antiqua"/>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5F29-6CDC-2896-CF03-8BD284171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8BE57-8832-71A8-5048-0C3A3CBDC7E3}"/>
              </a:ext>
            </a:extLst>
          </p:cNvPr>
          <p:cNvSpPr>
            <a:spLocks noGrp="1"/>
          </p:cNvSpPr>
          <p:nvPr>
            <p:ph type="title"/>
          </p:nvPr>
        </p:nvSpPr>
        <p:spPr>
          <a:xfrm>
            <a:off x="3867150" y="-234950"/>
            <a:ext cx="3952875" cy="1335088"/>
          </a:xfrm>
        </p:spPr>
        <p:txBody>
          <a:bodyPr>
            <a:normAutofit/>
          </a:bodyPr>
          <a:lstStyle/>
          <a:p>
            <a:pPr algn="ctr"/>
            <a:r>
              <a:rPr lang="en-US" sz="3200" dirty="0">
                <a:latin typeface="Book Antiqua"/>
              </a:rPr>
              <a:t>Unisex Fragrances</a:t>
            </a:r>
          </a:p>
        </p:txBody>
      </p:sp>
      <p:sp>
        <p:nvSpPr>
          <p:cNvPr id="5" name="Slide Number Placeholder 4">
            <a:extLst>
              <a:ext uri="{FF2B5EF4-FFF2-40B4-BE49-F238E27FC236}">
                <a16:creationId xmlns:a16="http://schemas.microsoft.com/office/drawing/2014/main" id="{DB026A03-BD4C-BB62-6607-FFA51755641A}"/>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10</a:t>
            </a:fld>
            <a:endParaRPr lang="en-US" sz="1400">
              <a:solidFill>
                <a:schemeClr val="tx1"/>
              </a:solidFill>
              <a:latin typeface="Aptos" panose="02110004020202020204"/>
            </a:endParaRPr>
          </a:p>
        </p:txBody>
      </p:sp>
      <p:sp>
        <p:nvSpPr>
          <p:cNvPr id="3" name="TextBox 2">
            <a:extLst>
              <a:ext uri="{FF2B5EF4-FFF2-40B4-BE49-F238E27FC236}">
                <a16:creationId xmlns:a16="http://schemas.microsoft.com/office/drawing/2014/main" id="{6144F3B7-C60B-8DD4-2003-7687FED17A26}"/>
              </a:ext>
            </a:extLst>
          </p:cNvPr>
          <p:cNvSpPr txBox="1"/>
          <p:nvPr/>
        </p:nvSpPr>
        <p:spPr>
          <a:xfrm>
            <a:off x="471084" y="853859"/>
            <a:ext cx="6390490"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a:t>
            </a:r>
            <a:r>
              <a:rPr lang="en-US" sz="1500" dirty="0">
                <a:latin typeface="Book Antiqua"/>
              </a:rPr>
              <a:t>   Unisex fragrances are particularly growing popular among the Gen-Z and Millennial age range. This consumer group has a growing desire for self-expression and individuality. Genderless fragrances are helping to bridge this gap because there is no restriction of which genders can wear one fragrance. According to Statista, </a:t>
            </a:r>
            <a:r>
              <a:rPr lang="en-US" sz="1500" b="1" dirty="0">
                <a:latin typeface="Book Antiqua"/>
              </a:rPr>
              <a:t>from December of 2014 to December of 2024 the sales of fine unisex fragrances grew by 48.811 British pounds. </a:t>
            </a:r>
            <a:r>
              <a:rPr lang="en-US" sz="1500" dirty="0">
                <a:latin typeface="Book Antiqua"/>
              </a:rPr>
              <a:t>Most of this growth came from more recent years.</a:t>
            </a:r>
            <a:endParaRPr lang="en-US" sz="1500" dirty="0">
              <a:latin typeface="Book Antiqua"/>
              <a:ea typeface="Open Sans"/>
              <a:cs typeface="Open Sans"/>
            </a:endParaRPr>
          </a:p>
        </p:txBody>
      </p:sp>
      <p:sp>
        <p:nvSpPr>
          <p:cNvPr id="4" name="TextBox 3">
            <a:extLst>
              <a:ext uri="{FF2B5EF4-FFF2-40B4-BE49-F238E27FC236}">
                <a16:creationId xmlns:a16="http://schemas.microsoft.com/office/drawing/2014/main" id="{437AC18B-52ED-1CED-9A1F-56C886D7F5C0}"/>
              </a:ext>
            </a:extLst>
          </p:cNvPr>
          <p:cNvSpPr txBox="1"/>
          <p:nvPr/>
        </p:nvSpPr>
        <p:spPr>
          <a:xfrm>
            <a:off x="5674427" y="4747824"/>
            <a:ext cx="6057543" cy="19174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Book Antiqua"/>
              </a:rPr>
              <a:t>    According to the Business of Fashion, </a:t>
            </a:r>
            <a:r>
              <a:rPr lang="en-US" sz="1500" b="1" dirty="0">
                <a:latin typeface="Book Antiqua"/>
              </a:rPr>
              <a:t>Gen-Z is straying away from just one signature scent and is leaning towards more versatile fragrances.</a:t>
            </a:r>
            <a:r>
              <a:rPr lang="en-US" sz="1500" dirty="0">
                <a:latin typeface="Book Antiqua"/>
              </a:rPr>
              <a:t> </a:t>
            </a:r>
            <a:r>
              <a:rPr lang="en-US" sz="1500" b="1" dirty="0">
                <a:latin typeface="Book Antiqua"/>
              </a:rPr>
              <a:t>Fragrance layering has transformed the fragrance industry </a:t>
            </a:r>
            <a:r>
              <a:rPr lang="en-US" sz="1500" dirty="0">
                <a:latin typeface="Book Antiqua"/>
              </a:rPr>
              <a:t>because now brands are more focused on formulating a product that can be worn by anyone, and with other products. This has added to the rise of unisex fragrances and the breaking down gender restrictions and limitations in the market.</a:t>
            </a:r>
          </a:p>
          <a:p>
            <a:r>
              <a:rPr lang="en-US" sz="1400" dirty="0">
                <a:latin typeface="Book Antiqua"/>
              </a:rPr>
              <a:t>    </a:t>
            </a:r>
          </a:p>
        </p:txBody>
      </p:sp>
      <p:pic>
        <p:nvPicPr>
          <p:cNvPr id="6" name="Picture 5" descr="A graph of sales&#10;&#10;AI-generated content may be incorrect.">
            <a:extLst>
              <a:ext uri="{FF2B5EF4-FFF2-40B4-BE49-F238E27FC236}">
                <a16:creationId xmlns:a16="http://schemas.microsoft.com/office/drawing/2014/main" id="{DB61B857-DF29-43C8-AC41-5E9F559D69D8}"/>
              </a:ext>
            </a:extLst>
          </p:cNvPr>
          <p:cNvPicPr>
            <a:picLocks noChangeAspect="1"/>
          </p:cNvPicPr>
          <p:nvPr/>
        </p:nvPicPr>
        <p:blipFill>
          <a:blip r:embed="rId2"/>
          <a:stretch>
            <a:fillRect/>
          </a:stretch>
        </p:blipFill>
        <p:spPr>
          <a:xfrm>
            <a:off x="610512" y="2752958"/>
            <a:ext cx="4871957" cy="3651405"/>
          </a:xfrm>
          <a:prstGeom prst="rect">
            <a:avLst/>
          </a:prstGeom>
        </p:spPr>
      </p:pic>
      <p:pic>
        <p:nvPicPr>
          <p:cNvPr id="8" name="Picture 7" descr="A group of bottles of perfume&#10;&#10;AI-generated content may be incorrect.">
            <a:extLst>
              <a:ext uri="{FF2B5EF4-FFF2-40B4-BE49-F238E27FC236}">
                <a16:creationId xmlns:a16="http://schemas.microsoft.com/office/drawing/2014/main" id="{57A55A94-60F4-91A4-DB33-67F4142FBE31}"/>
              </a:ext>
            </a:extLst>
          </p:cNvPr>
          <p:cNvPicPr>
            <a:picLocks noChangeAspect="1"/>
          </p:cNvPicPr>
          <p:nvPr/>
        </p:nvPicPr>
        <p:blipFill>
          <a:blip r:embed="rId3"/>
          <a:stretch>
            <a:fillRect/>
          </a:stretch>
        </p:blipFill>
        <p:spPr>
          <a:xfrm>
            <a:off x="6094743" y="0"/>
            <a:ext cx="5355099" cy="4869366"/>
          </a:xfrm>
          <a:prstGeom prst="rect">
            <a:avLst/>
          </a:prstGeom>
        </p:spPr>
      </p:pic>
    </p:spTree>
    <p:extLst>
      <p:ext uri="{BB962C8B-B14F-4D97-AF65-F5344CB8AC3E}">
        <p14:creationId xmlns:p14="http://schemas.microsoft.com/office/powerpoint/2010/main" val="292263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AE77-6B50-CDD9-4A88-35B509ECF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461C0-C9B6-C50A-DDCE-646DF8B40A87}"/>
              </a:ext>
            </a:extLst>
          </p:cNvPr>
          <p:cNvSpPr>
            <a:spLocks noGrp="1"/>
          </p:cNvSpPr>
          <p:nvPr>
            <p:ph type="title"/>
          </p:nvPr>
        </p:nvSpPr>
        <p:spPr>
          <a:xfrm>
            <a:off x="4191000" y="-389330"/>
            <a:ext cx="3800475" cy="1335088"/>
          </a:xfrm>
        </p:spPr>
        <p:txBody>
          <a:bodyPr>
            <a:normAutofit/>
          </a:bodyPr>
          <a:lstStyle/>
          <a:p>
            <a:pPr algn="ctr"/>
            <a:r>
              <a:rPr lang="en-US" sz="3000" dirty="0">
                <a:latin typeface="Book Antiqua"/>
              </a:rPr>
              <a:t>Makeup Dupes</a:t>
            </a:r>
          </a:p>
        </p:txBody>
      </p:sp>
      <p:sp>
        <p:nvSpPr>
          <p:cNvPr id="5" name="Slide Number Placeholder 4">
            <a:extLst>
              <a:ext uri="{FF2B5EF4-FFF2-40B4-BE49-F238E27FC236}">
                <a16:creationId xmlns:a16="http://schemas.microsoft.com/office/drawing/2014/main" id="{C394C41D-881B-1CB4-C049-3EE2E55DB08B}"/>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11</a:t>
            </a:fld>
            <a:endParaRPr lang="en-US" sz="1400">
              <a:solidFill>
                <a:schemeClr val="tx1"/>
              </a:solidFill>
              <a:latin typeface="Book Antiqua"/>
            </a:endParaRPr>
          </a:p>
        </p:txBody>
      </p:sp>
      <p:sp>
        <p:nvSpPr>
          <p:cNvPr id="4" name="TextBox 3">
            <a:extLst>
              <a:ext uri="{FF2B5EF4-FFF2-40B4-BE49-F238E27FC236}">
                <a16:creationId xmlns:a16="http://schemas.microsoft.com/office/drawing/2014/main" id="{C1C7636B-6D7E-43BB-7E39-2218A02EE8F9}"/>
              </a:ext>
            </a:extLst>
          </p:cNvPr>
          <p:cNvSpPr txBox="1"/>
          <p:nvPr/>
        </p:nvSpPr>
        <p:spPr>
          <a:xfrm>
            <a:off x="322235" y="531463"/>
            <a:ext cx="7917858"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'Duping' a product refers to when a brand creates a less expensive product alternative to a popular or mainstream product. In more recent years, consumers (especially Gen-Z) have been more concerned with quality and results than luxury products. Consumers are leaning more towards affordable alternatives that give them the same results and benefits as prestige brands. 'Duping' is very popular in makeup, skincare, and fashion. </a:t>
            </a:r>
            <a:r>
              <a:rPr lang="en-US" sz="1400" b="1" dirty="0">
                <a:latin typeface="Book Antiqua"/>
              </a:rPr>
              <a:t>According to Statista, half of American shoppers that purchase dupes found them to be just as effective as the original brands.</a:t>
            </a:r>
          </a:p>
          <a:p>
            <a:endParaRPr lang="en-US" sz="1400" b="1" dirty="0">
              <a:latin typeface="Book Antiqua"/>
            </a:endParaRPr>
          </a:p>
          <a:p>
            <a:r>
              <a:rPr lang="en-US" sz="1400" b="1" dirty="0">
                <a:latin typeface="Book Antiqua"/>
              </a:rPr>
              <a:t>   The rise of social media has also spread dupe culture</a:t>
            </a:r>
            <a:r>
              <a:rPr lang="en-US" sz="1400" dirty="0">
                <a:latin typeface="Book Antiqua"/>
              </a:rPr>
              <a:t>. Content creators spread knowledge of better priced makeup alternatives to their following on platforms such as Tik Tok and Instagram.</a:t>
            </a:r>
            <a:endParaRPr lang="en-US" sz="1400" b="1" dirty="0">
              <a:latin typeface="Book Antiqua"/>
            </a:endParaRPr>
          </a:p>
          <a:p>
            <a:endParaRPr lang="en-US" sz="1400" b="1" dirty="0">
              <a:latin typeface="Book Antiqua"/>
            </a:endParaRPr>
          </a:p>
          <a:p>
            <a:r>
              <a:rPr lang="en-US" sz="1400" b="1" dirty="0">
                <a:latin typeface="Book Antiqua"/>
              </a:rPr>
              <a:t>   </a:t>
            </a:r>
          </a:p>
          <a:p>
            <a:r>
              <a:rPr lang="en-US" sz="1400" b="1" dirty="0">
                <a:latin typeface="Book Antiqua"/>
              </a:rPr>
              <a:t>     </a:t>
            </a:r>
            <a:endParaRPr lang="en-US" sz="1400" dirty="0">
              <a:latin typeface="Book Antiqua"/>
            </a:endParaRPr>
          </a:p>
        </p:txBody>
      </p:sp>
      <p:pic>
        <p:nvPicPr>
          <p:cNvPr id="7" name="Picture 6">
            <a:extLst>
              <a:ext uri="{FF2B5EF4-FFF2-40B4-BE49-F238E27FC236}">
                <a16:creationId xmlns:a16="http://schemas.microsoft.com/office/drawing/2014/main" id="{20264B68-E10F-A26B-2A31-81C210C0417E}"/>
              </a:ext>
            </a:extLst>
          </p:cNvPr>
          <p:cNvPicPr>
            <a:picLocks noChangeAspect="1"/>
          </p:cNvPicPr>
          <p:nvPr/>
        </p:nvPicPr>
        <p:blipFill>
          <a:blip r:embed="rId2"/>
          <a:stretch>
            <a:fillRect/>
          </a:stretch>
        </p:blipFill>
        <p:spPr>
          <a:xfrm>
            <a:off x="318876" y="2914650"/>
            <a:ext cx="5039148" cy="3762375"/>
          </a:xfrm>
          <a:prstGeom prst="rect">
            <a:avLst/>
          </a:prstGeom>
        </p:spPr>
      </p:pic>
      <p:pic>
        <p:nvPicPr>
          <p:cNvPr id="13" name="Picture 12" descr="A group of makeup products&#10;&#10;AI-generated content may be incorrect.">
            <a:extLst>
              <a:ext uri="{FF2B5EF4-FFF2-40B4-BE49-F238E27FC236}">
                <a16:creationId xmlns:a16="http://schemas.microsoft.com/office/drawing/2014/main" id="{5030CD58-3716-ECB3-533E-AFA14E2F6B61}"/>
              </a:ext>
            </a:extLst>
          </p:cNvPr>
          <p:cNvPicPr>
            <a:picLocks noChangeAspect="1"/>
          </p:cNvPicPr>
          <p:nvPr/>
        </p:nvPicPr>
        <p:blipFill>
          <a:blip r:embed="rId3"/>
          <a:stretch>
            <a:fillRect/>
          </a:stretch>
        </p:blipFill>
        <p:spPr>
          <a:xfrm>
            <a:off x="8238175" y="276225"/>
            <a:ext cx="3430901" cy="4229100"/>
          </a:xfrm>
          <a:prstGeom prst="rect">
            <a:avLst/>
          </a:prstGeom>
        </p:spPr>
      </p:pic>
      <p:sp>
        <p:nvSpPr>
          <p:cNvPr id="3" name="TextBox 2">
            <a:extLst>
              <a:ext uri="{FF2B5EF4-FFF2-40B4-BE49-F238E27FC236}">
                <a16:creationId xmlns:a16="http://schemas.microsoft.com/office/drawing/2014/main" id="{9BBC197F-F607-8462-4A78-73F889F2DF14}"/>
              </a:ext>
            </a:extLst>
          </p:cNvPr>
          <p:cNvSpPr txBox="1"/>
          <p:nvPr/>
        </p:nvSpPr>
        <p:spPr>
          <a:xfrm>
            <a:off x="5515620" y="2906578"/>
            <a:ext cx="2854271"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Through these social media facets, these content creators will share "get ready with me" videos expressing how a drugstore product can give them the same results and radiance as a prestige-grade brand/ product.</a:t>
            </a:r>
            <a:endParaRPr lang="en-US" dirty="0"/>
          </a:p>
        </p:txBody>
      </p:sp>
      <p:sp>
        <p:nvSpPr>
          <p:cNvPr id="6" name="TextBox 5">
            <a:extLst>
              <a:ext uri="{FF2B5EF4-FFF2-40B4-BE49-F238E27FC236}">
                <a16:creationId xmlns:a16="http://schemas.microsoft.com/office/drawing/2014/main" id="{9753C68C-283D-D11A-E212-D91C22D164D6}"/>
              </a:ext>
            </a:extLst>
          </p:cNvPr>
          <p:cNvSpPr txBox="1"/>
          <p:nvPr/>
        </p:nvSpPr>
        <p:spPr>
          <a:xfrm>
            <a:off x="5514813" y="4636576"/>
            <a:ext cx="582477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This is imperative for consumers today because this can mean the difference between a $15 product and a $50 product. One notable dupe is E.l.f.'s 'Halo Glow Liquid Filter' that retails for $15 comparatively to Charlotte Tilbury's 'Hollywood Flawless Filter' that retails for $50. This is a $35 price difference and customers have claimed they have similar, if not the same results. A $35 difference for </a:t>
            </a:r>
            <a:r>
              <a:rPr lang="en-US" sz="1400" b="1" dirty="0">
                <a:latin typeface="Book Antiqua"/>
              </a:rPr>
              <a:t>a repeat makeup product over time will save a consumer hundreds</a:t>
            </a:r>
            <a:r>
              <a:rPr lang="en-US" sz="1400" dirty="0">
                <a:latin typeface="Book Antiqua"/>
              </a:rPr>
              <a:t>, potentially thousands. E.l.f. is just one example of a brand that is into duping culture.</a:t>
            </a:r>
            <a:endParaRPr lang="en-US" dirty="0"/>
          </a:p>
        </p:txBody>
      </p:sp>
    </p:spTree>
    <p:extLst>
      <p:ext uri="{BB962C8B-B14F-4D97-AF65-F5344CB8AC3E}">
        <p14:creationId xmlns:p14="http://schemas.microsoft.com/office/powerpoint/2010/main" val="2154191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077E-FB63-3FE2-3018-295B44CAB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865E0F-C5BC-D2CC-36AF-2713B952442F}"/>
              </a:ext>
            </a:extLst>
          </p:cNvPr>
          <p:cNvSpPr>
            <a:spLocks noGrp="1"/>
          </p:cNvSpPr>
          <p:nvPr>
            <p:ph type="title"/>
          </p:nvPr>
        </p:nvSpPr>
        <p:spPr>
          <a:xfrm>
            <a:off x="4191000" y="-341705"/>
            <a:ext cx="3800475" cy="1335088"/>
          </a:xfrm>
        </p:spPr>
        <p:txBody>
          <a:bodyPr>
            <a:normAutofit/>
          </a:bodyPr>
          <a:lstStyle/>
          <a:p>
            <a:pPr algn="ctr"/>
            <a:r>
              <a:rPr lang="en-US" sz="3000" dirty="0">
                <a:latin typeface="Book Antiqua"/>
              </a:rPr>
              <a:t>Makeup Dupes</a:t>
            </a:r>
          </a:p>
        </p:txBody>
      </p:sp>
      <p:sp>
        <p:nvSpPr>
          <p:cNvPr id="5" name="Slide Number Placeholder 4">
            <a:extLst>
              <a:ext uri="{FF2B5EF4-FFF2-40B4-BE49-F238E27FC236}">
                <a16:creationId xmlns:a16="http://schemas.microsoft.com/office/drawing/2014/main" id="{77597EAF-0D32-BCBB-468B-B73FDDE90FAF}"/>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12</a:t>
            </a:fld>
            <a:endParaRPr lang="en-US" sz="1400">
              <a:solidFill>
                <a:schemeClr val="tx1"/>
              </a:solidFill>
              <a:latin typeface="Book Antiqua"/>
            </a:endParaRPr>
          </a:p>
        </p:txBody>
      </p:sp>
      <p:sp>
        <p:nvSpPr>
          <p:cNvPr id="4" name="TextBox 3">
            <a:extLst>
              <a:ext uri="{FF2B5EF4-FFF2-40B4-BE49-F238E27FC236}">
                <a16:creationId xmlns:a16="http://schemas.microsoft.com/office/drawing/2014/main" id="{5F4DA316-9776-7E5D-B191-52A259CAA580}"/>
              </a:ext>
            </a:extLst>
          </p:cNvPr>
          <p:cNvSpPr txBox="1"/>
          <p:nvPr/>
        </p:nvSpPr>
        <p:spPr>
          <a:xfrm>
            <a:off x="284135" y="626713"/>
            <a:ext cx="742255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ook Antiqua"/>
              </a:rPr>
              <a:t>    </a:t>
            </a:r>
            <a:r>
              <a:rPr lang="en-US" sz="1400" dirty="0">
                <a:latin typeface="Book Antiqua"/>
              </a:rPr>
              <a:t>There is no sign of makeup dupes slowing down. In fact, many luxury and prestige brands have had to shift their marketing. They have had to further deviate themselves from the market so they maintain a point of differentiation and consumer value. </a:t>
            </a:r>
            <a:r>
              <a:rPr lang="en-US" sz="1400" b="1" dirty="0">
                <a:latin typeface="Book Antiqua"/>
              </a:rPr>
              <a:t>"Dupe" brands cater to a middle-class consumer </a:t>
            </a:r>
            <a:r>
              <a:rPr lang="en-US" sz="1400" dirty="0">
                <a:latin typeface="Book Antiqua"/>
              </a:rPr>
              <a:t>who do not want to invest in luxury products, but that want the high-quality formulation that those brands offer.</a:t>
            </a:r>
          </a:p>
          <a:p>
            <a:endParaRPr lang="en-US" sz="1400" dirty="0">
              <a:latin typeface="Book Antiqua"/>
            </a:endParaRPr>
          </a:p>
          <a:p>
            <a:r>
              <a:rPr lang="en-US" sz="1400" dirty="0">
                <a:latin typeface="Book Antiqua"/>
              </a:rPr>
              <a:t>   Dupe brands are </a:t>
            </a:r>
            <a:r>
              <a:rPr lang="en-US" sz="1400" b="1" dirty="0">
                <a:latin typeface="Book Antiqua"/>
              </a:rPr>
              <a:t>open about the cost it takes to formulate their products </a:t>
            </a:r>
            <a:r>
              <a:rPr lang="en-US" sz="1400" dirty="0">
                <a:latin typeface="Book Antiqua"/>
              </a:rPr>
              <a:t>according to the Business of Fashion. This is a huge positive to consumers because they appreciate the brand transparency and authenticity opposed to</a:t>
            </a:r>
            <a:r>
              <a:rPr lang="en-US" sz="1600" dirty="0">
                <a:latin typeface="Book Antiqua"/>
              </a:rPr>
              <a:t> other corporations.</a:t>
            </a:r>
          </a:p>
        </p:txBody>
      </p:sp>
      <p:pic>
        <p:nvPicPr>
          <p:cNvPr id="3" name="Picture 2" descr="A group of makeup products&#10;&#10;AI-generated content may be incorrect.">
            <a:extLst>
              <a:ext uri="{FF2B5EF4-FFF2-40B4-BE49-F238E27FC236}">
                <a16:creationId xmlns:a16="http://schemas.microsoft.com/office/drawing/2014/main" id="{1C062840-6AE9-18C8-7063-085FB6A59F4D}"/>
              </a:ext>
            </a:extLst>
          </p:cNvPr>
          <p:cNvPicPr>
            <a:picLocks noChangeAspect="1"/>
          </p:cNvPicPr>
          <p:nvPr/>
        </p:nvPicPr>
        <p:blipFill>
          <a:blip r:embed="rId2"/>
          <a:stretch>
            <a:fillRect/>
          </a:stretch>
        </p:blipFill>
        <p:spPr>
          <a:xfrm>
            <a:off x="514350" y="2967038"/>
            <a:ext cx="3305175" cy="3152775"/>
          </a:xfrm>
          <a:prstGeom prst="rect">
            <a:avLst/>
          </a:prstGeom>
        </p:spPr>
      </p:pic>
      <p:pic>
        <p:nvPicPr>
          <p:cNvPr id="6" name="Picture 5" descr="A screen shot of a graph&#10;&#10;AI-generated content may be incorrect.">
            <a:extLst>
              <a:ext uri="{FF2B5EF4-FFF2-40B4-BE49-F238E27FC236}">
                <a16:creationId xmlns:a16="http://schemas.microsoft.com/office/drawing/2014/main" id="{31DDB0F1-4747-8B34-B15C-254F8597B544}"/>
              </a:ext>
            </a:extLst>
          </p:cNvPr>
          <p:cNvPicPr>
            <a:picLocks noChangeAspect="1"/>
          </p:cNvPicPr>
          <p:nvPr/>
        </p:nvPicPr>
        <p:blipFill>
          <a:blip r:embed="rId3"/>
          <a:stretch>
            <a:fillRect/>
          </a:stretch>
        </p:blipFill>
        <p:spPr>
          <a:xfrm>
            <a:off x="7700842" y="790575"/>
            <a:ext cx="3791191" cy="3752850"/>
          </a:xfrm>
          <a:prstGeom prst="rect">
            <a:avLst/>
          </a:prstGeom>
        </p:spPr>
      </p:pic>
      <p:sp>
        <p:nvSpPr>
          <p:cNvPr id="7" name="TextBox 6">
            <a:extLst>
              <a:ext uri="{FF2B5EF4-FFF2-40B4-BE49-F238E27FC236}">
                <a16:creationId xmlns:a16="http://schemas.microsoft.com/office/drawing/2014/main" id="{4C5DB392-CBD4-066F-0B87-9C80945DF714}"/>
              </a:ext>
            </a:extLst>
          </p:cNvPr>
          <p:cNvSpPr txBox="1"/>
          <p:nvPr/>
        </p:nvSpPr>
        <p:spPr>
          <a:xfrm>
            <a:off x="7698782" y="4667895"/>
            <a:ext cx="371959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ook Antiqua"/>
              </a:rPr>
              <a:t>     According to this chart, </a:t>
            </a:r>
            <a:r>
              <a:rPr lang="en-US" sz="1600" b="1" dirty="0">
                <a:latin typeface="Book Antiqua"/>
              </a:rPr>
              <a:t>2/3 of the surveyed Americans that understood the meaning of what a 'dupe' is had purchased one from the above categories </a:t>
            </a:r>
            <a:r>
              <a:rPr lang="en-US" sz="1600" dirty="0">
                <a:latin typeface="Book Antiqua"/>
              </a:rPr>
              <a:t>and </a:t>
            </a:r>
            <a:r>
              <a:rPr lang="en-US" sz="1600" b="1" dirty="0">
                <a:latin typeface="Book Antiqua"/>
              </a:rPr>
              <a:t>19% of that group had purchased a dupe makeup product.</a:t>
            </a:r>
            <a:endParaRPr lang="en-US" b="1"/>
          </a:p>
        </p:txBody>
      </p:sp>
      <p:pic>
        <p:nvPicPr>
          <p:cNvPr id="8" name="Picture 7" descr="A close up of a mascara&#10;&#10;AI-generated content may be incorrect.">
            <a:extLst>
              <a:ext uri="{FF2B5EF4-FFF2-40B4-BE49-F238E27FC236}">
                <a16:creationId xmlns:a16="http://schemas.microsoft.com/office/drawing/2014/main" id="{A0E6FB0C-A171-59B3-7640-BFF038725695}"/>
              </a:ext>
            </a:extLst>
          </p:cNvPr>
          <p:cNvPicPr>
            <a:picLocks noChangeAspect="1"/>
          </p:cNvPicPr>
          <p:nvPr/>
        </p:nvPicPr>
        <p:blipFill>
          <a:blip r:embed="rId4"/>
          <a:stretch>
            <a:fillRect/>
          </a:stretch>
        </p:blipFill>
        <p:spPr>
          <a:xfrm>
            <a:off x="4173842" y="2971800"/>
            <a:ext cx="3291865" cy="3314700"/>
          </a:xfrm>
          <a:prstGeom prst="rect">
            <a:avLst/>
          </a:prstGeom>
        </p:spPr>
      </p:pic>
    </p:spTree>
    <p:extLst>
      <p:ext uri="{BB962C8B-B14F-4D97-AF65-F5344CB8AC3E}">
        <p14:creationId xmlns:p14="http://schemas.microsoft.com/office/powerpoint/2010/main" val="950731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AE77-6B50-CDD9-4A88-35B509ECF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461C0-C9B6-C50A-DDCE-646DF8B40A87}"/>
              </a:ext>
            </a:extLst>
          </p:cNvPr>
          <p:cNvSpPr>
            <a:spLocks noGrp="1"/>
          </p:cNvSpPr>
          <p:nvPr>
            <p:ph type="title"/>
          </p:nvPr>
        </p:nvSpPr>
        <p:spPr>
          <a:xfrm>
            <a:off x="2390775" y="-379805"/>
            <a:ext cx="3800475" cy="1335088"/>
          </a:xfrm>
        </p:spPr>
        <p:txBody>
          <a:bodyPr>
            <a:normAutofit/>
          </a:bodyPr>
          <a:lstStyle/>
          <a:p>
            <a:pPr algn="ctr"/>
            <a:r>
              <a:rPr lang="en-US" sz="3000" dirty="0">
                <a:latin typeface="Book Antiqua"/>
              </a:rPr>
              <a:t>Beauty Tech</a:t>
            </a:r>
          </a:p>
        </p:txBody>
      </p:sp>
      <p:sp>
        <p:nvSpPr>
          <p:cNvPr id="5" name="Slide Number Placeholder 4">
            <a:extLst>
              <a:ext uri="{FF2B5EF4-FFF2-40B4-BE49-F238E27FC236}">
                <a16:creationId xmlns:a16="http://schemas.microsoft.com/office/drawing/2014/main" id="{C394C41D-881B-1CB4-C049-3EE2E55DB08B}"/>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13</a:t>
            </a:fld>
            <a:endParaRPr lang="en-US" sz="1400">
              <a:solidFill>
                <a:schemeClr val="tx1"/>
              </a:solidFill>
              <a:latin typeface="Book Antiqua"/>
            </a:endParaRPr>
          </a:p>
        </p:txBody>
      </p:sp>
      <p:sp>
        <p:nvSpPr>
          <p:cNvPr id="4" name="TextBox 3">
            <a:extLst>
              <a:ext uri="{FF2B5EF4-FFF2-40B4-BE49-F238E27FC236}">
                <a16:creationId xmlns:a16="http://schemas.microsoft.com/office/drawing/2014/main" id="{C1C7636B-6D7E-43BB-7E39-2218A02EE8F9}"/>
              </a:ext>
            </a:extLst>
          </p:cNvPr>
          <p:cNvSpPr txBox="1"/>
          <p:nvPr/>
        </p:nvSpPr>
        <p:spPr>
          <a:xfrm>
            <a:off x="284135" y="598138"/>
            <a:ext cx="7203483"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The beauty industry has really been advanced in the past couple of years with the implementation of AI. Artificial intelligence in the realm of beauty is helping companies reach a larger audience by eliminating the need or in-person expertise to go into a physical store and have to try on products. These technological advancements make it possible for people to try on products and experiment without having to leave their homes.</a:t>
            </a:r>
            <a:endParaRPr lang="en-US" dirty="0"/>
          </a:p>
          <a:p>
            <a:endParaRPr lang="en-US" sz="1400" dirty="0">
              <a:latin typeface="Book Antiqua"/>
            </a:endParaRPr>
          </a:p>
          <a:p>
            <a:r>
              <a:rPr lang="en-US" sz="1400" dirty="0">
                <a:latin typeface="Book Antiqua"/>
              </a:rPr>
              <a:t>    This is beneficial to both consumers and retailers. Consumers are able to confidently make choices on products without ever having to leave the comfort of their homes. Retailers are able to more accurately calculate what inventory they need to have on-hand because there is less returns and greater customer satisfaction. </a:t>
            </a:r>
          </a:p>
          <a:p>
            <a:endParaRPr lang="en-US" sz="1400" dirty="0">
              <a:latin typeface="Book Antiqua"/>
            </a:endParaRPr>
          </a:p>
          <a:p>
            <a:r>
              <a:rPr lang="en-US" sz="1400" dirty="0">
                <a:latin typeface="Book Antiqua"/>
              </a:rPr>
              <a:t>     </a:t>
            </a:r>
          </a:p>
        </p:txBody>
      </p:sp>
      <p:pic>
        <p:nvPicPr>
          <p:cNvPr id="7" name="Picture 6" descr="A person&amp;#39;s face with a circuit board&#10;&#10;AI-generated content may be incorrect.">
            <a:extLst>
              <a:ext uri="{FF2B5EF4-FFF2-40B4-BE49-F238E27FC236}">
                <a16:creationId xmlns:a16="http://schemas.microsoft.com/office/drawing/2014/main" id="{C378AE47-1F81-AF4C-BFB7-002FB2F0AACC}"/>
              </a:ext>
            </a:extLst>
          </p:cNvPr>
          <p:cNvPicPr>
            <a:picLocks noChangeAspect="1"/>
          </p:cNvPicPr>
          <p:nvPr/>
        </p:nvPicPr>
        <p:blipFill>
          <a:blip r:embed="rId2"/>
          <a:stretch>
            <a:fillRect/>
          </a:stretch>
        </p:blipFill>
        <p:spPr>
          <a:xfrm>
            <a:off x="7783517" y="285750"/>
            <a:ext cx="3301990" cy="2400300"/>
          </a:xfrm>
          <a:prstGeom prst="rect">
            <a:avLst/>
          </a:prstGeom>
        </p:spPr>
      </p:pic>
      <p:pic>
        <p:nvPicPr>
          <p:cNvPr id="3" name="Picture 2">
            <a:extLst>
              <a:ext uri="{FF2B5EF4-FFF2-40B4-BE49-F238E27FC236}">
                <a16:creationId xmlns:a16="http://schemas.microsoft.com/office/drawing/2014/main" id="{D3832509-12D2-4065-6914-562EC037543C}"/>
              </a:ext>
            </a:extLst>
          </p:cNvPr>
          <p:cNvPicPr>
            <a:picLocks noChangeAspect="1"/>
          </p:cNvPicPr>
          <p:nvPr/>
        </p:nvPicPr>
        <p:blipFill>
          <a:blip r:embed="rId3"/>
          <a:stretch>
            <a:fillRect/>
          </a:stretch>
        </p:blipFill>
        <p:spPr>
          <a:xfrm>
            <a:off x="6283605" y="2895600"/>
            <a:ext cx="5558866" cy="3781425"/>
          </a:xfrm>
          <a:prstGeom prst="rect">
            <a:avLst/>
          </a:prstGeom>
        </p:spPr>
      </p:pic>
      <p:sp>
        <p:nvSpPr>
          <p:cNvPr id="6" name="TextBox 5">
            <a:extLst>
              <a:ext uri="{FF2B5EF4-FFF2-40B4-BE49-F238E27FC236}">
                <a16:creationId xmlns:a16="http://schemas.microsoft.com/office/drawing/2014/main" id="{95AC392D-FEDF-F621-EB4E-ED9ADAEE3D83}"/>
              </a:ext>
            </a:extLst>
          </p:cNvPr>
          <p:cNvSpPr txBox="1"/>
          <p:nvPr/>
        </p:nvSpPr>
        <p:spPr>
          <a:xfrm>
            <a:off x="279938" y="3428515"/>
            <a:ext cx="5976695"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ea typeface="Open Sans"/>
                <a:cs typeface="Open Sans"/>
              </a:rPr>
              <a:t>     There are now tools that corporations implement for their customers to get a skin analysis, try on different shades of color cosmetics, and get recommendations from live bot chats. </a:t>
            </a:r>
            <a:r>
              <a:rPr lang="en-US" sz="1400" b="1" dirty="0">
                <a:latin typeface="Book Antiqua"/>
                <a:ea typeface="Open Sans"/>
                <a:cs typeface="Open Sans"/>
              </a:rPr>
              <a:t>All of these tools are classified as a form of beauty tech.</a:t>
            </a:r>
            <a:r>
              <a:rPr lang="en-US" sz="1400" dirty="0">
                <a:latin typeface="Book Antiqua"/>
                <a:ea typeface="Open Sans"/>
                <a:cs typeface="Open Sans"/>
              </a:rPr>
              <a:t> This is extremely efficient because consumers can now get an expert opinion on a beauty-related subject 24/7 without leaving their phone screen</a:t>
            </a:r>
          </a:p>
          <a:p>
            <a:endParaRPr lang="en-US" sz="1400" dirty="0">
              <a:latin typeface="Book Antiqua"/>
              <a:ea typeface="Open Sans"/>
              <a:cs typeface="Open Sans"/>
            </a:endParaRPr>
          </a:p>
          <a:p>
            <a:r>
              <a:rPr lang="en-US" sz="1600" dirty="0">
                <a:latin typeface="Book Antiqua"/>
                <a:ea typeface="Open Sans"/>
                <a:cs typeface="Open Sans"/>
              </a:rPr>
              <a:t>     According to Statista, </a:t>
            </a:r>
            <a:r>
              <a:rPr lang="en-US" sz="1600" b="1" dirty="0">
                <a:latin typeface="Book Antiqua"/>
                <a:ea typeface="Open Sans"/>
                <a:cs typeface="Open Sans"/>
              </a:rPr>
              <a:t>"In 2026, the revenue in the Beauty Tech market worldwide reaches a staggering US$9.35bn and it is projected to experience an annual growth rate of 3.93% (CAGR 2026-2031)." </a:t>
            </a:r>
            <a:endParaRPr lang="en-US" sz="1600" b="1">
              <a:latin typeface="Book Antiqua"/>
            </a:endParaRPr>
          </a:p>
          <a:p>
            <a:pPr algn="l"/>
            <a:endParaRPr lang="en-US" sz="1400" b="1" dirty="0">
              <a:solidFill>
                <a:srgbClr val="000000"/>
              </a:solidFill>
              <a:latin typeface="Book Antiqua"/>
              <a:ea typeface="Open Sans"/>
              <a:cs typeface="Open Sans"/>
            </a:endParaRPr>
          </a:p>
          <a:p>
            <a:pPr marL="285750" indent="-285750">
              <a:buFont typeface="Arial"/>
              <a:buChar char="•"/>
            </a:pPr>
            <a:endParaRPr lang="en-US" sz="1200" dirty="0">
              <a:solidFill>
                <a:srgbClr val="455F7C"/>
              </a:solidFill>
              <a:latin typeface="Open Sans"/>
              <a:ea typeface="Open Sans"/>
              <a:cs typeface="Open Sans"/>
            </a:endParaRPr>
          </a:p>
          <a:p>
            <a:endParaRPr lang="en-US" dirty="0"/>
          </a:p>
        </p:txBody>
      </p:sp>
    </p:spTree>
    <p:extLst>
      <p:ext uri="{BB962C8B-B14F-4D97-AF65-F5344CB8AC3E}">
        <p14:creationId xmlns:p14="http://schemas.microsoft.com/office/powerpoint/2010/main" val="3431133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B6FAA-AC85-29F7-1AE4-EA1509504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1DA436-0C40-EC58-0A65-0046EC026EBC}"/>
              </a:ext>
            </a:extLst>
          </p:cNvPr>
          <p:cNvSpPr>
            <a:spLocks noGrp="1"/>
          </p:cNvSpPr>
          <p:nvPr>
            <p:ph type="title"/>
          </p:nvPr>
        </p:nvSpPr>
        <p:spPr>
          <a:xfrm>
            <a:off x="1647825" y="-84530"/>
            <a:ext cx="3800475" cy="1335088"/>
          </a:xfrm>
        </p:spPr>
        <p:txBody>
          <a:bodyPr>
            <a:normAutofit/>
          </a:bodyPr>
          <a:lstStyle/>
          <a:p>
            <a:pPr algn="ctr"/>
            <a:r>
              <a:rPr lang="en-US" sz="3000" dirty="0">
                <a:latin typeface="Book Antiqua"/>
              </a:rPr>
              <a:t>Beauty Tech</a:t>
            </a:r>
            <a:endParaRPr lang="en-US" dirty="0"/>
          </a:p>
        </p:txBody>
      </p:sp>
      <p:sp>
        <p:nvSpPr>
          <p:cNvPr id="5" name="Slide Number Placeholder 4">
            <a:extLst>
              <a:ext uri="{FF2B5EF4-FFF2-40B4-BE49-F238E27FC236}">
                <a16:creationId xmlns:a16="http://schemas.microsoft.com/office/drawing/2014/main" id="{B2A2C839-1976-699F-EEAE-2439FBB515A8}"/>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14</a:t>
            </a:fld>
            <a:endParaRPr lang="en-US" sz="1400">
              <a:solidFill>
                <a:schemeClr val="tx1"/>
              </a:solidFill>
              <a:latin typeface="Book Antiqua"/>
            </a:endParaRPr>
          </a:p>
        </p:txBody>
      </p:sp>
      <p:sp>
        <p:nvSpPr>
          <p:cNvPr id="4" name="TextBox 3">
            <a:extLst>
              <a:ext uri="{FF2B5EF4-FFF2-40B4-BE49-F238E27FC236}">
                <a16:creationId xmlns:a16="http://schemas.microsoft.com/office/drawing/2014/main" id="{74181F7A-636F-62D9-4B7F-2EE058062504}"/>
              </a:ext>
            </a:extLst>
          </p:cNvPr>
          <p:cNvSpPr txBox="1"/>
          <p:nvPr/>
        </p:nvSpPr>
        <p:spPr>
          <a:xfrm>
            <a:off x="284135" y="579088"/>
            <a:ext cx="62509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Book Antiqua"/>
              </a:rPr>
              <a:t>     </a:t>
            </a:r>
          </a:p>
        </p:txBody>
      </p:sp>
      <p:sp>
        <p:nvSpPr>
          <p:cNvPr id="3" name="TextBox 2">
            <a:extLst>
              <a:ext uri="{FF2B5EF4-FFF2-40B4-BE49-F238E27FC236}">
                <a16:creationId xmlns:a16="http://schemas.microsoft.com/office/drawing/2014/main" id="{236431FE-B367-377B-F9AA-5F33F74EAE75}"/>
              </a:ext>
            </a:extLst>
          </p:cNvPr>
          <p:cNvSpPr txBox="1"/>
          <p:nvPr/>
        </p:nvSpPr>
        <p:spPr>
          <a:xfrm>
            <a:off x="365256" y="793487"/>
            <a:ext cx="6083404" cy="28086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F2EF4A69-D180-C4ED-822F-BC79320ABEE9}"/>
              </a:ext>
            </a:extLst>
          </p:cNvPr>
          <p:cNvSpPr txBox="1"/>
          <p:nvPr/>
        </p:nvSpPr>
        <p:spPr>
          <a:xfrm>
            <a:off x="368325" y="1166537"/>
            <a:ext cx="676353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ook Antiqua"/>
              </a:rPr>
              <a:t>As beauty technology continues to advance, beauty companies such as Sephora and Ulta will offer more </a:t>
            </a:r>
            <a:r>
              <a:rPr lang="en-US" sz="1600" b="1" dirty="0">
                <a:latin typeface="Book Antiqua"/>
              </a:rPr>
              <a:t>"phygital" experiences</a:t>
            </a:r>
            <a:r>
              <a:rPr lang="en-US" sz="1600" dirty="0">
                <a:latin typeface="Book Antiqua"/>
              </a:rPr>
              <a:t>. This refers to when a digital and physical shopping experience is combined. Consumers will try out a beauty product and select it online and then collect it in-person. This is a good combination for consumers to interact online and in-person. Retailers get the benefits of having traction via ecommerce and brick and mortar. </a:t>
            </a:r>
          </a:p>
        </p:txBody>
      </p:sp>
      <p:pic>
        <p:nvPicPr>
          <p:cNvPr id="7" name="Picture 6" descr="A person in a shopping basket with makeup products&#10;&#10;AI-generated content may be incorrect.">
            <a:extLst>
              <a:ext uri="{FF2B5EF4-FFF2-40B4-BE49-F238E27FC236}">
                <a16:creationId xmlns:a16="http://schemas.microsoft.com/office/drawing/2014/main" id="{5500F219-FA6C-AD77-D04F-16D5BD3CBE24}"/>
              </a:ext>
            </a:extLst>
          </p:cNvPr>
          <p:cNvPicPr>
            <a:picLocks noChangeAspect="1"/>
          </p:cNvPicPr>
          <p:nvPr/>
        </p:nvPicPr>
        <p:blipFill>
          <a:blip r:embed="rId2"/>
          <a:stretch>
            <a:fillRect/>
          </a:stretch>
        </p:blipFill>
        <p:spPr>
          <a:xfrm>
            <a:off x="648979" y="2762250"/>
            <a:ext cx="5798167" cy="4095750"/>
          </a:xfrm>
          <a:prstGeom prst="rect">
            <a:avLst/>
          </a:prstGeom>
        </p:spPr>
      </p:pic>
      <p:sp>
        <p:nvSpPr>
          <p:cNvPr id="10" name="TextBox 9">
            <a:extLst>
              <a:ext uri="{FF2B5EF4-FFF2-40B4-BE49-F238E27FC236}">
                <a16:creationId xmlns:a16="http://schemas.microsoft.com/office/drawing/2014/main" id="{CE3510D4-5B44-A878-8A0C-143EDFD206DB}"/>
              </a:ext>
            </a:extLst>
          </p:cNvPr>
          <p:cNvSpPr txBox="1"/>
          <p:nvPr/>
        </p:nvSpPr>
        <p:spPr>
          <a:xfrm>
            <a:off x="6449526" y="4246181"/>
            <a:ext cx="528543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ook Antiqua"/>
              </a:rPr>
              <a:t>     Technology is advancing the health and beauty industry and revolutionizing the way that brands are able to connect and communicate with their consumers. L'oreal is one brand that is a good example of utilizing this up and coming technology. </a:t>
            </a:r>
            <a:r>
              <a:rPr lang="en-US" sz="1600" b="1" dirty="0">
                <a:latin typeface="Book Antiqua"/>
              </a:rPr>
              <a:t>According to their website, </a:t>
            </a:r>
            <a:r>
              <a:rPr lang="en-US" sz="1600" b="1" dirty="0">
                <a:solidFill>
                  <a:srgbClr val="000000"/>
                </a:solidFill>
                <a:latin typeface="Book Antiqua"/>
                <a:ea typeface="+mn-lt"/>
                <a:cs typeface="+mn-lt"/>
              </a:rPr>
              <a:t>they are using AI and offering digital services to engage their customer base and "delivering "Beauty for Each", powered by Beauty Tech"</a:t>
            </a:r>
            <a:endParaRPr lang="en-US" sz="1600" b="1">
              <a:solidFill>
                <a:srgbClr val="000000"/>
              </a:solidFill>
              <a:latin typeface="Book Antiqua"/>
            </a:endParaRPr>
          </a:p>
        </p:txBody>
      </p:sp>
      <p:pic>
        <p:nvPicPr>
          <p:cNvPr id="11" name="Picture 10">
            <a:extLst>
              <a:ext uri="{FF2B5EF4-FFF2-40B4-BE49-F238E27FC236}">
                <a16:creationId xmlns:a16="http://schemas.microsoft.com/office/drawing/2014/main" id="{25A6E571-B1AB-B421-24F6-1E7AF69D21D5}"/>
              </a:ext>
            </a:extLst>
          </p:cNvPr>
          <p:cNvPicPr>
            <a:picLocks noChangeAspect="1"/>
          </p:cNvPicPr>
          <p:nvPr/>
        </p:nvPicPr>
        <p:blipFill>
          <a:blip r:embed="rId3"/>
          <a:stretch>
            <a:fillRect/>
          </a:stretch>
        </p:blipFill>
        <p:spPr>
          <a:xfrm>
            <a:off x="7292686" y="581025"/>
            <a:ext cx="3607377" cy="3429000"/>
          </a:xfrm>
          <a:prstGeom prst="rect">
            <a:avLst/>
          </a:prstGeom>
        </p:spPr>
      </p:pic>
    </p:spTree>
    <p:extLst>
      <p:ext uri="{BB962C8B-B14F-4D97-AF65-F5344CB8AC3E}">
        <p14:creationId xmlns:p14="http://schemas.microsoft.com/office/powerpoint/2010/main" val="63585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A996-7291-75AB-6029-172C7DDDBCDC}"/>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67CE7DC9-C15B-BA08-EAE7-D64976EFE462}"/>
              </a:ext>
            </a:extLst>
          </p:cNvPr>
          <p:cNvSpPr>
            <a:spLocks noGrp="1"/>
          </p:cNvSpPr>
          <p:nvPr>
            <p:ph idx="1"/>
          </p:nvPr>
        </p:nvSpPr>
        <p:spPr/>
        <p:txBody>
          <a:bodyPr vert="horz" lIns="91440" tIns="45720" rIns="91440" bIns="45720" rtlCol="0" anchor="t">
            <a:normAutofit/>
          </a:bodyPr>
          <a:lstStyle/>
          <a:p>
            <a:pPr marL="0" indent="0">
              <a:buNone/>
            </a:pPr>
            <a:r>
              <a:rPr lang="en-US" sz="2400">
                <a:latin typeface="Book Antiqua"/>
              </a:rPr>
              <a:t>Inclusivity in Beauty</a:t>
            </a:r>
            <a:endParaRPr lang="en-US"/>
          </a:p>
          <a:p>
            <a:pPr>
              <a:buNone/>
            </a:pPr>
            <a:r>
              <a:rPr lang="en-US" sz="1600">
                <a:latin typeface="Book Antiqua"/>
                <a:ea typeface="+mn-lt"/>
                <a:cs typeface="+mn-lt"/>
              </a:rPr>
              <a:t>Petruzzi, D. “Share of Consumers Who Rank Diversity and Inclusion as the Most Important Beauty Brand Values in the United States in 2021, by Generation.” </a:t>
            </a:r>
            <a:r>
              <a:rPr lang="en-US" sz="1600" i="1">
                <a:latin typeface="Book Antiqua"/>
                <a:ea typeface="+mn-lt"/>
                <a:cs typeface="+mn-lt"/>
              </a:rPr>
              <a:t>Statista</a:t>
            </a:r>
            <a:r>
              <a:rPr lang="en-US" sz="1600">
                <a:latin typeface="Book Antiqua"/>
                <a:ea typeface="+mn-lt"/>
                <a:cs typeface="+mn-lt"/>
              </a:rPr>
              <a:t>, 26 June 2025, </a:t>
            </a:r>
            <a:r>
              <a:rPr lang="en-US" sz="1600">
                <a:latin typeface="Book Antiqua"/>
                <a:ea typeface="+mn-lt"/>
                <a:cs typeface="+mn-lt"/>
                <a:hlinkClick r:id="rId2"/>
              </a:rPr>
              <a:t>https://www.statista.com/statistics/1289101/diversity-and-inclusion-as-the-most-important-beauty-brand-values-in-the-us/</a:t>
            </a:r>
            <a:r>
              <a:rPr lang="en-US" sz="1600">
                <a:latin typeface="Book Antiqua"/>
                <a:ea typeface="+mn-lt"/>
                <a:cs typeface="+mn-lt"/>
              </a:rPr>
              <a:t>. </a:t>
            </a:r>
            <a:endParaRPr lang="en-US">
              <a:latin typeface="Book Antiqua"/>
            </a:endParaRPr>
          </a:p>
          <a:p>
            <a:pPr>
              <a:buNone/>
            </a:pPr>
            <a:r>
              <a:rPr lang="en-US" sz="1600">
                <a:latin typeface="Book Antiqua"/>
                <a:ea typeface="+mn-lt"/>
                <a:cs typeface="+mn-lt"/>
              </a:rPr>
              <a:t>“Beauty &amp; Personal Care - Worldwide.” </a:t>
            </a:r>
            <a:r>
              <a:rPr lang="en-US" sz="1600" i="1">
                <a:latin typeface="Book Antiqua"/>
                <a:ea typeface="+mn-lt"/>
                <a:cs typeface="+mn-lt"/>
              </a:rPr>
              <a:t>Statista</a:t>
            </a:r>
            <a:r>
              <a:rPr lang="en-US" sz="1600">
                <a:latin typeface="Book Antiqua"/>
                <a:ea typeface="+mn-lt"/>
                <a:cs typeface="+mn-lt"/>
              </a:rPr>
              <a:t>, </a:t>
            </a:r>
            <a:r>
              <a:rPr lang="en-US" sz="1600">
                <a:latin typeface="Book Antiqua"/>
                <a:ea typeface="+mn-lt"/>
                <a:cs typeface="+mn-lt"/>
                <a:hlinkClick r:id="rId3"/>
              </a:rPr>
              <a:t>https://www.statista.com/outlook/cmo/beauty-personal-care/worldwide</a:t>
            </a:r>
            <a:r>
              <a:rPr lang="en-US" sz="1600">
                <a:latin typeface="Book Antiqua"/>
                <a:ea typeface="+mn-lt"/>
                <a:cs typeface="+mn-lt"/>
              </a:rPr>
              <a:t>.</a:t>
            </a:r>
            <a:endParaRPr lang="en-US">
              <a:latin typeface="Book Antiqua"/>
            </a:endParaRPr>
          </a:p>
          <a:p>
            <a:pPr>
              <a:buNone/>
            </a:pPr>
            <a:r>
              <a:rPr lang="en-US" sz="1600">
                <a:latin typeface="Book Antiqua"/>
                <a:ea typeface="+mn-lt"/>
                <a:cs typeface="+mn-lt"/>
              </a:rPr>
              <a:t>“Research Day 2024: All.” </a:t>
            </a:r>
            <a:r>
              <a:rPr lang="en-US" sz="1600" i="1">
                <a:latin typeface="Book Antiqua"/>
                <a:ea typeface="+mn-lt"/>
                <a:cs typeface="+mn-lt"/>
              </a:rPr>
              <a:t>Georgia College Knowledge Box</a:t>
            </a:r>
            <a:r>
              <a:rPr lang="en-US" sz="1600">
                <a:latin typeface="Book Antiqua"/>
                <a:ea typeface="+mn-lt"/>
                <a:cs typeface="+mn-lt"/>
              </a:rPr>
              <a:t>, </a:t>
            </a:r>
            <a:r>
              <a:rPr lang="en-US" sz="1600">
                <a:latin typeface="Book Antiqua"/>
                <a:ea typeface="+mn-lt"/>
                <a:cs typeface="+mn-lt"/>
                <a:hlinkClick r:id="rId4"/>
              </a:rPr>
              <a:t>https://kb.gcsu.edu/researchday/2024/all/167/</a:t>
            </a:r>
            <a:r>
              <a:rPr lang="en-US" sz="1600">
                <a:latin typeface="Book Antiqua"/>
                <a:ea typeface="+mn-lt"/>
                <a:cs typeface="+mn-lt"/>
              </a:rPr>
              <a:t>.</a:t>
            </a:r>
            <a:endParaRPr lang="en-US">
              <a:latin typeface="Book Antiqua"/>
            </a:endParaRPr>
          </a:p>
          <a:p>
            <a:pPr>
              <a:buNone/>
            </a:pPr>
            <a:r>
              <a:rPr lang="en-US" sz="1600">
                <a:latin typeface="Book Antiqua"/>
                <a:ea typeface="+mn-lt"/>
                <a:cs typeface="+mn-lt"/>
              </a:rPr>
              <a:t>Siegel, Elizabeth. “Fenty Fragrance Fenty Eau De Parfum Is Cozy Like a Cashmere Sweater.” </a:t>
            </a:r>
            <a:r>
              <a:rPr lang="en-US" sz="1600" i="1">
                <a:latin typeface="Book Antiqua"/>
                <a:ea typeface="+mn-lt"/>
                <a:cs typeface="+mn-lt"/>
              </a:rPr>
              <a:t>Allure</a:t>
            </a:r>
            <a:r>
              <a:rPr lang="en-US" sz="1600">
                <a:latin typeface="Book Antiqua"/>
                <a:ea typeface="+mn-lt"/>
                <a:cs typeface="+mn-lt"/>
              </a:rPr>
              <a:t>, 1 Nov. 2024, </a:t>
            </a:r>
            <a:r>
              <a:rPr lang="en-US" sz="1600">
                <a:latin typeface="Book Antiqua"/>
                <a:ea typeface="+mn-lt"/>
                <a:cs typeface="+mn-lt"/>
                <a:hlinkClick r:id="rId5"/>
              </a:rPr>
              <a:t>https://www.allure.com/story/fenty-beauty-pro-filtr-hydrating-longwear-foundation</a:t>
            </a:r>
            <a:r>
              <a:rPr lang="en-US" sz="1600">
                <a:latin typeface="Book Antiqua"/>
                <a:ea typeface="+mn-lt"/>
                <a:cs typeface="+mn-lt"/>
              </a:rPr>
              <a:t>. </a:t>
            </a:r>
            <a:endParaRPr lang="en-US">
              <a:latin typeface="Book Antiqua"/>
            </a:endParaRPr>
          </a:p>
          <a:p>
            <a:pPr>
              <a:buNone/>
            </a:pPr>
            <a:r>
              <a:rPr lang="en-US" sz="1600">
                <a:latin typeface="Book Antiqua"/>
                <a:ea typeface="+mn-lt"/>
                <a:cs typeface="+mn-lt"/>
              </a:rPr>
              <a:t>“How Fenty Revolutionized the Beauty Industry.” </a:t>
            </a:r>
            <a:r>
              <a:rPr lang="en-US" sz="1600" i="1">
                <a:latin typeface="Book Antiqua"/>
                <a:ea typeface="+mn-lt"/>
                <a:cs typeface="+mn-lt"/>
              </a:rPr>
              <a:t>Vogue France</a:t>
            </a:r>
            <a:r>
              <a:rPr lang="en-US" sz="1600">
                <a:latin typeface="Book Antiqua"/>
                <a:ea typeface="+mn-lt"/>
                <a:cs typeface="+mn-lt"/>
              </a:rPr>
              <a:t>, </a:t>
            </a:r>
            <a:r>
              <a:rPr lang="en-US" sz="1600">
                <a:latin typeface="Book Antiqua"/>
                <a:ea typeface="+mn-lt"/>
                <a:cs typeface="+mn-lt"/>
                <a:hlinkClick r:id="rId6"/>
              </a:rPr>
              <a:t>https://www.vogue.fr/beauty-tips/article/how-fenty-revolutionized-the-beauty-industry</a:t>
            </a:r>
            <a:r>
              <a:rPr lang="en-US" sz="1600">
                <a:latin typeface="Book Antiqua"/>
                <a:ea typeface="+mn-lt"/>
                <a:cs typeface="+mn-lt"/>
              </a:rPr>
              <a:t>.</a:t>
            </a:r>
            <a:endParaRPr lang="en-US">
              <a:latin typeface="Book Antiqua"/>
            </a:endParaRPr>
          </a:p>
          <a:p>
            <a:pPr marL="0" indent="0">
              <a:buNone/>
            </a:pPr>
            <a:r>
              <a:rPr lang="en-US" sz="1600">
                <a:latin typeface="Book Antiqua"/>
                <a:ea typeface="+mn-lt"/>
                <a:cs typeface="+mn-lt"/>
              </a:rPr>
              <a:t>“Dove Brand Value Worldwide.” </a:t>
            </a:r>
            <a:r>
              <a:rPr lang="en-US" sz="1600" i="1">
                <a:latin typeface="Book Antiqua"/>
                <a:ea typeface="+mn-lt"/>
                <a:cs typeface="+mn-lt"/>
              </a:rPr>
              <a:t>Statista</a:t>
            </a:r>
            <a:r>
              <a:rPr lang="en-US" sz="1600">
                <a:latin typeface="Book Antiqua"/>
                <a:ea typeface="+mn-lt"/>
                <a:cs typeface="+mn-lt"/>
              </a:rPr>
              <a:t>, </a:t>
            </a:r>
            <a:r>
              <a:rPr lang="en-US" sz="1600">
                <a:latin typeface="Book Antiqua"/>
                <a:ea typeface="+mn-lt"/>
                <a:cs typeface="+mn-lt"/>
                <a:hlinkClick r:id="rId7"/>
              </a:rPr>
              <a:t>https://www.statista.com/statistics/1010915/dove-brand-value-worldwide/</a:t>
            </a:r>
            <a:r>
              <a:rPr lang="en-US" sz="1600">
                <a:latin typeface="Book Antiqua"/>
                <a:ea typeface="+mn-lt"/>
                <a:cs typeface="+mn-lt"/>
              </a:rPr>
              <a:t>.</a:t>
            </a:r>
            <a:endParaRPr lang="en-US">
              <a:latin typeface="Book Antiqua"/>
            </a:endParaRPr>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521E8AC5-57F3-DFD4-E0F3-4FC11C86137A}"/>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15</a:t>
            </a:fld>
            <a:endParaRPr lang="en-US" sz="1400">
              <a:solidFill>
                <a:schemeClr val="tx1"/>
              </a:solidFill>
              <a:latin typeface="Book Antiqua"/>
            </a:endParaRPr>
          </a:p>
        </p:txBody>
      </p:sp>
    </p:spTree>
    <p:extLst>
      <p:ext uri="{BB962C8B-B14F-4D97-AF65-F5344CB8AC3E}">
        <p14:creationId xmlns:p14="http://schemas.microsoft.com/office/powerpoint/2010/main" val="3764228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6B989-72E1-7771-AFC9-4695B1DBF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AC156-16E0-A3A7-1E9C-B5DA186F8D08}"/>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45566D8F-F8A4-F82A-7F12-43AA812A41CD}"/>
              </a:ext>
            </a:extLst>
          </p:cNvPr>
          <p:cNvSpPr>
            <a:spLocks noGrp="1"/>
          </p:cNvSpPr>
          <p:nvPr>
            <p:ph idx="1"/>
          </p:nvPr>
        </p:nvSpPr>
        <p:spPr/>
        <p:txBody>
          <a:bodyPr vert="horz" lIns="91440" tIns="45720" rIns="91440" bIns="45720" rtlCol="0" anchor="t">
            <a:normAutofit lnSpcReduction="10000"/>
          </a:bodyPr>
          <a:lstStyle/>
          <a:p>
            <a:pPr marL="0" indent="0">
              <a:buNone/>
            </a:pPr>
            <a:r>
              <a:rPr lang="en-US" sz="2400">
                <a:latin typeface="Book Antiqua"/>
              </a:rPr>
              <a:t>Body Positivity and Size Inclusivity</a:t>
            </a:r>
            <a:endParaRPr lang="en-US"/>
          </a:p>
          <a:p>
            <a:pPr>
              <a:buNone/>
            </a:pPr>
            <a:r>
              <a:rPr lang="en-US" sz="1600">
                <a:latin typeface="Book Antiqua"/>
                <a:ea typeface="+mn-lt"/>
                <a:cs typeface="+mn-lt"/>
              </a:rPr>
              <a:t>Faria, Julia. “Share of Generation Z Consumers Who Deem It Important for Brands to Promote Positive Body Image Diversity in the United States as of May 2022, by Gender.” </a:t>
            </a:r>
            <a:r>
              <a:rPr lang="en-US" sz="1600" i="1">
                <a:latin typeface="Book Antiqua"/>
                <a:ea typeface="+mn-lt"/>
                <a:cs typeface="+mn-lt"/>
              </a:rPr>
              <a:t>Statista</a:t>
            </a:r>
            <a:r>
              <a:rPr lang="en-US" sz="1600">
                <a:latin typeface="Book Antiqua"/>
                <a:ea typeface="+mn-lt"/>
                <a:cs typeface="+mn-lt"/>
              </a:rPr>
              <a:t>, 25 June 2025, </a:t>
            </a:r>
            <a:r>
              <a:rPr lang="en-US" sz="1600">
                <a:latin typeface="Book Antiqua"/>
                <a:ea typeface="+mn-lt"/>
                <a:cs typeface="+mn-lt"/>
                <a:hlinkClick r:id="rId2"/>
              </a:rPr>
              <a:t>https://www.statista.com/statistics/1356280/gen-z-attitudes-brands-promoting-body-image-diversity-us/</a:t>
            </a:r>
            <a:r>
              <a:rPr lang="en-US" sz="1600">
                <a:latin typeface="Book Antiqua"/>
                <a:ea typeface="+mn-lt"/>
                <a:cs typeface="+mn-lt"/>
              </a:rPr>
              <a:t>. </a:t>
            </a:r>
            <a:endParaRPr lang="en-US">
              <a:latin typeface="Book Antiqua"/>
            </a:endParaRPr>
          </a:p>
          <a:p>
            <a:pPr>
              <a:buNone/>
            </a:pPr>
            <a:r>
              <a:rPr lang="en-US" sz="1600">
                <a:latin typeface="Book Antiqua"/>
                <a:ea typeface="+mn-lt"/>
                <a:cs typeface="+mn-lt"/>
              </a:rPr>
              <a:t>Parisi, Danny. “How New Brands Are Reconciling the Contradiction of ‘Body-Positive Shapewear.’” </a:t>
            </a:r>
            <a:r>
              <a:rPr lang="en-US" sz="1600" i="1">
                <a:latin typeface="Book Antiqua"/>
                <a:ea typeface="+mn-lt"/>
                <a:cs typeface="+mn-lt"/>
              </a:rPr>
              <a:t>Glossy</a:t>
            </a:r>
            <a:r>
              <a:rPr lang="en-US" sz="1600">
                <a:latin typeface="Book Antiqua"/>
                <a:ea typeface="+mn-lt"/>
                <a:cs typeface="+mn-lt"/>
              </a:rPr>
              <a:t>, 21 Apr. 2022, </a:t>
            </a:r>
            <a:r>
              <a:rPr lang="en-US" sz="1600">
                <a:latin typeface="Book Antiqua"/>
                <a:ea typeface="+mn-lt"/>
                <a:cs typeface="+mn-lt"/>
                <a:hlinkClick r:id="rId3"/>
              </a:rPr>
              <a:t>https://www.glossy.co/fashion/how-new-brands-are-reconciling-the-contradiction-of-body-positive-shapewear/</a:t>
            </a:r>
            <a:r>
              <a:rPr lang="en-US" sz="1600">
                <a:latin typeface="Book Antiqua"/>
                <a:ea typeface="+mn-lt"/>
                <a:cs typeface="+mn-lt"/>
              </a:rPr>
              <a:t>. </a:t>
            </a:r>
            <a:endParaRPr lang="en-US">
              <a:latin typeface="Book Antiqua"/>
            </a:endParaRPr>
          </a:p>
          <a:p>
            <a:pPr>
              <a:buNone/>
            </a:pPr>
            <a:r>
              <a:rPr lang="en-US" sz="1600">
                <a:latin typeface="Book Antiqua"/>
                <a:ea typeface="+mn-lt"/>
                <a:cs typeface="+mn-lt"/>
              </a:rPr>
              <a:t>McCall, Tyler. “What Happened to Body Inclusivity in Fashion?” </a:t>
            </a:r>
            <a:r>
              <a:rPr lang="en-US" sz="1600" i="1">
                <a:latin typeface="Book Antiqua"/>
                <a:ea typeface="+mn-lt"/>
                <a:cs typeface="+mn-lt"/>
              </a:rPr>
              <a:t>Refinery29</a:t>
            </a:r>
            <a:r>
              <a:rPr lang="en-US" sz="1600">
                <a:latin typeface="Book Antiqua"/>
                <a:ea typeface="+mn-lt"/>
                <a:cs typeface="+mn-lt"/>
              </a:rPr>
              <a:t>, 31 Jan. 2025, </a:t>
            </a:r>
            <a:r>
              <a:rPr lang="en-US" sz="1600">
                <a:latin typeface="Book Antiqua"/>
                <a:ea typeface="+mn-lt"/>
                <a:cs typeface="+mn-lt"/>
                <a:hlinkClick r:id="rId4"/>
              </a:rPr>
              <a:t>https://www.refinery29.com/en-us/body-inclusivity-in-fashion-2025</a:t>
            </a:r>
            <a:r>
              <a:rPr lang="en-US" sz="1600">
                <a:latin typeface="Book Antiqua"/>
                <a:ea typeface="+mn-lt"/>
                <a:cs typeface="+mn-lt"/>
              </a:rPr>
              <a:t>. </a:t>
            </a:r>
            <a:endParaRPr lang="en-US">
              <a:latin typeface="Book Antiqua"/>
            </a:endParaRPr>
          </a:p>
          <a:p>
            <a:pPr>
              <a:buNone/>
            </a:pPr>
            <a:r>
              <a:rPr lang="en-US" sz="1600">
                <a:latin typeface="Book Antiqua"/>
                <a:ea typeface="+mn-lt"/>
                <a:cs typeface="+mn-lt"/>
              </a:rPr>
              <a:t>“Facebook and Instagram Beauty and Body-Positive Conversation Trends.” </a:t>
            </a:r>
            <a:r>
              <a:rPr lang="en-US" sz="1600" i="1">
                <a:latin typeface="Book Antiqua"/>
                <a:ea typeface="+mn-lt"/>
                <a:cs typeface="+mn-lt"/>
              </a:rPr>
              <a:t>Statista</a:t>
            </a:r>
            <a:r>
              <a:rPr lang="en-US" sz="1600">
                <a:latin typeface="Book Antiqua"/>
                <a:ea typeface="+mn-lt"/>
                <a:cs typeface="+mn-lt"/>
              </a:rPr>
              <a:t>, </a:t>
            </a:r>
            <a:r>
              <a:rPr lang="en-US" sz="1600">
                <a:latin typeface="Book Antiqua"/>
                <a:ea typeface="+mn-lt"/>
                <a:cs typeface="+mn-lt"/>
                <a:hlinkClick r:id="rId5"/>
              </a:rPr>
              <a:t>https://www.statista.com/statistics/1374777/facebook-instagram-beauty-body-positive-related-conversation-trends/</a:t>
            </a:r>
            <a:r>
              <a:rPr lang="en-US" sz="1600">
                <a:latin typeface="Book Antiqua"/>
                <a:ea typeface="+mn-lt"/>
                <a:cs typeface="+mn-lt"/>
              </a:rPr>
              <a:t>.</a:t>
            </a:r>
            <a:endParaRPr lang="en-US">
              <a:latin typeface="Book Antiqua"/>
            </a:endParaRPr>
          </a:p>
          <a:p>
            <a:pPr marL="0" indent="0">
              <a:buNone/>
            </a:pPr>
            <a:r>
              <a:rPr lang="en-US" sz="1600">
                <a:latin typeface="Book Antiqua"/>
                <a:ea typeface="+mn-lt"/>
                <a:cs typeface="+mn-lt"/>
              </a:rPr>
              <a:t>Kohan, Shelley E. “AE’s Aerie Brand Built on Body Positivity and Inclusion Is Slowly Edging Out Sexy Supermodel Juggernaut Victoria’s Secret.” </a:t>
            </a:r>
            <a:r>
              <a:rPr lang="en-US" sz="1600" i="1">
                <a:latin typeface="Book Antiqua"/>
                <a:ea typeface="+mn-lt"/>
                <a:cs typeface="+mn-lt"/>
              </a:rPr>
              <a:t>Forbes</a:t>
            </a:r>
            <a:r>
              <a:rPr lang="en-US" sz="1600">
                <a:latin typeface="Book Antiqua"/>
                <a:ea typeface="+mn-lt"/>
                <a:cs typeface="+mn-lt"/>
              </a:rPr>
              <a:t>, 28 June 2020, </a:t>
            </a:r>
            <a:r>
              <a:rPr lang="en-US" sz="1600">
                <a:latin typeface="Book Antiqua"/>
                <a:ea typeface="+mn-lt"/>
                <a:cs typeface="+mn-lt"/>
                <a:hlinkClick r:id="rId6"/>
              </a:rPr>
              <a:t>https://www.forbes.com/sites/shelleykohan/2020/06/28/aeos-aerie-brand-built-on-body-positivity-and-inclusion-is-slowly-edging-out-sexy-supermodel-juggernaut-victorias-secret/</a:t>
            </a:r>
            <a:endParaRPr lang="en-US">
              <a:latin typeface="Book Antiqua"/>
              <a:ea typeface="+mn-lt"/>
              <a:cs typeface="+mn-lt"/>
            </a:endParaRPr>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2308AA55-DA5F-B19C-745C-A449DA2459B2}"/>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16</a:t>
            </a:fld>
            <a:endParaRPr lang="en-US">
              <a:solidFill>
                <a:schemeClr val="tx1"/>
              </a:solidFill>
              <a:latin typeface="Book Antiqua"/>
            </a:endParaRPr>
          </a:p>
        </p:txBody>
      </p:sp>
    </p:spTree>
    <p:extLst>
      <p:ext uri="{BB962C8B-B14F-4D97-AF65-F5344CB8AC3E}">
        <p14:creationId xmlns:p14="http://schemas.microsoft.com/office/powerpoint/2010/main" val="274550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0839D-68F8-0FAD-8631-853672E54E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FE8DC-1830-5482-A90F-BE3131174C05}"/>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FF4C1CC1-99B4-31AE-D3E7-1DD3CE966C20}"/>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Book Antiqua"/>
              </a:rPr>
              <a:t>Ageism in Beauty</a:t>
            </a:r>
            <a:endParaRPr lang="en-US" dirty="0"/>
          </a:p>
          <a:p>
            <a:pPr>
              <a:buNone/>
            </a:pPr>
            <a:r>
              <a:rPr lang="en-US" sz="1400" dirty="0">
                <a:latin typeface="Book Antiqua"/>
                <a:ea typeface="+mn-lt"/>
                <a:cs typeface="+mn-lt"/>
              </a:rPr>
              <a:t>American Psychological Association. “Ageism Is One of the Last Socially Acceptable Prejudices.” </a:t>
            </a:r>
            <a:r>
              <a:rPr lang="en-US" sz="1400" i="1" dirty="0">
                <a:latin typeface="Book Antiqua"/>
                <a:ea typeface="+mn-lt"/>
                <a:cs typeface="+mn-lt"/>
              </a:rPr>
              <a:t>Monitor on Psychology</a:t>
            </a:r>
            <a:r>
              <a:rPr lang="en-US" sz="1400" dirty="0">
                <a:latin typeface="Book Antiqua"/>
                <a:ea typeface="+mn-lt"/>
                <a:cs typeface="+mn-lt"/>
              </a:rPr>
              <a:t>, Sept. 2022, </a:t>
            </a:r>
            <a:r>
              <a:rPr lang="en-US" sz="1400" dirty="0">
                <a:latin typeface="Book Antiqua"/>
                <a:ea typeface="+mn-lt"/>
                <a:cs typeface="+mn-lt"/>
                <a:hlinkClick r:id="rId2"/>
              </a:rPr>
              <a:t>https://www.apa.org/monitor/2022/09/older-adults-ageism</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“Consumers Purchasing Beauty Products Online by Generation.” </a:t>
            </a:r>
            <a:r>
              <a:rPr lang="en-US" sz="1400" i="1" dirty="0">
                <a:latin typeface="Book Antiqua"/>
                <a:ea typeface="+mn-lt"/>
                <a:cs typeface="+mn-lt"/>
              </a:rPr>
              <a:t>Statista</a:t>
            </a:r>
            <a:r>
              <a:rPr lang="en-US" sz="1400" dirty="0">
                <a:latin typeface="Book Antiqua"/>
                <a:ea typeface="+mn-lt"/>
                <a:cs typeface="+mn-lt"/>
              </a:rPr>
              <a:t>, </a:t>
            </a:r>
            <a:r>
              <a:rPr lang="en-US" sz="1400" dirty="0">
                <a:latin typeface="Book Antiqua"/>
                <a:ea typeface="+mn-lt"/>
                <a:cs typeface="+mn-lt"/>
                <a:hlinkClick r:id="rId3"/>
              </a:rPr>
              <a:t>https://www.statista.com/statistics/1339362/consumers-purchasing-beauty-products-online-generation/</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U.S. Bureau of Labor Statistics. “Consumer Expenditures Vary by Age.” </a:t>
            </a:r>
            <a:r>
              <a:rPr lang="en-US" sz="1400" i="1" dirty="0">
                <a:latin typeface="Book Antiqua"/>
                <a:ea typeface="+mn-lt"/>
                <a:cs typeface="+mn-lt"/>
              </a:rPr>
              <a:t>Bureau of Labor Statistics</a:t>
            </a:r>
            <a:r>
              <a:rPr lang="en-US" sz="1400" dirty="0">
                <a:latin typeface="Book Antiqua"/>
                <a:ea typeface="+mn-lt"/>
                <a:cs typeface="+mn-lt"/>
              </a:rPr>
              <a:t>, </a:t>
            </a:r>
            <a:r>
              <a:rPr lang="en-US" sz="1400" dirty="0">
                <a:latin typeface="Book Antiqua"/>
                <a:ea typeface="+mn-lt"/>
                <a:cs typeface="+mn-lt"/>
                <a:hlinkClick r:id="rId4"/>
              </a:rPr>
              <a:t>https://www.bls.gov/opub/btn/volume-4/consumer-expenditures-vary-by-age.htm</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“About.” </a:t>
            </a:r>
            <a:r>
              <a:rPr lang="en-US" sz="1400" i="1" dirty="0">
                <a:latin typeface="Book Antiqua"/>
                <a:ea typeface="+mn-lt"/>
                <a:cs typeface="+mn-lt"/>
              </a:rPr>
              <a:t>Jones Road Beauty</a:t>
            </a:r>
            <a:r>
              <a:rPr lang="en-US" sz="1400" dirty="0">
                <a:latin typeface="Book Antiqua"/>
                <a:ea typeface="+mn-lt"/>
                <a:cs typeface="+mn-lt"/>
              </a:rPr>
              <a:t>, </a:t>
            </a:r>
            <a:r>
              <a:rPr lang="en-US" sz="1400" dirty="0">
                <a:latin typeface="Book Antiqua"/>
                <a:ea typeface="+mn-lt"/>
                <a:cs typeface="+mn-lt"/>
                <a:hlinkClick r:id="rId5"/>
              </a:rPr>
              <a:t>https://www.jonesroadbeauty.com/pages/about</a:t>
            </a:r>
            <a:r>
              <a:rPr lang="en-US" sz="1400" dirty="0">
                <a:latin typeface="Book Antiqua"/>
                <a:ea typeface="+mn-lt"/>
                <a:cs typeface="+mn-lt"/>
              </a:rPr>
              <a:t>.</a:t>
            </a:r>
            <a:endParaRPr lang="en-US" sz="1400">
              <a:latin typeface="Book Antiqua"/>
            </a:endParaRPr>
          </a:p>
          <a:p>
            <a:pPr>
              <a:buNone/>
            </a:pPr>
            <a:r>
              <a:rPr lang="en-US" sz="1400" dirty="0" err="1">
                <a:latin typeface="Book Antiqua"/>
                <a:ea typeface="+mn-lt"/>
                <a:cs typeface="+mn-lt"/>
              </a:rPr>
              <a:t>Valloppillil</a:t>
            </a:r>
            <a:r>
              <a:rPr lang="en-US" sz="1400" dirty="0">
                <a:latin typeface="Book Antiqua"/>
                <a:ea typeface="+mn-lt"/>
                <a:cs typeface="+mn-lt"/>
              </a:rPr>
              <a:t>, Sindhya. “South of a Billion: Why </a:t>
            </a:r>
            <a:r>
              <a:rPr lang="en-US" sz="1400" dirty="0" err="1">
                <a:latin typeface="Book Antiqua"/>
                <a:ea typeface="+mn-lt"/>
                <a:cs typeface="+mn-lt"/>
              </a:rPr>
              <a:t>Glossier’s</a:t>
            </a:r>
            <a:r>
              <a:rPr lang="en-US" sz="1400" dirty="0">
                <a:latin typeface="Book Antiqua"/>
                <a:ea typeface="+mn-lt"/>
                <a:cs typeface="+mn-lt"/>
              </a:rPr>
              <a:t> Era of Unicorn Hype May Be Over.” </a:t>
            </a:r>
            <a:r>
              <a:rPr lang="en-US" sz="1400" i="1" dirty="0">
                <a:latin typeface="Book Antiqua"/>
                <a:ea typeface="+mn-lt"/>
                <a:cs typeface="+mn-lt"/>
              </a:rPr>
              <a:t>Forbes</a:t>
            </a:r>
            <a:r>
              <a:rPr lang="en-US" sz="1400" dirty="0">
                <a:latin typeface="Book Antiqua"/>
                <a:ea typeface="+mn-lt"/>
                <a:cs typeface="+mn-lt"/>
              </a:rPr>
              <a:t>, 11 Apr. 2025, </a:t>
            </a:r>
            <a:r>
              <a:rPr lang="en-US" sz="1400" dirty="0">
                <a:latin typeface="Book Antiqua"/>
                <a:ea typeface="+mn-lt"/>
                <a:cs typeface="+mn-lt"/>
                <a:hlinkClick r:id="rId6"/>
              </a:rPr>
              <a:t>https://www.forbes.com/sites/sindhyavalloppillil/2025/04/11/south-of-a-billion-why-glossiers-era-of-unicorn-hype-may-be-over/</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“The Jones Road to Growth.” </a:t>
            </a:r>
            <a:r>
              <a:rPr lang="en-US" sz="1400" i="1" dirty="0">
                <a:latin typeface="Book Antiqua"/>
                <a:ea typeface="+mn-lt"/>
                <a:cs typeface="+mn-lt"/>
              </a:rPr>
              <a:t>Vogue</a:t>
            </a:r>
            <a:r>
              <a:rPr lang="en-US" sz="1400" dirty="0">
                <a:latin typeface="Book Antiqua"/>
                <a:ea typeface="+mn-lt"/>
                <a:cs typeface="+mn-lt"/>
              </a:rPr>
              <a:t>, </a:t>
            </a:r>
            <a:r>
              <a:rPr lang="en-US" sz="1400" dirty="0">
                <a:latin typeface="Book Antiqua"/>
                <a:ea typeface="+mn-lt"/>
                <a:cs typeface="+mn-lt"/>
                <a:hlinkClick r:id="rId7"/>
              </a:rPr>
              <a:t>https://www.vogue.com/article/the-jones-road-to-growth</a:t>
            </a:r>
            <a:r>
              <a:rPr lang="en-US" sz="1400" dirty="0">
                <a:latin typeface="Book Antiqua"/>
                <a:ea typeface="+mn-lt"/>
                <a:cs typeface="+mn-lt"/>
              </a:rPr>
              <a:t>.</a:t>
            </a:r>
          </a:p>
          <a:p>
            <a:pPr marL="0" indent="0">
              <a:buNone/>
            </a:pPr>
            <a:r>
              <a:rPr lang="en-US" sz="1400" dirty="0">
                <a:latin typeface="Book Antiqua"/>
                <a:ea typeface="+mn-lt"/>
                <a:cs typeface="+mn-lt"/>
              </a:rPr>
              <a:t>“Forbes Business Council.” “In-Store Branding and the Psychology of Shopping.” </a:t>
            </a:r>
            <a:r>
              <a:rPr lang="en-US" sz="1400" i="1" dirty="0">
                <a:latin typeface="Book Antiqua"/>
                <a:ea typeface="+mn-lt"/>
                <a:cs typeface="+mn-lt"/>
              </a:rPr>
              <a:t>Forbes</a:t>
            </a:r>
            <a:r>
              <a:rPr lang="en-US" sz="1400" dirty="0">
                <a:latin typeface="Book Antiqua"/>
                <a:ea typeface="+mn-lt"/>
                <a:cs typeface="+mn-lt"/>
              </a:rPr>
              <a:t>, 4 Mar. 2024, </a:t>
            </a:r>
            <a:r>
              <a:rPr lang="en-US" sz="1400" dirty="0">
                <a:latin typeface="Book Antiqua"/>
                <a:ea typeface="+mn-lt"/>
                <a:cs typeface="+mn-lt"/>
                <a:hlinkClick r:id="rId8"/>
              </a:rPr>
              <a:t>https://www.forbes.com/councils/forbesbusinesscouncil/2024/03/04/in-store-branding-and-the-psychology-of-shopping/</a:t>
            </a:r>
            <a:r>
              <a:rPr lang="en-US" sz="1400" dirty="0">
                <a:latin typeface="Book Antiqua"/>
                <a:ea typeface="+mn-lt"/>
                <a:cs typeface="+mn-lt"/>
              </a:rPr>
              <a:t>.</a:t>
            </a:r>
            <a:endParaRPr lang="en-US">
              <a:latin typeface="Book Antiqua"/>
            </a:endParaRPr>
          </a:p>
          <a:p>
            <a:pPr marL="0" indent="0">
              <a:buNone/>
            </a:pPr>
            <a:endParaRPr lang="en-US" sz="2400">
              <a:latin typeface="Aptos"/>
            </a:endParaRPr>
          </a:p>
          <a:p>
            <a:pPr marL="0" indent="0">
              <a:buNone/>
            </a:pPr>
            <a:endParaRPr lang="en-US" sz="1600">
              <a:latin typeface="Book Antiqua"/>
            </a:endParaRPr>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BDE6E308-7187-ABA4-11DE-858DB6108783}"/>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17</a:t>
            </a:fld>
            <a:endParaRPr lang="en-US" sz="1400">
              <a:solidFill>
                <a:schemeClr val="tx1"/>
              </a:solidFill>
              <a:latin typeface="Book Antiqua"/>
            </a:endParaRPr>
          </a:p>
        </p:txBody>
      </p:sp>
    </p:spTree>
    <p:extLst>
      <p:ext uri="{BB962C8B-B14F-4D97-AF65-F5344CB8AC3E}">
        <p14:creationId xmlns:p14="http://schemas.microsoft.com/office/powerpoint/2010/main" val="1829321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30CD5-AE6E-C2A8-6E38-FCCA45350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A61D7-80DE-6969-14C5-ED97E8922901}"/>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B20BE628-297C-CF34-C0B7-96148426127D}"/>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Book Antiqua"/>
              </a:rPr>
              <a:t>Unisex Fragrances</a:t>
            </a:r>
            <a:endParaRPr lang="en-US" dirty="0"/>
          </a:p>
          <a:p>
            <a:pPr marL="0" indent="0">
              <a:buNone/>
            </a:pPr>
            <a:endParaRPr lang="en-US" sz="2400" dirty="0">
              <a:latin typeface="Book Antiqua"/>
              <a:ea typeface="+mn-lt"/>
              <a:cs typeface="+mn-lt"/>
            </a:endParaRPr>
          </a:p>
          <a:p>
            <a:pPr>
              <a:buNone/>
            </a:pPr>
            <a:r>
              <a:rPr lang="en-US" sz="1400" dirty="0">
                <a:latin typeface="Book Antiqua"/>
                <a:ea typeface="+mn-lt"/>
                <a:cs typeface="+mn-lt"/>
              </a:rPr>
              <a:t>Manso, James. "The New Art of Fragrance Layering." </a:t>
            </a:r>
            <a:r>
              <a:rPr lang="en-US" sz="1400" i="1" dirty="0">
                <a:latin typeface="Book Antiqua"/>
                <a:ea typeface="+mn-lt"/>
                <a:cs typeface="+mn-lt"/>
              </a:rPr>
              <a:t>The Business of Fashion</a:t>
            </a:r>
            <a:r>
              <a:rPr lang="en-US" sz="1400" dirty="0">
                <a:latin typeface="Book Antiqua"/>
                <a:ea typeface="+mn-lt"/>
                <a:cs typeface="+mn-lt"/>
              </a:rPr>
              <a:t>, 16 Oct. 2023, </a:t>
            </a:r>
            <a:r>
              <a:rPr lang="en-US" sz="1400" dirty="0">
                <a:latin typeface="Book Antiqua"/>
                <a:ea typeface="+mn-lt"/>
                <a:cs typeface="+mn-lt"/>
                <a:hlinkClick r:id="rId2"/>
              </a:rPr>
              <a:t>www.businessoffashion.com/articles/beauty/fragrance-layering-kayali-mona-kattan-ds-durga-david-moltz/</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"Glossier You Eau de Parfum." </a:t>
            </a:r>
            <a:r>
              <a:rPr lang="en-US" sz="1400" i="1" dirty="0">
                <a:latin typeface="Book Antiqua"/>
                <a:ea typeface="+mn-lt"/>
                <a:cs typeface="+mn-lt"/>
              </a:rPr>
              <a:t>Glossier</a:t>
            </a:r>
            <a:r>
              <a:rPr lang="en-US" sz="1400" dirty="0">
                <a:latin typeface="Book Antiqua"/>
                <a:ea typeface="+mn-lt"/>
                <a:cs typeface="+mn-lt"/>
              </a:rPr>
              <a:t>, </a:t>
            </a:r>
            <a:r>
              <a:rPr lang="en-US" sz="1400" dirty="0">
                <a:latin typeface="Book Antiqua"/>
                <a:ea typeface="+mn-lt"/>
                <a:cs typeface="+mn-lt"/>
                <a:hlinkClick r:id="rId2"/>
              </a:rPr>
              <a:t>www.glossier.com/products/glossier-you?variant=44056890540277</a:t>
            </a:r>
            <a:r>
              <a:rPr lang="en-US" sz="1400" dirty="0">
                <a:latin typeface="Book Antiqua"/>
                <a:ea typeface="+mn-lt"/>
                <a:cs typeface="+mn-lt"/>
              </a:rPr>
              <a:t>. Accessed 23 May 2024.</a:t>
            </a:r>
            <a:endParaRPr lang="en-US" sz="1400">
              <a:latin typeface="Book Antiqua"/>
            </a:endParaRPr>
          </a:p>
          <a:p>
            <a:pPr>
              <a:buNone/>
            </a:pPr>
            <a:r>
              <a:rPr lang="en-US" sz="1400" dirty="0">
                <a:latin typeface="Book Antiqua"/>
                <a:ea typeface="+mn-lt"/>
                <a:cs typeface="+mn-lt"/>
              </a:rPr>
              <a:t>"Market Value of Unisex Fragrances in Great Britain from 2015 to 2022." </a:t>
            </a:r>
            <a:r>
              <a:rPr lang="en-US" sz="1400" i="1" dirty="0">
                <a:latin typeface="Book Antiqua"/>
                <a:ea typeface="+mn-lt"/>
                <a:cs typeface="+mn-lt"/>
              </a:rPr>
              <a:t>Statista</a:t>
            </a:r>
            <a:r>
              <a:rPr lang="en-US" sz="1400" dirty="0">
                <a:latin typeface="Book Antiqua"/>
                <a:ea typeface="+mn-lt"/>
                <a:cs typeface="+mn-lt"/>
              </a:rPr>
              <a:t>, Jan. 2024, </a:t>
            </a:r>
            <a:r>
              <a:rPr lang="en-US" sz="1400" dirty="0">
                <a:latin typeface="Book Antiqua"/>
                <a:ea typeface="+mn-lt"/>
                <a:cs typeface="+mn-lt"/>
                <a:hlinkClick r:id="rId2"/>
              </a:rPr>
              <a:t>www.statista.com/statistics/350654/market-value-unisex-fragrances-great-britain-uk/</a:t>
            </a:r>
            <a:r>
              <a:rPr lang="en-US" sz="1400" dirty="0">
                <a:latin typeface="Book Antiqua"/>
                <a:ea typeface="+mn-lt"/>
                <a:cs typeface="+mn-lt"/>
              </a:rPr>
              <a:t>.</a:t>
            </a:r>
            <a:endParaRPr lang="en-US" sz="1400">
              <a:latin typeface="Book Antiqua"/>
            </a:endParaRPr>
          </a:p>
          <a:p>
            <a:pPr>
              <a:buNone/>
            </a:pPr>
            <a:endParaRPr lang="en-US" sz="1400" dirty="0">
              <a:latin typeface="Book Antiqua"/>
            </a:endParaRPr>
          </a:p>
          <a:p>
            <a:pPr marL="0" indent="0">
              <a:buNone/>
            </a:pPr>
            <a:endParaRPr lang="en-US" sz="2400">
              <a:latin typeface="Aptos"/>
            </a:endParaRPr>
          </a:p>
          <a:p>
            <a:pPr marL="0" indent="0">
              <a:buNone/>
            </a:pPr>
            <a:endParaRPr lang="en-US" sz="1600">
              <a:latin typeface="Book Antiqua"/>
            </a:endParaRPr>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205557D9-3114-628C-9A75-DAFBAC16305A}"/>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18</a:t>
            </a:fld>
            <a:endParaRPr lang="en-US" sz="1400">
              <a:solidFill>
                <a:schemeClr val="tx1"/>
              </a:solidFill>
              <a:latin typeface="Book Antiqua"/>
            </a:endParaRPr>
          </a:p>
        </p:txBody>
      </p:sp>
    </p:spTree>
    <p:extLst>
      <p:ext uri="{BB962C8B-B14F-4D97-AF65-F5344CB8AC3E}">
        <p14:creationId xmlns:p14="http://schemas.microsoft.com/office/powerpoint/2010/main" val="402974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7059-FA60-3B18-C180-1817FEA0EA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00EBA-6DA2-CE37-7BD7-3E0E78666E8C}"/>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CB3B3A5A-BB2F-3F34-2890-DAEE6EDFCA5B}"/>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Book Antiqua"/>
              </a:rPr>
              <a:t>Makeup Dupes</a:t>
            </a:r>
            <a:endParaRPr lang="en-US" dirty="0"/>
          </a:p>
          <a:p>
            <a:pPr marL="0" indent="0">
              <a:buNone/>
            </a:pPr>
            <a:endParaRPr lang="en-US" sz="2400" dirty="0">
              <a:latin typeface="Book Antiqua"/>
              <a:ea typeface="+mn-lt"/>
              <a:cs typeface="+mn-lt"/>
            </a:endParaRPr>
          </a:p>
          <a:p>
            <a:pPr>
              <a:buNone/>
            </a:pPr>
            <a:r>
              <a:rPr lang="en-US" sz="1400" dirty="0">
                <a:latin typeface="Book Antiqua"/>
                <a:ea typeface="+mn-lt"/>
                <a:cs typeface="+mn-lt"/>
              </a:rPr>
              <a:t>Smith, Noah. "Primary Reasons Why Consumers Purchased Dupe Makeup Products Worldwide as of June 2024." </a:t>
            </a:r>
            <a:r>
              <a:rPr lang="en-US" sz="1400" i="1" dirty="0">
                <a:latin typeface="Book Antiqua"/>
                <a:ea typeface="+mn-lt"/>
                <a:cs typeface="+mn-lt"/>
              </a:rPr>
              <a:t>Statista</a:t>
            </a:r>
            <a:r>
              <a:rPr lang="en-US" sz="1400" dirty="0">
                <a:latin typeface="Book Antiqua"/>
                <a:ea typeface="+mn-lt"/>
                <a:cs typeface="+mn-lt"/>
              </a:rPr>
              <a:t>, June 2024, </a:t>
            </a:r>
            <a:r>
              <a:rPr lang="en-US" sz="1400" dirty="0">
                <a:latin typeface="Book Antiqua"/>
                <a:ea typeface="+mn-lt"/>
                <a:cs typeface="+mn-lt"/>
                <a:hlinkClick r:id="rId2"/>
              </a:rPr>
              <a:t>www.statista.com/statistics/1621885/reasons-consumers-bought-duped-makeup-products/</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"The Debrief: How ‘Dupe Culture’ Is Challenging Traditional Luxury." </a:t>
            </a:r>
            <a:r>
              <a:rPr lang="en-US" sz="1400" i="1" dirty="0">
                <a:latin typeface="Book Antiqua"/>
                <a:ea typeface="+mn-lt"/>
                <a:cs typeface="+mn-lt"/>
              </a:rPr>
              <a:t>The Business of Fashion</a:t>
            </a:r>
            <a:r>
              <a:rPr lang="en-US" sz="1400" dirty="0">
                <a:latin typeface="Book Antiqua"/>
                <a:ea typeface="+mn-lt"/>
                <a:cs typeface="+mn-lt"/>
              </a:rPr>
              <a:t>, 1 Nov. 2023, </a:t>
            </a:r>
            <a:r>
              <a:rPr lang="en-US" sz="1400" dirty="0">
                <a:latin typeface="Book Antiqua"/>
                <a:ea typeface="+mn-lt"/>
                <a:cs typeface="+mn-lt"/>
                <a:hlinkClick r:id="rId2"/>
              </a:rPr>
              <a:t>www.businessoffashion.com/podcasts/direct-to-consumer/the-debrief-how-dupe-culture-is-challenging-traditional-luxury/</a:t>
            </a:r>
            <a:r>
              <a:rPr lang="en-US" sz="1400" dirty="0">
                <a:latin typeface="Book Antiqua"/>
                <a:ea typeface="+mn-lt"/>
                <a:cs typeface="+mn-lt"/>
              </a:rPr>
              <a:t>.</a:t>
            </a:r>
            <a:endParaRPr lang="en-US" sz="1400">
              <a:latin typeface="Book Antiqua"/>
            </a:endParaRPr>
          </a:p>
          <a:p>
            <a:pPr>
              <a:buNone/>
            </a:pPr>
            <a:r>
              <a:rPr lang="en-US" sz="1400" i="1" dirty="0">
                <a:latin typeface="Book Antiqua"/>
                <a:ea typeface="+mn-lt"/>
                <a:cs typeface="+mn-lt"/>
              </a:rPr>
              <a:t>Ulta Beauty</a:t>
            </a:r>
            <a:r>
              <a:rPr lang="en-US" sz="1400" dirty="0">
                <a:latin typeface="Book Antiqua"/>
                <a:ea typeface="+mn-lt"/>
                <a:cs typeface="+mn-lt"/>
              </a:rPr>
              <a:t>, </a:t>
            </a:r>
            <a:r>
              <a:rPr lang="en-US" sz="1400" dirty="0">
                <a:latin typeface="Book Antiqua"/>
                <a:ea typeface="+mn-lt"/>
                <a:cs typeface="+mn-lt"/>
                <a:hlinkClick r:id="rId2"/>
              </a:rPr>
              <a:t>www.ulta.com/</a:t>
            </a:r>
            <a:r>
              <a:rPr lang="en-US" sz="1400" dirty="0">
                <a:latin typeface="Book Antiqua"/>
                <a:ea typeface="+mn-lt"/>
                <a:cs typeface="+mn-lt"/>
              </a:rPr>
              <a:t>. Accessed 22 May 2024.</a:t>
            </a:r>
            <a:endParaRPr lang="en-US" sz="1400">
              <a:latin typeface="Book Antiqua"/>
            </a:endParaRPr>
          </a:p>
          <a:p>
            <a:pPr>
              <a:buNone/>
            </a:pPr>
            <a:r>
              <a:rPr lang="en-US" sz="1400" dirty="0">
                <a:latin typeface="Book Antiqua"/>
                <a:ea typeface="+mn-lt"/>
                <a:cs typeface="+mn-lt"/>
              </a:rPr>
              <a:t>Richter, Felix. "Where U.S. Consumers Buy the Most Dupes." </a:t>
            </a:r>
            <a:r>
              <a:rPr lang="en-US" sz="1400" i="1" dirty="0">
                <a:latin typeface="Book Antiqua"/>
                <a:ea typeface="+mn-lt"/>
                <a:cs typeface="+mn-lt"/>
              </a:rPr>
              <a:t>Statista</a:t>
            </a:r>
            <a:r>
              <a:rPr lang="en-US" sz="1400" dirty="0">
                <a:latin typeface="Book Antiqua"/>
                <a:ea typeface="+mn-lt"/>
                <a:cs typeface="+mn-lt"/>
              </a:rPr>
              <a:t>, 14 May 2024, </a:t>
            </a:r>
            <a:r>
              <a:rPr lang="en-US" sz="1400" dirty="0">
                <a:latin typeface="Book Antiqua"/>
                <a:ea typeface="+mn-lt"/>
                <a:cs typeface="+mn-lt"/>
                <a:hlinkClick r:id="rId2"/>
              </a:rPr>
              <a:t>www.statista.com/chart/35434/us-respondents-purchased-dupes-following-categories/</a:t>
            </a:r>
            <a:r>
              <a:rPr lang="en-US" sz="1400" dirty="0">
                <a:latin typeface="Book Antiqua"/>
                <a:ea typeface="+mn-lt"/>
                <a:cs typeface="+mn-lt"/>
              </a:rPr>
              <a:t>.</a:t>
            </a:r>
            <a:endParaRPr lang="en-US" sz="1400">
              <a:latin typeface="Book Antiqua"/>
            </a:endParaRPr>
          </a:p>
          <a:p>
            <a:pPr marL="0" indent="0">
              <a:buNone/>
            </a:pPr>
            <a:endParaRPr lang="en-US" sz="2400" dirty="0">
              <a:latin typeface="Aptos"/>
            </a:endParaRPr>
          </a:p>
          <a:p>
            <a:pPr>
              <a:buNone/>
            </a:pPr>
            <a:endParaRPr lang="en-US" sz="1400" dirty="0">
              <a:latin typeface="Book Antiqua"/>
            </a:endParaRPr>
          </a:p>
          <a:p>
            <a:pPr marL="0" indent="0">
              <a:buNone/>
            </a:pPr>
            <a:endParaRPr lang="en-US" sz="2400">
              <a:latin typeface="Aptos"/>
            </a:endParaRPr>
          </a:p>
          <a:p>
            <a:pPr marL="0" indent="0">
              <a:buNone/>
            </a:pPr>
            <a:endParaRPr lang="en-US" sz="1600">
              <a:latin typeface="Book Antiqua"/>
            </a:endParaRPr>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16A5308E-F3A4-566D-7611-6E09E4449E29}"/>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19</a:t>
            </a:fld>
            <a:endParaRPr lang="en-US" sz="1400">
              <a:solidFill>
                <a:schemeClr val="tx1"/>
              </a:solidFill>
              <a:latin typeface="Book Antiqua"/>
            </a:endParaRPr>
          </a:p>
        </p:txBody>
      </p:sp>
    </p:spTree>
    <p:extLst>
      <p:ext uri="{BB962C8B-B14F-4D97-AF65-F5344CB8AC3E}">
        <p14:creationId xmlns:p14="http://schemas.microsoft.com/office/powerpoint/2010/main" val="65172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11A6-8289-6A88-CCAC-F5ABF02B7A15}"/>
              </a:ext>
            </a:extLst>
          </p:cNvPr>
          <p:cNvSpPr>
            <a:spLocks noGrp="1"/>
          </p:cNvSpPr>
          <p:nvPr>
            <p:ph type="title"/>
          </p:nvPr>
        </p:nvSpPr>
        <p:spPr>
          <a:xfrm>
            <a:off x="5181600" y="260350"/>
            <a:ext cx="5419725" cy="1335088"/>
          </a:xfrm>
        </p:spPr>
        <p:txBody>
          <a:bodyPr/>
          <a:lstStyle/>
          <a:p>
            <a:r>
              <a:rPr lang="en-US">
                <a:latin typeface="Book Antiqua"/>
              </a:rPr>
              <a:t>Table of Contents</a:t>
            </a:r>
          </a:p>
        </p:txBody>
      </p:sp>
      <p:sp>
        <p:nvSpPr>
          <p:cNvPr id="3" name="Content Placeholder 2">
            <a:extLst>
              <a:ext uri="{FF2B5EF4-FFF2-40B4-BE49-F238E27FC236}">
                <a16:creationId xmlns:a16="http://schemas.microsoft.com/office/drawing/2014/main" id="{07E71C66-1238-1444-6C85-DB79EBBB91E7}"/>
              </a:ext>
            </a:extLst>
          </p:cNvPr>
          <p:cNvSpPr>
            <a:spLocks noGrp="1"/>
          </p:cNvSpPr>
          <p:nvPr>
            <p:ph idx="1"/>
          </p:nvPr>
        </p:nvSpPr>
        <p:spPr>
          <a:xfrm>
            <a:off x="5181600" y="1711325"/>
            <a:ext cx="6677025" cy="4351338"/>
          </a:xfrm>
        </p:spPr>
        <p:txBody>
          <a:bodyPr vert="horz" lIns="91440" tIns="45720" rIns="91440" bIns="45720" rtlCol="0" anchor="t">
            <a:normAutofit/>
          </a:bodyPr>
          <a:lstStyle/>
          <a:p>
            <a:pPr marL="0" indent="0">
              <a:buNone/>
            </a:pPr>
            <a:r>
              <a:rPr lang="en-US" dirty="0">
                <a:latin typeface="Book Antiqua"/>
              </a:rPr>
              <a:t>03   Inclusivity in Beauty</a:t>
            </a:r>
          </a:p>
          <a:p>
            <a:pPr marL="0" indent="0">
              <a:buNone/>
            </a:pPr>
            <a:r>
              <a:rPr lang="en-US" dirty="0">
                <a:latin typeface="Book Antiqua"/>
              </a:rPr>
              <a:t>05   Body Positivity and Size Inclusivity</a:t>
            </a:r>
          </a:p>
          <a:p>
            <a:pPr marL="0" indent="0">
              <a:buNone/>
            </a:pPr>
            <a:r>
              <a:rPr lang="en-US" dirty="0">
                <a:latin typeface="Book Antiqua"/>
              </a:rPr>
              <a:t>07   Ageism in Beauty</a:t>
            </a:r>
          </a:p>
          <a:p>
            <a:pPr marL="0" indent="0">
              <a:buNone/>
            </a:pPr>
            <a:r>
              <a:rPr lang="en-US" dirty="0">
                <a:latin typeface="Book Antiqua"/>
              </a:rPr>
              <a:t>09   Unisex Fragrances</a:t>
            </a:r>
          </a:p>
          <a:p>
            <a:pPr marL="0" indent="0">
              <a:buNone/>
            </a:pPr>
            <a:r>
              <a:rPr lang="en-US" dirty="0">
                <a:latin typeface="Book Antiqua"/>
              </a:rPr>
              <a:t>11   Makeup Dupes</a:t>
            </a:r>
          </a:p>
          <a:p>
            <a:pPr marL="0" indent="0">
              <a:buNone/>
            </a:pPr>
            <a:r>
              <a:rPr lang="en-US" dirty="0">
                <a:latin typeface="Book Antiqua"/>
              </a:rPr>
              <a:t>13   Beauty Tech</a:t>
            </a:r>
          </a:p>
          <a:p>
            <a:pPr marL="0" indent="0">
              <a:buNone/>
            </a:pPr>
            <a:r>
              <a:rPr lang="en-US" dirty="0">
                <a:latin typeface="Book Antiqua"/>
              </a:rPr>
              <a:t>15   Works Cited</a:t>
            </a:r>
          </a:p>
          <a:p>
            <a:pPr marL="0" indent="0">
              <a:buNone/>
            </a:pPr>
            <a:endParaRPr lang="en-US"/>
          </a:p>
        </p:txBody>
      </p:sp>
      <p:sp>
        <p:nvSpPr>
          <p:cNvPr id="5" name="Slide Number Placeholder 4">
            <a:extLst>
              <a:ext uri="{FF2B5EF4-FFF2-40B4-BE49-F238E27FC236}">
                <a16:creationId xmlns:a16="http://schemas.microsoft.com/office/drawing/2014/main" id="{E3C72C2A-9C63-B280-5BFC-72F4ECEA8C09}"/>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2</a:t>
            </a:fld>
            <a:endParaRPr lang="en-US" sz="1400">
              <a:solidFill>
                <a:schemeClr val="tx1"/>
              </a:solidFill>
              <a:latin typeface="Book Antiqua"/>
            </a:endParaRPr>
          </a:p>
        </p:txBody>
      </p:sp>
      <p:pic>
        <p:nvPicPr>
          <p:cNvPr id="6" name="Picture 5" descr="A person holding bottles of lip gloss&#10;&#10;AI-generated content may be incorrect.">
            <a:extLst>
              <a:ext uri="{FF2B5EF4-FFF2-40B4-BE49-F238E27FC236}">
                <a16:creationId xmlns:a16="http://schemas.microsoft.com/office/drawing/2014/main" id="{896FF75F-45F8-3306-C721-2D7CC49BFA89}"/>
              </a:ext>
            </a:extLst>
          </p:cNvPr>
          <p:cNvPicPr>
            <a:picLocks noChangeAspect="1"/>
          </p:cNvPicPr>
          <p:nvPr/>
        </p:nvPicPr>
        <p:blipFill>
          <a:blip r:embed="rId2"/>
          <a:stretch>
            <a:fillRect/>
          </a:stretch>
        </p:blipFill>
        <p:spPr>
          <a:xfrm>
            <a:off x="-103377" y="0"/>
            <a:ext cx="4473953" cy="6858000"/>
          </a:xfrm>
          <a:prstGeom prst="rect">
            <a:avLst/>
          </a:prstGeom>
        </p:spPr>
      </p:pic>
    </p:spTree>
    <p:extLst>
      <p:ext uri="{BB962C8B-B14F-4D97-AF65-F5344CB8AC3E}">
        <p14:creationId xmlns:p14="http://schemas.microsoft.com/office/powerpoint/2010/main" val="90024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CC27-591D-30F7-4F3E-2D1304E18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1F739-974D-E158-CA26-6C5CFA5C73BB}"/>
              </a:ext>
            </a:extLst>
          </p:cNvPr>
          <p:cNvSpPr>
            <a:spLocks noGrp="1"/>
          </p:cNvSpPr>
          <p:nvPr>
            <p:ph type="title"/>
          </p:nvPr>
        </p:nvSpPr>
        <p:spPr/>
        <p:txBody>
          <a:bodyPr>
            <a:normAutofit/>
          </a:bodyPr>
          <a:lstStyle/>
          <a:p>
            <a:r>
              <a:rPr lang="en-US" sz="3200">
                <a:latin typeface="Book Antiqua"/>
              </a:rPr>
              <a:t>Works Cited</a:t>
            </a:r>
          </a:p>
        </p:txBody>
      </p:sp>
      <p:sp>
        <p:nvSpPr>
          <p:cNvPr id="3" name="Content Placeholder 2">
            <a:extLst>
              <a:ext uri="{FF2B5EF4-FFF2-40B4-BE49-F238E27FC236}">
                <a16:creationId xmlns:a16="http://schemas.microsoft.com/office/drawing/2014/main" id="{BED6715D-ED8F-DE3D-B2E4-04F409A97165}"/>
              </a:ext>
            </a:extLst>
          </p:cNvPr>
          <p:cNvSpPr>
            <a:spLocks noGrp="1"/>
          </p:cNvSpPr>
          <p:nvPr>
            <p:ph idx="1"/>
          </p:nvPr>
        </p:nvSpPr>
        <p:spPr/>
        <p:txBody>
          <a:bodyPr vert="horz" lIns="91440" tIns="45720" rIns="91440" bIns="45720" rtlCol="0" anchor="t">
            <a:normAutofit/>
          </a:bodyPr>
          <a:lstStyle/>
          <a:p>
            <a:pPr marL="0" indent="0">
              <a:buNone/>
            </a:pPr>
            <a:r>
              <a:rPr lang="en-US" sz="2400" dirty="0">
                <a:latin typeface="Book Antiqua"/>
              </a:rPr>
              <a:t>Beauty Tech</a:t>
            </a:r>
          </a:p>
          <a:p>
            <a:pPr marL="0" indent="0">
              <a:buNone/>
            </a:pPr>
            <a:endParaRPr lang="en-US" sz="2400" dirty="0">
              <a:latin typeface="Book Antiqua"/>
              <a:ea typeface="+mn-lt"/>
              <a:cs typeface="+mn-lt"/>
            </a:endParaRPr>
          </a:p>
          <a:p>
            <a:pPr>
              <a:buNone/>
            </a:pPr>
            <a:r>
              <a:rPr lang="en-US" sz="1400" dirty="0">
                <a:latin typeface="Book Antiqua"/>
                <a:ea typeface="+mn-lt"/>
                <a:cs typeface="+mn-lt"/>
              </a:rPr>
              <a:t>Schiffer, Suki. "Advanced AI: The Next Frontier In Beauty Technology." </a:t>
            </a:r>
            <a:r>
              <a:rPr lang="en-US" sz="1400" i="1" dirty="0">
                <a:latin typeface="Book Antiqua"/>
                <a:ea typeface="+mn-lt"/>
                <a:cs typeface="+mn-lt"/>
              </a:rPr>
              <a:t>Forbes</a:t>
            </a:r>
            <a:r>
              <a:rPr lang="en-US" sz="1400" dirty="0">
                <a:latin typeface="Book Antiqua"/>
                <a:ea typeface="+mn-lt"/>
                <a:cs typeface="+mn-lt"/>
              </a:rPr>
              <a:t>, 17 Nov. 2023, </a:t>
            </a:r>
            <a:r>
              <a:rPr lang="en-US" sz="1400" dirty="0">
                <a:latin typeface="Book Antiqua"/>
                <a:ea typeface="+mn-lt"/>
                <a:cs typeface="+mn-lt"/>
                <a:hlinkClick r:id="rId2"/>
              </a:rPr>
              <a:t>www.forbes.com/councils/forbestechcouncil/2023/11/17/advanced-ai-the-next-frontier-in-beauty-technology/</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Morgan, Blake. "The Rise Of The Phygital Experience." </a:t>
            </a:r>
            <a:r>
              <a:rPr lang="en-US" sz="1400" i="1" dirty="0">
                <a:latin typeface="Book Antiqua"/>
                <a:ea typeface="+mn-lt"/>
                <a:cs typeface="+mn-lt"/>
              </a:rPr>
              <a:t>Forbes</a:t>
            </a:r>
            <a:r>
              <a:rPr lang="en-US" sz="1400" dirty="0">
                <a:latin typeface="Book Antiqua"/>
                <a:ea typeface="+mn-lt"/>
                <a:cs typeface="+mn-lt"/>
              </a:rPr>
              <a:t>, 16 May 2022, </a:t>
            </a:r>
            <a:r>
              <a:rPr lang="en-US" sz="1400" dirty="0">
                <a:latin typeface="Book Antiqua"/>
                <a:ea typeface="+mn-lt"/>
                <a:cs typeface="+mn-lt"/>
                <a:hlinkClick r:id="rId2"/>
              </a:rPr>
              <a:t>www.forbes.com/sites/blakemorgan/2022/05/16/the-rise-of-the-phygital-experience/</a:t>
            </a:r>
            <a:r>
              <a:rPr lang="en-US" sz="1400" dirty="0">
                <a:latin typeface="Book Antiqua"/>
                <a:ea typeface="+mn-lt"/>
                <a:cs typeface="+mn-lt"/>
              </a:rPr>
              <a:t>.</a:t>
            </a:r>
            <a:endParaRPr lang="en-US" sz="1400">
              <a:latin typeface="Book Antiqua"/>
            </a:endParaRPr>
          </a:p>
          <a:p>
            <a:pPr>
              <a:buNone/>
            </a:pPr>
            <a:r>
              <a:rPr lang="en-US" sz="1400" dirty="0">
                <a:latin typeface="Book Antiqua"/>
                <a:ea typeface="+mn-lt"/>
                <a:cs typeface="+mn-lt"/>
              </a:rPr>
              <a:t>"Beauty Tech - Worldwide." </a:t>
            </a:r>
            <a:r>
              <a:rPr lang="en-US" sz="1400" i="1" dirty="0">
                <a:latin typeface="Book Antiqua"/>
                <a:ea typeface="+mn-lt"/>
                <a:cs typeface="+mn-lt"/>
              </a:rPr>
              <a:t>Statista</a:t>
            </a:r>
            <a:r>
              <a:rPr lang="en-US" sz="1400" dirty="0">
                <a:latin typeface="Book Antiqua"/>
                <a:ea typeface="+mn-lt"/>
                <a:cs typeface="+mn-lt"/>
              </a:rPr>
              <a:t>, 2024, </a:t>
            </a:r>
            <a:r>
              <a:rPr lang="en-US" sz="1400" dirty="0">
                <a:latin typeface="Book Antiqua"/>
                <a:ea typeface="+mn-lt"/>
                <a:cs typeface="+mn-lt"/>
                <a:hlinkClick r:id="rId2"/>
              </a:rPr>
              <a:t>www.statista.com/outlook/cmo/beauty-personal-care/beauty-tech/worldwide</a:t>
            </a:r>
            <a:r>
              <a:rPr lang="en-US" sz="1400" dirty="0">
                <a:latin typeface="Book Antiqua"/>
                <a:ea typeface="+mn-lt"/>
                <a:cs typeface="+mn-lt"/>
              </a:rPr>
              <a:t>. Accessed 23 May 2024.</a:t>
            </a:r>
            <a:endParaRPr lang="en-US" sz="1400">
              <a:latin typeface="Book Antiqua"/>
            </a:endParaRPr>
          </a:p>
          <a:p>
            <a:pPr>
              <a:buNone/>
            </a:pPr>
            <a:r>
              <a:rPr lang="en-US" sz="1400" dirty="0">
                <a:latin typeface="Book Antiqua"/>
                <a:ea typeface="+mn-lt"/>
                <a:cs typeface="+mn-lt"/>
              </a:rPr>
              <a:t>"Beauty Tech Champion." </a:t>
            </a:r>
            <a:r>
              <a:rPr lang="en-US" sz="1400" i="1" dirty="0">
                <a:latin typeface="Book Antiqua"/>
                <a:ea typeface="+mn-lt"/>
                <a:cs typeface="+mn-lt"/>
              </a:rPr>
              <a:t>L’Oréal Finance: 2023 Annual Report</a:t>
            </a:r>
            <a:r>
              <a:rPr lang="en-US" sz="1400" dirty="0">
                <a:latin typeface="Book Antiqua"/>
                <a:ea typeface="+mn-lt"/>
                <a:cs typeface="+mn-lt"/>
              </a:rPr>
              <a:t>, 2024, </a:t>
            </a:r>
            <a:r>
              <a:rPr lang="en-US" sz="1400" dirty="0">
                <a:latin typeface="Book Antiqua"/>
                <a:ea typeface="+mn-lt"/>
                <a:cs typeface="+mn-lt"/>
                <a:hlinkClick r:id="rId2"/>
              </a:rPr>
              <a:t>www.loreal-finance.com/en/annual-report-2023/beauty-tech-champion/</a:t>
            </a:r>
            <a:r>
              <a:rPr lang="en-US" sz="1400" dirty="0">
                <a:latin typeface="Book Antiqua"/>
                <a:ea typeface="+mn-lt"/>
                <a:cs typeface="+mn-lt"/>
              </a:rPr>
              <a:t>.</a:t>
            </a:r>
            <a:endParaRPr lang="en-US" sz="1400">
              <a:latin typeface="Book Antiqua"/>
            </a:endParaRPr>
          </a:p>
          <a:p>
            <a:pPr>
              <a:buNone/>
            </a:pPr>
            <a:endParaRPr lang="en-US"/>
          </a:p>
          <a:p>
            <a:pPr marL="0" indent="0">
              <a:buNone/>
            </a:pPr>
            <a:endParaRPr lang="en-US">
              <a:latin typeface="Aptos"/>
            </a:endParaRPr>
          </a:p>
          <a:p>
            <a:pPr marL="0" indent="0">
              <a:buNone/>
            </a:pPr>
            <a:endParaRPr lang="en-US" sz="2400" dirty="0">
              <a:latin typeface="Aptos"/>
            </a:endParaRPr>
          </a:p>
          <a:p>
            <a:pPr>
              <a:buNone/>
            </a:pPr>
            <a:endParaRPr lang="en-US" sz="1400" dirty="0">
              <a:latin typeface="Book Antiqua"/>
            </a:endParaRPr>
          </a:p>
          <a:p>
            <a:pPr marL="0" indent="0">
              <a:buNone/>
            </a:pPr>
            <a:endParaRPr lang="en-US" sz="2400">
              <a:latin typeface="Aptos"/>
            </a:endParaRPr>
          </a:p>
          <a:p>
            <a:pPr marL="0" indent="0">
              <a:buNone/>
            </a:pPr>
            <a:endParaRPr lang="en-US" sz="1600">
              <a:latin typeface="Book Antiqua"/>
            </a:endParaRPr>
          </a:p>
          <a:p>
            <a:pPr marL="0" indent="0">
              <a:buNone/>
            </a:pPr>
            <a:endParaRPr lang="en-US" sz="1600"/>
          </a:p>
          <a:p>
            <a:pPr marL="0" indent="0">
              <a:buNone/>
            </a:pPr>
            <a:endParaRPr lang="en-US" sz="1600"/>
          </a:p>
          <a:p>
            <a:pPr marL="0" indent="0">
              <a:buNone/>
            </a:pPr>
            <a:endParaRPr lang="en-US" sz="1600"/>
          </a:p>
          <a:p>
            <a:pPr marL="0" indent="0">
              <a:buNone/>
            </a:pPr>
            <a:endParaRPr lang="en-US" sz="1600"/>
          </a:p>
        </p:txBody>
      </p:sp>
      <p:sp>
        <p:nvSpPr>
          <p:cNvPr id="5" name="Slide Number Placeholder 4">
            <a:extLst>
              <a:ext uri="{FF2B5EF4-FFF2-40B4-BE49-F238E27FC236}">
                <a16:creationId xmlns:a16="http://schemas.microsoft.com/office/drawing/2014/main" id="{A78E5827-C052-938E-521E-8C0E63604C32}"/>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20</a:t>
            </a:fld>
            <a:endParaRPr lang="en-US" sz="1400">
              <a:solidFill>
                <a:schemeClr val="tx1"/>
              </a:solidFill>
              <a:latin typeface="Book Antiqua"/>
            </a:endParaRPr>
          </a:p>
        </p:txBody>
      </p:sp>
    </p:spTree>
    <p:extLst>
      <p:ext uri="{BB962C8B-B14F-4D97-AF65-F5344CB8AC3E}">
        <p14:creationId xmlns:p14="http://schemas.microsoft.com/office/powerpoint/2010/main" val="381120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49B2-9CCD-E99D-6500-3004AD5F12A8}"/>
              </a:ext>
            </a:extLst>
          </p:cNvPr>
          <p:cNvSpPr>
            <a:spLocks noGrp="1"/>
          </p:cNvSpPr>
          <p:nvPr>
            <p:ph type="title"/>
          </p:nvPr>
        </p:nvSpPr>
        <p:spPr>
          <a:xfrm>
            <a:off x="-2209800" y="-319383"/>
            <a:ext cx="10515600" cy="1325563"/>
          </a:xfrm>
        </p:spPr>
        <p:txBody>
          <a:bodyPr>
            <a:normAutofit/>
          </a:bodyPr>
          <a:lstStyle/>
          <a:p>
            <a:pPr algn="ctr"/>
            <a:r>
              <a:rPr lang="en-US" sz="3200">
                <a:latin typeface="Book Antiqua"/>
              </a:rPr>
              <a:t>Inclusivity in Beauty</a:t>
            </a:r>
          </a:p>
        </p:txBody>
      </p:sp>
      <p:pic>
        <p:nvPicPr>
          <p:cNvPr id="4" name="Content Placeholder 3" descr="A graph of blue and white bars&#10;&#10;AI-generated content may be incorrect.">
            <a:extLst>
              <a:ext uri="{FF2B5EF4-FFF2-40B4-BE49-F238E27FC236}">
                <a16:creationId xmlns:a16="http://schemas.microsoft.com/office/drawing/2014/main" id="{6DCAB2F9-FEA7-018F-7CE3-A265A4F26CB1}"/>
              </a:ext>
            </a:extLst>
          </p:cNvPr>
          <p:cNvPicPr>
            <a:picLocks noGrp="1" noChangeAspect="1"/>
          </p:cNvPicPr>
          <p:nvPr>
            <p:ph idx="1"/>
          </p:nvPr>
        </p:nvPicPr>
        <p:blipFill>
          <a:blip r:embed="rId2"/>
          <a:stretch>
            <a:fillRect/>
          </a:stretch>
        </p:blipFill>
        <p:spPr>
          <a:xfrm>
            <a:off x="6615178" y="153840"/>
            <a:ext cx="5110595" cy="3799023"/>
          </a:xfrm>
          <a:prstGeom prst="rect">
            <a:avLst/>
          </a:prstGeom>
        </p:spPr>
      </p:pic>
      <p:pic>
        <p:nvPicPr>
          <p:cNvPr id="5" name="Picture 4" descr="A group of tubes arranged in a circle&#10;&#10;AI-generated content may be incorrect.">
            <a:extLst>
              <a:ext uri="{FF2B5EF4-FFF2-40B4-BE49-F238E27FC236}">
                <a16:creationId xmlns:a16="http://schemas.microsoft.com/office/drawing/2014/main" id="{2D37DA16-34D7-FF83-425D-A1562B48B156}"/>
              </a:ext>
            </a:extLst>
          </p:cNvPr>
          <p:cNvPicPr>
            <a:picLocks noChangeAspect="1"/>
          </p:cNvPicPr>
          <p:nvPr/>
        </p:nvPicPr>
        <p:blipFill>
          <a:blip r:embed="rId3"/>
          <a:stretch>
            <a:fillRect/>
          </a:stretch>
        </p:blipFill>
        <p:spPr>
          <a:xfrm>
            <a:off x="9530284" y="4087677"/>
            <a:ext cx="2327091" cy="2492645"/>
          </a:xfrm>
          <a:prstGeom prst="rect">
            <a:avLst/>
          </a:prstGeom>
        </p:spPr>
      </p:pic>
      <p:pic>
        <p:nvPicPr>
          <p:cNvPr id="6" name="Picture 5" descr="A group of women posing for a photo&#10;&#10;AI-generated content may be incorrect.">
            <a:extLst>
              <a:ext uri="{FF2B5EF4-FFF2-40B4-BE49-F238E27FC236}">
                <a16:creationId xmlns:a16="http://schemas.microsoft.com/office/drawing/2014/main" id="{590001C9-1492-CFF1-F7FB-2CBE963724EE}"/>
              </a:ext>
            </a:extLst>
          </p:cNvPr>
          <p:cNvPicPr>
            <a:picLocks noChangeAspect="1"/>
          </p:cNvPicPr>
          <p:nvPr/>
        </p:nvPicPr>
        <p:blipFill>
          <a:blip r:embed="rId4"/>
          <a:stretch>
            <a:fillRect/>
          </a:stretch>
        </p:blipFill>
        <p:spPr>
          <a:xfrm>
            <a:off x="6597814" y="4087677"/>
            <a:ext cx="2806373" cy="1750018"/>
          </a:xfrm>
          <a:prstGeom prst="rect">
            <a:avLst/>
          </a:prstGeom>
        </p:spPr>
      </p:pic>
      <p:sp>
        <p:nvSpPr>
          <p:cNvPr id="8" name="TextBox 7">
            <a:extLst>
              <a:ext uri="{FF2B5EF4-FFF2-40B4-BE49-F238E27FC236}">
                <a16:creationId xmlns:a16="http://schemas.microsoft.com/office/drawing/2014/main" id="{A7400762-3F3A-6311-F72C-2C169A3E2E07}"/>
              </a:ext>
            </a:extLst>
          </p:cNvPr>
          <p:cNvSpPr txBox="1"/>
          <p:nvPr/>
        </p:nvSpPr>
        <p:spPr>
          <a:xfrm>
            <a:off x="219559" y="736169"/>
            <a:ext cx="6263898" cy="59022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extBox 8">
            <a:extLst>
              <a:ext uri="{FF2B5EF4-FFF2-40B4-BE49-F238E27FC236}">
                <a16:creationId xmlns:a16="http://schemas.microsoft.com/office/drawing/2014/main" id="{29D7E1AA-1A3E-5F53-26AB-A5771AFB6436}"/>
              </a:ext>
            </a:extLst>
          </p:cNvPr>
          <p:cNvSpPr txBox="1"/>
          <p:nvPr/>
        </p:nvSpPr>
        <p:spPr>
          <a:xfrm>
            <a:off x="258304" y="697424"/>
            <a:ext cx="6276813" cy="67710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cs typeface="Angsana New"/>
              </a:rPr>
              <a:t>     In terms of the beauty industry, there has been a consistent lack of diversity and inclusivity that brands are offering. Companies have been historically known to lack shade ranges, lack marketing towards a mass audience, and formulate products for a diverse group. According to Statista, </a:t>
            </a:r>
            <a:r>
              <a:rPr lang="en-US" sz="1400" b="1" dirty="0">
                <a:latin typeface="Book Antiqua"/>
                <a:cs typeface="Angsana New"/>
              </a:rPr>
              <a:t>in 2021, 40% of Gen-Z consumers, 31% of Millennials, and 20% of Boomers ranked diversity and inclusion as the most important brand value.</a:t>
            </a:r>
            <a:r>
              <a:rPr lang="en-US" sz="1400" dirty="0">
                <a:latin typeface="Book Antiqua"/>
                <a:cs typeface="Angsana New"/>
              </a:rPr>
              <a:t> There has been a rise in demand for a more inclusive and diverse beauty industry in the last few years. People of color have long struggled with finding their perfect shade. There is a huge opportunity for beauty brands to commit to this underserved group and expand their audience.</a:t>
            </a:r>
            <a:endParaRPr lang="en-US" dirty="0"/>
          </a:p>
          <a:p>
            <a:endParaRPr lang="en-US" sz="1400">
              <a:latin typeface="Book Antiqua"/>
              <a:cs typeface="Angsana New"/>
            </a:endParaRPr>
          </a:p>
          <a:p>
            <a:r>
              <a:rPr lang="en-US" sz="1400" dirty="0">
                <a:latin typeface="Book Antiqua"/>
                <a:cs typeface="Angsana New"/>
              </a:rPr>
              <a:t>     The beauty industry in the past has been very focused on providing for a narrow demographic. Beauty companies have offered limited shades in the color cosmetics industry, and have only provided for people with lighter skin tones. This has caused a huge frustration among consumers that do not fit into that limited scope. This is a huge social issue as well as a gap in the market. According to an article, </a:t>
            </a:r>
            <a:r>
              <a:rPr lang="en-US" sz="1400" i="1" dirty="0">
                <a:solidFill>
                  <a:srgbClr val="222222"/>
                </a:solidFill>
                <a:latin typeface="Book Antiqua"/>
                <a:cs typeface="Angsana New"/>
              </a:rPr>
              <a:t>Shades of Beauty: A Comprehensive Analysis of Diversity and Inclusion Initiatives in the Beauty Industry</a:t>
            </a:r>
            <a:r>
              <a:rPr lang="en-US" sz="1400" dirty="0">
                <a:solidFill>
                  <a:srgbClr val="222222"/>
                </a:solidFill>
                <a:latin typeface="Book Antiqua"/>
                <a:cs typeface="Angsana New"/>
              </a:rPr>
              <a:t>,</a:t>
            </a:r>
            <a:r>
              <a:rPr lang="en-US" sz="1400" b="1" dirty="0">
                <a:solidFill>
                  <a:srgbClr val="222222"/>
                </a:solidFill>
                <a:latin typeface="Book Antiqua"/>
                <a:cs typeface="Angsana New"/>
              </a:rPr>
              <a:t> 64% of women in the U.S. expect beauty brands to implement more diversity into their marketing.</a:t>
            </a:r>
          </a:p>
          <a:p>
            <a:endParaRPr lang="en-US" sz="1400">
              <a:solidFill>
                <a:srgbClr val="222222"/>
              </a:solidFill>
              <a:latin typeface="Book Antiqua"/>
              <a:cs typeface="Angsana New"/>
            </a:endParaRPr>
          </a:p>
          <a:p>
            <a:r>
              <a:rPr lang="en-US" sz="1400" dirty="0">
                <a:solidFill>
                  <a:srgbClr val="222222"/>
                </a:solidFill>
                <a:latin typeface="Book Antiqua"/>
                <a:cs typeface="Angsana New"/>
              </a:rPr>
              <a:t>     In September of 2017, Rihanna's brand, Fenty Beauty, revolutionized the beauty industry by launching a line with </a:t>
            </a:r>
            <a:r>
              <a:rPr lang="en-US" sz="1400" b="1" dirty="0">
                <a:solidFill>
                  <a:srgbClr val="222222"/>
                </a:solidFill>
                <a:latin typeface="Book Antiqua"/>
                <a:cs typeface="Angsana New"/>
              </a:rPr>
              <a:t>40 shades of foundation</a:t>
            </a:r>
            <a:r>
              <a:rPr lang="en-US" sz="1400" dirty="0">
                <a:solidFill>
                  <a:srgbClr val="222222"/>
                </a:solidFill>
                <a:latin typeface="Book Antiqua"/>
                <a:cs typeface="Angsana New"/>
              </a:rPr>
              <a:t>. This was a pivotal unveiling for the beauty empire, and top beauty brands followed in Fenty's footsteps to offer more shades for their consumers. Other brands started seeing the business expansion opportunity as well as answering the frustrations of the previous lack of diversity.</a:t>
            </a:r>
          </a:p>
          <a:p>
            <a:endParaRPr lang="en-US" sz="1400">
              <a:solidFill>
                <a:srgbClr val="222222"/>
              </a:solidFill>
              <a:latin typeface="Book Antiqua"/>
              <a:cs typeface="Angsana New"/>
            </a:endParaRPr>
          </a:p>
          <a:p>
            <a:endParaRPr lang="en-US" sz="1400">
              <a:latin typeface="Book Antiqua"/>
              <a:cs typeface="Angsana New"/>
            </a:endParaRPr>
          </a:p>
          <a:p>
            <a:endParaRPr lang="en-US" sz="1400">
              <a:latin typeface="Book Antiqua"/>
              <a:cs typeface="Angsana New"/>
            </a:endParaRPr>
          </a:p>
          <a:p>
            <a:endParaRPr lang="en-US" sz="1400">
              <a:latin typeface="Book Antiqua"/>
              <a:cs typeface="Angsana New"/>
            </a:endParaRPr>
          </a:p>
        </p:txBody>
      </p:sp>
      <p:sp>
        <p:nvSpPr>
          <p:cNvPr id="7" name="Slide Number Placeholder 6">
            <a:extLst>
              <a:ext uri="{FF2B5EF4-FFF2-40B4-BE49-F238E27FC236}">
                <a16:creationId xmlns:a16="http://schemas.microsoft.com/office/drawing/2014/main" id="{E31C5517-8EEA-03AE-1E95-F833CE0997CC}"/>
              </a:ext>
            </a:extLst>
          </p:cNvPr>
          <p:cNvSpPr>
            <a:spLocks noGrp="1"/>
          </p:cNvSpPr>
          <p:nvPr>
            <p:ph type="sldNum" sz="quarter" idx="12"/>
          </p:nvPr>
        </p:nvSpPr>
        <p:spPr>
          <a:xfrm>
            <a:off x="5114925" y="6489700"/>
            <a:ext cx="2743200" cy="365125"/>
          </a:xfrm>
        </p:spPr>
        <p:txBody>
          <a:bodyPr/>
          <a:lstStyle/>
          <a:p>
            <a:pPr algn="ctr"/>
            <a:fld id="{48F63A3B-78C7-47BE-AE5E-E10140E04643}" type="slidenum">
              <a:rPr lang="en-US" sz="1400" dirty="0">
                <a:solidFill>
                  <a:schemeClr val="tx1"/>
                </a:solidFill>
                <a:latin typeface="Book Antiqua"/>
              </a:rPr>
              <a:pPr algn="ctr"/>
              <a:t>3</a:t>
            </a:fld>
            <a:endParaRPr lang="en-US" sz="1400">
              <a:solidFill>
                <a:schemeClr val="tx1"/>
              </a:solidFill>
              <a:latin typeface="Book Antiqua"/>
            </a:endParaRPr>
          </a:p>
        </p:txBody>
      </p:sp>
    </p:spTree>
    <p:extLst>
      <p:ext uri="{BB962C8B-B14F-4D97-AF65-F5344CB8AC3E}">
        <p14:creationId xmlns:p14="http://schemas.microsoft.com/office/powerpoint/2010/main" val="1669994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4DB3-6C01-F626-E8B2-A2F23518C286}"/>
              </a:ext>
            </a:extLst>
          </p:cNvPr>
          <p:cNvSpPr>
            <a:spLocks noGrp="1"/>
          </p:cNvSpPr>
          <p:nvPr>
            <p:ph type="title"/>
          </p:nvPr>
        </p:nvSpPr>
        <p:spPr>
          <a:xfrm>
            <a:off x="44073" y="-263040"/>
            <a:ext cx="4852262" cy="1370765"/>
          </a:xfrm>
        </p:spPr>
        <p:txBody>
          <a:bodyPr>
            <a:normAutofit/>
          </a:bodyPr>
          <a:lstStyle/>
          <a:p>
            <a:pPr algn="ctr"/>
            <a:r>
              <a:rPr lang="en-US" sz="3200">
                <a:latin typeface="Book Antiqua"/>
              </a:rPr>
              <a:t>Inclusivity in Beauty</a:t>
            </a:r>
          </a:p>
        </p:txBody>
      </p:sp>
      <p:pic>
        <p:nvPicPr>
          <p:cNvPr id="4" name="Content Placeholder 3" descr="A graph of blue bars&#10;&#10;AI-generated content may be incorrect.">
            <a:extLst>
              <a:ext uri="{FF2B5EF4-FFF2-40B4-BE49-F238E27FC236}">
                <a16:creationId xmlns:a16="http://schemas.microsoft.com/office/drawing/2014/main" id="{4876D1D7-251D-9290-2D62-47B1AFB6732D}"/>
              </a:ext>
            </a:extLst>
          </p:cNvPr>
          <p:cNvPicPr>
            <a:picLocks noGrp="1" noChangeAspect="1"/>
          </p:cNvPicPr>
          <p:nvPr>
            <p:ph idx="1"/>
          </p:nvPr>
        </p:nvPicPr>
        <p:blipFill>
          <a:blip r:embed="rId2"/>
          <a:stretch>
            <a:fillRect/>
          </a:stretch>
        </p:blipFill>
        <p:spPr>
          <a:xfrm>
            <a:off x="319155" y="781198"/>
            <a:ext cx="4304521" cy="3148738"/>
          </a:xfrm>
          <a:prstGeom prst="rect">
            <a:avLst/>
          </a:prstGeom>
        </p:spPr>
      </p:pic>
      <p:pic>
        <p:nvPicPr>
          <p:cNvPr id="5" name="Picture 4" descr="A group of women in white underwear&#10;&#10;AI-generated content may be incorrect.">
            <a:extLst>
              <a:ext uri="{FF2B5EF4-FFF2-40B4-BE49-F238E27FC236}">
                <a16:creationId xmlns:a16="http://schemas.microsoft.com/office/drawing/2014/main" id="{12D1613D-2ABC-0AFC-E099-19BBA1740C13}"/>
              </a:ext>
            </a:extLst>
          </p:cNvPr>
          <p:cNvPicPr>
            <a:picLocks noChangeAspect="1"/>
          </p:cNvPicPr>
          <p:nvPr/>
        </p:nvPicPr>
        <p:blipFill>
          <a:blip r:embed="rId3"/>
          <a:stretch>
            <a:fillRect/>
          </a:stretch>
        </p:blipFill>
        <p:spPr>
          <a:xfrm>
            <a:off x="791462" y="4088082"/>
            <a:ext cx="3344245" cy="2607106"/>
          </a:xfrm>
          <a:prstGeom prst="rect">
            <a:avLst/>
          </a:prstGeom>
        </p:spPr>
      </p:pic>
      <p:sp>
        <p:nvSpPr>
          <p:cNvPr id="6" name="TextBox 5">
            <a:extLst>
              <a:ext uri="{FF2B5EF4-FFF2-40B4-BE49-F238E27FC236}">
                <a16:creationId xmlns:a16="http://schemas.microsoft.com/office/drawing/2014/main" id="{AA4CA748-9A33-7BA5-E220-AC648D480C05}"/>
              </a:ext>
            </a:extLst>
          </p:cNvPr>
          <p:cNvSpPr txBox="1"/>
          <p:nvPr/>
        </p:nvSpPr>
        <p:spPr>
          <a:xfrm>
            <a:off x="4894922" y="363130"/>
            <a:ext cx="6972637"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Fenty's line set a standard for the industry and competitors began to go beyond marketing for only paler skin tones. Fenty changed the beauty industry by fostering a safe space for women of color and made it into a multi-billion dollar business platform. </a:t>
            </a:r>
          </a:p>
          <a:p>
            <a:endParaRPr lang="en-US" sz="1400">
              <a:latin typeface="Book Antiqua"/>
            </a:endParaRPr>
          </a:p>
          <a:p>
            <a:r>
              <a:rPr lang="en-US" sz="1400" dirty="0">
                <a:latin typeface="Book Antiqua"/>
              </a:rPr>
              <a:t>     </a:t>
            </a:r>
            <a:r>
              <a:rPr lang="en-US" sz="1400" b="1" dirty="0">
                <a:latin typeface="Book Antiqua"/>
              </a:rPr>
              <a:t>As of 2025, over half of the adult U.S. population has a positive attitude towards brands promoting diversity and inclusivity.</a:t>
            </a:r>
            <a:r>
              <a:rPr lang="en-US" sz="1400" dirty="0">
                <a:latin typeface="Book Antiqua"/>
              </a:rPr>
              <a:t> The beauty industry still has a long way to go in terms of nurturing a safe space where women (and men) of all colors and ethnicities feel seen and provided for. With frustration growing and the rise of attitudes shifting towards the </a:t>
            </a:r>
            <a:r>
              <a:rPr lang="en-US" sz="1400" b="1" dirty="0">
                <a:latin typeface="Book Antiqua"/>
              </a:rPr>
              <a:t>demand for diversity representation</a:t>
            </a:r>
            <a:r>
              <a:rPr lang="en-US" sz="1400" dirty="0">
                <a:latin typeface="Book Antiqua"/>
              </a:rPr>
              <a:t>, beauty companies are expected to revolutionize and change where they have fallen short in the past.</a:t>
            </a:r>
          </a:p>
          <a:p>
            <a:endParaRPr lang="en-US" sz="1400">
              <a:latin typeface="Book Antiqua"/>
            </a:endParaRPr>
          </a:p>
          <a:p>
            <a:r>
              <a:rPr lang="en-US" sz="1400" dirty="0">
                <a:latin typeface="Book Antiqua"/>
              </a:rPr>
              <a:t>     In 2004, Dove launched its "Real Beauty Campaign". Dove was estimated to be a </a:t>
            </a:r>
          </a:p>
          <a:p>
            <a:r>
              <a:rPr lang="en-US" sz="1400" dirty="0">
                <a:latin typeface="Book Antiqua"/>
              </a:rPr>
              <a:t>6- billion dollar brand in 2025 and is a personal care brand known for its hygiene products and commitment to their customers. Their campaign for "Real Beauty" called out the hypocrisy of the beauty industry and offered a solution by showcasing women of color in their campaign instead of models. The campaign was a success and one of the first cosmetic brands that made a notable change on this social issue. Dove changed the script by marketing to women of color and </a:t>
            </a:r>
            <a:r>
              <a:rPr lang="en-US" sz="1400" b="1" dirty="0">
                <a:latin typeface="Book Antiqua"/>
              </a:rPr>
              <a:t>redefining what the industry has claimed as "beautiful".</a:t>
            </a:r>
            <a:endParaRPr lang="en-US" b="1" dirty="0"/>
          </a:p>
          <a:p>
            <a:endParaRPr lang="en-US" sz="1400" b="1" dirty="0">
              <a:latin typeface="Book Antiqua"/>
            </a:endParaRPr>
          </a:p>
          <a:p>
            <a:r>
              <a:rPr lang="en-US" sz="1400" dirty="0">
                <a:latin typeface="Book Antiqua"/>
              </a:rPr>
              <a:t>     As consumers continue to voice their demands for diversity in the beauty industry a change will be expected to incur. And as successful companies stand up to the social issue it will become the standard for other brands to follow and appeal to a wider audience. Companies will take advantage of this business opportunity and their brand value will increase because of their commitment to an underserved group.</a:t>
            </a:r>
          </a:p>
          <a:p>
            <a:endParaRPr lang="en-US" sz="1400">
              <a:latin typeface="Book Antiqua"/>
            </a:endParaRPr>
          </a:p>
        </p:txBody>
      </p:sp>
      <p:sp>
        <p:nvSpPr>
          <p:cNvPr id="7" name="Slide Number Placeholder 6">
            <a:extLst>
              <a:ext uri="{FF2B5EF4-FFF2-40B4-BE49-F238E27FC236}">
                <a16:creationId xmlns:a16="http://schemas.microsoft.com/office/drawing/2014/main" id="{A49C6D6E-75CF-A632-4532-A0ED8B6CA331}"/>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4</a:t>
            </a:fld>
            <a:endParaRPr lang="en-US" sz="1400">
              <a:solidFill>
                <a:schemeClr val="tx1"/>
              </a:solidFill>
              <a:latin typeface="Book Antiqua"/>
            </a:endParaRPr>
          </a:p>
        </p:txBody>
      </p:sp>
    </p:spTree>
    <p:extLst>
      <p:ext uri="{BB962C8B-B14F-4D97-AF65-F5344CB8AC3E}">
        <p14:creationId xmlns:p14="http://schemas.microsoft.com/office/powerpoint/2010/main" val="333758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E603-B144-3B6F-4C91-8D1377160473}"/>
              </a:ext>
            </a:extLst>
          </p:cNvPr>
          <p:cNvSpPr>
            <a:spLocks noGrp="1"/>
          </p:cNvSpPr>
          <p:nvPr>
            <p:ph type="title"/>
          </p:nvPr>
        </p:nvSpPr>
        <p:spPr>
          <a:xfrm>
            <a:off x="838200" y="-234950"/>
            <a:ext cx="10515600" cy="1325563"/>
          </a:xfrm>
        </p:spPr>
        <p:txBody>
          <a:bodyPr>
            <a:normAutofit/>
          </a:bodyPr>
          <a:lstStyle/>
          <a:p>
            <a:pPr algn="ctr"/>
            <a:r>
              <a:rPr lang="en-US" sz="3200" dirty="0">
                <a:latin typeface="Book Antiqua"/>
              </a:rPr>
              <a:t>Body Positivity and Size Inclusivity</a:t>
            </a:r>
          </a:p>
        </p:txBody>
      </p:sp>
      <p:pic>
        <p:nvPicPr>
          <p:cNvPr id="5" name="Picture 4" descr="A group of women posing for a photo&#10;&#10;AI-generated content may be incorrect.">
            <a:extLst>
              <a:ext uri="{FF2B5EF4-FFF2-40B4-BE49-F238E27FC236}">
                <a16:creationId xmlns:a16="http://schemas.microsoft.com/office/drawing/2014/main" id="{EE0FCE12-3E28-55FD-96C7-7EB0DBA5B5FB}"/>
              </a:ext>
            </a:extLst>
          </p:cNvPr>
          <p:cNvPicPr>
            <a:picLocks noChangeAspect="1"/>
          </p:cNvPicPr>
          <p:nvPr/>
        </p:nvPicPr>
        <p:blipFill>
          <a:blip r:embed="rId2"/>
          <a:stretch>
            <a:fillRect/>
          </a:stretch>
        </p:blipFill>
        <p:spPr>
          <a:xfrm>
            <a:off x="219075" y="4231853"/>
            <a:ext cx="4343400" cy="2290019"/>
          </a:xfrm>
          <a:prstGeom prst="rect">
            <a:avLst/>
          </a:prstGeom>
        </p:spPr>
      </p:pic>
      <p:sp>
        <p:nvSpPr>
          <p:cNvPr id="6" name="TextBox 5">
            <a:extLst>
              <a:ext uri="{FF2B5EF4-FFF2-40B4-BE49-F238E27FC236}">
                <a16:creationId xmlns:a16="http://schemas.microsoft.com/office/drawing/2014/main" id="{5F559C47-B8D5-CAA7-636A-444EEBDDFEF9}"/>
              </a:ext>
            </a:extLst>
          </p:cNvPr>
          <p:cNvSpPr txBox="1"/>
          <p:nvPr/>
        </p:nvSpPr>
        <p:spPr>
          <a:xfrm>
            <a:off x="4643999" y="948000"/>
            <a:ext cx="72839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Book Antiqua"/>
              </a:rPr>
              <a:t>    </a:t>
            </a:r>
            <a:endParaRPr lang="en-US"/>
          </a:p>
        </p:txBody>
      </p:sp>
      <p:sp>
        <p:nvSpPr>
          <p:cNvPr id="9" name="TextBox 8">
            <a:extLst>
              <a:ext uri="{FF2B5EF4-FFF2-40B4-BE49-F238E27FC236}">
                <a16:creationId xmlns:a16="http://schemas.microsoft.com/office/drawing/2014/main" id="{E1835CA8-3605-9251-35C0-C55A02D5EDEB}"/>
              </a:ext>
            </a:extLst>
          </p:cNvPr>
          <p:cNvSpPr txBox="1"/>
          <p:nvPr/>
        </p:nvSpPr>
        <p:spPr>
          <a:xfrm>
            <a:off x="4875439" y="1251857"/>
            <a:ext cx="6817178"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The fashion industry has been known to cater towards a thinner audience and limited sizing. For decades people have been told and shown by clothing companies that the thinner you are, the more idealized you are. People have adopted the mindset that you should fit the clothes and not the other way around. But </a:t>
            </a:r>
            <a:r>
              <a:rPr lang="en-US" sz="1400" b="1" dirty="0">
                <a:latin typeface="Book Antiqua"/>
              </a:rPr>
              <a:t>through the rise of social media and influencer culture, attitudes are shifting.</a:t>
            </a:r>
          </a:p>
          <a:p>
            <a:endParaRPr lang="en-US" sz="1400" b="1" dirty="0">
              <a:latin typeface="Book Antiqua"/>
            </a:endParaRPr>
          </a:p>
          <a:p>
            <a:r>
              <a:rPr lang="en-US" sz="1400" dirty="0">
                <a:latin typeface="Book Antiqua"/>
              </a:rPr>
              <a:t>    According to Statista, there has been </a:t>
            </a:r>
            <a:r>
              <a:rPr lang="en-US" sz="1400" b="1" dirty="0">
                <a:latin typeface="Book Antiqua"/>
              </a:rPr>
              <a:t>a worldwide recorded growth recorded for body and beauty positive related conversations from 2022 to 2023</a:t>
            </a:r>
            <a:r>
              <a:rPr lang="en-US" sz="1400" dirty="0">
                <a:latin typeface="Book Antiqua"/>
              </a:rPr>
              <a:t>. There is a gap in the industry due to previous unrealistic and idealized standards. The plus-size and in some cases the mid-size community desire a brand and marketing that will provide for their needs and represent them in a positive light.</a:t>
            </a:r>
          </a:p>
          <a:p>
            <a:endParaRPr lang="en-US" sz="1400">
              <a:latin typeface="Book Antiqua"/>
            </a:endParaRPr>
          </a:p>
          <a:p>
            <a:r>
              <a:rPr lang="en-US" sz="1400" dirty="0">
                <a:latin typeface="Book Antiqua"/>
              </a:rPr>
              <a:t>    According to Refinery 29, in the 2020 Spring/ Summer season, "</a:t>
            </a:r>
            <a:r>
              <a:rPr lang="en-US" sz="1400" dirty="0">
                <a:latin typeface="Georgia"/>
              </a:rPr>
              <a:t>86 plus-size models walked runways across all four major cities". Seeing this community get recognized in the fashion industry is helping make amends with this mass social issue and giving brands the opportunity to expand beyond their traditional practices. </a:t>
            </a:r>
            <a:r>
              <a:rPr lang="en-US" sz="1400" b="1" dirty="0">
                <a:latin typeface="Georgia"/>
              </a:rPr>
              <a:t>Unfortunately, there has been a drop from 2.8% plus-size runway models in 2020 to .8% plus-size runway models in Spring/ Summer 2025. It is frustrating and discouraging to see fashion brands stray away from selecting plus-sized runway models when body positivity is a relevant topic across many facets of social media- namely Instagram, Facebook, and Tik Tok. </a:t>
            </a:r>
            <a:r>
              <a:rPr lang="en-US" sz="1400" b="1" dirty="0">
                <a:latin typeface="Book Antiqua"/>
              </a:rPr>
              <a:t>    </a:t>
            </a:r>
            <a:endParaRPr lang="en-US" sz="1400" b="1" dirty="0">
              <a:latin typeface="Georgia"/>
            </a:endParaRPr>
          </a:p>
          <a:p>
            <a:endParaRPr lang="en-US" sz="1400">
              <a:latin typeface="Book Antiqua"/>
            </a:endParaRPr>
          </a:p>
        </p:txBody>
      </p:sp>
      <p:pic>
        <p:nvPicPr>
          <p:cNvPr id="17" name="Content Placeholder 3" descr="A screenshot of a graph&#10;&#10;AI-generated content may be incorrect.">
            <a:extLst>
              <a:ext uri="{FF2B5EF4-FFF2-40B4-BE49-F238E27FC236}">
                <a16:creationId xmlns:a16="http://schemas.microsoft.com/office/drawing/2014/main" id="{C8A62CDB-DB2C-79C5-66BB-54F2DC812068}"/>
              </a:ext>
            </a:extLst>
          </p:cNvPr>
          <p:cNvPicPr>
            <a:picLocks noChangeAspect="1"/>
          </p:cNvPicPr>
          <p:nvPr/>
        </p:nvPicPr>
        <p:blipFill>
          <a:blip r:embed="rId3"/>
          <a:stretch>
            <a:fillRect/>
          </a:stretch>
        </p:blipFill>
        <p:spPr>
          <a:xfrm>
            <a:off x="221806" y="829469"/>
            <a:ext cx="4328414" cy="3171825"/>
          </a:xfrm>
          <a:prstGeom prst="rect">
            <a:avLst/>
          </a:prstGeom>
        </p:spPr>
      </p:pic>
      <p:sp>
        <p:nvSpPr>
          <p:cNvPr id="18" name="Slide Number Placeholder 17">
            <a:extLst>
              <a:ext uri="{FF2B5EF4-FFF2-40B4-BE49-F238E27FC236}">
                <a16:creationId xmlns:a16="http://schemas.microsoft.com/office/drawing/2014/main" id="{543945C8-1225-0612-366A-6B2D8448A95D}"/>
              </a:ext>
            </a:extLst>
          </p:cNvPr>
          <p:cNvSpPr>
            <a:spLocks noGrp="1"/>
          </p:cNvSpPr>
          <p:nvPr>
            <p:ph type="sldNum" sz="quarter" idx="12"/>
          </p:nvPr>
        </p:nvSpPr>
        <p:spPr>
          <a:xfrm>
            <a:off x="4924425" y="6527800"/>
            <a:ext cx="2743200" cy="365125"/>
          </a:xfrm>
        </p:spPr>
        <p:txBody>
          <a:bodyPr/>
          <a:lstStyle/>
          <a:p>
            <a:pPr algn="ctr"/>
            <a:fld id="{48F63A3B-78C7-47BE-AE5E-E10140E04643}" type="slidenum">
              <a:rPr lang="en-US" sz="1400" dirty="0">
                <a:solidFill>
                  <a:schemeClr val="tx1"/>
                </a:solidFill>
                <a:latin typeface="Book Antiqua"/>
              </a:rPr>
              <a:pPr algn="ctr"/>
              <a:t>5</a:t>
            </a:fld>
            <a:endParaRPr lang="en-US" sz="1400">
              <a:solidFill>
                <a:schemeClr val="tx1"/>
              </a:solidFill>
              <a:latin typeface="Book Antiqua"/>
            </a:endParaRPr>
          </a:p>
        </p:txBody>
      </p:sp>
    </p:spTree>
    <p:extLst>
      <p:ext uri="{BB962C8B-B14F-4D97-AF65-F5344CB8AC3E}">
        <p14:creationId xmlns:p14="http://schemas.microsoft.com/office/powerpoint/2010/main" val="363306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40CF-8538-189F-1084-F6926AB667C6}"/>
              </a:ext>
            </a:extLst>
          </p:cNvPr>
          <p:cNvSpPr>
            <a:spLocks noGrp="1"/>
          </p:cNvSpPr>
          <p:nvPr>
            <p:ph type="title"/>
          </p:nvPr>
        </p:nvSpPr>
        <p:spPr>
          <a:xfrm>
            <a:off x="2771775" y="-206375"/>
            <a:ext cx="6648450" cy="1325563"/>
          </a:xfrm>
        </p:spPr>
        <p:txBody>
          <a:bodyPr>
            <a:normAutofit/>
          </a:bodyPr>
          <a:lstStyle/>
          <a:p>
            <a:pPr algn="ctr"/>
            <a:r>
              <a:rPr lang="en-US" sz="3200">
                <a:latin typeface="Book Antiqua"/>
              </a:rPr>
              <a:t>Body Positivity and Size Inclusivity</a:t>
            </a:r>
          </a:p>
        </p:txBody>
      </p:sp>
      <p:pic>
        <p:nvPicPr>
          <p:cNvPr id="7" name="Picture 6" descr="A person in a black dress walking down a walkway with flowers&#10;&#10;AI-generated content may be incorrect.">
            <a:extLst>
              <a:ext uri="{FF2B5EF4-FFF2-40B4-BE49-F238E27FC236}">
                <a16:creationId xmlns:a16="http://schemas.microsoft.com/office/drawing/2014/main" id="{93E53027-1164-792C-66CA-6135B1CA4241}"/>
              </a:ext>
            </a:extLst>
          </p:cNvPr>
          <p:cNvPicPr>
            <a:picLocks noChangeAspect="1"/>
          </p:cNvPicPr>
          <p:nvPr/>
        </p:nvPicPr>
        <p:blipFill>
          <a:blip r:embed="rId2"/>
          <a:stretch>
            <a:fillRect/>
          </a:stretch>
        </p:blipFill>
        <p:spPr>
          <a:xfrm>
            <a:off x="8607074" y="4248150"/>
            <a:ext cx="3131253" cy="2390775"/>
          </a:xfrm>
          <a:prstGeom prst="rect">
            <a:avLst/>
          </a:prstGeom>
        </p:spPr>
      </p:pic>
      <p:pic>
        <p:nvPicPr>
          <p:cNvPr id="10" name="Content Placeholder 9" descr="A graph of blue and black bars&#10;&#10;AI-generated content may be incorrect.">
            <a:extLst>
              <a:ext uri="{FF2B5EF4-FFF2-40B4-BE49-F238E27FC236}">
                <a16:creationId xmlns:a16="http://schemas.microsoft.com/office/drawing/2014/main" id="{C5DA6306-0467-3CC6-E62E-3600DA98E804}"/>
              </a:ext>
            </a:extLst>
          </p:cNvPr>
          <p:cNvPicPr>
            <a:picLocks noGrp="1" noChangeAspect="1"/>
          </p:cNvPicPr>
          <p:nvPr>
            <p:ph idx="1"/>
          </p:nvPr>
        </p:nvPicPr>
        <p:blipFill>
          <a:blip r:embed="rId3"/>
          <a:stretch>
            <a:fillRect/>
          </a:stretch>
        </p:blipFill>
        <p:spPr>
          <a:xfrm>
            <a:off x="7108381" y="724694"/>
            <a:ext cx="4614164" cy="3429000"/>
          </a:xfrm>
          <a:prstGeom prst="rect">
            <a:avLst/>
          </a:prstGeom>
        </p:spPr>
      </p:pic>
      <p:sp>
        <p:nvSpPr>
          <p:cNvPr id="11" name="TextBox 10">
            <a:extLst>
              <a:ext uri="{FF2B5EF4-FFF2-40B4-BE49-F238E27FC236}">
                <a16:creationId xmlns:a16="http://schemas.microsoft.com/office/drawing/2014/main" id="{E3A97733-CCBE-7695-7E28-9B7636A52EB1}"/>
              </a:ext>
            </a:extLst>
          </p:cNvPr>
          <p:cNvSpPr txBox="1"/>
          <p:nvPr/>
        </p:nvSpPr>
        <p:spPr>
          <a:xfrm>
            <a:off x="217714" y="748392"/>
            <a:ext cx="674914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According to Statista, a survey documented that 30% of female participants deemed it very important to them that brands promote positive body image. 36% of female participants deemed it somewhat important. 54% of the male participants deemed it very important or somewhat important to them. </a:t>
            </a:r>
            <a:r>
              <a:rPr lang="en-US" sz="1400" b="1" dirty="0">
                <a:latin typeface="Book Antiqua"/>
              </a:rPr>
              <a:t>60% of the </a:t>
            </a:r>
            <a:r>
              <a:rPr lang="en-US" sz="1400" b="1" err="1">
                <a:latin typeface="Book Antiqua"/>
              </a:rPr>
              <a:t>surveyees</a:t>
            </a:r>
            <a:r>
              <a:rPr lang="en-US" sz="1400" b="1" dirty="0">
                <a:latin typeface="Book Antiqua"/>
              </a:rPr>
              <a:t> in the U.S. agreed that brands should encourage body positivity and yet there is a recorded decline in opportunities for plus-sized models.</a:t>
            </a:r>
          </a:p>
          <a:p>
            <a:endParaRPr lang="en-US" sz="1400">
              <a:latin typeface="Book Antiqua"/>
            </a:endParaRPr>
          </a:p>
          <a:p>
            <a:r>
              <a:rPr lang="en-US" sz="1400" dirty="0">
                <a:latin typeface="Book Antiqua"/>
              </a:rPr>
              <a:t>    With success stories from plus sized models such as Ashley Graham and $1 Billion brand, Aerie focused on encouraging body positivity and challenging the fashion industry, there is no excuse for brands not following and taking away opportunities from plus-sized models and limiting their consumer base. Aerie opened in 2014 with the mission to boost authenticity and body positivity. Their marketing features women of all sizes and defies what the existing marketing is doing showcasing limited sizing. Aerie is an excellent example of a fashion brand </a:t>
            </a:r>
            <a:r>
              <a:rPr lang="en-US" sz="1400" b="1" dirty="0">
                <a:latin typeface="Book Antiqua"/>
              </a:rPr>
              <a:t>bridging the gap between consumer sizing frustration and a successful </a:t>
            </a:r>
          </a:p>
          <a:p>
            <a:r>
              <a:rPr lang="en-US" sz="1400" b="1" dirty="0">
                <a:latin typeface="Book Antiqua"/>
              </a:rPr>
              <a:t>clothing brand.</a:t>
            </a:r>
            <a:endParaRPr lang="en-US" b="1" dirty="0"/>
          </a:p>
          <a:p>
            <a:endParaRPr lang="en-US" sz="1400">
              <a:latin typeface="Book Antiqua"/>
            </a:endParaRPr>
          </a:p>
          <a:p>
            <a:endParaRPr lang="en-US" sz="1400">
              <a:latin typeface="Book Antiqua"/>
            </a:endParaRPr>
          </a:p>
          <a:p>
            <a:br>
              <a:rPr lang="en-US" sz="1400" dirty="0">
                <a:latin typeface="Book Antiqua"/>
              </a:rPr>
            </a:br>
            <a:endParaRPr lang="en-US" sz="1400">
              <a:latin typeface="Book Antiqua"/>
            </a:endParaRPr>
          </a:p>
        </p:txBody>
      </p:sp>
      <p:pic>
        <p:nvPicPr>
          <p:cNvPr id="12" name="Picture 11" descr="A group of women posing for a photo&#10;&#10;AI-generated content may be incorrect.">
            <a:extLst>
              <a:ext uri="{FF2B5EF4-FFF2-40B4-BE49-F238E27FC236}">
                <a16:creationId xmlns:a16="http://schemas.microsoft.com/office/drawing/2014/main" id="{08B4C346-637E-16AB-4CE2-CE2CEA4E6135}"/>
              </a:ext>
            </a:extLst>
          </p:cNvPr>
          <p:cNvPicPr>
            <a:picLocks noChangeAspect="1"/>
          </p:cNvPicPr>
          <p:nvPr/>
        </p:nvPicPr>
        <p:blipFill>
          <a:blip r:embed="rId4"/>
          <a:stretch>
            <a:fillRect/>
          </a:stretch>
        </p:blipFill>
        <p:spPr>
          <a:xfrm>
            <a:off x="4926143" y="4324350"/>
            <a:ext cx="3377938" cy="2219325"/>
          </a:xfrm>
          <a:prstGeom prst="rect">
            <a:avLst/>
          </a:prstGeom>
        </p:spPr>
      </p:pic>
      <p:sp>
        <p:nvSpPr>
          <p:cNvPr id="13" name="TextBox 12">
            <a:extLst>
              <a:ext uri="{FF2B5EF4-FFF2-40B4-BE49-F238E27FC236}">
                <a16:creationId xmlns:a16="http://schemas.microsoft.com/office/drawing/2014/main" id="{D74185FB-4D91-9E26-5EEC-D53523911BE1}"/>
              </a:ext>
            </a:extLst>
          </p:cNvPr>
          <p:cNvSpPr txBox="1"/>
          <p:nvPr/>
        </p:nvSpPr>
        <p:spPr>
          <a:xfrm>
            <a:off x="217714" y="4532538"/>
            <a:ext cx="444953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With the demand for positive body image and inclusivity fashion brands will be expected to market this for their consumers.</a:t>
            </a:r>
            <a:r>
              <a:rPr lang="en-US" sz="1400" b="1" dirty="0">
                <a:latin typeface="Book Antiqua"/>
              </a:rPr>
              <a:t> Size discrimination and limited accessibility should not be tolerated</a:t>
            </a:r>
            <a:r>
              <a:rPr lang="en-US" sz="1400" dirty="0">
                <a:latin typeface="Book Antiqua"/>
              </a:rPr>
              <a:t> and therefore fashion brands should adopt philosophies similar to Aerie. This will offer engagement from an underrepresented community, strengthen the brand's reputation, and grow revenue.</a:t>
            </a:r>
            <a:endParaRPr lang="en-US" dirty="0"/>
          </a:p>
        </p:txBody>
      </p:sp>
      <p:sp>
        <p:nvSpPr>
          <p:cNvPr id="14" name="Slide Number Placeholder 13">
            <a:extLst>
              <a:ext uri="{FF2B5EF4-FFF2-40B4-BE49-F238E27FC236}">
                <a16:creationId xmlns:a16="http://schemas.microsoft.com/office/drawing/2014/main" id="{DC24D06C-8365-3D96-78D6-FC7FBE4C9593}"/>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6</a:t>
            </a:fld>
            <a:endParaRPr lang="en-US" sz="1400">
              <a:solidFill>
                <a:schemeClr val="tx1"/>
              </a:solidFill>
              <a:latin typeface="Book Antiqua"/>
            </a:endParaRPr>
          </a:p>
        </p:txBody>
      </p:sp>
    </p:spTree>
    <p:extLst>
      <p:ext uri="{BB962C8B-B14F-4D97-AF65-F5344CB8AC3E}">
        <p14:creationId xmlns:p14="http://schemas.microsoft.com/office/powerpoint/2010/main" val="70642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8D1C-4CA5-DBEB-1F19-88059A39BAF6}"/>
              </a:ext>
            </a:extLst>
          </p:cNvPr>
          <p:cNvSpPr>
            <a:spLocks noGrp="1"/>
          </p:cNvSpPr>
          <p:nvPr>
            <p:ph type="title"/>
          </p:nvPr>
        </p:nvSpPr>
        <p:spPr>
          <a:xfrm>
            <a:off x="1504950" y="-389330"/>
            <a:ext cx="3800475" cy="1335088"/>
          </a:xfrm>
        </p:spPr>
        <p:txBody>
          <a:bodyPr>
            <a:normAutofit/>
          </a:bodyPr>
          <a:lstStyle/>
          <a:p>
            <a:pPr algn="ctr"/>
            <a:r>
              <a:rPr lang="en-US" sz="3000" dirty="0">
                <a:latin typeface="Book Antiqua"/>
              </a:rPr>
              <a:t>Ageism in Beauty</a:t>
            </a:r>
          </a:p>
        </p:txBody>
      </p:sp>
      <p:sp>
        <p:nvSpPr>
          <p:cNvPr id="5" name="Slide Number Placeholder 4">
            <a:extLst>
              <a:ext uri="{FF2B5EF4-FFF2-40B4-BE49-F238E27FC236}">
                <a16:creationId xmlns:a16="http://schemas.microsoft.com/office/drawing/2014/main" id="{6087E14B-FF2C-763F-C56A-5CFB4F709B07}"/>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7</a:t>
            </a:fld>
            <a:endParaRPr lang="en-US" sz="1400">
              <a:solidFill>
                <a:schemeClr val="tx1"/>
              </a:solidFill>
              <a:latin typeface="Book Antiqua"/>
            </a:endParaRPr>
          </a:p>
        </p:txBody>
      </p:sp>
      <p:pic>
        <p:nvPicPr>
          <p:cNvPr id="3" name="Picture 2">
            <a:extLst>
              <a:ext uri="{FF2B5EF4-FFF2-40B4-BE49-F238E27FC236}">
                <a16:creationId xmlns:a16="http://schemas.microsoft.com/office/drawing/2014/main" id="{BC556D90-B803-4297-5CB2-AB7521E4A0E2}"/>
              </a:ext>
            </a:extLst>
          </p:cNvPr>
          <p:cNvPicPr>
            <a:picLocks noChangeAspect="1"/>
          </p:cNvPicPr>
          <p:nvPr/>
        </p:nvPicPr>
        <p:blipFill>
          <a:blip r:embed="rId2"/>
          <a:stretch>
            <a:fillRect/>
          </a:stretch>
        </p:blipFill>
        <p:spPr>
          <a:xfrm>
            <a:off x="6719676" y="276225"/>
            <a:ext cx="5048673" cy="3733800"/>
          </a:xfrm>
          <a:prstGeom prst="rect">
            <a:avLst/>
          </a:prstGeom>
        </p:spPr>
      </p:pic>
      <p:pic>
        <p:nvPicPr>
          <p:cNvPr id="6" name="Picture 5" descr="A close-up of a person&amp;#39;s face&#10;&#10;AI-generated content may be incorrect.">
            <a:extLst>
              <a:ext uri="{FF2B5EF4-FFF2-40B4-BE49-F238E27FC236}">
                <a16:creationId xmlns:a16="http://schemas.microsoft.com/office/drawing/2014/main" id="{BDB8733B-7E7A-D49E-174D-C224B211BECF}"/>
              </a:ext>
            </a:extLst>
          </p:cNvPr>
          <p:cNvPicPr>
            <a:picLocks noChangeAspect="1"/>
          </p:cNvPicPr>
          <p:nvPr/>
        </p:nvPicPr>
        <p:blipFill>
          <a:blip r:embed="rId3"/>
          <a:stretch>
            <a:fillRect/>
          </a:stretch>
        </p:blipFill>
        <p:spPr>
          <a:xfrm>
            <a:off x="9758363" y="4257675"/>
            <a:ext cx="1885950" cy="2419350"/>
          </a:xfrm>
          <a:prstGeom prst="rect">
            <a:avLst/>
          </a:prstGeom>
        </p:spPr>
      </p:pic>
      <p:sp>
        <p:nvSpPr>
          <p:cNvPr id="4" name="TextBox 3">
            <a:extLst>
              <a:ext uri="{FF2B5EF4-FFF2-40B4-BE49-F238E27FC236}">
                <a16:creationId xmlns:a16="http://schemas.microsoft.com/office/drawing/2014/main" id="{AD05776E-ECD8-0EEA-20F1-8F663D928FA9}"/>
              </a:ext>
            </a:extLst>
          </p:cNvPr>
          <p:cNvSpPr txBox="1"/>
          <p:nvPr/>
        </p:nvSpPr>
        <p:spPr>
          <a:xfrm>
            <a:off x="284135" y="579088"/>
            <a:ext cx="625098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The beauty industry has primarily focused on marketing towards a younger audience. In addition to marketing towards a younger audience, the industry also markets and sells products that claim to enact radiating youthfulness. According to Statista, </a:t>
            </a:r>
            <a:r>
              <a:rPr lang="en-US" sz="1400" b="1" dirty="0">
                <a:latin typeface="Book Antiqua"/>
              </a:rPr>
              <a:t>33% of Gen-Z shoppers mostly buy beauty products in store; this percentage drops to 22% to Millennials and 26% to Gen-X. </a:t>
            </a:r>
            <a:r>
              <a:rPr lang="en-US" sz="1400" dirty="0">
                <a:latin typeface="Book Antiqua"/>
              </a:rPr>
              <a:t>There is a gap in the market for how these beauty brands are marketing their products to an older audience. Beauty companies are missing out on a business opportunity and increased revenue by not strengthening their consumer connection with their older female (and male) audience. </a:t>
            </a:r>
          </a:p>
          <a:p>
            <a:endParaRPr lang="en-US" sz="1400">
              <a:latin typeface="Book Antiqua"/>
            </a:endParaRPr>
          </a:p>
          <a:p>
            <a:r>
              <a:rPr lang="en-US" sz="1400" dirty="0">
                <a:latin typeface="Book Antiqua"/>
              </a:rPr>
              <a:t>     One example of a cosmetics brand that has successfully acquired an older audience is Jones Road Beauty. The brand was founded by makeup artist Bobbi Brown with a core pillar to make makeup for everyone- no matter the age. According to Vogue, Jones Road Beauty reached an $1 million revenue in 2023 and a $160 million revenue in 2024; having just launched in 2020 this is beyond impressive. The products are designed to work on every skin type which means they are designed to work on every age. The company's success is credited to their inclusivity and welcoming atmosphere. Their customers are getting their needs met and there is no disconnect and ageism behind the product formulation and marketing.</a:t>
            </a:r>
          </a:p>
          <a:p>
            <a:endParaRPr lang="en-US" sz="1400">
              <a:latin typeface="Book Antiqua"/>
            </a:endParaRPr>
          </a:p>
          <a:p>
            <a:r>
              <a:rPr lang="en-US" sz="1400" dirty="0">
                <a:latin typeface="Book Antiqua"/>
              </a:rPr>
              <a:t>     If more brands were able to adopt a similar mentality of Jones Road Beauty, the Millennial, Gen-X, and even Baby Boomer audience would boost sales and strengthen the brand value and reputation. </a:t>
            </a:r>
            <a:r>
              <a:rPr lang="en-US" sz="1400" b="1" dirty="0">
                <a:latin typeface="Book Antiqua"/>
              </a:rPr>
              <a:t>Brands are not taking advantage of this audience and providing for them, despite this audience having more financial stability and freedom than a younger demographic</a:t>
            </a:r>
            <a:r>
              <a:rPr lang="en-US" sz="1400" dirty="0">
                <a:latin typeface="Book Antiqua"/>
              </a:rPr>
              <a:t>.</a:t>
            </a:r>
          </a:p>
        </p:txBody>
      </p:sp>
      <p:pic>
        <p:nvPicPr>
          <p:cNvPr id="9" name="Content Placeholder 3" descr="A person wearing glasses and a black jacket&#10;&#10;AI-generated content may be incorrect.">
            <a:extLst>
              <a:ext uri="{FF2B5EF4-FFF2-40B4-BE49-F238E27FC236}">
                <a16:creationId xmlns:a16="http://schemas.microsoft.com/office/drawing/2014/main" id="{9669E207-CE08-FB11-885B-10ACCCC9EF36}"/>
              </a:ext>
            </a:extLst>
          </p:cNvPr>
          <p:cNvPicPr>
            <a:picLocks noGrp="1" noChangeAspect="1"/>
          </p:cNvPicPr>
          <p:nvPr>
            <p:ph idx="1"/>
          </p:nvPr>
        </p:nvPicPr>
        <p:blipFill>
          <a:blip r:embed="rId4"/>
          <a:stretch>
            <a:fillRect/>
          </a:stretch>
        </p:blipFill>
        <p:spPr>
          <a:xfrm>
            <a:off x="6939674" y="4372769"/>
            <a:ext cx="2484603" cy="2114550"/>
          </a:xfrm>
          <a:prstGeom prst="rect">
            <a:avLst/>
          </a:prstGeom>
        </p:spPr>
      </p:pic>
    </p:spTree>
    <p:extLst>
      <p:ext uri="{BB962C8B-B14F-4D97-AF65-F5344CB8AC3E}">
        <p14:creationId xmlns:p14="http://schemas.microsoft.com/office/powerpoint/2010/main" val="2563287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7CB0F-601E-E9AE-6216-BB57062E0DA3}"/>
              </a:ext>
            </a:extLst>
          </p:cNvPr>
          <p:cNvSpPr>
            <a:spLocks noGrp="1"/>
          </p:cNvSpPr>
          <p:nvPr>
            <p:ph type="title"/>
          </p:nvPr>
        </p:nvSpPr>
        <p:spPr>
          <a:xfrm>
            <a:off x="2743200" y="-234950"/>
            <a:ext cx="3952875" cy="1335088"/>
          </a:xfrm>
        </p:spPr>
        <p:txBody>
          <a:bodyPr>
            <a:normAutofit/>
          </a:bodyPr>
          <a:lstStyle/>
          <a:p>
            <a:pPr algn="ctr"/>
            <a:r>
              <a:rPr lang="en-US" sz="3200" dirty="0">
                <a:latin typeface="Book Antiqua"/>
              </a:rPr>
              <a:t>Ageism in Beauty</a:t>
            </a:r>
            <a:endParaRPr lang="en-US" sz="3200">
              <a:latin typeface="Book Antiqua"/>
            </a:endParaRPr>
          </a:p>
        </p:txBody>
      </p:sp>
      <p:sp>
        <p:nvSpPr>
          <p:cNvPr id="5" name="Slide Number Placeholder 4">
            <a:extLst>
              <a:ext uri="{FF2B5EF4-FFF2-40B4-BE49-F238E27FC236}">
                <a16:creationId xmlns:a16="http://schemas.microsoft.com/office/drawing/2014/main" id="{619E4539-4186-769E-C8CE-723CEDA1A253}"/>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8</a:t>
            </a:fld>
            <a:endParaRPr lang="en-US" sz="1400">
              <a:solidFill>
                <a:schemeClr val="tx1"/>
              </a:solidFill>
              <a:latin typeface="Aptos" panose="02110004020202020204"/>
            </a:endParaRPr>
          </a:p>
        </p:txBody>
      </p:sp>
      <p:pic>
        <p:nvPicPr>
          <p:cNvPr id="6" name="Picture 5" descr="A graph of income and expenditure&#10;&#10;AI-generated content may be incorrect.">
            <a:extLst>
              <a:ext uri="{FF2B5EF4-FFF2-40B4-BE49-F238E27FC236}">
                <a16:creationId xmlns:a16="http://schemas.microsoft.com/office/drawing/2014/main" id="{B1D8003E-1B4D-7E7C-44F0-13844C331193}"/>
              </a:ext>
            </a:extLst>
          </p:cNvPr>
          <p:cNvPicPr>
            <a:picLocks noChangeAspect="1"/>
          </p:cNvPicPr>
          <p:nvPr/>
        </p:nvPicPr>
        <p:blipFill>
          <a:blip r:embed="rId2"/>
          <a:stretch>
            <a:fillRect/>
          </a:stretch>
        </p:blipFill>
        <p:spPr>
          <a:xfrm>
            <a:off x="7311332" y="3019425"/>
            <a:ext cx="4494011" cy="3657600"/>
          </a:xfrm>
          <a:prstGeom prst="rect">
            <a:avLst/>
          </a:prstGeom>
        </p:spPr>
      </p:pic>
      <p:pic>
        <p:nvPicPr>
          <p:cNvPr id="9" name="Picture 8" descr="A person with long blonde hair and red lipstick wearing large sunglasses&#10;&#10;AI-generated content may be incorrect.">
            <a:extLst>
              <a:ext uri="{FF2B5EF4-FFF2-40B4-BE49-F238E27FC236}">
                <a16:creationId xmlns:a16="http://schemas.microsoft.com/office/drawing/2014/main" id="{40A587B8-8791-AD55-A564-5521760E0BFA}"/>
              </a:ext>
            </a:extLst>
          </p:cNvPr>
          <p:cNvPicPr>
            <a:picLocks noChangeAspect="1"/>
          </p:cNvPicPr>
          <p:nvPr/>
        </p:nvPicPr>
        <p:blipFill>
          <a:blip r:embed="rId3"/>
          <a:stretch>
            <a:fillRect/>
          </a:stretch>
        </p:blipFill>
        <p:spPr>
          <a:xfrm>
            <a:off x="9918989" y="342900"/>
            <a:ext cx="1869498" cy="2390775"/>
          </a:xfrm>
          <a:prstGeom prst="rect">
            <a:avLst/>
          </a:prstGeom>
        </p:spPr>
      </p:pic>
      <p:sp>
        <p:nvSpPr>
          <p:cNvPr id="3" name="TextBox 2">
            <a:extLst>
              <a:ext uri="{FF2B5EF4-FFF2-40B4-BE49-F238E27FC236}">
                <a16:creationId xmlns:a16="http://schemas.microsoft.com/office/drawing/2014/main" id="{96ED1AD2-DD2D-DD69-F8CA-D472E5462BE0}"/>
              </a:ext>
            </a:extLst>
          </p:cNvPr>
          <p:cNvSpPr txBox="1"/>
          <p:nvPr/>
        </p:nvSpPr>
        <p:spPr>
          <a:xfrm>
            <a:off x="452034" y="749084"/>
            <a:ext cx="9092338"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Book Antiqua"/>
              </a:rPr>
              <a:t>     Glossier is a beauty brand that was founded in 2014 that started as a beauty blog called "Into the Gloss". It was the first notable beauty brand that was founded on the idea that consumers should have input in products and voice what they want to see in the market. The brand features people of all ages, races, genders, and backgrounds in their marketing and focuses on embracing rather than concealing.</a:t>
            </a:r>
          </a:p>
          <a:p>
            <a:r>
              <a:rPr lang="en-US" sz="1400">
                <a:latin typeface="Book Antiqua"/>
              </a:rPr>
              <a:t>    </a:t>
            </a:r>
          </a:p>
          <a:p>
            <a:r>
              <a:rPr lang="en-US" sz="1400">
                <a:latin typeface="Book Antiqua"/>
              </a:rPr>
              <a:t>     The brands priority is authenticity and this has earned itself a loyal consumer base. Glossier had at estimated $1.8 billion revenue in 2021, which is only 7 years after it launched. Its success I attributed to its positive messaging and easy-to-use products. The formulas are high-quality and their marketing is engaging. Glossier has in-person shopping opportunities in major cities that are enjoyed by all ages because of the compelling designs and welcoming atmosphere. The brand has done a great job of stretching the horizons for a wide audience and encapsulates what an inclusive beauty brand should be.</a:t>
            </a:r>
          </a:p>
        </p:txBody>
      </p:sp>
      <p:sp>
        <p:nvSpPr>
          <p:cNvPr id="4" name="TextBox 3">
            <a:extLst>
              <a:ext uri="{FF2B5EF4-FFF2-40B4-BE49-F238E27FC236}">
                <a16:creationId xmlns:a16="http://schemas.microsoft.com/office/drawing/2014/main" id="{98C20C0E-2804-9B35-7B7B-DF6D5DFCC0AC}"/>
              </a:ext>
            </a:extLst>
          </p:cNvPr>
          <p:cNvSpPr txBox="1"/>
          <p:nvPr/>
        </p:nvSpPr>
        <p:spPr>
          <a:xfrm>
            <a:off x="447836" y="3418506"/>
            <a:ext cx="6664432"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According to Statista, </a:t>
            </a:r>
            <a:r>
              <a:rPr lang="en-US" sz="1400" b="1" dirty="0">
                <a:latin typeface="Book Antiqua"/>
              </a:rPr>
              <a:t>ages 35-64 have the highest incomes and expenditures. From this data it is safe to assume that this age range is also investing in more wants and has more financial freedom than any other age.</a:t>
            </a:r>
            <a:r>
              <a:rPr lang="en-US" sz="1400" dirty="0">
                <a:latin typeface="Book Antiqua"/>
              </a:rPr>
              <a:t> In addition to beauty brands focusing of marketing towards youth, they should also be focused on marketing towards their 35-64 aged audience. These are t</a:t>
            </a:r>
            <a:r>
              <a:rPr lang="en-US" sz="1400" b="1" dirty="0">
                <a:latin typeface="Book Antiqua"/>
              </a:rPr>
              <a:t>he people that can afford to invest the most in the company, therefore this audience should be the primary consumer stakeholder for cosmetics brands.</a:t>
            </a:r>
          </a:p>
          <a:p>
            <a:endParaRPr lang="en-US" sz="1400">
              <a:latin typeface="Book Antiqua"/>
            </a:endParaRPr>
          </a:p>
          <a:p>
            <a:r>
              <a:rPr lang="en-US" sz="1400" dirty="0">
                <a:latin typeface="Book Antiqua"/>
              </a:rPr>
              <a:t>    These companies could do a multitude of things to heal this disconnect with this audience including: enhancing their in-person shopping atmosphere, focusing on embracing the beauty of aging instead of "anti-aging", and educating consumers on how to use these skincare and makeup products. Additionally, brands should formulate products compatible with older skin types and this will give them a differentiating factor.</a:t>
            </a:r>
          </a:p>
        </p:txBody>
      </p:sp>
    </p:spTree>
    <p:extLst>
      <p:ext uri="{BB962C8B-B14F-4D97-AF65-F5344CB8AC3E}">
        <p14:creationId xmlns:p14="http://schemas.microsoft.com/office/powerpoint/2010/main" val="4117989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AF505-82D7-9595-E30F-A61FEFEE5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3187A-6518-2301-6509-551337CCF33D}"/>
              </a:ext>
            </a:extLst>
          </p:cNvPr>
          <p:cNvSpPr>
            <a:spLocks noGrp="1"/>
          </p:cNvSpPr>
          <p:nvPr>
            <p:ph type="title"/>
          </p:nvPr>
        </p:nvSpPr>
        <p:spPr>
          <a:xfrm>
            <a:off x="2743200" y="-234950"/>
            <a:ext cx="3952875" cy="1335088"/>
          </a:xfrm>
        </p:spPr>
        <p:txBody>
          <a:bodyPr>
            <a:normAutofit/>
          </a:bodyPr>
          <a:lstStyle/>
          <a:p>
            <a:pPr algn="ctr"/>
            <a:r>
              <a:rPr lang="en-US" sz="3200" dirty="0">
                <a:latin typeface="Book Antiqua"/>
              </a:rPr>
              <a:t>Unisex Fragrances</a:t>
            </a:r>
          </a:p>
        </p:txBody>
      </p:sp>
      <p:sp>
        <p:nvSpPr>
          <p:cNvPr id="5" name="Slide Number Placeholder 4">
            <a:extLst>
              <a:ext uri="{FF2B5EF4-FFF2-40B4-BE49-F238E27FC236}">
                <a16:creationId xmlns:a16="http://schemas.microsoft.com/office/drawing/2014/main" id="{C9D4D938-25B7-CD80-704A-394FE62355F6}"/>
              </a:ext>
            </a:extLst>
          </p:cNvPr>
          <p:cNvSpPr>
            <a:spLocks noGrp="1"/>
          </p:cNvSpPr>
          <p:nvPr>
            <p:ph type="sldNum" sz="quarter" idx="12"/>
          </p:nvPr>
        </p:nvSpPr>
        <p:spPr>
          <a:xfrm>
            <a:off x="4724400" y="6489700"/>
            <a:ext cx="2743200" cy="365125"/>
          </a:xfrm>
        </p:spPr>
        <p:txBody>
          <a:bodyPr/>
          <a:lstStyle/>
          <a:p>
            <a:pPr algn="ctr"/>
            <a:fld id="{48F63A3B-78C7-47BE-AE5E-E10140E04643}" type="slidenum">
              <a:rPr lang="en-US" sz="1400" dirty="0">
                <a:solidFill>
                  <a:schemeClr val="tx1"/>
                </a:solidFill>
                <a:latin typeface="Book Antiqua"/>
              </a:rPr>
              <a:pPr algn="ctr"/>
              <a:t>9</a:t>
            </a:fld>
            <a:endParaRPr lang="en-US" sz="1400">
              <a:solidFill>
                <a:schemeClr val="tx1"/>
              </a:solidFill>
              <a:latin typeface="Aptos" panose="02110004020202020204"/>
            </a:endParaRPr>
          </a:p>
        </p:txBody>
      </p:sp>
      <p:sp>
        <p:nvSpPr>
          <p:cNvPr id="3" name="TextBox 2">
            <a:extLst>
              <a:ext uri="{FF2B5EF4-FFF2-40B4-BE49-F238E27FC236}">
                <a16:creationId xmlns:a16="http://schemas.microsoft.com/office/drawing/2014/main" id="{9EDE9CF5-CFB0-7AB2-6234-1D0ED592B817}"/>
              </a:ext>
            </a:extLst>
          </p:cNvPr>
          <p:cNvSpPr txBox="1"/>
          <p:nvPr/>
        </p:nvSpPr>
        <p:spPr>
          <a:xfrm>
            <a:off x="452034" y="853859"/>
            <a:ext cx="9092338"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Book Antiqua"/>
              </a:rPr>
              <a:t> </a:t>
            </a:r>
            <a:r>
              <a:rPr lang="en-US" sz="1500" dirty="0">
                <a:latin typeface="Book Antiqua"/>
              </a:rPr>
              <a:t>   In more recent years, the fragrance industry has been less strict on labeling fragrances for a certain gender. Fragrance companies have started marketing perfumes as genderless. It is not uncommon for a singular perfume to be marketed towards a female and male audience. </a:t>
            </a:r>
            <a:r>
              <a:rPr lang="en-US" sz="1500" b="1" dirty="0">
                <a:latin typeface="Book Antiqua"/>
              </a:rPr>
              <a:t>Regardless of gender identity, one fragrance can now be worn and popularized by both a females and males.</a:t>
            </a:r>
          </a:p>
          <a:p>
            <a:r>
              <a:rPr lang="en-US" sz="1500" dirty="0">
                <a:latin typeface="Book Antiqua"/>
              </a:rPr>
              <a:t>    </a:t>
            </a:r>
          </a:p>
          <a:p>
            <a:r>
              <a:rPr lang="en-US" sz="1500" dirty="0">
                <a:latin typeface="Book Antiqua"/>
              </a:rPr>
              <a:t>  Fragrance companies are able to make their perfumes genderless by being intentional about the fragrances base notes. Fragrances are made up of top notes, heart notes, and base notes. Base notes are what last the longest and top notes are the most minor, meaning the fragrance particles are smallest and what someone smells first. </a:t>
            </a:r>
            <a:r>
              <a:rPr lang="en-US" sz="1500" b="1" dirty="0">
                <a:latin typeface="Book Antiqua"/>
              </a:rPr>
              <a:t>Perfumers develop gender neutral perfumes by implementing base notes that will appeal to the masses.</a:t>
            </a:r>
            <a:r>
              <a:rPr lang="en-US" sz="1500" dirty="0">
                <a:latin typeface="Book Antiqua"/>
              </a:rPr>
              <a:t> For example: using notes that are earthy and clean.</a:t>
            </a:r>
          </a:p>
        </p:txBody>
      </p:sp>
      <p:sp>
        <p:nvSpPr>
          <p:cNvPr id="4" name="TextBox 3">
            <a:extLst>
              <a:ext uri="{FF2B5EF4-FFF2-40B4-BE49-F238E27FC236}">
                <a16:creationId xmlns:a16="http://schemas.microsoft.com/office/drawing/2014/main" id="{8CCED36D-E673-0C00-F427-FD69A4C8C103}"/>
              </a:ext>
            </a:extLst>
          </p:cNvPr>
          <p:cNvSpPr txBox="1"/>
          <p:nvPr/>
        </p:nvSpPr>
        <p:spPr>
          <a:xfrm>
            <a:off x="447836" y="3418506"/>
            <a:ext cx="666443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Book Antiqua"/>
              </a:rPr>
              <a:t>     One brand that has set the scene for genderless fragrances is Glossier. Glossier's signature "You" fragrance has the following base notes: Ambrette and </a:t>
            </a:r>
            <a:r>
              <a:rPr lang="en-US" sz="1500" dirty="0" err="1">
                <a:latin typeface="Book Antiqua"/>
              </a:rPr>
              <a:t>Ambrox</a:t>
            </a:r>
            <a:r>
              <a:rPr lang="en-US" sz="1500" dirty="0">
                <a:latin typeface="Book Antiqua"/>
              </a:rPr>
              <a:t>. These are notes that are described as woody, warm, and clean. This makes it possible for every gender to wear and use this fragrance.</a:t>
            </a:r>
            <a:endParaRPr lang="en-US" sz="1500">
              <a:highlight>
                <a:srgbClr val="FFFFFF"/>
              </a:highlight>
              <a:latin typeface="Aptos"/>
            </a:endParaRPr>
          </a:p>
          <a:p>
            <a:endParaRPr lang="en-US" sz="1400" dirty="0">
              <a:latin typeface="Book Antiqua"/>
            </a:endParaRPr>
          </a:p>
          <a:p>
            <a:r>
              <a:rPr lang="en-US" sz="1400" dirty="0">
                <a:latin typeface="Book Antiqua"/>
              </a:rPr>
              <a:t>    </a:t>
            </a:r>
          </a:p>
        </p:txBody>
      </p:sp>
      <p:sp>
        <p:nvSpPr>
          <p:cNvPr id="7" name="TextBox 6">
            <a:extLst>
              <a:ext uri="{FF2B5EF4-FFF2-40B4-BE49-F238E27FC236}">
                <a16:creationId xmlns:a16="http://schemas.microsoft.com/office/drawing/2014/main" id="{D06C43FF-D3CE-4AD6-D21C-7ABCF73BB29D}"/>
              </a:ext>
            </a:extLst>
          </p:cNvPr>
          <p:cNvSpPr txBox="1"/>
          <p:nvPr/>
        </p:nvSpPr>
        <p:spPr>
          <a:xfrm>
            <a:off x="695325" y="4829175"/>
            <a:ext cx="61722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Book Antiqua"/>
              </a:rPr>
              <a:t>"</a:t>
            </a:r>
            <a:r>
              <a:rPr lang="en-US" sz="1600" baseline="0" dirty="0">
                <a:latin typeface="Book Antiqua"/>
              </a:rPr>
              <a:t>Glossier You is a soft, </a:t>
            </a:r>
            <a:r>
              <a:rPr lang="en-US" sz="1600" b="1" baseline="0" dirty="0">
                <a:latin typeface="Book Antiqua"/>
              </a:rPr>
              <a:t>warm and familiar skin-scent enhancing fragrance</a:t>
            </a:r>
            <a:r>
              <a:rPr lang="en-US" sz="1600" baseline="0" dirty="0">
                <a:latin typeface="Book Antiqua"/>
              </a:rPr>
              <a:t>. Sparkling Pink Pepper opens into earthy Iris, settling into a strong, slightly-sweet base of Ambrette and </a:t>
            </a:r>
            <a:r>
              <a:rPr lang="en-US" sz="1600" baseline="0" dirty="0" err="1">
                <a:latin typeface="Book Antiqua"/>
              </a:rPr>
              <a:t>Ambrox</a:t>
            </a:r>
            <a:r>
              <a:rPr lang="en-US" sz="1600" baseline="0" dirty="0">
                <a:latin typeface="Book Antiqua"/>
              </a:rPr>
              <a:t> that wears close to skin–so it </a:t>
            </a:r>
            <a:r>
              <a:rPr lang="en-US" sz="1600" b="1" baseline="0" dirty="0">
                <a:latin typeface="Book Antiqua"/>
              </a:rPr>
              <a:t>smells a little different on everyone!</a:t>
            </a:r>
            <a:r>
              <a:rPr sz="1600" b="1" dirty="0">
                <a:latin typeface="Book Antiqua"/>
                <a:ea typeface="Aptos"/>
                <a:cs typeface="Aptos"/>
              </a:rPr>
              <a:t>​</a:t>
            </a:r>
            <a:r>
              <a:rPr lang="en-US" sz="1600" b="1" dirty="0">
                <a:latin typeface="Book Antiqua"/>
                <a:ea typeface="Aptos"/>
                <a:cs typeface="Aptos"/>
              </a:rPr>
              <a:t>"</a:t>
            </a:r>
            <a:endParaRPr lang="en-US" sz="1600" b="1" dirty="0">
              <a:latin typeface="Book Antiqua"/>
            </a:endParaRPr>
          </a:p>
          <a:p>
            <a:pPr algn="ctr"/>
            <a:endParaRPr lang="en-US" b="1" dirty="0"/>
          </a:p>
        </p:txBody>
      </p:sp>
      <p:pic>
        <p:nvPicPr>
          <p:cNvPr id="8" name="Picture 7" descr="A person and person posing for a picture&#10;&#10;AI-generated content may be incorrect.">
            <a:extLst>
              <a:ext uri="{FF2B5EF4-FFF2-40B4-BE49-F238E27FC236}">
                <a16:creationId xmlns:a16="http://schemas.microsoft.com/office/drawing/2014/main" id="{EAF3189C-12ED-3BF0-6E69-F6F56CEA3901}"/>
              </a:ext>
            </a:extLst>
          </p:cNvPr>
          <p:cNvPicPr>
            <a:picLocks noChangeAspect="1"/>
          </p:cNvPicPr>
          <p:nvPr/>
        </p:nvPicPr>
        <p:blipFill>
          <a:blip r:embed="rId2"/>
          <a:stretch>
            <a:fillRect/>
          </a:stretch>
        </p:blipFill>
        <p:spPr>
          <a:xfrm>
            <a:off x="7113046" y="3267075"/>
            <a:ext cx="4614358" cy="3095625"/>
          </a:xfrm>
          <a:prstGeom prst="rect">
            <a:avLst/>
          </a:prstGeom>
        </p:spPr>
      </p:pic>
      <p:pic>
        <p:nvPicPr>
          <p:cNvPr id="10" name="Picture 9" descr="A group of bottles on top of each other&#10;&#10;AI-generated content may be incorrect.">
            <a:extLst>
              <a:ext uri="{FF2B5EF4-FFF2-40B4-BE49-F238E27FC236}">
                <a16:creationId xmlns:a16="http://schemas.microsoft.com/office/drawing/2014/main" id="{26F01247-FF4B-DBBD-917E-D00635CDEB71}"/>
              </a:ext>
            </a:extLst>
          </p:cNvPr>
          <p:cNvPicPr>
            <a:picLocks noChangeAspect="1"/>
          </p:cNvPicPr>
          <p:nvPr/>
        </p:nvPicPr>
        <p:blipFill>
          <a:blip r:embed="rId3"/>
          <a:stretch>
            <a:fillRect/>
          </a:stretch>
        </p:blipFill>
        <p:spPr>
          <a:xfrm>
            <a:off x="9282205" y="0"/>
            <a:ext cx="2752539" cy="3267075"/>
          </a:xfrm>
          <a:prstGeom prst="rect">
            <a:avLst/>
          </a:prstGeom>
        </p:spPr>
      </p:pic>
    </p:spTree>
    <p:extLst>
      <p:ext uri="{BB962C8B-B14F-4D97-AF65-F5344CB8AC3E}">
        <p14:creationId xmlns:p14="http://schemas.microsoft.com/office/powerpoint/2010/main" val="3840447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Trend Journal</vt:lpstr>
      <vt:lpstr>Table of Contents</vt:lpstr>
      <vt:lpstr>Inclusivity in Beauty</vt:lpstr>
      <vt:lpstr>Inclusivity in Beauty</vt:lpstr>
      <vt:lpstr>Body Positivity and Size Inclusivity</vt:lpstr>
      <vt:lpstr>Body Positivity and Size Inclusivity</vt:lpstr>
      <vt:lpstr>Ageism in Beauty</vt:lpstr>
      <vt:lpstr>Ageism in Beauty</vt:lpstr>
      <vt:lpstr>Unisex Fragrances</vt:lpstr>
      <vt:lpstr>Unisex Fragrances</vt:lpstr>
      <vt:lpstr>Makeup Dupes</vt:lpstr>
      <vt:lpstr>Makeup Dupes</vt:lpstr>
      <vt:lpstr>Beauty Tech</vt:lpstr>
      <vt:lpstr>Beauty Tech</vt:lpstr>
      <vt:lpstr>Works Cited</vt:lpstr>
      <vt:lpstr>Works Cited</vt:lpstr>
      <vt:lpstr>Works Cited</vt:lpstr>
      <vt:lpstr>Works Cited</vt:lpstr>
      <vt:lpstr>Works Cited</vt:lpstr>
      <vt:lpstr>Works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933</cp:revision>
  <dcterms:created xsi:type="dcterms:W3CDTF">2026-03-30T00:34:11Z</dcterms:created>
  <dcterms:modified xsi:type="dcterms:W3CDTF">2026-05-08T03:24:50Z</dcterms:modified>
</cp:coreProperties>
</file>