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s/slide6.xml" ContentType="application/vnd.openxmlformats-officedocument.presentationml.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orsiva"/>
      <p:regular r:id="rId17"/>
      <p:bold r:id="rId18"/>
      <p:italic r:id="rId19"/>
      <p:boldItalic r:id="rId20"/>
    </p:embeddedFont>
    <p:embeddedFont>
      <p:font typeface="Chewy"/>
      <p:regular r:id="rId21"/>
    </p:embeddedFont>
    <p:embeddedFont>
      <p:font typeface="Indie Flower"/>
      <p:regular r:id="rId22"/>
    </p:embeddedFont>
    <p:embeddedFont>
      <p:font typeface="Pacifico"/>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86" d="100"/>
          <a:sy n="186" d="100"/>
        </p:scale>
        <p:origin x="-224" y="-1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 name="Shape 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Typically, teenagers aren’t tired until 11pm or later, and so getting a full 9 hours of sleep is very difficult on school nights, it is additionally important to continue a similar schedule on the weekends. </a:t>
            </a:r>
            <a:r>
              <a:rPr lang="en" sz="900">
                <a:highlight>
                  <a:srgbClr val="FFFFFF"/>
                </a:highlight>
                <a:latin typeface="Verdana"/>
                <a:ea typeface="Verdana"/>
                <a:cs typeface="Verdana"/>
                <a:sym typeface="Verdana"/>
              </a:rPr>
              <a:t>During adolescence, the body's circadian rhythm (an internal biological clock) is reset, telling a teen to fall asleep later at night and wake up later in the morning. This change in the circadian rhythm seems to be due to the fact that the brain hormone melatonin is produced later at night in teens than it is for kids and adults. So, teenagers have a harder time falling asleep.</a:t>
            </a:r>
          </a:p>
          <a:p>
            <a:pPr lvl="0" rtl="0">
              <a:lnSpc>
                <a:spcPct val="140000"/>
              </a:lnSpc>
              <a:spcBef>
                <a:spcPts val="1100"/>
              </a:spcBef>
              <a:spcAft>
                <a:spcPts val="1700"/>
              </a:spcAft>
              <a:buClr>
                <a:schemeClr val="dk1"/>
              </a:buClr>
              <a:buSzPct val="122222"/>
              <a:buFont typeface="Arial"/>
              <a:buNone/>
            </a:pPr>
            <a:r>
              <a:rPr lang="en" sz="900">
                <a:highlight>
                  <a:srgbClr val="FFFFFF"/>
                </a:highlight>
                <a:latin typeface="Verdana"/>
                <a:ea typeface="Verdana"/>
                <a:cs typeface="Verdana"/>
                <a:sym typeface="Verdana"/>
              </a:rPr>
              <a:t>Sometimes this delay in the sleep-wake cycle is so severe that it affects a teen's daily activities. In those cases it's called </a:t>
            </a:r>
            <a:r>
              <a:rPr lang="en" sz="900" b="1">
                <a:highlight>
                  <a:srgbClr val="FFFFFF"/>
                </a:highlight>
                <a:latin typeface="Verdana"/>
                <a:ea typeface="Verdana"/>
                <a:cs typeface="Verdana"/>
                <a:sym typeface="Verdana"/>
              </a:rPr>
              <a:t>delayed sleep phase syndrome</a:t>
            </a:r>
            <a:r>
              <a:rPr lang="en" sz="900">
                <a:highlight>
                  <a:srgbClr val="FFFFFF"/>
                </a:highlight>
                <a:latin typeface="Verdana"/>
                <a:ea typeface="Verdana"/>
                <a:cs typeface="Verdana"/>
                <a:sym typeface="Verdana"/>
              </a:rPr>
              <a:t>, also known as "night owl" syndrome. And if your sleep-deprived teen brings mobile devices into bed, surfing or texting late into the night, the light exposure could also disrupt circadian rhythm and make it harder to sleep.</a:t>
            </a:r>
          </a:p>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Corsiva"/>
              <a:buNone/>
            </a:pPr>
            <a:r>
              <a:rPr lang="en" sz="1800" b="1">
                <a:latin typeface="Corsiva"/>
                <a:ea typeface="Corsiva"/>
                <a:cs typeface="Corsiva"/>
                <a:sym typeface="Corsiva"/>
              </a:rPr>
              <a:t>and teachers, coaches, administration, and counselors can model how to manage stress for health and happiness</a:t>
            </a:r>
          </a:p>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Observations of changes in classroom and performance with students: Unanimously students ask for the 3 minutes of quiet in the beginning of class (mindfulness), students are more relaxed, focused, kids super anxious around tests and SBAC seems to allow a break from the stress, students report they “wish” other classes did this. Quiet is so important for many students. Choices in the classroom help and the transition. Noise, students, bells, bright lights, all contribute to heightened nervous system activity, leading to symptoms of anxiety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What do you remember about your child between 6 months old to two years of age? crawling, attachment, walking, talking, eating alone, fits, </a:t>
            </a:r>
            <a:r>
              <a:rPr lang="en"/>
              <a:t>same process happening in the brain, thousands of connections and “pruning” out neurons that are unnecessary, allowing others to become stronger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a:t>That frontal lobe is the last to be activated and is responsible for impulse control and goal oriented thinking/ dissemination of steps to accomplish goals. The center of the brain, which is responsible for many functions, also holds the amygdala, which, as you can see activates early and is responsible for emotions/ anger/ fear/ happiness etc. The fact that it develops so early without the impulse control can lead to the fits you see in young children, and the strong anxiety that can develop as a result of stress and biological functioning in teenagers.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what does it do and why is it important?</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Regulates impulses, is considered “executive functions mecha” of the brain, 25 years to develop fully, myelination, 5 additional years with ADD or ADHD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000">
                <a:solidFill>
                  <a:srgbClr val="333333"/>
                </a:solidFill>
                <a:highlight>
                  <a:srgbClr val="FFFFFF"/>
                </a:highlight>
              </a:rPr>
              <a:t> everyone experiences some degree of anxiety and that it is actually a survival impact that we were designed to experience. However, we need to learn how to manage the anxiety and figure out if the anxiety is a signal (something that alerts or motivates us) or a noise (something that isn't useful and just distracts us).t is actually a survival impact that we were designed to experience. However, we need to learn how to manage the anxiety and figure out if the anxiety is a signal (something that alerts or motivates us) or a noise (something that isn't useful and just distracts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Kids have a lot of responsibilities on top of trying to grow up and understand their world. They should have chores, school/academics, friendships, and family connections. </a:t>
            </a:r>
            <a:r>
              <a:rPr lang="en"/>
              <a:t>How much is too much though? Are they managing? Do they have “me” time or is there entire day scheduled?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000">
                <a:solidFill>
                  <a:srgbClr val="333333"/>
                </a:solidFill>
                <a:highlight>
                  <a:srgbClr val="FFFFFF"/>
                </a:highlight>
              </a:rPr>
              <a:t> cortisol is released during anxiety and that having it released for an ongoing amount of time can result in the inability to recall old memories or lay new memories, therefore interfering with learning.  </a:t>
            </a:r>
            <a:r>
              <a:rPr lang="en" sz="1000">
                <a:solidFill>
                  <a:srgbClr val="333333"/>
                </a:solidFill>
              </a:rPr>
              <a:t>Paying close attention to the startle reflex, we can see that increased sensitivity to light or sound can be a symptom of anxiety and is certainly more difficult to manage in schools, where bright lights, loud bells, 30-35 students and socratic seminars are the norm.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1"/>
            <a:ext cx="7772400" cy="1159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marL="0" marR="0" lvl="2" indent="0" algn="ctr" rtl="0">
              <a:spcBef>
                <a:spcPts val="0"/>
              </a:spcBef>
              <a:buClr>
                <a:schemeClr val="dk1"/>
              </a:buClr>
              <a:buFont typeface="Arial"/>
              <a:buNone/>
              <a:defRPr sz="4800" b="1" i="0" u="none" strike="noStrike" cap="none">
                <a:solidFill>
                  <a:schemeClr val="dk1"/>
                </a:solidFill>
              </a:defRPr>
            </a:lvl3pPr>
            <a:lvl4pPr marL="0" marR="0" lvl="3" indent="0" algn="ctr" rtl="0">
              <a:spcBef>
                <a:spcPts val="0"/>
              </a:spcBef>
              <a:buClr>
                <a:schemeClr val="dk1"/>
              </a:buClr>
              <a:buFont typeface="Arial"/>
              <a:buNone/>
              <a:defRPr sz="4800" b="1" i="0" u="none" strike="noStrike" cap="none">
                <a:solidFill>
                  <a:schemeClr val="dk1"/>
                </a:solidFill>
              </a:defRPr>
            </a:lvl4pPr>
            <a:lvl5pPr marL="0" marR="0" lvl="4" indent="0" algn="ctr" rtl="0">
              <a:spcBef>
                <a:spcPts val="0"/>
              </a:spcBef>
              <a:buClr>
                <a:schemeClr val="dk1"/>
              </a:buClr>
              <a:buFont typeface="Arial"/>
              <a:buNone/>
              <a:defRPr sz="4800" b="1" i="0" u="none" strike="noStrike" cap="none">
                <a:solidFill>
                  <a:schemeClr val="dk1"/>
                </a:solidFill>
              </a:defRPr>
            </a:lvl5pPr>
            <a:lvl6pPr marL="0" marR="0" lvl="5" indent="0" algn="ctr" rtl="0">
              <a:spcBef>
                <a:spcPts val="0"/>
              </a:spcBef>
              <a:buClr>
                <a:schemeClr val="dk1"/>
              </a:buClr>
              <a:buFont typeface="Arial"/>
              <a:buNone/>
              <a:defRPr sz="4800" b="1" i="0" u="none" strike="noStrike" cap="none">
                <a:solidFill>
                  <a:schemeClr val="dk1"/>
                </a:solidFill>
              </a:defRPr>
            </a:lvl6pPr>
            <a:lvl7pPr marL="0" marR="0" lvl="6" indent="0" algn="ctr" rtl="0">
              <a:spcBef>
                <a:spcPts val="0"/>
              </a:spcBef>
              <a:buClr>
                <a:schemeClr val="dk1"/>
              </a:buClr>
              <a:buFont typeface="Arial"/>
              <a:buNone/>
              <a:defRPr sz="4800" b="1" i="0" u="none" strike="noStrike" cap="none">
                <a:solidFill>
                  <a:schemeClr val="dk1"/>
                </a:solidFill>
              </a:defRPr>
            </a:lvl7pPr>
            <a:lvl8pPr marL="0" marR="0" lvl="7" indent="0" algn="ctr" rtl="0">
              <a:spcBef>
                <a:spcPts val="0"/>
              </a:spcBef>
              <a:buClr>
                <a:schemeClr val="dk1"/>
              </a:buClr>
              <a:buFont typeface="Arial"/>
              <a:buNone/>
              <a:defRPr sz="4800" b="1" i="0" u="none" strike="noStrike" cap="none">
                <a:solidFill>
                  <a:schemeClr val="dk1"/>
                </a:solidFill>
              </a:defRPr>
            </a:lvl8pPr>
            <a:lvl9pPr marL="0" marR="0" lvl="8" indent="0" algn="ctr" rtl="0">
              <a:spcBef>
                <a:spcPts val="0"/>
              </a:spcBef>
              <a:buClr>
                <a:schemeClr val="dk1"/>
              </a:buClr>
              <a:buFont typeface="Arial"/>
              <a:buNone/>
              <a:defRPr sz="4800" b="1" i="0" u="none" strike="noStrike" cap="none">
                <a:solidFill>
                  <a:schemeClr val="dk1"/>
                </a:solidFill>
              </a:defRPr>
            </a:lvl9pPr>
          </a:lstStyle>
          <a:p>
            <a:endParaRPr/>
          </a:p>
        </p:txBody>
      </p:sp>
      <p:sp>
        <p:nvSpPr>
          <p:cNvPr id="11" name="Shape 11"/>
          <p:cNvSpPr txBox="1">
            <a:spLocks noGrp="1"/>
          </p:cNvSpPr>
          <p:nvPr>
            <p:ph type="subTitle" idx="1"/>
          </p:nvPr>
        </p:nvSpPr>
        <p:spPr>
          <a:xfrm>
            <a:off x="685800" y="2840052"/>
            <a:ext cx="7772400" cy="784737"/>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 name="Shape 15"/>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 name="Shape 16"/>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2"/>
          </p:nvPr>
        </p:nvSpPr>
        <p:spPr>
          <a:xfrm>
            <a:off x="4692273" y="1200150"/>
            <a:ext cx="3994524"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8"/>
            <a:ext cx="8229600" cy="519520"/>
          </a:xfrm>
          <a:prstGeom prst="rect">
            <a:avLst/>
          </a:prstGeom>
          <a:noFill/>
          <a:ln>
            <a:noFill/>
          </a:ln>
        </p:spPr>
        <p:txBody>
          <a:bodyPr lIns="91425" tIns="91425" rIns="91425" bIns="91425" anchor="t" anchorCtr="0"/>
          <a:lstStyle>
            <a:lvl1pPr lvl="0" algn="ctr" rtl="0">
              <a:spcBef>
                <a:spcPts val="360"/>
              </a:spcBef>
              <a:buFont typeface="Arial"/>
              <a:buNone/>
              <a:defRPr sz="1800"/>
            </a:lvl1pPr>
            <a:lvl2pPr lvl="1" rtl="0">
              <a:spcBef>
                <a:spcPts val="0"/>
              </a:spcBef>
              <a:defRPr sz="2400">
                <a:solidFill>
                  <a:schemeClr val="dk1"/>
                </a:solidFill>
              </a:defRPr>
            </a:lvl2pPr>
            <a:lvl3pPr lvl="2" rtl="0">
              <a:spcBef>
                <a:spcPts val="0"/>
              </a:spcBef>
              <a:defRPr sz="2400">
                <a:solidFill>
                  <a:schemeClr val="dk1"/>
                </a:solidFill>
              </a:defRPr>
            </a:lvl3pPr>
            <a:lvl4pPr lvl="3" rtl="0">
              <a:spcBef>
                <a:spcPts val="0"/>
              </a:spcBef>
              <a:defRPr sz="1800">
                <a:solidFill>
                  <a:schemeClr val="dk1"/>
                </a:solidFill>
              </a:defRPr>
            </a:lvl4pPr>
            <a:lvl5pPr lvl="4" rtl="0">
              <a:spcBef>
                <a:spcPts val="0"/>
              </a:spcBef>
              <a:defRPr sz="1800">
                <a:solidFill>
                  <a:schemeClr val="dk1"/>
                </a:solidFill>
              </a:defRPr>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a:endParaRPr/>
          </a:p>
        </p:txBody>
      </p:sp>
      <p:sp>
        <p:nvSpPr>
          <p:cNvPr id="27" name="Shape 27"/>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marR="0" lvl="2" indent="0" algn="l" rtl="0">
              <a:spcBef>
                <a:spcPts val="0"/>
              </a:spcBef>
              <a:buClr>
                <a:schemeClr val="dk1"/>
              </a:buClr>
              <a:buFont typeface="Arial"/>
              <a:buNone/>
              <a:defRPr sz="3600" b="1" i="0" u="none" strike="noStrike" cap="none">
                <a:solidFill>
                  <a:schemeClr val="dk1"/>
                </a:solidFill>
              </a:defRPr>
            </a:lvl3pPr>
            <a:lvl4pPr marL="0" marR="0" lvl="3" indent="0" algn="l" rtl="0">
              <a:spcBef>
                <a:spcPts val="0"/>
              </a:spcBef>
              <a:buClr>
                <a:schemeClr val="dk1"/>
              </a:buClr>
              <a:buFont typeface="Arial"/>
              <a:buNone/>
              <a:defRPr sz="3600" b="1" i="0" u="none" strike="noStrike" cap="none">
                <a:solidFill>
                  <a:schemeClr val="dk1"/>
                </a:solidFill>
              </a:defRPr>
            </a:lvl4pPr>
            <a:lvl5pPr marL="0" marR="0" lvl="4" indent="0" algn="l" rtl="0">
              <a:spcBef>
                <a:spcPts val="0"/>
              </a:spcBef>
              <a:buClr>
                <a:schemeClr val="dk1"/>
              </a:buClr>
              <a:buFont typeface="Arial"/>
              <a:buNone/>
              <a:defRPr sz="3600" b="1" i="0" u="none" strike="noStrike" cap="none">
                <a:solidFill>
                  <a:schemeClr val="dk1"/>
                </a:solidFill>
              </a:defRPr>
            </a:lvl5pPr>
            <a:lvl6pPr marL="0" marR="0" lvl="5" indent="0" algn="l" rtl="0">
              <a:spcBef>
                <a:spcPts val="0"/>
              </a:spcBef>
              <a:buClr>
                <a:schemeClr val="dk1"/>
              </a:buClr>
              <a:buFont typeface="Arial"/>
              <a:buNone/>
              <a:defRPr sz="3600" b="1" i="0" u="none" strike="noStrike" cap="none">
                <a:solidFill>
                  <a:schemeClr val="dk1"/>
                </a:solidFill>
              </a:defRPr>
            </a:lvl6pPr>
            <a:lvl7pPr marL="0" marR="0" lvl="6" indent="0" algn="l" rtl="0">
              <a:spcBef>
                <a:spcPts val="0"/>
              </a:spcBef>
              <a:buClr>
                <a:schemeClr val="dk1"/>
              </a:buClr>
              <a:buFont typeface="Arial"/>
              <a:buNone/>
              <a:defRPr sz="3600" b="1" i="0" u="none" strike="noStrike" cap="none">
                <a:solidFill>
                  <a:schemeClr val="dk1"/>
                </a:solidFill>
              </a:defRPr>
            </a:lvl7pPr>
            <a:lvl8pPr marL="0" marR="0" lvl="7" indent="0" algn="l" rtl="0">
              <a:spcBef>
                <a:spcPts val="0"/>
              </a:spcBef>
              <a:buClr>
                <a:schemeClr val="dk1"/>
              </a:buClr>
              <a:buFont typeface="Arial"/>
              <a:buNone/>
              <a:defRPr sz="3600" b="1" i="0" u="none" strike="noStrike" cap="none">
                <a:solidFill>
                  <a:schemeClr val="dk1"/>
                </a:solidFill>
              </a:defRPr>
            </a:lvl8pPr>
            <a:lvl9pPr marL="0" marR="0" lvl="8" indent="0" algn="l" rtl="0">
              <a:spcBef>
                <a:spcPts val="0"/>
              </a:spcBef>
              <a:buClr>
                <a:schemeClr val="dk1"/>
              </a:buClr>
              <a:buFont typeface="Arial"/>
              <a:buNone/>
              <a:defRPr sz="3600" b="1" i="0" u="none" strike="noStrike" cap="none">
                <a:solidFill>
                  <a:schemeClr val="dk1"/>
                </a:solidFill>
              </a:defRPr>
            </a:lvl9pPr>
          </a:lstStyle>
          <a:p>
            <a:endParaRPr/>
          </a:p>
        </p:txBody>
      </p:sp>
      <p:sp>
        <p:nvSpPr>
          <p:cNvPr id="7" name="Shape 7"/>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1"/>
              </a:buClr>
              <a:buFont typeface="Arial"/>
              <a:buChar char="●"/>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2pPr>
            <a:lvl3pPr marL="0" marR="0" lvl="2" indent="0" algn="l" rtl="0">
              <a:lnSpc>
                <a:spcPct val="100000"/>
              </a:lnSpc>
              <a:spcBef>
                <a:spcPts val="480"/>
              </a:spcBef>
              <a:spcAft>
                <a:spcPts val="0"/>
              </a:spcAft>
              <a:buClr>
                <a:schemeClr val="dk1"/>
              </a:buClr>
              <a:buFont typeface="Arial"/>
              <a:buChar char="■"/>
              <a:defRPr sz="2400" b="0" i="0" u="none" strike="noStrike" cap="none">
                <a:solidFill>
                  <a:schemeClr val="dk1"/>
                </a:solidFill>
                <a:latin typeface="Arial"/>
                <a:ea typeface="Arial"/>
                <a:cs typeface="Arial"/>
                <a:sym typeface="Arial"/>
              </a:defRPr>
            </a:lvl3pPr>
            <a:lvl4pPr marL="0" marR="0" lvl="3"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nami.org" TargetMode="External"/><Relationship Id="rId4" Type="http://schemas.openxmlformats.org/officeDocument/2006/relationships/hyperlink" Target="http://devshrub.bravesites.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98025" y="4085175"/>
            <a:ext cx="4153200" cy="95189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Indie Flower"/>
              <a:buNone/>
            </a:pPr>
            <a:r>
              <a:rPr lang="en" sz="3000">
                <a:latin typeface="Indie Flower"/>
                <a:ea typeface="Indie Flower"/>
                <a:cs typeface="Indie Flower"/>
                <a:sym typeface="Indie Flower"/>
              </a:rPr>
              <a:t>Anxiety and Teenage Brain Development</a:t>
            </a:r>
          </a:p>
        </p:txBody>
      </p:sp>
      <p:sp>
        <p:nvSpPr>
          <p:cNvPr id="35" name="Shape 35"/>
          <p:cNvSpPr txBox="1">
            <a:spLocks noGrp="1"/>
          </p:cNvSpPr>
          <p:nvPr>
            <p:ph type="subTitle" idx="1"/>
          </p:nvPr>
        </p:nvSpPr>
        <p:spPr>
          <a:xfrm>
            <a:off x="4322100" y="4085175"/>
            <a:ext cx="4732800" cy="9518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Corsiva"/>
              <a:buNone/>
            </a:pPr>
            <a:r>
              <a:rPr lang="en" sz="1800" b="1" i="0" u="none" strike="noStrike" cap="none" dirty="0">
                <a:solidFill>
                  <a:srgbClr val="000000"/>
                </a:solidFill>
                <a:latin typeface="Corsiva"/>
                <a:ea typeface="Corsiva"/>
                <a:cs typeface="Corsiva"/>
                <a:sym typeface="Corsiva"/>
              </a:rPr>
              <a:t>Larissa </a:t>
            </a:r>
            <a:r>
              <a:rPr lang="en" sz="1800" b="1" dirty="0">
                <a:solidFill>
                  <a:srgbClr val="000000"/>
                </a:solidFill>
                <a:latin typeface="Corsiva"/>
                <a:ea typeface="Corsiva"/>
                <a:cs typeface="Corsiva"/>
                <a:sym typeface="Corsiva"/>
              </a:rPr>
              <a:t>Bateman</a:t>
            </a:r>
            <a:r>
              <a:rPr lang="en" sz="1800" b="1" i="0" u="none" strike="noStrike" cap="none" dirty="0">
                <a:solidFill>
                  <a:srgbClr val="000000"/>
                </a:solidFill>
                <a:latin typeface="Corsiva"/>
                <a:ea typeface="Corsiva"/>
                <a:cs typeface="Corsiva"/>
                <a:sym typeface="Corsiva"/>
              </a:rPr>
              <a:t>, M.S., PPS, LMFT</a:t>
            </a:r>
          </a:p>
          <a:p>
            <a:pPr marL="0" marR="0" lvl="0" indent="0" algn="ctr" rtl="0">
              <a:lnSpc>
                <a:spcPct val="100000"/>
              </a:lnSpc>
              <a:spcBef>
                <a:spcPts val="0"/>
              </a:spcBef>
              <a:spcAft>
                <a:spcPts val="0"/>
              </a:spcAft>
              <a:buClr>
                <a:schemeClr val="dk2"/>
              </a:buClr>
              <a:buSzPct val="25000"/>
              <a:buFont typeface="Corsiva"/>
              <a:buNone/>
            </a:pPr>
            <a:r>
              <a:rPr lang="en-US" sz="1800" b="1" dirty="0" smtClean="0">
                <a:solidFill>
                  <a:srgbClr val="000000"/>
                </a:solidFill>
                <a:latin typeface="Corsiva"/>
                <a:ea typeface="Corsiva"/>
                <a:cs typeface="Corsiva"/>
                <a:sym typeface="Corsiva"/>
              </a:rPr>
              <a:t>Marriage &amp; Family Therapist</a:t>
            </a:r>
          </a:p>
          <a:p>
            <a:pPr marL="0" marR="0" lvl="0" indent="0" algn="ctr" rtl="0">
              <a:lnSpc>
                <a:spcPct val="100000"/>
              </a:lnSpc>
              <a:spcBef>
                <a:spcPts val="0"/>
              </a:spcBef>
              <a:spcAft>
                <a:spcPts val="0"/>
              </a:spcAft>
              <a:buClr>
                <a:schemeClr val="dk2"/>
              </a:buClr>
              <a:buSzPct val="25000"/>
              <a:buFont typeface="Corsiva"/>
              <a:buNone/>
            </a:pPr>
            <a:r>
              <a:rPr lang="en-US" sz="1800" b="1" smtClean="0">
                <a:solidFill>
                  <a:srgbClr val="000000"/>
                </a:solidFill>
                <a:latin typeface="Corsiva"/>
                <a:ea typeface="Corsiva"/>
                <a:cs typeface="Corsiva"/>
                <a:sym typeface="Corsiva"/>
              </a:rPr>
              <a:t>School Counselor</a:t>
            </a:r>
            <a:endParaRPr lang="en" sz="1800" b="1" dirty="0">
              <a:solidFill>
                <a:srgbClr val="000000"/>
              </a:solidFill>
              <a:latin typeface="Corsiva"/>
              <a:ea typeface="Corsiva"/>
              <a:cs typeface="Corsiva"/>
              <a:sym typeface="Corsi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blip>
          <a:stretch>
            <a:fillRect/>
          </a:stretch>
        </a:blip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Brain Development and Sleep</a:t>
            </a:r>
          </a:p>
        </p:txBody>
      </p:sp>
      <p:sp>
        <p:nvSpPr>
          <p:cNvPr id="98" name="Shape 98"/>
          <p:cNvSpPr txBox="1">
            <a:spLocks noGrp="1"/>
          </p:cNvSpPr>
          <p:nvPr>
            <p:ph type="body" idx="1"/>
          </p:nvPr>
        </p:nvSpPr>
        <p:spPr>
          <a:xfrm>
            <a:off x="457200" y="1063375"/>
            <a:ext cx="7184999" cy="4080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orsiva"/>
              <a:buNone/>
            </a:pPr>
            <a:r>
              <a:rPr lang="en" sz="1800" b="0" i="0" u="none" strike="noStrike" cap="none">
                <a:solidFill>
                  <a:schemeClr val="dk1"/>
                </a:solidFill>
                <a:highlight>
                  <a:srgbClr val="C9DAF8"/>
                </a:highlight>
                <a:latin typeface="Corsiva"/>
                <a:ea typeface="Corsiva"/>
                <a:cs typeface="Corsiva"/>
                <a:sym typeface="Corsiva"/>
              </a:rPr>
              <a:t>Basic needs for all living creatures include: </a:t>
            </a:r>
            <a:r>
              <a:rPr lang="en" sz="1800" b="0" i="0" u="none" strike="noStrike" cap="none">
                <a:solidFill>
                  <a:schemeClr val="dk1"/>
                </a:solidFill>
                <a:highlight>
                  <a:srgbClr val="C9DAF8"/>
                </a:highlight>
                <a:latin typeface="Chewy"/>
                <a:ea typeface="Chewy"/>
                <a:cs typeface="Chewy"/>
                <a:sym typeface="Chewy"/>
              </a:rPr>
              <a:t>Food, Water, Sleep and Warmth/Touch</a:t>
            </a:r>
          </a:p>
          <a:p>
            <a:pPr marL="0" marR="0" lvl="0" indent="0" algn="l" rtl="0">
              <a:lnSpc>
                <a:spcPct val="100000"/>
              </a:lnSpc>
              <a:spcBef>
                <a:spcPts val="0"/>
              </a:spcBef>
              <a:spcAft>
                <a:spcPts val="0"/>
              </a:spcAft>
              <a:buClr>
                <a:schemeClr val="dk1"/>
              </a:buClr>
              <a:buSzPct val="25000"/>
              <a:buFont typeface="Corsiva"/>
              <a:buNone/>
            </a:pPr>
            <a:r>
              <a:rPr lang="en" sz="1800" b="0" i="0" u="none" strike="noStrike" cap="none">
                <a:solidFill>
                  <a:schemeClr val="dk1"/>
                </a:solidFill>
                <a:highlight>
                  <a:srgbClr val="C9DAF8"/>
                </a:highlight>
                <a:latin typeface="Corsiva"/>
                <a:ea typeface="Corsiva"/>
                <a:cs typeface="Corsiva"/>
                <a:sym typeface="Corsiva"/>
              </a:rPr>
              <a:t>Without these needs met, higher levels of success cannot be achieved. </a:t>
            </a:r>
          </a:p>
          <a:p>
            <a:pPr marL="0" marR="0" lvl="0" indent="0" algn="l" rtl="0">
              <a:lnSpc>
                <a:spcPct val="100000"/>
              </a:lnSpc>
              <a:spcBef>
                <a:spcPts val="0"/>
              </a:spcBef>
              <a:spcAft>
                <a:spcPts val="0"/>
              </a:spcAft>
              <a:buClr>
                <a:schemeClr val="dk1"/>
              </a:buClr>
              <a:buSzPct val="25000"/>
              <a:buFont typeface="Corsiva"/>
              <a:buNone/>
            </a:pPr>
            <a:r>
              <a:rPr lang="en" sz="1800" b="0" i="0" u="none" strike="noStrike" cap="none">
                <a:solidFill>
                  <a:schemeClr val="dk1"/>
                </a:solidFill>
                <a:highlight>
                  <a:srgbClr val="C9DAF8"/>
                </a:highlight>
                <a:latin typeface="Corsiva"/>
                <a:ea typeface="Corsiva"/>
                <a:cs typeface="Corsiva"/>
                <a:sym typeface="Corsiva"/>
              </a:rPr>
              <a:t>Teenagers need 8-10 hours of sleep each night. Sleep cycles are ‘off’ for teens as </a:t>
            </a:r>
            <a:r>
              <a:rPr lang="en" sz="1800">
                <a:highlight>
                  <a:srgbClr val="C9DAF8"/>
                </a:highlight>
                <a:latin typeface="Corsiva"/>
                <a:ea typeface="Corsiva"/>
                <a:cs typeface="Corsiva"/>
                <a:sym typeface="Corsiva"/>
              </a:rPr>
              <a:t>circadian</a:t>
            </a:r>
            <a:r>
              <a:rPr lang="en" sz="1800" b="0" i="0" u="none" strike="noStrike" cap="none">
                <a:solidFill>
                  <a:schemeClr val="dk1"/>
                </a:solidFill>
                <a:highlight>
                  <a:srgbClr val="C9DAF8"/>
                </a:highlight>
                <a:latin typeface="Corsiva"/>
                <a:ea typeface="Corsiva"/>
                <a:cs typeface="Corsiva"/>
                <a:sym typeface="Corsiva"/>
              </a:rPr>
              <a:t> </a:t>
            </a:r>
            <a:r>
              <a:rPr lang="en" sz="1800">
                <a:highlight>
                  <a:srgbClr val="C9DAF8"/>
                </a:highlight>
                <a:latin typeface="Corsiva"/>
                <a:ea typeface="Corsiva"/>
                <a:cs typeface="Corsiva"/>
                <a:sym typeface="Corsiva"/>
              </a:rPr>
              <a:t>rhythms</a:t>
            </a:r>
            <a:r>
              <a:rPr lang="en" sz="1800" b="0" i="0" u="none" strike="noStrike" cap="none">
                <a:solidFill>
                  <a:schemeClr val="dk1"/>
                </a:solidFill>
                <a:highlight>
                  <a:srgbClr val="C9DAF8"/>
                </a:highlight>
                <a:latin typeface="Corsiva"/>
                <a:ea typeface="Corsiva"/>
                <a:cs typeface="Corsiva"/>
                <a:sym typeface="Corsiva"/>
              </a:rPr>
              <a:t> are later. </a:t>
            </a:r>
          </a:p>
          <a:p>
            <a:pPr marL="0" marR="0" lvl="0" indent="0" algn="l" rtl="0">
              <a:lnSpc>
                <a:spcPct val="100000"/>
              </a:lnSpc>
              <a:spcBef>
                <a:spcPts val="0"/>
              </a:spcBef>
              <a:spcAft>
                <a:spcPts val="0"/>
              </a:spcAft>
              <a:buClr>
                <a:schemeClr val="dk1"/>
              </a:buClr>
              <a:buSzPct val="25000"/>
              <a:buFont typeface="Chewy"/>
              <a:buNone/>
            </a:pPr>
            <a:r>
              <a:rPr lang="en" sz="1800" b="0" i="0" u="none" strike="noStrike" cap="none">
                <a:solidFill>
                  <a:schemeClr val="dk1"/>
                </a:solidFill>
                <a:latin typeface="Chewy"/>
                <a:ea typeface="Chewy"/>
                <a:cs typeface="Chewy"/>
                <a:sym typeface="Chewy"/>
              </a:rPr>
              <a:t>Lack of sleep:</a:t>
            </a:r>
          </a:p>
          <a:p>
            <a:pPr marL="457200" marR="0" lvl="0" indent="-342900" algn="l" rtl="0">
              <a:lnSpc>
                <a:spcPct val="140000"/>
              </a:lnSpc>
              <a:spcBef>
                <a:spcPts val="0"/>
              </a:spcBef>
              <a:spcAft>
                <a:spcPts val="0"/>
              </a:spcAft>
              <a:buClr>
                <a:schemeClr val="dk1"/>
              </a:buClr>
              <a:buSzPct val="100000"/>
              <a:buFont typeface="Arial"/>
              <a:buChar char="●"/>
            </a:pPr>
            <a:r>
              <a:rPr lang="en" sz="1800" b="0" i="0" u="none" strike="noStrike" cap="none">
                <a:solidFill>
                  <a:schemeClr val="dk1"/>
                </a:solidFill>
                <a:latin typeface="Chewy"/>
                <a:ea typeface="Chewy"/>
                <a:cs typeface="Chewy"/>
                <a:sym typeface="Chewy"/>
              </a:rPr>
              <a:t>Limits your ability to learn, listen, concentrate and solve problems. You may even forget important information like names, numbers, your homework or a date with a special person in your life;</a:t>
            </a:r>
          </a:p>
          <a:p>
            <a:pPr marL="457200" marR="0" lvl="0" indent="-342900" algn="l" rtl="0">
              <a:lnSpc>
                <a:spcPct val="140000"/>
              </a:lnSpc>
              <a:spcBef>
                <a:spcPts val="0"/>
              </a:spcBef>
              <a:spcAft>
                <a:spcPts val="0"/>
              </a:spcAft>
              <a:buClr>
                <a:schemeClr val="dk1"/>
              </a:buClr>
              <a:buSzPct val="100000"/>
              <a:buFont typeface="Arial"/>
              <a:buChar char="●"/>
            </a:pPr>
            <a:r>
              <a:rPr lang="en" sz="1800" b="0" i="0" u="none" strike="noStrike" cap="none">
                <a:solidFill>
                  <a:schemeClr val="dk1"/>
                </a:solidFill>
                <a:latin typeface="Chewy"/>
                <a:ea typeface="Chewy"/>
                <a:cs typeface="Chewy"/>
                <a:sym typeface="Chewy"/>
              </a:rPr>
              <a:t> Lack of sleep can contribute to acne</a:t>
            </a:r>
            <a:r>
              <a:rPr lang="en" sz="1800">
                <a:latin typeface="Chewy"/>
                <a:ea typeface="Chewy"/>
                <a:cs typeface="Chewy"/>
                <a:sym typeface="Chewy"/>
              </a:rPr>
              <a:t>,</a:t>
            </a:r>
            <a:r>
              <a:rPr lang="en" sz="1800" b="0" i="0" u="none" strike="noStrike" cap="none">
                <a:solidFill>
                  <a:schemeClr val="dk1"/>
                </a:solidFill>
                <a:latin typeface="Chewy"/>
                <a:ea typeface="Chewy"/>
                <a:cs typeface="Chewy"/>
                <a:sym typeface="Chewy"/>
              </a:rPr>
              <a:t> </a:t>
            </a:r>
            <a:r>
              <a:rPr lang="en" sz="1800">
                <a:latin typeface="Chewy"/>
                <a:ea typeface="Chewy"/>
                <a:cs typeface="Chewy"/>
                <a:sym typeface="Chewy"/>
              </a:rPr>
              <a:t>p</a:t>
            </a:r>
            <a:r>
              <a:rPr lang="en" sz="1800" b="0" i="0" u="none" strike="noStrike" cap="none">
                <a:solidFill>
                  <a:schemeClr val="dk1"/>
                </a:solidFill>
                <a:latin typeface="Chewy"/>
                <a:ea typeface="Chewy"/>
                <a:cs typeface="Chewy"/>
                <a:sym typeface="Chewy"/>
              </a:rPr>
              <a:t>oor diet</a:t>
            </a:r>
            <a:r>
              <a:rPr lang="en" sz="1800">
                <a:latin typeface="Chewy"/>
                <a:ea typeface="Chewy"/>
                <a:cs typeface="Chewy"/>
                <a:sym typeface="Chewy"/>
              </a:rPr>
              <a:t>, symptoms of depression and anxiety</a:t>
            </a:r>
          </a:p>
          <a:p>
            <a:pPr marL="457200" marR="0" lvl="0" indent="-342900" algn="l" rtl="0">
              <a:lnSpc>
                <a:spcPct val="140000"/>
              </a:lnSpc>
              <a:spcBef>
                <a:spcPts val="0"/>
              </a:spcBef>
              <a:spcAft>
                <a:spcPts val="0"/>
              </a:spcAft>
              <a:buClr>
                <a:schemeClr val="dk1"/>
              </a:buClr>
              <a:buSzPct val="100000"/>
              <a:buFont typeface="Arial"/>
              <a:buChar char="●"/>
            </a:pPr>
            <a:r>
              <a:rPr lang="en" sz="1800" b="0" i="0" u="none" strike="noStrike" cap="none">
                <a:solidFill>
                  <a:schemeClr val="dk1"/>
                </a:solidFill>
                <a:latin typeface="Chewy"/>
                <a:ea typeface="Chewy"/>
                <a:cs typeface="Chewy"/>
                <a:sym typeface="Chewy"/>
              </a:rPr>
              <a:t>Leads to aggressive or inappropriate behaviors </a:t>
            </a:r>
          </a:p>
          <a:p>
            <a:pPr marL="457200" marR="0" lvl="0" indent="-342900" algn="l" rtl="0">
              <a:lnSpc>
                <a:spcPct val="140000"/>
              </a:lnSpc>
              <a:spcBef>
                <a:spcPts val="0"/>
              </a:spcBef>
              <a:spcAft>
                <a:spcPts val="0"/>
              </a:spcAft>
              <a:buClr>
                <a:schemeClr val="dk1"/>
              </a:buClr>
              <a:buSzPct val="100000"/>
              <a:buFont typeface="Chewy"/>
              <a:buChar char="●"/>
            </a:pPr>
            <a:r>
              <a:rPr lang="en" sz="1800">
                <a:latin typeface="Chewy"/>
                <a:ea typeface="Chewy"/>
                <a:cs typeface="Chewy"/>
                <a:sym typeface="Chewy"/>
              </a:rPr>
              <a:t>High School Later Start?</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Chewy"/>
              <a:ea typeface="Chewy"/>
              <a:cs typeface="Chewy"/>
              <a:sym typeface="Chew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orsiva"/>
              <a:buNone/>
            </a:pPr>
            <a:r>
              <a:rPr lang="en" sz="3000" b="1" i="0" u="none" strike="noStrike" cap="none">
                <a:solidFill>
                  <a:schemeClr val="dk1"/>
                </a:solidFill>
                <a:latin typeface="Corsiva"/>
                <a:ea typeface="Corsiva"/>
                <a:cs typeface="Corsiva"/>
                <a:sym typeface="Corsiva"/>
              </a:rPr>
              <a:t>Taking care of yourself is essential to reducing stress</a:t>
            </a:r>
          </a:p>
        </p:txBody>
      </p:sp>
      <p:pic>
        <p:nvPicPr>
          <p:cNvPr id="104" name="Shape 104"/>
          <p:cNvPicPr preferRelativeResize="0"/>
          <p:nvPr/>
        </p:nvPicPr>
        <p:blipFill rotWithShape="1">
          <a:blip r:embed="rId3">
            <a:alphaModFix/>
          </a:blip>
          <a:srcRect/>
          <a:stretch/>
        </p:blipFill>
        <p:spPr>
          <a:xfrm>
            <a:off x="457200" y="1114925"/>
            <a:ext cx="3809999" cy="3809999"/>
          </a:xfrm>
          <a:prstGeom prst="rect">
            <a:avLst/>
          </a:prstGeom>
          <a:noFill/>
          <a:ln>
            <a:noFill/>
          </a:ln>
        </p:spPr>
      </p:pic>
      <p:pic>
        <p:nvPicPr>
          <p:cNvPr id="105" name="Shape 105"/>
          <p:cNvPicPr preferRelativeResize="0"/>
          <p:nvPr/>
        </p:nvPicPr>
        <p:blipFill rotWithShape="1">
          <a:blip r:embed="rId4">
            <a:alphaModFix/>
          </a:blip>
          <a:srcRect/>
          <a:stretch/>
        </p:blipFill>
        <p:spPr>
          <a:xfrm>
            <a:off x="4626375" y="1114924"/>
            <a:ext cx="2857504" cy="3809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sz="3000">
                <a:latin typeface="Pacifico"/>
                <a:ea typeface="Pacifico"/>
                <a:cs typeface="Pacifico"/>
                <a:sym typeface="Pacifico"/>
              </a:rPr>
              <a:t>What are we doing to support our students?</a:t>
            </a:r>
            <a:r>
              <a:rPr lang="en"/>
              <a:t> </a:t>
            </a:r>
          </a:p>
        </p:txBody>
      </p:sp>
      <p:sp>
        <p:nvSpPr>
          <p:cNvPr id="111" name="Shape 111"/>
          <p:cNvSpPr txBox="1">
            <a:spLocks noGrp="1"/>
          </p:cNvSpPr>
          <p:nvPr>
            <p:ph type="body" idx="1"/>
          </p:nvPr>
        </p:nvSpPr>
        <p:spPr>
          <a:xfrm>
            <a:off x="457200" y="1063375"/>
            <a:ext cx="5184599" cy="3862500"/>
          </a:xfrm>
          <a:prstGeom prst="rect">
            <a:avLst/>
          </a:prstGeom>
        </p:spPr>
        <p:txBody>
          <a:bodyPr lIns="91425" tIns="91425" rIns="91425" bIns="91425" anchor="t" anchorCtr="0">
            <a:noAutofit/>
          </a:bodyPr>
          <a:lstStyle/>
          <a:p>
            <a:pPr marL="457200" lvl="0" indent="-330200" rtl="0">
              <a:spcBef>
                <a:spcPts val="0"/>
              </a:spcBef>
              <a:buSzPct val="100000"/>
              <a:buChar char="●"/>
            </a:pPr>
            <a:r>
              <a:rPr lang="en" sz="1600"/>
              <a:t>Counselor support groups (not as many as needed) approximately 1:450-500 students middle school, 450:1 High School</a:t>
            </a:r>
          </a:p>
          <a:p>
            <a:pPr marL="457200" lvl="0" indent="-330200" rtl="0">
              <a:spcBef>
                <a:spcPts val="0"/>
              </a:spcBef>
              <a:buSzPct val="100000"/>
              <a:buChar char="●"/>
            </a:pPr>
            <a:r>
              <a:rPr lang="en" sz="1600"/>
              <a:t>Drop in deep breathing and relaxation at lunch Thursdays(Pleasanton Middle School)</a:t>
            </a:r>
          </a:p>
          <a:p>
            <a:pPr marL="457200" lvl="0" indent="-330200" rtl="0">
              <a:spcBef>
                <a:spcPts val="0"/>
              </a:spcBef>
              <a:buSzPct val="100000"/>
              <a:buChar char="●"/>
            </a:pPr>
            <a:r>
              <a:rPr lang="en" sz="1600"/>
              <a:t>Teacher support training for anxiety/ mindfulness in the classroom</a:t>
            </a:r>
          </a:p>
          <a:p>
            <a:pPr marL="457200" lvl="0" indent="-330200" rtl="0">
              <a:spcBef>
                <a:spcPts val="0"/>
              </a:spcBef>
              <a:buSzPct val="100000"/>
              <a:buChar char="●"/>
            </a:pPr>
            <a:r>
              <a:rPr lang="en" sz="1600"/>
              <a:t>Conversations with parents and students on stress management</a:t>
            </a:r>
          </a:p>
          <a:p>
            <a:pPr marL="457200" lvl="0" indent="-330200" rtl="0">
              <a:spcBef>
                <a:spcPts val="0"/>
              </a:spcBef>
              <a:buSzPct val="100000"/>
              <a:buChar char="●"/>
            </a:pPr>
            <a:r>
              <a:rPr lang="en" sz="1600"/>
              <a:t>Peer advocates in High School (Foothill)</a:t>
            </a:r>
          </a:p>
          <a:p>
            <a:pPr marL="457200" lvl="0" indent="-330200" rtl="0">
              <a:spcBef>
                <a:spcPts val="0"/>
              </a:spcBef>
              <a:buSzPct val="100000"/>
              <a:buChar char="●"/>
            </a:pPr>
            <a:r>
              <a:rPr lang="en" sz="1600"/>
              <a:t>Pause and Peace in the classroom (Pleasanton Middle School and some at other sites, could be district wide)</a:t>
            </a:r>
          </a:p>
          <a:p>
            <a:pPr marL="457200" lvl="0" indent="-330200">
              <a:spcBef>
                <a:spcPts val="0"/>
              </a:spcBef>
              <a:buSzPct val="100000"/>
              <a:buChar char="●"/>
            </a:pPr>
            <a:r>
              <a:rPr lang="en" sz="1600"/>
              <a:t>Parent Education (Parent University, Parent Project)</a:t>
            </a:r>
          </a:p>
        </p:txBody>
      </p:sp>
      <p:pic>
        <p:nvPicPr>
          <p:cNvPr id="112" name="Shape 112" descr="Youth_SDC_teens3_teamwork_3.jpg"/>
          <p:cNvPicPr preferRelativeResize="0"/>
          <p:nvPr/>
        </p:nvPicPr>
        <p:blipFill>
          <a:blip r:embed="rId3">
            <a:alphaModFix/>
          </a:blip>
          <a:stretch>
            <a:fillRect/>
          </a:stretch>
        </p:blipFill>
        <p:spPr>
          <a:xfrm>
            <a:off x="5771050" y="1200150"/>
            <a:ext cx="28575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sz="3000">
                <a:latin typeface="Pacifico"/>
                <a:ea typeface="Pacifico"/>
                <a:cs typeface="Pacifico"/>
                <a:sym typeface="Pacifico"/>
              </a:rPr>
              <a:t>Student Supports</a:t>
            </a:r>
          </a:p>
        </p:txBody>
      </p:sp>
      <p:sp>
        <p:nvSpPr>
          <p:cNvPr id="118" name="Shape 1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SzPct val="100000"/>
              <a:buFont typeface="Comic Sans MS"/>
              <a:buChar char="●"/>
            </a:pPr>
            <a:r>
              <a:rPr lang="en" sz="2400">
                <a:latin typeface="Comic Sans MS"/>
                <a:ea typeface="Comic Sans MS"/>
                <a:cs typeface="Comic Sans MS"/>
                <a:sym typeface="Comic Sans MS"/>
              </a:rPr>
              <a:t>School social workers and parent liaisons can work with family to support anxious students.</a:t>
            </a:r>
          </a:p>
          <a:p>
            <a:pPr marL="457200" lvl="0" indent="-381000" rtl="0">
              <a:spcBef>
                <a:spcPts val="0"/>
              </a:spcBef>
              <a:buSzPct val="100000"/>
              <a:buFont typeface="Comic Sans MS"/>
              <a:buChar char="●"/>
            </a:pPr>
            <a:r>
              <a:rPr lang="en" sz="2400">
                <a:latin typeface="Comic Sans MS"/>
                <a:ea typeface="Comic Sans MS"/>
                <a:cs typeface="Comic Sans MS"/>
                <a:sym typeface="Comic Sans MS"/>
              </a:rPr>
              <a:t>Referral for outside counseling (up to 6 paid sessions)</a:t>
            </a:r>
          </a:p>
          <a:p>
            <a:pPr marL="457200" lvl="0" indent="-381000" rtl="0">
              <a:spcBef>
                <a:spcPts val="0"/>
              </a:spcBef>
              <a:buSzPct val="100000"/>
              <a:buFont typeface="Comic Sans MS"/>
              <a:buChar char="●"/>
            </a:pPr>
            <a:r>
              <a:rPr lang="en" sz="2400">
                <a:latin typeface="Comic Sans MS"/>
                <a:ea typeface="Comic Sans MS"/>
                <a:cs typeface="Comic Sans MS"/>
                <a:sym typeface="Comic Sans MS"/>
              </a:rPr>
              <a:t>Implementation of Positive Behavior Intervention System (PBIS) in schools</a:t>
            </a:r>
          </a:p>
          <a:p>
            <a:pPr lvl="0">
              <a:spcBef>
                <a:spcPts val="0"/>
              </a:spcBef>
              <a:buNone/>
            </a:pPr>
            <a:endParaRPr sz="24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orsiva"/>
              <a:buNone/>
            </a:pPr>
            <a:r>
              <a:rPr lang="en" sz="3000" b="1" i="0" u="none" strike="noStrike" cap="none">
                <a:solidFill>
                  <a:schemeClr val="dk1"/>
                </a:solidFill>
                <a:latin typeface="Corsiva"/>
                <a:ea typeface="Corsiva"/>
                <a:cs typeface="Corsiva"/>
                <a:sym typeface="Corsiva"/>
              </a:rPr>
              <a:t>Resources</a:t>
            </a:r>
          </a:p>
        </p:txBody>
      </p:sp>
      <p:sp>
        <p:nvSpPr>
          <p:cNvPr id="124" name="Shape 124"/>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0" i="1" u="sng" strike="noStrike" cap="none">
                <a:solidFill>
                  <a:schemeClr val="dk1"/>
                </a:solidFill>
                <a:latin typeface="Arial"/>
                <a:ea typeface="Arial"/>
                <a:cs typeface="Arial"/>
                <a:sym typeface="Arial"/>
              </a:rPr>
              <a:t>Smart but Scattered Teens</a:t>
            </a:r>
            <a:r>
              <a:rPr lang="en" sz="1800" b="0" i="0" u="none" strike="noStrike" cap="none">
                <a:solidFill>
                  <a:schemeClr val="dk1"/>
                </a:solidFill>
                <a:latin typeface="Arial"/>
                <a:ea typeface="Arial"/>
                <a:cs typeface="Arial"/>
                <a:sym typeface="Arial"/>
              </a:rPr>
              <a:t>, Peg Dawson, EdD</a:t>
            </a:r>
          </a:p>
          <a:p>
            <a:pPr marL="0" marR="0" lvl="0" indent="0" algn="l" rtl="0">
              <a:lnSpc>
                <a:spcPct val="100000"/>
              </a:lnSpc>
              <a:spcBef>
                <a:spcPts val="0"/>
              </a:spcBef>
              <a:spcAft>
                <a:spcPts val="0"/>
              </a:spcAft>
              <a:buClr>
                <a:schemeClr val="dk1"/>
              </a:buClr>
              <a:buSzPct val="25000"/>
              <a:buFont typeface="Arial"/>
              <a:buNone/>
            </a:pPr>
            <a:r>
              <a:rPr lang="en" sz="1800" b="0" i="1" u="sng" strike="noStrike" cap="none">
                <a:solidFill>
                  <a:schemeClr val="dk1"/>
                </a:solidFill>
                <a:latin typeface="Arial"/>
                <a:ea typeface="Arial"/>
                <a:cs typeface="Arial"/>
                <a:sym typeface="Arial"/>
              </a:rPr>
              <a:t>Parenting Children with ADHD: 10 Lessons that Medicine can’t teach, </a:t>
            </a:r>
            <a:r>
              <a:rPr lang="en" sz="1800" b="0" i="0" u="none" strike="noStrike" cap="none">
                <a:solidFill>
                  <a:schemeClr val="dk1"/>
                </a:solidFill>
                <a:latin typeface="Arial"/>
                <a:ea typeface="Arial"/>
                <a:cs typeface="Arial"/>
                <a:sym typeface="Arial"/>
              </a:rPr>
              <a:t>Vincent Minostra</a:t>
            </a:r>
          </a:p>
          <a:p>
            <a:pPr marL="0" marR="0" lvl="0" indent="0" algn="l" rtl="0">
              <a:lnSpc>
                <a:spcPct val="100000"/>
              </a:lnSpc>
              <a:spcBef>
                <a:spcPts val="0"/>
              </a:spcBef>
              <a:spcAft>
                <a:spcPts val="0"/>
              </a:spcAft>
              <a:buClr>
                <a:schemeClr val="dk1"/>
              </a:buClr>
              <a:buSzPct val="25000"/>
              <a:buFont typeface="Arial"/>
              <a:buNone/>
            </a:pPr>
            <a:r>
              <a:rPr lang="en" sz="1800" b="0" i="1" u="sng" strike="noStrike" cap="none">
                <a:solidFill>
                  <a:schemeClr val="dk1"/>
                </a:solidFill>
                <a:latin typeface="Arial"/>
                <a:ea typeface="Arial"/>
                <a:cs typeface="Arial"/>
                <a:sym typeface="Arial"/>
              </a:rPr>
              <a:t>Parenting with Love and Logic, </a:t>
            </a:r>
            <a:r>
              <a:rPr lang="en" sz="1800" b="0" i="0" u="none" strike="noStrike" cap="none">
                <a:solidFill>
                  <a:schemeClr val="dk1"/>
                </a:solidFill>
                <a:latin typeface="Arial"/>
                <a:ea typeface="Arial"/>
                <a:cs typeface="Arial"/>
                <a:sym typeface="Arial"/>
              </a:rPr>
              <a:t>Foster Cline and Jim Cay</a:t>
            </a: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National Institute of Mental Illness:  </a:t>
            </a:r>
            <a:r>
              <a:rPr lang="en" sz="1800" b="0" i="0" u="sng" strike="noStrike" cap="none">
                <a:solidFill>
                  <a:schemeClr val="hlink"/>
                </a:solidFill>
                <a:latin typeface="Arial"/>
                <a:ea typeface="Arial"/>
                <a:cs typeface="Arial"/>
                <a:sym typeface="Arial"/>
                <a:hlinkClick r:id="rId3"/>
              </a:rPr>
              <a:t>www.nami.org</a:t>
            </a: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Contra Costa Public Health: </a:t>
            </a:r>
            <a:r>
              <a:rPr lang="en" sz="1800" b="0" i="0" u="sng" strike="noStrike" cap="none">
                <a:solidFill>
                  <a:schemeClr val="hlink"/>
                </a:solidFill>
                <a:latin typeface="Arial"/>
                <a:ea typeface="Arial"/>
                <a:cs typeface="Arial"/>
                <a:sym typeface="Arial"/>
                <a:hlinkClick r:id="rId4"/>
              </a:rPr>
              <a:t>http://devshrub.bravesites.com</a:t>
            </a:r>
            <a:r>
              <a:rPr lang="en" sz="1800" b="0" i="0" u="none" strike="noStrike" cap="none">
                <a:solidFill>
                  <a:schemeClr val="dk1"/>
                </a:solidFill>
                <a:latin typeface="Arial"/>
                <a:ea typeface="Arial"/>
                <a:cs typeface="Arial"/>
                <a:sym typeface="Arial"/>
              </a:rPr>
              <a:t> (this site is age specific and can address a variety of parenting concerns and child development)</a:t>
            </a:r>
          </a:p>
          <a:p>
            <a:pPr marL="0" marR="0" lvl="0" indent="0" algn="l" rtl="0">
              <a:lnSpc>
                <a:spcPct val="100000"/>
              </a:lnSpc>
              <a:spcBef>
                <a:spcPts val="0"/>
              </a:spcBef>
              <a:spcAft>
                <a:spcPts val="0"/>
              </a:spcAft>
              <a:buClr>
                <a:schemeClr val="dk1"/>
              </a:buClr>
              <a:buSzPct val="25000"/>
              <a:buFont typeface="Chewy"/>
              <a:buNone/>
            </a:pPr>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endParaRPr sz="3600" b="1" i="0" u="none" strike="noStrike" cap="none">
              <a:solidFill>
                <a:schemeClr val="dk1"/>
              </a:solidFill>
              <a:latin typeface="Corsiva"/>
              <a:ea typeface="Corsiva"/>
              <a:cs typeface="Corsiva"/>
              <a:sym typeface="Corsiva"/>
            </a:endParaRPr>
          </a:p>
          <a:p>
            <a:pPr marL="0" marR="0" lvl="0" indent="0" algn="ctr" rtl="0">
              <a:lnSpc>
                <a:spcPct val="100000"/>
              </a:lnSpc>
              <a:spcBef>
                <a:spcPts val="0"/>
              </a:spcBef>
              <a:spcAft>
                <a:spcPts val="0"/>
              </a:spcAft>
              <a:buClr>
                <a:schemeClr val="dk1"/>
              </a:buClr>
              <a:buSzPct val="25000"/>
              <a:buFont typeface="Arial"/>
              <a:buNone/>
            </a:pPr>
            <a:endParaRPr sz="3600" b="1" i="0" u="none" strike="noStrike" cap="none">
              <a:solidFill>
                <a:schemeClr val="dk1"/>
              </a:solidFill>
              <a:latin typeface="Corsiva"/>
              <a:ea typeface="Corsiva"/>
              <a:cs typeface="Corsiva"/>
              <a:sym typeface="Corsiva"/>
            </a:endParaRPr>
          </a:p>
        </p:txBody>
      </p:sp>
      <p:sp>
        <p:nvSpPr>
          <p:cNvPr id="41" name="Shape 41"/>
          <p:cNvSpPr txBox="1">
            <a:spLocks noGrp="1"/>
          </p:cNvSpPr>
          <p:nvPr>
            <p:ph type="body" idx="1"/>
          </p:nvPr>
        </p:nvSpPr>
        <p:spPr>
          <a:xfrm>
            <a:off x="457200" y="12090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0" i="0" u="none" strike="noStrike" cap="none">
                <a:solidFill>
                  <a:schemeClr val="dk1"/>
                </a:solidFill>
                <a:latin typeface="Arial"/>
                <a:ea typeface="Arial"/>
                <a:cs typeface="Arial"/>
                <a:sym typeface="Arial"/>
              </a:rPr>
              <a:t>12-1</a:t>
            </a:r>
            <a:r>
              <a:rPr lang="en" sz="2400"/>
              <a:t>7</a:t>
            </a:r>
            <a:r>
              <a:rPr lang="en" sz="2400" b="0" i="0" u="none" strike="noStrike" cap="none">
                <a:solidFill>
                  <a:schemeClr val="dk1"/>
                </a:solidFill>
                <a:latin typeface="Arial"/>
                <a:ea typeface="Arial"/>
                <a:cs typeface="Arial"/>
                <a:sym typeface="Arial"/>
              </a:rPr>
              <a:t> yo: strong desire for independence though still dependent on parents. Social aspects become the focus. Who am I? Who do my friends think I am, what values do my parents want me to have? This stage opens the most opportunity for conflicts b/t parents and teens.</a:t>
            </a:r>
          </a:p>
          <a:p>
            <a:pPr marL="0" marR="0" lvl="0" indent="0" algn="l" rtl="0">
              <a:lnSpc>
                <a:spcPct val="100000"/>
              </a:lnSpc>
              <a:spcBef>
                <a:spcPts val="0"/>
              </a:spcBef>
              <a:spcAft>
                <a:spcPts val="0"/>
              </a:spcAft>
              <a:buClr>
                <a:schemeClr val="dk1"/>
              </a:buClr>
              <a:buSzPct val="25000"/>
              <a:buFont typeface="Arial"/>
              <a:buNone/>
            </a:pPr>
            <a:r>
              <a:rPr lang="en" sz="2400" b="0" i="0" u="none" strike="noStrike" cap="none">
                <a:solidFill>
                  <a:schemeClr val="dk1"/>
                </a:solidFill>
                <a:latin typeface="Arial"/>
                <a:ea typeface="Arial"/>
                <a:cs typeface="Arial"/>
                <a:sym typeface="Arial"/>
              </a:rPr>
              <a:t>Very emotional, feelings become very strong.</a:t>
            </a:r>
          </a:p>
          <a:p>
            <a:pPr marL="0" marR="0" lvl="0" indent="0" algn="l" rtl="0">
              <a:lnSpc>
                <a:spcPct val="100000"/>
              </a:lnSpc>
              <a:spcBef>
                <a:spcPts val="0"/>
              </a:spcBef>
              <a:spcAft>
                <a:spcPts val="0"/>
              </a:spcAft>
              <a:buClr>
                <a:schemeClr val="dk1"/>
              </a:buClr>
              <a:buSzPct val="25000"/>
              <a:buFont typeface="Corsiva"/>
              <a:buNone/>
            </a:pPr>
            <a:r>
              <a:rPr lang="en" sz="3000" b="1" i="0" u="none" strike="noStrike" cap="none">
                <a:solidFill>
                  <a:schemeClr val="dk1"/>
                </a:solidFill>
                <a:latin typeface="Corsiva"/>
                <a:ea typeface="Corsiva"/>
                <a:cs typeface="Corsiva"/>
                <a:sym typeface="Corsiva"/>
              </a:rPr>
              <a:t>As much development happening in the brain as infancy</a:t>
            </a:r>
          </a:p>
        </p:txBody>
      </p:sp>
      <p:pic>
        <p:nvPicPr>
          <p:cNvPr id="42" name="Shape 42"/>
          <p:cNvPicPr preferRelativeResize="0"/>
          <p:nvPr/>
        </p:nvPicPr>
        <p:blipFill rotWithShape="1">
          <a:blip r:embed="rId3">
            <a:alphaModFix/>
          </a:blip>
          <a:srcRect/>
          <a:stretch/>
        </p:blipFill>
        <p:spPr>
          <a:xfrm>
            <a:off x="2308275" y="35650"/>
            <a:ext cx="4456149" cy="1319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Judgment (If/Then, Impulses)</a:t>
            </a:r>
          </a:p>
        </p:txBody>
      </p:sp>
      <p:pic>
        <p:nvPicPr>
          <p:cNvPr id="48" name="Shape 48"/>
          <p:cNvPicPr preferRelativeResize="0"/>
          <p:nvPr/>
        </p:nvPicPr>
        <p:blipFill rotWithShape="1">
          <a:blip r:embed="rId3">
            <a:alphaModFix/>
          </a:blip>
          <a:srcRect/>
          <a:stretch/>
        </p:blipFill>
        <p:spPr>
          <a:xfrm>
            <a:off x="2147850" y="1063375"/>
            <a:ext cx="4554174" cy="3908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Brain Development</a:t>
            </a:r>
          </a:p>
        </p:txBody>
      </p:sp>
      <p:sp>
        <p:nvSpPr>
          <p:cNvPr id="54" name="Shape 54"/>
          <p:cNvSpPr txBox="1">
            <a:spLocks noGrp="1"/>
          </p:cNvSpPr>
          <p:nvPr>
            <p:ph type="body" idx="1"/>
          </p:nvPr>
        </p:nvSpPr>
        <p:spPr>
          <a:xfrm>
            <a:off x="376975" y="12763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Frontal Lobe</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Executive functions:</a:t>
            </a:r>
          </a:p>
          <a:p>
            <a:pPr marL="0" marR="0" lvl="0" indent="0" algn="l" rtl="0">
              <a:lnSpc>
                <a:spcPct val="100000"/>
              </a:lnSpc>
              <a:spcBef>
                <a:spcPts val="0"/>
              </a:spcBef>
              <a:spcAft>
                <a:spcPts val="0"/>
              </a:spcAft>
              <a:buClr>
                <a:schemeClr val="dk1"/>
              </a:buClr>
              <a:buSzPct val="25000"/>
              <a:buFont typeface="Corsiva"/>
              <a:buNone/>
            </a:pPr>
            <a:r>
              <a:rPr lang="en" sz="2400" b="0" i="0" u="none" strike="noStrike" cap="none">
                <a:solidFill>
                  <a:schemeClr val="dk1"/>
                </a:solidFill>
                <a:latin typeface="Corsiva"/>
                <a:ea typeface="Corsiva"/>
                <a:cs typeface="Corsiva"/>
                <a:sym typeface="Corsiva"/>
              </a:rPr>
              <a:t>Organization</a:t>
            </a:r>
          </a:p>
          <a:p>
            <a:pPr marL="0" marR="0" lvl="0" indent="0" algn="l" rtl="0">
              <a:lnSpc>
                <a:spcPct val="100000"/>
              </a:lnSpc>
              <a:spcBef>
                <a:spcPts val="0"/>
              </a:spcBef>
              <a:spcAft>
                <a:spcPts val="0"/>
              </a:spcAft>
              <a:buClr>
                <a:schemeClr val="dk1"/>
              </a:buClr>
              <a:buSzPct val="25000"/>
              <a:buFont typeface="Corsiva"/>
              <a:buNone/>
            </a:pPr>
            <a:r>
              <a:rPr lang="en" sz="2400" b="0" i="0" u="none" strike="noStrike" cap="none">
                <a:solidFill>
                  <a:schemeClr val="dk1"/>
                </a:solidFill>
                <a:latin typeface="Corsiva"/>
                <a:ea typeface="Corsiva"/>
                <a:cs typeface="Corsiva"/>
                <a:sym typeface="Corsiva"/>
              </a:rPr>
              <a:t>Time management</a:t>
            </a:r>
          </a:p>
          <a:p>
            <a:pPr marL="0" marR="0" lvl="0" indent="0" algn="l" rtl="0">
              <a:lnSpc>
                <a:spcPct val="100000"/>
              </a:lnSpc>
              <a:spcBef>
                <a:spcPts val="0"/>
              </a:spcBef>
              <a:spcAft>
                <a:spcPts val="0"/>
              </a:spcAft>
              <a:buClr>
                <a:schemeClr val="dk1"/>
              </a:buClr>
              <a:buSzPct val="25000"/>
              <a:buFont typeface="Corsiva"/>
              <a:buNone/>
            </a:pPr>
            <a:r>
              <a:rPr lang="en" sz="2400" b="0" i="0" u="none" strike="noStrike" cap="none">
                <a:solidFill>
                  <a:schemeClr val="dk1"/>
                </a:solidFill>
                <a:latin typeface="Corsiva"/>
                <a:ea typeface="Corsiva"/>
                <a:cs typeface="Corsiva"/>
                <a:sym typeface="Corsiva"/>
              </a:rPr>
              <a:t>If/Then ‘causal’ thinking</a:t>
            </a:r>
          </a:p>
          <a:p>
            <a:pPr marL="0" marR="0" lvl="0" indent="0" algn="l" rtl="0">
              <a:lnSpc>
                <a:spcPct val="100000"/>
              </a:lnSpc>
              <a:spcBef>
                <a:spcPts val="0"/>
              </a:spcBef>
              <a:spcAft>
                <a:spcPts val="0"/>
              </a:spcAft>
              <a:buClr>
                <a:schemeClr val="dk1"/>
              </a:buClr>
              <a:buSzPct val="25000"/>
              <a:buFont typeface="Corsiva"/>
              <a:buNone/>
            </a:pPr>
            <a:r>
              <a:rPr lang="en" sz="2400" b="0" i="0" u="none" strike="noStrike" cap="none">
                <a:solidFill>
                  <a:schemeClr val="dk1"/>
                </a:solidFill>
                <a:latin typeface="Corsiva"/>
                <a:ea typeface="Corsiva"/>
                <a:cs typeface="Corsiva"/>
                <a:sym typeface="Corsiva"/>
              </a:rPr>
              <a:t>Attention Span</a:t>
            </a:r>
          </a:p>
          <a:p>
            <a:pPr marL="0" marR="0" lvl="0" indent="0" algn="l" rtl="0">
              <a:lnSpc>
                <a:spcPct val="100000"/>
              </a:lnSpc>
              <a:spcBef>
                <a:spcPts val="0"/>
              </a:spcBef>
              <a:spcAft>
                <a:spcPts val="0"/>
              </a:spcAft>
              <a:buClr>
                <a:schemeClr val="dk1"/>
              </a:buClr>
              <a:buSzPct val="25000"/>
              <a:buFont typeface="Corsiva"/>
              <a:buNone/>
            </a:pPr>
            <a:r>
              <a:rPr lang="en" sz="2400" b="0" i="0" u="none" strike="noStrike" cap="none">
                <a:solidFill>
                  <a:schemeClr val="dk1"/>
                </a:solidFill>
                <a:latin typeface="Corsiva"/>
                <a:ea typeface="Corsiva"/>
                <a:cs typeface="Corsiva"/>
                <a:sym typeface="Corsiva"/>
              </a:rPr>
              <a:t>Anger/Emotional connections become more intense</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chemeClr val="dk1"/>
              </a:solidFill>
              <a:latin typeface="Corsiva"/>
              <a:ea typeface="Corsiva"/>
              <a:cs typeface="Corsiva"/>
              <a:sym typeface="Corsiva"/>
            </a:endParaRPr>
          </a:p>
        </p:txBody>
      </p:sp>
      <p:pic>
        <p:nvPicPr>
          <p:cNvPr id="55" name="Shape 55"/>
          <p:cNvPicPr preferRelativeResize="0"/>
          <p:nvPr/>
        </p:nvPicPr>
        <p:blipFill rotWithShape="1">
          <a:blip r:embed="rId3">
            <a:alphaModFix/>
          </a:blip>
          <a:srcRect/>
          <a:stretch/>
        </p:blipFill>
        <p:spPr>
          <a:xfrm>
            <a:off x="4426075" y="1259425"/>
            <a:ext cx="3429000" cy="228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37000"/>
            <a:ext cx="4412400" cy="1063200"/>
          </a:xfrm>
          <a:prstGeom prst="rect">
            <a:avLst/>
          </a:prstGeom>
        </p:spPr>
        <p:txBody>
          <a:bodyPr lIns="91425" tIns="91425" rIns="91425" bIns="91425" anchor="b" anchorCtr="0">
            <a:noAutofit/>
          </a:bodyPr>
          <a:lstStyle/>
          <a:p>
            <a:pPr lvl="0" algn="ctr">
              <a:spcBef>
                <a:spcPts val="0"/>
              </a:spcBef>
              <a:buNone/>
            </a:pPr>
            <a:r>
              <a:rPr lang="en" sz="3000">
                <a:latin typeface="Pacifico"/>
                <a:ea typeface="Pacifico"/>
                <a:cs typeface="Pacifico"/>
                <a:sym typeface="Pacifico"/>
              </a:rPr>
              <a:t>Stress: Eliminate or Manage?</a:t>
            </a:r>
          </a:p>
        </p:txBody>
      </p:sp>
      <p:sp>
        <p:nvSpPr>
          <p:cNvPr id="61" name="Shape 61"/>
          <p:cNvSpPr txBox="1">
            <a:spLocks noGrp="1"/>
          </p:cNvSpPr>
          <p:nvPr>
            <p:ph type="body" idx="1"/>
          </p:nvPr>
        </p:nvSpPr>
        <p:spPr>
          <a:xfrm>
            <a:off x="457200" y="1200150"/>
            <a:ext cx="4524300" cy="3756600"/>
          </a:xfrm>
          <a:prstGeom prst="rect">
            <a:avLst/>
          </a:prstGeom>
        </p:spPr>
        <p:txBody>
          <a:bodyPr lIns="91425" tIns="91425" rIns="91425" bIns="91425" anchor="t" anchorCtr="0">
            <a:noAutofit/>
          </a:bodyPr>
          <a:lstStyle/>
          <a:p>
            <a:pPr marL="457200" lvl="0" indent="-342900" rtl="0">
              <a:spcBef>
                <a:spcPts val="0"/>
              </a:spcBef>
              <a:buSzPct val="100000"/>
              <a:buChar char="❖"/>
            </a:pPr>
            <a:r>
              <a:rPr lang="en" sz="1800"/>
              <a:t>“Good” stress: moving to a bigger home, first dates, winning a tournament, motivation for positive changes, promotions at work</a:t>
            </a:r>
          </a:p>
          <a:p>
            <a:pPr marL="457200" lvl="0" indent="-342900" rtl="0">
              <a:spcBef>
                <a:spcPts val="0"/>
              </a:spcBef>
              <a:buSzPct val="100000"/>
              <a:buChar char="❖"/>
            </a:pPr>
            <a:r>
              <a:rPr lang="en" sz="1800"/>
              <a:t>Other stressors: homework, work, relationships, changes (example: death in the family, move, divorce etc)</a:t>
            </a:r>
          </a:p>
          <a:p>
            <a:pPr marL="457200" lvl="0" indent="-342900">
              <a:spcBef>
                <a:spcPts val="0"/>
              </a:spcBef>
              <a:buSzPct val="100000"/>
              <a:buChar char="❖"/>
            </a:pPr>
            <a:r>
              <a:rPr lang="en" sz="1800"/>
              <a:t>Stress can lead to anxiety and in some cases compromise health if it is not managed (headaches, loss of sleep, poor immune system etc)</a:t>
            </a:r>
          </a:p>
        </p:txBody>
      </p:sp>
      <p:pic>
        <p:nvPicPr>
          <p:cNvPr id="62" name="Shape 62" descr="stress_ball2.jpg"/>
          <p:cNvPicPr preferRelativeResize="0"/>
          <p:nvPr/>
        </p:nvPicPr>
        <p:blipFill>
          <a:blip r:embed="rId3">
            <a:alphaModFix/>
          </a:blip>
          <a:stretch>
            <a:fillRect/>
          </a:stretch>
        </p:blipFill>
        <p:spPr>
          <a:xfrm>
            <a:off x="4981500" y="510625"/>
            <a:ext cx="4080175" cy="434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Pacifico"/>
                <a:ea typeface="Pacifico"/>
                <a:cs typeface="Pacifico"/>
                <a:sym typeface="Pacifico"/>
              </a:rPr>
              <a:t>Home, School, Friends, Chores, after school activities, testing</a:t>
            </a:r>
            <a:r>
              <a:rPr lang="en" sz="2400">
                <a:latin typeface="Pacifico"/>
                <a:ea typeface="Pacifico"/>
                <a:cs typeface="Pacifico"/>
                <a:sym typeface="Pacifico"/>
              </a:rPr>
              <a:t>, College, Noise of the school Day, etc</a:t>
            </a:r>
          </a:p>
        </p:txBody>
      </p:sp>
      <p:pic>
        <p:nvPicPr>
          <p:cNvPr id="68" name="Shape 68"/>
          <p:cNvPicPr preferRelativeResize="0"/>
          <p:nvPr/>
        </p:nvPicPr>
        <p:blipFill rotWithShape="1">
          <a:blip r:embed="rId3">
            <a:alphaModFix/>
          </a:blip>
          <a:srcRect/>
          <a:stretch/>
        </p:blipFill>
        <p:spPr>
          <a:xfrm>
            <a:off x="747550" y="3176475"/>
            <a:ext cx="2762250" cy="1657350"/>
          </a:xfrm>
          <a:prstGeom prst="rect">
            <a:avLst/>
          </a:prstGeom>
          <a:noFill/>
          <a:ln>
            <a:noFill/>
          </a:ln>
        </p:spPr>
      </p:pic>
      <p:pic>
        <p:nvPicPr>
          <p:cNvPr id="69" name="Shape 69"/>
          <p:cNvPicPr preferRelativeResize="0"/>
          <p:nvPr/>
        </p:nvPicPr>
        <p:blipFill rotWithShape="1">
          <a:blip r:embed="rId4">
            <a:alphaModFix/>
          </a:blip>
          <a:srcRect/>
          <a:stretch/>
        </p:blipFill>
        <p:spPr>
          <a:xfrm>
            <a:off x="3509800" y="1617200"/>
            <a:ext cx="2162174" cy="1390650"/>
          </a:xfrm>
          <a:prstGeom prst="rect">
            <a:avLst/>
          </a:prstGeom>
          <a:noFill/>
          <a:ln>
            <a:noFill/>
          </a:ln>
        </p:spPr>
      </p:pic>
      <p:pic>
        <p:nvPicPr>
          <p:cNvPr id="70" name="Shape 70"/>
          <p:cNvPicPr preferRelativeResize="0"/>
          <p:nvPr/>
        </p:nvPicPr>
        <p:blipFill rotWithShape="1">
          <a:blip r:embed="rId5">
            <a:alphaModFix/>
          </a:blip>
          <a:srcRect/>
          <a:stretch/>
        </p:blipFill>
        <p:spPr>
          <a:xfrm>
            <a:off x="457200" y="1231999"/>
            <a:ext cx="2663775" cy="1775849"/>
          </a:xfrm>
          <a:prstGeom prst="rect">
            <a:avLst/>
          </a:prstGeom>
          <a:noFill/>
          <a:ln>
            <a:noFill/>
          </a:ln>
        </p:spPr>
      </p:pic>
      <p:pic>
        <p:nvPicPr>
          <p:cNvPr id="71" name="Shape 71"/>
          <p:cNvPicPr preferRelativeResize="0"/>
          <p:nvPr/>
        </p:nvPicPr>
        <p:blipFill rotWithShape="1">
          <a:blip r:embed="rId6">
            <a:alphaModFix/>
          </a:blip>
          <a:srcRect/>
          <a:stretch/>
        </p:blipFill>
        <p:spPr>
          <a:xfrm>
            <a:off x="5945600" y="2839275"/>
            <a:ext cx="2663775" cy="1994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Resiliency Vs Withdrawal/ Disorder</a:t>
            </a:r>
          </a:p>
        </p:txBody>
      </p:sp>
      <p:sp>
        <p:nvSpPr>
          <p:cNvPr id="77" name="Shape 77"/>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457200" lvl="0" indent="-342900" rtl="0">
              <a:spcBef>
                <a:spcPts val="0"/>
              </a:spcBef>
              <a:buSzPct val="100000"/>
              <a:buChar char="●"/>
            </a:pPr>
            <a:r>
              <a:rPr lang="en" sz="1800"/>
              <a:t>“manage” stress</a:t>
            </a:r>
          </a:p>
          <a:p>
            <a:pPr marL="457200" lvl="0" indent="-342900" rtl="0">
              <a:spcBef>
                <a:spcPts val="0"/>
              </a:spcBef>
              <a:buSzPct val="100000"/>
              <a:buChar char="●"/>
            </a:pPr>
            <a:r>
              <a:rPr lang="en" sz="1800"/>
              <a:t>Breakdown obligations and schedules so that they aren’t so monumental</a:t>
            </a:r>
          </a:p>
          <a:p>
            <a:pPr marL="457200" lvl="0" indent="-342900" rtl="0">
              <a:spcBef>
                <a:spcPts val="0"/>
              </a:spcBef>
              <a:buSzPct val="100000"/>
              <a:buChar char="●"/>
            </a:pPr>
            <a:r>
              <a:rPr lang="en" sz="1800"/>
              <a:t>Staying here/now not “next week I have..” “what if ____ happens”</a:t>
            </a:r>
          </a:p>
          <a:p>
            <a:pPr marL="457200" lvl="0" indent="-342900" rtl="0">
              <a:spcBef>
                <a:spcPts val="0"/>
              </a:spcBef>
              <a:buSzPct val="100000"/>
              <a:buChar char="●"/>
            </a:pPr>
            <a:r>
              <a:rPr lang="en" sz="1800"/>
              <a:t>Build tolerance and ability to cope with daily stressors, recognizing some kids can handle more than others</a:t>
            </a:r>
          </a:p>
          <a:p>
            <a:pPr marL="457200" lvl="0" indent="-342900">
              <a:spcBef>
                <a:spcPts val="0"/>
              </a:spcBef>
              <a:buSzPct val="100000"/>
              <a:buChar char="●"/>
            </a:pPr>
            <a:r>
              <a:rPr lang="en" sz="1800"/>
              <a:t>Teachers can help with this in the classroom (Elise training)</a:t>
            </a:r>
          </a:p>
        </p:txBody>
      </p:sp>
      <p:pic>
        <p:nvPicPr>
          <p:cNvPr id="78" name="Shape 78" descr="stock-photo-stress-management-in-word-collage-117175120.jpg"/>
          <p:cNvPicPr preferRelativeResize="0"/>
          <p:nvPr/>
        </p:nvPicPr>
        <p:blipFill>
          <a:blip r:embed="rId3">
            <a:alphaModFix/>
          </a:blip>
          <a:stretch>
            <a:fillRect/>
          </a:stretch>
        </p:blipFill>
        <p:spPr>
          <a:xfrm>
            <a:off x="4725987" y="1200149"/>
            <a:ext cx="3621088" cy="3725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01299"/>
            <a:ext cx="8229600" cy="652800"/>
          </a:xfrm>
          <a:prstGeom prst="rect">
            <a:avLst/>
          </a:prstGeom>
        </p:spPr>
        <p:txBody>
          <a:bodyPr lIns="91425" tIns="91425" rIns="91425" bIns="91425" anchor="b" anchorCtr="0">
            <a:noAutofit/>
          </a:bodyPr>
          <a:lstStyle/>
          <a:p>
            <a:pPr lvl="0" algn="ctr">
              <a:spcBef>
                <a:spcPts val="0"/>
              </a:spcBef>
              <a:buNone/>
            </a:pPr>
            <a:r>
              <a:rPr lang="en" sz="3000">
                <a:latin typeface="Pacifico"/>
                <a:ea typeface="Pacifico"/>
                <a:cs typeface="Pacifico"/>
                <a:sym typeface="Pacifico"/>
              </a:rPr>
              <a:t>Very Real Physical Changes/Symptoms</a:t>
            </a:r>
          </a:p>
        </p:txBody>
      </p:sp>
      <p:sp>
        <p:nvSpPr>
          <p:cNvPr id="84" name="Shape 84"/>
          <p:cNvSpPr txBox="1">
            <a:spLocks noGrp="1"/>
          </p:cNvSpPr>
          <p:nvPr>
            <p:ph type="body" idx="1"/>
          </p:nvPr>
        </p:nvSpPr>
        <p:spPr>
          <a:xfrm>
            <a:off x="457200" y="855375"/>
            <a:ext cx="3994500" cy="4288199"/>
          </a:xfrm>
          <a:prstGeom prst="rect">
            <a:avLst/>
          </a:prstGeom>
        </p:spPr>
        <p:txBody>
          <a:bodyPr lIns="91425" tIns="91425" rIns="91425" bIns="91425" anchor="t" anchorCtr="0">
            <a:noAutofit/>
          </a:bodyPr>
          <a:lstStyle/>
          <a:p>
            <a:pPr marL="647700" lvl="0" indent="-301625" rtl="0">
              <a:lnSpc>
                <a:spcPct val="156521"/>
              </a:lnSpc>
              <a:spcBef>
                <a:spcPts val="1500"/>
              </a:spcBef>
              <a:buClr>
                <a:srgbClr val="333333"/>
              </a:buClr>
              <a:buSzPct val="95833"/>
              <a:buFont typeface="Arial"/>
              <a:buChar char="●"/>
            </a:pPr>
            <a:r>
              <a:rPr lang="en" sz="1150">
                <a:solidFill>
                  <a:srgbClr val="333333"/>
                </a:solidFill>
              </a:rPr>
              <a:t>Excessive worry</a:t>
            </a:r>
          </a:p>
          <a:p>
            <a:pPr marL="647700" lvl="0" indent="-301625" rtl="0">
              <a:lnSpc>
                <a:spcPct val="156521"/>
              </a:lnSpc>
              <a:spcBef>
                <a:spcPts val="1500"/>
              </a:spcBef>
              <a:buClr>
                <a:srgbClr val="333333"/>
              </a:buClr>
              <a:buSzPct val="95833"/>
              <a:buFont typeface="Arial"/>
              <a:buChar char="●"/>
            </a:pPr>
            <a:r>
              <a:rPr lang="en" sz="1150">
                <a:solidFill>
                  <a:srgbClr val="333333"/>
                </a:solidFill>
              </a:rPr>
              <a:t>Restlessness, feeling keyed up or on edge.</a:t>
            </a:r>
          </a:p>
          <a:p>
            <a:pPr marL="647700" lvl="0" indent="-301625" rtl="0">
              <a:lnSpc>
                <a:spcPct val="156521"/>
              </a:lnSpc>
              <a:spcBef>
                <a:spcPts val="1500"/>
              </a:spcBef>
              <a:buClr>
                <a:srgbClr val="333333"/>
              </a:buClr>
              <a:buSzPct val="95833"/>
              <a:buFont typeface="Arial"/>
              <a:buChar char="●"/>
            </a:pPr>
            <a:r>
              <a:rPr lang="en" sz="1150">
                <a:solidFill>
                  <a:srgbClr val="333333"/>
                </a:solidFill>
              </a:rPr>
              <a:t>Being easily fatigued</a:t>
            </a:r>
          </a:p>
          <a:p>
            <a:pPr marL="647700" lvl="0" indent="-301625" rtl="0">
              <a:lnSpc>
                <a:spcPct val="156521"/>
              </a:lnSpc>
              <a:spcBef>
                <a:spcPts val="1500"/>
              </a:spcBef>
              <a:buClr>
                <a:srgbClr val="333333"/>
              </a:buClr>
              <a:buSzPct val="95833"/>
              <a:buFont typeface="Arial"/>
              <a:buChar char="●"/>
            </a:pPr>
            <a:r>
              <a:rPr lang="en" sz="1150">
                <a:solidFill>
                  <a:srgbClr val="333333"/>
                </a:solidFill>
              </a:rPr>
              <a:t>Difficulty concentrating</a:t>
            </a:r>
          </a:p>
          <a:p>
            <a:pPr marL="647700" lvl="0" indent="-301625" rtl="0">
              <a:lnSpc>
                <a:spcPct val="156521"/>
              </a:lnSpc>
              <a:spcBef>
                <a:spcPts val="1500"/>
              </a:spcBef>
              <a:buClr>
                <a:srgbClr val="333333"/>
              </a:buClr>
              <a:buSzPct val="95833"/>
              <a:buFont typeface="Arial"/>
              <a:buChar char="●"/>
            </a:pPr>
            <a:r>
              <a:rPr lang="en" sz="1150">
                <a:solidFill>
                  <a:srgbClr val="333333"/>
                </a:solidFill>
              </a:rPr>
              <a:t>Irritability</a:t>
            </a:r>
          </a:p>
          <a:p>
            <a:pPr marL="647700" lvl="0" indent="-301625" rtl="0">
              <a:lnSpc>
                <a:spcPct val="156521"/>
              </a:lnSpc>
              <a:spcBef>
                <a:spcPts val="1500"/>
              </a:spcBef>
              <a:buClr>
                <a:srgbClr val="333333"/>
              </a:buClr>
              <a:buSzPct val="95833"/>
              <a:buFont typeface="Arial"/>
              <a:buChar char="●"/>
            </a:pPr>
            <a:r>
              <a:rPr lang="en" sz="1150">
                <a:solidFill>
                  <a:srgbClr val="333333"/>
                </a:solidFill>
              </a:rPr>
              <a:t>Muscle tension</a:t>
            </a:r>
          </a:p>
          <a:p>
            <a:pPr marL="647700" lvl="0" indent="-301625" rtl="0">
              <a:lnSpc>
                <a:spcPct val="156521"/>
              </a:lnSpc>
              <a:spcBef>
                <a:spcPts val="1500"/>
              </a:spcBef>
              <a:buClr>
                <a:srgbClr val="333333"/>
              </a:buClr>
              <a:buSzPct val="95833"/>
              <a:buFont typeface="Arial"/>
              <a:buChar char="●"/>
            </a:pPr>
            <a:r>
              <a:rPr lang="en" sz="1150">
                <a:solidFill>
                  <a:srgbClr val="333333"/>
                </a:solidFill>
              </a:rPr>
              <a:t>Sleep disturbance</a:t>
            </a:r>
          </a:p>
          <a:p>
            <a:pPr marL="647700" lvl="0" indent="-301625" rtl="0">
              <a:lnSpc>
                <a:spcPct val="156521"/>
              </a:lnSpc>
              <a:spcBef>
                <a:spcPts val="1500"/>
              </a:spcBef>
              <a:buClr>
                <a:srgbClr val="333333"/>
              </a:buClr>
              <a:buSzPct val="95833"/>
              <a:buFont typeface="Arial"/>
              <a:buChar char="●"/>
            </a:pPr>
            <a:r>
              <a:rPr lang="en" sz="1150">
                <a:solidFill>
                  <a:srgbClr val="333333"/>
                </a:solidFill>
              </a:rPr>
              <a:t>The anxiety, worry or physical symptoms cause clinically significant distress or impairment in important areas of functioning;</a:t>
            </a:r>
          </a:p>
          <a:p>
            <a:pPr marL="647700" lvl="0" indent="-301625" rtl="0">
              <a:lnSpc>
                <a:spcPct val="156521"/>
              </a:lnSpc>
              <a:spcBef>
                <a:spcPts val="1500"/>
              </a:spcBef>
              <a:buClr>
                <a:srgbClr val="333333"/>
              </a:buClr>
              <a:buSzPct val="95833"/>
              <a:buFont typeface="Arial"/>
              <a:buChar char="●"/>
            </a:pPr>
            <a:r>
              <a:rPr lang="en" sz="1150">
                <a:solidFill>
                  <a:srgbClr val="333333"/>
                </a:solidFill>
              </a:rPr>
              <a:t>The disturbance is not due to the physiological effects of a substance or medical condition;</a:t>
            </a:r>
          </a:p>
          <a:p>
            <a:pPr marL="647700" lvl="0" indent="-301625">
              <a:lnSpc>
                <a:spcPct val="156521"/>
              </a:lnSpc>
              <a:spcBef>
                <a:spcPts val="1500"/>
              </a:spcBef>
              <a:buClr>
                <a:srgbClr val="333333"/>
              </a:buClr>
              <a:buSzPct val="95833"/>
              <a:buFont typeface="Arial"/>
              <a:buChar char="●"/>
            </a:pPr>
            <a:r>
              <a:rPr lang="en" sz="1150">
                <a:solidFill>
                  <a:srgbClr val="333333"/>
                </a:solidFill>
              </a:rPr>
              <a:t>The disturbance is not better explained by another medical disorder (American Psychiatric Association, 2013).</a:t>
            </a:r>
          </a:p>
        </p:txBody>
      </p:sp>
      <p:pic>
        <p:nvPicPr>
          <p:cNvPr id="85" name="Shape 85" descr="anxiety brain scan.png"/>
          <p:cNvPicPr preferRelativeResize="0"/>
          <p:nvPr/>
        </p:nvPicPr>
        <p:blipFill>
          <a:blip r:embed="rId3">
            <a:alphaModFix/>
          </a:blip>
          <a:stretch>
            <a:fillRect/>
          </a:stretch>
        </p:blipFill>
        <p:spPr>
          <a:xfrm>
            <a:off x="5775062" y="1261150"/>
            <a:ext cx="1952625" cy="347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sz="3000">
                <a:latin typeface="Pacifico"/>
                <a:ea typeface="Pacifico"/>
                <a:cs typeface="Pacifico"/>
                <a:sym typeface="Pacifico"/>
              </a:rPr>
              <a:t>Anxiety Disorder and the aftermath</a:t>
            </a:r>
          </a:p>
        </p:txBody>
      </p:sp>
      <p:sp>
        <p:nvSpPr>
          <p:cNvPr id="91" name="Shape 91"/>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457200" lvl="0" indent="-304800" rtl="0">
              <a:lnSpc>
                <a:spcPct val="175000"/>
              </a:lnSpc>
              <a:spcBef>
                <a:spcPts val="0"/>
              </a:spcBef>
              <a:spcAft>
                <a:spcPts val="300"/>
              </a:spcAft>
              <a:buClr>
                <a:srgbClr val="333333"/>
              </a:buClr>
              <a:buSzPct val="66666"/>
              <a:buFont typeface="Arial"/>
              <a:buChar char="●"/>
            </a:pPr>
            <a:r>
              <a:rPr lang="en" sz="1800">
                <a:solidFill>
                  <a:srgbClr val="333333"/>
                </a:solidFill>
                <a:highlight>
                  <a:srgbClr val="FFFFFF"/>
                </a:highlight>
                <a:latin typeface="Pacifico"/>
                <a:ea typeface="Pacifico"/>
                <a:cs typeface="Pacifico"/>
                <a:sym typeface="Pacifico"/>
              </a:rPr>
              <a:t>Quick Startle Reflex:</a:t>
            </a:r>
            <a:r>
              <a:rPr lang="en" sz="1200">
                <a:solidFill>
                  <a:srgbClr val="333333"/>
                </a:solidFill>
                <a:highlight>
                  <a:srgbClr val="FFFFFF"/>
                </a:highlight>
              </a:rPr>
              <a:t>  Anxiety is also your body on high alert. The more stress and anxiety you experience, the more you create a higher natural baseline of stress inside you. If that anxiety level gets too high, you'll be more prone to startling, because your body will be quicker to reaching the startle phase of stress.</a:t>
            </a:r>
          </a:p>
          <a:p>
            <a:pPr marL="457200" lvl="0" indent="-304800" rtl="0">
              <a:lnSpc>
                <a:spcPct val="175000"/>
              </a:lnSpc>
              <a:spcBef>
                <a:spcPts val="0"/>
              </a:spcBef>
              <a:spcAft>
                <a:spcPts val="300"/>
              </a:spcAft>
              <a:buClr>
                <a:srgbClr val="333333"/>
              </a:buClr>
              <a:buSzPct val="66666"/>
              <a:buFont typeface="Arial"/>
              <a:buChar char="●"/>
            </a:pPr>
            <a:r>
              <a:rPr lang="en" sz="1800">
                <a:solidFill>
                  <a:srgbClr val="333333"/>
                </a:solidFill>
                <a:highlight>
                  <a:srgbClr val="FFFFFF"/>
                </a:highlight>
                <a:latin typeface="Pacifico"/>
                <a:ea typeface="Pacifico"/>
                <a:cs typeface="Pacifico"/>
                <a:sym typeface="Pacifico"/>
              </a:rPr>
              <a:t>Irritation: </a:t>
            </a:r>
            <a:r>
              <a:rPr lang="en" sz="1200">
                <a:solidFill>
                  <a:srgbClr val="333333"/>
                </a:solidFill>
                <a:highlight>
                  <a:srgbClr val="FFFFFF"/>
                </a:highlight>
              </a:rPr>
              <a:t> Anxiety causes immense irritation. Sounds/noise/bright lights irritate</a:t>
            </a:r>
          </a:p>
        </p:txBody>
      </p:sp>
      <p:sp>
        <p:nvSpPr>
          <p:cNvPr id="92" name="Shape 92"/>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marL="457200" lvl="0" indent="-342900" rtl="0">
              <a:lnSpc>
                <a:spcPct val="175000"/>
              </a:lnSpc>
              <a:spcBef>
                <a:spcPts val="0"/>
              </a:spcBef>
              <a:buClr>
                <a:srgbClr val="333333"/>
              </a:buClr>
              <a:buSzPct val="100000"/>
              <a:buFont typeface="Arial"/>
              <a:buChar char="●"/>
            </a:pPr>
            <a:r>
              <a:rPr lang="en" sz="1800">
                <a:solidFill>
                  <a:srgbClr val="333333"/>
                </a:solidFill>
                <a:highlight>
                  <a:srgbClr val="FFFFFF"/>
                </a:highlight>
                <a:latin typeface="Pacifico"/>
                <a:ea typeface="Pacifico"/>
                <a:cs typeface="Pacifico"/>
                <a:sym typeface="Pacifico"/>
              </a:rPr>
              <a:t>Stress Related Tension:</a:t>
            </a:r>
          </a:p>
          <a:p>
            <a:pPr lvl="0" rtl="0">
              <a:lnSpc>
                <a:spcPct val="175000"/>
              </a:lnSpc>
              <a:spcBef>
                <a:spcPts val="0"/>
              </a:spcBef>
              <a:buNone/>
            </a:pPr>
            <a:r>
              <a:rPr lang="en" sz="1200">
                <a:solidFill>
                  <a:srgbClr val="333333"/>
                </a:solidFill>
                <a:highlight>
                  <a:srgbClr val="FFFFFF"/>
                </a:highlight>
                <a:latin typeface="Times New Roman"/>
                <a:ea typeface="Times New Roman"/>
                <a:cs typeface="Times New Roman"/>
                <a:sym typeface="Times New Roman"/>
              </a:rPr>
              <a:t>Inability to cope with day to day stressor and being triggered to panic attacks or outbursts or shutting down.</a:t>
            </a:r>
          </a:p>
        </p:txBody>
      </p:sp>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1567</Words>
  <Application>Microsoft Macintosh PowerPoint</Application>
  <PresentationFormat>On-screen Show (16:9)</PresentationFormat>
  <Paragraphs>83</Paragraphs>
  <Slides>14</Slides>
  <Notes>14</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14</vt:i4>
      </vt:variant>
    </vt:vector>
  </HeadingPairs>
  <TitlesOfParts>
    <vt:vector size="19" baseType="lpstr">
      <vt:lpstr>Corsiva</vt:lpstr>
      <vt:lpstr>Chewy</vt:lpstr>
      <vt:lpstr>Indie Flower</vt:lpstr>
      <vt:lpstr>Pacifico</vt:lpstr>
      <vt:lpstr>simple-light</vt:lpstr>
      <vt:lpstr>Anxiety and Teenage Brain Development</vt:lpstr>
      <vt:lpstr> </vt:lpstr>
      <vt:lpstr>Judgment (If/Then, Impulses)</vt:lpstr>
      <vt:lpstr>Brain Development</vt:lpstr>
      <vt:lpstr>Stress: Eliminate or Manage?</vt:lpstr>
      <vt:lpstr>Home, School, Friends, Chores, after school activities, testing, College, Noise of the school Day, etc</vt:lpstr>
      <vt:lpstr>Resiliency Vs Withdrawal/ Disorder</vt:lpstr>
      <vt:lpstr>Very Real Physical Changes/Symptoms</vt:lpstr>
      <vt:lpstr>Anxiety Disorder and the aftermath</vt:lpstr>
      <vt:lpstr>Brain Development and Sleep</vt:lpstr>
      <vt:lpstr>Taking care of yourself is essential to reducing stress</vt:lpstr>
      <vt:lpstr>What are we doing to support our students? </vt:lpstr>
      <vt:lpstr>Student Supports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and Teenage Brain Development</dc:title>
  <cp:lastModifiedBy>Lbateman</cp:lastModifiedBy>
  <cp:revision>2</cp:revision>
  <dcterms:created xsi:type="dcterms:W3CDTF">2017-08-17T18:27:17Z</dcterms:created>
  <dcterms:modified xsi:type="dcterms:W3CDTF">2017-08-17T18:28:16Z</dcterms:modified>
</cp:coreProperties>
</file>