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F0DCB-FCB5-FF8B-8613-06BAB5A7CC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C39A58-E05D-C480-8352-A8617266D3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E064F-F5F2-4F60-8052-AA5A5019A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48A4-82D8-4E75-B1CC-16F1A820360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42F286-BBFC-738C-75AD-34F1B0172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2CE2A-0DC9-70D3-0CA5-5783804F2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84946-4CAC-4BA8-BFE3-E8DD0D227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787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9B4DB-D100-7B70-7E35-D82C316E8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6E406E-8863-A380-ED0F-DEA0353C88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C4DE7-69AA-1A06-25DF-55CD28B02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48A4-82D8-4E75-B1CC-16F1A820360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DE008-5AEA-7269-788E-74DAA511A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B5942-EA18-9A92-E7DB-E58F8C589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84946-4CAC-4BA8-BFE3-E8DD0D227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990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8996B9-8356-A07D-B841-CEBF5A2B17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A749D3-301E-7CE8-CE16-1CCFA7882A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F4462-601A-F081-11EB-F39FE9682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48A4-82D8-4E75-B1CC-16F1A820360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13DDB-AC0F-765B-FEA7-3779EEBE6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A79B0A-49DC-72A4-5919-1AE1A6E70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84946-4CAC-4BA8-BFE3-E8DD0D227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888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0F16F-C296-42C1-A500-6AFA7D013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C4059-5B54-66BA-8B0D-B5FB12FC72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F655FE-B125-40E1-7907-9FD312352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48A4-82D8-4E75-B1CC-16F1A820360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9617F-BA5E-DDFE-D7C3-759689974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B7DE15-3677-5531-E7B3-D619EE75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84946-4CAC-4BA8-BFE3-E8DD0D227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374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16948-A225-DA12-C85B-E67A836B3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C7FEAF-7620-65E4-35F2-591415AA4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B8C05-99DD-BCE5-929D-46D1268EB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48A4-82D8-4E75-B1CC-16F1A820360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4FF58-D3FD-CA9A-DCB9-52CBF8B28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433614-099F-B809-8397-050E3144A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84946-4CAC-4BA8-BFE3-E8DD0D227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558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E87F4-A235-7854-1A5C-3B69833EA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4A286-5805-D9DA-0B3B-7290B80F77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86B80F-13DA-E45E-2642-62F7BF1EF3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5DB8E2-051E-3023-2360-665087095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48A4-82D8-4E75-B1CC-16F1A820360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CA7E00-E8B6-04F8-1D1C-352728209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B86424-3CA0-C023-1737-93C640FBC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84946-4CAC-4BA8-BFE3-E8DD0D227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782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AE62C-F224-9127-9A6F-682870613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5C8AA7-F350-EC60-60B3-1173CA8A9A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28F2D6-6EC9-C1ED-8F81-009B24BC51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FF71D7-7EE2-73DB-5010-E0378CCC8F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340749-2A92-EA81-CA6B-7E8BBA9446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229DB5-F285-8F0D-EC23-4DFCA01E8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48A4-82D8-4E75-B1CC-16F1A820360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5D7C74-C7AC-AA0E-33C1-444F36F3B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EEFE0D-6B70-3180-1B59-A03373634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84946-4CAC-4BA8-BFE3-E8DD0D227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238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BE311-FDEE-6844-D4DC-9B81E5839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650953-A515-A001-3219-10E1CD5B0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48A4-82D8-4E75-B1CC-16F1A820360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C8D524-458E-B079-8263-5E61A6121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3DDE1-6256-015D-2EAD-B409B676D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84946-4CAC-4BA8-BFE3-E8DD0D227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159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BDA006-9FE5-3412-7ADD-AB481B428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48A4-82D8-4E75-B1CC-16F1A820360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5FFEA3-227F-478D-3F79-895163E84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DD1F6A-7C14-9075-828D-1C49C3411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84946-4CAC-4BA8-BFE3-E8DD0D227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640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1AED2-E1BD-B47F-DD3F-9A608817A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5D695-5101-F8F5-2272-66BDFE0E9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133924-86B0-C87E-2781-EFC266690F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01E304-E017-0C00-933B-8AF7418CC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48A4-82D8-4E75-B1CC-16F1A820360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C3754E-3629-B426-0DC8-0F96E9B76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C1AF26-78FF-907A-E706-CD709FF31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84946-4CAC-4BA8-BFE3-E8DD0D227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405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93E14-B1FF-F9D6-DD41-DC852AF82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7A9624-35AF-8E60-61D6-0EBA650F66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523536-692B-A298-0B19-E26F4AC6F8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48BB0E-5A68-22A7-4A83-97436C2A2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48A4-82D8-4E75-B1CC-16F1A820360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FF4592-A375-2490-3ED0-5BDDD2130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092A7-F6E3-52DF-73CF-E34F2540E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84946-4CAC-4BA8-BFE3-E8DD0D227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106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682BCB-E2E6-9A3F-3293-BB07CFC85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99897A-951E-2B4A-74F4-E361E985A1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E22EC-5059-BDDE-A5C7-7D7FB2EB3F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848A4-82D8-4E75-B1CC-16F1A820360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6C57D-3D3B-2DF9-341E-5D6C11B29E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417CDB-E6EA-702F-A015-D5277958D5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84946-4CAC-4BA8-BFE3-E8DD0D227A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217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E4A02FA-C38B-FE34-469C-C2466A413A95}"/>
              </a:ext>
            </a:extLst>
          </p:cNvPr>
          <p:cNvSpPr txBox="1"/>
          <p:nvPr/>
        </p:nvSpPr>
        <p:spPr>
          <a:xfrm>
            <a:off x="2512141" y="3515031"/>
            <a:ext cx="7167717" cy="19713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endParaRPr lang="en-GB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Brand. A Platform. A Workforce Revolution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“We are not here to compete with recruitment companies.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are here to make them irrelevant.”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B2AAF1-B707-3EDE-94FA-15D0639695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27" t="12083" r="22429" b="23712"/>
          <a:stretch>
            <a:fillRect/>
          </a:stretch>
        </p:blipFill>
        <p:spPr>
          <a:xfrm>
            <a:off x="4336024" y="737418"/>
            <a:ext cx="3519949" cy="2664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731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D71FE-E6E9-ABB4-F1FA-A50C0597E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E87D632-5133-65C1-2326-D5288BFA742D}"/>
              </a:ext>
            </a:extLst>
          </p:cNvPr>
          <p:cNvSpPr txBox="1"/>
          <p:nvPr/>
        </p:nvSpPr>
        <p:spPr>
          <a:xfrm>
            <a:off x="811160" y="843677"/>
            <a:ext cx="7167717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/>
              <a:t>10. Financials</a:t>
            </a:r>
            <a:endParaRPr lang="en-GB" sz="2400" dirty="0"/>
          </a:p>
          <a:p>
            <a:r>
              <a:rPr lang="en-GB" dirty="0"/>
              <a:t> </a:t>
            </a:r>
          </a:p>
          <a:p>
            <a:r>
              <a:rPr lang="en-GB" dirty="0"/>
              <a:t>Projected growth:</a:t>
            </a:r>
          </a:p>
          <a:p>
            <a:endParaRPr lang="en-GB" dirty="0"/>
          </a:p>
          <a:p>
            <a:pPr lvl="0"/>
            <a:r>
              <a:rPr lang="en-GB" dirty="0"/>
              <a:t>Year 1: £500k</a:t>
            </a:r>
          </a:p>
          <a:p>
            <a:pPr lvl="0"/>
            <a:r>
              <a:rPr lang="en-GB" dirty="0"/>
              <a:t>Year 2: £1.5M</a:t>
            </a:r>
          </a:p>
          <a:p>
            <a:pPr lvl="0"/>
            <a:r>
              <a:rPr lang="en-GB" dirty="0"/>
              <a:t>Year 3: £3M</a:t>
            </a:r>
          </a:p>
          <a:p>
            <a:pPr lvl="0"/>
            <a:r>
              <a:rPr lang="en-GB" dirty="0"/>
              <a:t>Year 4: £6M</a:t>
            </a:r>
          </a:p>
          <a:p>
            <a:pPr lvl="0"/>
            <a:r>
              <a:rPr lang="en-GB" dirty="0"/>
              <a:t>Year 5: £15M+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Drivers:</a:t>
            </a:r>
          </a:p>
          <a:p>
            <a:endParaRPr lang="en-GB" dirty="0"/>
          </a:p>
          <a:p>
            <a:pPr lvl="0"/>
            <a:r>
              <a:rPr lang="en-GB" dirty="0"/>
              <a:t>SaaS scale</a:t>
            </a:r>
          </a:p>
          <a:p>
            <a:pPr lvl="0"/>
            <a:r>
              <a:rPr lang="en-GB" dirty="0"/>
              <a:t>Brand premium pricing</a:t>
            </a:r>
          </a:p>
          <a:p>
            <a:pPr lvl="0"/>
            <a:r>
              <a:rPr lang="en-GB" dirty="0"/>
              <a:t>Operational leverage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78272F5-3B6E-6556-7A70-7D17AB5D89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27" t="12083" r="22429" b="23712"/>
          <a:stretch>
            <a:fillRect/>
          </a:stretch>
        </p:blipFill>
        <p:spPr>
          <a:xfrm>
            <a:off x="9679858" y="4807974"/>
            <a:ext cx="2320415" cy="175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950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F569C-5559-E2E5-4D55-99DC35FF9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7764DE-89C1-911F-6448-54CD1DC43B7F}"/>
              </a:ext>
            </a:extLst>
          </p:cNvPr>
          <p:cNvSpPr txBox="1"/>
          <p:nvPr/>
        </p:nvSpPr>
        <p:spPr>
          <a:xfrm>
            <a:off x="811160" y="843677"/>
            <a:ext cx="7167717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/>
              <a:t>11. Team &amp; Structure</a:t>
            </a:r>
          </a:p>
          <a:p>
            <a:endParaRPr lang="en-GB" dirty="0"/>
          </a:p>
          <a:p>
            <a:pPr lvl="0"/>
            <a:r>
              <a:rPr lang="en-GB" dirty="0"/>
              <a:t>John Alston (Founder, 51%) – Vision &amp; brand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Jack, Managing Director (Co-founder) – Operations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Shem, Outsourcing Director – Scalable delivery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Strategic partners:</a:t>
            </a:r>
          </a:p>
          <a:p>
            <a:endParaRPr lang="en-GB" dirty="0"/>
          </a:p>
          <a:p>
            <a:pPr lvl="0"/>
            <a:r>
              <a:rPr lang="en-GB" dirty="0" err="1"/>
              <a:t>Vocator</a:t>
            </a:r>
            <a:r>
              <a:rPr lang="en-GB" dirty="0"/>
              <a:t> (AI platform)</a:t>
            </a:r>
          </a:p>
          <a:p>
            <a:pPr lvl="0"/>
            <a:r>
              <a:rPr lang="en-GB" dirty="0"/>
              <a:t>Factotum (strategic investor / exit pathway)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00BC00E-08CC-E973-FA6E-4078B95FB0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27" t="12083" r="22429" b="23712"/>
          <a:stretch>
            <a:fillRect/>
          </a:stretch>
        </p:blipFill>
        <p:spPr>
          <a:xfrm>
            <a:off x="9679858" y="4807974"/>
            <a:ext cx="2320415" cy="175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335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E1DAAC-B660-61C2-C4F5-CD32A5124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4B0F411-AB12-5959-735C-A9675A03CC59}"/>
              </a:ext>
            </a:extLst>
          </p:cNvPr>
          <p:cNvSpPr txBox="1"/>
          <p:nvPr/>
        </p:nvSpPr>
        <p:spPr>
          <a:xfrm>
            <a:off x="811160" y="843677"/>
            <a:ext cx="7167717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/>
              <a:t>12. Investment Opportunity</a:t>
            </a:r>
            <a:endParaRPr lang="en-GB" sz="2400" dirty="0"/>
          </a:p>
          <a:p>
            <a:r>
              <a:rPr lang="en-GB" dirty="0"/>
              <a:t> </a:t>
            </a:r>
          </a:p>
          <a:p>
            <a:r>
              <a:rPr lang="en-GB" dirty="0"/>
              <a:t>Love My People is building:</a:t>
            </a:r>
          </a:p>
          <a:p>
            <a:endParaRPr lang="en-GB" dirty="0"/>
          </a:p>
          <a:p>
            <a:pPr lvl="0"/>
            <a:r>
              <a:rPr lang="en-GB" dirty="0"/>
              <a:t>The most visible workforce brand in the UK</a:t>
            </a:r>
          </a:p>
          <a:p>
            <a:pPr lvl="0"/>
            <a:r>
              <a:rPr lang="en-GB" dirty="0"/>
              <a:t>A scalable AI recruitment platform</a:t>
            </a:r>
          </a:p>
          <a:p>
            <a:pPr lvl="0"/>
            <a:r>
              <a:rPr lang="en-GB" dirty="0"/>
              <a:t>A premium category-defining company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Exit: 5-year horizon (SaaS + brand multiple)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We are turning recruitment into a global brand category</a:t>
            </a:r>
          </a:p>
          <a:p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03A61E-9CFD-C5BC-1F22-23B4193E53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27" t="12083" r="22429" b="23712"/>
          <a:stretch>
            <a:fillRect/>
          </a:stretch>
        </p:blipFill>
        <p:spPr>
          <a:xfrm>
            <a:off x="9679858" y="4807974"/>
            <a:ext cx="2320415" cy="175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69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D0C5E5-00B5-BA4D-DBED-D4B341218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8BA8330-CA10-3932-763D-633B3EBABD7F}"/>
              </a:ext>
            </a:extLst>
          </p:cNvPr>
          <p:cNvSpPr txBox="1"/>
          <p:nvPr/>
        </p:nvSpPr>
        <p:spPr>
          <a:xfrm>
            <a:off x="811160" y="843677"/>
            <a:ext cx="7167717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/>
              <a:t>2. The Problem</a:t>
            </a:r>
            <a:endParaRPr lang="en-GB" sz="2400" dirty="0"/>
          </a:p>
          <a:p>
            <a:r>
              <a:rPr lang="en-GB" dirty="0"/>
              <a:t> </a:t>
            </a:r>
          </a:p>
          <a:p>
            <a:r>
              <a:rPr lang="en-GB" dirty="0"/>
              <a:t>Recruitment is broken:</a:t>
            </a:r>
          </a:p>
          <a:p>
            <a:endParaRPr lang="en-GB" dirty="0"/>
          </a:p>
          <a:p>
            <a:pPr lvl="0"/>
            <a:r>
              <a:rPr lang="en-GB" dirty="0"/>
              <a:t>Invisible → no brand power</a:t>
            </a:r>
          </a:p>
          <a:p>
            <a:pPr lvl="0"/>
            <a:r>
              <a:rPr lang="en-GB" dirty="0"/>
              <a:t>Transactional → no loyalty</a:t>
            </a:r>
          </a:p>
          <a:p>
            <a:pPr lvl="0"/>
            <a:r>
              <a:rPr lang="en-GB" dirty="0"/>
              <a:t>Commoditised → price-driven</a:t>
            </a:r>
          </a:p>
          <a:p>
            <a:pPr lvl="0"/>
            <a:r>
              <a:rPr lang="en-GB" dirty="0"/>
              <a:t>Poor candidate &amp; client experience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Result: Low margins, no differentiation, weak retention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3B56CE5-4AC8-DAFE-4D6E-E281257D77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27" t="12083" r="22429" b="23712"/>
          <a:stretch>
            <a:fillRect/>
          </a:stretch>
        </p:blipFill>
        <p:spPr>
          <a:xfrm>
            <a:off x="9679858" y="4807974"/>
            <a:ext cx="2320415" cy="175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693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E8F58-392C-654B-CAE6-CAF4350314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5999C18-353F-3401-9EAB-C3EDA082A11F}"/>
              </a:ext>
            </a:extLst>
          </p:cNvPr>
          <p:cNvSpPr txBox="1"/>
          <p:nvPr/>
        </p:nvSpPr>
        <p:spPr>
          <a:xfrm>
            <a:off x="811160" y="843677"/>
            <a:ext cx="7167717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/>
              <a:t>3. The Opportunity</a:t>
            </a:r>
            <a:endParaRPr lang="en-GB" sz="2400" dirty="0"/>
          </a:p>
          <a:p>
            <a:r>
              <a:rPr lang="en-GB" dirty="0"/>
              <a:t> </a:t>
            </a:r>
          </a:p>
          <a:p>
            <a:r>
              <a:rPr lang="en-GB" dirty="0"/>
              <a:t>A $500B+ global market ready for disruption</a:t>
            </a:r>
          </a:p>
          <a:p>
            <a:endParaRPr lang="en-GB" dirty="0"/>
          </a:p>
          <a:p>
            <a:pPr lvl="0"/>
            <a:r>
              <a:rPr lang="en-GB" dirty="0"/>
              <a:t>AI is transforming hiring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Talent demands experience, not just jobs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Brands outperform services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Gap: No premium, experience-led recruitment platform exists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B066313-2BCC-1D21-787D-319698C9B3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27" t="12083" r="22429" b="23712"/>
          <a:stretch>
            <a:fillRect/>
          </a:stretch>
        </p:blipFill>
        <p:spPr>
          <a:xfrm>
            <a:off x="9679858" y="4807974"/>
            <a:ext cx="2320415" cy="175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910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3A913A-B05D-3BD1-2C46-0EBBA7DD5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5FE105B-9E0A-8068-B9CD-B7B1B56575D5}"/>
              </a:ext>
            </a:extLst>
          </p:cNvPr>
          <p:cNvSpPr txBox="1"/>
          <p:nvPr/>
        </p:nvSpPr>
        <p:spPr>
          <a:xfrm>
            <a:off x="811160" y="843677"/>
            <a:ext cx="7167717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/>
              <a:t>4. The Solution</a:t>
            </a:r>
            <a:endParaRPr lang="en-GB" sz="2400" dirty="0"/>
          </a:p>
          <a:p>
            <a:r>
              <a:rPr lang="en-GB" dirty="0"/>
              <a:t> </a:t>
            </a:r>
          </a:p>
          <a:p>
            <a:r>
              <a:rPr lang="en-GB" dirty="0"/>
              <a:t>Love My People = AI + Brand + Experience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We combine:</a:t>
            </a:r>
          </a:p>
          <a:p>
            <a:endParaRPr lang="en-GB" dirty="0"/>
          </a:p>
          <a:p>
            <a:pPr lvl="0"/>
            <a:r>
              <a:rPr lang="en-GB" dirty="0"/>
              <a:t>AI-powered hiring (Lovemypeople.ai)</a:t>
            </a:r>
          </a:p>
          <a:p>
            <a:pPr lvl="0"/>
            <a:r>
              <a:rPr lang="en-GB" dirty="0"/>
              <a:t>Low-cost operational staffing (South Africa Outsourcing)</a:t>
            </a:r>
          </a:p>
          <a:p>
            <a:pPr lvl="0"/>
            <a:r>
              <a:rPr lang="en-GB" dirty="0"/>
              <a:t>Experience-led client &amp; talent acquisition &amp; retention</a:t>
            </a:r>
          </a:p>
          <a:p>
            <a:pPr lvl="0"/>
            <a:r>
              <a:rPr lang="en-GB" dirty="0"/>
              <a:t>Viral content engine – all experiences captured by candidates, clients &amp; </a:t>
            </a:r>
            <a:r>
              <a:rPr lang="en-GB" dirty="0" err="1"/>
              <a:t>LoveMy</a:t>
            </a:r>
            <a:r>
              <a:rPr lang="en-GB" dirty="0"/>
              <a:t> People and posted online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Positioning:</a:t>
            </a:r>
          </a:p>
          <a:p>
            <a:r>
              <a:rPr lang="en-GB" dirty="0"/>
              <a:t>Visible. Experiential. Premium. Iconic.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84AC1E-82D5-ED85-D439-FD9EB8B50B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27" t="12083" r="22429" b="23712"/>
          <a:stretch>
            <a:fillRect/>
          </a:stretch>
        </p:blipFill>
        <p:spPr>
          <a:xfrm>
            <a:off x="9679858" y="4807974"/>
            <a:ext cx="2320415" cy="175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341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1B3D9-AF00-E238-09AB-4727EE85B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B01D6B9-CBFA-2A7E-327D-173D9C305C34}"/>
              </a:ext>
            </a:extLst>
          </p:cNvPr>
          <p:cNvSpPr txBox="1"/>
          <p:nvPr/>
        </p:nvSpPr>
        <p:spPr>
          <a:xfrm>
            <a:off x="811160" y="843677"/>
            <a:ext cx="716771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/>
              <a:t>5. Product &amp; Technology</a:t>
            </a:r>
            <a:endParaRPr lang="en-GB" sz="2400" dirty="0"/>
          </a:p>
          <a:p>
            <a:r>
              <a:rPr lang="en-GB" dirty="0"/>
              <a:t> </a:t>
            </a:r>
          </a:p>
          <a:p>
            <a:r>
              <a:rPr lang="en-GB" b="1" dirty="0"/>
              <a:t>LoveMyPeople.ai (Powered by </a:t>
            </a:r>
            <a:r>
              <a:rPr lang="en-GB" b="1" dirty="0" err="1"/>
              <a:t>Vocator</a:t>
            </a:r>
            <a:r>
              <a:rPr lang="en-GB" b="1" dirty="0"/>
              <a:t>)</a:t>
            </a:r>
          </a:p>
          <a:p>
            <a:endParaRPr lang="en-GB" dirty="0"/>
          </a:p>
          <a:p>
            <a:pPr lvl="0"/>
            <a:r>
              <a:rPr lang="en-GB" dirty="0"/>
              <a:t>AI screening</a:t>
            </a:r>
          </a:p>
          <a:p>
            <a:pPr lvl="0"/>
            <a:r>
              <a:rPr lang="en-GB" dirty="0"/>
              <a:t>Interview automation</a:t>
            </a:r>
          </a:p>
          <a:p>
            <a:pPr lvl="0"/>
            <a:r>
              <a:rPr lang="en-GB" dirty="0"/>
              <a:t>Candidate ranking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Outcome:</a:t>
            </a:r>
          </a:p>
          <a:p>
            <a:endParaRPr lang="en-GB" dirty="0"/>
          </a:p>
          <a:p>
            <a:pPr lvl="0"/>
            <a:r>
              <a:rPr lang="en-GB" dirty="0"/>
              <a:t>Faster hiring</a:t>
            </a:r>
          </a:p>
          <a:p>
            <a:pPr lvl="0"/>
            <a:r>
              <a:rPr lang="en-GB" dirty="0"/>
              <a:t>Better matches</a:t>
            </a:r>
          </a:p>
          <a:p>
            <a:pPr lvl="0"/>
            <a:r>
              <a:rPr lang="en-GB" dirty="0"/>
              <a:t>Scalable platform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48599F3-14F1-D736-9519-8FE75E6E7F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27" t="12083" r="22429" b="23712"/>
          <a:stretch>
            <a:fillRect/>
          </a:stretch>
        </p:blipFill>
        <p:spPr>
          <a:xfrm>
            <a:off x="9679858" y="4807974"/>
            <a:ext cx="2320415" cy="175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030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AFA89-6292-5741-B6EF-83C6A694E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56A56DB-9B8D-8714-85FA-B6700C951BB2}"/>
              </a:ext>
            </a:extLst>
          </p:cNvPr>
          <p:cNvSpPr txBox="1"/>
          <p:nvPr/>
        </p:nvSpPr>
        <p:spPr>
          <a:xfrm>
            <a:off x="811160" y="843677"/>
            <a:ext cx="716771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/>
              <a:t>6. Business Model</a:t>
            </a:r>
            <a:endParaRPr lang="en-GB" sz="2400" dirty="0"/>
          </a:p>
          <a:p>
            <a:r>
              <a:rPr lang="en-GB" dirty="0"/>
              <a:t> </a:t>
            </a:r>
          </a:p>
          <a:p>
            <a:r>
              <a:rPr lang="en-GB" dirty="0"/>
              <a:t>3 scalable revenue streams:</a:t>
            </a:r>
          </a:p>
          <a:p>
            <a:pPr lvl="0"/>
            <a:r>
              <a:rPr lang="en-GB" dirty="0"/>
              <a:t>Recruitment (perm + temp)</a:t>
            </a:r>
          </a:p>
          <a:p>
            <a:pPr lvl="0"/>
            <a:r>
              <a:rPr lang="en-GB" dirty="0"/>
              <a:t>Outsourcing (high-margin delivery)</a:t>
            </a:r>
          </a:p>
          <a:p>
            <a:pPr lvl="0"/>
            <a:r>
              <a:rPr lang="en-GB" dirty="0"/>
              <a:t>SaaS (AI platform)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Result:</a:t>
            </a:r>
          </a:p>
          <a:p>
            <a:r>
              <a:rPr lang="en-GB" dirty="0"/>
              <a:t>Recurring + scalable + high-margin model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CD32CD8-BA96-AE43-CC9E-485C41B63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27" t="12083" r="22429" b="23712"/>
          <a:stretch>
            <a:fillRect/>
          </a:stretch>
        </p:blipFill>
        <p:spPr>
          <a:xfrm>
            <a:off x="9679858" y="4807974"/>
            <a:ext cx="2320415" cy="175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360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D5713-6A32-DF11-B130-5504E23EAA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E65C817-7950-BC0C-0CF1-3037E6641E45}"/>
              </a:ext>
            </a:extLst>
          </p:cNvPr>
          <p:cNvSpPr txBox="1"/>
          <p:nvPr/>
        </p:nvSpPr>
        <p:spPr>
          <a:xfrm>
            <a:off x="811160" y="843677"/>
            <a:ext cx="716771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7. The Moat (Why We Win)</a:t>
            </a:r>
            <a:endParaRPr lang="en-GB" dirty="0"/>
          </a:p>
          <a:p>
            <a:r>
              <a:rPr lang="en-GB" dirty="0"/>
              <a:t> </a:t>
            </a:r>
          </a:p>
          <a:p>
            <a:r>
              <a:rPr lang="en-GB" dirty="0"/>
              <a:t>This is not a recruitment company.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This is:</a:t>
            </a:r>
          </a:p>
          <a:p>
            <a:endParaRPr lang="en-GB" dirty="0"/>
          </a:p>
          <a:p>
            <a:pPr lvl="0"/>
            <a:r>
              <a:rPr lang="en-GB" dirty="0"/>
              <a:t>A brand</a:t>
            </a:r>
          </a:p>
          <a:p>
            <a:pPr lvl="0"/>
            <a:r>
              <a:rPr lang="en-GB" dirty="0"/>
              <a:t>A movement</a:t>
            </a:r>
          </a:p>
          <a:p>
            <a:pPr lvl="0"/>
            <a:r>
              <a:rPr lang="en-GB" dirty="0"/>
              <a:t>A platform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Key advantages:</a:t>
            </a:r>
          </a:p>
          <a:p>
            <a:endParaRPr lang="en-GB" dirty="0"/>
          </a:p>
          <a:p>
            <a:pPr lvl="0"/>
            <a:r>
              <a:rPr lang="en-GB" dirty="0"/>
              <a:t>Experience-led differentiation</a:t>
            </a:r>
          </a:p>
          <a:p>
            <a:pPr lvl="0"/>
            <a:r>
              <a:rPr lang="en-GB" dirty="0"/>
              <a:t>Viral content engine</a:t>
            </a:r>
          </a:p>
          <a:p>
            <a:pPr lvl="0"/>
            <a:r>
              <a:rPr lang="en-GB" dirty="0"/>
              <a:t>Iconic workforce branding (“</a:t>
            </a:r>
            <a:r>
              <a:rPr lang="en-GB" dirty="0" err="1"/>
              <a:t>LoveMy</a:t>
            </a:r>
            <a:r>
              <a:rPr lang="en-GB" dirty="0"/>
              <a:t> Look”)</a:t>
            </a:r>
          </a:p>
          <a:p>
            <a:pPr lvl="0"/>
            <a:r>
              <a:rPr lang="en-GB" dirty="0"/>
              <a:t>Network effects from talent ecosystem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DDDFA3A-9A24-4860-0D22-81114FB100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27" t="12083" r="22429" b="23712"/>
          <a:stretch>
            <a:fillRect/>
          </a:stretch>
        </p:blipFill>
        <p:spPr>
          <a:xfrm>
            <a:off x="9679858" y="4807974"/>
            <a:ext cx="2320415" cy="175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286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441900-7A48-7D55-A229-09DB2C021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94C40E1-F050-9B32-FD10-BF27C73F015E}"/>
              </a:ext>
            </a:extLst>
          </p:cNvPr>
          <p:cNvSpPr txBox="1"/>
          <p:nvPr/>
        </p:nvSpPr>
        <p:spPr>
          <a:xfrm>
            <a:off x="811160" y="843677"/>
            <a:ext cx="7167717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/>
              <a:t>8. Growth Engine</a:t>
            </a:r>
            <a:endParaRPr lang="en-GB" sz="2400" dirty="0"/>
          </a:p>
          <a:p>
            <a:r>
              <a:rPr lang="en-GB" dirty="0"/>
              <a:t> </a:t>
            </a:r>
          </a:p>
          <a:p>
            <a:r>
              <a:rPr lang="en-GB" dirty="0"/>
              <a:t>Flywheel: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Experience → Content → Reach → Clients → Revenue → Bigger Experiences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Plus:</a:t>
            </a:r>
          </a:p>
          <a:p>
            <a:pPr lvl="0"/>
            <a:r>
              <a:rPr lang="en-GB" dirty="0"/>
              <a:t>Guerrilla acquisition (performances, direct engagement)</a:t>
            </a:r>
          </a:p>
          <a:p>
            <a:pPr lvl="0"/>
            <a:r>
              <a:rPr lang="en-GB" dirty="0"/>
              <a:t>High memorability → lower CAC over time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0A6A87E-26D8-0591-AD2D-22978A26A5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27" t="12083" r="22429" b="23712"/>
          <a:stretch>
            <a:fillRect/>
          </a:stretch>
        </p:blipFill>
        <p:spPr>
          <a:xfrm>
            <a:off x="9679858" y="4807974"/>
            <a:ext cx="2320415" cy="175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365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672FB8-8664-9B4E-B9B3-C85DF2AE23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C2B4D33-A044-3265-EA45-20078F590721}"/>
              </a:ext>
            </a:extLst>
          </p:cNvPr>
          <p:cNvSpPr txBox="1"/>
          <p:nvPr/>
        </p:nvSpPr>
        <p:spPr>
          <a:xfrm>
            <a:off x="811160" y="843677"/>
            <a:ext cx="7167717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/>
              <a:t>9. Operations Advantage</a:t>
            </a:r>
          </a:p>
          <a:p>
            <a:endParaRPr lang="en-GB" dirty="0"/>
          </a:p>
          <a:p>
            <a:pPr lvl="0"/>
            <a:r>
              <a:rPr lang="en-GB" dirty="0"/>
              <a:t>South Africa delivery → lower cost base</a:t>
            </a:r>
          </a:p>
          <a:p>
            <a:pPr lvl="0"/>
            <a:r>
              <a:rPr lang="en-GB" dirty="0"/>
              <a:t>High-margin outsourcing model</a:t>
            </a:r>
          </a:p>
          <a:p>
            <a:pPr lvl="0"/>
            <a:r>
              <a:rPr lang="en-GB" dirty="0"/>
              <a:t>Scalable workforce infrastructure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Outcome:</a:t>
            </a:r>
          </a:p>
          <a:p>
            <a:r>
              <a:rPr lang="en-GB" dirty="0"/>
              <a:t>Better unit economics than traditional recruiters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E74F866-499B-B91E-531F-B810ADBDF1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27" t="12083" r="22429" b="23712"/>
          <a:stretch>
            <a:fillRect/>
          </a:stretch>
        </p:blipFill>
        <p:spPr>
          <a:xfrm>
            <a:off x="9679858" y="4807974"/>
            <a:ext cx="2320415" cy="175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161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489</Words>
  <Application>Microsoft Office PowerPoint</Application>
  <PresentationFormat>Widescreen</PresentationFormat>
  <Paragraphs>132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Alston</dc:creator>
  <cp:lastModifiedBy>John Alston</cp:lastModifiedBy>
  <cp:revision>1</cp:revision>
  <dcterms:created xsi:type="dcterms:W3CDTF">2026-04-02T02:40:15Z</dcterms:created>
  <dcterms:modified xsi:type="dcterms:W3CDTF">2026-04-02T04:10:55Z</dcterms:modified>
</cp:coreProperties>
</file>