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10058400" cy="155448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72"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70" autoAdjust="0"/>
    <p:restoredTop sz="94660"/>
  </p:normalViewPr>
  <p:slideViewPr>
    <p:cSldViewPr snapToGrid="0" showGuides="1">
      <p:cViewPr varScale="1">
        <p:scale>
          <a:sx n="23" d="100"/>
          <a:sy n="23" d="100"/>
        </p:scale>
        <p:origin x="1748" y="16"/>
      </p:cViewPr>
      <p:guideLst>
        <p:guide orient="horz" pos="4872"/>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544024"/>
            <a:ext cx="8549640" cy="5411893"/>
          </a:xfrm>
        </p:spPr>
        <p:txBody>
          <a:bodyPr anchor="b"/>
          <a:lstStyle>
            <a:lvl1pPr algn="ctr">
              <a:defRPr sz="8014"/>
            </a:lvl1pPr>
          </a:lstStyle>
          <a:p>
            <a:r>
              <a:rPr lang="en-US" smtClean="0"/>
              <a:t>Click to edit Master title style</a:t>
            </a:r>
            <a:endParaRPr lang="en-US" dirty="0"/>
          </a:p>
        </p:txBody>
      </p:sp>
      <p:sp>
        <p:nvSpPr>
          <p:cNvPr id="3" name="Subtitle 2"/>
          <p:cNvSpPr>
            <a:spLocks noGrp="1"/>
          </p:cNvSpPr>
          <p:nvPr>
            <p:ph type="subTitle" idx="1"/>
          </p:nvPr>
        </p:nvSpPr>
        <p:spPr>
          <a:xfrm>
            <a:off x="1257300" y="8164619"/>
            <a:ext cx="7543800" cy="3753061"/>
          </a:xfrm>
        </p:spPr>
        <p:txBody>
          <a:bodyPr/>
          <a:lstStyle>
            <a:lvl1pPr marL="0" indent="0" algn="ctr">
              <a:buNone/>
              <a:defRPr sz="3206"/>
            </a:lvl1pPr>
            <a:lvl2pPr marL="610696" indent="0" algn="ctr">
              <a:buNone/>
              <a:defRPr sz="2671"/>
            </a:lvl2pPr>
            <a:lvl3pPr marL="1221392" indent="0" algn="ctr">
              <a:buNone/>
              <a:defRPr sz="2404"/>
            </a:lvl3pPr>
            <a:lvl4pPr marL="1832087" indent="0" algn="ctr">
              <a:buNone/>
              <a:defRPr sz="2137"/>
            </a:lvl4pPr>
            <a:lvl5pPr marL="2442783" indent="0" algn="ctr">
              <a:buNone/>
              <a:defRPr sz="2137"/>
            </a:lvl5pPr>
            <a:lvl6pPr marL="3053479" indent="0" algn="ctr">
              <a:buNone/>
              <a:defRPr sz="2137"/>
            </a:lvl6pPr>
            <a:lvl7pPr marL="3664175" indent="0" algn="ctr">
              <a:buNone/>
              <a:defRPr sz="2137"/>
            </a:lvl7pPr>
            <a:lvl8pPr marL="4274870" indent="0" algn="ctr">
              <a:buNone/>
              <a:defRPr sz="2137"/>
            </a:lvl8pPr>
            <a:lvl9pPr marL="4885566" indent="0" algn="ctr">
              <a:buNone/>
              <a:defRPr sz="213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D5E9FA-93B9-4C32-95A5-6B98C51B9BF9}"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A1BF5-F098-42A4-8143-2297BEE3F786}" type="slidenum">
              <a:rPr lang="en-US" smtClean="0"/>
              <a:t>‹#›</a:t>
            </a:fld>
            <a:endParaRPr lang="en-US"/>
          </a:p>
        </p:txBody>
      </p:sp>
    </p:spTree>
    <p:extLst>
      <p:ext uri="{BB962C8B-B14F-4D97-AF65-F5344CB8AC3E}">
        <p14:creationId xmlns:p14="http://schemas.microsoft.com/office/powerpoint/2010/main" val="238795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D5E9FA-93B9-4C32-95A5-6B98C51B9BF9}"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A1BF5-F098-42A4-8143-2297BEE3F786}" type="slidenum">
              <a:rPr lang="en-US" smtClean="0"/>
              <a:t>‹#›</a:t>
            </a:fld>
            <a:endParaRPr lang="en-US"/>
          </a:p>
        </p:txBody>
      </p:sp>
    </p:spTree>
    <p:extLst>
      <p:ext uri="{BB962C8B-B14F-4D97-AF65-F5344CB8AC3E}">
        <p14:creationId xmlns:p14="http://schemas.microsoft.com/office/powerpoint/2010/main" val="199046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4" y="827617"/>
            <a:ext cx="2168843" cy="131734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827617"/>
            <a:ext cx="6380798" cy="131734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D5E9FA-93B9-4C32-95A5-6B98C51B9BF9}"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A1BF5-F098-42A4-8143-2297BEE3F786}" type="slidenum">
              <a:rPr lang="en-US" smtClean="0"/>
              <a:t>‹#›</a:t>
            </a:fld>
            <a:endParaRPr lang="en-US"/>
          </a:p>
        </p:txBody>
      </p:sp>
    </p:spTree>
    <p:extLst>
      <p:ext uri="{BB962C8B-B14F-4D97-AF65-F5344CB8AC3E}">
        <p14:creationId xmlns:p14="http://schemas.microsoft.com/office/powerpoint/2010/main" val="235161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D5E9FA-93B9-4C32-95A5-6B98C51B9BF9}"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A1BF5-F098-42A4-8143-2297BEE3F786}" type="slidenum">
              <a:rPr lang="en-US" smtClean="0"/>
              <a:t>‹#›</a:t>
            </a:fld>
            <a:endParaRPr lang="en-US"/>
          </a:p>
        </p:txBody>
      </p:sp>
    </p:spTree>
    <p:extLst>
      <p:ext uri="{BB962C8B-B14F-4D97-AF65-F5344CB8AC3E}">
        <p14:creationId xmlns:p14="http://schemas.microsoft.com/office/powerpoint/2010/main" val="129832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3875410"/>
            <a:ext cx="8675370" cy="6466204"/>
          </a:xfrm>
        </p:spPr>
        <p:txBody>
          <a:bodyPr anchor="b"/>
          <a:lstStyle>
            <a:lvl1pPr>
              <a:defRPr sz="8014"/>
            </a:lvl1pPr>
          </a:lstStyle>
          <a:p>
            <a:r>
              <a:rPr lang="en-US" smtClean="0"/>
              <a:t>Click to edit Master title style</a:t>
            </a:r>
            <a:endParaRPr lang="en-US" dirty="0"/>
          </a:p>
        </p:txBody>
      </p:sp>
      <p:sp>
        <p:nvSpPr>
          <p:cNvPr id="3" name="Text Placeholder 2"/>
          <p:cNvSpPr>
            <a:spLocks noGrp="1"/>
          </p:cNvSpPr>
          <p:nvPr>
            <p:ph type="body" idx="1"/>
          </p:nvPr>
        </p:nvSpPr>
        <p:spPr>
          <a:xfrm>
            <a:off x="686277" y="10402786"/>
            <a:ext cx="8675370" cy="3400424"/>
          </a:xfrm>
        </p:spPr>
        <p:txBody>
          <a:bodyPr/>
          <a:lstStyle>
            <a:lvl1pPr marL="0" indent="0">
              <a:buNone/>
              <a:defRPr sz="3206">
                <a:solidFill>
                  <a:schemeClr val="tx1"/>
                </a:solidFill>
              </a:defRPr>
            </a:lvl1pPr>
            <a:lvl2pPr marL="610696" indent="0">
              <a:buNone/>
              <a:defRPr sz="2671">
                <a:solidFill>
                  <a:schemeClr val="tx1">
                    <a:tint val="75000"/>
                  </a:schemeClr>
                </a:solidFill>
              </a:defRPr>
            </a:lvl2pPr>
            <a:lvl3pPr marL="1221392" indent="0">
              <a:buNone/>
              <a:defRPr sz="2404">
                <a:solidFill>
                  <a:schemeClr val="tx1">
                    <a:tint val="75000"/>
                  </a:schemeClr>
                </a:solidFill>
              </a:defRPr>
            </a:lvl3pPr>
            <a:lvl4pPr marL="1832087" indent="0">
              <a:buNone/>
              <a:defRPr sz="2137">
                <a:solidFill>
                  <a:schemeClr val="tx1">
                    <a:tint val="75000"/>
                  </a:schemeClr>
                </a:solidFill>
              </a:defRPr>
            </a:lvl4pPr>
            <a:lvl5pPr marL="2442783" indent="0">
              <a:buNone/>
              <a:defRPr sz="2137">
                <a:solidFill>
                  <a:schemeClr val="tx1">
                    <a:tint val="75000"/>
                  </a:schemeClr>
                </a:solidFill>
              </a:defRPr>
            </a:lvl5pPr>
            <a:lvl6pPr marL="3053479" indent="0">
              <a:buNone/>
              <a:defRPr sz="2137">
                <a:solidFill>
                  <a:schemeClr val="tx1">
                    <a:tint val="75000"/>
                  </a:schemeClr>
                </a:solidFill>
              </a:defRPr>
            </a:lvl6pPr>
            <a:lvl7pPr marL="3664175" indent="0">
              <a:buNone/>
              <a:defRPr sz="2137">
                <a:solidFill>
                  <a:schemeClr val="tx1">
                    <a:tint val="75000"/>
                  </a:schemeClr>
                </a:solidFill>
              </a:defRPr>
            </a:lvl7pPr>
            <a:lvl8pPr marL="4274870" indent="0">
              <a:buNone/>
              <a:defRPr sz="2137">
                <a:solidFill>
                  <a:schemeClr val="tx1">
                    <a:tint val="75000"/>
                  </a:schemeClr>
                </a:solidFill>
              </a:defRPr>
            </a:lvl8pPr>
            <a:lvl9pPr marL="4885566" indent="0">
              <a:buNone/>
              <a:defRPr sz="213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5E9FA-93B9-4C32-95A5-6B98C51B9BF9}"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A1BF5-F098-42A4-8143-2297BEE3F786}" type="slidenum">
              <a:rPr lang="en-US" smtClean="0"/>
              <a:t>‹#›</a:t>
            </a:fld>
            <a:endParaRPr lang="en-US"/>
          </a:p>
        </p:txBody>
      </p:sp>
    </p:spTree>
    <p:extLst>
      <p:ext uri="{BB962C8B-B14F-4D97-AF65-F5344CB8AC3E}">
        <p14:creationId xmlns:p14="http://schemas.microsoft.com/office/powerpoint/2010/main" val="357697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4138083"/>
            <a:ext cx="4274820" cy="98630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4138083"/>
            <a:ext cx="4274820" cy="98630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D5E9FA-93B9-4C32-95A5-6B98C51B9BF9}"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A1BF5-F098-42A4-8143-2297BEE3F786}" type="slidenum">
              <a:rPr lang="en-US" smtClean="0"/>
              <a:t>‹#›</a:t>
            </a:fld>
            <a:endParaRPr lang="en-US"/>
          </a:p>
        </p:txBody>
      </p:sp>
    </p:spTree>
    <p:extLst>
      <p:ext uri="{BB962C8B-B14F-4D97-AF65-F5344CB8AC3E}">
        <p14:creationId xmlns:p14="http://schemas.microsoft.com/office/powerpoint/2010/main" val="114112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827621"/>
            <a:ext cx="8675370" cy="300460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3810637"/>
            <a:ext cx="4255174" cy="1867534"/>
          </a:xfrm>
        </p:spPr>
        <p:txBody>
          <a:bodyPr anchor="b"/>
          <a:lstStyle>
            <a:lvl1pPr marL="0" indent="0">
              <a:buNone/>
              <a:defRPr sz="3206" b="1"/>
            </a:lvl1pPr>
            <a:lvl2pPr marL="610696" indent="0">
              <a:buNone/>
              <a:defRPr sz="2671" b="1"/>
            </a:lvl2pPr>
            <a:lvl3pPr marL="1221392" indent="0">
              <a:buNone/>
              <a:defRPr sz="2404" b="1"/>
            </a:lvl3pPr>
            <a:lvl4pPr marL="1832087" indent="0">
              <a:buNone/>
              <a:defRPr sz="2137" b="1"/>
            </a:lvl4pPr>
            <a:lvl5pPr marL="2442783" indent="0">
              <a:buNone/>
              <a:defRPr sz="2137" b="1"/>
            </a:lvl5pPr>
            <a:lvl6pPr marL="3053479" indent="0">
              <a:buNone/>
              <a:defRPr sz="2137" b="1"/>
            </a:lvl6pPr>
            <a:lvl7pPr marL="3664175" indent="0">
              <a:buNone/>
              <a:defRPr sz="2137" b="1"/>
            </a:lvl7pPr>
            <a:lvl8pPr marL="4274870" indent="0">
              <a:buNone/>
              <a:defRPr sz="2137" b="1"/>
            </a:lvl8pPr>
            <a:lvl9pPr marL="4885566" indent="0">
              <a:buNone/>
              <a:defRPr sz="2137" b="1"/>
            </a:lvl9pPr>
          </a:lstStyle>
          <a:p>
            <a:pPr lvl="0"/>
            <a:r>
              <a:rPr lang="en-US" smtClean="0"/>
              <a:t>Click to edit Master text styles</a:t>
            </a:r>
          </a:p>
        </p:txBody>
      </p:sp>
      <p:sp>
        <p:nvSpPr>
          <p:cNvPr id="4" name="Content Placeholder 3"/>
          <p:cNvSpPr>
            <a:spLocks noGrp="1"/>
          </p:cNvSpPr>
          <p:nvPr>
            <p:ph sz="half" idx="2"/>
          </p:nvPr>
        </p:nvSpPr>
        <p:spPr>
          <a:xfrm>
            <a:off x="692826" y="5678170"/>
            <a:ext cx="4255174" cy="8351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3810637"/>
            <a:ext cx="4276130" cy="1867534"/>
          </a:xfrm>
        </p:spPr>
        <p:txBody>
          <a:bodyPr anchor="b"/>
          <a:lstStyle>
            <a:lvl1pPr marL="0" indent="0">
              <a:buNone/>
              <a:defRPr sz="3206" b="1"/>
            </a:lvl1pPr>
            <a:lvl2pPr marL="610696" indent="0">
              <a:buNone/>
              <a:defRPr sz="2671" b="1"/>
            </a:lvl2pPr>
            <a:lvl3pPr marL="1221392" indent="0">
              <a:buNone/>
              <a:defRPr sz="2404" b="1"/>
            </a:lvl3pPr>
            <a:lvl4pPr marL="1832087" indent="0">
              <a:buNone/>
              <a:defRPr sz="2137" b="1"/>
            </a:lvl4pPr>
            <a:lvl5pPr marL="2442783" indent="0">
              <a:buNone/>
              <a:defRPr sz="2137" b="1"/>
            </a:lvl5pPr>
            <a:lvl6pPr marL="3053479" indent="0">
              <a:buNone/>
              <a:defRPr sz="2137" b="1"/>
            </a:lvl6pPr>
            <a:lvl7pPr marL="3664175" indent="0">
              <a:buNone/>
              <a:defRPr sz="2137" b="1"/>
            </a:lvl7pPr>
            <a:lvl8pPr marL="4274870" indent="0">
              <a:buNone/>
              <a:defRPr sz="2137" b="1"/>
            </a:lvl8pPr>
            <a:lvl9pPr marL="4885566" indent="0">
              <a:buNone/>
              <a:defRPr sz="2137" b="1"/>
            </a:lvl9pPr>
          </a:lstStyle>
          <a:p>
            <a:pPr lvl="0"/>
            <a:r>
              <a:rPr lang="en-US" smtClean="0"/>
              <a:t>Click to edit Master text styles</a:t>
            </a:r>
          </a:p>
        </p:txBody>
      </p:sp>
      <p:sp>
        <p:nvSpPr>
          <p:cNvPr id="6" name="Content Placeholder 5"/>
          <p:cNvSpPr>
            <a:spLocks noGrp="1"/>
          </p:cNvSpPr>
          <p:nvPr>
            <p:ph sz="quarter" idx="4"/>
          </p:nvPr>
        </p:nvSpPr>
        <p:spPr>
          <a:xfrm>
            <a:off x="5092066" y="5678170"/>
            <a:ext cx="4276130" cy="8351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D5E9FA-93B9-4C32-95A5-6B98C51B9BF9}"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A1BF5-F098-42A4-8143-2297BEE3F786}" type="slidenum">
              <a:rPr lang="en-US" smtClean="0"/>
              <a:t>‹#›</a:t>
            </a:fld>
            <a:endParaRPr lang="en-US"/>
          </a:p>
        </p:txBody>
      </p:sp>
    </p:spTree>
    <p:extLst>
      <p:ext uri="{BB962C8B-B14F-4D97-AF65-F5344CB8AC3E}">
        <p14:creationId xmlns:p14="http://schemas.microsoft.com/office/powerpoint/2010/main" val="94794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D5E9FA-93B9-4C32-95A5-6B98C51B9BF9}"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A1BF5-F098-42A4-8143-2297BEE3F786}" type="slidenum">
              <a:rPr lang="en-US" smtClean="0"/>
              <a:t>‹#›</a:t>
            </a:fld>
            <a:endParaRPr lang="en-US"/>
          </a:p>
        </p:txBody>
      </p:sp>
    </p:spTree>
    <p:extLst>
      <p:ext uri="{BB962C8B-B14F-4D97-AF65-F5344CB8AC3E}">
        <p14:creationId xmlns:p14="http://schemas.microsoft.com/office/powerpoint/2010/main" val="410823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5E9FA-93B9-4C32-95A5-6B98C51B9BF9}"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A1BF5-F098-42A4-8143-2297BEE3F786}" type="slidenum">
              <a:rPr lang="en-US" smtClean="0"/>
              <a:t>‹#›</a:t>
            </a:fld>
            <a:endParaRPr lang="en-US"/>
          </a:p>
        </p:txBody>
      </p:sp>
    </p:spTree>
    <p:extLst>
      <p:ext uri="{BB962C8B-B14F-4D97-AF65-F5344CB8AC3E}">
        <p14:creationId xmlns:p14="http://schemas.microsoft.com/office/powerpoint/2010/main" val="599669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4274"/>
            </a:lvl1pPr>
          </a:lstStyle>
          <a:p>
            <a:r>
              <a:rPr lang="en-US" smtClean="0"/>
              <a:t>Click to edit Master title style</a:t>
            </a:r>
            <a:endParaRPr lang="en-US" dirty="0"/>
          </a:p>
        </p:txBody>
      </p:sp>
      <p:sp>
        <p:nvSpPr>
          <p:cNvPr id="3" name="Content Placeholder 2"/>
          <p:cNvSpPr>
            <a:spLocks noGrp="1"/>
          </p:cNvSpPr>
          <p:nvPr>
            <p:ph idx="1"/>
          </p:nvPr>
        </p:nvSpPr>
        <p:spPr>
          <a:xfrm>
            <a:off x="4276130" y="2238167"/>
            <a:ext cx="5092065" cy="11046883"/>
          </a:xfrm>
        </p:spPr>
        <p:txBody>
          <a:bodyPr/>
          <a:lstStyle>
            <a:lvl1pPr>
              <a:defRPr sz="4274"/>
            </a:lvl1pPr>
            <a:lvl2pPr>
              <a:defRPr sz="3740"/>
            </a:lvl2pPr>
            <a:lvl3pPr>
              <a:defRPr sz="3206"/>
            </a:lvl3pPr>
            <a:lvl4pPr>
              <a:defRPr sz="2671"/>
            </a:lvl4pPr>
            <a:lvl5pPr>
              <a:defRPr sz="2671"/>
            </a:lvl5pPr>
            <a:lvl6pPr>
              <a:defRPr sz="2671"/>
            </a:lvl6pPr>
            <a:lvl7pPr>
              <a:defRPr sz="2671"/>
            </a:lvl7pPr>
            <a:lvl8pPr>
              <a:defRPr sz="2671"/>
            </a:lvl8pPr>
            <a:lvl9pPr>
              <a:defRPr sz="267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4663440"/>
            <a:ext cx="3244096" cy="8639599"/>
          </a:xfrm>
        </p:spPr>
        <p:txBody>
          <a:bodyPr/>
          <a:lstStyle>
            <a:lvl1pPr marL="0" indent="0">
              <a:buNone/>
              <a:defRPr sz="2137"/>
            </a:lvl1pPr>
            <a:lvl2pPr marL="610696" indent="0">
              <a:buNone/>
              <a:defRPr sz="1870"/>
            </a:lvl2pPr>
            <a:lvl3pPr marL="1221392" indent="0">
              <a:buNone/>
              <a:defRPr sz="1603"/>
            </a:lvl3pPr>
            <a:lvl4pPr marL="1832087" indent="0">
              <a:buNone/>
              <a:defRPr sz="1336"/>
            </a:lvl4pPr>
            <a:lvl5pPr marL="2442783" indent="0">
              <a:buNone/>
              <a:defRPr sz="1336"/>
            </a:lvl5pPr>
            <a:lvl6pPr marL="3053479" indent="0">
              <a:buNone/>
              <a:defRPr sz="1336"/>
            </a:lvl6pPr>
            <a:lvl7pPr marL="3664175" indent="0">
              <a:buNone/>
              <a:defRPr sz="1336"/>
            </a:lvl7pPr>
            <a:lvl8pPr marL="4274870" indent="0">
              <a:buNone/>
              <a:defRPr sz="1336"/>
            </a:lvl8pPr>
            <a:lvl9pPr marL="4885566" indent="0">
              <a:buNone/>
              <a:defRPr sz="133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5E9FA-93B9-4C32-95A5-6B98C51B9BF9}"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A1BF5-F098-42A4-8143-2297BEE3F786}" type="slidenum">
              <a:rPr lang="en-US" smtClean="0"/>
              <a:t>‹#›</a:t>
            </a:fld>
            <a:endParaRPr lang="en-US"/>
          </a:p>
        </p:txBody>
      </p:sp>
    </p:spTree>
    <p:extLst>
      <p:ext uri="{BB962C8B-B14F-4D97-AF65-F5344CB8AC3E}">
        <p14:creationId xmlns:p14="http://schemas.microsoft.com/office/powerpoint/2010/main" val="387778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427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2238167"/>
            <a:ext cx="5092065" cy="11046883"/>
          </a:xfrm>
        </p:spPr>
        <p:txBody>
          <a:bodyPr anchor="t"/>
          <a:lstStyle>
            <a:lvl1pPr marL="0" indent="0">
              <a:buNone/>
              <a:defRPr sz="4274"/>
            </a:lvl1pPr>
            <a:lvl2pPr marL="610696" indent="0">
              <a:buNone/>
              <a:defRPr sz="3740"/>
            </a:lvl2pPr>
            <a:lvl3pPr marL="1221392" indent="0">
              <a:buNone/>
              <a:defRPr sz="3206"/>
            </a:lvl3pPr>
            <a:lvl4pPr marL="1832087" indent="0">
              <a:buNone/>
              <a:defRPr sz="2671"/>
            </a:lvl4pPr>
            <a:lvl5pPr marL="2442783" indent="0">
              <a:buNone/>
              <a:defRPr sz="2671"/>
            </a:lvl5pPr>
            <a:lvl6pPr marL="3053479" indent="0">
              <a:buNone/>
              <a:defRPr sz="2671"/>
            </a:lvl6pPr>
            <a:lvl7pPr marL="3664175" indent="0">
              <a:buNone/>
              <a:defRPr sz="2671"/>
            </a:lvl7pPr>
            <a:lvl8pPr marL="4274870" indent="0">
              <a:buNone/>
              <a:defRPr sz="2671"/>
            </a:lvl8pPr>
            <a:lvl9pPr marL="4885566" indent="0">
              <a:buNone/>
              <a:defRPr sz="2671"/>
            </a:lvl9pPr>
          </a:lstStyle>
          <a:p>
            <a:r>
              <a:rPr lang="en-US" smtClean="0"/>
              <a:t>Click icon to add picture</a:t>
            </a:r>
            <a:endParaRPr lang="en-US" dirty="0"/>
          </a:p>
        </p:txBody>
      </p:sp>
      <p:sp>
        <p:nvSpPr>
          <p:cNvPr id="4" name="Text Placeholder 3"/>
          <p:cNvSpPr>
            <a:spLocks noGrp="1"/>
          </p:cNvSpPr>
          <p:nvPr>
            <p:ph type="body" sz="half" idx="2"/>
          </p:nvPr>
        </p:nvSpPr>
        <p:spPr>
          <a:xfrm>
            <a:off x="692825" y="4663440"/>
            <a:ext cx="3244096" cy="8639599"/>
          </a:xfrm>
        </p:spPr>
        <p:txBody>
          <a:bodyPr/>
          <a:lstStyle>
            <a:lvl1pPr marL="0" indent="0">
              <a:buNone/>
              <a:defRPr sz="2137"/>
            </a:lvl1pPr>
            <a:lvl2pPr marL="610696" indent="0">
              <a:buNone/>
              <a:defRPr sz="1870"/>
            </a:lvl2pPr>
            <a:lvl3pPr marL="1221392" indent="0">
              <a:buNone/>
              <a:defRPr sz="1603"/>
            </a:lvl3pPr>
            <a:lvl4pPr marL="1832087" indent="0">
              <a:buNone/>
              <a:defRPr sz="1336"/>
            </a:lvl4pPr>
            <a:lvl5pPr marL="2442783" indent="0">
              <a:buNone/>
              <a:defRPr sz="1336"/>
            </a:lvl5pPr>
            <a:lvl6pPr marL="3053479" indent="0">
              <a:buNone/>
              <a:defRPr sz="1336"/>
            </a:lvl6pPr>
            <a:lvl7pPr marL="3664175" indent="0">
              <a:buNone/>
              <a:defRPr sz="1336"/>
            </a:lvl7pPr>
            <a:lvl8pPr marL="4274870" indent="0">
              <a:buNone/>
              <a:defRPr sz="1336"/>
            </a:lvl8pPr>
            <a:lvl9pPr marL="4885566" indent="0">
              <a:buNone/>
              <a:defRPr sz="133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5E9FA-93B9-4C32-95A5-6B98C51B9BF9}"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A1BF5-F098-42A4-8143-2297BEE3F786}" type="slidenum">
              <a:rPr lang="en-US" smtClean="0"/>
              <a:t>‹#›</a:t>
            </a:fld>
            <a:endParaRPr lang="en-US"/>
          </a:p>
        </p:txBody>
      </p:sp>
    </p:spTree>
    <p:extLst>
      <p:ext uri="{BB962C8B-B14F-4D97-AF65-F5344CB8AC3E}">
        <p14:creationId xmlns:p14="http://schemas.microsoft.com/office/powerpoint/2010/main" val="394179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827621"/>
            <a:ext cx="8675370" cy="300460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4138083"/>
            <a:ext cx="8675370" cy="98630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14407730"/>
            <a:ext cx="2263140" cy="827617"/>
          </a:xfrm>
          <a:prstGeom prst="rect">
            <a:avLst/>
          </a:prstGeom>
        </p:spPr>
        <p:txBody>
          <a:bodyPr vert="horz" lIns="91440" tIns="45720" rIns="91440" bIns="45720" rtlCol="0" anchor="ctr"/>
          <a:lstStyle>
            <a:lvl1pPr algn="l">
              <a:defRPr sz="1603">
                <a:solidFill>
                  <a:schemeClr val="tx1">
                    <a:tint val="75000"/>
                  </a:schemeClr>
                </a:solidFill>
              </a:defRPr>
            </a:lvl1pPr>
          </a:lstStyle>
          <a:p>
            <a:fld id="{61D5E9FA-93B9-4C32-95A5-6B98C51B9BF9}" type="datetimeFigureOut">
              <a:rPr lang="en-US" smtClean="0"/>
              <a:t>3/30/2023</a:t>
            </a:fld>
            <a:endParaRPr lang="en-US"/>
          </a:p>
        </p:txBody>
      </p:sp>
      <p:sp>
        <p:nvSpPr>
          <p:cNvPr id="5" name="Footer Placeholder 4"/>
          <p:cNvSpPr>
            <a:spLocks noGrp="1"/>
          </p:cNvSpPr>
          <p:nvPr>
            <p:ph type="ftr" sz="quarter" idx="3"/>
          </p:nvPr>
        </p:nvSpPr>
        <p:spPr>
          <a:xfrm>
            <a:off x="3331845" y="14407730"/>
            <a:ext cx="3394710" cy="827617"/>
          </a:xfrm>
          <a:prstGeom prst="rect">
            <a:avLst/>
          </a:prstGeom>
        </p:spPr>
        <p:txBody>
          <a:bodyPr vert="horz" lIns="91440" tIns="45720" rIns="91440" bIns="45720" rtlCol="0" anchor="ctr"/>
          <a:lstStyle>
            <a:lvl1pPr algn="ctr">
              <a:defRPr sz="160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14407730"/>
            <a:ext cx="2263140" cy="827617"/>
          </a:xfrm>
          <a:prstGeom prst="rect">
            <a:avLst/>
          </a:prstGeom>
        </p:spPr>
        <p:txBody>
          <a:bodyPr vert="horz" lIns="91440" tIns="45720" rIns="91440" bIns="45720" rtlCol="0" anchor="ctr"/>
          <a:lstStyle>
            <a:lvl1pPr algn="r">
              <a:defRPr sz="1603">
                <a:solidFill>
                  <a:schemeClr val="tx1">
                    <a:tint val="75000"/>
                  </a:schemeClr>
                </a:solidFill>
              </a:defRPr>
            </a:lvl1pPr>
          </a:lstStyle>
          <a:p>
            <a:fld id="{1D7A1BF5-F098-42A4-8143-2297BEE3F786}" type="slidenum">
              <a:rPr lang="en-US" smtClean="0"/>
              <a:t>‹#›</a:t>
            </a:fld>
            <a:endParaRPr lang="en-US"/>
          </a:p>
        </p:txBody>
      </p:sp>
    </p:spTree>
    <p:extLst>
      <p:ext uri="{BB962C8B-B14F-4D97-AF65-F5344CB8AC3E}">
        <p14:creationId xmlns:p14="http://schemas.microsoft.com/office/powerpoint/2010/main" val="1571141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21392" rtl="0" eaLnBrk="1" latinLnBrk="0" hangingPunct="1">
        <a:lnSpc>
          <a:spcPct val="90000"/>
        </a:lnSpc>
        <a:spcBef>
          <a:spcPct val="0"/>
        </a:spcBef>
        <a:buNone/>
        <a:defRPr sz="5877" kern="1200">
          <a:solidFill>
            <a:schemeClr val="tx1"/>
          </a:solidFill>
          <a:latin typeface="+mj-lt"/>
          <a:ea typeface="+mj-ea"/>
          <a:cs typeface="+mj-cs"/>
        </a:defRPr>
      </a:lvl1pPr>
    </p:titleStyle>
    <p:bodyStyle>
      <a:lvl1pPr marL="305348" indent="-305348" algn="l" defTabSz="1221392" rtl="0" eaLnBrk="1" latinLnBrk="0" hangingPunct="1">
        <a:lnSpc>
          <a:spcPct val="90000"/>
        </a:lnSpc>
        <a:spcBef>
          <a:spcPts val="1336"/>
        </a:spcBef>
        <a:buFont typeface="Arial" panose="020B0604020202020204" pitchFamily="34" charset="0"/>
        <a:buChar char="•"/>
        <a:defRPr sz="3740" kern="1200">
          <a:solidFill>
            <a:schemeClr val="tx1"/>
          </a:solidFill>
          <a:latin typeface="+mn-lt"/>
          <a:ea typeface="+mn-ea"/>
          <a:cs typeface="+mn-cs"/>
        </a:defRPr>
      </a:lvl1pPr>
      <a:lvl2pPr marL="916044" indent="-305348" algn="l" defTabSz="1221392" rtl="0" eaLnBrk="1" latinLnBrk="0" hangingPunct="1">
        <a:lnSpc>
          <a:spcPct val="90000"/>
        </a:lnSpc>
        <a:spcBef>
          <a:spcPts val="668"/>
        </a:spcBef>
        <a:buFont typeface="Arial" panose="020B0604020202020204" pitchFamily="34" charset="0"/>
        <a:buChar char="•"/>
        <a:defRPr sz="3206" kern="1200">
          <a:solidFill>
            <a:schemeClr val="tx1"/>
          </a:solidFill>
          <a:latin typeface="+mn-lt"/>
          <a:ea typeface="+mn-ea"/>
          <a:cs typeface="+mn-cs"/>
        </a:defRPr>
      </a:lvl2pPr>
      <a:lvl3pPr marL="1526739" indent="-305348" algn="l" defTabSz="1221392" rtl="0" eaLnBrk="1" latinLnBrk="0" hangingPunct="1">
        <a:lnSpc>
          <a:spcPct val="90000"/>
        </a:lnSpc>
        <a:spcBef>
          <a:spcPts val="668"/>
        </a:spcBef>
        <a:buFont typeface="Arial" panose="020B0604020202020204" pitchFamily="34" charset="0"/>
        <a:buChar char="•"/>
        <a:defRPr sz="2671" kern="1200">
          <a:solidFill>
            <a:schemeClr val="tx1"/>
          </a:solidFill>
          <a:latin typeface="+mn-lt"/>
          <a:ea typeface="+mn-ea"/>
          <a:cs typeface="+mn-cs"/>
        </a:defRPr>
      </a:lvl3pPr>
      <a:lvl4pPr marL="2137435" indent="-305348" algn="l" defTabSz="1221392" rtl="0" eaLnBrk="1" latinLnBrk="0" hangingPunct="1">
        <a:lnSpc>
          <a:spcPct val="90000"/>
        </a:lnSpc>
        <a:spcBef>
          <a:spcPts val="668"/>
        </a:spcBef>
        <a:buFont typeface="Arial" panose="020B0604020202020204" pitchFamily="34" charset="0"/>
        <a:buChar char="•"/>
        <a:defRPr sz="2404" kern="1200">
          <a:solidFill>
            <a:schemeClr val="tx1"/>
          </a:solidFill>
          <a:latin typeface="+mn-lt"/>
          <a:ea typeface="+mn-ea"/>
          <a:cs typeface="+mn-cs"/>
        </a:defRPr>
      </a:lvl4pPr>
      <a:lvl5pPr marL="2748131" indent="-305348" algn="l" defTabSz="1221392" rtl="0" eaLnBrk="1" latinLnBrk="0" hangingPunct="1">
        <a:lnSpc>
          <a:spcPct val="90000"/>
        </a:lnSpc>
        <a:spcBef>
          <a:spcPts val="668"/>
        </a:spcBef>
        <a:buFont typeface="Arial" panose="020B0604020202020204" pitchFamily="34" charset="0"/>
        <a:buChar char="•"/>
        <a:defRPr sz="2404" kern="1200">
          <a:solidFill>
            <a:schemeClr val="tx1"/>
          </a:solidFill>
          <a:latin typeface="+mn-lt"/>
          <a:ea typeface="+mn-ea"/>
          <a:cs typeface="+mn-cs"/>
        </a:defRPr>
      </a:lvl5pPr>
      <a:lvl6pPr marL="3358827" indent="-305348" algn="l" defTabSz="1221392" rtl="0" eaLnBrk="1" latinLnBrk="0" hangingPunct="1">
        <a:lnSpc>
          <a:spcPct val="90000"/>
        </a:lnSpc>
        <a:spcBef>
          <a:spcPts val="668"/>
        </a:spcBef>
        <a:buFont typeface="Arial" panose="020B0604020202020204" pitchFamily="34" charset="0"/>
        <a:buChar char="•"/>
        <a:defRPr sz="2404" kern="1200">
          <a:solidFill>
            <a:schemeClr val="tx1"/>
          </a:solidFill>
          <a:latin typeface="+mn-lt"/>
          <a:ea typeface="+mn-ea"/>
          <a:cs typeface="+mn-cs"/>
        </a:defRPr>
      </a:lvl6pPr>
      <a:lvl7pPr marL="3969522" indent="-305348" algn="l" defTabSz="1221392" rtl="0" eaLnBrk="1" latinLnBrk="0" hangingPunct="1">
        <a:lnSpc>
          <a:spcPct val="90000"/>
        </a:lnSpc>
        <a:spcBef>
          <a:spcPts val="668"/>
        </a:spcBef>
        <a:buFont typeface="Arial" panose="020B0604020202020204" pitchFamily="34" charset="0"/>
        <a:buChar char="•"/>
        <a:defRPr sz="2404" kern="1200">
          <a:solidFill>
            <a:schemeClr val="tx1"/>
          </a:solidFill>
          <a:latin typeface="+mn-lt"/>
          <a:ea typeface="+mn-ea"/>
          <a:cs typeface="+mn-cs"/>
        </a:defRPr>
      </a:lvl7pPr>
      <a:lvl8pPr marL="4580218" indent="-305348" algn="l" defTabSz="1221392" rtl="0" eaLnBrk="1" latinLnBrk="0" hangingPunct="1">
        <a:lnSpc>
          <a:spcPct val="90000"/>
        </a:lnSpc>
        <a:spcBef>
          <a:spcPts val="668"/>
        </a:spcBef>
        <a:buFont typeface="Arial" panose="020B0604020202020204" pitchFamily="34" charset="0"/>
        <a:buChar char="•"/>
        <a:defRPr sz="2404" kern="1200">
          <a:solidFill>
            <a:schemeClr val="tx1"/>
          </a:solidFill>
          <a:latin typeface="+mn-lt"/>
          <a:ea typeface="+mn-ea"/>
          <a:cs typeface="+mn-cs"/>
        </a:defRPr>
      </a:lvl8pPr>
      <a:lvl9pPr marL="5190914" indent="-305348" algn="l" defTabSz="1221392" rtl="0" eaLnBrk="1" latinLnBrk="0" hangingPunct="1">
        <a:lnSpc>
          <a:spcPct val="90000"/>
        </a:lnSpc>
        <a:spcBef>
          <a:spcPts val="668"/>
        </a:spcBef>
        <a:buFont typeface="Arial" panose="020B0604020202020204" pitchFamily="34" charset="0"/>
        <a:buChar char="•"/>
        <a:defRPr sz="2404" kern="1200">
          <a:solidFill>
            <a:schemeClr val="tx1"/>
          </a:solidFill>
          <a:latin typeface="+mn-lt"/>
          <a:ea typeface="+mn-ea"/>
          <a:cs typeface="+mn-cs"/>
        </a:defRPr>
      </a:lvl9pPr>
    </p:bodyStyle>
    <p:otherStyle>
      <a:defPPr>
        <a:defRPr lang="en-US"/>
      </a:defPPr>
      <a:lvl1pPr marL="0" algn="l" defTabSz="1221392" rtl="0" eaLnBrk="1" latinLnBrk="0" hangingPunct="1">
        <a:defRPr sz="2404" kern="1200">
          <a:solidFill>
            <a:schemeClr val="tx1"/>
          </a:solidFill>
          <a:latin typeface="+mn-lt"/>
          <a:ea typeface="+mn-ea"/>
          <a:cs typeface="+mn-cs"/>
        </a:defRPr>
      </a:lvl1pPr>
      <a:lvl2pPr marL="610696" algn="l" defTabSz="1221392" rtl="0" eaLnBrk="1" latinLnBrk="0" hangingPunct="1">
        <a:defRPr sz="2404" kern="1200">
          <a:solidFill>
            <a:schemeClr val="tx1"/>
          </a:solidFill>
          <a:latin typeface="+mn-lt"/>
          <a:ea typeface="+mn-ea"/>
          <a:cs typeface="+mn-cs"/>
        </a:defRPr>
      </a:lvl2pPr>
      <a:lvl3pPr marL="1221392" algn="l" defTabSz="1221392" rtl="0" eaLnBrk="1" latinLnBrk="0" hangingPunct="1">
        <a:defRPr sz="2404" kern="1200">
          <a:solidFill>
            <a:schemeClr val="tx1"/>
          </a:solidFill>
          <a:latin typeface="+mn-lt"/>
          <a:ea typeface="+mn-ea"/>
          <a:cs typeface="+mn-cs"/>
        </a:defRPr>
      </a:lvl3pPr>
      <a:lvl4pPr marL="1832087" algn="l" defTabSz="1221392" rtl="0" eaLnBrk="1" latinLnBrk="0" hangingPunct="1">
        <a:defRPr sz="2404" kern="1200">
          <a:solidFill>
            <a:schemeClr val="tx1"/>
          </a:solidFill>
          <a:latin typeface="+mn-lt"/>
          <a:ea typeface="+mn-ea"/>
          <a:cs typeface="+mn-cs"/>
        </a:defRPr>
      </a:lvl4pPr>
      <a:lvl5pPr marL="2442783" algn="l" defTabSz="1221392" rtl="0" eaLnBrk="1" latinLnBrk="0" hangingPunct="1">
        <a:defRPr sz="2404" kern="1200">
          <a:solidFill>
            <a:schemeClr val="tx1"/>
          </a:solidFill>
          <a:latin typeface="+mn-lt"/>
          <a:ea typeface="+mn-ea"/>
          <a:cs typeface="+mn-cs"/>
        </a:defRPr>
      </a:lvl5pPr>
      <a:lvl6pPr marL="3053479" algn="l" defTabSz="1221392" rtl="0" eaLnBrk="1" latinLnBrk="0" hangingPunct="1">
        <a:defRPr sz="2404" kern="1200">
          <a:solidFill>
            <a:schemeClr val="tx1"/>
          </a:solidFill>
          <a:latin typeface="+mn-lt"/>
          <a:ea typeface="+mn-ea"/>
          <a:cs typeface="+mn-cs"/>
        </a:defRPr>
      </a:lvl6pPr>
      <a:lvl7pPr marL="3664175" algn="l" defTabSz="1221392" rtl="0" eaLnBrk="1" latinLnBrk="0" hangingPunct="1">
        <a:defRPr sz="2404" kern="1200">
          <a:solidFill>
            <a:schemeClr val="tx1"/>
          </a:solidFill>
          <a:latin typeface="+mn-lt"/>
          <a:ea typeface="+mn-ea"/>
          <a:cs typeface="+mn-cs"/>
        </a:defRPr>
      </a:lvl7pPr>
      <a:lvl8pPr marL="4274870" algn="l" defTabSz="1221392" rtl="0" eaLnBrk="1" latinLnBrk="0" hangingPunct="1">
        <a:defRPr sz="2404" kern="1200">
          <a:solidFill>
            <a:schemeClr val="tx1"/>
          </a:solidFill>
          <a:latin typeface="+mn-lt"/>
          <a:ea typeface="+mn-ea"/>
          <a:cs typeface="+mn-cs"/>
        </a:defRPr>
      </a:lvl8pPr>
      <a:lvl9pPr marL="4885566" algn="l" defTabSz="1221392" rtl="0" eaLnBrk="1" latinLnBrk="0" hangingPunct="1">
        <a:defRPr sz="24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2000" r="-1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719" y="665018"/>
            <a:ext cx="10273838" cy="1471991"/>
          </a:xfrm>
        </p:spPr>
        <p:txBody>
          <a:bodyPr/>
          <a:lstStyle/>
          <a:p>
            <a:r>
              <a:rPr lang="en-US" dirty="0" smtClean="0">
                <a:latin typeface="Top Secret" panose="02000500000000000000" pitchFamily="2" charset="0"/>
              </a:rPr>
              <a:t>BOXCAR BULLETIN</a:t>
            </a:r>
            <a:endParaRPr lang="en-US" dirty="0">
              <a:latin typeface="Top Secret" panose="02000500000000000000" pitchFamily="2" charset="0"/>
            </a:endParaRPr>
          </a:p>
        </p:txBody>
      </p:sp>
      <p:sp>
        <p:nvSpPr>
          <p:cNvPr id="3" name="Subtitle 2"/>
          <p:cNvSpPr>
            <a:spLocks noGrp="1"/>
          </p:cNvSpPr>
          <p:nvPr>
            <p:ph type="subTitle" idx="1"/>
          </p:nvPr>
        </p:nvSpPr>
        <p:spPr>
          <a:xfrm>
            <a:off x="8129155" y="2413141"/>
            <a:ext cx="1929245" cy="3223816"/>
          </a:xfrm>
        </p:spPr>
        <p:txBody>
          <a:bodyPr>
            <a:normAutofit/>
          </a:bodyPr>
          <a:lstStyle/>
          <a:p>
            <a:r>
              <a:rPr lang="en-US" dirty="0" smtClean="0"/>
              <a:t>PRICE 5</a:t>
            </a:r>
            <a:r>
              <a:rPr lang="en-US" dirty="0" smtClean="0">
                <a:latin typeface="Times New Roman" panose="02020603050405020304" pitchFamily="18" charset="0"/>
                <a:cs typeface="Times New Roman" panose="02020603050405020304" pitchFamily="18" charset="0"/>
              </a:rPr>
              <a:t>¢</a:t>
            </a:r>
            <a:endParaRPr lang="en-US" dirty="0"/>
          </a:p>
        </p:txBody>
      </p:sp>
      <p:sp>
        <p:nvSpPr>
          <p:cNvPr id="4" name="TextBox 3"/>
          <p:cNvSpPr txBox="1"/>
          <p:nvPr/>
        </p:nvSpPr>
        <p:spPr>
          <a:xfrm>
            <a:off x="221673" y="2373420"/>
            <a:ext cx="1662546" cy="591453"/>
          </a:xfrm>
          <a:prstGeom prst="rect">
            <a:avLst/>
          </a:prstGeom>
          <a:noFill/>
        </p:spPr>
        <p:txBody>
          <a:bodyPr wrap="square" rtlCol="0">
            <a:spAutoFit/>
          </a:bodyPr>
          <a:lstStyle/>
          <a:p>
            <a:r>
              <a:rPr lang="en-US" sz="3210" dirty="0" smtClean="0"/>
              <a:t>EDITION</a:t>
            </a:r>
            <a:r>
              <a:rPr lang="en-US" dirty="0" smtClean="0"/>
              <a:t> </a:t>
            </a:r>
            <a:endParaRPr lang="en-US" dirty="0"/>
          </a:p>
        </p:txBody>
      </p:sp>
      <p:sp>
        <p:nvSpPr>
          <p:cNvPr id="5" name="TextBox 4"/>
          <p:cNvSpPr txBox="1"/>
          <p:nvPr/>
        </p:nvSpPr>
        <p:spPr>
          <a:xfrm>
            <a:off x="1739944" y="2407536"/>
            <a:ext cx="7491846" cy="523220"/>
          </a:xfrm>
          <a:prstGeom prst="rect">
            <a:avLst/>
          </a:prstGeom>
          <a:noFill/>
        </p:spPr>
        <p:txBody>
          <a:bodyPr wrap="square" rtlCol="0">
            <a:spAutoFit/>
          </a:bodyPr>
          <a:lstStyle/>
          <a:p>
            <a:r>
              <a:rPr lang="en-US" sz="2800" dirty="0" smtClean="0">
                <a:latin typeface="Top Secret" panose="02000500000000000000" pitchFamily="2" charset="0"/>
              </a:rPr>
              <a:t>January, </a:t>
            </a:r>
            <a:r>
              <a:rPr lang="en-US" sz="2800" dirty="0" smtClean="0">
                <a:latin typeface="Top Secret" panose="02000500000000000000" pitchFamily="2" charset="0"/>
              </a:rPr>
              <a:t>February, </a:t>
            </a:r>
            <a:r>
              <a:rPr lang="en-US" sz="2800" dirty="0" smtClean="0">
                <a:latin typeface="Top Secret" panose="02000500000000000000" pitchFamily="2" charset="0"/>
              </a:rPr>
              <a:t>March, 2023</a:t>
            </a:r>
            <a:endParaRPr lang="en-US" sz="1400" dirty="0"/>
          </a:p>
        </p:txBody>
      </p:sp>
      <p:sp>
        <p:nvSpPr>
          <p:cNvPr id="6" name="TextBox 5"/>
          <p:cNvSpPr txBox="1"/>
          <p:nvPr/>
        </p:nvSpPr>
        <p:spPr>
          <a:xfrm>
            <a:off x="0" y="3036112"/>
            <a:ext cx="10058400" cy="769441"/>
          </a:xfrm>
          <a:prstGeom prst="rect">
            <a:avLst/>
          </a:prstGeom>
          <a:noFill/>
        </p:spPr>
        <p:txBody>
          <a:bodyPr wrap="square" rtlCol="0">
            <a:spAutoFit/>
          </a:bodyPr>
          <a:lstStyle/>
          <a:p>
            <a:pPr algn="ctr"/>
            <a:r>
              <a:rPr lang="en-US" sz="4400" b="1" u="sng" dirty="0" smtClean="0">
                <a:latin typeface="Batang" panose="02030600000101010101" pitchFamily="18" charset="-127"/>
                <a:ea typeface="Batang" panose="02030600000101010101" pitchFamily="18" charset="-127"/>
              </a:rPr>
              <a:t>☆☆☆☆☆☆☆☆☆☆☆☆</a:t>
            </a:r>
            <a:endParaRPr lang="en-US" sz="4400" b="1" u="sng"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7081" y="3889884"/>
            <a:ext cx="4024237" cy="3135908"/>
          </a:xfrm>
          <a:prstGeom prst="rect">
            <a:avLst/>
          </a:prstGeom>
        </p:spPr>
      </p:pic>
      <p:sp>
        <p:nvSpPr>
          <p:cNvPr id="8" name="TextBox 7"/>
          <p:cNvSpPr txBox="1"/>
          <p:nvPr/>
        </p:nvSpPr>
        <p:spPr>
          <a:xfrm>
            <a:off x="58627" y="3811967"/>
            <a:ext cx="2958454" cy="10895290"/>
          </a:xfrm>
          <a:prstGeom prst="rect">
            <a:avLst/>
          </a:prstGeom>
          <a:noFill/>
        </p:spPr>
        <p:txBody>
          <a:bodyPr wrap="square" rtlCol="0">
            <a:spAutoFit/>
          </a:bodyPr>
          <a:lstStyle/>
          <a:p>
            <a:r>
              <a:rPr lang="en-US" dirty="0"/>
              <a:t>Spring time is arriving here in northern California and with it the trade show season. RBC California will start the year by attending the Redding </a:t>
            </a:r>
            <a:r>
              <a:rPr lang="en-US" dirty="0" err="1"/>
              <a:t>Sportsmans</a:t>
            </a:r>
            <a:r>
              <a:rPr lang="en-US" dirty="0"/>
              <a:t> Expo  at the Redding Civic center.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The </a:t>
            </a:r>
            <a:r>
              <a:rPr lang="en-US" dirty="0"/>
              <a:t>show dates and times are Saturday, April 1st: </a:t>
            </a:r>
            <a:r>
              <a:rPr lang="en-US" dirty="0" err="1"/>
              <a:t>9am</a:t>
            </a:r>
            <a:r>
              <a:rPr lang="en-US" dirty="0"/>
              <a:t> – </a:t>
            </a:r>
            <a:r>
              <a:rPr lang="en-US" dirty="0" err="1"/>
              <a:t>5pm</a:t>
            </a:r>
            <a:r>
              <a:rPr lang="en-US" dirty="0"/>
              <a:t>, and Sunday, April 2nd: </a:t>
            </a:r>
            <a:r>
              <a:rPr lang="en-US" dirty="0" err="1"/>
              <a:t>9am</a:t>
            </a:r>
            <a:r>
              <a:rPr lang="en-US" dirty="0"/>
              <a:t> – </a:t>
            </a:r>
            <a:r>
              <a:rPr lang="en-US" dirty="0" err="1"/>
              <a:t>4pm</a:t>
            </a:r>
            <a:r>
              <a:rPr lang="en-US" dirty="0"/>
              <a:t>. We’ll be in booth 63. This will be the 7th year of this show and it is growing each year. Last year there were 8000 attendees.</a:t>
            </a:r>
          </a:p>
          <a:p>
            <a:r>
              <a:rPr lang="en-US" dirty="0"/>
              <a:t>We will be running an informative slide show and we will have several finished components of the Boxcar on display. </a:t>
            </a:r>
          </a:p>
          <a:p>
            <a:r>
              <a:rPr lang="en-US" dirty="0"/>
              <a:t>Of course we will be offering a selection of “Donation Rewards” in order to entice the public to support our efforts. We will have memberships at several donation levels as well as </a:t>
            </a:r>
            <a:r>
              <a:rPr lang="en-US" dirty="0" err="1"/>
              <a:t>Kaladi</a:t>
            </a:r>
            <a:r>
              <a:rPr lang="en-US" dirty="0"/>
              <a:t> Brothers “Boxcar Blend” coffee, tee shirts, </a:t>
            </a:r>
            <a:r>
              <a:rPr lang="en-US" dirty="0" smtClean="0"/>
              <a:t>and mugs.</a:t>
            </a:r>
            <a:endParaRPr lang="en-US" dirty="0"/>
          </a:p>
          <a:p>
            <a:r>
              <a:rPr lang="en-US" dirty="0"/>
              <a:t>Let’s hope for a great show.</a:t>
            </a:r>
          </a:p>
          <a:p>
            <a:r>
              <a:rPr lang="en-US" dirty="0"/>
              <a:t>Then in May we will </a:t>
            </a:r>
            <a:r>
              <a:rPr lang="en-US" dirty="0" smtClean="0"/>
              <a:t>once</a:t>
            </a:r>
            <a:endParaRPr lang="en-US" dirty="0"/>
          </a:p>
        </p:txBody>
      </p:sp>
      <p:sp>
        <p:nvSpPr>
          <p:cNvPr id="9" name="TextBox 8"/>
          <p:cNvSpPr txBox="1"/>
          <p:nvPr/>
        </p:nvSpPr>
        <p:spPr>
          <a:xfrm>
            <a:off x="3352799" y="7103709"/>
            <a:ext cx="3352800" cy="7571303"/>
          </a:xfrm>
          <a:prstGeom prst="rect">
            <a:avLst/>
          </a:prstGeom>
          <a:noFill/>
        </p:spPr>
        <p:txBody>
          <a:bodyPr wrap="square" rtlCol="0">
            <a:spAutoFit/>
          </a:bodyPr>
          <a:lstStyle/>
          <a:p>
            <a:r>
              <a:rPr lang="en-US" dirty="0"/>
              <a:t>again be at the Great Alaska Aviation Gathering. This event is held each year at the Alaska State Fair Grounds and the Palmer Airport. Lots of great airplanes on static display. We will be setup in</a:t>
            </a:r>
          </a:p>
          <a:p>
            <a:r>
              <a:rPr lang="en-US" dirty="0" smtClean="0"/>
              <a:t>the </a:t>
            </a:r>
            <a:r>
              <a:rPr lang="en-US" dirty="0"/>
              <a:t>last airworthy C-119 on the planet. What an honor. I don’t have attendance number from last year for the entire show but we had almost 2000 nice folks come through our booth. It was a great show, a bit cool and windy, but that’s Alaska. Bring your coat and come on out. </a:t>
            </a:r>
          </a:p>
          <a:p>
            <a:r>
              <a:rPr lang="en-US" dirty="0"/>
              <a:t>We’ll have a Boxcar helmet for your head at the </a:t>
            </a:r>
            <a:r>
              <a:rPr lang="en-US" dirty="0" smtClean="0"/>
              <a:t>$10.00 </a:t>
            </a:r>
            <a:r>
              <a:rPr lang="en-US" dirty="0"/>
              <a:t>donation level.  </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p:txBody>
      </p:sp>
      <p:sp>
        <p:nvSpPr>
          <p:cNvPr id="10" name="TextBox 9"/>
          <p:cNvSpPr txBox="1"/>
          <p:nvPr/>
        </p:nvSpPr>
        <p:spPr>
          <a:xfrm>
            <a:off x="7099945" y="3811967"/>
            <a:ext cx="2958455" cy="10895290"/>
          </a:xfrm>
          <a:prstGeom prst="rect">
            <a:avLst/>
          </a:prstGeom>
          <a:noFill/>
        </p:spPr>
        <p:txBody>
          <a:bodyPr wrap="square" rtlCol="0">
            <a:spAutoFit/>
          </a:bodyPr>
          <a:lstStyle/>
          <a:p>
            <a:r>
              <a:rPr lang="en-US" dirty="0"/>
              <a:t>We also intend to be at Mat-Su Senior Services for the “Aging Healthy Walk and Mini Vender Fair”. Also in Palmer. Last year was the first year for this event and we believe the second year will be even bigger. This is an outdoor event so be prepared for weather. And bring your walking shoes.</a:t>
            </a:r>
          </a:p>
          <a:p>
            <a:r>
              <a:rPr lang="en-US" dirty="0"/>
              <a:t>We are also interested in several other Alaska events so check our website and Facebook page for the latest updates.</a:t>
            </a:r>
          </a:p>
          <a:p>
            <a:r>
              <a:rPr lang="en-US" dirty="0"/>
              <a:t>The big show will be held June 10th in California where Rolling Boxcar, in conjunction with the United Bikers of Northern California, will be sponsoring a motorcycle ride. The ride is called “The Boxcar Bike-In CA 2023”. Registered riders will travel from the Northern California Veterans Cemetery in </a:t>
            </a:r>
            <a:r>
              <a:rPr lang="en-US" dirty="0" err="1"/>
              <a:t>Igo</a:t>
            </a:r>
            <a:r>
              <a:rPr lang="en-US" dirty="0"/>
              <a:t> Ca. to the Boxcar build site in McArthur, CA. where they will tour the site and the boxcar then motor back to Fall River Mills CA. for an after party. Registered participants will be treated to burgers and brats at the after party as well as other goodies. So, if you ride, and want to join in, be at the cemetery June 10th at 10 AM for registration. </a:t>
            </a:r>
          </a:p>
        </p:txBody>
      </p:sp>
      <p:pic>
        <p:nvPicPr>
          <p:cNvPr id="12" name="Picture 11"/>
          <p:cNvPicPr>
            <a:picLocks noChangeAspect="1"/>
          </p:cNvPicPr>
          <p:nvPr/>
        </p:nvPicPr>
        <p:blipFill>
          <a:blip r:embed="rId4"/>
          <a:stretch>
            <a:fillRect/>
          </a:stretch>
        </p:blipFill>
        <p:spPr>
          <a:xfrm>
            <a:off x="512479" y="5829029"/>
            <a:ext cx="1778334" cy="1774179"/>
          </a:xfrm>
          <a:prstGeom prst="rect">
            <a:avLst/>
          </a:prstGeom>
        </p:spPr>
      </p:pic>
      <p:pic>
        <p:nvPicPr>
          <p:cNvPr id="13" name="Picture 12"/>
          <p:cNvPicPr>
            <a:picLocks noChangeAspect="1"/>
          </p:cNvPicPr>
          <p:nvPr/>
        </p:nvPicPr>
        <p:blipFill>
          <a:blip r:embed="rId5"/>
          <a:stretch>
            <a:fillRect/>
          </a:stretch>
        </p:blipFill>
        <p:spPr>
          <a:xfrm>
            <a:off x="3778080" y="12116927"/>
            <a:ext cx="2362838" cy="2323459"/>
          </a:xfrm>
          <a:prstGeom prst="rect">
            <a:avLst/>
          </a:prstGeom>
        </p:spPr>
      </p:pic>
    </p:spTree>
    <p:extLst>
      <p:ext uri="{BB962C8B-B14F-4D97-AF65-F5344CB8AC3E}">
        <p14:creationId xmlns:p14="http://schemas.microsoft.com/office/powerpoint/2010/main" val="2351970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05" y="-305819"/>
            <a:ext cx="10520009" cy="16080237"/>
          </a:xfrm>
          <a:prstGeom prst="rect">
            <a:avLst/>
          </a:prstGeom>
        </p:spPr>
      </p:pic>
      <p:sp>
        <p:nvSpPr>
          <p:cNvPr id="5" name="TextBox 4"/>
          <p:cNvSpPr txBox="1"/>
          <p:nvPr/>
        </p:nvSpPr>
        <p:spPr>
          <a:xfrm>
            <a:off x="734655" y="984778"/>
            <a:ext cx="2306927" cy="7294305"/>
          </a:xfrm>
          <a:prstGeom prst="rect">
            <a:avLst/>
          </a:prstGeom>
          <a:noFill/>
        </p:spPr>
        <p:txBody>
          <a:bodyPr wrap="square" rtlCol="0">
            <a:spAutoFit/>
          </a:bodyPr>
          <a:lstStyle/>
          <a:p>
            <a:r>
              <a:rPr lang="en-US" dirty="0"/>
              <a:t>Registration donation will be $40.00 for a driver and $20.00 for a passenger. As part of the registration packet the first </a:t>
            </a:r>
            <a:r>
              <a:rPr lang="en-US" dirty="0" smtClean="0"/>
              <a:t>100 </a:t>
            </a:r>
            <a:r>
              <a:rPr lang="en-US" dirty="0"/>
              <a:t>registered riders get free lunch, an armband, which also serves as your meal chit at the after party, 1 Boxcar Bike-In embroidered patch for each rider, and 4 drawing tickets.  </a:t>
            </a:r>
          </a:p>
          <a:p>
            <a:endParaRPr lang="en-US" dirty="0"/>
          </a:p>
          <a:p>
            <a:r>
              <a:rPr lang="en-US" dirty="0"/>
              <a:t>Then, it’s back home to Alaska and more fun in the midnight sun.</a:t>
            </a:r>
          </a:p>
          <a:p>
            <a:r>
              <a:rPr lang="en-US" dirty="0"/>
              <a:t>We’ll pass along more events as they are confirmed. Stay tuned.</a:t>
            </a:r>
          </a:p>
          <a:p>
            <a:endParaRPr lang="en-US" dirty="0" smtClean="0"/>
          </a:p>
          <a:p>
            <a:endParaRPr lang="en-US" dirty="0" smtClean="0"/>
          </a:p>
          <a:p>
            <a:endParaRPr lang="en-US" dirty="0"/>
          </a:p>
          <a:p>
            <a:endParaRPr lang="en-US" dirty="0" smtClean="0"/>
          </a:p>
        </p:txBody>
      </p:sp>
      <p:sp>
        <p:nvSpPr>
          <p:cNvPr id="6" name="TextBox 5"/>
          <p:cNvSpPr txBox="1"/>
          <p:nvPr/>
        </p:nvSpPr>
        <p:spPr>
          <a:xfrm>
            <a:off x="3773103" y="948155"/>
            <a:ext cx="2781701" cy="10525958"/>
          </a:xfrm>
          <a:prstGeom prst="rect">
            <a:avLst/>
          </a:prstGeom>
          <a:noFill/>
        </p:spPr>
        <p:txBody>
          <a:bodyPr wrap="square" rtlCol="0">
            <a:spAutoFit/>
          </a:bodyPr>
          <a:lstStyle/>
          <a:p>
            <a:pPr algn="ctr"/>
            <a:r>
              <a:rPr lang="en-US" sz="2400" b="1" dirty="0"/>
              <a:t>WHAT WERE THEY THINKING?</a:t>
            </a:r>
          </a:p>
          <a:p>
            <a:r>
              <a:rPr lang="en-US" dirty="0"/>
              <a:t> </a:t>
            </a:r>
            <a:r>
              <a:rPr lang="en-US" dirty="0" smtClean="0"/>
              <a:t>If </a:t>
            </a:r>
            <a:r>
              <a:rPr lang="en-US" dirty="0"/>
              <a:t>airplanes could understand what we say about them, they would be probably be horrified. Then again, if people understood how airplanes are designed, maybe they would be more respectful. …maybe….</a:t>
            </a:r>
          </a:p>
          <a:p>
            <a:r>
              <a:rPr lang="en-US" dirty="0"/>
              <a:t>The very first thing we need to know in designing an airplane, is to define just what we want this new flying machine to do. And this first step is where many projects begin to go off the rails. You *think* you know what you need, and write your specification accordingly. If you’re lucky, when your design is finished and ready for production, it can meet the new, </a:t>
            </a:r>
            <a:r>
              <a:rPr lang="en-US" dirty="0" smtClean="0"/>
              <a:t>requirements </a:t>
            </a:r>
            <a:r>
              <a:rPr lang="en-US" dirty="0"/>
              <a:t>that have evolved. Your offering will hopefully have excellent growth potential that can be tapped for follow-on development. To see how this works, let’s take a look at our Boxcar. </a:t>
            </a:r>
            <a:endParaRPr lang="en-US" dirty="0" smtClean="0"/>
          </a:p>
          <a:p>
            <a:r>
              <a:rPr lang="en-US" dirty="0" smtClean="0"/>
              <a:t>The </a:t>
            </a:r>
            <a:r>
              <a:rPr lang="en-US" dirty="0"/>
              <a:t>course of the Second World War gave rise to a military requirement for transport aircraft more </a:t>
            </a:r>
          </a:p>
        </p:txBody>
      </p:sp>
      <p:sp>
        <p:nvSpPr>
          <p:cNvPr id="7" name="TextBox 6"/>
          <p:cNvSpPr txBox="1"/>
          <p:nvPr/>
        </p:nvSpPr>
        <p:spPr>
          <a:xfrm>
            <a:off x="6882846" y="948155"/>
            <a:ext cx="2749215" cy="13942278"/>
          </a:xfrm>
          <a:prstGeom prst="rect">
            <a:avLst/>
          </a:prstGeom>
          <a:noFill/>
        </p:spPr>
        <p:txBody>
          <a:bodyPr wrap="square" rtlCol="0">
            <a:spAutoFit/>
          </a:bodyPr>
          <a:lstStyle/>
          <a:p>
            <a:r>
              <a:rPr lang="en-US" dirty="0" smtClean="0"/>
              <a:t>capable </a:t>
            </a:r>
            <a:r>
              <a:rPr lang="en-US" dirty="0"/>
              <a:t>than the C-46 and C-47 series. Planning for the invasion of the Japanese home islands foresaw massive paratroop and equipment drops – easy enough to unload troops from side doors, but equipment is a whole different deal – especially when people are shooting</a:t>
            </a:r>
          </a:p>
          <a:p>
            <a:r>
              <a:rPr lang="en-US" dirty="0" smtClean="0"/>
              <a:t>at </a:t>
            </a:r>
            <a:r>
              <a:rPr lang="en-US" dirty="0"/>
              <a:t>you. To ease the problem, full height, full width, clamshell doors were selected for the back of the fuselage pod of Fairchild’s ground-breaking </a:t>
            </a:r>
            <a:r>
              <a:rPr lang="en-US" dirty="0" smtClean="0"/>
              <a:t> </a:t>
            </a:r>
            <a:r>
              <a:rPr lang="en-US" dirty="0"/>
              <a:t>C-82 Packet. </a:t>
            </a:r>
          </a:p>
          <a:p>
            <a:r>
              <a:rPr lang="en-US" dirty="0"/>
              <a:t>Those big doors that gave full access to the cavernous hold of the Packet were among the most important parts of the layout. Chief designer Armond Thieblot chose a high wing configuration, which allowed the fuselage to be lower to the ground and gave excellent propeller ground clearance. While this made loading and unloading easier, it in turn required longer and heavier landing gear legs. </a:t>
            </a:r>
          </a:p>
          <a:p>
            <a:r>
              <a:rPr lang="en-US" dirty="0"/>
              <a:t>Twin engine aircraft are cheaper than four engine types, IF there are engines of sufficient output. For the Packet, Pratt &amp; Whitney’s classic 2,100 hp R-2800 two row 18 cylinder radials were selected. But how did Fairchild know that 4,200 hp was going to be adequate? </a:t>
            </a:r>
            <a:endParaRPr lang="en-US" dirty="0" smtClean="0"/>
          </a:p>
          <a:p>
            <a:r>
              <a:rPr lang="en-US" dirty="0" smtClean="0"/>
              <a:t>That’s </a:t>
            </a:r>
            <a:r>
              <a:rPr lang="en-US" dirty="0"/>
              <a:t>it for Part One. </a:t>
            </a:r>
            <a:r>
              <a:rPr lang="en-US" dirty="0" smtClean="0"/>
              <a:t>Check </a:t>
            </a:r>
            <a:r>
              <a:rPr lang="en-US" dirty="0"/>
              <a:t>out the next newsletter to see how much more fun the art of aircraft design can be!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403"/>
          <a:stretch/>
        </p:blipFill>
        <p:spPr>
          <a:xfrm>
            <a:off x="1082068" y="11474113"/>
            <a:ext cx="4348925" cy="2946007"/>
          </a:xfrm>
          <a:prstGeom prst="rect">
            <a:avLst/>
          </a:prstGeom>
        </p:spPr>
      </p:pic>
      <p:sp>
        <p:nvSpPr>
          <p:cNvPr id="9" name="TextBox 8"/>
          <p:cNvSpPr txBox="1"/>
          <p:nvPr/>
        </p:nvSpPr>
        <p:spPr>
          <a:xfrm>
            <a:off x="224154" y="7181713"/>
            <a:ext cx="3419526" cy="3877985"/>
          </a:xfrm>
          <a:prstGeom prst="rect">
            <a:avLst/>
          </a:prstGeom>
          <a:noFill/>
        </p:spPr>
        <p:txBody>
          <a:bodyPr wrap="none" rtlCol="0">
            <a:spAutoFit/>
          </a:bodyPr>
          <a:lstStyle/>
          <a:p>
            <a:endParaRPr lang="en-US" dirty="0"/>
          </a:p>
          <a:p>
            <a:pPr algn="ctr"/>
            <a:endParaRPr lang="en-US" sz="3200" b="1" dirty="0" smtClean="0">
              <a:solidFill>
                <a:schemeClr val="tx1">
                  <a:lumMod val="95000"/>
                  <a:lumOff val="5000"/>
                </a:schemeClr>
              </a:solidFill>
            </a:endParaRPr>
          </a:p>
          <a:p>
            <a:pPr algn="ctr"/>
            <a:r>
              <a:rPr lang="en-US" sz="3200" b="1" dirty="0" smtClean="0">
                <a:solidFill>
                  <a:schemeClr val="tx1">
                    <a:lumMod val="95000"/>
                    <a:lumOff val="5000"/>
                  </a:schemeClr>
                </a:solidFill>
              </a:rPr>
              <a:t>2023 </a:t>
            </a:r>
            <a:r>
              <a:rPr lang="en-US" sz="3200" b="1" dirty="0">
                <a:solidFill>
                  <a:schemeClr val="tx1">
                    <a:lumMod val="95000"/>
                    <a:lumOff val="5000"/>
                  </a:schemeClr>
                </a:solidFill>
              </a:rPr>
              <a:t>Great Alaska </a:t>
            </a:r>
            <a:endParaRPr lang="en-US" sz="3200" b="1" dirty="0" smtClean="0">
              <a:solidFill>
                <a:schemeClr val="tx1">
                  <a:lumMod val="95000"/>
                  <a:lumOff val="5000"/>
                </a:schemeClr>
              </a:solidFill>
            </a:endParaRPr>
          </a:p>
          <a:p>
            <a:pPr algn="ctr"/>
            <a:r>
              <a:rPr lang="en-US" sz="3200" b="1" dirty="0" smtClean="0">
                <a:solidFill>
                  <a:schemeClr val="tx1">
                    <a:lumMod val="95000"/>
                    <a:lumOff val="5000"/>
                  </a:schemeClr>
                </a:solidFill>
              </a:rPr>
              <a:t>Aviation </a:t>
            </a:r>
            <a:r>
              <a:rPr lang="en-US" sz="3200" b="1" dirty="0">
                <a:solidFill>
                  <a:schemeClr val="tx1">
                    <a:lumMod val="95000"/>
                    <a:lumOff val="5000"/>
                  </a:schemeClr>
                </a:solidFill>
              </a:rPr>
              <a:t>Gathering</a:t>
            </a:r>
          </a:p>
          <a:p>
            <a:pPr algn="ctr"/>
            <a:r>
              <a:rPr lang="en-US" sz="2400" b="1" dirty="0">
                <a:solidFill>
                  <a:schemeClr val="tx1">
                    <a:lumMod val="95000"/>
                    <a:lumOff val="5000"/>
                  </a:schemeClr>
                </a:solidFill>
              </a:rPr>
              <a:t> </a:t>
            </a:r>
            <a:r>
              <a:rPr lang="en-US" b="1" dirty="0">
                <a:solidFill>
                  <a:schemeClr val="tx1">
                    <a:lumMod val="95000"/>
                    <a:lumOff val="5000"/>
                  </a:schemeClr>
                </a:solidFill>
              </a:rPr>
              <a:t>Alaska State Fairgrounds </a:t>
            </a:r>
            <a:endParaRPr lang="en-US" b="1" dirty="0" smtClean="0">
              <a:solidFill>
                <a:schemeClr val="tx1">
                  <a:lumMod val="95000"/>
                  <a:lumOff val="5000"/>
                </a:schemeClr>
              </a:solidFill>
            </a:endParaRPr>
          </a:p>
          <a:p>
            <a:pPr algn="ctr"/>
            <a:r>
              <a:rPr lang="en-US" b="1" dirty="0" smtClean="0">
                <a:solidFill>
                  <a:schemeClr val="tx1">
                    <a:lumMod val="95000"/>
                    <a:lumOff val="5000"/>
                  </a:schemeClr>
                </a:solidFill>
              </a:rPr>
              <a:t>and </a:t>
            </a:r>
            <a:r>
              <a:rPr lang="en-US" b="1" dirty="0">
                <a:solidFill>
                  <a:schemeClr val="tx1">
                    <a:lumMod val="95000"/>
                    <a:lumOff val="5000"/>
                  </a:schemeClr>
                </a:solidFill>
              </a:rPr>
              <a:t>the </a:t>
            </a:r>
            <a:endParaRPr lang="en-US" b="1" dirty="0" smtClean="0">
              <a:solidFill>
                <a:schemeClr val="tx1">
                  <a:lumMod val="95000"/>
                  <a:lumOff val="5000"/>
                </a:schemeClr>
              </a:solidFill>
            </a:endParaRPr>
          </a:p>
          <a:p>
            <a:pPr algn="ctr"/>
            <a:r>
              <a:rPr lang="en-US" b="1" dirty="0" smtClean="0">
                <a:solidFill>
                  <a:schemeClr val="tx1">
                    <a:lumMod val="95000"/>
                    <a:lumOff val="5000"/>
                  </a:schemeClr>
                </a:solidFill>
              </a:rPr>
              <a:t>Palmer </a:t>
            </a:r>
            <a:r>
              <a:rPr lang="en-US" b="1" dirty="0">
                <a:solidFill>
                  <a:schemeClr val="tx1">
                    <a:lumMod val="95000"/>
                    <a:lumOff val="5000"/>
                  </a:schemeClr>
                </a:solidFill>
              </a:rPr>
              <a:t>Municipal Airport</a:t>
            </a:r>
          </a:p>
          <a:p>
            <a:pPr algn="ctr"/>
            <a:r>
              <a:rPr lang="en-US" b="1" dirty="0">
                <a:solidFill>
                  <a:schemeClr val="tx1">
                    <a:lumMod val="95000"/>
                    <a:lumOff val="5000"/>
                  </a:schemeClr>
                </a:solidFill>
              </a:rPr>
              <a:t>Palmer, AK</a:t>
            </a:r>
          </a:p>
          <a:p>
            <a:pPr algn="ctr"/>
            <a:endParaRPr lang="en-US" b="1" dirty="0">
              <a:solidFill>
                <a:schemeClr val="tx1">
                  <a:lumMod val="95000"/>
                  <a:lumOff val="5000"/>
                </a:schemeClr>
              </a:solidFill>
            </a:endParaRPr>
          </a:p>
          <a:p>
            <a:pPr algn="ctr"/>
            <a:r>
              <a:rPr lang="en-US" b="1" dirty="0">
                <a:solidFill>
                  <a:schemeClr val="tx1">
                    <a:lumMod val="95000"/>
                    <a:lumOff val="5000"/>
                  </a:schemeClr>
                </a:solidFill>
              </a:rPr>
              <a:t>May 6th &amp; 7th, 2023</a:t>
            </a:r>
          </a:p>
          <a:p>
            <a:endParaRPr lang="en-US" dirty="0"/>
          </a:p>
        </p:txBody>
      </p:sp>
    </p:spTree>
    <p:extLst>
      <p:ext uri="{BB962C8B-B14F-4D97-AF65-F5344CB8AC3E}">
        <p14:creationId xmlns:p14="http://schemas.microsoft.com/office/powerpoint/2010/main" val="1732834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41" y="-258347"/>
            <a:ext cx="10520009" cy="16080237"/>
          </a:xfrm>
          <a:prstGeom prst="rect">
            <a:avLst/>
          </a:prstGeom>
        </p:spPr>
      </p:pic>
      <p:sp>
        <p:nvSpPr>
          <p:cNvPr id="5" name="TextBox 4"/>
          <p:cNvSpPr txBox="1"/>
          <p:nvPr/>
        </p:nvSpPr>
        <p:spPr>
          <a:xfrm>
            <a:off x="631757" y="948155"/>
            <a:ext cx="2773600" cy="8309967"/>
          </a:xfrm>
          <a:prstGeom prst="rect">
            <a:avLst/>
          </a:prstGeom>
          <a:noFill/>
        </p:spPr>
        <p:txBody>
          <a:bodyPr wrap="square" rtlCol="0">
            <a:spAutoFit/>
          </a:bodyPr>
          <a:lstStyle/>
          <a:p>
            <a:pPr algn="ctr"/>
            <a:r>
              <a:rPr lang="en-US" sz="2400" b="1" dirty="0"/>
              <a:t>Electrical Heavy Weights</a:t>
            </a:r>
          </a:p>
          <a:p>
            <a:r>
              <a:rPr lang="en-US" dirty="0"/>
              <a:t>Batteries are categorized by groups based on their physical size. Typically, the larger a battery is the more capacity and power it can deliver. Rolling Boxcar has two </a:t>
            </a:r>
            <a:r>
              <a:rPr lang="en-US" dirty="0" err="1"/>
              <a:t>8D</a:t>
            </a:r>
            <a:r>
              <a:rPr lang="en-US" dirty="0"/>
              <a:t> batteries that are some of the largest 12-volt batteries available and have rough dimensions of about </a:t>
            </a:r>
            <a:r>
              <a:rPr lang="en-US" dirty="0" err="1"/>
              <a:t>21″x11″x10</a:t>
            </a:r>
            <a:r>
              <a:rPr lang="en-US" dirty="0"/>
              <a:t>″ and typically weigh about 150 pounds,</a:t>
            </a:r>
          </a:p>
          <a:p>
            <a:r>
              <a:rPr lang="en-US" dirty="0"/>
              <a:t>The large size of these batteries allows them to have more, and thicker, lead plates inside them. The added plates giving more capacity, typically 230-300 amp-hours and can provide upwards of 1,500 cold-cranking amps (</a:t>
            </a:r>
            <a:r>
              <a:rPr lang="en-US" dirty="0" err="1"/>
              <a:t>CCA</a:t>
            </a:r>
            <a:r>
              <a:rPr lang="en-US" dirty="0"/>
              <a:t>). RBC needs two of these </a:t>
            </a:r>
            <a:r>
              <a:rPr lang="en-US" dirty="0" err="1"/>
              <a:t>8D</a:t>
            </a:r>
            <a:r>
              <a:rPr lang="en-US" dirty="0"/>
              <a:t> batteries to turn her 24 volt starter to crank up her DT-466 diesel engine.  </a:t>
            </a:r>
          </a:p>
        </p:txBody>
      </p:sp>
      <p:sp>
        <p:nvSpPr>
          <p:cNvPr id="6" name="TextBox 5"/>
          <p:cNvSpPr txBox="1"/>
          <p:nvPr/>
        </p:nvSpPr>
        <p:spPr>
          <a:xfrm>
            <a:off x="3773103" y="948155"/>
            <a:ext cx="2781701" cy="7294305"/>
          </a:xfrm>
          <a:prstGeom prst="rect">
            <a:avLst/>
          </a:prstGeom>
          <a:noFill/>
        </p:spPr>
        <p:txBody>
          <a:bodyPr wrap="square" rtlCol="0">
            <a:spAutoFit/>
          </a:bodyPr>
          <a:lstStyle/>
          <a:p>
            <a:r>
              <a:rPr lang="en-US" dirty="0"/>
              <a:t>The large capacity and high cranking amps make these batteries the best for both starting and house power for lighting and other systems. A single </a:t>
            </a:r>
            <a:r>
              <a:rPr lang="en-US" dirty="0" err="1"/>
              <a:t>8D</a:t>
            </a:r>
            <a:r>
              <a:rPr lang="en-US" dirty="0"/>
              <a:t> battery can replace three smaller lead-acid batteries reducing the overall battery footprint with the only drawback being their size and weight. </a:t>
            </a:r>
          </a:p>
          <a:p>
            <a:r>
              <a:rPr lang="en-US" dirty="0"/>
              <a:t>RBC’s two </a:t>
            </a:r>
            <a:r>
              <a:rPr lang="en-US" dirty="0" err="1"/>
              <a:t>8Ds</a:t>
            </a:r>
            <a:r>
              <a:rPr lang="en-US" dirty="0"/>
              <a:t> live just</a:t>
            </a:r>
          </a:p>
          <a:p>
            <a:r>
              <a:rPr lang="en-US" dirty="0"/>
              <a:t>in front of the front axle opposite the 100 gallon</a:t>
            </a:r>
          </a:p>
          <a:p>
            <a:r>
              <a:rPr lang="en-US" dirty="0"/>
              <a:t>fuel tank. They are completely enclosed in a</a:t>
            </a:r>
          </a:p>
          <a:p>
            <a:r>
              <a:rPr lang="en-US" dirty="0"/>
              <a:t>plastic acid proof </a:t>
            </a:r>
          </a:p>
          <a:p>
            <a:r>
              <a:rPr lang="en-US" dirty="0" smtClean="0"/>
              <a:t>box </a:t>
            </a:r>
            <a:r>
              <a:rPr lang="en-US" dirty="0"/>
              <a:t>with a vacuum fan to vent off the flammable hydrogen gas created while charging.</a:t>
            </a:r>
          </a:p>
          <a:p>
            <a:r>
              <a:rPr lang="en-US" dirty="0"/>
              <a:t>So when it comes time to head down the road or just flip on a light, RBC has the power to deliver thanks to her two </a:t>
            </a:r>
            <a:r>
              <a:rPr lang="en-US" dirty="0" err="1" smtClean="0"/>
              <a:t>8Ds</a:t>
            </a:r>
            <a:r>
              <a:rPr lang="en-US" dirty="0"/>
              <a:t>. </a:t>
            </a:r>
          </a:p>
        </p:txBody>
      </p:sp>
      <p:sp>
        <p:nvSpPr>
          <p:cNvPr id="7" name="TextBox 6"/>
          <p:cNvSpPr txBox="1"/>
          <p:nvPr/>
        </p:nvSpPr>
        <p:spPr>
          <a:xfrm>
            <a:off x="6882846" y="948155"/>
            <a:ext cx="2749215" cy="14588609"/>
          </a:xfrm>
          <a:prstGeom prst="rect">
            <a:avLst/>
          </a:prstGeom>
          <a:noFill/>
        </p:spPr>
        <p:txBody>
          <a:bodyPr wrap="square" rtlCol="0">
            <a:spAutoFit/>
          </a:bodyPr>
          <a:lstStyle/>
          <a:p>
            <a:pPr algn="ctr"/>
            <a:r>
              <a:rPr lang="en-US" sz="2400" b="1" dirty="0"/>
              <a:t>SAND</a:t>
            </a:r>
          </a:p>
          <a:p>
            <a:r>
              <a:rPr lang="en-US" dirty="0" smtClean="0"/>
              <a:t>All </a:t>
            </a:r>
            <a:r>
              <a:rPr lang="en-US" dirty="0"/>
              <a:t>of you have heard of, and some of you own, a sander. You might have a belt sander or random orbital </a:t>
            </a:r>
            <a:r>
              <a:rPr lang="en-US" dirty="0" smtClean="0"/>
              <a:t>sander. </a:t>
            </a:r>
            <a:r>
              <a:rPr lang="en-US" dirty="0"/>
              <a:t>Folks that live in snow country can’t wait for the sander to come around in the morning to sand the icy roads. There is a Colonel Sanders and currently a Sanders in Washington. So to keep up with the Jones’s, </a:t>
            </a:r>
            <a:r>
              <a:rPr lang="en-US" dirty="0" smtClean="0"/>
              <a:t>Rolling </a:t>
            </a:r>
            <a:r>
              <a:rPr lang="en-US" dirty="0"/>
              <a:t>Boxcar has its own sander. </a:t>
            </a:r>
          </a:p>
          <a:p>
            <a:r>
              <a:rPr lang="en-US" dirty="0"/>
              <a:t>It’s known as a Traction Sander. It’s an ingenious device which consists of a tank of sand, mounted just in front of the drive axle/tires, one on each side, on the rear of RBC. Under this tank is a rubber upside down “Y” shaped hose that points strait down to the road surface. It’s rubber so it can take the occasional rock or small obstruction and not be damaged. </a:t>
            </a:r>
          </a:p>
          <a:p>
            <a:r>
              <a:rPr lang="en-US" dirty="0"/>
              <a:t>When the road gets icy and traction is in question, RBC’s driver can push a button in the cockpit and a vibrating/auger motor will activate inside the sand storage tank and distribute a small amount of sand on the road just in front of the drive tires. Just a little sand is </a:t>
            </a:r>
            <a:r>
              <a:rPr lang="en-US" dirty="0" smtClean="0"/>
              <a:t>all </a:t>
            </a:r>
            <a:r>
              <a:rPr lang="en-US" dirty="0"/>
              <a:t>it takes to get the traction RBC needs to keep on rolling. </a:t>
            </a:r>
          </a:p>
          <a:p>
            <a:r>
              <a:rPr lang="en-US" dirty="0"/>
              <a:t>So on a </a:t>
            </a:r>
            <a:r>
              <a:rPr lang="en-US" dirty="0" smtClean="0"/>
              <a:t>snowy </a:t>
            </a:r>
            <a:r>
              <a:rPr lang="en-US" dirty="0"/>
              <a:t>morning when RBC’s mobile classroom is headed to your school, thank the sanders for giving us the traction to get there.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620" y="9258122"/>
            <a:ext cx="5251265" cy="5251265"/>
          </a:xfrm>
          <a:prstGeom prst="rect">
            <a:avLst/>
          </a:prstGeom>
        </p:spPr>
      </p:pic>
    </p:spTree>
    <p:extLst>
      <p:ext uri="{BB962C8B-B14F-4D97-AF65-F5344CB8AC3E}">
        <p14:creationId xmlns:p14="http://schemas.microsoft.com/office/powerpoint/2010/main" val="785405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E40AD64-84E1-44DE-8780-91485172AD87}" vid="{226ACD89-4DCF-4825-AAE4-E601BD82948B}"/>
    </a:ext>
  </a:extLst>
</a:theme>
</file>

<file path=docProps/app.xml><?xml version="1.0" encoding="utf-8"?>
<Properties xmlns="http://schemas.openxmlformats.org/officeDocument/2006/extended-properties" xmlns:vt="http://schemas.openxmlformats.org/officeDocument/2006/docPropsVTypes">
  <Template>11 x 14 template</Template>
  <TotalTime>216</TotalTime>
  <Words>1516</Words>
  <Application>Microsoft Office PowerPoint</Application>
  <PresentationFormat>Custom</PresentationFormat>
  <Paragraphs>71</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Batang</vt:lpstr>
      <vt:lpstr>Arial</vt:lpstr>
      <vt:lpstr>Calibri</vt:lpstr>
      <vt:lpstr>Calibri Light</vt:lpstr>
      <vt:lpstr>Times New Roman</vt:lpstr>
      <vt:lpstr>Top Secret</vt:lpstr>
      <vt:lpstr>Office Theme</vt:lpstr>
      <vt:lpstr>BOXCAR BULLETIN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BOXCAR BULLETIN</dc:title>
  <dc:creator>Dean</dc:creator>
  <cp:lastModifiedBy>Dean</cp:lastModifiedBy>
  <cp:revision>23</cp:revision>
  <dcterms:created xsi:type="dcterms:W3CDTF">2022-05-11T20:36:13Z</dcterms:created>
  <dcterms:modified xsi:type="dcterms:W3CDTF">2023-03-30T21:25:40Z</dcterms:modified>
</cp:coreProperties>
</file>