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4" r:id="rId3"/>
    <p:sldId id="285" r:id="rId4"/>
    <p:sldId id="288" r:id="rId5"/>
    <p:sldId id="529" r:id="rId6"/>
    <p:sldId id="290" r:id="rId7"/>
    <p:sldId id="384" r:id="rId8"/>
    <p:sldId id="291" r:id="rId9"/>
    <p:sldId id="385" r:id="rId10"/>
    <p:sldId id="289" r:id="rId11"/>
    <p:sldId id="528" r:id="rId12"/>
    <p:sldId id="293" r:id="rId13"/>
    <p:sldId id="292" r:id="rId14"/>
    <p:sldId id="294" r:id="rId15"/>
    <p:sldId id="386" r:id="rId16"/>
    <p:sldId id="311" r:id="rId17"/>
    <p:sldId id="387" r:id="rId18"/>
    <p:sldId id="389" r:id="rId19"/>
    <p:sldId id="390" r:id="rId20"/>
    <p:sldId id="388" r:id="rId21"/>
    <p:sldId id="295" r:id="rId22"/>
    <p:sldId id="297" r:id="rId23"/>
    <p:sldId id="300" r:id="rId24"/>
    <p:sldId id="312" r:id="rId25"/>
    <p:sldId id="313" r:id="rId26"/>
    <p:sldId id="521" r:id="rId27"/>
    <p:sldId id="320" r:id="rId28"/>
    <p:sldId id="32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99"/>
    <p:restoredTop sz="94591"/>
  </p:normalViewPr>
  <p:slideViewPr>
    <p:cSldViewPr snapToGrid="0" snapToObjects="1">
      <p:cViewPr varScale="1">
        <p:scale>
          <a:sx n="62" d="100"/>
          <a:sy n="62" d="100"/>
        </p:scale>
        <p:origin x="208" y="1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6295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119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87656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484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93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970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36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345753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5567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title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6103937"/>
            <a:ext cx="12192000" cy="754063"/>
          </a:xfrm>
          <a:prstGeom prst="rect">
            <a:avLst/>
          </a:prstGeom>
          <a:solidFill>
            <a:srgbClr val="282956"/>
          </a:solidFill>
          <a:ln>
            <a:noFill/>
          </a:ln>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US" dirty="0">
              <a:solidFill>
                <a:schemeClr val="bg1">
                  <a:lumMod val="65000"/>
                </a:schemeClr>
              </a:solidFill>
            </a:endParaRPr>
          </a:p>
        </p:txBody>
      </p:sp>
      <p:pic>
        <p:nvPicPr>
          <p:cNvPr id="8" name="Picture 7"/>
          <p:cNvPicPr>
            <a:picLocks noChangeAspect="1"/>
          </p:cNvPicPr>
          <p:nvPr/>
        </p:nvPicPr>
        <p:blipFill rotWithShape="1">
          <a:blip r:embed="rId11">
            <a:extLst>
              <a:ext uri="{28A0092B-C50C-407E-A947-70E740481C1C}">
                <a14:useLocalDpi xmlns:a14="http://schemas.microsoft.com/office/drawing/2010/main" val="0"/>
              </a:ext>
            </a:extLst>
          </a:blip>
          <a:srcRect l="37622"/>
          <a:stretch/>
        </p:blipFill>
        <p:spPr>
          <a:xfrm>
            <a:off x="10337899" y="6028594"/>
            <a:ext cx="1296929" cy="829406"/>
          </a:xfrm>
          <a:prstGeom prst="rect">
            <a:avLst/>
          </a:prstGeom>
        </p:spPr>
      </p:pic>
      <p:pic>
        <p:nvPicPr>
          <p:cNvPr id="9" name="Picture 8"/>
          <p:cNvPicPr>
            <a:picLocks noChangeAspect="1"/>
          </p:cNvPicPr>
          <p:nvPr/>
        </p:nvPicPr>
        <p:blipFill rotWithShape="1">
          <a:blip r:embed="rId11">
            <a:extLst>
              <a:ext uri="{28A0092B-C50C-407E-A947-70E740481C1C}">
                <a14:useLocalDpi xmlns:a14="http://schemas.microsoft.com/office/drawing/2010/main" val="0"/>
              </a:ext>
            </a:extLst>
          </a:blip>
          <a:srcRect r="61600"/>
          <a:stretch/>
        </p:blipFill>
        <p:spPr>
          <a:xfrm>
            <a:off x="373218" y="5396166"/>
            <a:ext cx="1217563" cy="1264855"/>
          </a:xfrm>
          <a:prstGeom prst="rect">
            <a:avLst/>
          </a:prstGeom>
        </p:spPr>
      </p:pic>
    </p:spTree>
    <p:extLst>
      <p:ext uri="{BB962C8B-B14F-4D97-AF65-F5344CB8AC3E}">
        <p14:creationId xmlns:p14="http://schemas.microsoft.com/office/powerpoint/2010/main" val="2168334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i="0" kern="1200" cap="all" baseline="0">
          <a:solidFill>
            <a:srgbClr val="282956"/>
          </a:solidFill>
          <a:latin typeface="Gotham" charset="0"/>
          <a:ea typeface="Gotham" charset="0"/>
          <a:cs typeface="Gotham" charset="0"/>
        </a:defRPr>
      </a:lvl1pPr>
    </p:titleStyle>
    <p:bodyStyle>
      <a:lvl1pPr marL="228600" indent="-228600" algn="l" defTabSz="914400" rtl="0" eaLnBrk="1" latinLnBrk="0" hangingPunct="1">
        <a:lnSpc>
          <a:spcPct val="90000"/>
        </a:lnSpc>
        <a:spcBef>
          <a:spcPts val="1000"/>
        </a:spcBef>
        <a:buClr>
          <a:schemeClr val="bg1">
            <a:lumMod val="50000"/>
          </a:schemeClr>
        </a:buClr>
        <a:buFont typeface="Wingdings" charset="2"/>
        <a:buChar char="§"/>
        <a:defRPr sz="2800" b="0" i="0" kern="1200">
          <a:solidFill>
            <a:schemeClr val="tx1"/>
          </a:solidFill>
          <a:latin typeface="Gotham Medium" charset="0"/>
          <a:ea typeface="Gotham Medium" charset="0"/>
          <a:cs typeface="Gotham Medium" charset="0"/>
        </a:defRPr>
      </a:lvl1pPr>
      <a:lvl2pPr marL="685800" indent="-228600" algn="l" defTabSz="914400" rtl="0" eaLnBrk="1" latinLnBrk="0" hangingPunct="1">
        <a:lnSpc>
          <a:spcPct val="90000"/>
        </a:lnSpc>
        <a:spcBef>
          <a:spcPts val="500"/>
        </a:spcBef>
        <a:buClr>
          <a:schemeClr val="bg1">
            <a:lumMod val="50000"/>
          </a:schemeClr>
        </a:buClr>
        <a:buFont typeface="Wingdings" charset="2"/>
        <a:buChar char="§"/>
        <a:defRPr sz="2400" b="0" i="0" kern="1200">
          <a:solidFill>
            <a:schemeClr val="tx1"/>
          </a:solidFill>
          <a:latin typeface="Gotham Medium" charset="0"/>
          <a:ea typeface="Gotham Medium" charset="0"/>
          <a:cs typeface="Gotham Medium" charset="0"/>
        </a:defRPr>
      </a:lvl2pPr>
      <a:lvl3pPr marL="1143000" indent="-228600" algn="l" defTabSz="914400" rtl="0" eaLnBrk="1" latinLnBrk="0" hangingPunct="1">
        <a:lnSpc>
          <a:spcPct val="90000"/>
        </a:lnSpc>
        <a:spcBef>
          <a:spcPts val="500"/>
        </a:spcBef>
        <a:buClr>
          <a:schemeClr val="bg1">
            <a:lumMod val="50000"/>
          </a:schemeClr>
        </a:buClr>
        <a:buFont typeface="Wingdings" charset="2"/>
        <a:buChar char="§"/>
        <a:defRPr sz="2000" b="0" i="0" kern="1200">
          <a:solidFill>
            <a:schemeClr val="tx1"/>
          </a:solidFill>
          <a:latin typeface="Gotham Medium" charset="0"/>
          <a:ea typeface="Gotham Medium" charset="0"/>
          <a:cs typeface="Gotham Medium" charset="0"/>
        </a:defRPr>
      </a:lvl3pPr>
      <a:lvl4pPr marL="1600200" indent="-228600" algn="l" defTabSz="914400" rtl="0" eaLnBrk="1" latinLnBrk="0" hangingPunct="1">
        <a:lnSpc>
          <a:spcPct val="90000"/>
        </a:lnSpc>
        <a:spcBef>
          <a:spcPts val="500"/>
        </a:spcBef>
        <a:buClr>
          <a:schemeClr val="bg1">
            <a:lumMod val="50000"/>
          </a:schemeClr>
        </a:buClr>
        <a:buFont typeface="Wingdings" charset="2"/>
        <a:buChar char="§"/>
        <a:defRPr sz="1800" b="0" i="0" kern="1200">
          <a:solidFill>
            <a:schemeClr val="tx1"/>
          </a:solidFill>
          <a:latin typeface="Gotham Medium" charset="0"/>
          <a:ea typeface="Gotham Medium" charset="0"/>
          <a:cs typeface="Gotham Medium" charset="0"/>
        </a:defRPr>
      </a:lvl4pPr>
      <a:lvl5pPr marL="2057400" indent="-228600" algn="l" defTabSz="914400" rtl="0" eaLnBrk="1" latinLnBrk="0" hangingPunct="1">
        <a:lnSpc>
          <a:spcPct val="90000"/>
        </a:lnSpc>
        <a:spcBef>
          <a:spcPts val="500"/>
        </a:spcBef>
        <a:buClr>
          <a:schemeClr val="bg1">
            <a:lumMod val="50000"/>
          </a:schemeClr>
        </a:buClr>
        <a:buFont typeface="Wingdings" charset="2"/>
        <a:buChar char="§"/>
        <a:defRPr sz="1800" b="0" i="0" kern="1200">
          <a:solidFill>
            <a:schemeClr val="tx1"/>
          </a:solidFill>
          <a:latin typeface="Gotham Medium" charset="0"/>
          <a:ea typeface="Gotham Medium" charset="0"/>
          <a:cs typeface="Gotham Medium"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Roles and Responsibilities of County Officials</a:t>
            </a:r>
          </a:p>
        </p:txBody>
      </p:sp>
      <p:sp>
        <p:nvSpPr>
          <p:cNvPr id="4" name="Text Placeholder 3">
            <a:extLst>
              <a:ext uri="{FF2B5EF4-FFF2-40B4-BE49-F238E27FC236}">
                <a16:creationId xmlns:a16="http://schemas.microsoft.com/office/drawing/2014/main" id="{B1C9ADF1-17AC-2840-B897-812E3F93F57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1676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4C35EC-B79A-234A-947D-AEA7CB51C1EA}"/>
              </a:ext>
            </a:extLst>
          </p:cNvPr>
          <p:cNvSpPr>
            <a:spLocks noGrp="1"/>
          </p:cNvSpPr>
          <p:nvPr>
            <p:ph type="title"/>
          </p:nvPr>
        </p:nvSpPr>
        <p:spPr/>
        <p:txBody>
          <a:bodyPr/>
          <a:lstStyle/>
          <a:p>
            <a:r>
              <a:rPr lang="en-US" dirty="0"/>
              <a:t>Board of county commissioners</a:t>
            </a:r>
          </a:p>
        </p:txBody>
      </p:sp>
      <p:sp>
        <p:nvSpPr>
          <p:cNvPr id="4" name="Content Placeholder 3">
            <a:extLst>
              <a:ext uri="{FF2B5EF4-FFF2-40B4-BE49-F238E27FC236}">
                <a16:creationId xmlns:a16="http://schemas.microsoft.com/office/drawing/2014/main" id="{CBBCB6C8-47C8-8D4E-9970-C7788EA2A0CE}"/>
              </a:ext>
            </a:extLst>
          </p:cNvPr>
          <p:cNvSpPr>
            <a:spLocks noGrp="1"/>
          </p:cNvSpPr>
          <p:nvPr>
            <p:ph idx="1"/>
          </p:nvPr>
        </p:nvSpPr>
        <p:spPr/>
        <p:txBody>
          <a:bodyPr>
            <a:normAutofit lnSpcReduction="10000"/>
          </a:bodyPr>
          <a:lstStyle/>
          <a:p>
            <a:pPr>
              <a:spcBef>
                <a:spcPts val="1200"/>
              </a:spcBef>
            </a:pPr>
            <a:r>
              <a:rPr lang="en-US" dirty="0"/>
              <a:t>Meet with County Auditor to assist with financial planning.</a:t>
            </a:r>
          </a:p>
          <a:p>
            <a:pPr>
              <a:spcBef>
                <a:spcPts val="1200"/>
              </a:spcBef>
            </a:pPr>
            <a:r>
              <a:rPr lang="en-US" dirty="0"/>
              <a:t>Best practice: Meet with each elected official and department head to review budget and discuss revenues and expenditures.</a:t>
            </a:r>
          </a:p>
          <a:p>
            <a:pPr>
              <a:spcBef>
                <a:spcPts val="1200"/>
              </a:spcBef>
            </a:pPr>
            <a:r>
              <a:rPr lang="en-US" dirty="0"/>
              <a:t>Adopt tentative budget to be published by 3</a:t>
            </a:r>
            <a:r>
              <a:rPr lang="en-US" baseline="30000" dirty="0"/>
              <a:t>rd</a:t>
            </a:r>
            <a:r>
              <a:rPr lang="en-US" dirty="0"/>
              <a:t> week of August (Section 31-1603, Idaho Code)</a:t>
            </a:r>
          </a:p>
          <a:p>
            <a:pPr>
              <a:spcBef>
                <a:spcPts val="1200"/>
              </a:spcBef>
            </a:pPr>
            <a:r>
              <a:rPr lang="en-US" dirty="0"/>
              <a:t>Hold a public budget hearing before the first Tuesday following the first Monday of September (Section 31-1605, Idaho).</a:t>
            </a:r>
          </a:p>
          <a:p>
            <a:pPr lvl="1">
              <a:spcBef>
                <a:spcPts val="1200"/>
              </a:spcBef>
            </a:pPr>
            <a:r>
              <a:rPr lang="en-US" dirty="0"/>
              <a:t>Any taxpayer may appear and be heard upon any part or parts of said tentative budget.</a:t>
            </a:r>
          </a:p>
          <a:p>
            <a:pPr>
              <a:spcBef>
                <a:spcPts val="1200"/>
              </a:spcBef>
            </a:pPr>
            <a:r>
              <a:rPr lang="en-US" dirty="0"/>
              <a:t>Adopt the budget.</a:t>
            </a:r>
          </a:p>
          <a:p>
            <a:endParaRPr lang="en-US" dirty="0"/>
          </a:p>
        </p:txBody>
      </p:sp>
    </p:spTree>
    <p:extLst>
      <p:ext uri="{BB962C8B-B14F-4D97-AF65-F5344CB8AC3E}">
        <p14:creationId xmlns:p14="http://schemas.microsoft.com/office/powerpoint/2010/main" val="2148091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D9B9-DDA9-CE4B-9569-3297299379DC}"/>
              </a:ext>
            </a:extLst>
          </p:cNvPr>
          <p:cNvSpPr>
            <a:spLocks noGrp="1"/>
          </p:cNvSpPr>
          <p:nvPr>
            <p:ph type="title"/>
          </p:nvPr>
        </p:nvSpPr>
        <p:spPr/>
        <p:txBody>
          <a:bodyPr/>
          <a:lstStyle/>
          <a:p>
            <a:r>
              <a:rPr lang="en-US" dirty="0"/>
              <a:t>Tentative Budget Basics</a:t>
            </a:r>
          </a:p>
        </p:txBody>
      </p:sp>
      <p:sp>
        <p:nvSpPr>
          <p:cNvPr id="3" name="Content Placeholder 2">
            <a:extLst>
              <a:ext uri="{FF2B5EF4-FFF2-40B4-BE49-F238E27FC236}">
                <a16:creationId xmlns:a16="http://schemas.microsoft.com/office/drawing/2014/main" id="{36450CAF-6F26-6044-A779-0D39D9CA2994}"/>
              </a:ext>
            </a:extLst>
          </p:cNvPr>
          <p:cNvSpPr>
            <a:spLocks noGrp="1"/>
          </p:cNvSpPr>
          <p:nvPr>
            <p:ph idx="1"/>
          </p:nvPr>
        </p:nvSpPr>
        <p:spPr/>
        <p:txBody>
          <a:bodyPr/>
          <a:lstStyle/>
          <a:p>
            <a:r>
              <a:rPr lang="en-US" dirty="0"/>
              <a:t>Reflects setting of property tax levy rates, county fees for service, etc.</a:t>
            </a:r>
          </a:p>
          <a:p>
            <a:r>
              <a:rPr lang="en-US" dirty="0"/>
              <a:t>Reflects levels of service provided by county (maintenance budget, growth budget, hold backs, etc.)</a:t>
            </a:r>
          </a:p>
          <a:p>
            <a:r>
              <a:rPr lang="en-US" dirty="0"/>
              <a:t>Should support the county’s future growth demands</a:t>
            </a:r>
          </a:p>
          <a:p>
            <a:r>
              <a:rPr lang="en-US" dirty="0"/>
              <a:t>Once published, a tentative budget can’t be increased (unless republished)</a:t>
            </a:r>
          </a:p>
          <a:p>
            <a:endParaRPr lang="en-US" dirty="0"/>
          </a:p>
        </p:txBody>
      </p:sp>
    </p:spTree>
    <p:extLst>
      <p:ext uri="{BB962C8B-B14F-4D97-AF65-F5344CB8AC3E}">
        <p14:creationId xmlns:p14="http://schemas.microsoft.com/office/powerpoint/2010/main" val="243641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C7AE-B31F-8C4D-93C2-50EE5F10764A}"/>
              </a:ext>
            </a:extLst>
          </p:cNvPr>
          <p:cNvSpPr>
            <a:spLocks noGrp="1"/>
          </p:cNvSpPr>
          <p:nvPr>
            <p:ph type="title"/>
          </p:nvPr>
        </p:nvSpPr>
        <p:spPr/>
        <p:txBody>
          <a:bodyPr/>
          <a:lstStyle/>
          <a:p>
            <a:r>
              <a:rPr lang="en-US" dirty="0"/>
              <a:t>OTHER ELECTED OFFICIALS &amp; DEPARTMENT HEADS</a:t>
            </a:r>
          </a:p>
        </p:txBody>
      </p:sp>
      <p:sp>
        <p:nvSpPr>
          <p:cNvPr id="3" name="Content Placeholder 2">
            <a:extLst>
              <a:ext uri="{FF2B5EF4-FFF2-40B4-BE49-F238E27FC236}">
                <a16:creationId xmlns:a16="http://schemas.microsoft.com/office/drawing/2014/main" id="{B84C9DE3-0799-784A-8279-C428BBAD9881}"/>
              </a:ext>
            </a:extLst>
          </p:cNvPr>
          <p:cNvSpPr>
            <a:spLocks noGrp="1"/>
          </p:cNvSpPr>
          <p:nvPr>
            <p:ph idx="1"/>
          </p:nvPr>
        </p:nvSpPr>
        <p:spPr/>
        <p:txBody>
          <a:bodyPr>
            <a:normAutofit/>
          </a:bodyPr>
          <a:lstStyle/>
          <a:p>
            <a:pPr>
              <a:spcBef>
                <a:spcPts val="1800"/>
              </a:spcBef>
            </a:pPr>
            <a:r>
              <a:rPr lang="en-US" dirty="0"/>
              <a:t>Provide budget requests and revenue estimate to Auditor in a timely manner.</a:t>
            </a:r>
          </a:p>
          <a:p>
            <a:pPr lvl="1">
              <a:spcBef>
                <a:spcPts val="1800"/>
              </a:spcBef>
            </a:pPr>
            <a:r>
              <a:rPr lang="en-US" dirty="0"/>
              <a:t>Penalty of up to $50 for noncompliance (Idaho Code Section 31-1602)</a:t>
            </a:r>
          </a:p>
          <a:p>
            <a:pPr>
              <a:spcBef>
                <a:spcPts val="1800"/>
              </a:spcBef>
            </a:pPr>
            <a:r>
              <a:rPr lang="en-US" dirty="0"/>
              <a:t>Provide justification for budget requests.</a:t>
            </a:r>
          </a:p>
          <a:p>
            <a:pPr>
              <a:spcBef>
                <a:spcPts val="1800"/>
              </a:spcBef>
            </a:pPr>
            <a:r>
              <a:rPr lang="en-US" dirty="0"/>
              <a:t>Attend public budget hearing to answer any questions (Idaho Code Section 31-1605).</a:t>
            </a:r>
          </a:p>
          <a:p>
            <a:pPr>
              <a:spcBef>
                <a:spcPts val="1800"/>
              </a:spcBef>
            </a:pPr>
            <a:r>
              <a:rPr lang="en-US" dirty="0"/>
              <a:t>Work with Auditor throughout the year to keep them notified of unusual expenses or windfalls.</a:t>
            </a:r>
          </a:p>
          <a:p>
            <a:endParaRPr lang="en-US" dirty="0"/>
          </a:p>
        </p:txBody>
      </p:sp>
    </p:spTree>
    <p:extLst>
      <p:ext uri="{BB962C8B-B14F-4D97-AF65-F5344CB8AC3E}">
        <p14:creationId xmlns:p14="http://schemas.microsoft.com/office/powerpoint/2010/main" val="1935249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427D-9B07-0C46-AAC6-BDBF124F5CFA}"/>
              </a:ext>
            </a:extLst>
          </p:cNvPr>
          <p:cNvSpPr>
            <a:spLocks noGrp="1"/>
          </p:cNvSpPr>
          <p:nvPr>
            <p:ph type="title"/>
          </p:nvPr>
        </p:nvSpPr>
        <p:spPr/>
        <p:txBody>
          <a:bodyPr/>
          <a:lstStyle/>
          <a:p>
            <a:r>
              <a:rPr lang="en-US" dirty="0"/>
              <a:t>Publication of Tentative Budget</a:t>
            </a:r>
          </a:p>
        </p:txBody>
      </p:sp>
      <p:sp>
        <p:nvSpPr>
          <p:cNvPr id="3" name="Content Placeholder 2">
            <a:extLst>
              <a:ext uri="{FF2B5EF4-FFF2-40B4-BE49-F238E27FC236}">
                <a16:creationId xmlns:a16="http://schemas.microsoft.com/office/drawing/2014/main" id="{189E0162-1F24-E14C-8E91-278A54C5C564}"/>
              </a:ext>
            </a:extLst>
          </p:cNvPr>
          <p:cNvSpPr>
            <a:spLocks noGrp="1"/>
          </p:cNvSpPr>
          <p:nvPr>
            <p:ph idx="1"/>
          </p:nvPr>
        </p:nvSpPr>
        <p:spPr/>
        <p:txBody>
          <a:bodyPr/>
          <a:lstStyle/>
          <a:p>
            <a:r>
              <a:rPr lang="en-US" dirty="0"/>
              <a:t>Once the BOCC has approved a tentative budget, the County Clerk/Auditor is required by law to publish the tentative budget in the newspaper no later than the 3</a:t>
            </a:r>
            <a:r>
              <a:rPr lang="en-US" baseline="30000" dirty="0"/>
              <a:t>rd</a:t>
            </a:r>
            <a:r>
              <a:rPr lang="en-US" dirty="0"/>
              <a:t> week in August (Section 31-1604, Idaho Code).</a:t>
            </a:r>
          </a:p>
          <a:p>
            <a:endParaRPr lang="en-US" dirty="0"/>
          </a:p>
        </p:txBody>
      </p:sp>
    </p:spTree>
    <p:extLst>
      <p:ext uri="{BB962C8B-B14F-4D97-AF65-F5344CB8AC3E}">
        <p14:creationId xmlns:p14="http://schemas.microsoft.com/office/powerpoint/2010/main" val="269759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D49E65-D6DB-314D-9C5B-5A3A3BCE7E49}"/>
              </a:ext>
            </a:extLst>
          </p:cNvPr>
          <p:cNvSpPr>
            <a:spLocks noGrp="1"/>
          </p:cNvSpPr>
          <p:nvPr>
            <p:ph type="title"/>
          </p:nvPr>
        </p:nvSpPr>
        <p:spPr/>
        <p:txBody>
          <a:bodyPr/>
          <a:lstStyle/>
          <a:p>
            <a:r>
              <a:rPr lang="en-US" dirty="0"/>
              <a:t>Budget Implementation</a:t>
            </a:r>
          </a:p>
        </p:txBody>
      </p:sp>
      <p:sp>
        <p:nvSpPr>
          <p:cNvPr id="5" name="Text Placeholder 4">
            <a:extLst>
              <a:ext uri="{FF2B5EF4-FFF2-40B4-BE49-F238E27FC236}">
                <a16:creationId xmlns:a16="http://schemas.microsoft.com/office/drawing/2014/main" id="{34065833-2FC6-C24F-ABD6-A1CE03A1A90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21631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Rule</a:t>
            </a:r>
          </a:p>
        </p:txBody>
      </p:sp>
      <p:sp>
        <p:nvSpPr>
          <p:cNvPr id="3" name="Content Placeholder 2"/>
          <p:cNvSpPr>
            <a:spLocks noGrp="1"/>
          </p:cNvSpPr>
          <p:nvPr>
            <p:ph idx="1"/>
          </p:nvPr>
        </p:nvSpPr>
        <p:spPr/>
        <p:txBody>
          <a:bodyPr>
            <a:noAutofit/>
          </a:bodyPr>
          <a:lstStyle/>
          <a:p>
            <a:pPr marL="0" indent="0">
              <a:buNone/>
            </a:pPr>
            <a:r>
              <a:rPr lang="en-US" dirty="0"/>
              <a:t>The aggregate of expenditures authorized against any fund shall not exceed the estimated revenues to accrue to such fund during the ensuing fiscal year from sources other than taxation together with any balances (and) plus revenues to be derived from taxation for such ensuing fiscal year.</a:t>
            </a:r>
          </a:p>
        </p:txBody>
      </p:sp>
    </p:spTree>
    <p:extLst>
      <p:ext uri="{BB962C8B-B14F-4D97-AF65-F5344CB8AC3E}">
        <p14:creationId xmlns:p14="http://schemas.microsoft.com/office/powerpoint/2010/main" val="2601418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DB64B-64B9-A841-A6EB-7FB1AED994C3}"/>
              </a:ext>
            </a:extLst>
          </p:cNvPr>
          <p:cNvSpPr>
            <a:spLocks noGrp="1"/>
          </p:cNvSpPr>
          <p:nvPr>
            <p:ph type="title"/>
          </p:nvPr>
        </p:nvSpPr>
        <p:spPr/>
        <p:txBody>
          <a:bodyPr/>
          <a:lstStyle/>
          <a:p>
            <a:r>
              <a:rPr lang="en-US" dirty="0"/>
              <a:t>The basics</a:t>
            </a:r>
          </a:p>
        </p:txBody>
      </p:sp>
      <p:sp>
        <p:nvSpPr>
          <p:cNvPr id="3" name="Content Placeholder 2">
            <a:extLst>
              <a:ext uri="{FF2B5EF4-FFF2-40B4-BE49-F238E27FC236}">
                <a16:creationId xmlns:a16="http://schemas.microsoft.com/office/drawing/2014/main" id="{6F23DF61-BAEA-4F49-8C2E-EEE20FB21667}"/>
              </a:ext>
            </a:extLst>
          </p:cNvPr>
          <p:cNvSpPr>
            <a:spLocks noGrp="1"/>
          </p:cNvSpPr>
          <p:nvPr>
            <p:ph idx="1"/>
          </p:nvPr>
        </p:nvSpPr>
        <p:spPr/>
        <p:txBody>
          <a:bodyPr/>
          <a:lstStyle/>
          <a:p>
            <a:pPr algn="just">
              <a:spcAft>
                <a:spcPts val="1200"/>
              </a:spcAft>
            </a:pPr>
            <a:r>
              <a:rPr lang="en-US" dirty="0"/>
              <a:t>Each official has a fiduciary responsibility to safeguard public money.</a:t>
            </a:r>
          </a:p>
          <a:p>
            <a:pPr algn="just">
              <a:spcAft>
                <a:spcPts val="1200"/>
              </a:spcAft>
            </a:pPr>
            <a:r>
              <a:rPr lang="en-US" dirty="0"/>
              <a:t>Communicate throughout the year to keep elected officials, appointed officials, and the public informed.</a:t>
            </a:r>
          </a:p>
          <a:p>
            <a:pPr algn="just">
              <a:spcAft>
                <a:spcPts val="1200"/>
              </a:spcAft>
            </a:pPr>
            <a:endParaRPr lang="en-US" dirty="0"/>
          </a:p>
          <a:p>
            <a:endParaRPr lang="en-US" dirty="0"/>
          </a:p>
        </p:txBody>
      </p:sp>
    </p:spTree>
    <p:extLst>
      <p:ext uri="{BB962C8B-B14F-4D97-AF65-F5344CB8AC3E}">
        <p14:creationId xmlns:p14="http://schemas.microsoft.com/office/powerpoint/2010/main" val="3984253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Implement Budget</a:t>
            </a:r>
          </a:p>
        </p:txBody>
      </p:sp>
      <p:sp>
        <p:nvSpPr>
          <p:cNvPr id="3" name="Content Placeholder 2"/>
          <p:cNvSpPr>
            <a:spLocks noGrp="1"/>
          </p:cNvSpPr>
          <p:nvPr>
            <p:ph idx="1"/>
          </p:nvPr>
        </p:nvSpPr>
        <p:spPr/>
        <p:txBody>
          <a:bodyPr>
            <a:normAutofit/>
          </a:bodyPr>
          <a:lstStyle/>
          <a:p>
            <a:r>
              <a:rPr lang="en-US" dirty="0"/>
              <a:t>Fix levies to raise authorized revenue – subject to statutory limits</a:t>
            </a:r>
          </a:p>
          <a:p>
            <a:r>
              <a:rPr lang="en-US" dirty="0"/>
              <a:t>So then it’s over – right?  Not really.</a:t>
            </a:r>
          </a:p>
          <a:p>
            <a:r>
              <a:rPr lang="en-US" dirty="0"/>
              <a:t>You can adjust budget during fiscal year to reflect receipt of unscheduled revenue, grants or donations but you follow budget procedure prior to doing so.</a:t>
            </a:r>
          </a:p>
          <a:p>
            <a:r>
              <a:rPr lang="en-US" dirty="0"/>
              <a:t>General Reserve Appropriation – 5% of current expense fund – not designated – requires unanimous vote of BOCC (Section 31-1605, Idaho Code).</a:t>
            </a:r>
          </a:p>
          <a:p>
            <a:endParaRPr lang="en-US" dirty="0"/>
          </a:p>
        </p:txBody>
      </p:sp>
    </p:spTree>
    <p:extLst>
      <p:ext uri="{BB962C8B-B14F-4D97-AF65-F5344CB8AC3E}">
        <p14:creationId xmlns:p14="http://schemas.microsoft.com/office/powerpoint/2010/main" val="2200758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Year-to-Year</a:t>
            </a:r>
          </a:p>
        </p:txBody>
      </p:sp>
      <p:sp>
        <p:nvSpPr>
          <p:cNvPr id="3" name="Content Placeholder 2"/>
          <p:cNvSpPr>
            <a:spLocks noGrp="1"/>
          </p:cNvSpPr>
          <p:nvPr>
            <p:ph idx="1"/>
          </p:nvPr>
        </p:nvSpPr>
        <p:spPr/>
        <p:txBody>
          <a:bodyPr/>
          <a:lstStyle/>
          <a:p>
            <a:r>
              <a:rPr lang="en-US" dirty="0"/>
              <a:t>Appropriations expire at end of year, except designated incomplete improvements.</a:t>
            </a:r>
          </a:p>
          <a:p>
            <a:r>
              <a:rPr lang="en-US" dirty="0"/>
              <a:t>Claims may be paid until first Monday in November.</a:t>
            </a:r>
          </a:p>
          <a:p>
            <a:r>
              <a:rPr lang="en-US" dirty="0"/>
              <a:t>Incomplete improvements in progress of construction can be carried forward and shown in subsequent budget.</a:t>
            </a:r>
          </a:p>
          <a:p>
            <a:r>
              <a:rPr lang="en-US" dirty="0"/>
              <a:t>Quarterly reports are required.</a:t>
            </a:r>
          </a:p>
        </p:txBody>
      </p:sp>
    </p:spTree>
    <p:extLst>
      <p:ext uri="{BB962C8B-B14F-4D97-AF65-F5344CB8AC3E}">
        <p14:creationId xmlns:p14="http://schemas.microsoft.com/office/powerpoint/2010/main" val="3523762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Realities</a:t>
            </a:r>
          </a:p>
        </p:txBody>
      </p:sp>
      <p:sp>
        <p:nvSpPr>
          <p:cNvPr id="3" name="Content Placeholder 2"/>
          <p:cNvSpPr>
            <a:spLocks noGrp="1"/>
          </p:cNvSpPr>
          <p:nvPr>
            <p:ph idx="1"/>
          </p:nvPr>
        </p:nvSpPr>
        <p:spPr/>
        <p:txBody>
          <a:bodyPr/>
          <a:lstStyle/>
          <a:p>
            <a:r>
              <a:rPr lang="en-US" dirty="0"/>
              <a:t>Budgets are not-to-exceed estimates.</a:t>
            </a:r>
          </a:p>
          <a:p>
            <a:r>
              <a:rPr lang="en-US" dirty="0"/>
              <a:t>County budgets often face obligations that are outside of county control.</a:t>
            </a:r>
          </a:p>
          <a:p>
            <a:r>
              <a:rPr lang="en-US" dirty="0"/>
              <a:t>Changes that increase appropriations need to follow the budget adoption process.</a:t>
            </a:r>
          </a:p>
          <a:p>
            <a:r>
              <a:rPr lang="en-US" dirty="0"/>
              <a:t>You </a:t>
            </a:r>
            <a:r>
              <a:rPr lang="en-US" u="sng" dirty="0"/>
              <a:t>can not </a:t>
            </a:r>
            <a:r>
              <a:rPr lang="en-US" dirty="0"/>
              <a:t>increase property taxes during a tax year.</a:t>
            </a:r>
          </a:p>
          <a:p>
            <a:r>
              <a:rPr lang="en-US" dirty="0"/>
              <a:t>Cooperation among all elected officials is essential.</a:t>
            </a:r>
          </a:p>
        </p:txBody>
      </p:sp>
    </p:spTree>
    <p:extLst>
      <p:ext uri="{BB962C8B-B14F-4D97-AF65-F5344CB8AC3E}">
        <p14:creationId xmlns:p14="http://schemas.microsoft.com/office/powerpoint/2010/main" val="169074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D37215-148E-B542-942E-169C0B1F4B4A}"/>
              </a:ext>
            </a:extLst>
          </p:cNvPr>
          <p:cNvSpPr>
            <a:spLocks noGrp="1"/>
          </p:cNvSpPr>
          <p:nvPr>
            <p:ph type="title"/>
          </p:nvPr>
        </p:nvSpPr>
        <p:spPr/>
        <p:txBody>
          <a:bodyPr/>
          <a:lstStyle/>
          <a:p>
            <a:r>
              <a:rPr lang="en-US" dirty="0"/>
              <a:t>budgeting BASICS</a:t>
            </a:r>
          </a:p>
        </p:txBody>
      </p:sp>
      <p:sp>
        <p:nvSpPr>
          <p:cNvPr id="4" name="Content Placeholder 3">
            <a:extLst>
              <a:ext uri="{FF2B5EF4-FFF2-40B4-BE49-F238E27FC236}">
                <a16:creationId xmlns:a16="http://schemas.microsoft.com/office/drawing/2014/main" id="{637AA0F6-900B-B240-BB86-E56C5660F6D0}"/>
              </a:ext>
            </a:extLst>
          </p:cNvPr>
          <p:cNvSpPr>
            <a:spLocks noGrp="1"/>
          </p:cNvSpPr>
          <p:nvPr>
            <p:ph idx="1"/>
          </p:nvPr>
        </p:nvSpPr>
        <p:spPr>
          <a:xfrm>
            <a:off x="838200" y="1597306"/>
            <a:ext cx="10515600" cy="4579657"/>
          </a:xfrm>
        </p:spPr>
        <p:txBody>
          <a:bodyPr/>
          <a:lstStyle/>
          <a:p>
            <a:r>
              <a:rPr lang="en-US" dirty="0"/>
              <a:t>The budget is a document that sets county priorities through the allocation of county funds.</a:t>
            </a:r>
          </a:p>
          <a:p>
            <a:r>
              <a:rPr lang="en-US" dirty="0"/>
              <a:t>Elected officials and department heads all have important roles in developing the county budget.</a:t>
            </a:r>
          </a:p>
          <a:p>
            <a:endParaRPr lang="en-US" dirty="0"/>
          </a:p>
        </p:txBody>
      </p:sp>
      <p:pic>
        <p:nvPicPr>
          <p:cNvPr id="5" name="Picture 24" descr="Dilbert1">
            <a:extLst>
              <a:ext uri="{FF2B5EF4-FFF2-40B4-BE49-F238E27FC236}">
                <a16:creationId xmlns:a16="http://schemas.microsoft.com/office/drawing/2014/main" id="{1567B054-3CFB-5545-9A68-97C4CFEFF3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4822" y="3693369"/>
            <a:ext cx="6402355" cy="2187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316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Expenditures</a:t>
            </a:r>
          </a:p>
        </p:txBody>
      </p:sp>
      <p:sp>
        <p:nvSpPr>
          <p:cNvPr id="3" name="Content Placeholder 2"/>
          <p:cNvSpPr>
            <a:spLocks noGrp="1"/>
          </p:cNvSpPr>
          <p:nvPr>
            <p:ph idx="1"/>
          </p:nvPr>
        </p:nvSpPr>
        <p:spPr/>
        <p:txBody>
          <a:bodyPr/>
          <a:lstStyle/>
          <a:p>
            <a:r>
              <a:rPr lang="en-US" dirty="0"/>
              <a:t>More likely for counties because counties perform </a:t>
            </a:r>
            <a:r>
              <a:rPr lang="en-US" u="sng" dirty="0"/>
              <a:t>duties</a:t>
            </a:r>
            <a:r>
              <a:rPr lang="en-US" dirty="0"/>
              <a:t>, often driven by actions of others</a:t>
            </a:r>
          </a:p>
          <a:p>
            <a:r>
              <a:rPr lang="en-US" dirty="0"/>
              <a:t>Adopt resolution by unanimous vote to meet emergency need</a:t>
            </a:r>
          </a:p>
          <a:p>
            <a:r>
              <a:rPr lang="en-US" dirty="0"/>
              <a:t>May spend all funds in treasury to meet emergency</a:t>
            </a:r>
          </a:p>
          <a:p>
            <a:r>
              <a:rPr lang="en-US" dirty="0"/>
              <a:t>If exhaust funds, may borrow to meet needs</a:t>
            </a:r>
          </a:p>
        </p:txBody>
      </p:sp>
    </p:spTree>
    <p:extLst>
      <p:ext uri="{BB962C8B-B14F-4D97-AF65-F5344CB8AC3E}">
        <p14:creationId xmlns:p14="http://schemas.microsoft.com/office/powerpoint/2010/main" val="2520649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FD54-DF17-2E46-A8F4-F7A05AC388A1}"/>
              </a:ext>
            </a:extLst>
          </p:cNvPr>
          <p:cNvSpPr>
            <a:spLocks noGrp="1"/>
          </p:cNvSpPr>
          <p:nvPr>
            <p:ph type="title"/>
          </p:nvPr>
        </p:nvSpPr>
        <p:spPr/>
        <p:txBody>
          <a:bodyPr/>
          <a:lstStyle/>
          <a:p>
            <a:r>
              <a:rPr lang="en-US" dirty="0"/>
              <a:t>Claims Against the County</a:t>
            </a:r>
          </a:p>
        </p:txBody>
      </p:sp>
      <p:sp>
        <p:nvSpPr>
          <p:cNvPr id="3" name="Content Placeholder 2">
            <a:extLst>
              <a:ext uri="{FF2B5EF4-FFF2-40B4-BE49-F238E27FC236}">
                <a16:creationId xmlns:a16="http://schemas.microsoft.com/office/drawing/2014/main" id="{F946B6BE-69DB-FD48-89E5-138F97005726}"/>
              </a:ext>
            </a:extLst>
          </p:cNvPr>
          <p:cNvSpPr>
            <a:spLocks noGrp="1"/>
          </p:cNvSpPr>
          <p:nvPr>
            <p:ph idx="1"/>
          </p:nvPr>
        </p:nvSpPr>
        <p:spPr/>
        <p:txBody>
          <a:bodyPr/>
          <a:lstStyle/>
          <a:p>
            <a:r>
              <a:rPr lang="en-US" dirty="0"/>
              <a:t>BOCC to examine, settle, and allow legal claims against the county (Section 31-809, Idaho Code).</a:t>
            </a:r>
          </a:p>
          <a:p>
            <a:r>
              <a:rPr lang="en-US" dirty="0"/>
              <a:t>Claims must be accompanies by receipt (Section 31-1501, Idaho Code).</a:t>
            </a:r>
          </a:p>
          <a:p>
            <a:r>
              <a:rPr lang="en-US" dirty="0"/>
              <a:t>BOCC approves checklist of allowed bills/claims (Section 31-1502, Idaho Code).</a:t>
            </a:r>
          </a:p>
          <a:p>
            <a:r>
              <a:rPr lang="en-US" dirty="0"/>
              <a:t>Treasurer to only issues warrants for allowed bills/claims.</a:t>
            </a:r>
          </a:p>
        </p:txBody>
      </p:sp>
    </p:spTree>
    <p:extLst>
      <p:ext uri="{BB962C8B-B14F-4D97-AF65-F5344CB8AC3E}">
        <p14:creationId xmlns:p14="http://schemas.microsoft.com/office/powerpoint/2010/main" val="3582773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BD0A-13D6-4143-B2CF-53C8407BB9B8}"/>
              </a:ext>
            </a:extLst>
          </p:cNvPr>
          <p:cNvSpPr>
            <a:spLocks noGrp="1"/>
          </p:cNvSpPr>
          <p:nvPr>
            <p:ph type="title"/>
          </p:nvPr>
        </p:nvSpPr>
        <p:spPr/>
        <p:txBody>
          <a:bodyPr/>
          <a:lstStyle/>
          <a:p>
            <a:r>
              <a:rPr lang="en-US" dirty="0"/>
              <a:t>Limitation on Spending	</a:t>
            </a:r>
          </a:p>
        </p:txBody>
      </p:sp>
      <p:sp>
        <p:nvSpPr>
          <p:cNvPr id="3" name="Content Placeholder 2">
            <a:extLst>
              <a:ext uri="{FF2B5EF4-FFF2-40B4-BE49-F238E27FC236}">
                <a16:creationId xmlns:a16="http://schemas.microsoft.com/office/drawing/2014/main" id="{9D405F98-D1D1-F246-9D24-6D9E9D3A8505}"/>
              </a:ext>
            </a:extLst>
          </p:cNvPr>
          <p:cNvSpPr>
            <a:spLocks noGrp="1"/>
          </p:cNvSpPr>
          <p:nvPr>
            <p:ph idx="1"/>
          </p:nvPr>
        </p:nvSpPr>
        <p:spPr/>
        <p:txBody>
          <a:bodyPr/>
          <a:lstStyle/>
          <a:p>
            <a:r>
              <a:rPr lang="en-US" dirty="0"/>
              <a:t>Each and every county official or employee shall be limited in making expenditures or the incurring of liabilities to the respective amounts of such appropriations (Section 31-1606, Idaho Code). </a:t>
            </a:r>
          </a:p>
          <a:p>
            <a:endParaRPr lang="en-US" dirty="0"/>
          </a:p>
        </p:txBody>
      </p:sp>
    </p:spTree>
    <p:extLst>
      <p:ext uri="{BB962C8B-B14F-4D97-AF65-F5344CB8AC3E}">
        <p14:creationId xmlns:p14="http://schemas.microsoft.com/office/powerpoint/2010/main" val="1544961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250180-E6F9-AE4E-8BFA-F67FAEF225C0}"/>
              </a:ext>
            </a:extLst>
          </p:cNvPr>
          <p:cNvSpPr>
            <a:spLocks noGrp="1"/>
          </p:cNvSpPr>
          <p:nvPr>
            <p:ph type="title"/>
          </p:nvPr>
        </p:nvSpPr>
        <p:spPr/>
        <p:txBody>
          <a:bodyPr/>
          <a:lstStyle/>
          <a:p>
            <a:r>
              <a:rPr lang="en-US" dirty="0"/>
              <a:t>Financial accountability</a:t>
            </a:r>
          </a:p>
        </p:txBody>
      </p:sp>
      <p:sp>
        <p:nvSpPr>
          <p:cNvPr id="5" name="Text Placeholder 4">
            <a:extLst>
              <a:ext uri="{FF2B5EF4-FFF2-40B4-BE49-F238E27FC236}">
                <a16:creationId xmlns:a16="http://schemas.microsoft.com/office/drawing/2014/main" id="{7CB66EB1-2A2A-ED41-A2F2-C779D177E0B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07390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9287B-8EA6-4A41-8BF1-D52088CE7808}"/>
              </a:ext>
            </a:extLst>
          </p:cNvPr>
          <p:cNvSpPr>
            <a:spLocks noGrp="1"/>
          </p:cNvSpPr>
          <p:nvPr>
            <p:ph type="title"/>
          </p:nvPr>
        </p:nvSpPr>
        <p:spPr/>
        <p:txBody>
          <a:bodyPr/>
          <a:lstStyle/>
          <a:p>
            <a:r>
              <a:rPr lang="en-US" dirty="0"/>
              <a:t>Government Accounting: GASB</a:t>
            </a:r>
          </a:p>
        </p:txBody>
      </p:sp>
      <p:sp>
        <p:nvSpPr>
          <p:cNvPr id="3" name="Content Placeholder 2">
            <a:extLst>
              <a:ext uri="{FF2B5EF4-FFF2-40B4-BE49-F238E27FC236}">
                <a16:creationId xmlns:a16="http://schemas.microsoft.com/office/drawing/2014/main" id="{5A5342F7-FD4F-FB46-8349-5A0DE2E21F1F}"/>
              </a:ext>
            </a:extLst>
          </p:cNvPr>
          <p:cNvSpPr>
            <a:spLocks noGrp="1"/>
          </p:cNvSpPr>
          <p:nvPr>
            <p:ph idx="1"/>
          </p:nvPr>
        </p:nvSpPr>
        <p:spPr>
          <a:xfrm>
            <a:off x="838200" y="1690688"/>
            <a:ext cx="10515600" cy="4351338"/>
          </a:xfrm>
        </p:spPr>
        <p:txBody>
          <a:bodyPr>
            <a:normAutofit/>
          </a:bodyPr>
          <a:lstStyle/>
          <a:p>
            <a:pPr algn="just">
              <a:spcAft>
                <a:spcPts val="1200"/>
              </a:spcAft>
            </a:pPr>
            <a:r>
              <a:rPr lang="en-US" sz="3000" dirty="0"/>
              <a:t>What is GASB?</a:t>
            </a:r>
          </a:p>
          <a:p>
            <a:pPr lvl="1" algn="just">
              <a:spcAft>
                <a:spcPts val="1200"/>
              </a:spcAft>
            </a:pPr>
            <a:r>
              <a:rPr lang="en-US" sz="2600" dirty="0"/>
              <a:t>Government Accounting Standards Board establishes accounting reporting standards at the state and local level (Section 31-1509, Idaho Code).</a:t>
            </a:r>
          </a:p>
          <a:p>
            <a:pPr lvl="1" algn="just">
              <a:spcAft>
                <a:spcPts val="1200"/>
              </a:spcAft>
            </a:pPr>
            <a:r>
              <a:rPr lang="en-US" sz="2600" dirty="0"/>
              <a:t>GASB’s purpose is to assist governing bodies to evaluate their operation and provide the public with easier to read reports due to the standardization of reporting.</a:t>
            </a:r>
          </a:p>
          <a:p>
            <a:pPr lvl="1" algn="just">
              <a:spcAft>
                <a:spcPts val="1200"/>
              </a:spcAft>
            </a:pPr>
            <a:r>
              <a:rPr lang="en-US" sz="2600" dirty="0"/>
              <a:t>Each department must keep track of all assets/inventory according to the county policy.</a:t>
            </a:r>
          </a:p>
          <a:p>
            <a:endParaRPr lang="en-US" dirty="0"/>
          </a:p>
        </p:txBody>
      </p:sp>
    </p:spTree>
    <p:extLst>
      <p:ext uri="{BB962C8B-B14F-4D97-AF65-F5344CB8AC3E}">
        <p14:creationId xmlns:p14="http://schemas.microsoft.com/office/powerpoint/2010/main" val="531607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57C68-F9E7-DE44-8E2D-82B70AE16FE4}"/>
              </a:ext>
            </a:extLst>
          </p:cNvPr>
          <p:cNvSpPr>
            <a:spLocks noGrp="1"/>
          </p:cNvSpPr>
          <p:nvPr>
            <p:ph type="title"/>
          </p:nvPr>
        </p:nvSpPr>
        <p:spPr/>
        <p:txBody>
          <a:bodyPr/>
          <a:lstStyle/>
          <a:p>
            <a:r>
              <a:rPr lang="en-US" dirty="0"/>
              <a:t>ANNUAL AUDITS</a:t>
            </a:r>
          </a:p>
        </p:txBody>
      </p:sp>
      <p:sp>
        <p:nvSpPr>
          <p:cNvPr id="3" name="Content Placeholder 2">
            <a:extLst>
              <a:ext uri="{FF2B5EF4-FFF2-40B4-BE49-F238E27FC236}">
                <a16:creationId xmlns:a16="http://schemas.microsoft.com/office/drawing/2014/main" id="{A01A4F66-5E86-674C-87D3-1F121B4279C3}"/>
              </a:ext>
            </a:extLst>
          </p:cNvPr>
          <p:cNvSpPr>
            <a:spLocks noGrp="1"/>
          </p:cNvSpPr>
          <p:nvPr>
            <p:ph idx="1"/>
          </p:nvPr>
        </p:nvSpPr>
        <p:spPr>
          <a:xfrm>
            <a:off x="838200" y="1690688"/>
            <a:ext cx="10515600" cy="4351338"/>
          </a:xfrm>
        </p:spPr>
        <p:txBody>
          <a:bodyPr>
            <a:normAutofit/>
          </a:bodyPr>
          <a:lstStyle/>
          <a:p>
            <a:pPr algn="just">
              <a:spcAft>
                <a:spcPts val="1200"/>
              </a:spcAft>
            </a:pPr>
            <a:r>
              <a:rPr lang="en-US" sz="3000" dirty="0"/>
              <a:t>The county must have an audit performed by outside auditors (Section 67-450B, Idaho Code).</a:t>
            </a:r>
          </a:p>
          <a:p>
            <a:pPr algn="just">
              <a:spcAft>
                <a:spcPts val="1200"/>
              </a:spcAft>
            </a:pPr>
            <a:r>
              <a:rPr lang="en-US" sz="3000" dirty="0"/>
              <a:t>Other audits by outside entities:</a:t>
            </a:r>
          </a:p>
          <a:p>
            <a:pPr lvl="1" algn="just">
              <a:spcAft>
                <a:spcPts val="1200"/>
              </a:spcAft>
            </a:pPr>
            <a:r>
              <a:rPr lang="en-US" dirty="0"/>
              <a:t>Waterways/Snowmobile</a:t>
            </a:r>
          </a:p>
          <a:p>
            <a:pPr lvl="1" algn="just">
              <a:spcAft>
                <a:spcPts val="1200"/>
              </a:spcAft>
            </a:pPr>
            <a:r>
              <a:rPr lang="en-US" dirty="0"/>
              <a:t>Grants</a:t>
            </a:r>
          </a:p>
          <a:p>
            <a:pPr lvl="1" algn="just">
              <a:spcAft>
                <a:spcPts val="1200"/>
              </a:spcAft>
            </a:pPr>
            <a:r>
              <a:rPr lang="en-US" dirty="0"/>
              <a:t>PERSI</a:t>
            </a:r>
          </a:p>
          <a:p>
            <a:pPr lvl="1" algn="just">
              <a:spcAft>
                <a:spcPts val="1200"/>
              </a:spcAft>
            </a:pPr>
            <a:r>
              <a:rPr lang="en-US" dirty="0"/>
              <a:t>Worker’s Compensation</a:t>
            </a:r>
          </a:p>
          <a:p>
            <a:endParaRPr lang="en-US" dirty="0"/>
          </a:p>
        </p:txBody>
      </p:sp>
    </p:spTree>
    <p:extLst>
      <p:ext uri="{BB962C8B-B14F-4D97-AF65-F5344CB8AC3E}">
        <p14:creationId xmlns:p14="http://schemas.microsoft.com/office/powerpoint/2010/main" val="3010727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3585F-59D9-9145-9861-10BBC18DC9F9}"/>
              </a:ext>
            </a:extLst>
          </p:cNvPr>
          <p:cNvSpPr>
            <a:spLocks noGrp="1"/>
          </p:cNvSpPr>
          <p:nvPr>
            <p:ph type="title"/>
          </p:nvPr>
        </p:nvSpPr>
        <p:spPr/>
        <p:txBody>
          <a:bodyPr/>
          <a:lstStyle/>
          <a:p>
            <a:r>
              <a:rPr lang="en-US" dirty="0"/>
              <a:t>Checks and Balances</a:t>
            </a:r>
          </a:p>
        </p:txBody>
      </p:sp>
      <p:sp>
        <p:nvSpPr>
          <p:cNvPr id="3" name="Content Placeholder 2">
            <a:extLst>
              <a:ext uri="{FF2B5EF4-FFF2-40B4-BE49-F238E27FC236}">
                <a16:creationId xmlns:a16="http://schemas.microsoft.com/office/drawing/2014/main" id="{8E379B5D-D818-214F-BFE0-1EA51B5B43CD}"/>
              </a:ext>
            </a:extLst>
          </p:cNvPr>
          <p:cNvSpPr>
            <a:spLocks noGrp="1"/>
          </p:cNvSpPr>
          <p:nvPr>
            <p:ph idx="1"/>
          </p:nvPr>
        </p:nvSpPr>
        <p:spPr/>
        <p:txBody>
          <a:bodyPr>
            <a:normAutofit fontScale="92500" lnSpcReduction="20000"/>
          </a:bodyPr>
          <a:lstStyle/>
          <a:p>
            <a:r>
              <a:rPr lang="en-US" dirty="0"/>
              <a:t>Role of the Board of County Commissioners</a:t>
            </a:r>
          </a:p>
          <a:p>
            <a:pPr lvl="1"/>
            <a:r>
              <a:rPr lang="en-US" dirty="0"/>
              <a:t>31-809: Examine and audit accounts</a:t>
            </a:r>
          </a:p>
          <a:p>
            <a:pPr lvl="1"/>
            <a:r>
              <a:rPr lang="en-US" dirty="0"/>
              <a:t>31-1701: Full and complete external audit</a:t>
            </a:r>
          </a:p>
          <a:p>
            <a:pPr lvl="1"/>
            <a:r>
              <a:rPr lang="en-US" dirty="0"/>
              <a:t>31-810: Examine and settle allowable claims</a:t>
            </a:r>
          </a:p>
          <a:p>
            <a:r>
              <a:rPr lang="en-US" dirty="0"/>
              <a:t>Role of the County Clerk/Auditor</a:t>
            </a:r>
          </a:p>
          <a:p>
            <a:pPr lvl="1"/>
            <a:r>
              <a:rPr lang="en-US" dirty="0"/>
              <a:t>31-1602: Ensure budget compliance</a:t>
            </a:r>
          </a:p>
          <a:p>
            <a:pPr lvl="1"/>
            <a:r>
              <a:rPr lang="en-US" dirty="0"/>
              <a:t>31-1611: Quarterly financial statements to BOCC</a:t>
            </a:r>
          </a:p>
          <a:p>
            <a:pPr lvl="1"/>
            <a:r>
              <a:rPr lang="en-US" dirty="0"/>
              <a:t>31-1511: Jointly issue and sign warrants with the clerk/auditor</a:t>
            </a:r>
          </a:p>
          <a:p>
            <a:pPr lvl="1"/>
            <a:r>
              <a:rPr lang="en-US" dirty="0"/>
              <a:t>31-2304: Keep accounts current with the county treasurer</a:t>
            </a:r>
          </a:p>
          <a:p>
            <a:r>
              <a:rPr lang="en-US" dirty="0"/>
              <a:t>Role of the County Treasurer</a:t>
            </a:r>
          </a:p>
          <a:p>
            <a:pPr lvl="1"/>
            <a:r>
              <a:rPr lang="en-US" dirty="0"/>
              <a:t>31-2113: Detailed report to BOCC</a:t>
            </a:r>
          </a:p>
          <a:p>
            <a:pPr lvl="1"/>
            <a:r>
              <a:rPr lang="en-US" dirty="0"/>
              <a:t>31-2112: Monthly/annual settlement of accounts</a:t>
            </a:r>
          </a:p>
          <a:p>
            <a:pPr lvl="1"/>
            <a:r>
              <a:rPr lang="en-US" dirty="0"/>
              <a:t>31-1511: Jointly issue and sign warrants with the clerk/auditor</a:t>
            </a:r>
          </a:p>
        </p:txBody>
      </p:sp>
    </p:spTree>
    <p:extLst>
      <p:ext uri="{BB962C8B-B14F-4D97-AF65-F5344CB8AC3E}">
        <p14:creationId xmlns:p14="http://schemas.microsoft.com/office/powerpoint/2010/main" val="3447484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68B9E-BB79-524D-B2E8-B15A06C3D222}"/>
              </a:ext>
            </a:extLst>
          </p:cNvPr>
          <p:cNvSpPr>
            <a:spLocks noGrp="1"/>
          </p:cNvSpPr>
          <p:nvPr>
            <p:ph type="title"/>
          </p:nvPr>
        </p:nvSpPr>
        <p:spPr/>
        <p:txBody>
          <a:bodyPr/>
          <a:lstStyle/>
          <a:p>
            <a:r>
              <a:rPr lang="en-US" dirty="0"/>
              <a:t>Fraud risks</a:t>
            </a:r>
          </a:p>
        </p:txBody>
      </p:sp>
      <p:sp>
        <p:nvSpPr>
          <p:cNvPr id="3" name="Content Placeholder 2">
            <a:extLst>
              <a:ext uri="{FF2B5EF4-FFF2-40B4-BE49-F238E27FC236}">
                <a16:creationId xmlns:a16="http://schemas.microsoft.com/office/drawing/2014/main" id="{B1AF2428-0622-0B41-9AF0-1FA3717FEC0C}"/>
              </a:ext>
            </a:extLst>
          </p:cNvPr>
          <p:cNvSpPr>
            <a:spLocks noGrp="1"/>
          </p:cNvSpPr>
          <p:nvPr>
            <p:ph idx="1"/>
          </p:nvPr>
        </p:nvSpPr>
        <p:spPr>
          <a:xfrm>
            <a:off x="838200" y="1690688"/>
            <a:ext cx="10515600" cy="4351338"/>
          </a:xfrm>
        </p:spPr>
        <p:txBody>
          <a:bodyPr/>
          <a:lstStyle/>
          <a:p>
            <a:pPr algn="just">
              <a:spcAft>
                <a:spcPts val="1200"/>
              </a:spcAft>
            </a:pPr>
            <a:r>
              <a:rPr lang="en-US" dirty="0"/>
              <a:t>Credit  card use – monitor use and identify misuse of public funds (Section 18-5701, Idaho Code).</a:t>
            </a:r>
          </a:p>
          <a:p>
            <a:pPr algn="just">
              <a:spcAft>
                <a:spcPts val="1200"/>
              </a:spcAft>
            </a:pPr>
            <a:r>
              <a:rPr lang="en-US" dirty="0"/>
              <a:t>Borrowing lunch money from a cash drawer.</a:t>
            </a:r>
          </a:p>
          <a:p>
            <a:pPr algn="just">
              <a:spcAft>
                <a:spcPts val="1200"/>
              </a:spcAft>
            </a:pPr>
            <a:r>
              <a:rPr lang="en-US" dirty="0"/>
              <a:t>Easy/unsupervised access to petty cash.</a:t>
            </a:r>
          </a:p>
          <a:p>
            <a:pPr algn="just">
              <a:spcAft>
                <a:spcPts val="1200"/>
              </a:spcAft>
            </a:pPr>
            <a:r>
              <a:rPr lang="en-US" dirty="0"/>
              <a:t>Pocketing cash as it comes in.</a:t>
            </a:r>
          </a:p>
          <a:p>
            <a:pPr algn="just">
              <a:spcAft>
                <a:spcPts val="1200"/>
              </a:spcAft>
            </a:pPr>
            <a:r>
              <a:rPr lang="en-US" dirty="0"/>
              <a:t>Accounts payable – watch for fake invoices or companies, double billing, etc.</a:t>
            </a:r>
            <a:endParaRPr lang="en-US" sz="2400" dirty="0"/>
          </a:p>
          <a:p>
            <a:endParaRPr lang="en-US" dirty="0"/>
          </a:p>
        </p:txBody>
      </p:sp>
    </p:spTree>
    <p:extLst>
      <p:ext uri="{BB962C8B-B14F-4D97-AF65-F5344CB8AC3E}">
        <p14:creationId xmlns:p14="http://schemas.microsoft.com/office/powerpoint/2010/main" val="706654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7D020-EDC3-9349-9FD9-1161E7407919}"/>
              </a:ext>
            </a:extLst>
          </p:cNvPr>
          <p:cNvSpPr>
            <a:spLocks noGrp="1"/>
          </p:cNvSpPr>
          <p:nvPr>
            <p:ph type="title"/>
          </p:nvPr>
        </p:nvSpPr>
        <p:spPr/>
        <p:txBody>
          <a:bodyPr/>
          <a:lstStyle/>
          <a:p>
            <a:r>
              <a:rPr lang="en-US" dirty="0"/>
              <a:t>Fraud Prevention</a:t>
            </a:r>
          </a:p>
        </p:txBody>
      </p:sp>
      <p:sp>
        <p:nvSpPr>
          <p:cNvPr id="3" name="Content Placeholder 2">
            <a:extLst>
              <a:ext uri="{FF2B5EF4-FFF2-40B4-BE49-F238E27FC236}">
                <a16:creationId xmlns:a16="http://schemas.microsoft.com/office/drawing/2014/main" id="{8323FB83-AC90-354B-A4F6-1492075641E0}"/>
              </a:ext>
            </a:extLst>
          </p:cNvPr>
          <p:cNvSpPr>
            <a:spLocks noGrp="1"/>
          </p:cNvSpPr>
          <p:nvPr>
            <p:ph idx="1"/>
          </p:nvPr>
        </p:nvSpPr>
        <p:spPr/>
        <p:txBody>
          <a:bodyPr/>
          <a:lstStyle/>
          <a:p>
            <a:pPr>
              <a:spcAft>
                <a:spcPts val="600"/>
              </a:spcAft>
            </a:pPr>
            <a:r>
              <a:rPr lang="en-US" dirty="0"/>
              <a:t>Make sure to comply with annual outside audit and other financial reporting requirements.</a:t>
            </a:r>
          </a:p>
          <a:p>
            <a:pPr>
              <a:spcAft>
                <a:spcPts val="600"/>
              </a:spcAft>
            </a:pPr>
            <a:r>
              <a:rPr lang="en-US" dirty="0"/>
              <a:t>Follow recommendations of outside auditor.</a:t>
            </a:r>
          </a:p>
          <a:p>
            <a:r>
              <a:rPr lang="en-US" dirty="0"/>
              <a:t>Develop, adopt, and update county policies to prevent fraud (credit card policy, travel policy, county vehicle use policy, establish internal financial controls, etc.).</a:t>
            </a:r>
          </a:p>
        </p:txBody>
      </p:sp>
    </p:spTree>
    <p:extLst>
      <p:ext uri="{BB962C8B-B14F-4D97-AF65-F5344CB8AC3E}">
        <p14:creationId xmlns:p14="http://schemas.microsoft.com/office/powerpoint/2010/main" val="274207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77109-2E5C-3D45-A87F-281A58648498}"/>
              </a:ext>
            </a:extLst>
          </p:cNvPr>
          <p:cNvSpPr>
            <a:spLocks noGrp="1"/>
          </p:cNvSpPr>
          <p:nvPr>
            <p:ph type="title"/>
          </p:nvPr>
        </p:nvSpPr>
        <p:spPr/>
        <p:txBody>
          <a:bodyPr/>
          <a:lstStyle/>
          <a:p>
            <a:r>
              <a:rPr lang="en-US" dirty="0"/>
              <a:t>Whose budget is it?</a:t>
            </a:r>
          </a:p>
        </p:txBody>
      </p:sp>
      <p:sp>
        <p:nvSpPr>
          <p:cNvPr id="4" name="Content Placeholder 3">
            <a:extLst>
              <a:ext uri="{FF2B5EF4-FFF2-40B4-BE49-F238E27FC236}">
                <a16:creationId xmlns:a16="http://schemas.microsoft.com/office/drawing/2014/main" id="{24B26CFC-6B43-C34D-AEDE-4C7BC3F54472}"/>
              </a:ext>
            </a:extLst>
          </p:cNvPr>
          <p:cNvSpPr>
            <a:spLocks noGrp="1"/>
          </p:cNvSpPr>
          <p:nvPr>
            <p:ph sz="half" idx="2"/>
          </p:nvPr>
        </p:nvSpPr>
        <p:spPr/>
        <p:txBody>
          <a:bodyPr>
            <a:normAutofit/>
          </a:bodyPr>
          <a:lstStyle/>
          <a:p>
            <a:pPr marL="285750" indent="-285750" algn="just"/>
            <a:r>
              <a:rPr lang="en-US" dirty="0"/>
              <a:t>The budgeting and financial process of the county involves every elected and appointed county official.</a:t>
            </a:r>
          </a:p>
          <a:p>
            <a:pPr marL="285750" indent="-285750" algn="just"/>
            <a:r>
              <a:rPr lang="en-US" dirty="0"/>
              <a:t>The county auditor and the board of county commissioners are generally the most directly involved in the county budget process.</a:t>
            </a:r>
          </a:p>
          <a:p>
            <a:pPr marL="0" indent="0">
              <a:buNone/>
            </a:pPr>
            <a:endParaRPr lang="en-US" dirty="0"/>
          </a:p>
        </p:txBody>
      </p:sp>
      <p:pic>
        <p:nvPicPr>
          <p:cNvPr id="5" name="Picture Placeholder 4">
            <a:extLst>
              <a:ext uri="{FF2B5EF4-FFF2-40B4-BE49-F238E27FC236}">
                <a16:creationId xmlns:a16="http://schemas.microsoft.com/office/drawing/2014/main" id="{B66300FE-36E0-9142-8A22-46F9DF98F6A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l="2508" r="2508"/>
          <a:stretch>
            <a:fillRect/>
          </a:stretch>
        </p:blipFill>
        <p:spPr>
          <a:xfrm>
            <a:off x="838200" y="1825625"/>
            <a:ext cx="5031126" cy="39780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96428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AF7471-F7B2-FE40-B142-0BBAD95A5207}"/>
              </a:ext>
            </a:extLst>
          </p:cNvPr>
          <p:cNvSpPr>
            <a:spLocks noGrp="1"/>
          </p:cNvSpPr>
          <p:nvPr>
            <p:ph type="title"/>
          </p:nvPr>
        </p:nvSpPr>
        <p:spPr/>
        <p:txBody>
          <a:bodyPr>
            <a:normAutofit/>
          </a:bodyPr>
          <a:lstStyle/>
          <a:p>
            <a:r>
              <a:rPr lang="en-US" dirty="0"/>
              <a:t>What about Intergovernmental &amp; nonprofit partners</a:t>
            </a:r>
          </a:p>
        </p:txBody>
      </p:sp>
      <p:sp>
        <p:nvSpPr>
          <p:cNvPr id="6" name="Content Placeholder 5">
            <a:extLst>
              <a:ext uri="{FF2B5EF4-FFF2-40B4-BE49-F238E27FC236}">
                <a16:creationId xmlns:a16="http://schemas.microsoft.com/office/drawing/2014/main" id="{F05E97B7-0332-534D-8A96-4B0576379998}"/>
              </a:ext>
            </a:extLst>
          </p:cNvPr>
          <p:cNvSpPr>
            <a:spLocks noGrp="1"/>
          </p:cNvSpPr>
          <p:nvPr>
            <p:ph idx="1"/>
          </p:nvPr>
        </p:nvSpPr>
        <p:spPr>
          <a:xfrm>
            <a:off x="838200" y="1690688"/>
            <a:ext cx="10515600" cy="4351338"/>
          </a:xfrm>
        </p:spPr>
        <p:txBody>
          <a:bodyPr/>
          <a:lstStyle/>
          <a:p>
            <a:r>
              <a:rPr lang="en-US" dirty="0"/>
              <a:t>District Court</a:t>
            </a:r>
          </a:p>
          <a:p>
            <a:r>
              <a:rPr lang="en-US" dirty="0"/>
              <a:t>Health Districts</a:t>
            </a:r>
          </a:p>
          <a:p>
            <a:r>
              <a:rPr lang="en-US" dirty="0"/>
              <a:t>Community Colleges</a:t>
            </a:r>
          </a:p>
          <a:p>
            <a:r>
              <a:rPr lang="en-US" dirty="0"/>
              <a:t>MPO’s</a:t>
            </a:r>
          </a:p>
          <a:p>
            <a:r>
              <a:rPr lang="en-US" dirty="0"/>
              <a:t>Regional Transit Authority</a:t>
            </a:r>
          </a:p>
          <a:p>
            <a:r>
              <a:rPr lang="en-US" dirty="0"/>
              <a:t>Shared Jurisdiction (cities, highway districts, state)</a:t>
            </a:r>
          </a:p>
          <a:p>
            <a:r>
              <a:rPr lang="en-US" dirty="0"/>
              <a:t>Social service partners (hospital districts, community crisis centers, substance abuse treatment, homeless/transitional housing, etc.)</a:t>
            </a:r>
          </a:p>
          <a:p>
            <a:endParaRPr lang="en-US" dirty="0"/>
          </a:p>
        </p:txBody>
      </p:sp>
    </p:spTree>
    <p:extLst>
      <p:ext uri="{BB962C8B-B14F-4D97-AF65-F5344CB8AC3E}">
        <p14:creationId xmlns:p14="http://schemas.microsoft.com/office/powerpoint/2010/main" val="145117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5EC9C-2135-B84B-81F6-EB592B3E1488}"/>
              </a:ext>
            </a:extLst>
          </p:cNvPr>
          <p:cNvSpPr>
            <a:spLocks noGrp="1"/>
          </p:cNvSpPr>
          <p:nvPr>
            <p:ph type="title"/>
          </p:nvPr>
        </p:nvSpPr>
        <p:spPr/>
        <p:txBody>
          <a:bodyPr/>
          <a:lstStyle/>
          <a:p>
            <a:r>
              <a:rPr lang="en-US" dirty="0"/>
              <a:t>6 Steps of County Budgeting</a:t>
            </a:r>
          </a:p>
        </p:txBody>
      </p:sp>
      <p:sp>
        <p:nvSpPr>
          <p:cNvPr id="3" name="Content Placeholder 2">
            <a:extLst>
              <a:ext uri="{FF2B5EF4-FFF2-40B4-BE49-F238E27FC236}">
                <a16:creationId xmlns:a16="http://schemas.microsoft.com/office/drawing/2014/main" id="{1A7CB7A0-8AF0-374B-BBF8-E7A1D2225E30}"/>
              </a:ext>
            </a:extLst>
          </p:cNvPr>
          <p:cNvSpPr>
            <a:spLocks noGrp="1"/>
          </p:cNvSpPr>
          <p:nvPr>
            <p:ph idx="1"/>
          </p:nvPr>
        </p:nvSpPr>
        <p:spPr/>
        <p:txBody>
          <a:bodyPr/>
          <a:lstStyle/>
          <a:p>
            <a:pPr marL="514350" indent="-514350">
              <a:buFont typeface="+mj-lt"/>
              <a:buAutoNum type="arabicPeriod"/>
            </a:pPr>
            <a:r>
              <a:rPr lang="en-US" dirty="0"/>
              <a:t>Notice of budget hearing by Aril 30</a:t>
            </a:r>
            <a:r>
              <a:rPr lang="en-US" baseline="30000" dirty="0"/>
              <a:t>th</a:t>
            </a:r>
            <a:r>
              <a:rPr lang="en-US" dirty="0"/>
              <a:t> (§63-802A)</a:t>
            </a:r>
          </a:p>
          <a:p>
            <a:pPr marL="514350" indent="-514350">
              <a:buFont typeface="+mj-lt"/>
              <a:buAutoNum type="arabicPeriod"/>
            </a:pPr>
            <a:r>
              <a:rPr lang="en-US" dirty="0"/>
              <a:t>Notify elected officials and department heads by 1</a:t>
            </a:r>
            <a:r>
              <a:rPr lang="en-US" baseline="30000" dirty="0"/>
              <a:t>st</a:t>
            </a:r>
            <a:r>
              <a:rPr lang="en-US" dirty="0"/>
              <a:t> Monday in May to submit budget requests</a:t>
            </a:r>
          </a:p>
          <a:p>
            <a:pPr marL="514350" indent="-514350">
              <a:buFont typeface="+mj-lt"/>
              <a:buAutoNum type="arabicPeriod"/>
            </a:pPr>
            <a:r>
              <a:rPr lang="en-US" dirty="0"/>
              <a:t>Preliminary budget requests filed to clerk by 3</a:t>
            </a:r>
            <a:r>
              <a:rPr lang="en-US" baseline="30000" dirty="0"/>
              <a:t>rd</a:t>
            </a:r>
            <a:r>
              <a:rPr lang="en-US" dirty="0"/>
              <a:t> Monday in May</a:t>
            </a:r>
          </a:p>
          <a:p>
            <a:pPr marL="514350" indent="-514350">
              <a:buFont typeface="+mj-lt"/>
              <a:buAutoNum type="arabicPeriod"/>
            </a:pPr>
            <a:r>
              <a:rPr lang="en-US" dirty="0"/>
              <a:t>Auditor presents recommended budget to BOCC by 1</a:t>
            </a:r>
            <a:r>
              <a:rPr lang="en-US" baseline="30000" dirty="0"/>
              <a:t>st</a:t>
            </a:r>
            <a:r>
              <a:rPr lang="en-US" dirty="0"/>
              <a:t> Monday in August</a:t>
            </a:r>
          </a:p>
          <a:p>
            <a:pPr marL="514350" indent="-514350">
              <a:buFont typeface="+mj-lt"/>
              <a:buAutoNum type="arabicPeriod"/>
            </a:pPr>
            <a:r>
              <a:rPr lang="en-US" dirty="0"/>
              <a:t>Auditor publishes tentative budget by third week in August with notice of budget hearing</a:t>
            </a:r>
          </a:p>
          <a:p>
            <a:pPr marL="514350" indent="-514350">
              <a:buFont typeface="+mj-lt"/>
              <a:buAutoNum type="arabicPeriod"/>
            </a:pPr>
            <a:r>
              <a:rPr lang="en-US" dirty="0"/>
              <a:t>Budget hearing and adoption of budget in early September</a:t>
            </a:r>
          </a:p>
          <a:p>
            <a:pPr marL="514350" indent="-514350">
              <a:buFont typeface="+mj-lt"/>
              <a:buAutoNum type="arabicPeriod"/>
            </a:pPr>
            <a:endParaRPr lang="en-US" dirty="0"/>
          </a:p>
        </p:txBody>
      </p:sp>
    </p:spTree>
    <p:extLst>
      <p:ext uri="{BB962C8B-B14F-4D97-AF65-F5344CB8AC3E}">
        <p14:creationId xmlns:p14="http://schemas.microsoft.com/office/powerpoint/2010/main" val="181240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B014-DD84-0C44-82A4-9CB98BC7A886}"/>
              </a:ext>
            </a:extLst>
          </p:cNvPr>
          <p:cNvSpPr>
            <a:spLocks noGrp="1"/>
          </p:cNvSpPr>
          <p:nvPr>
            <p:ph type="title"/>
          </p:nvPr>
        </p:nvSpPr>
        <p:spPr/>
        <p:txBody>
          <a:bodyPr/>
          <a:lstStyle/>
          <a:p>
            <a:r>
              <a:rPr lang="en-US" dirty="0"/>
              <a:t>County Clerk (Auditor)</a:t>
            </a:r>
          </a:p>
        </p:txBody>
      </p:sp>
      <p:sp>
        <p:nvSpPr>
          <p:cNvPr id="3" name="Content Placeholder 2">
            <a:extLst>
              <a:ext uri="{FF2B5EF4-FFF2-40B4-BE49-F238E27FC236}">
                <a16:creationId xmlns:a16="http://schemas.microsoft.com/office/drawing/2014/main" id="{8D339F67-ABC3-0942-8BF7-EEE65DBCEA8F}"/>
              </a:ext>
            </a:extLst>
          </p:cNvPr>
          <p:cNvSpPr>
            <a:spLocks noGrp="1"/>
          </p:cNvSpPr>
          <p:nvPr>
            <p:ph idx="1"/>
          </p:nvPr>
        </p:nvSpPr>
        <p:spPr>
          <a:xfrm>
            <a:off x="838200" y="1478385"/>
            <a:ext cx="10515600" cy="4351338"/>
          </a:xfrm>
        </p:spPr>
        <p:txBody>
          <a:bodyPr/>
          <a:lstStyle/>
          <a:p>
            <a:r>
              <a:rPr lang="en-US" dirty="0"/>
              <a:t>Chief Budget Officer (Section 31-1602, Idaho Code)</a:t>
            </a:r>
          </a:p>
          <a:p>
            <a:r>
              <a:rPr lang="en-US" dirty="0"/>
              <a:t>Provides budget forms to county offices and departments to collect:</a:t>
            </a:r>
          </a:p>
          <a:p>
            <a:pPr lvl="1"/>
            <a:r>
              <a:rPr lang="en-US" dirty="0"/>
              <a:t>Detailed revenues and expenditures from previous two years, </a:t>
            </a:r>
          </a:p>
          <a:p>
            <a:pPr lvl="1"/>
            <a:r>
              <a:rPr lang="en-US" dirty="0"/>
              <a:t>Amounts received and expended in the current year, and </a:t>
            </a:r>
          </a:p>
          <a:p>
            <a:pPr lvl="1"/>
            <a:r>
              <a:rPr lang="en-US" dirty="0"/>
              <a:t>Estimates for the ensuing year.</a:t>
            </a:r>
          </a:p>
        </p:txBody>
      </p:sp>
    </p:spTree>
    <p:extLst>
      <p:ext uri="{BB962C8B-B14F-4D97-AF65-F5344CB8AC3E}">
        <p14:creationId xmlns:p14="http://schemas.microsoft.com/office/powerpoint/2010/main" val="539569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County Auditor is Budget Officer</a:t>
            </a:r>
          </a:p>
        </p:txBody>
      </p:sp>
      <p:sp>
        <p:nvSpPr>
          <p:cNvPr id="3" name="Content Placeholder 2"/>
          <p:cNvSpPr>
            <a:spLocks noGrp="1"/>
          </p:cNvSpPr>
          <p:nvPr>
            <p:ph idx="1"/>
          </p:nvPr>
        </p:nvSpPr>
        <p:spPr/>
        <p:txBody>
          <a:bodyPr/>
          <a:lstStyle/>
          <a:p>
            <a:r>
              <a:rPr lang="en-US" dirty="0"/>
              <a:t>Prepare preliminary budget for BOCC</a:t>
            </a:r>
          </a:p>
          <a:p>
            <a:r>
              <a:rPr lang="en-US" dirty="0"/>
              <a:t>Oversees compliance with adopted budget</a:t>
            </a:r>
          </a:p>
          <a:p>
            <a:r>
              <a:rPr lang="en-US" dirty="0"/>
              <a:t>First Monday in May – get estimates of revenue from officials</a:t>
            </a:r>
          </a:p>
          <a:p>
            <a:r>
              <a:rPr lang="en-US" dirty="0"/>
              <a:t>Third Monday in May – estimates of expenditures due to Auditor</a:t>
            </a:r>
          </a:p>
          <a:p>
            <a:pPr lvl="1"/>
            <a:r>
              <a:rPr lang="en-US" dirty="0"/>
              <a:t>Departments should ask for what is needed</a:t>
            </a:r>
          </a:p>
          <a:p>
            <a:pPr lvl="1"/>
            <a:r>
              <a:rPr lang="en-US" dirty="0"/>
              <a:t>Avoid “directives” such as “no more than 3% over last year” </a:t>
            </a:r>
          </a:p>
          <a:p>
            <a:r>
              <a:rPr lang="en-US" dirty="0"/>
              <a:t>List future year and prior 2 years</a:t>
            </a:r>
          </a:p>
          <a:p>
            <a:pPr marL="0" indent="0">
              <a:buNone/>
            </a:pPr>
            <a:endParaRPr lang="en-US" dirty="0"/>
          </a:p>
        </p:txBody>
      </p:sp>
    </p:spTree>
    <p:extLst>
      <p:ext uri="{BB962C8B-B14F-4D97-AF65-F5344CB8AC3E}">
        <p14:creationId xmlns:p14="http://schemas.microsoft.com/office/powerpoint/2010/main" val="376021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0363-41E5-7041-803E-58E9E863F1F1}"/>
              </a:ext>
            </a:extLst>
          </p:cNvPr>
          <p:cNvSpPr>
            <a:spLocks noGrp="1"/>
          </p:cNvSpPr>
          <p:nvPr>
            <p:ph type="title"/>
          </p:nvPr>
        </p:nvSpPr>
        <p:spPr/>
        <p:txBody>
          <a:bodyPr/>
          <a:lstStyle/>
          <a:p>
            <a:r>
              <a:rPr lang="en-US" dirty="0"/>
              <a:t>Tentative Budget Preparation</a:t>
            </a:r>
          </a:p>
        </p:txBody>
      </p:sp>
      <p:sp>
        <p:nvSpPr>
          <p:cNvPr id="3" name="Content Placeholder 2">
            <a:extLst>
              <a:ext uri="{FF2B5EF4-FFF2-40B4-BE49-F238E27FC236}">
                <a16:creationId xmlns:a16="http://schemas.microsoft.com/office/drawing/2014/main" id="{E16558DD-8FCB-B943-8279-A00ADCFDE00B}"/>
              </a:ext>
            </a:extLst>
          </p:cNvPr>
          <p:cNvSpPr>
            <a:spLocks noGrp="1"/>
          </p:cNvSpPr>
          <p:nvPr>
            <p:ph idx="1"/>
          </p:nvPr>
        </p:nvSpPr>
        <p:spPr/>
        <p:txBody>
          <a:bodyPr/>
          <a:lstStyle/>
          <a:p>
            <a:r>
              <a:rPr lang="en-US" dirty="0"/>
              <a:t>Clerk/Auditor prepares a suggested budget to be submitted to BOCC by 1</a:t>
            </a:r>
            <a:r>
              <a:rPr lang="en-US" baseline="30000" dirty="0"/>
              <a:t>st</a:t>
            </a:r>
            <a:r>
              <a:rPr lang="en-US" dirty="0"/>
              <a:t> Monday in August (Section 31-1603, Idaho Code).</a:t>
            </a:r>
          </a:p>
          <a:p>
            <a:r>
              <a:rPr lang="en-US" dirty="0"/>
              <a:t>Budget should include the following classifications:</a:t>
            </a:r>
          </a:p>
          <a:p>
            <a:pPr lvl="1"/>
            <a:r>
              <a:rPr lang="en-US" dirty="0"/>
              <a:t>A Budget: “Salaries” </a:t>
            </a:r>
          </a:p>
          <a:p>
            <a:pPr lvl="1"/>
            <a:r>
              <a:rPr lang="en-US" dirty="0"/>
              <a:t>B Budget: “Detailed Other Expenses” or “Detailed Other Expenses and Benefits”</a:t>
            </a:r>
          </a:p>
          <a:p>
            <a:pPr lvl="1"/>
            <a:r>
              <a:rPr lang="en-US" dirty="0"/>
              <a:t>C Budget: “Capital Expenses” (not required)</a:t>
            </a:r>
          </a:p>
          <a:p>
            <a:pPr lvl="1"/>
            <a:r>
              <a:rPr lang="en-US" dirty="0"/>
              <a:t>D Budget: “Benefits” (if not included in ”B” budget)</a:t>
            </a:r>
          </a:p>
        </p:txBody>
      </p:sp>
    </p:spTree>
    <p:extLst>
      <p:ext uri="{BB962C8B-B14F-4D97-AF65-F5344CB8AC3E}">
        <p14:creationId xmlns:p14="http://schemas.microsoft.com/office/powerpoint/2010/main" val="142276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Budget</a:t>
            </a:r>
          </a:p>
        </p:txBody>
      </p:sp>
      <p:sp>
        <p:nvSpPr>
          <p:cNvPr id="3" name="Content Placeholder 2"/>
          <p:cNvSpPr>
            <a:spLocks noGrp="1"/>
          </p:cNvSpPr>
          <p:nvPr>
            <p:ph idx="1"/>
          </p:nvPr>
        </p:nvSpPr>
        <p:spPr/>
        <p:txBody>
          <a:bodyPr>
            <a:normAutofit/>
          </a:bodyPr>
          <a:lstStyle/>
          <a:p>
            <a:r>
              <a:rPr lang="en-US" dirty="0"/>
              <a:t>Submitted by Auditor to BOCC by first Monday in August</a:t>
            </a:r>
          </a:p>
          <a:p>
            <a:r>
              <a:rPr lang="en-US" dirty="0"/>
              <a:t>BOCC develops tentative budget after considering info from Auditor</a:t>
            </a:r>
          </a:p>
          <a:p>
            <a:r>
              <a:rPr lang="en-US" dirty="0"/>
              <a:t>Auditor publishes tentative appropriations by 3</a:t>
            </a:r>
            <a:r>
              <a:rPr lang="en-US" baseline="30000" dirty="0"/>
              <a:t>rd</a:t>
            </a:r>
            <a:r>
              <a:rPr lang="en-US" dirty="0"/>
              <a:t> week in August</a:t>
            </a:r>
          </a:p>
          <a:p>
            <a:r>
              <a:rPr lang="en-US" dirty="0"/>
              <a:t>Expenditures listed by category </a:t>
            </a:r>
          </a:p>
          <a:p>
            <a:r>
              <a:rPr lang="en-US" dirty="0"/>
              <a:t>BOCC conduct public hearing (after notice published in official newspaper) </a:t>
            </a:r>
          </a:p>
        </p:txBody>
      </p:sp>
    </p:spTree>
    <p:extLst>
      <p:ext uri="{BB962C8B-B14F-4D97-AF65-F5344CB8AC3E}">
        <p14:creationId xmlns:p14="http://schemas.microsoft.com/office/powerpoint/2010/main" val="3189497855"/>
      </p:ext>
    </p:extLst>
  </p:cSld>
  <p:clrMapOvr>
    <a:masterClrMapping/>
  </p:clrMapOvr>
</p:sld>
</file>

<file path=ppt/theme/theme1.xml><?xml version="1.0" encoding="utf-8"?>
<a:theme xmlns:a="http://schemas.openxmlformats.org/drawingml/2006/main" name="IAC PowerPoint Template 2">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C PowerPoint Template 2" id="{098FB408-07A1-4E47-A7FC-37C0F03F5ACA}" vid="{3BBC0BD4-80D9-BF46-BD8F-469D3A984E5F}"/>
    </a:ext>
  </a:extLst>
</a:theme>
</file>

<file path=docProps/app.xml><?xml version="1.0" encoding="utf-8"?>
<Properties xmlns="http://schemas.openxmlformats.org/officeDocument/2006/extended-properties" xmlns:vt="http://schemas.openxmlformats.org/officeDocument/2006/docPropsVTypes">
  <Template>IAC PowerPoint Template 2</Template>
  <TotalTime>23674</TotalTime>
  <Words>1434</Words>
  <Application>Microsoft Macintosh PowerPoint</Application>
  <PresentationFormat>Widescreen</PresentationFormat>
  <Paragraphs>140</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Gotham</vt:lpstr>
      <vt:lpstr>Gotham Medium</vt:lpstr>
      <vt:lpstr>Wingdings</vt:lpstr>
      <vt:lpstr>IAC PowerPoint Template 2</vt:lpstr>
      <vt:lpstr>Roles and Responsibilities of County Officials</vt:lpstr>
      <vt:lpstr>budgeting BASICS</vt:lpstr>
      <vt:lpstr>Whose budget is it?</vt:lpstr>
      <vt:lpstr>What about Intergovernmental &amp; nonprofit partners</vt:lpstr>
      <vt:lpstr>6 Steps of County Budgeting</vt:lpstr>
      <vt:lpstr>County Clerk (Auditor)</vt:lpstr>
      <vt:lpstr>County Auditor is Budget Officer</vt:lpstr>
      <vt:lpstr>Tentative Budget Preparation</vt:lpstr>
      <vt:lpstr>Suggested Budget</vt:lpstr>
      <vt:lpstr>Board of county commissioners</vt:lpstr>
      <vt:lpstr>Tentative Budget Basics</vt:lpstr>
      <vt:lpstr>OTHER ELECTED OFFICIALS &amp; DEPARTMENT HEADS</vt:lpstr>
      <vt:lpstr>Publication of Tentative Budget</vt:lpstr>
      <vt:lpstr>Budget Implementation</vt:lpstr>
      <vt:lpstr>Basic Rule</vt:lpstr>
      <vt:lpstr>The basics</vt:lpstr>
      <vt:lpstr>Steps to Implement Budget</vt:lpstr>
      <vt:lpstr>Year-to-Year</vt:lpstr>
      <vt:lpstr>Some Realities</vt:lpstr>
      <vt:lpstr>Emergency Expenditures</vt:lpstr>
      <vt:lpstr>Claims Against the County</vt:lpstr>
      <vt:lpstr>Limitation on Spending </vt:lpstr>
      <vt:lpstr>Financial accountability</vt:lpstr>
      <vt:lpstr>Government Accounting: GASB</vt:lpstr>
      <vt:lpstr>ANNUAL AUDITS</vt:lpstr>
      <vt:lpstr>Checks and Balances</vt:lpstr>
      <vt:lpstr>Fraud risks</vt:lpstr>
      <vt:lpstr>Fraud Prevention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Seth Grigg</dc:creator>
  <cp:lastModifiedBy>Seth Grigg</cp:lastModifiedBy>
  <cp:revision>83</cp:revision>
  <dcterms:created xsi:type="dcterms:W3CDTF">2019-04-18T17:01:13Z</dcterms:created>
  <dcterms:modified xsi:type="dcterms:W3CDTF">2021-05-10T15:48:07Z</dcterms:modified>
</cp:coreProperties>
</file>