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embeddedFontLs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2" roundtripDataSignature="AMtx7mhSkDzUEj9utK+tfh3PmCx8DB9v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slide" Target="slides/slide7.xml"/><Relationship Id="rId22" Type="http://customschemas.google.com/relationships/presentationmetadata" Target="metadata"/><Relationship Id="rId10" Type="http://schemas.openxmlformats.org/officeDocument/2006/relationships/slide" Target="slides/slide6.xml"/><Relationship Id="rId21" Type="http://schemas.openxmlformats.org/officeDocument/2006/relationships/font" Target="fonts/MontserratMedium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7b077abf0e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7b077abf0e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82956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829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82956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829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829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8" name="Google Shape;28;p2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2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0" name="Google Shape;30;p2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829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82956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▪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▪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6" name="Google Shape;36;p3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82956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3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82956"/>
              </a:buClr>
              <a:buSzPts val="4400"/>
              <a:buFont typeface="Arial"/>
              <a:buNone/>
              <a:defRPr b="1" i="0" sz="4400" u="none" cap="none" strike="noStrike">
                <a:solidFill>
                  <a:srgbClr val="28295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2"/>
          <p:cNvSpPr/>
          <p:nvPr/>
        </p:nvSpPr>
        <p:spPr>
          <a:xfrm>
            <a:off x="0" y="6103937"/>
            <a:ext cx="12192000" cy="754063"/>
          </a:xfrm>
          <a:prstGeom prst="rect">
            <a:avLst/>
          </a:prstGeom>
          <a:solidFill>
            <a:srgbClr val="282956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Google Shape;9;p22"/>
          <p:cNvPicPr preferRelativeResize="0"/>
          <p:nvPr/>
        </p:nvPicPr>
        <p:blipFill rotWithShape="1">
          <a:blip r:embed="rId1">
            <a:alphaModFix/>
          </a:blip>
          <a:srcRect b="0" l="37622" r="0" t="0"/>
          <a:stretch/>
        </p:blipFill>
        <p:spPr>
          <a:xfrm>
            <a:off x="10337899" y="6028594"/>
            <a:ext cx="1296929" cy="829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2"/>
          <p:cNvPicPr preferRelativeResize="0"/>
          <p:nvPr/>
        </p:nvPicPr>
        <p:blipFill rotWithShape="1">
          <a:blip r:embed="rId1">
            <a:alphaModFix/>
          </a:blip>
          <a:srcRect b="0" l="0" r="61600" t="0"/>
          <a:stretch/>
        </p:blipFill>
        <p:spPr>
          <a:xfrm>
            <a:off x="373218" y="5396166"/>
            <a:ext cx="1217563" cy="126485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82956"/>
              </a:buClr>
              <a:buSzPts val="6000"/>
              <a:buFont typeface="Arial"/>
              <a:buNone/>
            </a:pPr>
            <a:r>
              <a:rPr lang="en-US"/>
              <a:t>COUNTY EXPENSES</a:t>
            </a:r>
            <a:endParaRPr/>
          </a:p>
        </p:txBody>
      </p:sp>
      <p:sp>
        <p:nvSpPr>
          <p:cNvPr id="46" name="Google Shape;46;p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9"/>
          <p:cNvSpPr txBox="1"/>
          <p:nvPr>
            <p:ph type="title"/>
          </p:nvPr>
        </p:nvSpPr>
        <p:spPr>
          <a:xfrm>
            <a:off x="838200" y="33040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82956"/>
              </a:buClr>
              <a:buSzPts val="4400"/>
              <a:buFont typeface="Arial"/>
              <a:buNone/>
            </a:pPr>
            <a:r>
              <a:rPr lang="en-US"/>
              <a:t>“C” BUDGET EXPENSES</a:t>
            </a:r>
            <a:endParaRPr/>
          </a:p>
        </p:txBody>
      </p:sp>
      <p:sp>
        <p:nvSpPr>
          <p:cNvPr id="99" name="Google Shape;99;p9"/>
          <p:cNvSpPr txBox="1"/>
          <p:nvPr>
            <p:ph idx="1" type="body"/>
          </p:nvPr>
        </p:nvSpPr>
        <p:spPr>
          <a:xfrm>
            <a:off x="838200" y="1655964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Funding for buildings, special capital equipment/machinery, vehicles, etc.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Generally requires long-term planning.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Funding options: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Annual appropriation lease,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Save up and pay-as-you go,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General obligation bonding (66 2/3 voter approval),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Revenue bonding (50% + 1 voter approval), or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Judicial confirmation (ordinary and necessary).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82956"/>
              </a:buClr>
              <a:buSzPts val="4400"/>
              <a:buFont typeface="Arial"/>
              <a:buNone/>
            </a:pPr>
            <a:r>
              <a:rPr lang="en-US"/>
              <a:t>“D” BUDGET EXPENSES</a:t>
            </a:r>
            <a:endParaRPr/>
          </a:p>
        </p:txBody>
      </p:sp>
      <p:sp>
        <p:nvSpPr>
          <p:cNvPr id="105" name="Google Shape;105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Used only if benefits are not included in a county’s “B” budget.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Funding for employee benefits, including: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Payroll Taxes (Social Security, Medicare)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Health Insurance (dental, medical, vision, etc.)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Employee Retirement (PERSI, 401(k), 457(b), etc.)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Unemployment Insurance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Workers Compensation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Not all counties have a “D” budget.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82956"/>
              </a:buClr>
              <a:buSzPts val="4400"/>
              <a:buFont typeface="Arial"/>
              <a:buNone/>
            </a:pPr>
            <a:r>
              <a:rPr lang="en-US"/>
              <a:t>BUDGET AMENDMENTS</a:t>
            </a:r>
            <a:endParaRPr/>
          </a:p>
        </p:txBody>
      </p:sp>
      <p:sp>
        <p:nvSpPr>
          <p:cNvPr id="111" name="Google Shape;111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What if the budget looks like it will be overdrawn?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Open budget and make adjustment in public hearing with proper notice (Section 31-1605, Idaho Code).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Expenditures made in excess of any of the budget appropriations could result in a misdemeanor (Section 31-1607, Idaho Code).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82956"/>
              </a:buClr>
              <a:buSzPts val="4400"/>
              <a:buFont typeface="Arial"/>
              <a:buNone/>
            </a:pPr>
            <a:r>
              <a:rPr lang="en-US"/>
              <a:t>GENERAL BUDGET RESERVES</a:t>
            </a:r>
            <a:endParaRPr/>
          </a:p>
        </p:txBody>
      </p:sp>
      <p:sp>
        <p:nvSpPr>
          <p:cNvPr id="117" name="Google Shape;11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BOCC has the right to make general reserve appropriations, not to exceed 5% of the Current Expense and Justice Fund Budget (Section 31-1605, Idaho Code).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This may be used in the event of unforeseen contingencies requiring money not placed in the budget to be expended. Requires a unanimous vote of the BOCC.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82956"/>
              </a:buClr>
              <a:buSzPts val="4400"/>
              <a:buFont typeface="Arial"/>
              <a:buNone/>
            </a:pPr>
            <a:r>
              <a:rPr lang="en-US"/>
              <a:t>EVALUATING COMPETING BUDGET PRIORITIES</a:t>
            </a:r>
            <a:endParaRPr/>
          </a:p>
        </p:txBody>
      </p:sp>
      <p:sp>
        <p:nvSpPr>
          <p:cNvPr id="52" name="Google Shape;52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What is the overall financial health of the county?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Is it mandated?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Will it create efficiencies?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Will it require more staffing?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Does it have a dedicated revenue source?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Will one-time money be used for a potentially ongoing expense?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Does it meet current and future growth projections?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b077abf0e_1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SPECIAL CONSIDERATION IN 2022</a:t>
            </a:r>
            <a:endParaRPr/>
          </a:p>
        </p:txBody>
      </p:sp>
      <p:sp>
        <p:nvSpPr>
          <p:cNvPr id="58" name="Google Shape;58;g7b077abf0e_1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Expenses funded by ARPA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Impact of House Bill 316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Reduced expenses for </a:t>
            </a:r>
            <a:r>
              <a:rPr lang="en-US"/>
              <a:t>medically</a:t>
            </a:r>
            <a:r>
              <a:rPr lang="en-US"/>
              <a:t> </a:t>
            </a:r>
            <a:r>
              <a:rPr lang="en-US"/>
              <a:t>indigent</a:t>
            </a:r>
            <a:r>
              <a:rPr lang="en-US"/>
              <a:t> and involuntary </a:t>
            </a:r>
            <a:r>
              <a:rPr lang="en-US"/>
              <a:t>commitment</a:t>
            </a:r>
            <a:r>
              <a:rPr lang="en-US"/>
              <a:t> proceedings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Increased assessments from public health districts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Transportation funding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Budgeting of one time surplus distribution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Open budget this year vs projects in 2022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Estimating ongoing enhancements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House Bill 362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82956"/>
              </a:buClr>
              <a:buSzPts val="4400"/>
              <a:buFont typeface="Arial"/>
              <a:buNone/>
            </a:pPr>
            <a:r>
              <a:rPr lang="en-US"/>
              <a:t>THE ABC’S OF COUNTY BUDGETS</a:t>
            </a:r>
            <a:endParaRPr/>
          </a:p>
        </p:txBody>
      </p:sp>
      <p:sp>
        <p:nvSpPr>
          <p:cNvPr id="64" name="Google Shape;64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What are “A,” “B,” “C,” and “D” budgets?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“A” budgets are for salaries and wages only.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“B” budgets are for everything else (unless your county has a C budget).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“C” budgets are for capital expenses (not always used).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“D” Budget are for employee benefits (retirement, FICA, insurance, etc).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ll-in-a-days-work_" id="69" name="Google Shape;69;p4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55167" y="365125"/>
            <a:ext cx="7240556" cy="56437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82956"/>
              </a:buClr>
              <a:buSzPts val="4400"/>
              <a:buFont typeface="Arial"/>
              <a:buNone/>
            </a:pPr>
            <a:r>
              <a:rPr lang="en-US"/>
              <a:t>THE A BUDGET: EMPLOYEE COMPENSATION</a:t>
            </a:r>
            <a:endParaRPr/>
          </a:p>
        </p:txBody>
      </p:sp>
      <p:sp>
        <p:nvSpPr>
          <p:cNvPr id="75" name="Google Shape;75;p5"/>
          <p:cNvSpPr txBox="1"/>
          <p:nvPr>
            <p:ph idx="1" type="body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How to compute employee wage/salary increases?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Straight percentage across the board.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Set dollar amount across the board.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Step &amp; Grade system or market longevity system.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Distribute a set dollar amount for elected officials and department heads to handout as merit.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IMPORTANT: Make it equitable and don’t get sued!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NOTE: Salaries are set by BOCC (Section 31-3106, Idaho Code).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82956"/>
              </a:buClr>
              <a:buSzPts val="4400"/>
              <a:buFont typeface="Arial"/>
              <a:buNone/>
            </a:pPr>
            <a:r>
              <a:rPr lang="en-US"/>
              <a:t>ELECTED OFFICIAL SALARIES</a:t>
            </a:r>
            <a:endParaRPr/>
          </a:p>
        </p:txBody>
      </p:sp>
      <p:sp>
        <p:nvSpPr>
          <p:cNvPr id="81" name="Google Shape;81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What is in the budget is “full compensation” for their service. 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Not to be raised or lowered during the fiscal year.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No bonuses and no reductions other than as required by law.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▪"/>
            </a:pPr>
            <a:r>
              <a:rPr lang="en-US"/>
              <a:t>Idaho Code sections: 32-3101, 31-3106, and 31-816.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82956"/>
              </a:buClr>
              <a:buSzPts val="4400"/>
              <a:buFont typeface="Arial"/>
              <a:buNone/>
            </a:pPr>
            <a:r>
              <a:rPr lang="en-US"/>
              <a:t>EMPLOYEE BENEFITS</a:t>
            </a:r>
            <a:endParaRPr/>
          </a:p>
        </p:txBody>
      </p:sp>
      <p:sp>
        <p:nvSpPr>
          <p:cNvPr id="87" name="Google Shape;8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Health, accident, and life insurance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Vacation, sick leave, and personal holiday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PERSI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Social Security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Worker’s Compensation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2800"/>
              <a:buChar char="▪"/>
            </a:pPr>
            <a:r>
              <a:rPr lang="en-US" sz="2800"/>
              <a:t>Unemployment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82956"/>
              </a:buClr>
              <a:buSzPts val="4400"/>
              <a:buFont typeface="Arial"/>
              <a:buNone/>
            </a:pPr>
            <a:r>
              <a:rPr lang="en-US"/>
              <a:t>“B” BUDGET EXPENSES</a:t>
            </a:r>
            <a:endParaRPr/>
          </a:p>
        </p:txBody>
      </p:sp>
      <p:sp>
        <p:nvSpPr>
          <p:cNvPr id="93" name="Google Shape;93;p8"/>
          <p:cNvSpPr txBox="1"/>
          <p:nvPr>
            <p:ph idx="1" type="body"/>
          </p:nvPr>
        </p:nvSpPr>
        <p:spPr>
          <a:xfrm>
            <a:off x="838200" y="1605706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Annual county operating expenses including office equipment and supplies.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Be sure to review the previous years expenditures.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Take into consideration any upcoming onetime projects/costs.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Equipment replacement schedules can be helpful for identifying when items should be budgeted for replacement.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Remember to plan for the unexpected (within reason).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2400"/>
              <a:buChar char="▪"/>
            </a:pPr>
            <a:r>
              <a:rPr lang="en-US"/>
              <a:t>Know what you can and can’t afford.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IAC PowerPoint Template 2">
  <a:themeElements>
    <a:clrScheme name="Blu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2019-04-18T17:01:13Z</dcterms:created>
  <dc:creator>Seth Grigg</dc:creator>
</cp:coreProperties>
</file>