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52"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move the slide</a:t>
            </a:r>
          </a:p>
        </p:txBody>
      </p:sp>
      <p:sp>
        <p:nvSpPr>
          <p:cNvPr id="116"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17"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18" name="PlaceHolder 4"/>
          <p:cNvSpPr>
            <a:spLocks noGrp="1"/>
          </p:cNvSpPr>
          <p:nvPr>
            <p:ph type="dt" idx="1"/>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119" name="PlaceHolder 5"/>
          <p:cNvSpPr>
            <a:spLocks noGrp="1"/>
          </p:cNvSpPr>
          <p:nvPr>
            <p:ph type="ftr" idx="2"/>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120" name="PlaceHolder 6"/>
          <p:cNvSpPr>
            <a:spLocks noGrp="1"/>
          </p:cNvSpPr>
          <p:nvPr>
            <p:ph type="sldNum" idx="3"/>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1C246374-69AB-49A5-A5DE-45FEC0C7262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adc.uscourts.gov/internet/opinions.nsf/FB976465BF00F8BD85258730004EFDF7/$file/20-1025-191011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717480" y="1162080"/>
            <a:ext cx="5573520" cy="3134880"/>
          </a:xfrm>
          <a:prstGeom prst="rect">
            <a:avLst/>
          </a:prstGeom>
          <a:ln w="0">
            <a:noFill/>
          </a:ln>
        </p:spPr>
      </p:sp>
      <p:sp>
        <p:nvSpPr>
          <p:cNvPr id="191"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Hi. I’m Anne Wilder and I am representing Wire Idaho. Today I will bring you up to date on 8 serious problems we face with “small” (in size, not power output), cell towers, and 8 solutions municipalities have, that are within the law.</a:t>
            </a:r>
          </a:p>
        </p:txBody>
      </p:sp>
      <p:sp>
        <p:nvSpPr>
          <p:cNvPr id="192"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BB231FEC-6E03-466E-A96B-504ECE2E8234}"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laceHolder 1"/>
          <p:cNvSpPr>
            <a:spLocks noGrp="1" noRot="1" noChangeAspect="1"/>
          </p:cNvSpPr>
          <p:nvPr>
            <p:ph type="sldImg"/>
          </p:nvPr>
        </p:nvSpPr>
        <p:spPr>
          <a:xfrm>
            <a:off x="717480" y="1162080"/>
            <a:ext cx="5573520" cy="3134880"/>
          </a:xfrm>
          <a:prstGeom prst="rect">
            <a:avLst/>
          </a:prstGeom>
          <a:ln w="0">
            <a:noFill/>
          </a:ln>
        </p:spPr>
      </p:sp>
      <p:sp>
        <p:nvSpPr>
          <p:cNvPr id="218"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Problem #6 is TOO MUCH POWER! Only 1/10 of a watt provides the legally required telecom services, yet levels on the streets and, more importantly, in bedrooms, are millions of times higher. The children in this particular home became ill with radiation sickness within 3 weeks of Verizon turning on the facility in front of their home, and the family spent over $25,000 to shield from this tower.  Immediately after the Aug. 13 ruling, the family called for a power output test, and Verizon came out and turned it off.</a:t>
            </a:r>
          </a:p>
          <a:p>
            <a:pPr marL="216000" indent="-214200">
              <a:lnSpc>
                <a:spcPct val="100000"/>
              </a:lnSpc>
              <a:buNone/>
              <a:tabLst>
                <a:tab pos="0" algn="l"/>
              </a:tabLst>
            </a:pPr>
            <a:endParaRPr lang="en-US" sz="2000" b="0" strike="noStrike" spc="-1">
              <a:latin typeface="Arial"/>
            </a:endParaRPr>
          </a:p>
        </p:txBody>
      </p:sp>
      <p:sp>
        <p:nvSpPr>
          <p:cNvPr id="219"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4AFACF34-2CF0-4891-925D-D937D49383B1}" type="slidenum">
              <a:rPr lang="en-US" sz="1200" b="0" strike="noStrike" spc="-1">
                <a:solidFill>
                  <a:srgbClr val="000000"/>
                </a:solidFill>
                <a:latin typeface="Times New Roman"/>
                <a:ea typeface="+mn-ea"/>
              </a:rPr>
              <a:t>10</a:t>
            </a:fld>
            <a:endParaRPr lang="en-US"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laceHolder 1"/>
          <p:cNvSpPr>
            <a:spLocks noGrp="1" noRot="1" noChangeAspect="1"/>
          </p:cNvSpPr>
          <p:nvPr>
            <p:ph type="sldImg"/>
          </p:nvPr>
        </p:nvSpPr>
        <p:spPr>
          <a:xfrm>
            <a:off x="717480" y="1162080"/>
            <a:ext cx="5573520" cy="3134880"/>
          </a:xfrm>
          <a:prstGeom prst="rect">
            <a:avLst/>
          </a:prstGeom>
          <a:ln w="0">
            <a:noFill/>
          </a:ln>
        </p:spPr>
      </p:sp>
      <p:sp>
        <p:nvSpPr>
          <p:cNvPr id="221"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solidFill>
                  <a:srgbClr val="0D0D0D"/>
                </a:solidFill>
                <a:highlight>
                  <a:srgbClr val="00FF00"/>
                </a:highlight>
                <a:latin typeface="Arial"/>
              </a:rPr>
              <a:t>Problem #7 is incomplete permit applications. As of August 9, 2019, every wireless telecom facility in the country must complete a National Environmental Policy Act review, yet no permits in Boise have this. What about Coeur d’Alene? What about Sandpoint? What about Your town?</a:t>
            </a:r>
            <a:endParaRPr lang="en-US" sz="2000" b="0" strike="noStrike" spc="-1">
              <a:latin typeface="Arial"/>
            </a:endParaRPr>
          </a:p>
        </p:txBody>
      </p:sp>
      <p:sp>
        <p:nvSpPr>
          <p:cNvPr id="222"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920588A9-AD46-42EC-93F3-A5F7CA938BDB}" type="slidenum">
              <a:rPr lang="en-US" sz="1200" b="0" strike="noStrike" spc="-1">
                <a:solidFill>
                  <a:srgbClr val="000000"/>
                </a:solidFill>
                <a:latin typeface="Times New Roman"/>
                <a:ea typeface="+mn-ea"/>
              </a:rPr>
              <a:t>11</a:t>
            </a:fld>
            <a:endParaRPr lang="en-US"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laceHolder 1"/>
          <p:cNvSpPr>
            <a:spLocks noGrp="1" noRot="1" noChangeAspect="1"/>
          </p:cNvSpPr>
          <p:nvPr>
            <p:ph type="sldImg"/>
          </p:nvPr>
        </p:nvSpPr>
        <p:spPr>
          <a:xfrm>
            <a:off x="717480" y="1162080"/>
            <a:ext cx="5573520" cy="3134880"/>
          </a:xfrm>
          <a:prstGeom prst="rect">
            <a:avLst/>
          </a:prstGeom>
          <a:ln w="0">
            <a:noFill/>
          </a:ln>
        </p:spPr>
      </p:sp>
      <p:sp>
        <p:nvSpPr>
          <p:cNvPr id="224"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The FCC NEPA-Specialist Attorney, </a:t>
            </a:r>
            <a:r>
              <a:rPr lang="en-US" sz="2000" b="0" strike="noStrike" spc="-1">
                <a:solidFill>
                  <a:srgbClr val="000000"/>
                </a:solidFill>
                <a:latin typeface="Arial"/>
              </a:rPr>
              <a:t>Erika Rosenberg, stated in this court case, </a:t>
            </a:r>
            <a:r>
              <a:rPr lang="en-US" sz="2000" b="0" strike="noStrike" spc="-1">
                <a:solidFill>
                  <a:srgbClr val="0D0D0D"/>
                </a:solidFill>
                <a:latin typeface="Arial"/>
              </a:rPr>
              <a:t>“Every single [WTF] requires NEPA review.” City ordinances should require this on receipt of the permit application. The DC Appellate Court judges in EHT/CHD v FCC ruled that the FCC can no longer ignore United Keetoowah v FCC and telecom companies can now lose their licenses if they place wireless facilities without file a NEPA as required by law.</a:t>
            </a:r>
            <a:endParaRPr lang="en-US" sz="2000" b="0" strike="noStrike" spc="-1">
              <a:latin typeface="Arial"/>
            </a:endParaRPr>
          </a:p>
          <a:p>
            <a:pPr marL="216000" indent="-214200">
              <a:lnSpc>
                <a:spcPct val="100000"/>
              </a:lnSpc>
              <a:buNone/>
              <a:tabLst>
                <a:tab pos="0" algn="l"/>
              </a:tabLst>
            </a:pPr>
            <a:endParaRPr lang="en-US" sz="2000" b="0" strike="noStrike" spc="-1">
              <a:latin typeface="Arial"/>
            </a:endParaRPr>
          </a:p>
        </p:txBody>
      </p:sp>
      <p:sp>
        <p:nvSpPr>
          <p:cNvPr id="225"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67778233-ED8C-47D3-B210-8F35FE98ED2A}" type="slidenum">
              <a:rPr lang="en-US" sz="1200" b="0" strike="noStrike" spc="-1">
                <a:solidFill>
                  <a:srgbClr val="000000"/>
                </a:solidFill>
                <a:latin typeface="+mn-lt"/>
                <a:ea typeface="+mn-ea"/>
              </a:rPr>
              <a:t>12</a:t>
            </a:fld>
            <a:endParaRPr lang="en-U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PlaceHolder 1"/>
          <p:cNvSpPr>
            <a:spLocks noGrp="1" noRot="1" noChangeAspect="1"/>
          </p:cNvSpPr>
          <p:nvPr>
            <p:ph type="sldImg"/>
          </p:nvPr>
        </p:nvSpPr>
        <p:spPr>
          <a:xfrm>
            <a:off x="717480" y="1162080"/>
            <a:ext cx="5573520" cy="3134880"/>
          </a:xfrm>
          <a:prstGeom prst="rect">
            <a:avLst/>
          </a:prstGeom>
          <a:ln w="0">
            <a:noFill/>
          </a:ln>
        </p:spPr>
      </p:sp>
      <p:sp>
        <p:nvSpPr>
          <p:cNvPr id="227"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Finally, the most challenging problem is that  the wireless industry has given false information to cities and city attorneys across the country for over 20 years, telling them their hands are tied when it comes to protecting our public safety by regulating cell towers. This is preposterous, and must be stopped. The good news is that there are solutions!</a:t>
            </a:r>
          </a:p>
        </p:txBody>
      </p:sp>
      <p:sp>
        <p:nvSpPr>
          <p:cNvPr id="228"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492BA07D-801D-4873-88C0-53F3A97FC596}" type="slidenum">
              <a:rPr lang="en-US" sz="1200" b="0" strike="noStrike" spc="-1">
                <a:solidFill>
                  <a:srgbClr val="000000"/>
                </a:solidFill>
                <a:latin typeface="Times New Roman"/>
                <a:ea typeface="+mn-ea"/>
              </a:rPr>
              <a:t>13</a:t>
            </a:fld>
            <a:endParaRPr lang="en-US"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noRot="1" noChangeAspect="1"/>
          </p:cNvSpPr>
          <p:nvPr>
            <p:ph type="sldImg"/>
          </p:nvPr>
        </p:nvSpPr>
        <p:spPr>
          <a:xfrm>
            <a:off x="717480" y="1162080"/>
            <a:ext cx="5573520" cy="3134880"/>
          </a:xfrm>
          <a:prstGeom prst="rect">
            <a:avLst/>
          </a:prstGeom>
          <a:ln w="0">
            <a:noFill/>
          </a:ln>
        </p:spPr>
      </p:sp>
      <p:sp>
        <p:nvSpPr>
          <p:cNvPr id="230"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1100" b="0" strike="noStrike" spc="-1">
                <a:latin typeface="Arial"/>
              </a:rPr>
              <a:t>The nation's </a:t>
            </a:r>
            <a:r>
              <a:rPr lang="en-US" sz="1100" b="1" strike="noStrike" spc="-1">
                <a:latin typeface="Arial"/>
              </a:rPr>
              <a:t>wireless broadband agenda significantly changed on Friday the 13th in August 2021</a:t>
            </a:r>
            <a:r>
              <a:rPr lang="en-US" sz="1100" b="0" strike="noStrike" spc="-1">
                <a:latin typeface="Arial"/>
              </a:rPr>
              <a:t> due to the US Court of Appeals ruling in Case 20-1025, </a:t>
            </a:r>
            <a:r>
              <a:rPr lang="en-US" sz="1100" b="0" i="1" strike="noStrike" spc="-1">
                <a:latin typeface="Arial"/>
              </a:rPr>
              <a:t>Environmental Health Trust/Children's Health Defense et al. v the FCC</a:t>
            </a:r>
            <a:r>
              <a:rPr lang="en-US" sz="1100" b="0" strike="noStrike" spc="-1">
                <a:latin typeface="Arial"/>
              </a:rPr>
              <a:t>. the DC Circuit Court </a:t>
            </a:r>
            <a:r>
              <a:rPr lang="en-US" sz="1100" b="0" u="sng" strike="noStrike" spc="-1">
                <a:solidFill>
                  <a:srgbClr val="000000"/>
                </a:solidFill>
                <a:uFillTx/>
                <a:latin typeface="Arial"/>
                <a:hlinkClick r:id="rId3"/>
              </a:rPr>
              <a:t>ruled</a:t>
            </a:r>
            <a:r>
              <a:rPr lang="en-US" sz="1100" b="0" strike="noStrike" spc="-1">
                <a:solidFill>
                  <a:srgbClr val="000000"/>
                </a:solidFill>
                <a:latin typeface="Arial"/>
              </a:rPr>
              <a:t> that the decision by the FCC in 2019 to retain its 1996 wireless radiation safety limits for human exposure to wireless radiation was “arbitrary and capricious.” Specifically, the agency had ignored research showing damage to memory and reproduction and indications that children are more vulnerable to wireless radiation. We are all now waiting for the FCC to complete credible, thorough environmental review before continuing to expand wireless service beyond telecommunications. That will take time -- a year or longer.</a:t>
            </a:r>
            <a:endParaRPr lang="en-US" sz="1100" b="0" strike="noStrike" spc="-1">
              <a:latin typeface="Arial"/>
            </a:endParaRPr>
          </a:p>
        </p:txBody>
      </p:sp>
      <p:sp>
        <p:nvSpPr>
          <p:cNvPr id="231"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35E8CFC4-C976-41BC-8522-C7D0B2D8DB84}" type="slidenum">
              <a:rPr lang="en-US" sz="1200" b="0" strike="noStrike" spc="-1">
                <a:solidFill>
                  <a:srgbClr val="000000"/>
                </a:solidFill>
                <a:latin typeface="+mn-lt"/>
                <a:ea typeface="+mn-ea"/>
              </a:rPr>
              <a:t>14</a:t>
            </a:fld>
            <a:endParaRPr lang="en-US"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noRot="1" noChangeAspect="1"/>
          </p:cNvSpPr>
          <p:nvPr>
            <p:ph type="sldImg"/>
          </p:nvPr>
        </p:nvSpPr>
        <p:spPr>
          <a:xfrm>
            <a:off x="717480" y="1162080"/>
            <a:ext cx="5573160" cy="3134880"/>
          </a:xfrm>
          <a:prstGeom prst="rect">
            <a:avLst/>
          </a:prstGeom>
          <a:ln w="0">
            <a:noFill/>
          </a:ln>
        </p:spPr>
      </p:sp>
      <p:sp>
        <p:nvSpPr>
          <p:cNvPr id="233"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Every municipality’s ordinance should have a NEPA requirement for all telecommunications facilities, and a requirement for companies to provide sufficient identifying information to show they have the funds to cover any liability claims that may come as a result of any loss a resident suffers from placement of such facilities near their property. Again, in the Aug. 13, 2021 ruling, the judges re-asserted the FCC HAS to comply with NEPA.</a:t>
            </a:r>
          </a:p>
        </p:txBody>
      </p:sp>
      <p:sp>
        <p:nvSpPr>
          <p:cNvPr id="234"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3AFA3E3E-174B-4A0C-9764-847CBA46A153}" type="slidenum">
              <a:rPr lang="en-US" sz="1200" b="0" strike="noStrike" spc="-1">
                <a:solidFill>
                  <a:srgbClr val="000000"/>
                </a:solidFill>
                <a:latin typeface="+mn-lt"/>
                <a:ea typeface="+mn-ea"/>
              </a:rPr>
              <a:t>15</a:t>
            </a:fld>
            <a:endParaRPr lang="en-U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PlaceHolder 1"/>
          <p:cNvSpPr>
            <a:spLocks noGrp="1" noRot="1" noChangeAspect="1"/>
          </p:cNvSpPr>
          <p:nvPr>
            <p:ph type="sldImg"/>
          </p:nvPr>
        </p:nvSpPr>
        <p:spPr>
          <a:xfrm>
            <a:off x="717480" y="1162080"/>
            <a:ext cx="5573520" cy="3134880"/>
          </a:xfrm>
          <a:prstGeom prst="rect">
            <a:avLst/>
          </a:prstGeom>
          <a:ln w="0">
            <a:noFill/>
          </a:ln>
        </p:spPr>
      </p:sp>
      <p:sp>
        <p:nvSpPr>
          <p:cNvPr id="236"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Solution #3: Cities can easily pass an ordinance requiring written evidence that there’s actual NEED for new antennas, this is achieved by drive-by need tests. Because of the Oct 1, 2019 DC Appellate court ruling, the FCC gave up its control over internet (streaming, gaming, etc) and now that can be fully regulated by local municipalities. Does your town’s current ordinance address any of the above?</a:t>
            </a:r>
          </a:p>
        </p:txBody>
      </p:sp>
      <p:sp>
        <p:nvSpPr>
          <p:cNvPr id="237"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FADC5E1E-3D72-4D26-A4E9-B265B8F8E856}" type="slidenum">
              <a:rPr lang="en-US" sz="1200" b="0" strike="noStrike" spc="-1">
                <a:solidFill>
                  <a:srgbClr val="000000"/>
                </a:solidFill>
                <a:latin typeface="Times New Roman"/>
                <a:ea typeface="+mn-ea"/>
              </a:rPr>
              <a:t>16</a:t>
            </a:fld>
            <a:endParaRPr lang="en-US"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PlaceHolder 1"/>
          <p:cNvSpPr>
            <a:spLocks noGrp="1" noRot="1" noChangeAspect="1"/>
          </p:cNvSpPr>
          <p:nvPr>
            <p:ph type="sldImg"/>
          </p:nvPr>
        </p:nvSpPr>
        <p:spPr>
          <a:xfrm>
            <a:off x="717480" y="1162080"/>
            <a:ext cx="5573520" cy="3134880"/>
          </a:xfrm>
          <a:prstGeom prst="rect">
            <a:avLst/>
          </a:prstGeom>
          <a:ln w="0">
            <a:noFill/>
          </a:ln>
        </p:spPr>
      </p:sp>
      <p:sp>
        <p:nvSpPr>
          <p:cNvPr id="239"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#4: Legislate a better broadband plan. In order to be both fiscally and environmentally responsible, it makes sense to use wireless only to transmit phone calls and texts, considered “small” data,  while using faster, more efficient fiber optics to transmit very big data such as internet and video. Idaho has no restriction on how the new COVID broadband funds are used, and per the Irregulators v FCC (3-13-20) we should have even more $$$ available to apply to wired telecommunications infrastructure. We already have wired internet available virtually everywhere. We do not need wireless internet in our neighborhoods at all.</a:t>
            </a:r>
          </a:p>
        </p:txBody>
      </p:sp>
      <p:sp>
        <p:nvSpPr>
          <p:cNvPr id="240"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63CB03B7-72F7-4A39-A44F-7DCE87E83469}" type="slidenum">
              <a:rPr lang="en-US" sz="1200" b="0" strike="noStrike" spc="-1">
                <a:solidFill>
                  <a:srgbClr val="000000"/>
                </a:solidFill>
                <a:latin typeface="Times New Roman"/>
                <a:ea typeface="+mn-ea"/>
              </a:rPr>
              <a:t>17</a:t>
            </a:fld>
            <a:endParaRPr lang="en-U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PlaceHolder 1"/>
          <p:cNvSpPr>
            <a:spLocks noGrp="1" noRot="1" noChangeAspect="1"/>
          </p:cNvSpPr>
          <p:nvPr>
            <p:ph type="sldImg"/>
          </p:nvPr>
        </p:nvSpPr>
        <p:spPr>
          <a:xfrm>
            <a:off x="717480" y="1162080"/>
            <a:ext cx="5573520" cy="3134880"/>
          </a:xfrm>
          <a:prstGeom prst="rect">
            <a:avLst/>
          </a:prstGeom>
          <a:ln w="0">
            <a:noFill/>
          </a:ln>
        </p:spPr>
      </p:sp>
      <p:sp>
        <p:nvSpPr>
          <p:cNvPr id="242"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#5: Turning down the power on wireless facilities to a safe level not only protects resources, neighborhoods and local ecology, but it is also in line with the 1934 Telecommunications Act, federal law that mandates the use of the minimum amount of power necessary for communications. </a:t>
            </a:r>
          </a:p>
        </p:txBody>
      </p:sp>
      <p:sp>
        <p:nvSpPr>
          <p:cNvPr id="243"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75166D88-1A60-4FC6-B443-951D01A542A0}" type="slidenum">
              <a:rPr lang="en-US" sz="1200" b="0" strike="noStrike" spc="-1">
                <a:solidFill>
                  <a:srgbClr val="000000"/>
                </a:solidFill>
                <a:latin typeface="Times New Roman"/>
                <a:ea typeface="+mn-ea"/>
              </a:rPr>
              <a:t>18</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noRot="1" noChangeAspect="1"/>
          </p:cNvSpPr>
          <p:nvPr>
            <p:ph type="sldImg"/>
          </p:nvPr>
        </p:nvSpPr>
        <p:spPr>
          <a:xfrm>
            <a:off x="717480" y="1162080"/>
            <a:ext cx="5573520" cy="3134880"/>
          </a:xfrm>
          <a:prstGeom prst="rect">
            <a:avLst/>
          </a:prstGeom>
          <a:ln w="0">
            <a:noFill/>
          </a:ln>
        </p:spPr>
      </p:sp>
      <p:sp>
        <p:nvSpPr>
          <p:cNvPr id="245"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#6 is proper placement, or offset, of towers. Not only can we regulate the power, but we can also legislate safe vertical heights and horizontal distances, or offsets, placing towers far enough away from residences and businesses for public health AND excellent cell phone service. The FCC only regulates towers over 200 feet high. Doesn’t it make sense for the city have the FCC assist in forcing the Telecommunications companies to comply with the law?</a:t>
            </a:r>
          </a:p>
        </p:txBody>
      </p:sp>
      <p:sp>
        <p:nvSpPr>
          <p:cNvPr id="246"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EAE48D13-6ADE-4A49-862A-1008346FF4D3}" type="slidenum">
              <a:rPr lang="en-US" sz="1200" b="0" strike="noStrike" spc="-1">
                <a:solidFill>
                  <a:srgbClr val="000000"/>
                </a:solidFill>
                <a:latin typeface="Times New Roman"/>
                <a:ea typeface="+mn-ea"/>
              </a:rPr>
              <a:t>19</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717480" y="1162080"/>
            <a:ext cx="5572800" cy="3134160"/>
          </a:xfrm>
          <a:prstGeom prst="rect">
            <a:avLst/>
          </a:prstGeom>
          <a:ln w="0">
            <a:noFill/>
          </a:ln>
        </p:spPr>
      </p:sp>
      <p:sp>
        <p:nvSpPr>
          <p:cNvPr id="194"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Problem #1 is our health. Thousands of peer reviewed scientific studies have documented harmful health effects including cancer, sleep disruptions, heart disease, </a:t>
            </a:r>
            <a:r>
              <a:rPr lang="en-US" sz="2000" b="0" strike="noStrike" spc="-1">
                <a:solidFill>
                  <a:srgbClr val="004AAD"/>
                </a:solidFill>
                <a:latin typeface="Arial"/>
              </a:rPr>
              <a:t>fetal abnormalities, infertility, DNA damage and more. These health issues have been set in stone by the recent court victory EHT/CHD v FCC, August 13, 2021, case # 20-1138, where the DC Court of Appeals ruled that the FCC must address documented health issues, especially to children.</a:t>
            </a:r>
            <a:endParaRPr lang="en-US" sz="2000" b="0" strike="noStrike" spc="-1">
              <a:latin typeface="Arial"/>
            </a:endParaRPr>
          </a:p>
          <a:p>
            <a:pPr marL="216000" indent="-214200">
              <a:lnSpc>
                <a:spcPct val="100000"/>
              </a:lnSpc>
              <a:buNone/>
              <a:tabLst>
                <a:tab pos="0" algn="l"/>
              </a:tabLst>
            </a:pPr>
            <a:endParaRPr lang="en-US" sz="2000" b="0" strike="noStrike" spc="-1">
              <a:latin typeface="Arial"/>
            </a:endParaRPr>
          </a:p>
        </p:txBody>
      </p:sp>
      <p:sp>
        <p:nvSpPr>
          <p:cNvPr id="195"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F6FF8A89-01A4-4A59-8CEB-628380E09FDF}" type="slidenum">
              <a:rPr lang="en-US" sz="1200" b="0" strike="noStrike" spc="-1">
                <a:solidFill>
                  <a:srgbClr val="000000"/>
                </a:solidFill>
                <a:latin typeface="+mn-lt"/>
                <a:ea typeface="+mn-ea"/>
              </a:rPr>
              <a:t>2</a:t>
            </a:fld>
            <a:endParaRPr lang="en-US"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717480" y="1162080"/>
            <a:ext cx="5573520" cy="3134880"/>
          </a:xfrm>
          <a:prstGeom prst="rect">
            <a:avLst/>
          </a:prstGeom>
          <a:ln w="0">
            <a:noFill/>
          </a:ln>
        </p:spPr>
      </p:sp>
      <p:sp>
        <p:nvSpPr>
          <p:cNvPr id="248"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Solution #7 is fiber optic cables brought directly to the premises. This is the superior choice for big data, and much of the fiber infrastructure already exists. There should be NO cell towers of any size or “G” in residential or school districts.</a:t>
            </a:r>
          </a:p>
        </p:txBody>
      </p:sp>
      <p:sp>
        <p:nvSpPr>
          <p:cNvPr id="249"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8D226AE5-0745-4867-9F02-622C176BD657}" type="slidenum">
              <a:rPr lang="en-US" sz="1200" b="0" strike="noStrike" spc="-1">
                <a:solidFill>
                  <a:srgbClr val="000000"/>
                </a:solidFill>
                <a:latin typeface="Times New Roman"/>
                <a:ea typeface="+mn-ea"/>
              </a:rPr>
              <a:t>20</a:t>
            </a:fld>
            <a:endParaRPr lang="en-US"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717480" y="1162080"/>
            <a:ext cx="5573520" cy="3134880"/>
          </a:xfrm>
          <a:prstGeom prst="rect">
            <a:avLst/>
          </a:prstGeom>
          <a:ln w="0">
            <a:noFill/>
          </a:ln>
        </p:spPr>
      </p:sp>
      <p:sp>
        <p:nvSpPr>
          <p:cNvPr id="251"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And finally, not only can we, and should we, cap the power to safer levels, but we can also generate significant income by charging fees when these safety limits are violated. The limit provided by the telecom company on the permit application should be strictly enforced and randomly tested (at their expense) and if violations are found, fines should be assessed, just like for any other business.</a:t>
            </a:r>
          </a:p>
        </p:txBody>
      </p:sp>
      <p:sp>
        <p:nvSpPr>
          <p:cNvPr id="252"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1D6D0D2F-47E6-439E-B7F6-9AAB8CD04EB4}" type="slidenum">
              <a:rPr lang="en-US" sz="1200" b="0" strike="noStrike" spc="-1">
                <a:solidFill>
                  <a:srgbClr val="000000"/>
                </a:solidFill>
                <a:latin typeface="Times New Roman"/>
                <a:ea typeface="+mn-ea"/>
              </a:rPr>
              <a:t>21</a:t>
            </a:fld>
            <a:endParaRPr lang="en-US"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717480" y="1162080"/>
            <a:ext cx="5573520" cy="3134880"/>
          </a:xfrm>
          <a:prstGeom prst="rect">
            <a:avLst/>
          </a:prstGeom>
          <a:ln w="0">
            <a:noFill/>
          </a:ln>
        </p:spPr>
      </p:sp>
      <p:sp>
        <p:nvSpPr>
          <p:cNvPr id="254"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Tell your city council: this is what we want. No One wants a cell tower in front of their house. It is the job of our cities and counties to write ordinances to keep our neighborhoods clean of noise (definition electromagnetic radiation that travels through the air). Wire Idaho has, and can help you write such an ordinance.</a:t>
            </a:r>
          </a:p>
        </p:txBody>
      </p:sp>
      <p:sp>
        <p:nvSpPr>
          <p:cNvPr id="255"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676D7B49-270E-4D87-897F-DC36D3D9EA9F}" type="slidenum">
              <a:rPr lang="en-US" sz="1200" b="0" strike="noStrike" spc="-1">
                <a:solidFill>
                  <a:srgbClr val="000000"/>
                </a:solidFill>
                <a:latin typeface="+mn-lt"/>
                <a:ea typeface="+mn-ea"/>
              </a:rPr>
              <a:t>22</a:t>
            </a:fld>
            <a:endParaRPr lang="en-US"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noRot="1" noChangeAspect="1"/>
          </p:cNvSpPr>
          <p:nvPr>
            <p:ph type="sldImg"/>
          </p:nvPr>
        </p:nvSpPr>
        <p:spPr>
          <a:xfrm>
            <a:off x="717480" y="1162080"/>
            <a:ext cx="5573520" cy="3134880"/>
          </a:xfrm>
          <a:prstGeom prst="rect">
            <a:avLst/>
          </a:prstGeom>
          <a:ln w="0">
            <a:noFill/>
          </a:ln>
        </p:spPr>
      </p:sp>
      <p:sp>
        <p:nvSpPr>
          <p:cNvPr id="257"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Wire Idaho is working to protect our neighborhoods through better, safer, saner technologies, and to help Idaho’s cities and counties update their ordinances, within the law. Please join us at www.wireidaho.com, or email us at wireidaho@protonmail.com. Thank you!</a:t>
            </a:r>
          </a:p>
        </p:txBody>
      </p:sp>
      <p:sp>
        <p:nvSpPr>
          <p:cNvPr id="258"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117C3DE9-5916-4DC2-9245-E32F809592ED}" type="slidenum">
              <a:rPr lang="en-US" sz="1200" b="0" strike="noStrike" spc="-1">
                <a:solidFill>
                  <a:srgbClr val="000000"/>
                </a:solidFill>
                <a:latin typeface="Times New Roman"/>
                <a:ea typeface="+mn-ea"/>
              </a:rPr>
              <a:t>23</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717480" y="1162080"/>
            <a:ext cx="5572800" cy="3134520"/>
          </a:xfrm>
          <a:prstGeom prst="rect">
            <a:avLst/>
          </a:prstGeom>
          <a:ln w="0">
            <a:noFill/>
          </a:ln>
        </p:spPr>
      </p:sp>
      <p:sp>
        <p:nvSpPr>
          <p:cNvPr id="197"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This chart shows documented adverse effects of all RF-EMR exposures over .002 microwatts per meter squared, the amount necessary to provide 5 bars on a cell phone. As few as 1200 cause childhood leukemia. A normal macro tower puts out 50,000, and without an ordinance to limit power output, “small cells,” AKA “distributed antenna systems” or DAS, proposed for residential neighborhoods all over the country, can put out 10,000 microwatts/m2, 10 times that which causes leukemia in children.</a:t>
            </a:r>
          </a:p>
        </p:txBody>
      </p:sp>
      <p:sp>
        <p:nvSpPr>
          <p:cNvPr id="198"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F4D3B339-3EC9-41EC-89D9-579C1AD11D7E}" type="slidenum">
              <a:rPr lang="en-US" sz="1200" b="0" strike="noStrike" spc="-1">
                <a:solidFill>
                  <a:srgbClr val="000000"/>
                </a:solidFill>
                <a:latin typeface="+mn-lt"/>
                <a:ea typeface="+mn-ea"/>
              </a:rPr>
              <a:t>3</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717480" y="1162080"/>
            <a:ext cx="5572800" cy="3134520"/>
          </a:xfrm>
          <a:prstGeom prst="rect">
            <a:avLst/>
          </a:prstGeom>
          <a:ln w="0">
            <a:noFill/>
          </a:ln>
        </p:spPr>
      </p:sp>
      <p:sp>
        <p:nvSpPr>
          <p:cNvPr id="200"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The Wireless Industry claims that cell tower radiation is non-ionizing, and therefore safe, in spite of not a single study proving safety. As a result of the Aug. 13, 2021 federal ruling, the FCC will now have to update its testing procedures to include landmark studies such as the 1999- 2018 NTP Study which showed clear evidence of cancer, heart disease, and DNA damage. This photo shows healthy DNA on the left. The middle photo shows damage to the DNA helix caused by harmful IONIZING radiation. In fact, researchers had to use the equivalent of 1,600 chest X-rays to get this much damage. </a:t>
            </a:r>
          </a:p>
          <a:p>
            <a:pPr marL="216000" indent="-214200">
              <a:lnSpc>
                <a:spcPct val="100000"/>
              </a:lnSpc>
              <a:buNone/>
              <a:tabLst>
                <a:tab pos="0" algn="l"/>
              </a:tabLst>
            </a:pPr>
            <a:r>
              <a:rPr lang="en-US" sz="2000" b="0" strike="noStrike" spc="-1">
                <a:latin typeface="Arial"/>
              </a:rPr>
              <a:t>But look at the photo on the right. You can see for yourself the very same type of DNA damage from NON-ionizing radiation – the same type coming from exposure to cell phones 24/7 – which is what neighborhood cell towers do. </a:t>
            </a:r>
          </a:p>
          <a:p>
            <a:pPr marL="216000" indent="-214200">
              <a:lnSpc>
                <a:spcPct val="100000"/>
              </a:lnSpc>
              <a:buNone/>
              <a:tabLst>
                <a:tab pos="0" algn="l"/>
              </a:tabLst>
            </a:pPr>
            <a:endParaRPr lang="en-US" sz="2000" b="0" strike="noStrike" spc="-1">
              <a:latin typeface="Arial"/>
            </a:endParaRPr>
          </a:p>
          <a:p>
            <a:pPr marL="216000" indent="-214200">
              <a:lnSpc>
                <a:spcPct val="100000"/>
              </a:lnSpc>
              <a:buNone/>
              <a:tabLst>
                <a:tab pos="0" algn="l"/>
              </a:tabLst>
            </a:pPr>
            <a:endParaRPr lang="en-US" sz="2000" b="0" strike="noStrike" spc="-1">
              <a:latin typeface="Arial"/>
            </a:endParaRPr>
          </a:p>
        </p:txBody>
      </p:sp>
      <p:sp>
        <p:nvSpPr>
          <p:cNvPr id="201"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13F13845-538C-46B6-995C-EDC8931EA087}" type="slidenum">
              <a:rPr lang="en-US" sz="1200" b="0" strike="noStrike" spc="-1">
                <a:solidFill>
                  <a:srgbClr val="000000"/>
                </a:solidFill>
                <a:latin typeface="Times New Roman"/>
                <a:ea typeface="+mn-ea"/>
              </a:rPr>
              <a:t>4</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PlaceHolder 1"/>
          <p:cNvSpPr>
            <a:spLocks noGrp="1" noRot="1" noChangeAspect="1"/>
          </p:cNvSpPr>
          <p:nvPr>
            <p:ph type="sldImg"/>
          </p:nvPr>
        </p:nvSpPr>
        <p:spPr>
          <a:xfrm>
            <a:off x="717480" y="1162080"/>
            <a:ext cx="5572800" cy="3134160"/>
          </a:xfrm>
          <a:prstGeom prst="rect">
            <a:avLst/>
          </a:prstGeom>
          <a:ln w="0">
            <a:noFill/>
          </a:ln>
        </p:spPr>
      </p:sp>
      <p:sp>
        <p:nvSpPr>
          <p:cNvPr id="203"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The second serious problem is local liability. Although the shell companies Big Tech use to install local towers claim to have insurance, what’s not being revealed is that every policy has what’s called a “pollution exclusion”, meaning they will NOT cover any claims for injury from microwave radiation, as it is a documented pollutant. These shell companies are designed to go bankrupt, leaving our Cities holding the bag for liability from lawsuits. </a:t>
            </a:r>
          </a:p>
        </p:txBody>
      </p:sp>
      <p:sp>
        <p:nvSpPr>
          <p:cNvPr id="204"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504AD222-600D-4586-98A8-60843B62E181}" type="slidenum">
              <a:rPr lang="en-US" sz="1200" b="0" strike="noStrike" spc="-1">
                <a:solidFill>
                  <a:srgbClr val="000000"/>
                </a:solidFill>
                <a:latin typeface="Times New Roman"/>
                <a:ea typeface="+mn-ea"/>
              </a:rPr>
              <a:t>5</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laceHolder 1"/>
          <p:cNvSpPr>
            <a:spLocks noGrp="1" noRot="1" noChangeAspect="1"/>
          </p:cNvSpPr>
          <p:nvPr>
            <p:ph type="sldImg"/>
          </p:nvPr>
        </p:nvSpPr>
        <p:spPr>
          <a:xfrm>
            <a:off x="717480" y="1162080"/>
            <a:ext cx="5573160" cy="3134520"/>
          </a:xfrm>
          <a:prstGeom prst="rect">
            <a:avLst/>
          </a:prstGeom>
          <a:ln w="0">
            <a:noFill/>
          </a:ln>
        </p:spPr>
      </p:sp>
      <p:sp>
        <p:nvSpPr>
          <p:cNvPr id="206"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Lloyd’s of London, a common insurer for the telecoms “EXCLUDES any claim” caused by electromagnetic fields from cell towers.</a:t>
            </a:r>
          </a:p>
        </p:txBody>
      </p:sp>
      <p:sp>
        <p:nvSpPr>
          <p:cNvPr id="207"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BEE2A463-3175-4630-8AE8-DF0FD83CF19C}" type="slidenum">
              <a:rPr lang="en-US" sz="1200" b="0" strike="noStrike" spc="-1">
                <a:solidFill>
                  <a:srgbClr val="000000"/>
                </a:solidFill>
                <a:latin typeface="+mn-lt"/>
                <a:ea typeface="+mn-ea"/>
              </a:rPr>
              <a:t>6</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ceHolder 1"/>
          <p:cNvSpPr>
            <a:spLocks noGrp="1" noRot="1" noChangeAspect="1"/>
          </p:cNvSpPr>
          <p:nvPr>
            <p:ph type="sldImg"/>
          </p:nvPr>
        </p:nvSpPr>
        <p:spPr>
          <a:xfrm>
            <a:off x="717480" y="1162080"/>
            <a:ext cx="5572800" cy="3134160"/>
          </a:xfrm>
          <a:prstGeom prst="rect">
            <a:avLst/>
          </a:prstGeom>
          <a:ln w="0">
            <a:noFill/>
          </a:ln>
        </p:spPr>
      </p:sp>
      <p:sp>
        <p:nvSpPr>
          <p:cNvPr id="209"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The 3rd serious problem is the average 20% or higher decrease in property values.</a:t>
            </a:r>
            <a:r>
              <a:rPr lang="en-US" sz="1800" b="0" strike="noStrike" spc="-1">
                <a:latin typeface="Arial"/>
              </a:rPr>
              <a:t> </a:t>
            </a:r>
            <a:r>
              <a:rPr lang="en-US" sz="1200" b="0" strike="noStrike" spc="-1">
                <a:latin typeface="Arial"/>
              </a:rPr>
              <a:t>This hurts not only homeowners, but also entire cities that stand to lose 20% of property tax revenue. With the economic losses the COVID lockdowns have already inflicted on our economy, this would be devastating.</a:t>
            </a:r>
          </a:p>
        </p:txBody>
      </p:sp>
      <p:sp>
        <p:nvSpPr>
          <p:cNvPr id="210"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8174FD22-5503-438A-A28C-9ECE2B021D78}" type="slidenum">
              <a:rPr lang="en-US" sz="1200" b="0" strike="noStrike" spc="-1">
                <a:solidFill>
                  <a:srgbClr val="000000"/>
                </a:solidFill>
                <a:latin typeface="Times New Roman"/>
                <a:ea typeface="+mn-ea"/>
              </a:rPr>
              <a:t>7</a:t>
            </a:fld>
            <a:endParaRPr lang="en-US"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717480" y="1162080"/>
            <a:ext cx="5572800" cy="3134160"/>
          </a:xfrm>
          <a:prstGeom prst="rect">
            <a:avLst/>
          </a:prstGeom>
          <a:ln w="0">
            <a:noFill/>
          </a:ln>
        </p:spPr>
      </p:sp>
      <p:sp>
        <p:nvSpPr>
          <p:cNvPr id="212"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The 4th problem is an unconstitutional 24/7 surveillance of law-abiding citizens. Millimeter wave technology can capture nearly nude images. Additionally, our personal data is being harvested and sold to 3</a:t>
            </a:r>
            <a:r>
              <a:rPr lang="en-US" sz="2000" b="0" strike="noStrike" spc="-1" baseline="30000">
                <a:latin typeface="Arial"/>
              </a:rPr>
              <a:t>rd</a:t>
            </a:r>
            <a:r>
              <a:rPr lang="en-US" sz="2000" b="0" strike="noStrike" spc="-1">
                <a:latin typeface="Arial"/>
              </a:rPr>
              <a:t> parties. 4G/5G is a security threat, as wireless data is more easily hacked than the more secure option of wired fiber optic cables, and cameras and listening devices are easily added to these “small” wireless telecommunication facilities.</a:t>
            </a:r>
          </a:p>
          <a:p>
            <a:pPr marL="216000" indent="-214200">
              <a:lnSpc>
                <a:spcPct val="100000"/>
              </a:lnSpc>
              <a:buNone/>
              <a:tabLst>
                <a:tab pos="0" algn="l"/>
              </a:tabLst>
            </a:pPr>
            <a:endParaRPr lang="en-US" sz="2000" b="0" strike="noStrike" spc="-1">
              <a:latin typeface="Arial"/>
            </a:endParaRPr>
          </a:p>
        </p:txBody>
      </p:sp>
      <p:sp>
        <p:nvSpPr>
          <p:cNvPr id="213"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1F6DA359-C258-49B8-99BC-D6A8E474704E}" type="slidenum">
              <a:rPr lang="en-US" sz="1200" b="0" strike="noStrike" spc="-1">
                <a:solidFill>
                  <a:srgbClr val="000000"/>
                </a:solidFill>
                <a:latin typeface="Times New Roman"/>
                <a:ea typeface="+mn-ea"/>
              </a:rPr>
              <a:t>8</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laceHolder 1"/>
          <p:cNvSpPr>
            <a:spLocks noGrp="1" noRot="1" noChangeAspect="1"/>
          </p:cNvSpPr>
          <p:nvPr>
            <p:ph type="sldImg"/>
          </p:nvPr>
        </p:nvSpPr>
        <p:spPr>
          <a:xfrm>
            <a:off x="717480" y="1162080"/>
            <a:ext cx="5573520" cy="3134880"/>
          </a:xfrm>
          <a:prstGeom prst="rect">
            <a:avLst/>
          </a:prstGeom>
          <a:ln w="0">
            <a:noFill/>
          </a:ln>
        </p:spPr>
      </p:sp>
      <p:sp>
        <p:nvSpPr>
          <p:cNvPr id="215" name="PlaceHolder 2"/>
          <p:cNvSpPr>
            <a:spLocks noGrp="1"/>
          </p:cNvSpPr>
          <p:nvPr>
            <p:ph type="body"/>
          </p:nvPr>
        </p:nvSpPr>
        <p:spPr>
          <a:xfrm>
            <a:off x="700920" y="4473720"/>
            <a:ext cx="5605920" cy="3657960"/>
          </a:xfrm>
          <a:prstGeom prst="rect">
            <a:avLst/>
          </a:prstGeom>
          <a:noFill/>
          <a:ln w="0">
            <a:noFill/>
          </a:ln>
        </p:spPr>
        <p:txBody>
          <a:bodyPr lIns="93240" tIns="46440" rIns="93240" bIns="46440" anchor="t">
            <a:noAutofit/>
          </a:bodyPr>
          <a:lstStyle/>
          <a:p>
            <a:pPr marL="216000" indent="-214200">
              <a:lnSpc>
                <a:spcPct val="100000"/>
              </a:lnSpc>
              <a:buNone/>
              <a:tabLst>
                <a:tab pos="0" algn="l"/>
              </a:tabLst>
            </a:pPr>
            <a:r>
              <a:rPr lang="en-US" sz="2000" b="0" strike="noStrike" spc="-1">
                <a:latin typeface="Arial"/>
              </a:rPr>
              <a:t>Fifth, cell tower radiation harms plants, animals and insects, including pollinators. And if we lose our pollinators, we stand to lose our agriculture. The DC Court of Appeals ruled in EHT/CHD v. FCC, 8/13/2013, the FCC must now address the impacts on radiation on the environment.</a:t>
            </a:r>
          </a:p>
        </p:txBody>
      </p:sp>
      <p:sp>
        <p:nvSpPr>
          <p:cNvPr id="216" name="CustomShape 3"/>
          <p:cNvSpPr/>
          <p:nvPr/>
        </p:nvSpPr>
        <p:spPr>
          <a:xfrm>
            <a:off x="3970800" y="8830080"/>
            <a:ext cx="3035160" cy="464040"/>
          </a:xfrm>
          <a:prstGeom prst="rect">
            <a:avLst/>
          </a:prstGeom>
          <a:noFill/>
          <a:ln w="0">
            <a:noFill/>
          </a:ln>
        </p:spPr>
        <p:style>
          <a:lnRef idx="0">
            <a:scrgbClr r="0" g="0" b="0"/>
          </a:lnRef>
          <a:fillRef idx="0">
            <a:scrgbClr r="0" g="0" b="0"/>
          </a:fillRef>
          <a:effectRef idx="0">
            <a:scrgbClr r="0" g="0" b="0"/>
          </a:effectRef>
          <a:fontRef idx="minor"/>
        </p:style>
        <p:txBody>
          <a:bodyPr lIns="93240" tIns="46440" rIns="93240" bIns="46440" anchor="b">
            <a:noAutofit/>
          </a:bodyPr>
          <a:lstStyle/>
          <a:p>
            <a:pPr algn="r">
              <a:lnSpc>
                <a:spcPct val="100000"/>
              </a:lnSpc>
              <a:buNone/>
            </a:pPr>
            <a:fld id="{B1ADEF40-6A5B-4BBB-987B-1B8AE03C5038}" type="slidenum">
              <a:rPr lang="en-US" sz="1200" b="0" strike="noStrike" spc="-1">
                <a:solidFill>
                  <a:srgbClr val="000000"/>
                </a:solidFill>
                <a:latin typeface="Times New Roman"/>
                <a:ea typeface="+mn-ea"/>
              </a:rPr>
              <a:t>9</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5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6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7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9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0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1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n-US" sz="44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9480" y="1604520"/>
            <a:ext cx="5353920" cy="3976920"/>
          </a:xfrm>
          <a:prstGeom prst="rect">
            <a:avLst/>
          </a:prstGeom>
          <a:noFill/>
          <a:ln w="0">
            <a:noFill/>
          </a:ln>
        </p:spPr>
        <p:txBody>
          <a:bodyPr lIns="0" tIns="0" rIns="0" bIns="0" anchor="t">
            <a:normAutofit fontScale="96000"/>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
        <p:nvSpPr>
          <p:cNvPr id="40" name="PlaceHolder 3"/>
          <p:cNvSpPr>
            <a:spLocks noGrp="1"/>
          </p:cNvSpPr>
          <p:nvPr>
            <p:ph type="body"/>
          </p:nvPr>
        </p:nvSpPr>
        <p:spPr>
          <a:xfrm>
            <a:off x="6231960" y="1604520"/>
            <a:ext cx="5353920" cy="3976920"/>
          </a:xfrm>
          <a:prstGeom prst="rect">
            <a:avLst/>
          </a:prstGeom>
          <a:noFill/>
          <a:ln w="0">
            <a:noFill/>
          </a:ln>
        </p:spPr>
        <p:txBody>
          <a:bodyPr lIns="0" tIns="0" rIns="0" bIns="0" anchor="t">
            <a:normAutofit fontScale="96000"/>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7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cientists4wiredtech.com/action/nepa-strategies/"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dc.uscourts.gov/internet/opinions.nsf/FA43C305E2B9A35485258486004F6D0F/$file/18-1051-1808766.pdf"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hyperlink" Target="https://ourtownourchoice.org/wewanti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law.cornell.edu/uscode/text/47/324"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mystreetmychoice.com/press.html#guidelines"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bioinitiative.org/rf-color-charts/"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ec.europa.eu/health/scientific_committees/emerging/docs/emf_117.pdf" TargetMode="External"/><Relationship Id="rId5" Type="http://schemas.openxmlformats.org/officeDocument/2006/relationships/hyperlink" Target="https://childrenshealthdefense.org/defender/landmark-5g-case-against-fcc-hearing-set-jan-25/" TargetMode="External"/><Relationship Id="rId4" Type="http://schemas.openxmlformats.org/officeDocument/2006/relationships/hyperlink" Target="http://www.oymradio.com/images/barrietrower/Dangerous%20EMF%20Radiatio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hyperlink" Target="https://wireamerica.org/id/model-wireless-ordinance/"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mystreetmychoice.com/thiswork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scientists4wiredtech.com/science" TargetMode="External"/><Relationship Id="rId5" Type="http://schemas.openxmlformats.org/officeDocument/2006/relationships/hyperlink" Target="https://scientists4wiredtech.com/what-are-4g-5g/insurance-underwriters-refuse-to-cover-wireless-industry/" TargetMode="External"/><Relationship Id="rId4" Type="http://schemas.openxmlformats.org/officeDocument/2006/relationships/hyperlink" Target="https://youtu.be/ljLynbr5iP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2.epic.org/privacy/body_scanners/epic_v_dhs_suspension_of_body.html" TargetMode="External"/><Relationship Id="rId3" Type="http://schemas.openxmlformats.org/officeDocument/2006/relationships/hyperlink" Target="https://venturebeat.com/2013/01/18/tsa-removes-nude-body-scanners/" TargetMode="External"/><Relationship Id="rId7" Type="http://schemas.openxmlformats.org/officeDocument/2006/relationships/hyperlink" Target="https://www2.epic.org/privacy/body_scanners/epic_v_tsa.html"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hyperlink" Target="https://www2.epic.org/privacy/airtravel/backscatter/epic_v_dhs_radiation.html" TargetMode="External"/><Relationship Id="rId5" Type="http://schemas.openxmlformats.org/officeDocument/2006/relationships/hyperlink" Target="https://epic.org/privacy/litigation/apa/tsa/bodyscanner/EPIC-v-TSA-Petition-16-1139.pdf" TargetMode="External"/><Relationship Id="rId4" Type="http://schemas.openxmlformats.org/officeDocument/2006/relationships/hyperlink" Target="https://scientists4wiredtech.com/3g-4g-5g-national-security-failure/"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patents.google.com/patent/US6192598B1/en"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
          <p:cNvPicPr/>
          <p:nvPr/>
        </p:nvPicPr>
        <p:blipFill>
          <a:blip r:embed="rId3"/>
          <a:srcRect b="21787"/>
          <a:stretch/>
        </p:blipFill>
        <p:spPr>
          <a:xfrm>
            <a:off x="-183960" y="0"/>
            <a:ext cx="12373200" cy="6946920"/>
          </a:xfrm>
          <a:prstGeom prst="rect">
            <a:avLst/>
          </a:prstGeom>
          <a:ln w="0">
            <a:noFill/>
          </a:ln>
          <a:effectLst>
            <a:outerShdw blurRad="291960" dist="138479" dir="2700000" algn="tl" rotWithShape="0">
              <a:srgbClr val="333333">
                <a:alpha val="65000"/>
              </a:srgbClr>
            </a:outerShdw>
          </a:effectLst>
        </p:spPr>
      </p:pic>
      <p:sp>
        <p:nvSpPr>
          <p:cNvPr id="122" name="CustomShape 1"/>
          <p:cNvSpPr/>
          <p:nvPr/>
        </p:nvSpPr>
        <p:spPr>
          <a:xfrm>
            <a:off x="2072520" y="1813320"/>
            <a:ext cx="8044200" cy="529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4800" b="1" strike="noStrike" spc="-1">
                <a:solidFill>
                  <a:srgbClr val="FFC000"/>
                </a:solidFill>
                <a:latin typeface="Calibri"/>
                <a:ea typeface="DejaVu Sans"/>
              </a:rPr>
              <a:t>8 Serious PROBLEMS and </a:t>
            </a:r>
            <a:br>
              <a:rPr sz="1800"/>
            </a:br>
            <a:r>
              <a:rPr lang="en-US" sz="4800" b="1" strike="noStrike" spc="-1">
                <a:solidFill>
                  <a:srgbClr val="FFC000"/>
                </a:solidFill>
                <a:latin typeface="Calibri"/>
                <a:ea typeface="DejaVu Sans"/>
              </a:rPr>
              <a:t>8 Serious SOLUTIONS to </a:t>
            </a:r>
            <a:br>
              <a:rPr sz="1800"/>
            </a:br>
            <a:r>
              <a:rPr lang="en-US" sz="4800" b="1" strike="noStrike" spc="-1">
                <a:solidFill>
                  <a:srgbClr val="FFC000"/>
                </a:solidFill>
                <a:latin typeface="Calibri"/>
                <a:ea typeface="DejaVu Sans"/>
              </a:rPr>
              <a:t>4G/5G Cell Towers in Residential Neighborhoods </a:t>
            </a:r>
            <a:r>
              <a:rPr lang="en-US" sz="4800" b="1" strike="noStrike" spc="-1">
                <a:solidFill>
                  <a:srgbClr val="000000"/>
                </a:solidFill>
                <a:latin typeface="Calibri"/>
                <a:ea typeface="DejaVu Sans"/>
              </a:rPr>
              <a:t> </a:t>
            </a:r>
            <a:br>
              <a:rPr sz="1800"/>
            </a:br>
            <a:br>
              <a:rPr sz="1800"/>
            </a:br>
            <a:r>
              <a:rPr lang="en-US" sz="4400" b="1" strike="noStrike" spc="-1">
                <a:solidFill>
                  <a:srgbClr val="FFFF00"/>
                </a:solidFill>
                <a:latin typeface="Calibri"/>
                <a:ea typeface="DejaVu Sans"/>
              </a:rPr>
              <a:t>Wire Idaho</a:t>
            </a:r>
            <a:br>
              <a:rPr sz="1800"/>
            </a:br>
            <a:r>
              <a:rPr lang="en-US" sz="4400" b="1" strike="noStrike" spc="-1">
                <a:solidFill>
                  <a:srgbClr val="FFFF00"/>
                </a:solidFill>
                <a:latin typeface="Calibri"/>
                <a:ea typeface="DejaVu Sans"/>
              </a:rPr>
              <a:t>2024</a:t>
            </a:r>
            <a:br>
              <a:rPr sz="4400"/>
            </a:br>
            <a:endParaRPr lang="en-US" sz="4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260640" y="321840"/>
            <a:ext cx="1166796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15000"/>
          </a:bodyPr>
          <a:lstStyle/>
          <a:p>
            <a:pPr algn="ctr">
              <a:lnSpc>
                <a:spcPct val="90000"/>
              </a:lnSpc>
              <a:buNone/>
            </a:pPr>
            <a:br>
              <a:rPr sz="1800"/>
            </a:br>
            <a:endParaRPr lang="en-US" sz="1800" b="0" strike="noStrike" spc="-1">
              <a:latin typeface="Arial"/>
            </a:endParaRPr>
          </a:p>
          <a:p>
            <a:pPr algn="ctr">
              <a:lnSpc>
                <a:spcPct val="90000"/>
              </a:lnSpc>
              <a:buNone/>
            </a:pPr>
            <a:r>
              <a:rPr lang="en-US" sz="12800" b="1" strike="noStrike" spc="-1">
                <a:solidFill>
                  <a:srgbClr val="000000"/>
                </a:solidFill>
                <a:latin typeface="Arial"/>
                <a:ea typeface="DejaVu Sans"/>
              </a:rPr>
              <a:t>6.  Up To </a:t>
            </a:r>
            <a:r>
              <a:rPr lang="en-US" sz="12800" b="1" strike="noStrike" spc="-1">
                <a:solidFill>
                  <a:srgbClr val="C00000"/>
                </a:solidFill>
                <a:latin typeface="Arial"/>
                <a:ea typeface="DejaVu Sans"/>
              </a:rPr>
              <a:t>25 Million Times </a:t>
            </a:r>
            <a:r>
              <a:rPr lang="en-US" sz="12800" b="1" strike="noStrike" spc="-1">
                <a:solidFill>
                  <a:srgbClr val="000000"/>
                </a:solidFill>
                <a:latin typeface="Arial"/>
                <a:ea typeface="DejaVu Sans"/>
              </a:rPr>
              <a:t>More Power Than Needed</a:t>
            </a:r>
            <a:br>
              <a:rPr sz="12800"/>
            </a:br>
            <a:endParaRPr lang="en-US" sz="12800" b="0" strike="noStrike" spc="-1">
              <a:latin typeface="Arial"/>
            </a:endParaRPr>
          </a:p>
          <a:p>
            <a:pPr algn="ctr">
              <a:lnSpc>
                <a:spcPct val="90000"/>
              </a:lnSpc>
              <a:buNone/>
            </a:pPr>
            <a:r>
              <a:rPr lang="en-US" sz="9600" b="1" strike="noStrike" spc="-1">
                <a:solidFill>
                  <a:srgbClr val="4472C4"/>
                </a:solidFill>
                <a:latin typeface="Calibri"/>
                <a:ea typeface="DejaVu Sans"/>
              </a:rPr>
              <a:t>1/10 of a watt (.002 radiation units) is all that’s needed for 5 bars on cell phone, but radiation into homes can exceed 50,000 units. This waste of resources goes against Sustainability and Public Safety. </a:t>
            </a:r>
            <a:br>
              <a:rPr sz="9600"/>
            </a:br>
            <a:endParaRPr lang="en-US" sz="9600" b="0" strike="noStrike" spc="-1">
              <a:latin typeface="Arial"/>
            </a:endParaRPr>
          </a:p>
        </p:txBody>
      </p:sp>
      <p:sp>
        <p:nvSpPr>
          <p:cNvPr id="150"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43BC3C25-EBB3-4F61-B270-EC8594389C3F}" type="slidenum">
              <a:rPr lang="en-US" sz="1200" b="0" strike="noStrike" spc="-1">
                <a:solidFill>
                  <a:srgbClr val="8B8B8B"/>
                </a:solidFill>
                <a:latin typeface="Calibri"/>
                <a:ea typeface="DejaVu Sans"/>
              </a:rPr>
              <a:t>10</a:t>
            </a:fld>
            <a:endParaRPr lang="en-US" sz="1200" b="0" strike="noStrike" spc="-1">
              <a:latin typeface="Arial"/>
            </a:endParaRPr>
          </a:p>
        </p:txBody>
      </p:sp>
      <p:sp>
        <p:nvSpPr>
          <p:cNvPr id="151" name="CustomShape 3"/>
          <p:cNvSpPr/>
          <p:nvPr/>
        </p:nvSpPr>
        <p:spPr>
          <a:xfrm>
            <a:off x="523800" y="2575800"/>
            <a:ext cx="4572720" cy="328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3000" b="0" i="1" strike="noStrike" spc="-1">
                <a:solidFill>
                  <a:srgbClr val="000000"/>
                </a:solidFill>
                <a:latin typeface="Calibri"/>
                <a:ea typeface="DejaVu Sans"/>
              </a:rPr>
              <a:t>Children aged 3 and 6 diagnosed with Radiation Sickness within 3 weeks of Verizon powering on facility in front of home. Family forced to spend $25,000  to shield home.</a:t>
            </a:r>
            <a:endParaRPr lang="en-US" sz="3000" b="0" strike="noStrike" spc="-1">
              <a:latin typeface="Arial"/>
            </a:endParaRPr>
          </a:p>
        </p:txBody>
      </p:sp>
      <p:pic>
        <p:nvPicPr>
          <p:cNvPr id="152" name="Content Placeholder 8"/>
          <p:cNvPicPr/>
          <p:nvPr/>
        </p:nvPicPr>
        <p:blipFill>
          <a:blip r:embed="rId3"/>
          <a:stretch/>
        </p:blipFill>
        <p:spPr>
          <a:xfrm>
            <a:off x="5029200" y="2118960"/>
            <a:ext cx="7160400" cy="475632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9360" y="225360"/>
            <a:ext cx="12289680" cy="386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3200" b="1" strike="noStrike" spc="-1">
                <a:solidFill>
                  <a:srgbClr val="000000"/>
                </a:solidFill>
                <a:latin typeface="Arial"/>
                <a:ea typeface="DejaVu Sans"/>
              </a:rPr>
              <a:t>7. Most Permit Applications Are Missing NEPA Reviews.</a:t>
            </a:r>
            <a:endParaRPr lang="en-US" sz="3200" b="0" strike="noStrike" spc="-1">
              <a:latin typeface="Arial"/>
            </a:endParaRPr>
          </a:p>
          <a:p>
            <a:pPr algn="ctr">
              <a:lnSpc>
                <a:spcPct val="100000"/>
              </a:lnSpc>
              <a:buNone/>
            </a:pPr>
            <a:r>
              <a:rPr lang="en-US" sz="2800" b="1" strike="noStrike" spc="-1">
                <a:solidFill>
                  <a:srgbClr val="4472C4"/>
                </a:solidFill>
                <a:latin typeface="Calibri"/>
                <a:ea typeface="DejaVu Sans"/>
              </a:rPr>
              <a:t>There are ZERO studies proving 5G is safe, and federally-required  Environmental Protection Reviews are missing on practically all permits!</a:t>
            </a:r>
            <a:endParaRPr lang="en-US" sz="2800" b="0" strike="noStrike" spc="-1">
              <a:latin typeface="Arial"/>
            </a:endParaRPr>
          </a:p>
          <a:p>
            <a:pPr algn="ctr">
              <a:lnSpc>
                <a:spcPct val="100000"/>
              </a:lnSpc>
              <a:buNone/>
            </a:pPr>
            <a:r>
              <a:rPr lang="en-US" sz="3200" b="1" strike="noStrike" spc="-1">
                <a:solidFill>
                  <a:srgbClr val="4472C4"/>
                </a:solidFill>
                <a:latin typeface="Calibri"/>
                <a:ea typeface="DejaVu Sans"/>
              </a:rPr>
              <a:t>See sample application from Arizona, below.</a:t>
            </a:r>
            <a:endParaRPr lang="en-US" sz="3200" b="0" strike="noStrike" spc="-1">
              <a:latin typeface="Arial"/>
            </a:endParaRPr>
          </a:p>
          <a:p>
            <a:pPr algn="just">
              <a:lnSpc>
                <a:spcPct val="100000"/>
              </a:lnSpc>
              <a:buNone/>
            </a:pPr>
            <a:endParaRPr lang="en-US" sz="3200" b="0" strike="noStrike" spc="-1">
              <a:latin typeface="Arial"/>
            </a:endParaRPr>
          </a:p>
          <a:p>
            <a:pPr algn="just">
              <a:lnSpc>
                <a:spcPct val="100000"/>
              </a:lnSpc>
              <a:buNone/>
            </a:pPr>
            <a:endParaRPr lang="en-US" sz="3200" b="0" strike="noStrike" spc="-1">
              <a:latin typeface="Arial"/>
            </a:endParaRPr>
          </a:p>
          <a:p>
            <a:pPr algn="just">
              <a:lnSpc>
                <a:spcPct val="100000"/>
              </a:lnSpc>
              <a:buNone/>
            </a:pPr>
            <a:endParaRPr lang="en-US" sz="3200" b="0" strike="noStrike" spc="-1">
              <a:latin typeface="Arial"/>
            </a:endParaRPr>
          </a:p>
          <a:p>
            <a:pPr algn="just">
              <a:lnSpc>
                <a:spcPct val="100000"/>
              </a:lnSpc>
              <a:buNone/>
            </a:pPr>
            <a:endParaRPr lang="en-US" sz="3200" b="0" strike="noStrike" spc="-1">
              <a:latin typeface="Arial"/>
            </a:endParaRPr>
          </a:p>
        </p:txBody>
      </p:sp>
      <p:sp>
        <p:nvSpPr>
          <p:cNvPr id="154"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933A288D-3987-40F9-AAEC-38D05BC60D5D}" type="slidenum">
              <a:rPr lang="en-US" sz="1200" b="0" strike="noStrike" spc="-1">
                <a:solidFill>
                  <a:srgbClr val="8B8B8B"/>
                </a:solidFill>
                <a:latin typeface="Calibri"/>
                <a:ea typeface="DejaVu Sans"/>
              </a:rPr>
              <a:t>11</a:t>
            </a:fld>
            <a:endParaRPr lang="en-US" sz="1200" b="0" strike="noStrike" spc="-1">
              <a:latin typeface="Arial"/>
            </a:endParaRPr>
          </a:p>
        </p:txBody>
      </p:sp>
      <p:pic>
        <p:nvPicPr>
          <p:cNvPr id="155" name="Picture 10"/>
          <p:cNvPicPr/>
          <p:nvPr/>
        </p:nvPicPr>
        <p:blipFill>
          <a:blip r:embed="rId3"/>
          <a:stretch/>
        </p:blipFill>
        <p:spPr>
          <a:xfrm>
            <a:off x="3155400" y="2187000"/>
            <a:ext cx="6475320" cy="45320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838080" y="365040"/>
            <a:ext cx="105130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buNone/>
            </a:pPr>
            <a:r>
              <a:rPr lang="en-US" sz="4000" b="1" strike="noStrike" spc="-1">
                <a:solidFill>
                  <a:srgbClr val="000000"/>
                </a:solidFill>
                <a:latin typeface="Arial"/>
                <a:ea typeface="Calibri"/>
              </a:rPr>
              <a:t>NEPA = National Environmental Policy Act </a:t>
            </a:r>
            <a:r>
              <a:rPr lang="en-US" sz="4000" b="1" strike="noStrike" spc="-1">
                <a:solidFill>
                  <a:srgbClr val="4472C4"/>
                </a:solidFill>
                <a:latin typeface="Arial"/>
                <a:ea typeface="Calibri"/>
              </a:rPr>
              <a:t>(United Keetoowah v. FCC; 8-9-19)</a:t>
            </a:r>
            <a:endParaRPr lang="en-US" sz="4000" b="0" strike="noStrike" spc="-1">
              <a:latin typeface="Arial"/>
            </a:endParaRPr>
          </a:p>
        </p:txBody>
      </p:sp>
      <p:sp>
        <p:nvSpPr>
          <p:cNvPr id="157" name="CustomShape 2"/>
          <p:cNvSpPr/>
          <p:nvPr/>
        </p:nvSpPr>
        <p:spPr>
          <a:xfrm>
            <a:off x="838080" y="1825560"/>
            <a:ext cx="10513080" cy="434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3000"/>
          </a:bodyPr>
          <a:lstStyle/>
          <a:p>
            <a:pPr marL="228600" indent="-226440">
              <a:lnSpc>
                <a:spcPct val="90000"/>
              </a:lnSpc>
              <a:buClr>
                <a:srgbClr val="000000"/>
              </a:buClr>
              <a:buFont typeface="Arial"/>
              <a:buChar char="•"/>
            </a:pPr>
            <a:r>
              <a:rPr lang="en-US" sz="2800" b="0" strike="noStrike" spc="-1">
                <a:solidFill>
                  <a:srgbClr val="000000"/>
                </a:solidFill>
                <a:latin typeface="Calibri"/>
                <a:ea typeface="DejaVu Sans"/>
              </a:rPr>
              <a:t>Act that empowers local communities to protect themselves and their environment from dangerous, rushed, or poorly planned utility projects. </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NEPA </a:t>
            </a:r>
            <a:r>
              <a:rPr lang="en-US" sz="2800" b="1" strike="noStrike" spc="-1">
                <a:solidFill>
                  <a:srgbClr val="000000"/>
                </a:solidFill>
                <a:latin typeface="Calibri"/>
                <a:ea typeface="DejaVu Sans"/>
              </a:rPr>
              <a:t>requires</a:t>
            </a:r>
            <a:r>
              <a:rPr lang="en-US" sz="2800" b="0" strike="noStrike" spc="-1">
                <a:solidFill>
                  <a:srgbClr val="000000"/>
                </a:solidFill>
                <a:latin typeface="Calibri"/>
                <a:ea typeface="DejaVu Sans"/>
              </a:rPr>
              <a:t> government agencies to engage in a review process intended to discover any significant environmental and public health impacts before a decision is made and construction is begun.</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1" strike="noStrike" spc="-1">
                <a:solidFill>
                  <a:srgbClr val="000000"/>
                </a:solidFill>
                <a:latin typeface="Calibri"/>
                <a:ea typeface="DejaVu Sans"/>
              </a:rPr>
              <a:t>Erika Rosenberg, FCC NEPA-Specialist Attorney: </a:t>
            </a:r>
            <a:endParaRPr lang="en-US" sz="2800" b="0" strike="noStrike" spc="-1">
              <a:latin typeface="Arial"/>
            </a:endParaRPr>
          </a:p>
          <a:p>
            <a:pPr>
              <a:lnSpc>
                <a:spcPct val="90000"/>
              </a:lnSpc>
              <a:spcBef>
                <a:spcPts val="1001"/>
              </a:spcBef>
              <a:buNone/>
              <a:tabLst>
                <a:tab pos="0" algn="l"/>
              </a:tabLst>
            </a:pPr>
            <a:r>
              <a:rPr lang="en-US" sz="2800" b="0" strike="noStrike" spc="-1">
                <a:solidFill>
                  <a:srgbClr val="000000"/>
                </a:solidFill>
                <a:latin typeface="Calibri"/>
                <a:ea typeface="DejaVu Sans"/>
              </a:rPr>
              <a:t>	</a:t>
            </a:r>
            <a:r>
              <a:rPr lang="en-US" sz="2800" b="1" strike="noStrike" spc="-1">
                <a:solidFill>
                  <a:srgbClr val="C00000"/>
                </a:solidFill>
                <a:latin typeface="Calibri"/>
                <a:ea typeface="DejaVu Sans"/>
              </a:rPr>
              <a:t>“E</a:t>
            </a:r>
            <a:r>
              <a:rPr lang="en-US" sz="2700" b="1" strike="noStrike" spc="-1">
                <a:solidFill>
                  <a:srgbClr val="C00000"/>
                </a:solidFill>
                <a:latin typeface="Calibri"/>
                <a:ea typeface="DejaVu Sans"/>
              </a:rPr>
              <a:t>very single [WTF*] requires NEPA review.”</a:t>
            </a:r>
            <a:endParaRPr lang="en-US" sz="27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700" b="0" strike="noStrike" spc="-1">
                <a:solidFill>
                  <a:srgbClr val="000000"/>
                </a:solidFill>
                <a:latin typeface="Calibri"/>
                <a:ea typeface="DejaVu Sans"/>
              </a:rPr>
              <a:t>National Historic Preservation Act (NHPA) requirements also remain.</a:t>
            </a:r>
            <a:endParaRPr lang="en-US" sz="27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700" b="0" strike="noStrike" spc="-1">
                <a:solidFill>
                  <a:srgbClr val="000000"/>
                </a:solidFill>
                <a:latin typeface="Calibri"/>
                <a:ea typeface="DejaVu Sans"/>
              </a:rPr>
              <a:t>Towns can delay WTF Installations with </a:t>
            </a:r>
            <a:r>
              <a:rPr lang="en-US" sz="2700" b="0" u="sng" strike="noStrike" spc="-1">
                <a:solidFill>
                  <a:srgbClr val="0563C1"/>
                </a:solidFill>
                <a:uFillTx/>
                <a:latin typeface="Calibri"/>
                <a:ea typeface="DejaVu Sans"/>
                <a:hlinkClick r:id="rId3"/>
              </a:rPr>
              <a:t>NEPA Strategies</a:t>
            </a:r>
            <a:r>
              <a:rPr lang="en-US" sz="2700" b="0" u="sng" strike="noStrike" spc="-1">
                <a:solidFill>
                  <a:srgbClr val="0563C1"/>
                </a:solidFill>
                <a:uFillTx/>
                <a:latin typeface="Calibri"/>
                <a:ea typeface="DejaVu Sans"/>
              </a:rPr>
              <a:t> </a:t>
            </a:r>
            <a:endParaRPr lang="en-US" sz="27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600" b="0" strike="noStrike" spc="-1">
                <a:solidFill>
                  <a:srgbClr val="000000"/>
                </a:solidFill>
                <a:latin typeface="Calibri"/>
                <a:ea typeface="DejaVu Sans"/>
              </a:rPr>
              <a:t>*(WTF = Wireless Telecommunication Facility)</a:t>
            </a:r>
            <a:endParaRPr lang="en-US" sz="2600" b="0" strike="noStrike" spc="-1">
              <a:latin typeface="Arial"/>
            </a:endParaRPr>
          </a:p>
          <a:p>
            <a:pPr>
              <a:lnSpc>
                <a:spcPct val="90000"/>
              </a:lnSpc>
              <a:spcBef>
                <a:spcPts val="1001"/>
              </a:spcBef>
              <a:buNone/>
              <a:tabLst>
                <a:tab pos="0" algn="l"/>
              </a:tabLst>
            </a:pPr>
            <a:endParaRPr lang="en-US" sz="26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0" y="764280"/>
            <a:ext cx="118648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buNone/>
            </a:pPr>
            <a:r>
              <a:rPr lang="en-US" sz="3200" b="1" strike="noStrike" spc="-1">
                <a:solidFill>
                  <a:srgbClr val="000000"/>
                </a:solidFill>
                <a:latin typeface="Arial"/>
                <a:ea typeface="DejaVu Sans"/>
              </a:rPr>
              <a:t>8.  Wireless Industry Tells Cities “</a:t>
            </a:r>
            <a:r>
              <a:rPr lang="en-US" sz="3200" b="1" i="1" strike="noStrike" spc="-1">
                <a:solidFill>
                  <a:srgbClr val="000000"/>
                </a:solidFill>
                <a:latin typeface="Arial"/>
                <a:ea typeface="DejaVu Sans"/>
              </a:rPr>
              <a:t>Your Hands Are Tied!</a:t>
            </a:r>
            <a:r>
              <a:rPr lang="en-US" sz="3200" b="1" strike="noStrike" spc="-1">
                <a:solidFill>
                  <a:srgbClr val="000000"/>
                </a:solidFill>
                <a:latin typeface="Arial"/>
                <a:ea typeface="DejaVu Sans"/>
              </a:rPr>
              <a:t>”</a:t>
            </a:r>
            <a:br>
              <a:rPr sz="1800"/>
            </a:br>
            <a:r>
              <a:rPr lang="en-US" sz="3200" b="1" strike="noStrike" spc="-1">
                <a:solidFill>
                  <a:srgbClr val="4472C4"/>
                </a:solidFill>
                <a:latin typeface="Calibri"/>
                <a:ea typeface="DejaVu Sans"/>
              </a:rPr>
              <a:t>Actually</a:t>
            </a:r>
            <a:r>
              <a:rPr lang="en-US" sz="3200" b="0" strike="noStrike" spc="-1">
                <a:solidFill>
                  <a:srgbClr val="4472C4"/>
                </a:solidFill>
                <a:latin typeface="Calibri"/>
                <a:ea typeface="DejaVu Sans"/>
              </a:rPr>
              <a:t>… </a:t>
            </a:r>
            <a:r>
              <a:rPr lang="en-US" sz="3200" b="1" strike="noStrike" spc="-1">
                <a:solidFill>
                  <a:srgbClr val="4472C4"/>
                </a:solidFill>
                <a:latin typeface="Calibri"/>
                <a:ea typeface="DejaVu Sans"/>
              </a:rPr>
              <a:t>Cities</a:t>
            </a:r>
            <a:r>
              <a:rPr lang="en-US" sz="3200" b="0" strike="noStrike" spc="-1">
                <a:solidFill>
                  <a:srgbClr val="4472C4"/>
                </a:solidFill>
                <a:latin typeface="Calibri"/>
                <a:ea typeface="DejaVu Sans"/>
              </a:rPr>
              <a:t> </a:t>
            </a:r>
            <a:r>
              <a:rPr lang="en-US" sz="3200" b="1" strike="noStrike" spc="-1">
                <a:solidFill>
                  <a:srgbClr val="C00000"/>
                </a:solidFill>
                <a:latin typeface="Calibri"/>
                <a:ea typeface="DejaVu Sans"/>
              </a:rPr>
              <a:t>can regulate </a:t>
            </a:r>
            <a:r>
              <a:rPr lang="en-US" sz="3200" b="0" strike="noStrike" spc="-1">
                <a:solidFill>
                  <a:srgbClr val="C00000"/>
                </a:solidFill>
                <a:latin typeface="Calibri"/>
                <a:ea typeface="DejaVu Sans"/>
              </a:rPr>
              <a:t>the operations of WTFs, including maximum Effective Radiated Power output (noise)and hours of operations</a:t>
            </a:r>
            <a:br>
              <a:rPr sz="1800"/>
            </a:br>
            <a:br>
              <a:rPr sz="3200"/>
            </a:br>
            <a:endParaRPr lang="en-US" sz="3200" b="0" strike="noStrike" spc="-1">
              <a:latin typeface="Arial"/>
            </a:endParaRPr>
          </a:p>
        </p:txBody>
      </p:sp>
      <p:pic>
        <p:nvPicPr>
          <p:cNvPr id="159" name="Content Placeholder 4"/>
          <p:cNvPicPr/>
          <p:nvPr/>
        </p:nvPicPr>
        <p:blipFill>
          <a:blip r:embed="rId3"/>
          <a:stretch/>
        </p:blipFill>
        <p:spPr>
          <a:xfrm>
            <a:off x="1999440" y="2244600"/>
            <a:ext cx="7419240" cy="42037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838080" y="365040"/>
            <a:ext cx="105130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r>
              <a:rPr lang="en-US" sz="3600" b="1" strike="noStrike" spc="-1">
                <a:solidFill>
                  <a:srgbClr val="C00000"/>
                </a:solidFill>
                <a:latin typeface="Arial"/>
                <a:ea typeface="DejaVu Sans"/>
              </a:rPr>
              <a:t>Solution #1: </a:t>
            </a:r>
            <a:br>
              <a:rPr sz="1800"/>
            </a:br>
            <a:r>
              <a:rPr lang="en-US" sz="3600" b="1" strike="noStrike" spc="-1">
                <a:solidFill>
                  <a:srgbClr val="000000"/>
                </a:solidFill>
                <a:latin typeface="Arial"/>
                <a:ea typeface="DejaVu Sans"/>
              </a:rPr>
              <a:t>Update your community’s Telecom Ordinance</a:t>
            </a:r>
            <a:endParaRPr lang="en-US" sz="3600" b="0" strike="noStrike" spc="-1">
              <a:latin typeface="Arial"/>
            </a:endParaRPr>
          </a:p>
        </p:txBody>
      </p:sp>
      <p:sp>
        <p:nvSpPr>
          <p:cNvPr id="161" name="CustomShape 2"/>
          <p:cNvSpPr/>
          <p:nvPr/>
        </p:nvSpPr>
        <p:spPr>
          <a:xfrm>
            <a:off x="838080" y="1825560"/>
            <a:ext cx="10513080" cy="434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4000"/>
          </a:bodyPr>
          <a:lstStyle/>
          <a:p>
            <a:pPr>
              <a:lnSpc>
                <a:spcPct val="90000"/>
              </a:lnSpc>
              <a:spcBef>
                <a:spcPts val="1001"/>
              </a:spcBef>
              <a:buNone/>
              <a:tabLst>
                <a:tab pos="0" algn="l"/>
              </a:tabLst>
            </a:pPr>
            <a:r>
              <a:rPr lang="en-US" sz="2800" b="1" strike="noStrike" spc="-1">
                <a:solidFill>
                  <a:srgbClr val="000000"/>
                </a:solidFill>
                <a:latin typeface="Calibri"/>
                <a:ea typeface="DejaVu Sans"/>
              </a:rPr>
              <a:t>EHT/CHD v FCC </a:t>
            </a:r>
            <a:r>
              <a:rPr lang="en-US" sz="2800" b="1" i="1" strike="noStrike" spc="-1">
                <a:solidFill>
                  <a:srgbClr val="000000"/>
                </a:solidFill>
                <a:latin typeface="Calibri"/>
                <a:ea typeface="DejaVu Sans"/>
              </a:rPr>
              <a:t> </a:t>
            </a:r>
            <a:r>
              <a:rPr lang="en-US" sz="2800" b="1" strike="noStrike" spc="-1">
                <a:solidFill>
                  <a:srgbClr val="000000"/>
                </a:solidFill>
                <a:latin typeface="Calibri"/>
                <a:ea typeface="DejaVu Sans"/>
              </a:rPr>
              <a:t>Case 20-1025</a:t>
            </a:r>
            <a:r>
              <a:rPr lang="en-US" sz="2800" b="0" strike="noStrike" spc="-1">
                <a:solidFill>
                  <a:srgbClr val="000000"/>
                </a:solidFill>
                <a:latin typeface="Calibri"/>
                <a:ea typeface="DejaVu Sans"/>
              </a:rPr>
              <a:t> </a:t>
            </a:r>
            <a:r>
              <a:rPr lang="en-US" sz="2800" b="1" strike="noStrike" spc="-1">
                <a:solidFill>
                  <a:srgbClr val="000000"/>
                </a:solidFill>
                <a:latin typeface="Calibri"/>
                <a:ea typeface="DejaVu Sans"/>
              </a:rPr>
              <a:t>Ruling states that the FCC must:</a:t>
            </a:r>
            <a:endParaRPr lang="en-US" sz="28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ea typeface="DejaVu Sans"/>
              </a:rPr>
              <a:t>address the impacts of RF radiation on children, the health implications of long-term exposure to RF radiation, the ubiquity of wireless devices, and other technological developments that have occurred since the Commission last updated its guidelines, and</a:t>
            </a:r>
            <a:endParaRPr lang="en-US" sz="28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ea typeface="DejaVu Sans"/>
              </a:rPr>
              <a:t> address the impacts of RF radiation on the environment.</a:t>
            </a:r>
            <a:endParaRPr lang="en-US" sz="28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ea typeface="Noto Sans CJK SC"/>
              </a:rPr>
              <a:t>With the FCC now being forced to update its safety guidelines – which it has not done …</a:t>
            </a:r>
            <a:r>
              <a:rPr lang="en-US" sz="2800" b="0" u="sng" strike="noStrike" spc="-1">
                <a:solidFill>
                  <a:srgbClr val="000000"/>
                </a:solidFill>
                <a:uFillTx/>
                <a:latin typeface="Calibri"/>
                <a:ea typeface="Noto Sans CJK SC"/>
              </a:rPr>
              <a:t>we must protect ourselves</a:t>
            </a:r>
            <a:r>
              <a:rPr lang="en-US" sz="2800" b="0" strike="noStrike" spc="-1">
                <a:solidFill>
                  <a:srgbClr val="000000"/>
                </a:solidFill>
                <a:latin typeface="Calibri"/>
                <a:ea typeface="Noto Sans CJK SC"/>
              </a:rPr>
              <a:t>. That would include denial of frequencies for wireless information service (Internet).</a:t>
            </a:r>
            <a:endParaRPr lang="en-US" sz="28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ea typeface="DejaVu Sans"/>
              </a:rPr>
              <a:t>The Idaho Local Land Use Planning Act, 67-6502 requires local governments to promote the health, safety and general welfare of the people of  Idaho.</a:t>
            </a:r>
            <a:endParaRPr lang="en-US" sz="2800" b="0" strike="noStrike" spc="-1">
              <a:latin typeface="Arial"/>
            </a:endParaRPr>
          </a:p>
          <a:p>
            <a:pPr marL="228600" indent="-226440">
              <a:lnSpc>
                <a:spcPct val="90000"/>
              </a:lnSpc>
              <a:spcBef>
                <a:spcPts val="1001"/>
              </a:spcBef>
              <a:buClr>
                <a:srgbClr val="000000"/>
              </a:buClr>
              <a:buFont typeface="Arial"/>
              <a:buChar char="•"/>
              <a:tabLst>
                <a:tab pos="0" algn="l"/>
              </a:tabLst>
            </a:pPr>
            <a:r>
              <a:rPr lang="en-US" sz="2910" b="1" strike="noStrike" spc="-1">
                <a:solidFill>
                  <a:srgbClr val="C00000"/>
                </a:solidFill>
                <a:latin typeface="Calibri"/>
                <a:ea typeface="DejaVu Sans"/>
              </a:rPr>
              <a:t>Dalton Gardens has adopted a protective ordinance</a:t>
            </a:r>
            <a:r>
              <a:rPr lang="en-US" sz="2910" b="1" strike="noStrike" spc="-1">
                <a:solidFill>
                  <a:srgbClr val="C9211E"/>
                </a:solidFill>
                <a:latin typeface="Calibri"/>
                <a:ea typeface="DejaVu Sans"/>
              </a:rPr>
              <a:t>. So can we all</a:t>
            </a:r>
            <a:r>
              <a:rPr lang="en-US" sz="2800" b="0" strike="noStrike" spc="-1">
                <a:solidFill>
                  <a:srgbClr val="C9211E"/>
                </a:solidFill>
                <a:latin typeface="Calibri"/>
                <a:ea typeface="DejaVu Sans"/>
              </a:rPr>
              <a:t>:</a:t>
            </a:r>
            <a:endParaRPr lang="en-US" sz="2800" b="0" strike="noStrike" spc="-1">
              <a:latin typeface="Arial"/>
            </a:endParaRPr>
          </a:p>
          <a:p>
            <a:pPr>
              <a:lnSpc>
                <a:spcPct val="90000"/>
              </a:lnSpc>
              <a:spcBef>
                <a:spcPts val="1001"/>
              </a:spcBef>
              <a:buNone/>
              <a:tabLst>
                <a:tab pos="0" algn="l"/>
              </a:tabLst>
            </a:pPr>
            <a:r>
              <a:rPr lang="en-US" sz="2800" b="0" strike="noStrike" spc="-1">
                <a:solidFill>
                  <a:srgbClr val="C9211E"/>
                </a:solidFill>
                <a:latin typeface="Calibri"/>
                <a:ea typeface="DejaVu Sans"/>
              </a:rPr>
              <a:t>https://daltongardens.govoffice.com/vertical/sites/%7B2A1D181A-7B34-4883-A1BB-6811ACC2E6DF%7D/uploads/EXECUTED_Ord_278.pdf</a:t>
            </a:r>
            <a:endParaRPr lang="en-US" sz="2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609480" y="847440"/>
            <a:ext cx="1112292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r>
              <a:rPr lang="en-US" sz="3600" b="1" strike="noStrike" spc="-1">
                <a:solidFill>
                  <a:srgbClr val="C00000"/>
                </a:solidFill>
                <a:latin typeface="Arial"/>
                <a:ea typeface="DejaVu Sans"/>
              </a:rPr>
              <a:t>Solution #2: </a:t>
            </a:r>
            <a:br>
              <a:rPr sz="1800"/>
            </a:br>
            <a:r>
              <a:rPr lang="en-US" sz="3200" b="1" strike="noStrike" spc="-1">
                <a:solidFill>
                  <a:srgbClr val="000000"/>
                </a:solidFill>
                <a:latin typeface="Arial"/>
                <a:ea typeface="DejaVu Sans"/>
              </a:rPr>
              <a:t>Require NEPA Reviews, Names of full board of directors, and </a:t>
            </a:r>
            <a:r>
              <a:rPr lang="en-US" sz="3200" b="1" strike="noStrike" spc="-1">
                <a:solidFill>
                  <a:srgbClr val="C00000"/>
                </a:solidFill>
                <a:latin typeface="Arial"/>
                <a:ea typeface="DejaVu Sans"/>
              </a:rPr>
              <a:t>Adequate insurance</a:t>
            </a:r>
            <a:r>
              <a:rPr lang="en-US" sz="3200" b="1" strike="noStrike" spc="-1">
                <a:solidFill>
                  <a:srgbClr val="000000"/>
                </a:solidFill>
                <a:latin typeface="Arial"/>
                <a:ea typeface="DejaVu Sans"/>
              </a:rPr>
              <a:t>, on Permit Applications</a:t>
            </a:r>
            <a:br>
              <a:rPr sz="3200"/>
            </a:br>
            <a:endParaRPr lang="en-US" sz="3200" b="0" strike="noStrike" spc="-1">
              <a:latin typeface="Arial"/>
            </a:endParaRPr>
          </a:p>
        </p:txBody>
      </p:sp>
      <p:sp>
        <p:nvSpPr>
          <p:cNvPr id="163" name="CustomShape 2"/>
          <p:cNvSpPr/>
          <p:nvPr/>
        </p:nvSpPr>
        <p:spPr>
          <a:xfrm>
            <a:off x="1468440" y="2701440"/>
            <a:ext cx="9324360" cy="3746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4000" b="1" strike="noStrike" spc="-1">
                <a:solidFill>
                  <a:srgbClr val="4472C4"/>
                </a:solidFill>
                <a:latin typeface="Calibri"/>
                <a:ea typeface="DejaVu Sans"/>
              </a:rPr>
              <a:t>When federally-mandated National Environmental Policy Act reviews and other required information are missing from permit applications, cities have the right to refuse the permit.</a:t>
            </a:r>
            <a:endParaRPr lang="en-US" sz="4000" b="0" strike="noStrike" spc="-1">
              <a:latin typeface="Arial"/>
            </a:endParaRPr>
          </a:p>
          <a:p>
            <a:pPr algn="ctr">
              <a:lnSpc>
                <a:spcPct val="100000"/>
              </a:lnSpc>
              <a:buNone/>
            </a:pPr>
            <a:endParaRPr lang="en-US" sz="40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291600" y="615240"/>
            <a:ext cx="11754360" cy="182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65000"/>
          </a:bodyPr>
          <a:lstStyle/>
          <a:p>
            <a:pPr algn="ctr">
              <a:lnSpc>
                <a:spcPct val="90000"/>
              </a:lnSpc>
              <a:buNone/>
            </a:pPr>
            <a:r>
              <a:rPr lang="en-US" sz="5000" b="1" strike="noStrike" spc="-1">
                <a:solidFill>
                  <a:srgbClr val="C00000"/>
                </a:solidFill>
                <a:latin typeface="Arial"/>
                <a:ea typeface="DejaVu Sans"/>
              </a:rPr>
              <a:t>Solution #3: </a:t>
            </a:r>
            <a:br>
              <a:rPr sz="5000"/>
            </a:br>
            <a:r>
              <a:rPr lang="en-US" sz="5000" b="1" strike="noStrike" spc="-1">
                <a:solidFill>
                  <a:srgbClr val="000000"/>
                </a:solidFill>
                <a:latin typeface="Arial"/>
                <a:ea typeface="DejaVu Sans"/>
              </a:rPr>
              <a:t>New Towers ONLY Where Service Is NEEDED</a:t>
            </a:r>
            <a:br>
              <a:rPr sz="1800"/>
            </a:br>
            <a:endParaRPr lang="en-US" sz="5000" b="0" strike="noStrike" spc="-1">
              <a:latin typeface="Arial"/>
            </a:endParaRPr>
          </a:p>
          <a:p>
            <a:pPr algn="ctr">
              <a:lnSpc>
                <a:spcPct val="90000"/>
              </a:lnSpc>
              <a:buNone/>
            </a:pPr>
            <a:r>
              <a:rPr lang="en-US" sz="3600" b="1" strike="noStrike" spc="-1">
                <a:solidFill>
                  <a:srgbClr val="4472C4"/>
                </a:solidFill>
                <a:latin typeface="Calibri"/>
                <a:ea typeface="DejaVu Sans"/>
              </a:rPr>
              <a:t>New cell towers should </a:t>
            </a:r>
            <a:r>
              <a:rPr lang="en-US" sz="3600" b="1" u="sng" strike="noStrike" spc="-1">
                <a:solidFill>
                  <a:srgbClr val="4472C4"/>
                </a:solidFill>
                <a:uFillTx/>
                <a:latin typeface="Calibri"/>
                <a:ea typeface="DejaVu Sans"/>
              </a:rPr>
              <a:t>only</a:t>
            </a:r>
            <a:r>
              <a:rPr lang="en-US" sz="3600" b="1" strike="noStrike" spc="-1">
                <a:solidFill>
                  <a:srgbClr val="4472C4"/>
                </a:solidFill>
                <a:latin typeface="Calibri"/>
                <a:ea typeface="DejaVu Sans"/>
              </a:rPr>
              <a:t> be erected where there’s a </a:t>
            </a:r>
            <a:r>
              <a:rPr lang="en-US" sz="3600" b="1" strike="noStrike" spc="-1">
                <a:solidFill>
                  <a:srgbClr val="C00000"/>
                </a:solidFill>
                <a:latin typeface="Calibri"/>
                <a:ea typeface="DejaVu Sans"/>
              </a:rPr>
              <a:t>Significant</a:t>
            </a:r>
            <a:r>
              <a:rPr lang="en-US" sz="3600" b="1" strike="noStrike" spc="-1">
                <a:solidFill>
                  <a:srgbClr val="4472C4"/>
                </a:solidFill>
                <a:latin typeface="Calibri"/>
                <a:ea typeface="DejaVu Sans"/>
              </a:rPr>
              <a:t> </a:t>
            </a:r>
            <a:r>
              <a:rPr lang="en-US" sz="3600" b="1" strike="noStrike" spc="-1">
                <a:solidFill>
                  <a:srgbClr val="C00000"/>
                </a:solidFill>
                <a:latin typeface="Calibri"/>
                <a:ea typeface="DejaVu Sans"/>
              </a:rPr>
              <a:t>Gap</a:t>
            </a:r>
            <a:r>
              <a:rPr lang="en-US" sz="3600" b="1" strike="noStrike" spc="-1">
                <a:solidFill>
                  <a:srgbClr val="4472C4"/>
                </a:solidFill>
                <a:latin typeface="Calibri"/>
                <a:ea typeface="DejaVu Sans"/>
              </a:rPr>
              <a:t> in personal wireless service that must be objectively proven by an independent engineer. </a:t>
            </a:r>
            <a:endParaRPr lang="en-US" sz="3600" b="0" strike="noStrike" spc="-1">
              <a:latin typeface="Arial"/>
            </a:endParaRPr>
          </a:p>
        </p:txBody>
      </p:sp>
      <p:sp>
        <p:nvSpPr>
          <p:cNvPr id="165" name="CustomShape 2"/>
          <p:cNvSpPr/>
          <p:nvPr/>
        </p:nvSpPr>
        <p:spPr>
          <a:xfrm>
            <a:off x="703440" y="2793240"/>
            <a:ext cx="11122200" cy="568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6440">
              <a:lnSpc>
                <a:spcPct val="90000"/>
              </a:lnSpc>
              <a:spcBef>
                <a:spcPts val="1001"/>
              </a:spcBef>
              <a:buClr>
                <a:srgbClr val="000000"/>
              </a:buClr>
              <a:buFont typeface="Arial"/>
              <a:buChar char="•"/>
            </a:pPr>
            <a:r>
              <a:rPr lang="en-US" sz="2000" b="1" strike="noStrike" spc="-1">
                <a:solidFill>
                  <a:srgbClr val="000000"/>
                </a:solidFill>
                <a:latin typeface="Calibri"/>
                <a:ea typeface="DejaVu Sans"/>
              </a:rPr>
              <a:t>According to </a:t>
            </a:r>
            <a:r>
              <a:rPr lang="en-US" sz="2000" b="1" i="1" strike="noStrike" spc="-1">
                <a:solidFill>
                  <a:srgbClr val="000000"/>
                </a:solidFill>
                <a:latin typeface="Calibri"/>
                <a:ea typeface="DejaVu Sans"/>
              </a:rPr>
              <a:t>Mozilla et al. v. FCC</a:t>
            </a:r>
            <a:r>
              <a:rPr lang="en-US" sz="2000" b="1" strike="noStrike" spc="-1">
                <a:solidFill>
                  <a:srgbClr val="000000"/>
                </a:solidFill>
                <a:latin typeface="Calibri"/>
                <a:ea typeface="DejaVu Sans"/>
              </a:rPr>
              <a:t>,  </a:t>
            </a:r>
            <a:r>
              <a:rPr lang="en-US" sz="2000" b="1" u="sng" strike="noStrike" spc="-1">
                <a:solidFill>
                  <a:srgbClr val="0563C1"/>
                </a:solidFill>
                <a:uFillTx/>
                <a:latin typeface="Calibri"/>
                <a:ea typeface="DejaVu Sans"/>
                <a:hlinkClick r:id="rId3"/>
              </a:rPr>
              <a:t>Case 18-1051</a:t>
            </a:r>
            <a:r>
              <a:rPr lang="en-US" sz="2000" b="1" strike="noStrike" spc="-1">
                <a:solidFill>
                  <a:srgbClr val="000000"/>
                </a:solidFill>
                <a:latin typeface="Calibri"/>
                <a:ea typeface="DejaVu Sans"/>
              </a:rPr>
              <a:t>, 10-1-19, the “Exemption Clause” in the 1996 Telecom Act refers ONLY to </a:t>
            </a:r>
            <a:r>
              <a:rPr lang="en-US" sz="2000" b="1" u="sng" strike="noStrike" spc="-1">
                <a:solidFill>
                  <a:srgbClr val="C00000"/>
                </a:solidFill>
                <a:uFillTx/>
                <a:latin typeface="Calibri"/>
                <a:ea typeface="DejaVu Sans"/>
              </a:rPr>
              <a:t>wireless phone service</a:t>
            </a:r>
            <a:r>
              <a:rPr lang="en-US" sz="2000" b="1" strike="noStrike" spc="-1">
                <a:solidFill>
                  <a:srgbClr val="000000"/>
                </a:solidFill>
                <a:latin typeface="Calibri"/>
                <a:ea typeface="DejaVu Sans"/>
              </a:rPr>
              <a:t>, NOT internet.</a:t>
            </a:r>
            <a:endParaRPr lang="en-US" sz="2000" b="0" strike="noStrike" spc="-1">
              <a:latin typeface="Arial"/>
            </a:endParaRPr>
          </a:p>
          <a:p>
            <a:pPr marL="228600" indent="-226440">
              <a:lnSpc>
                <a:spcPct val="90000"/>
              </a:lnSpc>
              <a:spcBef>
                <a:spcPts val="1001"/>
              </a:spcBef>
              <a:buClr>
                <a:srgbClr val="000000"/>
              </a:buClr>
              <a:buFont typeface="Arial"/>
              <a:buChar char="•"/>
            </a:pPr>
            <a:r>
              <a:rPr lang="en-US" sz="2000" b="1" strike="noStrike" spc="-1">
                <a:solidFill>
                  <a:srgbClr val="000000"/>
                </a:solidFill>
                <a:latin typeface="Calibri"/>
                <a:ea typeface="DejaVu Sans"/>
              </a:rPr>
              <a:t>Bonner County can include a “</a:t>
            </a:r>
            <a:r>
              <a:rPr lang="en-US" sz="2000" b="1" strike="noStrike" spc="-1">
                <a:solidFill>
                  <a:srgbClr val="C00000"/>
                </a:solidFill>
                <a:latin typeface="Calibri"/>
                <a:ea typeface="DejaVu Sans"/>
              </a:rPr>
              <a:t>WE</a:t>
            </a:r>
            <a:r>
              <a:rPr lang="en-US" sz="2000" b="1" strike="noStrike" spc="-1">
                <a:solidFill>
                  <a:srgbClr val="000000"/>
                </a:solidFill>
                <a:latin typeface="Calibri"/>
                <a:ea typeface="DejaVu Sans"/>
              </a:rPr>
              <a:t>-</a:t>
            </a:r>
            <a:r>
              <a:rPr lang="en-US" sz="2000" b="1" strike="noStrike" spc="-1">
                <a:solidFill>
                  <a:srgbClr val="C00000"/>
                </a:solidFill>
                <a:latin typeface="Calibri"/>
                <a:ea typeface="DejaVu Sans"/>
              </a:rPr>
              <a:t>WANT</a:t>
            </a:r>
            <a:r>
              <a:rPr lang="en-US" sz="2000" b="1" strike="noStrike" spc="-1">
                <a:solidFill>
                  <a:srgbClr val="000000"/>
                </a:solidFill>
                <a:latin typeface="Calibri"/>
                <a:ea typeface="DejaVu Sans"/>
              </a:rPr>
              <a:t>-</a:t>
            </a:r>
            <a:r>
              <a:rPr lang="en-US" sz="2000" b="1" strike="noStrike" spc="-1">
                <a:solidFill>
                  <a:srgbClr val="C00000"/>
                </a:solidFill>
                <a:latin typeface="Calibri"/>
                <a:ea typeface="DejaVu Sans"/>
              </a:rPr>
              <a:t>IT</a:t>
            </a:r>
            <a:r>
              <a:rPr lang="en-US" sz="2000" b="1" strike="noStrike" spc="-1">
                <a:solidFill>
                  <a:srgbClr val="000000"/>
                </a:solidFill>
                <a:latin typeface="Calibri"/>
                <a:ea typeface="DejaVu Sans"/>
              </a:rPr>
              <a:t>” clause in their ordinance: </a:t>
            </a:r>
            <a:r>
              <a:rPr lang="en-US" sz="2000" b="1" strike="noStrike" spc="-1">
                <a:solidFill>
                  <a:srgbClr val="C00000"/>
                </a:solidFill>
                <a:latin typeface="Calibri"/>
                <a:ea typeface="DejaVu Sans"/>
              </a:rPr>
              <a:t>W</a:t>
            </a:r>
            <a:r>
              <a:rPr lang="en-US" sz="2000" b="1" strike="noStrike" spc="-1">
                <a:solidFill>
                  <a:srgbClr val="000000"/>
                </a:solidFill>
                <a:latin typeface="Calibri"/>
                <a:ea typeface="DejaVu Sans"/>
              </a:rPr>
              <a:t>ritten </a:t>
            </a:r>
            <a:r>
              <a:rPr lang="en-US" sz="2000" b="1" strike="noStrike" spc="-1">
                <a:solidFill>
                  <a:srgbClr val="C00000"/>
                </a:solidFill>
                <a:latin typeface="Calibri"/>
                <a:ea typeface="DejaVu Sans"/>
              </a:rPr>
              <a:t>E</a:t>
            </a:r>
            <a:r>
              <a:rPr lang="en-US" sz="2000" b="1" strike="noStrike" spc="-1">
                <a:solidFill>
                  <a:srgbClr val="000000"/>
                </a:solidFill>
                <a:latin typeface="Calibri"/>
                <a:ea typeface="DejaVu Sans"/>
              </a:rPr>
              <a:t>vidence – </a:t>
            </a:r>
            <a:r>
              <a:rPr lang="en-US" sz="2000" b="1" strike="noStrike" spc="-1">
                <a:solidFill>
                  <a:srgbClr val="C00000"/>
                </a:solidFill>
                <a:latin typeface="Calibri"/>
                <a:ea typeface="DejaVu Sans"/>
              </a:rPr>
              <a:t>W</a:t>
            </a:r>
            <a:r>
              <a:rPr lang="en-US" sz="2000" b="1" strike="noStrike" spc="-1">
                <a:solidFill>
                  <a:srgbClr val="000000"/>
                </a:solidFill>
                <a:latin typeface="Calibri"/>
                <a:ea typeface="DejaVu Sans"/>
              </a:rPr>
              <a:t>ireless </a:t>
            </a:r>
            <a:r>
              <a:rPr lang="en-US" sz="2000" b="1" strike="noStrike" spc="-1">
                <a:solidFill>
                  <a:srgbClr val="C00000"/>
                </a:solidFill>
                <a:latin typeface="Calibri"/>
                <a:ea typeface="DejaVu Sans"/>
              </a:rPr>
              <a:t>A</a:t>
            </a:r>
            <a:r>
              <a:rPr lang="en-US" sz="2000" b="1" strike="noStrike" spc="-1">
                <a:solidFill>
                  <a:srgbClr val="000000"/>
                </a:solidFill>
                <a:latin typeface="Calibri"/>
                <a:ea typeface="DejaVu Sans"/>
              </a:rPr>
              <a:t>ntenna </a:t>
            </a:r>
            <a:r>
              <a:rPr lang="en-US" sz="2000" b="1" strike="noStrike" spc="-1">
                <a:solidFill>
                  <a:srgbClr val="C00000"/>
                </a:solidFill>
                <a:latin typeface="Calibri"/>
                <a:ea typeface="DejaVu Sans"/>
              </a:rPr>
              <a:t>N</a:t>
            </a:r>
            <a:r>
              <a:rPr lang="en-US" sz="2000" b="1" strike="noStrike" spc="-1">
                <a:solidFill>
                  <a:srgbClr val="000000"/>
                </a:solidFill>
                <a:latin typeface="Calibri"/>
                <a:ea typeface="DejaVu Sans"/>
              </a:rPr>
              <a:t>eed </a:t>
            </a:r>
            <a:r>
              <a:rPr lang="en-US" sz="2000" b="1" strike="noStrike" spc="-1">
                <a:solidFill>
                  <a:srgbClr val="C00000"/>
                </a:solidFill>
                <a:latin typeface="Calibri"/>
                <a:ea typeface="DejaVu Sans"/>
              </a:rPr>
              <a:t>T</a:t>
            </a:r>
            <a:r>
              <a:rPr lang="en-US" sz="2000" b="1" strike="noStrike" spc="-1">
                <a:solidFill>
                  <a:srgbClr val="000000"/>
                </a:solidFill>
                <a:latin typeface="Calibri"/>
                <a:ea typeface="DejaVu Sans"/>
              </a:rPr>
              <a:t>est – </a:t>
            </a:r>
            <a:r>
              <a:rPr lang="en-US" sz="2000" b="1" strike="noStrike" spc="-1">
                <a:solidFill>
                  <a:srgbClr val="C00000"/>
                </a:solidFill>
                <a:latin typeface="Calibri"/>
                <a:ea typeface="DejaVu Sans"/>
              </a:rPr>
              <a:t>I</a:t>
            </a:r>
            <a:r>
              <a:rPr lang="en-US" sz="2000" b="1" strike="noStrike" spc="-1">
                <a:solidFill>
                  <a:srgbClr val="000000"/>
                </a:solidFill>
                <a:latin typeface="Calibri"/>
                <a:ea typeface="DejaVu Sans"/>
              </a:rPr>
              <a:t>n </a:t>
            </a:r>
            <a:r>
              <a:rPr lang="en-US" sz="2000" b="1" strike="noStrike" spc="-1">
                <a:solidFill>
                  <a:srgbClr val="C00000"/>
                </a:solidFill>
                <a:latin typeface="Calibri"/>
                <a:ea typeface="DejaVu Sans"/>
              </a:rPr>
              <a:t>T</a:t>
            </a:r>
            <a:r>
              <a:rPr lang="en-US" sz="2000" b="1" strike="noStrike" spc="-1">
                <a:solidFill>
                  <a:srgbClr val="000000"/>
                </a:solidFill>
                <a:latin typeface="Calibri"/>
                <a:ea typeface="DejaVu Sans"/>
              </a:rPr>
              <a:t>elecommunications</a:t>
            </a:r>
            <a:endParaRPr lang="en-US" sz="2000" b="0" strike="noStrike" spc="-1">
              <a:latin typeface="Arial"/>
            </a:endParaRPr>
          </a:p>
          <a:p>
            <a:pPr marL="228600" indent="-226440">
              <a:lnSpc>
                <a:spcPct val="90000"/>
              </a:lnSpc>
              <a:spcBef>
                <a:spcPts val="1001"/>
              </a:spcBef>
              <a:buClr>
                <a:srgbClr val="000000"/>
              </a:buClr>
              <a:buFont typeface="Arial"/>
              <a:buChar char="•"/>
            </a:pPr>
            <a:r>
              <a:rPr lang="en-US" sz="2000" b="1" strike="noStrike" spc="-1">
                <a:solidFill>
                  <a:srgbClr val="000000"/>
                </a:solidFill>
                <a:latin typeface="Calibri"/>
                <a:ea typeface="DejaVu Sans"/>
              </a:rPr>
              <a:t>Every six months: </a:t>
            </a:r>
            <a:r>
              <a:rPr lang="en-US" sz="2000" b="0" strike="noStrike" spc="-1">
                <a:solidFill>
                  <a:srgbClr val="000000"/>
                </a:solidFill>
                <a:latin typeface="Calibri"/>
                <a:ea typeface="DejaVu Sans"/>
              </a:rPr>
              <a:t>a Comprehensive Wireless Signal Strength Test by an independent RF Engineer, who will …</a:t>
            </a:r>
            <a:endParaRPr lang="en-US" sz="2000" b="0" strike="noStrike" spc="-1">
              <a:latin typeface="Arial"/>
            </a:endParaRPr>
          </a:p>
          <a:p>
            <a:pPr marL="228600" indent="-226440">
              <a:lnSpc>
                <a:spcPct val="90000"/>
              </a:lnSpc>
              <a:spcBef>
                <a:spcPts val="1001"/>
              </a:spcBef>
              <a:buClr>
                <a:srgbClr val="000000"/>
              </a:buClr>
              <a:buFont typeface="Arial"/>
              <a:buChar char="•"/>
            </a:pPr>
            <a:r>
              <a:rPr lang="en-US" sz="2000" b="1" strike="noStrike" spc="-1">
                <a:solidFill>
                  <a:srgbClr val="000000"/>
                </a:solidFill>
                <a:latin typeface="Calibri"/>
                <a:ea typeface="DejaVu Sans"/>
              </a:rPr>
              <a:t>Log, second-by-second, </a:t>
            </a:r>
            <a:r>
              <a:rPr lang="en-US" sz="2000" b="0" strike="noStrike" spc="-1">
                <a:solidFill>
                  <a:srgbClr val="000000"/>
                </a:solidFill>
                <a:latin typeface="Calibri"/>
                <a:ea typeface="DejaVu Sans"/>
              </a:rPr>
              <a:t>the Wireless signal-strength levels in dBm (decibel-milliwatts) of every carrier-specific licensed and unlicensed wireless frequency that is being transmitted to the city streets. </a:t>
            </a:r>
            <a:endParaRPr lang="en-US" sz="2000" b="0" strike="noStrike" spc="-1">
              <a:latin typeface="Arial"/>
            </a:endParaRPr>
          </a:p>
          <a:p>
            <a:pPr marL="228600" indent="-226440">
              <a:lnSpc>
                <a:spcPct val="90000"/>
              </a:lnSpc>
              <a:spcBef>
                <a:spcPts val="1001"/>
              </a:spcBef>
              <a:buClr>
                <a:srgbClr val="000000"/>
              </a:buClr>
              <a:buFont typeface="Arial"/>
              <a:buChar char="•"/>
            </a:pPr>
            <a:r>
              <a:rPr lang="en-US" sz="2000" b="1" strike="noStrike" spc="-1">
                <a:solidFill>
                  <a:srgbClr val="000000"/>
                </a:solidFill>
                <a:latin typeface="Calibri"/>
                <a:ea typeface="DejaVu Sans"/>
              </a:rPr>
              <a:t>The full data file </a:t>
            </a:r>
            <a:r>
              <a:rPr lang="en-US" sz="2000" b="0" strike="noStrike" spc="-1">
                <a:solidFill>
                  <a:srgbClr val="000000"/>
                </a:solidFill>
                <a:latin typeface="Calibri"/>
                <a:ea typeface="DejaVu Sans"/>
              </a:rPr>
              <a:t>for each WE-WANT-IT test will be placed in the public record for anyone to view, analyze and verify</a:t>
            </a:r>
            <a:endParaRPr lang="en-US" sz="2000" b="0" strike="noStrike" spc="-1">
              <a:latin typeface="Arial"/>
            </a:endParaRPr>
          </a:p>
          <a:p>
            <a:pPr marL="228600" indent="-226440">
              <a:lnSpc>
                <a:spcPct val="90000"/>
              </a:lnSpc>
              <a:spcBef>
                <a:spcPts val="1001"/>
              </a:spcBef>
              <a:buClr>
                <a:srgbClr val="000000"/>
              </a:buClr>
              <a:buFont typeface="Arial"/>
              <a:buChar char="•"/>
            </a:pPr>
            <a:r>
              <a:rPr lang="en-US" sz="2000" b="1" u="sng" strike="noStrike" spc="-1">
                <a:solidFill>
                  <a:srgbClr val="0563C1"/>
                </a:solidFill>
                <a:uFillTx/>
                <a:latin typeface="Calibri"/>
                <a:ea typeface="DejaVu Sans"/>
                <a:hlinkClick r:id="rId4"/>
              </a:rPr>
              <a:t>Link to</a:t>
            </a:r>
            <a:r>
              <a:rPr lang="en-US" sz="2000" b="1" strike="noStrike" spc="-1">
                <a:solidFill>
                  <a:srgbClr val="000000"/>
                </a:solidFill>
                <a:latin typeface="Calibri"/>
                <a:ea typeface="DejaVu Sans"/>
              </a:rPr>
              <a:t> sample language</a:t>
            </a:r>
            <a:endParaRPr lang="en-US" sz="2000" b="0" strike="noStrike" spc="-1">
              <a:latin typeface="Arial"/>
            </a:endParaRPr>
          </a:p>
          <a:p>
            <a:pPr>
              <a:lnSpc>
                <a:spcPct val="90000"/>
              </a:lnSpc>
              <a:spcBef>
                <a:spcPts val="1001"/>
              </a:spcBef>
              <a:buNone/>
            </a:pPr>
            <a:endParaRPr lang="en-US" sz="2000" b="0" strike="noStrike" spc="-1">
              <a:latin typeface="Arial"/>
            </a:endParaRPr>
          </a:p>
          <a:p>
            <a:pPr>
              <a:lnSpc>
                <a:spcPct val="90000"/>
              </a:lnSpc>
              <a:spcBef>
                <a:spcPts val="1001"/>
              </a:spcBef>
              <a:buNone/>
            </a:pPr>
            <a:endParaRPr lang="en-US" sz="2000" b="0" strike="noStrike" spc="-1">
              <a:latin typeface="Arial"/>
            </a:endParaRPr>
          </a:p>
          <a:p>
            <a:pPr>
              <a:lnSpc>
                <a:spcPct val="90000"/>
              </a:lnSpc>
              <a:spcBef>
                <a:spcPts val="1001"/>
              </a:spcBef>
              <a:buNone/>
              <a:tabLst>
                <a:tab pos="0" algn="l"/>
              </a:tabLst>
            </a:pPr>
            <a:endParaRPr lang="en-US" sz="2000" b="0" strike="noStrike" spc="-1">
              <a:latin typeface="Arial"/>
            </a:endParaRPr>
          </a:p>
        </p:txBody>
      </p:sp>
      <p:sp>
        <p:nvSpPr>
          <p:cNvPr id="166" name="CustomShape 3"/>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8CC6A7C3-E6CF-49F8-944F-72175957A859}" type="slidenum">
              <a:rPr lang="en-US" sz="1200" b="0" strike="noStrike" spc="-1">
                <a:solidFill>
                  <a:srgbClr val="8B8B8B"/>
                </a:solidFill>
                <a:latin typeface="Calibri"/>
                <a:ea typeface="DejaVu Sans"/>
              </a:rPr>
              <a:t>16</a:t>
            </a:fld>
            <a:endParaRPr lang="en-US" sz="12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169560" y="886680"/>
            <a:ext cx="1202040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r>
              <a:rPr lang="en-US" sz="3600" b="1" strike="noStrike" spc="-1">
                <a:solidFill>
                  <a:srgbClr val="C00000"/>
                </a:solidFill>
                <a:latin typeface="Arial"/>
                <a:ea typeface="DejaVu Sans"/>
              </a:rPr>
              <a:t>Solution #4: </a:t>
            </a:r>
            <a:br>
              <a:rPr sz="1800"/>
            </a:br>
            <a:r>
              <a:rPr lang="en-US" sz="3600" b="1" strike="noStrike" spc="-1">
                <a:solidFill>
                  <a:srgbClr val="000000"/>
                </a:solidFill>
                <a:latin typeface="Arial"/>
                <a:ea typeface="DejaVu Sans"/>
              </a:rPr>
              <a:t>Develop a Better Broadband Plan</a:t>
            </a:r>
            <a:br>
              <a:rPr sz="1800"/>
            </a:br>
            <a:r>
              <a:rPr lang="en-US" sz="3200" b="1" strike="noStrike" spc="-1">
                <a:solidFill>
                  <a:srgbClr val="4472C4"/>
                </a:solidFill>
                <a:latin typeface="Arial"/>
                <a:ea typeface="DejaVu Sans"/>
              </a:rPr>
              <a:t>New legislation can balance the needs for </a:t>
            </a:r>
            <a:endParaRPr lang="en-US" sz="3200" b="0" strike="noStrike" spc="-1">
              <a:latin typeface="Arial"/>
            </a:endParaRPr>
          </a:p>
          <a:p>
            <a:pPr algn="ctr">
              <a:lnSpc>
                <a:spcPct val="90000"/>
              </a:lnSpc>
              <a:buNone/>
            </a:pPr>
            <a:r>
              <a:rPr lang="en-US" sz="3200" b="1" strike="noStrike" spc="-1">
                <a:solidFill>
                  <a:srgbClr val="C00000"/>
                </a:solidFill>
                <a:latin typeface="Arial"/>
                <a:ea typeface="DejaVu Sans"/>
              </a:rPr>
              <a:t>Large Data </a:t>
            </a:r>
            <a:r>
              <a:rPr lang="en-US" sz="3200" b="1" strike="noStrike" spc="-1">
                <a:solidFill>
                  <a:srgbClr val="4472C4"/>
                </a:solidFill>
                <a:latin typeface="Arial"/>
                <a:ea typeface="DejaVu Sans"/>
              </a:rPr>
              <a:t>(Internet) via </a:t>
            </a:r>
            <a:r>
              <a:rPr lang="en-US" sz="3200" b="1" strike="noStrike" spc="-1">
                <a:solidFill>
                  <a:srgbClr val="C00000"/>
                </a:solidFill>
                <a:latin typeface="Arial"/>
                <a:ea typeface="DejaVu Sans"/>
              </a:rPr>
              <a:t>fiber optic</a:t>
            </a:r>
            <a:r>
              <a:rPr lang="en-US" sz="3200" b="1" strike="noStrike" spc="-1">
                <a:solidFill>
                  <a:srgbClr val="4472C4"/>
                </a:solidFill>
                <a:latin typeface="Arial"/>
                <a:ea typeface="DejaVu Sans"/>
              </a:rPr>
              <a:t>, and “Small Data” (wireless calls) via cell towers</a:t>
            </a:r>
            <a:endParaRPr lang="en-US" sz="3200" b="0" strike="noStrike" spc="-1">
              <a:latin typeface="Arial"/>
            </a:endParaRPr>
          </a:p>
        </p:txBody>
      </p:sp>
      <p:sp>
        <p:nvSpPr>
          <p:cNvPr id="168"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8F29C436-D110-4207-83A2-798387986CA9}" type="slidenum">
              <a:rPr lang="en-US" sz="1200" b="0" strike="noStrike" spc="-1">
                <a:solidFill>
                  <a:srgbClr val="8B8B8B"/>
                </a:solidFill>
                <a:latin typeface="Calibri"/>
                <a:ea typeface="DejaVu Sans"/>
              </a:rPr>
              <a:t>17</a:t>
            </a:fld>
            <a:endParaRPr lang="en-US" sz="1200" b="0" strike="noStrike" spc="-1">
              <a:latin typeface="Arial"/>
            </a:endParaRPr>
          </a:p>
        </p:txBody>
      </p:sp>
      <p:sp>
        <p:nvSpPr>
          <p:cNvPr id="169" name="CustomShape 3"/>
          <p:cNvSpPr/>
          <p:nvPr/>
        </p:nvSpPr>
        <p:spPr>
          <a:xfrm>
            <a:off x="6460200" y="3041640"/>
            <a:ext cx="5069880" cy="4944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rmAutofit/>
          </a:bodyPr>
          <a:lstStyle/>
          <a:p>
            <a:pPr marL="152280">
              <a:lnSpc>
                <a:spcPct val="100000"/>
              </a:lnSpc>
              <a:buNone/>
              <a:tabLst>
                <a:tab pos="0" algn="l"/>
              </a:tabLst>
            </a:pPr>
            <a:endParaRPr lang="en-US" sz="1800" b="0" strike="noStrike" spc="-1">
              <a:latin typeface="Arial"/>
            </a:endParaRPr>
          </a:p>
          <a:p>
            <a:pPr marL="152280">
              <a:lnSpc>
                <a:spcPct val="100000"/>
              </a:lnSpc>
              <a:buNone/>
              <a:tabLst>
                <a:tab pos="0" algn="l"/>
              </a:tabLst>
            </a:pPr>
            <a:r>
              <a:rPr lang="en-US" sz="3600" b="1" u="sng" strike="noStrike" spc="-1">
                <a:solidFill>
                  <a:srgbClr val="C00000"/>
                </a:solidFill>
                <a:uFillTx/>
                <a:latin typeface="Calibri"/>
                <a:ea typeface="DejaVu Sans"/>
              </a:rPr>
              <a:t>WIRELESS </a:t>
            </a:r>
            <a:r>
              <a:rPr lang="en-US" sz="3600" b="1" u="sng" strike="noStrike" spc="-1">
                <a:solidFill>
                  <a:srgbClr val="000000"/>
                </a:solidFill>
                <a:uFillTx/>
                <a:latin typeface="Calibri"/>
                <a:ea typeface="DejaVu Sans"/>
              </a:rPr>
              <a:t>Telecom</a:t>
            </a:r>
            <a:endParaRPr lang="en-US" sz="3600" b="0" strike="noStrike" spc="-1">
              <a:latin typeface="Arial"/>
            </a:endParaRPr>
          </a:p>
          <a:p>
            <a:pPr marL="152280">
              <a:lnSpc>
                <a:spcPct val="100000"/>
              </a:lnSpc>
              <a:buNone/>
              <a:tabLst>
                <a:tab pos="0" algn="l"/>
              </a:tabLst>
            </a:pPr>
            <a:r>
              <a:rPr lang="en-US" sz="3600" b="1" strike="noStrike" spc="-1">
                <a:solidFill>
                  <a:srgbClr val="000000"/>
                </a:solidFill>
                <a:latin typeface="Calibri"/>
                <a:ea typeface="DejaVu Sans"/>
              </a:rPr>
              <a:t>Wireless Phone Calls  </a:t>
            </a:r>
            <a:endParaRPr lang="en-US" sz="3600" b="0" strike="noStrike" spc="-1">
              <a:latin typeface="Arial"/>
            </a:endParaRPr>
          </a:p>
          <a:p>
            <a:pPr marL="152280">
              <a:lnSpc>
                <a:spcPct val="100000"/>
              </a:lnSpc>
              <a:buNone/>
              <a:tabLst>
                <a:tab pos="0" algn="l"/>
              </a:tabLst>
            </a:pPr>
            <a:r>
              <a:rPr lang="en-US" sz="3600" b="1" strike="noStrike" spc="-1">
                <a:solidFill>
                  <a:srgbClr val="000000"/>
                </a:solidFill>
                <a:latin typeface="Calibri"/>
                <a:ea typeface="DejaVu Sans"/>
              </a:rPr>
              <a:t>= </a:t>
            </a:r>
            <a:r>
              <a:rPr lang="en-US" sz="3600" b="1" strike="noStrike" spc="-1">
                <a:solidFill>
                  <a:srgbClr val="C00000"/>
                </a:solidFill>
                <a:latin typeface="Calibri"/>
                <a:ea typeface="DejaVu Sans"/>
              </a:rPr>
              <a:t>small</a:t>
            </a:r>
            <a:r>
              <a:rPr lang="en-US" sz="3600" b="1" strike="noStrike" spc="-1">
                <a:solidFill>
                  <a:srgbClr val="000000"/>
                </a:solidFill>
                <a:latin typeface="Calibri"/>
                <a:ea typeface="DejaVu Sans"/>
              </a:rPr>
              <a:t> data</a:t>
            </a:r>
            <a:br>
              <a:rPr sz="1800"/>
            </a:br>
            <a:r>
              <a:rPr lang="en-US" sz="3600" b="1" strike="noStrike" spc="-1">
                <a:solidFill>
                  <a:srgbClr val="000000"/>
                </a:solidFill>
                <a:latin typeface="Calibri"/>
                <a:ea typeface="DejaVu Sans"/>
              </a:rPr>
              <a:t>Requires Very Little Power</a:t>
            </a:r>
            <a:endParaRPr lang="en-US" sz="3600" b="0" strike="noStrike" spc="-1">
              <a:latin typeface="Arial"/>
            </a:endParaRPr>
          </a:p>
          <a:p>
            <a:pPr marL="152280">
              <a:lnSpc>
                <a:spcPct val="90000"/>
              </a:lnSpc>
              <a:buNone/>
              <a:tabLst>
                <a:tab pos="0" algn="l"/>
              </a:tabLst>
            </a:pPr>
            <a:endParaRPr lang="en-US" sz="3600" b="0" strike="noStrike" spc="-1">
              <a:latin typeface="Arial"/>
            </a:endParaRPr>
          </a:p>
        </p:txBody>
      </p:sp>
      <p:sp>
        <p:nvSpPr>
          <p:cNvPr id="170" name="CustomShape 4"/>
          <p:cNvSpPr/>
          <p:nvPr/>
        </p:nvSpPr>
        <p:spPr>
          <a:xfrm>
            <a:off x="1387440" y="3174840"/>
            <a:ext cx="5069880" cy="4944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rmAutofit/>
          </a:bodyPr>
          <a:lstStyle/>
          <a:p>
            <a:pPr>
              <a:lnSpc>
                <a:spcPct val="90000"/>
              </a:lnSpc>
              <a:buNone/>
              <a:tabLst>
                <a:tab pos="0" algn="l"/>
              </a:tabLst>
            </a:pPr>
            <a:endParaRPr lang="en-US" sz="1800" b="0" strike="noStrike" spc="-1">
              <a:latin typeface="Arial"/>
            </a:endParaRPr>
          </a:p>
          <a:p>
            <a:pPr marL="152280">
              <a:lnSpc>
                <a:spcPct val="90000"/>
              </a:lnSpc>
              <a:buNone/>
              <a:tabLst>
                <a:tab pos="0" algn="l"/>
              </a:tabLst>
            </a:pPr>
            <a:r>
              <a:rPr lang="en-US" sz="3600" b="1" u="sng" strike="noStrike" spc="-1">
                <a:solidFill>
                  <a:srgbClr val="C00000"/>
                </a:solidFill>
                <a:uFillTx/>
                <a:latin typeface="Calibri"/>
                <a:ea typeface="DejaVu Sans"/>
              </a:rPr>
              <a:t>WIRELESS </a:t>
            </a:r>
            <a:r>
              <a:rPr lang="en-US" sz="3600" b="1" u="sng" strike="noStrike" spc="-1">
                <a:solidFill>
                  <a:srgbClr val="000000"/>
                </a:solidFill>
                <a:uFillTx/>
                <a:latin typeface="Calibri"/>
                <a:ea typeface="DejaVu Sans"/>
              </a:rPr>
              <a:t>Broadband</a:t>
            </a:r>
            <a:endParaRPr lang="en-US" sz="3600" b="0" strike="noStrike" spc="-1">
              <a:latin typeface="Arial"/>
            </a:endParaRPr>
          </a:p>
          <a:p>
            <a:pPr marL="152280">
              <a:lnSpc>
                <a:spcPct val="100000"/>
              </a:lnSpc>
              <a:buNone/>
              <a:tabLst>
                <a:tab pos="0" algn="l"/>
              </a:tabLst>
            </a:pPr>
            <a:r>
              <a:rPr lang="en-US" sz="3600" b="1" strike="noStrike" spc="-1">
                <a:solidFill>
                  <a:srgbClr val="000000"/>
                </a:solidFill>
                <a:latin typeface="Calibri"/>
                <a:ea typeface="DejaVu Sans"/>
              </a:rPr>
              <a:t>Internet, Video, Gaming = </a:t>
            </a:r>
            <a:r>
              <a:rPr lang="en-US" sz="3600" b="1" strike="noStrike" spc="-1">
                <a:solidFill>
                  <a:srgbClr val="C00000"/>
                </a:solidFill>
                <a:latin typeface="Calibri"/>
                <a:ea typeface="DejaVu Sans"/>
              </a:rPr>
              <a:t>BIG</a:t>
            </a:r>
            <a:r>
              <a:rPr lang="en-US" sz="3600" b="1" strike="noStrike" spc="-1">
                <a:solidFill>
                  <a:srgbClr val="000000"/>
                </a:solidFill>
                <a:latin typeface="Calibri"/>
                <a:ea typeface="DejaVu Sans"/>
              </a:rPr>
              <a:t> data</a:t>
            </a:r>
            <a:br>
              <a:rPr sz="1800"/>
            </a:br>
            <a:r>
              <a:rPr lang="en-US" sz="3600" b="1" strike="noStrike" spc="-1">
                <a:solidFill>
                  <a:srgbClr val="000000"/>
                </a:solidFill>
                <a:latin typeface="Calibri"/>
                <a:ea typeface="DejaVu Sans"/>
              </a:rPr>
              <a:t>Requires </a:t>
            </a:r>
            <a:r>
              <a:rPr lang="en-US" sz="3600" b="1" u="sng" strike="noStrike" spc="-1">
                <a:solidFill>
                  <a:srgbClr val="000000"/>
                </a:solidFill>
                <a:uFillTx/>
                <a:latin typeface="Calibri"/>
                <a:ea typeface="DejaVu Sans"/>
              </a:rPr>
              <a:t>Enormous</a:t>
            </a:r>
            <a:r>
              <a:rPr lang="en-US" sz="3600" b="1" strike="noStrike" spc="-1">
                <a:solidFill>
                  <a:srgbClr val="000000"/>
                </a:solidFill>
                <a:latin typeface="Calibri"/>
                <a:ea typeface="DejaVu Sans"/>
              </a:rPr>
              <a:t> Amounts of Power</a:t>
            </a:r>
            <a:endParaRPr lang="en-US" sz="3600" b="0" strike="noStrike" spc="-1">
              <a:latin typeface="Arial"/>
            </a:endParaRPr>
          </a:p>
          <a:p>
            <a:pPr marL="152280">
              <a:lnSpc>
                <a:spcPct val="100000"/>
              </a:lnSpc>
              <a:buNone/>
              <a:tabLst>
                <a:tab pos="0" algn="l"/>
              </a:tabLst>
            </a:pPr>
            <a:r>
              <a:rPr lang="en-US" sz="3600" b="1" strike="noStrike" spc="-1">
                <a:solidFill>
                  <a:srgbClr val="C00000"/>
                </a:solidFill>
                <a:latin typeface="Calibri"/>
                <a:ea typeface="DejaVu Sans"/>
              </a:rPr>
              <a:t>Should be wired!</a:t>
            </a:r>
            <a:endParaRPr lang="en-US" sz="36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338040" y="638280"/>
            <a:ext cx="125272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r>
              <a:rPr lang="en-US" sz="3600" b="1" strike="noStrike" spc="-1">
                <a:solidFill>
                  <a:srgbClr val="C00000"/>
                </a:solidFill>
                <a:latin typeface="Arial"/>
                <a:ea typeface="DejaVu Sans"/>
              </a:rPr>
              <a:t>Solution #5: </a:t>
            </a:r>
            <a:br>
              <a:rPr sz="1800"/>
            </a:br>
            <a:r>
              <a:rPr lang="en-US" sz="3600" b="1" strike="noStrike" spc="-1">
                <a:solidFill>
                  <a:srgbClr val="000000"/>
                </a:solidFill>
                <a:latin typeface="Arial"/>
                <a:ea typeface="DejaVu Sans"/>
              </a:rPr>
              <a:t>Turn Down the Power to SAFER Levels</a:t>
            </a:r>
            <a:br>
              <a:rPr sz="1800"/>
            </a:br>
            <a:r>
              <a:rPr lang="en-US" sz="3600" b="1" strike="noStrike" spc="-1">
                <a:solidFill>
                  <a:srgbClr val="4472C4"/>
                </a:solidFill>
                <a:latin typeface="Calibri"/>
                <a:ea typeface="DejaVu Sans"/>
              </a:rPr>
              <a:t>This satisfies both FEDERAL LAW </a:t>
            </a:r>
            <a:br>
              <a:rPr sz="1800"/>
            </a:br>
            <a:r>
              <a:rPr lang="en-US" sz="3600" b="1" strike="noStrike" spc="-1">
                <a:solidFill>
                  <a:srgbClr val="4472C4"/>
                </a:solidFill>
                <a:latin typeface="Calibri"/>
                <a:ea typeface="DejaVu Sans"/>
              </a:rPr>
              <a:t>and the requirement of public safety. </a:t>
            </a:r>
            <a:endParaRPr lang="en-US" sz="3600" b="0" strike="noStrike" spc="-1">
              <a:latin typeface="Arial"/>
            </a:endParaRPr>
          </a:p>
        </p:txBody>
      </p:sp>
      <p:sp>
        <p:nvSpPr>
          <p:cNvPr id="172" name="CustomShape 2"/>
          <p:cNvSpPr/>
          <p:nvPr/>
        </p:nvSpPr>
        <p:spPr>
          <a:xfrm>
            <a:off x="1389960" y="2262240"/>
            <a:ext cx="9409680" cy="4943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90000"/>
              </a:lnSpc>
              <a:spcBef>
                <a:spcPts val="1001"/>
              </a:spcBef>
              <a:buNone/>
              <a:tabLst>
                <a:tab pos="0" algn="l"/>
              </a:tabLst>
            </a:pPr>
            <a:endParaRPr lang="en-US" sz="1800" b="0" strike="noStrike" spc="-1">
              <a:latin typeface="Arial"/>
            </a:endParaRPr>
          </a:p>
          <a:p>
            <a:pPr algn="ctr">
              <a:lnSpc>
                <a:spcPct val="90000"/>
              </a:lnSpc>
              <a:spcBef>
                <a:spcPts val="1001"/>
              </a:spcBef>
              <a:buNone/>
              <a:tabLst>
                <a:tab pos="0" algn="l"/>
              </a:tabLst>
            </a:pPr>
            <a:r>
              <a:rPr lang="en-US" sz="3400" b="1" u="sng" strike="noStrike" spc="-1">
                <a:solidFill>
                  <a:srgbClr val="333333"/>
                </a:solidFill>
                <a:uFillTx/>
                <a:latin typeface="Calibri"/>
                <a:ea typeface="DejaVu Sans"/>
              </a:rPr>
              <a:t>Federal Government </a:t>
            </a:r>
            <a:r>
              <a:rPr lang="en-US" sz="3400" b="1" u="sng" strike="noStrike" spc="-1">
                <a:solidFill>
                  <a:srgbClr val="C00000"/>
                </a:solidFill>
                <a:uFillTx/>
                <a:latin typeface="Calibri"/>
                <a:ea typeface="DejaVu Sans"/>
              </a:rPr>
              <a:t>Mandate</a:t>
            </a:r>
            <a:r>
              <a:rPr lang="en-US" sz="3400" b="1" u="sng" strike="noStrike" spc="-1">
                <a:solidFill>
                  <a:srgbClr val="333333"/>
                </a:solidFill>
                <a:uFillTx/>
                <a:latin typeface="Calibri"/>
                <a:ea typeface="DejaVu Sans"/>
              </a:rPr>
              <a:t> for Cities:</a:t>
            </a:r>
            <a:r>
              <a:rPr lang="en-US" sz="4000" b="1" u="sng" strike="noStrike" spc="-1">
                <a:solidFill>
                  <a:srgbClr val="333333"/>
                </a:solidFill>
                <a:uFillTx/>
                <a:latin typeface="Calibri"/>
                <a:ea typeface="DejaVu Sans"/>
              </a:rPr>
              <a:t> </a:t>
            </a:r>
            <a:endParaRPr lang="en-US" sz="4000" b="0" strike="noStrike" spc="-1">
              <a:latin typeface="Arial"/>
            </a:endParaRPr>
          </a:p>
          <a:p>
            <a:pPr>
              <a:lnSpc>
                <a:spcPct val="90000"/>
              </a:lnSpc>
              <a:spcBef>
                <a:spcPts val="1001"/>
              </a:spcBef>
              <a:buNone/>
              <a:tabLst>
                <a:tab pos="0" algn="l"/>
              </a:tabLst>
            </a:pPr>
            <a:r>
              <a:rPr lang="en-US" sz="4000" b="0" strike="noStrike" spc="-1">
                <a:solidFill>
                  <a:srgbClr val="000000"/>
                </a:solidFill>
                <a:latin typeface="Calibri"/>
                <a:ea typeface="DejaVu Sans"/>
              </a:rPr>
              <a:t>“In all circumstances . . . </a:t>
            </a:r>
            <a:r>
              <a:rPr lang="en-US" sz="4000" b="1" strike="noStrike" spc="-1">
                <a:solidFill>
                  <a:srgbClr val="000000"/>
                </a:solidFill>
                <a:latin typeface="Calibri"/>
                <a:ea typeface="DejaVu Sans"/>
              </a:rPr>
              <a:t>all [licensed] radio . . . </a:t>
            </a:r>
            <a:r>
              <a:rPr lang="en-US" sz="4000" b="1" strike="noStrike" spc="-1">
                <a:solidFill>
                  <a:srgbClr val="C00000"/>
                </a:solidFill>
                <a:latin typeface="Calibri"/>
                <a:ea typeface="DejaVu Sans"/>
              </a:rPr>
              <a:t>shall use the minimum amount of power necessary</a:t>
            </a:r>
            <a:r>
              <a:rPr lang="en-US" sz="4000" b="0" strike="noStrike" spc="-1">
                <a:solidFill>
                  <a:srgbClr val="C00000"/>
                </a:solidFill>
                <a:latin typeface="Calibri"/>
                <a:ea typeface="DejaVu Sans"/>
              </a:rPr>
              <a:t> </a:t>
            </a:r>
            <a:r>
              <a:rPr lang="en-US" sz="4000" b="0" strike="noStrike" spc="-1">
                <a:solidFill>
                  <a:srgbClr val="000000"/>
                </a:solidFill>
                <a:latin typeface="Calibri"/>
                <a:ea typeface="DejaVu Sans"/>
              </a:rPr>
              <a:t>to carry out the communication desired.” </a:t>
            </a:r>
            <a:r>
              <a:rPr lang="en-US" sz="3500" b="0" u="sng" strike="noStrike" spc="-1">
                <a:solidFill>
                  <a:srgbClr val="0563C1"/>
                </a:solidFill>
                <a:uFillTx/>
                <a:latin typeface="Calibri"/>
                <a:ea typeface="DejaVu Sans"/>
                <a:hlinkClick r:id="rId3"/>
              </a:rPr>
              <a:t>47 U.S. Code § 324</a:t>
            </a:r>
            <a:r>
              <a:rPr lang="en-US" sz="3500" b="0" strike="noStrike" spc="-1">
                <a:solidFill>
                  <a:srgbClr val="000000"/>
                </a:solidFill>
                <a:latin typeface="Calibri"/>
                <a:ea typeface="DejaVu Sans"/>
              </a:rPr>
              <a:t> </a:t>
            </a:r>
            <a:endParaRPr lang="en-US" sz="3500" b="0" strike="noStrike" spc="-1">
              <a:latin typeface="Arial"/>
            </a:endParaRPr>
          </a:p>
          <a:p>
            <a:pPr>
              <a:lnSpc>
                <a:spcPct val="90000"/>
              </a:lnSpc>
              <a:spcBef>
                <a:spcPts val="1001"/>
              </a:spcBef>
              <a:buNone/>
              <a:tabLst>
                <a:tab pos="0" algn="l"/>
              </a:tabLst>
            </a:pPr>
            <a:endParaRPr lang="en-US" sz="3500" b="0" strike="noStrike" spc="-1">
              <a:latin typeface="Arial"/>
            </a:endParaRPr>
          </a:p>
        </p:txBody>
      </p:sp>
      <p:sp>
        <p:nvSpPr>
          <p:cNvPr id="173" name="CustomShape 3"/>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0C179D7F-0951-4D2A-AFF8-DA6EEA4907D7}" type="slidenum">
              <a:rPr lang="en-US" sz="1200" b="0" strike="noStrike" spc="-1">
                <a:solidFill>
                  <a:srgbClr val="8B8B8B"/>
                </a:solidFill>
                <a:latin typeface="Calibri"/>
                <a:ea typeface="DejaVu Sans"/>
              </a:rPr>
              <a:t>18</a:t>
            </a:fld>
            <a:endParaRPr lang="en-US" sz="12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325440" y="685800"/>
            <a:ext cx="11397600" cy="209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43000"/>
          </a:bodyPr>
          <a:lstStyle/>
          <a:p>
            <a:pPr algn="ctr">
              <a:lnSpc>
                <a:spcPct val="90000"/>
              </a:lnSpc>
              <a:buNone/>
            </a:pPr>
            <a:r>
              <a:rPr lang="en-US" sz="7600" b="1" strike="noStrike" spc="-1">
                <a:solidFill>
                  <a:srgbClr val="C00000"/>
                </a:solidFill>
                <a:latin typeface="Arial"/>
                <a:ea typeface="DejaVu Sans"/>
              </a:rPr>
              <a:t>Solution #6: </a:t>
            </a:r>
            <a:endParaRPr lang="en-US" sz="7600" b="0" strike="noStrike" spc="-1">
              <a:latin typeface="Arial"/>
            </a:endParaRPr>
          </a:p>
          <a:p>
            <a:pPr algn="ctr">
              <a:lnSpc>
                <a:spcPct val="90000"/>
              </a:lnSpc>
              <a:buNone/>
            </a:pPr>
            <a:br>
              <a:rPr sz="1800"/>
            </a:br>
            <a:r>
              <a:rPr lang="en-US" sz="5800" b="1" strike="noStrike" spc="-1">
                <a:solidFill>
                  <a:srgbClr val="000000"/>
                </a:solidFill>
                <a:latin typeface="Arial"/>
                <a:ea typeface="DejaVu Sans"/>
              </a:rPr>
              <a:t>Regulate Vertical and Horizontal Distance of Antennas</a:t>
            </a:r>
            <a:br>
              <a:rPr sz="5800"/>
            </a:br>
            <a:endParaRPr lang="en-US" sz="5800" b="0" strike="noStrike" spc="-1">
              <a:latin typeface="Arial"/>
            </a:endParaRPr>
          </a:p>
          <a:p>
            <a:pPr algn="ctr">
              <a:lnSpc>
                <a:spcPct val="90000"/>
              </a:lnSpc>
              <a:buNone/>
            </a:pPr>
            <a:r>
              <a:rPr lang="en-US" sz="5900" b="1" strike="noStrike" spc="-1">
                <a:solidFill>
                  <a:srgbClr val="4472C4"/>
                </a:solidFill>
                <a:latin typeface="Calibri"/>
                <a:ea typeface="DejaVu Sans"/>
              </a:rPr>
              <a:t>Placing facilities high enough and far enough away that they don’t radiate residences with excessive power can protect neighborhoods AND provide excellent service. </a:t>
            </a:r>
            <a:endParaRPr lang="en-US" sz="5900" b="0" strike="noStrike" spc="-1">
              <a:latin typeface="Arial"/>
            </a:endParaRPr>
          </a:p>
        </p:txBody>
      </p:sp>
      <p:sp>
        <p:nvSpPr>
          <p:cNvPr id="175" name="CustomShape 2"/>
          <p:cNvSpPr/>
          <p:nvPr/>
        </p:nvSpPr>
        <p:spPr>
          <a:xfrm>
            <a:off x="838080" y="3276720"/>
            <a:ext cx="10884960" cy="5915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6440">
              <a:lnSpc>
                <a:spcPct val="90000"/>
              </a:lnSpc>
              <a:spcBef>
                <a:spcPts val="1001"/>
              </a:spcBef>
              <a:buClr>
                <a:srgbClr val="C00000"/>
              </a:buClr>
              <a:buFont typeface="Arial"/>
              <a:buChar char="•"/>
            </a:pPr>
            <a:r>
              <a:rPr lang="en-US" sz="2900" b="1" strike="noStrike" spc="-1">
                <a:solidFill>
                  <a:srgbClr val="C00000"/>
                </a:solidFill>
                <a:latin typeface="Calibri"/>
                <a:ea typeface="DejaVu Sans"/>
              </a:rPr>
              <a:t>Vertical: </a:t>
            </a:r>
            <a:r>
              <a:rPr lang="en-US" sz="2900" b="1" strike="noStrike" spc="-1">
                <a:solidFill>
                  <a:srgbClr val="000000"/>
                </a:solidFill>
                <a:latin typeface="Calibri"/>
                <a:ea typeface="DejaVu Sans"/>
              </a:rPr>
              <a:t>antenna is 200</a:t>
            </a:r>
            <a:r>
              <a:rPr lang="en-US" sz="2900" b="1" strike="noStrike" spc="-1">
                <a:solidFill>
                  <a:srgbClr val="C00000"/>
                </a:solidFill>
                <a:latin typeface="Calibri"/>
                <a:ea typeface="DejaVu Sans"/>
              </a:rPr>
              <a:t> </a:t>
            </a:r>
            <a:r>
              <a:rPr lang="en-US" sz="2900" b="1" strike="noStrike" spc="-1">
                <a:solidFill>
                  <a:srgbClr val="000000"/>
                </a:solidFill>
                <a:latin typeface="Calibri"/>
                <a:ea typeface="DejaVu Sans"/>
              </a:rPr>
              <a:t>feet</a:t>
            </a:r>
            <a:r>
              <a:rPr lang="en-US" sz="2900" b="0" strike="noStrike" spc="-1">
                <a:solidFill>
                  <a:srgbClr val="000000"/>
                </a:solidFill>
                <a:latin typeface="Calibri"/>
                <a:ea typeface="DejaVu Sans"/>
              </a:rPr>
              <a:t> from ground </a:t>
            </a:r>
            <a:endParaRPr lang="en-US" sz="2900" b="0" strike="noStrike" spc="-1">
              <a:latin typeface="Arial"/>
            </a:endParaRPr>
          </a:p>
          <a:p>
            <a:pPr marL="228600" indent="-226440">
              <a:lnSpc>
                <a:spcPct val="90000"/>
              </a:lnSpc>
              <a:spcBef>
                <a:spcPts val="1001"/>
              </a:spcBef>
              <a:buClr>
                <a:srgbClr val="C00000"/>
              </a:buClr>
              <a:buFont typeface="Arial"/>
              <a:buChar char="•"/>
            </a:pPr>
            <a:r>
              <a:rPr lang="en-US" sz="2900" b="1" strike="noStrike" spc="-1">
                <a:solidFill>
                  <a:srgbClr val="C00000"/>
                </a:solidFill>
                <a:latin typeface="Calibri"/>
                <a:ea typeface="DejaVu Sans"/>
              </a:rPr>
              <a:t>Horizontal: </a:t>
            </a:r>
            <a:r>
              <a:rPr lang="en-US" sz="2900" b="1" strike="noStrike" spc="-1">
                <a:solidFill>
                  <a:srgbClr val="000000"/>
                </a:solidFill>
                <a:latin typeface="Calibri"/>
                <a:ea typeface="DejaVu Sans"/>
              </a:rPr>
              <a:t>antenna is 2,500+</a:t>
            </a:r>
            <a:r>
              <a:rPr lang="en-US" sz="2900" b="1" strike="noStrike" spc="-1">
                <a:solidFill>
                  <a:srgbClr val="C00000"/>
                </a:solidFill>
                <a:latin typeface="Calibri"/>
                <a:ea typeface="DejaVu Sans"/>
              </a:rPr>
              <a:t> </a:t>
            </a:r>
            <a:r>
              <a:rPr lang="en-US" sz="2900" b="1" strike="noStrike" spc="-1">
                <a:solidFill>
                  <a:srgbClr val="000000"/>
                </a:solidFill>
                <a:latin typeface="Calibri"/>
                <a:ea typeface="DejaVu Sans"/>
              </a:rPr>
              <a:t>feet</a:t>
            </a:r>
            <a:r>
              <a:rPr lang="en-US" sz="2900" b="0" strike="noStrike" spc="-1">
                <a:solidFill>
                  <a:srgbClr val="000000"/>
                </a:solidFill>
                <a:latin typeface="Calibri"/>
                <a:ea typeface="DejaVu Sans"/>
              </a:rPr>
              <a:t> from homes/schools</a:t>
            </a:r>
            <a:endParaRPr lang="en-US" sz="2900" b="0" strike="noStrike" spc="-1">
              <a:latin typeface="Arial"/>
            </a:endParaRPr>
          </a:p>
          <a:p>
            <a:pPr marL="228600" indent="-226440">
              <a:lnSpc>
                <a:spcPct val="90000"/>
              </a:lnSpc>
              <a:spcBef>
                <a:spcPts val="1001"/>
              </a:spcBef>
              <a:buClr>
                <a:srgbClr val="C00000"/>
              </a:buClr>
              <a:buFont typeface="Arial"/>
              <a:buChar char="•"/>
            </a:pPr>
            <a:r>
              <a:rPr lang="en-US" sz="2900" b="1" strike="noStrike" spc="-1">
                <a:solidFill>
                  <a:srgbClr val="C00000"/>
                </a:solidFill>
                <a:latin typeface="Calibri"/>
                <a:ea typeface="DejaVu Sans"/>
              </a:rPr>
              <a:t>Power: </a:t>
            </a:r>
            <a:r>
              <a:rPr lang="en-US" sz="2900" b="1" strike="noStrike" spc="-1">
                <a:solidFill>
                  <a:srgbClr val="000000"/>
                </a:solidFill>
                <a:latin typeface="Calibri"/>
                <a:ea typeface="DejaVu Sans"/>
              </a:rPr>
              <a:t>Can be 50,000 Watts </a:t>
            </a:r>
            <a:r>
              <a:rPr lang="en-US" sz="2900" b="0" strike="noStrike" spc="-1">
                <a:solidFill>
                  <a:srgbClr val="000000"/>
                </a:solidFill>
                <a:latin typeface="Calibri"/>
                <a:ea typeface="DejaVu Sans"/>
              </a:rPr>
              <a:t>of</a:t>
            </a:r>
            <a:r>
              <a:rPr lang="en-US" sz="2900" b="1" strike="noStrike" spc="-1">
                <a:solidFill>
                  <a:srgbClr val="000000"/>
                </a:solidFill>
                <a:latin typeface="Calibri"/>
                <a:ea typeface="DejaVu Sans"/>
              </a:rPr>
              <a:t> </a:t>
            </a:r>
            <a:r>
              <a:rPr lang="en-US" sz="2900" b="0" strike="noStrike" spc="-1">
                <a:solidFill>
                  <a:srgbClr val="000000"/>
                </a:solidFill>
                <a:latin typeface="Calibri"/>
                <a:ea typeface="DejaVu Sans"/>
              </a:rPr>
              <a:t>Effective Radiated Power</a:t>
            </a:r>
            <a:endParaRPr lang="en-US" sz="2900" b="0" strike="noStrike" spc="-1">
              <a:latin typeface="Arial"/>
            </a:endParaRPr>
          </a:p>
          <a:p>
            <a:pPr marL="228600" indent="-226440">
              <a:lnSpc>
                <a:spcPct val="90000"/>
              </a:lnSpc>
              <a:spcBef>
                <a:spcPts val="1001"/>
              </a:spcBef>
              <a:buClr>
                <a:srgbClr val="C00000"/>
              </a:buClr>
              <a:buFont typeface="Arial"/>
              <a:buChar char="•"/>
            </a:pPr>
            <a:r>
              <a:rPr lang="en-US" sz="2900" b="1" strike="noStrike" spc="-1">
                <a:solidFill>
                  <a:srgbClr val="C00000"/>
                </a:solidFill>
                <a:latin typeface="Calibri"/>
                <a:ea typeface="DejaVu Sans"/>
              </a:rPr>
              <a:t>Result: </a:t>
            </a:r>
            <a:r>
              <a:rPr lang="en-US" sz="2900" b="1" strike="noStrike" spc="-1">
                <a:solidFill>
                  <a:srgbClr val="000000"/>
                </a:solidFill>
                <a:latin typeface="Calibri"/>
                <a:ea typeface="DejaVu Sans"/>
              </a:rPr>
              <a:t>-85 dbm = </a:t>
            </a:r>
            <a:r>
              <a:rPr lang="en-US" sz="2900" b="1" strike="noStrike" spc="-1">
                <a:solidFill>
                  <a:srgbClr val="0070C0"/>
                </a:solidFill>
                <a:latin typeface="Calibri"/>
                <a:ea typeface="DejaVu Sans"/>
              </a:rPr>
              <a:t>0.002</a:t>
            </a:r>
            <a:r>
              <a:rPr lang="en-US" sz="2900" b="0" strike="noStrike" spc="-1">
                <a:solidFill>
                  <a:srgbClr val="000000"/>
                </a:solidFill>
                <a:latin typeface="Calibri"/>
                <a:ea typeface="DejaVu Sans"/>
              </a:rPr>
              <a:t> RF radiation units in your bedroom </a:t>
            </a:r>
            <a:r>
              <a:rPr lang="en-US" sz="2900" b="1" strike="noStrike" spc="-1">
                <a:solidFill>
                  <a:srgbClr val="000000"/>
                </a:solidFill>
                <a:latin typeface="Calibri"/>
                <a:ea typeface="DejaVu Sans"/>
              </a:rPr>
              <a:t>provides 5-bars on a cell phone </a:t>
            </a:r>
            <a:r>
              <a:rPr lang="en-US" sz="2900" b="0" strike="noStrike" spc="-1">
                <a:solidFill>
                  <a:srgbClr val="000000"/>
                </a:solidFill>
                <a:latin typeface="Calibri"/>
                <a:ea typeface="DejaVu Sans"/>
              </a:rPr>
              <a:t>(</a:t>
            </a:r>
            <a:r>
              <a:rPr lang="en-US" sz="2900" b="0" u="sng" strike="noStrike" spc="-1">
                <a:solidFill>
                  <a:srgbClr val="0563C1"/>
                </a:solidFill>
                <a:uFillTx/>
                <a:latin typeface="Calibri"/>
                <a:ea typeface="DejaVu Sans"/>
                <a:hlinkClick r:id="rId3"/>
              </a:rPr>
              <a:t>link</a:t>
            </a:r>
            <a:r>
              <a:rPr lang="en-US" sz="2900" b="0" strike="noStrike" spc="-1">
                <a:solidFill>
                  <a:srgbClr val="000000"/>
                </a:solidFill>
                <a:latin typeface="Calibri"/>
                <a:ea typeface="DejaVu Sans"/>
              </a:rPr>
              <a:t>), full Telecommunications Service</a:t>
            </a:r>
            <a:br>
              <a:rPr sz="1800"/>
            </a:br>
            <a:r>
              <a:rPr lang="en-US" sz="4400" b="0" strike="noStrike" spc="-1">
                <a:solidFill>
                  <a:srgbClr val="000000"/>
                </a:solidFill>
                <a:latin typeface="Calibri"/>
                <a:ea typeface="DejaVu Sans"/>
              </a:rPr>
              <a:t> </a:t>
            </a:r>
            <a:endParaRPr lang="en-US" sz="4400" b="0" strike="noStrike" spc="-1">
              <a:latin typeface="Arial"/>
            </a:endParaRPr>
          </a:p>
          <a:p>
            <a:pPr>
              <a:lnSpc>
                <a:spcPct val="90000"/>
              </a:lnSpc>
              <a:spcBef>
                <a:spcPts val="1001"/>
              </a:spcBef>
              <a:buNone/>
              <a:tabLst>
                <a:tab pos="0" algn="l"/>
              </a:tabLst>
            </a:pPr>
            <a:endParaRPr lang="en-US" sz="4400" b="0" strike="noStrike" spc="-1">
              <a:latin typeface="Arial"/>
            </a:endParaRPr>
          </a:p>
        </p:txBody>
      </p:sp>
      <p:sp>
        <p:nvSpPr>
          <p:cNvPr id="176" name="CustomShape 3"/>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C0F18455-0CB2-4466-8A7B-1D59B5196F58}" type="slidenum">
              <a:rPr lang="en-US" sz="1200" b="0" strike="noStrike" spc="-1">
                <a:solidFill>
                  <a:srgbClr val="8B8B8B"/>
                </a:solidFill>
                <a:latin typeface="Calibri"/>
                <a:ea typeface="DejaVu Sans"/>
              </a:rPr>
              <a:t>19</a:t>
            </a:fld>
            <a:endParaRPr lang="en-US" sz="12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0" y="365040"/>
            <a:ext cx="10905480" cy="152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915480" algn="ctr">
              <a:lnSpc>
                <a:spcPct val="90000"/>
              </a:lnSpc>
              <a:buNone/>
            </a:pPr>
            <a:r>
              <a:rPr lang="en-US" sz="2800" b="1" strike="noStrike" spc="-1">
                <a:solidFill>
                  <a:srgbClr val="000000"/>
                </a:solidFill>
                <a:latin typeface="Arial"/>
                <a:ea typeface="DejaVu Sans"/>
              </a:rPr>
              <a:t>1. Proven Harm to Human Health Including Cancer, Sleep Disruptions, Heart Problems, Infertility, DNA Damage</a:t>
            </a:r>
            <a:br>
              <a:rPr sz="1800"/>
            </a:br>
            <a:r>
              <a:rPr lang="en-US" sz="2400" b="1" strike="noStrike" spc="-1">
                <a:solidFill>
                  <a:srgbClr val="4472C4"/>
                </a:solidFill>
                <a:latin typeface="Calibri Light"/>
                <a:ea typeface="DejaVu Sans"/>
              </a:rPr>
              <a:t>Over 20,000 published studies: 2,300 in Bioinitative Report; 11,000 pages in CHD v FCC federal case won by Children’s Health Defense on August 13, 2021 </a:t>
            </a:r>
            <a:br>
              <a:rPr sz="2400"/>
            </a:br>
            <a:endParaRPr lang="en-US" sz="2400" b="0" strike="noStrike" spc="-1">
              <a:latin typeface="Arial"/>
            </a:endParaRPr>
          </a:p>
        </p:txBody>
      </p:sp>
      <p:sp>
        <p:nvSpPr>
          <p:cNvPr id="124" name="CustomShape 2"/>
          <p:cNvSpPr/>
          <p:nvPr/>
        </p:nvSpPr>
        <p:spPr>
          <a:xfrm>
            <a:off x="838080" y="1825560"/>
            <a:ext cx="5178960" cy="434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buNone/>
              <a:tabLst>
                <a:tab pos="0" algn="l"/>
              </a:tabLst>
            </a:pPr>
            <a:r>
              <a:rPr lang="en-US" sz="2800" b="1" i="1" strike="noStrike" spc="-1">
                <a:solidFill>
                  <a:srgbClr val="000000"/>
                </a:solidFill>
                <a:latin typeface="Calibri"/>
                <a:ea typeface="DejaVu Sans"/>
              </a:rPr>
              <a:t>“Microwave radiation can have 4,500 different neurological and physiological symptoms in your body which may not manifest themselves for hours, months, even years.” </a:t>
            </a:r>
            <a:r>
              <a:rPr lang="en-US" sz="2800" b="1" strike="noStrike" spc="-1">
                <a:solidFill>
                  <a:srgbClr val="000000"/>
                </a:solidFill>
                <a:latin typeface="Calibri"/>
                <a:ea typeface="DejaVu Sans"/>
              </a:rPr>
              <a:t>                                                                        </a:t>
            </a:r>
            <a:r>
              <a:rPr lang="en-US" sz="2400" b="0" strike="noStrike" spc="-1">
                <a:solidFill>
                  <a:srgbClr val="000000"/>
                </a:solidFill>
                <a:latin typeface="Calibri"/>
                <a:ea typeface="DejaVu Sans"/>
              </a:rPr>
              <a:t>Barrie Trower, PhD Physics, Weapons Expert, Ministry of Defense, Microwave Warfare</a:t>
            </a:r>
            <a:endParaRPr lang="en-US" sz="2400" b="0" strike="noStrike" spc="-1">
              <a:latin typeface="Arial"/>
            </a:endParaRPr>
          </a:p>
          <a:p>
            <a:pPr>
              <a:lnSpc>
                <a:spcPct val="90000"/>
              </a:lnSpc>
              <a:spcBef>
                <a:spcPts val="1001"/>
              </a:spcBef>
              <a:buNone/>
              <a:tabLst>
                <a:tab pos="0" algn="l"/>
              </a:tabLst>
            </a:pPr>
            <a:r>
              <a:rPr lang="en-US" sz="2000" b="0" u="sng" strike="noStrike" spc="-1">
                <a:solidFill>
                  <a:srgbClr val="0563C1"/>
                </a:solidFill>
                <a:uFillTx/>
                <a:latin typeface="Calibri"/>
                <a:ea typeface="DejaVu Sans"/>
                <a:hlinkClick r:id="rId3"/>
              </a:rPr>
              <a:t>https://bioinitiative.org/rf-color-charts/</a:t>
            </a:r>
            <a:br>
              <a:rPr sz="1800"/>
            </a:br>
            <a:r>
              <a:rPr lang="en-US" sz="2000" b="0" u="sng" strike="noStrike" spc="-1">
                <a:solidFill>
                  <a:srgbClr val="0563C1"/>
                </a:solidFill>
                <a:uFillTx/>
                <a:latin typeface="Calibri"/>
                <a:ea typeface="DejaVu Sans"/>
                <a:hlinkClick r:id="rId4"/>
              </a:rPr>
              <a:t>http://www.oymradio.com/images/barrietrower/Dangerous%20EMF%20Radiation.pdf</a:t>
            </a:r>
            <a:endParaRPr lang="en-US" sz="2000" b="0" strike="noStrike" spc="-1">
              <a:latin typeface="Arial"/>
            </a:endParaRPr>
          </a:p>
          <a:p>
            <a:pPr>
              <a:lnSpc>
                <a:spcPct val="90000"/>
              </a:lnSpc>
              <a:spcBef>
                <a:spcPts val="1001"/>
              </a:spcBef>
              <a:buNone/>
              <a:tabLst>
                <a:tab pos="0" algn="l"/>
              </a:tabLst>
            </a:pPr>
            <a:r>
              <a:rPr lang="en-US" sz="2000" b="0" u="sng" strike="noStrike" spc="-1">
                <a:solidFill>
                  <a:srgbClr val="0563C1"/>
                </a:solidFill>
                <a:uFillTx/>
                <a:latin typeface="Calibri"/>
                <a:ea typeface="DejaVu Sans"/>
                <a:hlinkClick r:id="rId5"/>
              </a:rPr>
              <a:t>https://childrenshealthdefense.org/defender/landmark-5g-case-against-fcc-hearing-set-jan-25/</a:t>
            </a:r>
            <a:r>
              <a:rPr lang="en-US" sz="2000" b="0" strike="noStrike" spc="-1">
                <a:solidFill>
                  <a:srgbClr val="0070C0"/>
                </a:solidFill>
                <a:latin typeface="Calibri"/>
                <a:ea typeface="DejaVu Sans"/>
              </a:rPr>
              <a:t> </a:t>
            </a:r>
            <a:endParaRPr lang="en-US" sz="2000" b="0" strike="noStrike" spc="-1">
              <a:latin typeface="Arial"/>
            </a:endParaRPr>
          </a:p>
          <a:p>
            <a:pPr>
              <a:lnSpc>
                <a:spcPct val="90000"/>
              </a:lnSpc>
              <a:spcBef>
                <a:spcPts val="1001"/>
              </a:spcBef>
              <a:buNone/>
              <a:tabLst>
                <a:tab pos="0" algn="l"/>
              </a:tabLst>
            </a:pPr>
            <a:endParaRPr lang="en-US" sz="2000" b="0" strike="noStrike" spc="-1">
              <a:latin typeface="Arial"/>
            </a:endParaRPr>
          </a:p>
          <a:p>
            <a:pPr>
              <a:lnSpc>
                <a:spcPct val="90000"/>
              </a:lnSpc>
              <a:spcBef>
                <a:spcPts val="1001"/>
              </a:spcBef>
              <a:buNone/>
              <a:tabLst>
                <a:tab pos="0" algn="l"/>
              </a:tabLst>
            </a:pPr>
            <a:endParaRPr lang="en-US" sz="2000" b="0" strike="noStrike" spc="-1">
              <a:latin typeface="Arial"/>
            </a:endParaRPr>
          </a:p>
        </p:txBody>
      </p:sp>
      <p:sp>
        <p:nvSpPr>
          <p:cNvPr id="125" name="CustomShape 3"/>
          <p:cNvSpPr/>
          <p:nvPr/>
        </p:nvSpPr>
        <p:spPr>
          <a:xfrm>
            <a:off x="6155640" y="1859040"/>
            <a:ext cx="5429880" cy="434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1001"/>
              </a:spcBef>
              <a:buNone/>
              <a:tabLst>
                <a:tab pos="0" algn="l"/>
              </a:tabLst>
            </a:pPr>
            <a:r>
              <a:rPr lang="en-US" sz="2400" b="1" i="1" strike="noStrike" spc="-1">
                <a:solidFill>
                  <a:srgbClr val="C00000"/>
                </a:solidFill>
                <a:latin typeface="Calibri"/>
                <a:ea typeface="DejaVu Sans"/>
              </a:rPr>
              <a:t>“A minimum of 57.7% of schoolgirls exposed to low-level microwave radiation (Wi-fi) are at risk of suffering stillbirth, foetal abnormalities or genetically damaged children when they give birth. Any genetic damage may pass to successive generations.” </a:t>
            </a:r>
            <a:r>
              <a:rPr lang="en-US" sz="2400" b="0" strike="noStrike" spc="-1">
                <a:solidFill>
                  <a:srgbClr val="000000"/>
                </a:solidFill>
                <a:latin typeface="Calibri"/>
                <a:ea typeface="DejaVu Sans"/>
              </a:rPr>
              <a:t>Barry Trower</a:t>
            </a:r>
            <a:endParaRPr lang="en-US" sz="2400" b="0" strike="noStrike" spc="-1">
              <a:latin typeface="Arial"/>
            </a:endParaRPr>
          </a:p>
          <a:p>
            <a:pPr>
              <a:lnSpc>
                <a:spcPct val="90000"/>
              </a:lnSpc>
              <a:spcBef>
                <a:spcPts val="1001"/>
              </a:spcBef>
              <a:buNone/>
              <a:tabLst>
                <a:tab pos="0" algn="l"/>
              </a:tabLst>
            </a:pPr>
            <a:r>
              <a:rPr lang="en-US" sz="2400" b="1" i="1" strike="noStrike" spc="-1">
                <a:solidFill>
                  <a:srgbClr val="C00000"/>
                </a:solidFill>
                <a:latin typeface="Calibri"/>
                <a:ea typeface="DejaVu Sans"/>
              </a:rPr>
              <a:t>“Of the microwave-exposed women, 47.7% had miscarriages prior to the 7</a:t>
            </a:r>
            <a:r>
              <a:rPr lang="en-US" sz="2400" b="1" i="1" strike="noStrike" spc="-1" baseline="30000">
                <a:solidFill>
                  <a:srgbClr val="C00000"/>
                </a:solidFill>
                <a:latin typeface="Calibri"/>
                <a:ea typeface="DejaVu Sans"/>
              </a:rPr>
              <a:t>th</a:t>
            </a:r>
            <a:r>
              <a:rPr lang="en-US" sz="2400" b="1" i="1" strike="noStrike" spc="-1">
                <a:solidFill>
                  <a:srgbClr val="C00000"/>
                </a:solidFill>
                <a:latin typeface="Calibri"/>
                <a:ea typeface="DejaVu Sans"/>
              </a:rPr>
              <a:t> week of pregnancy....” </a:t>
            </a:r>
            <a:r>
              <a:rPr lang="en-US" sz="2400" b="0" strike="noStrike" spc="-1">
                <a:solidFill>
                  <a:srgbClr val="000000"/>
                </a:solidFill>
                <a:latin typeface="Calibri"/>
                <a:ea typeface="DejaVu Sans"/>
              </a:rPr>
              <a:t>John R Goldsmith, MD MPH</a:t>
            </a:r>
            <a:endParaRPr lang="en-US" sz="2400" b="0" strike="noStrike" spc="-1">
              <a:latin typeface="Arial"/>
            </a:endParaRPr>
          </a:p>
          <a:p>
            <a:pPr>
              <a:lnSpc>
                <a:spcPct val="90000"/>
              </a:lnSpc>
              <a:spcBef>
                <a:spcPts val="1001"/>
              </a:spcBef>
              <a:buNone/>
              <a:tabLst>
                <a:tab pos="0" algn="l"/>
              </a:tabLst>
            </a:pPr>
            <a:r>
              <a:rPr lang="en-US" sz="2400" b="0" u="sng" strike="noStrike" spc="-1">
                <a:solidFill>
                  <a:srgbClr val="0563C1"/>
                </a:solidFill>
                <a:uFillTx/>
                <a:latin typeface="Calibri"/>
                <a:ea typeface="DejaVu Sans"/>
                <a:hlinkClick r:id="rId6"/>
              </a:rPr>
              <a:t>https://ec.europa.eu/health/scientific_committees/emerging/docs/emf_117.pdf</a:t>
            </a:r>
            <a:r>
              <a:rPr lang="en-US" sz="2400" b="0" strike="noStrike" spc="-1">
                <a:solidFill>
                  <a:srgbClr val="0070C0"/>
                </a:solidFill>
                <a:latin typeface="Calibri"/>
                <a:ea typeface="DejaVu Sans"/>
              </a:rPr>
              <a:t>  </a:t>
            </a:r>
            <a:endParaRPr lang="en-US" sz="2400" b="0" strike="noStrike" spc="-1">
              <a:latin typeface="Arial"/>
            </a:endParaRPr>
          </a:p>
          <a:p>
            <a:pPr>
              <a:lnSpc>
                <a:spcPct val="90000"/>
              </a:lnSpc>
              <a:spcBef>
                <a:spcPts val="1001"/>
              </a:spcBef>
              <a:buNone/>
              <a:tabLst>
                <a:tab pos="0" algn="l"/>
              </a:tabLst>
            </a:pPr>
            <a:endParaRPr lang="en-US" sz="2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325440" y="986040"/>
            <a:ext cx="1139760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17000"/>
          </a:bodyPr>
          <a:lstStyle/>
          <a:p>
            <a:pPr algn="ctr">
              <a:lnSpc>
                <a:spcPct val="90000"/>
              </a:lnSpc>
              <a:buNone/>
            </a:pPr>
            <a:r>
              <a:rPr lang="en-US" sz="14400" b="1" strike="noStrike" spc="-1">
                <a:solidFill>
                  <a:srgbClr val="C00000"/>
                </a:solidFill>
                <a:latin typeface="Arial"/>
                <a:ea typeface="DejaVu Sans"/>
              </a:rPr>
              <a:t>Solution #7: </a:t>
            </a:r>
            <a:br>
              <a:rPr sz="1800"/>
            </a:br>
            <a:r>
              <a:rPr lang="en-US" sz="14400" b="1" strike="noStrike" spc="-1">
                <a:solidFill>
                  <a:srgbClr val="000000"/>
                </a:solidFill>
                <a:latin typeface="Arial"/>
                <a:ea typeface="DejaVu Sans"/>
              </a:rPr>
              <a:t>Fiber Optics to the Premises</a:t>
            </a:r>
            <a:endParaRPr lang="en-US" sz="14400" b="0" strike="noStrike" spc="-1">
              <a:latin typeface="Arial"/>
            </a:endParaRPr>
          </a:p>
          <a:p>
            <a:pPr algn="ctr">
              <a:lnSpc>
                <a:spcPct val="90000"/>
              </a:lnSpc>
              <a:buNone/>
            </a:pPr>
            <a:r>
              <a:rPr lang="en-US" sz="10700" b="1" strike="noStrike" spc="-1">
                <a:solidFill>
                  <a:srgbClr val="4472C4"/>
                </a:solidFill>
                <a:latin typeface="Calibri"/>
                <a:ea typeface="DejaVu Sans"/>
              </a:rPr>
              <a:t>Fiber is </a:t>
            </a:r>
            <a:r>
              <a:rPr lang="en-US" sz="10700" b="1" strike="noStrike" spc="-1">
                <a:solidFill>
                  <a:srgbClr val="C00000"/>
                </a:solidFill>
                <a:latin typeface="Calibri"/>
                <a:ea typeface="DejaVu Sans"/>
              </a:rPr>
              <a:t>faster</a:t>
            </a:r>
            <a:r>
              <a:rPr lang="en-US" sz="10700" b="1" strike="noStrike" spc="-1">
                <a:solidFill>
                  <a:srgbClr val="4472C4"/>
                </a:solidFill>
                <a:latin typeface="Calibri"/>
                <a:ea typeface="DejaVu Sans"/>
              </a:rPr>
              <a:t>, </a:t>
            </a:r>
            <a:r>
              <a:rPr lang="en-US" sz="10700" b="1" strike="noStrike" spc="-1">
                <a:solidFill>
                  <a:srgbClr val="C00000"/>
                </a:solidFill>
                <a:latin typeface="Calibri"/>
                <a:ea typeface="DejaVu Sans"/>
              </a:rPr>
              <a:t>safer</a:t>
            </a:r>
            <a:r>
              <a:rPr lang="en-US" sz="10700" b="1" strike="noStrike" spc="-1">
                <a:solidFill>
                  <a:srgbClr val="4472C4"/>
                </a:solidFill>
                <a:latin typeface="Calibri"/>
                <a:ea typeface="DejaVu Sans"/>
              </a:rPr>
              <a:t>, and </a:t>
            </a:r>
            <a:r>
              <a:rPr lang="en-US" sz="10700" b="1" strike="noStrike" spc="-1">
                <a:solidFill>
                  <a:srgbClr val="C00000"/>
                </a:solidFill>
                <a:latin typeface="Calibri"/>
                <a:ea typeface="DejaVu Sans"/>
              </a:rPr>
              <a:t>more secure</a:t>
            </a:r>
            <a:r>
              <a:rPr lang="en-US" sz="10700" b="1" strike="noStrike" spc="-1">
                <a:solidFill>
                  <a:srgbClr val="4472C4"/>
                </a:solidFill>
                <a:latin typeface="Calibri"/>
                <a:ea typeface="DejaVu Sans"/>
              </a:rPr>
              <a:t>, and can be brought directly to homes and offices.</a:t>
            </a:r>
            <a:br>
              <a:rPr sz="10700"/>
            </a:br>
            <a:endParaRPr lang="en-US" sz="10700" b="0" strike="noStrike" spc="-1">
              <a:latin typeface="Arial"/>
            </a:endParaRPr>
          </a:p>
        </p:txBody>
      </p:sp>
      <p:sp>
        <p:nvSpPr>
          <p:cNvPr id="178"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11086D1E-6D14-4AAA-B703-7065D9A38DE3}" type="slidenum">
              <a:rPr lang="en-US" sz="1200" b="0" strike="noStrike" spc="-1">
                <a:solidFill>
                  <a:srgbClr val="8B8B8B"/>
                </a:solidFill>
                <a:latin typeface="Calibri"/>
                <a:ea typeface="DejaVu Sans"/>
              </a:rPr>
              <a:t>20</a:t>
            </a:fld>
            <a:endParaRPr lang="en-US" sz="1200" b="0" strike="noStrike" spc="-1">
              <a:latin typeface="Arial"/>
            </a:endParaRPr>
          </a:p>
        </p:txBody>
      </p:sp>
      <p:pic>
        <p:nvPicPr>
          <p:cNvPr id="179" name="Content Placeholder 6"/>
          <p:cNvPicPr/>
          <p:nvPr/>
        </p:nvPicPr>
        <p:blipFill>
          <a:blip r:embed="rId3"/>
          <a:stretch/>
        </p:blipFill>
        <p:spPr>
          <a:xfrm>
            <a:off x="1911960" y="2798640"/>
            <a:ext cx="8366040" cy="392004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325440" y="609480"/>
            <a:ext cx="11397600" cy="217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r>
              <a:rPr lang="en-US" sz="3600" b="1" strike="noStrike" spc="-1">
                <a:solidFill>
                  <a:srgbClr val="C00000"/>
                </a:solidFill>
                <a:latin typeface="Arial"/>
                <a:ea typeface="DejaVu Sans"/>
              </a:rPr>
              <a:t>Solution #8: </a:t>
            </a:r>
            <a:endParaRPr lang="en-US" sz="3600" b="0" strike="noStrike" spc="-1">
              <a:latin typeface="Arial"/>
            </a:endParaRPr>
          </a:p>
          <a:p>
            <a:pPr algn="ctr">
              <a:lnSpc>
                <a:spcPct val="90000"/>
              </a:lnSpc>
              <a:buNone/>
            </a:pPr>
            <a:r>
              <a:rPr lang="en-US" sz="3600" b="1" strike="noStrike" spc="-1">
                <a:solidFill>
                  <a:srgbClr val="000000"/>
                </a:solidFill>
                <a:latin typeface="Arial"/>
                <a:ea typeface="DejaVu Sans"/>
              </a:rPr>
              <a:t>Use Cities’ “Policing Powers” to Charge Fines for Excess Power Violations</a:t>
            </a:r>
            <a:endParaRPr lang="en-US" sz="3600" b="0" strike="noStrike" spc="-1">
              <a:latin typeface="Arial"/>
            </a:endParaRPr>
          </a:p>
          <a:p>
            <a:pPr algn="ctr">
              <a:lnSpc>
                <a:spcPct val="90000"/>
              </a:lnSpc>
              <a:buNone/>
            </a:pPr>
            <a:r>
              <a:rPr lang="en-US" sz="2800" b="1" strike="noStrike" spc="-1">
                <a:solidFill>
                  <a:srgbClr val="4472C4"/>
                </a:solidFill>
                <a:latin typeface="Calibri"/>
                <a:ea typeface="DejaVu Sans"/>
              </a:rPr>
              <a:t>Cities can legally set AND enforce safe power levels, charging fines for violations to bring much needed revenue — a much more attractive option than losing money through devalued properties and lawsuits. </a:t>
            </a:r>
            <a:endParaRPr lang="en-US" sz="2800" b="0" strike="noStrike" spc="-1">
              <a:latin typeface="Arial"/>
            </a:endParaRPr>
          </a:p>
        </p:txBody>
      </p:sp>
      <p:sp>
        <p:nvSpPr>
          <p:cNvPr id="181"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94ADA404-1B8D-4FFE-8F6E-C51F450FAB14}" type="slidenum">
              <a:rPr lang="en-US" sz="1200" b="0" strike="noStrike" spc="-1">
                <a:solidFill>
                  <a:srgbClr val="8B8B8B"/>
                </a:solidFill>
                <a:latin typeface="Calibri"/>
                <a:ea typeface="DejaVu Sans"/>
              </a:rPr>
              <a:t>21</a:t>
            </a:fld>
            <a:endParaRPr lang="en-US" sz="1200" b="0" strike="noStrike" spc="-1">
              <a:latin typeface="Arial"/>
            </a:endParaRPr>
          </a:p>
        </p:txBody>
      </p:sp>
      <p:sp>
        <p:nvSpPr>
          <p:cNvPr id="182" name="CustomShape 3"/>
          <p:cNvSpPr/>
          <p:nvPr/>
        </p:nvSpPr>
        <p:spPr>
          <a:xfrm>
            <a:off x="292320" y="3429000"/>
            <a:ext cx="6581160" cy="484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28600" indent="-226440" algn="ctr">
              <a:lnSpc>
                <a:spcPct val="90000"/>
              </a:lnSpc>
              <a:spcBef>
                <a:spcPts val="1001"/>
              </a:spcBef>
              <a:buClr>
                <a:srgbClr val="000000"/>
              </a:buClr>
              <a:buFont typeface="Arial"/>
              <a:buChar char="•"/>
            </a:pPr>
            <a:r>
              <a:rPr lang="en-US" sz="4000" b="1" strike="noStrike" spc="-1">
                <a:solidFill>
                  <a:srgbClr val="000000"/>
                </a:solidFill>
                <a:latin typeface="Calibri"/>
                <a:ea typeface="DejaVu Sans"/>
              </a:rPr>
              <a:t>Cap</a:t>
            </a:r>
            <a:r>
              <a:rPr lang="en-US" sz="4000" b="0" strike="noStrike" spc="-1">
                <a:solidFill>
                  <a:srgbClr val="000000"/>
                </a:solidFill>
                <a:latin typeface="Calibri"/>
                <a:ea typeface="DejaVu Sans"/>
              </a:rPr>
              <a:t> </a:t>
            </a:r>
            <a:r>
              <a:rPr lang="en-US" sz="4000" b="1" strike="noStrike" spc="-1">
                <a:solidFill>
                  <a:srgbClr val="C00000"/>
                </a:solidFill>
                <a:latin typeface="Calibri"/>
                <a:ea typeface="DejaVu Sans"/>
              </a:rPr>
              <a:t>Effective Radiated Power at </a:t>
            </a:r>
            <a:r>
              <a:rPr lang="en-US" sz="4000" b="1" strike="noStrike" spc="-1">
                <a:solidFill>
                  <a:srgbClr val="000000"/>
                </a:solidFill>
                <a:latin typeface="Calibri"/>
                <a:ea typeface="DejaVu Sans"/>
              </a:rPr>
              <a:t>0.1 Watt </a:t>
            </a:r>
            <a:r>
              <a:rPr lang="en-US" sz="4000" b="1" strike="noStrike" spc="-1">
                <a:solidFill>
                  <a:srgbClr val="C00000"/>
                </a:solidFill>
                <a:latin typeface="Calibri"/>
                <a:ea typeface="DejaVu Sans"/>
              </a:rPr>
              <a:t>of ERP </a:t>
            </a:r>
            <a:endParaRPr lang="en-US" sz="4000" b="0" strike="noStrike" spc="-1">
              <a:latin typeface="Arial"/>
            </a:endParaRPr>
          </a:p>
          <a:p>
            <a:pPr marL="228600" indent="-226440" algn="ctr">
              <a:lnSpc>
                <a:spcPct val="90000"/>
              </a:lnSpc>
              <a:spcBef>
                <a:spcPts val="1001"/>
              </a:spcBef>
              <a:buClr>
                <a:srgbClr val="000000"/>
              </a:buClr>
              <a:buFont typeface="Arial"/>
              <a:buChar char="•"/>
            </a:pPr>
            <a:r>
              <a:rPr lang="en-US" sz="4000" b="0" strike="noStrike" spc="-1">
                <a:solidFill>
                  <a:srgbClr val="000000"/>
                </a:solidFill>
                <a:latin typeface="Calibri"/>
                <a:ea typeface="DejaVu Sans"/>
              </a:rPr>
              <a:t>Or the equivalent of -85 dBm (5 bars on a cell phone)</a:t>
            </a:r>
            <a:endParaRPr lang="en-US" sz="4000" b="0" strike="noStrike" spc="-1">
              <a:latin typeface="Arial"/>
            </a:endParaRPr>
          </a:p>
        </p:txBody>
      </p:sp>
      <p:pic>
        <p:nvPicPr>
          <p:cNvPr id="183" name="Picture 2" descr="3.15A 125V 5x20mm Fast-Acting Glass Fuse (4-Pack)"/>
          <p:cNvPicPr/>
          <p:nvPr/>
        </p:nvPicPr>
        <p:blipFill>
          <a:blip r:embed="rId3"/>
          <a:stretch/>
        </p:blipFill>
        <p:spPr>
          <a:xfrm>
            <a:off x="7772400" y="3581280"/>
            <a:ext cx="2647440" cy="264744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838080" y="365040"/>
            <a:ext cx="105130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71000"/>
          </a:bodyPr>
          <a:lstStyle/>
          <a:p>
            <a:pPr algn="ctr">
              <a:lnSpc>
                <a:spcPct val="90000"/>
              </a:lnSpc>
              <a:buNone/>
            </a:pPr>
            <a:r>
              <a:rPr lang="en-US" sz="4100" b="1" strike="noStrike" spc="-1">
                <a:solidFill>
                  <a:srgbClr val="C00000"/>
                </a:solidFill>
                <a:latin typeface="Arial"/>
                <a:ea typeface="DejaVu Sans"/>
              </a:rPr>
              <a:t>WHAT WE WANT:</a:t>
            </a:r>
            <a:br>
              <a:rPr sz="4100"/>
            </a:br>
            <a:r>
              <a:rPr lang="en-US" sz="4000" b="0" strike="noStrike" spc="-1">
                <a:solidFill>
                  <a:srgbClr val="000000"/>
                </a:solidFill>
                <a:latin typeface="Arial"/>
                <a:ea typeface="DejaVu Sans"/>
              </a:rPr>
              <a:t>We are asking the county to create an ordinance to:</a:t>
            </a:r>
            <a:br>
              <a:rPr sz="4000"/>
            </a:br>
            <a:endParaRPr lang="en-US" sz="4000" b="0" strike="noStrike" spc="-1">
              <a:latin typeface="Arial"/>
            </a:endParaRPr>
          </a:p>
        </p:txBody>
      </p:sp>
      <p:sp>
        <p:nvSpPr>
          <p:cNvPr id="185" name="CustomShape 2"/>
          <p:cNvSpPr/>
          <p:nvPr/>
        </p:nvSpPr>
        <p:spPr>
          <a:xfrm>
            <a:off x="821520" y="1662480"/>
            <a:ext cx="10680840" cy="456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4000"/>
          </a:bodyPr>
          <a:lstStyle/>
          <a:p>
            <a:pPr marL="228600" indent="-226440">
              <a:lnSpc>
                <a:spcPct val="90000"/>
              </a:lnSpc>
              <a:spcBef>
                <a:spcPts val="1001"/>
              </a:spcBef>
              <a:buClr>
                <a:srgbClr val="000000"/>
              </a:buClr>
              <a:buFont typeface="Arial"/>
              <a:buChar char="•"/>
            </a:pPr>
            <a:r>
              <a:rPr lang="en-US" sz="2800" b="0" u="sng" strike="noStrike" spc="-1">
                <a:solidFill>
                  <a:srgbClr val="000000"/>
                </a:solidFill>
                <a:uFillTx/>
                <a:latin typeface="Calibri"/>
                <a:ea typeface="DejaVu Sans"/>
              </a:rPr>
              <a:t>Regulate</a:t>
            </a:r>
            <a:r>
              <a:rPr lang="en-US" sz="2800" b="0" strike="noStrike" spc="-1">
                <a:solidFill>
                  <a:srgbClr val="000000"/>
                </a:solidFill>
                <a:latin typeface="Calibri"/>
                <a:ea typeface="DejaVu Sans"/>
              </a:rPr>
              <a:t> all wireless telecom facilities, esp. in </a:t>
            </a:r>
            <a:r>
              <a:rPr lang="en-US" sz="2800" b="0" u="sng" strike="noStrike" spc="-1">
                <a:solidFill>
                  <a:srgbClr val="000000"/>
                </a:solidFill>
                <a:uFillTx/>
                <a:latin typeface="Calibri"/>
                <a:ea typeface="DejaVu Sans"/>
              </a:rPr>
              <a:t>residential and school districts</a:t>
            </a:r>
            <a:r>
              <a:rPr lang="en-US" sz="2800" b="0" strike="noStrike" spc="-1">
                <a:solidFill>
                  <a:srgbClr val="000000"/>
                </a:solidFill>
                <a:latin typeface="Calibri"/>
                <a:ea typeface="DejaVu Sans"/>
              </a:rPr>
              <a:t>. This would include requiring a NEPA review on all individual WTFs, and keeping WTFs sufficiently away from homes through VHP: Vertical/horizontal/power balance. Remember: </a:t>
            </a:r>
            <a:r>
              <a:rPr lang="en-US" sz="2800" b="1" strike="noStrike" spc="-1">
                <a:solidFill>
                  <a:srgbClr val="000000"/>
                </a:solidFill>
                <a:latin typeface="Calibri"/>
                <a:ea typeface="DejaVu Sans"/>
              </a:rPr>
              <a:t>Distance is your friend</a:t>
            </a:r>
            <a:r>
              <a:rPr lang="en-US" sz="2800" b="0" strike="noStrike" spc="-1">
                <a:solidFill>
                  <a:srgbClr val="000000"/>
                </a:solidFill>
                <a:latin typeface="Calibri"/>
                <a:ea typeface="DejaVu Sans"/>
              </a:rPr>
              <a:t>.</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0" u="sng" strike="noStrike" spc="-1">
                <a:solidFill>
                  <a:srgbClr val="000000"/>
                </a:solidFill>
                <a:uFillTx/>
                <a:latin typeface="Calibri"/>
                <a:ea typeface="DejaVu Sans"/>
              </a:rPr>
              <a:t>Require </a:t>
            </a:r>
            <a:r>
              <a:rPr lang="en-US" sz="2800" b="0" strike="noStrike" spc="-1">
                <a:solidFill>
                  <a:srgbClr val="000000"/>
                </a:solidFill>
                <a:latin typeface="Calibri"/>
                <a:ea typeface="DejaVu Sans"/>
              </a:rPr>
              <a:t>all WTF owners to provide $10 million aggregate and $1,000,000 per occurrence Liability Bond with </a:t>
            </a:r>
            <a:r>
              <a:rPr lang="en-US" sz="2800" b="0" u="sng" strike="noStrike" spc="-1">
                <a:solidFill>
                  <a:srgbClr val="000000"/>
                </a:solidFill>
                <a:uFillTx/>
                <a:latin typeface="Calibri"/>
                <a:ea typeface="DejaVu Sans"/>
              </a:rPr>
              <a:t>NO exclusions for adverse biological effects</a:t>
            </a:r>
            <a:r>
              <a:rPr lang="en-US" sz="2800" b="0" strike="noStrike" spc="-1">
                <a:solidFill>
                  <a:srgbClr val="000000"/>
                </a:solidFill>
                <a:latin typeface="Calibri"/>
                <a:ea typeface="DejaVu Sans"/>
              </a:rPr>
              <a:t>.</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0" u="sng" strike="noStrike" spc="-1">
                <a:solidFill>
                  <a:srgbClr val="000000"/>
                </a:solidFill>
                <a:uFillTx/>
                <a:latin typeface="Calibri"/>
                <a:ea typeface="DejaVu Sans"/>
              </a:rPr>
              <a:t>NEEDS TEST</a:t>
            </a:r>
            <a:r>
              <a:rPr lang="en-US" sz="2800" b="0" strike="noStrike" spc="-1">
                <a:solidFill>
                  <a:srgbClr val="000000"/>
                </a:solidFill>
                <a:latin typeface="Calibri"/>
                <a:ea typeface="DejaVu Sans"/>
              </a:rPr>
              <a:t>. Require all applicants to provide a needs test by using an independent 3rd party using meters to determine if there is a gap in </a:t>
            </a:r>
            <a:r>
              <a:rPr lang="en-US" sz="2800" b="0" strike="noStrike" spc="-1">
                <a:solidFill>
                  <a:srgbClr val="C9211E"/>
                </a:solidFill>
                <a:latin typeface="Calibri"/>
                <a:ea typeface="DejaVu Sans"/>
              </a:rPr>
              <a:t>personal wireless service i.e. ability to make an outdoor phone call</a:t>
            </a:r>
            <a:r>
              <a:rPr lang="en-US" sz="2800" b="0" strike="noStrike" spc="-1">
                <a:solidFill>
                  <a:srgbClr val="000000"/>
                </a:solidFill>
                <a:latin typeface="Calibri"/>
                <a:ea typeface="DejaVu Sans"/>
              </a:rPr>
              <a:t>.</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0" u="sng" strike="noStrike" spc="-1">
                <a:solidFill>
                  <a:srgbClr val="000000"/>
                </a:solidFill>
                <a:uFillTx/>
                <a:latin typeface="Calibri"/>
                <a:ea typeface="DejaVu Sans"/>
              </a:rPr>
              <a:t>Cap on Power</a:t>
            </a:r>
            <a:r>
              <a:rPr lang="en-US" sz="2800" b="0" strike="noStrike" spc="-1">
                <a:solidFill>
                  <a:srgbClr val="000000"/>
                </a:solidFill>
                <a:latin typeface="Calibri"/>
                <a:ea typeface="DejaVu Sans"/>
              </a:rPr>
              <a:t>. Cell phones only need .002 microwatts (-85 dBm) for 5 bars.</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0" u="sng" strike="noStrike" spc="-1">
                <a:solidFill>
                  <a:srgbClr val="000000"/>
                </a:solidFill>
                <a:uFillTx/>
                <a:latin typeface="Calibri"/>
                <a:ea typeface="DejaVu Sans"/>
              </a:rPr>
              <a:t>Put in fiber optic cable</a:t>
            </a:r>
            <a:r>
              <a:rPr lang="en-US" sz="2800" b="0" strike="noStrike" spc="-1">
                <a:solidFill>
                  <a:srgbClr val="000000"/>
                </a:solidFill>
                <a:latin typeface="Calibri"/>
                <a:ea typeface="DejaVu Sans"/>
              </a:rPr>
              <a:t>, coming available to virtually every residence via Ziply and Mi Fiber. Safe and secure and blazing speeds compared to wireless 5G.</a:t>
            </a:r>
            <a:endParaRPr lang="en-US" sz="2800" b="0" strike="noStrike" spc="-1">
              <a:latin typeface="Arial"/>
            </a:endParaRPr>
          </a:p>
          <a:p>
            <a:pPr marL="228600" indent="-226440">
              <a:lnSpc>
                <a:spcPct val="90000"/>
              </a:lnSpc>
              <a:spcBef>
                <a:spcPts val="1001"/>
              </a:spcBef>
              <a:buClr>
                <a:srgbClr val="000000"/>
              </a:buClr>
              <a:buFont typeface="Arial"/>
              <a:buChar char="•"/>
            </a:pPr>
            <a:r>
              <a:rPr lang="en-US" sz="2800" b="0" strike="noStrike" spc="-1">
                <a:solidFill>
                  <a:srgbClr val="000000"/>
                </a:solidFill>
                <a:latin typeface="Calibri"/>
                <a:ea typeface="DejaVu Sans"/>
              </a:rPr>
              <a:t>Even better, let’s adopt Dalton Gardens’ ordinance: </a:t>
            </a:r>
            <a:r>
              <a:rPr lang="en-US" sz="2800" b="0" u="sng" strike="noStrike" spc="-1">
                <a:solidFill>
                  <a:srgbClr val="0563C1"/>
                </a:solidFill>
                <a:uFillTx/>
                <a:latin typeface="Calibri"/>
                <a:ea typeface="DejaVu Sans"/>
                <a:hlinkClick r:id="rId3"/>
              </a:rPr>
              <a:t>https</a:t>
            </a:r>
            <a:r>
              <a:rPr lang="en-US" sz="2800" b="0" u="sng" strike="noStrike" spc="-1">
                <a:solidFill>
                  <a:srgbClr val="0563C1"/>
                </a:solidFill>
                <a:uFillTx/>
                <a:latin typeface="Calibri"/>
                <a:ea typeface="DejaVu Sans"/>
                <a:hlinkClick r:id="rId3"/>
              </a:rPr>
              <a:t>://wireamerica.org/id/model-wireless-ordinance</a:t>
            </a:r>
            <a:r>
              <a:rPr lang="en-US" sz="2800" b="0" u="sng" strike="noStrike" spc="-1">
                <a:solidFill>
                  <a:srgbClr val="0563C1"/>
                </a:solidFill>
                <a:uFillTx/>
                <a:latin typeface="Calibri"/>
                <a:ea typeface="DejaVu Sans"/>
                <a:hlinkClick r:id="rId3"/>
              </a:rPr>
              <a:t>/</a:t>
            </a:r>
            <a:r>
              <a:rPr lang="en-US" sz="2800" b="0" u="sng" strike="noStrike" spc="-1">
                <a:solidFill>
                  <a:srgbClr val="000000"/>
                </a:solidFill>
                <a:uFillTx/>
                <a:latin typeface="Calibri"/>
                <a:ea typeface="DejaVu Sans"/>
              </a:rPr>
              <a:t> </a:t>
            </a:r>
            <a:endParaRPr lang="en-US" sz="2800" b="0" strike="noStrike" spc="-1">
              <a:latin typeface="Arial"/>
            </a:endParaRPr>
          </a:p>
          <a:p>
            <a:pPr>
              <a:lnSpc>
                <a:spcPct val="90000"/>
              </a:lnSpc>
              <a:spcBef>
                <a:spcPts val="1001"/>
              </a:spcBef>
              <a:buNone/>
            </a:pPr>
            <a:endParaRPr lang="en-US" sz="1900" b="0" strike="noStrike" spc="-1">
              <a:latin typeface="Arial"/>
            </a:endParaRPr>
          </a:p>
          <a:p>
            <a:pPr>
              <a:lnSpc>
                <a:spcPct val="90000"/>
              </a:lnSpc>
              <a:spcBef>
                <a:spcPts val="1001"/>
              </a:spcBef>
              <a:buNone/>
            </a:pPr>
            <a:endParaRPr lang="en-US" sz="24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464040" y="35640"/>
            <a:ext cx="1178820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buNone/>
            </a:pPr>
            <a:r>
              <a:rPr lang="en-US" sz="4400" b="1" strike="noStrike" spc="-1">
                <a:solidFill>
                  <a:srgbClr val="000000"/>
                </a:solidFill>
                <a:latin typeface="Calibri"/>
                <a:ea typeface="DejaVu Sans"/>
              </a:rPr>
              <a:t>Our Hands Are Not Tied: The Law Is On OUR Side!</a:t>
            </a:r>
            <a:endParaRPr lang="en-US" sz="4400" b="0" strike="noStrike" spc="-1">
              <a:latin typeface="Arial"/>
            </a:endParaRPr>
          </a:p>
        </p:txBody>
      </p:sp>
      <p:pic>
        <p:nvPicPr>
          <p:cNvPr id="187" name="Picture 2" descr="Top 3 Myths to Bust in Your Waste Removal Contract"/>
          <p:cNvPicPr/>
          <p:nvPr/>
        </p:nvPicPr>
        <p:blipFill>
          <a:blip r:embed="rId3"/>
          <a:stretch/>
        </p:blipFill>
        <p:spPr>
          <a:xfrm>
            <a:off x="7513920" y="2063880"/>
            <a:ext cx="4506480" cy="3025440"/>
          </a:xfrm>
          <a:prstGeom prst="rect">
            <a:avLst/>
          </a:prstGeom>
          <a:ln w="0">
            <a:noFill/>
          </a:ln>
        </p:spPr>
      </p:pic>
      <p:sp>
        <p:nvSpPr>
          <p:cNvPr id="188"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61D6D2FD-FA0B-4DC6-A87F-36EDBCFE5DC7}" type="slidenum">
              <a:rPr lang="en-US" sz="1200" b="0" strike="noStrike" spc="-1">
                <a:solidFill>
                  <a:srgbClr val="8B8B8B"/>
                </a:solidFill>
                <a:latin typeface="Calibri"/>
                <a:ea typeface="DejaVu Sans"/>
              </a:rPr>
              <a:t>23</a:t>
            </a:fld>
            <a:endParaRPr lang="en-US" sz="1200" b="0" strike="noStrike" spc="-1">
              <a:latin typeface="Arial"/>
            </a:endParaRPr>
          </a:p>
        </p:txBody>
      </p:sp>
      <p:sp>
        <p:nvSpPr>
          <p:cNvPr id="189" name="CustomShape 3"/>
          <p:cNvSpPr/>
          <p:nvPr/>
        </p:nvSpPr>
        <p:spPr>
          <a:xfrm>
            <a:off x="0" y="1513080"/>
            <a:ext cx="7601040" cy="4890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4500" b="1" strike="noStrike" spc="-1">
                <a:solidFill>
                  <a:srgbClr val="4472C4"/>
                </a:solidFill>
                <a:latin typeface="Calibri"/>
                <a:ea typeface="DejaVu Sans"/>
              </a:rPr>
              <a:t>Join us, and help protect neighborhoods through </a:t>
            </a:r>
            <a:endParaRPr lang="en-US" sz="4500" b="0" strike="noStrike" spc="-1">
              <a:latin typeface="Arial"/>
            </a:endParaRPr>
          </a:p>
          <a:p>
            <a:pPr algn="ctr">
              <a:lnSpc>
                <a:spcPct val="100000"/>
              </a:lnSpc>
              <a:buNone/>
            </a:pPr>
            <a:r>
              <a:rPr lang="en-US" sz="4500" b="1" strike="noStrike" spc="-1">
                <a:solidFill>
                  <a:srgbClr val="4472C4"/>
                </a:solidFill>
                <a:latin typeface="Calibri"/>
                <a:ea typeface="DejaVu Sans"/>
              </a:rPr>
              <a:t>better, safer technologies. </a:t>
            </a:r>
            <a:endParaRPr lang="en-US" sz="4500" b="0" strike="noStrike" spc="-1">
              <a:latin typeface="Arial"/>
            </a:endParaRPr>
          </a:p>
          <a:p>
            <a:pPr algn="ctr">
              <a:lnSpc>
                <a:spcPct val="100000"/>
              </a:lnSpc>
              <a:buNone/>
            </a:pPr>
            <a:r>
              <a:rPr lang="en-US" sz="4500" b="1" strike="noStrike" spc="-1">
                <a:solidFill>
                  <a:srgbClr val="44546A"/>
                </a:solidFill>
                <a:latin typeface="Calibri"/>
                <a:ea typeface="DejaVu Sans"/>
              </a:rPr>
              <a:t>Wire Idaho</a:t>
            </a:r>
            <a:endParaRPr lang="en-US" sz="4500" b="0" strike="noStrike" spc="-1">
              <a:latin typeface="Arial"/>
            </a:endParaRPr>
          </a:p>
          <a:p>
            <a:pPr algn="ctr">
              <a:lnSpc>
                <a:spcPct val="100000"/>
              </a:lnSpc>
              <a:buNone/>
            </a:pPr>
            <a:r>
              <a:rPr lang="en-US" sz="4500" b="1" strike="noStrike" spc="-1">
                <a:solidFill>
                  <a:srgbClr val="44546A"/>
                </a:solidFill>
                <a:latin typeface="Calibri"/>
                <a:ea typeface="DejaVu Sans"/>
              </a:rPr>
              <a:t>Wireidaho.com wireidaho@mailfence.com</a:t>
            </a:r>
            <a:endParaRPr lang="en-US" sz="4500" b="0" strike="noStrike" spc="-1">
              <a:latin typeface="Arial"/>
            </a:endParaRPr>
          </a:p>
          <a:p>
            <a:pPr>
              <a:lnSpc>
                <a:spcPct val="100000"/>
              </a:lnSpc>
              <a:buNone/>
            </a:pPr>
            <a:endParaRPr lang="en-US" sz="45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1"/>
          <p:cNvPicPr/>
          <p:nvPr/>
        </p:nvPicPr>
        <p:blipFill>
          <a:blip r:embed="rId3"/>
          <a:stretch/>
        </p:blipFill>
        <p:spPr>
          <a:xfrm>
            <a:off x="0" y="0"/>
            <a:ext cx="12189600" cy="685548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424440" y="47520"/>
            <a:ext cx="11250720" cy="132300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br>
              <a:rPr sz="1800"/>
            </a:br>
            <a:r>
              <a:rPr lang="en-US" sz="4000" b="1" strike="noStrike" spc="-1">
                <a:solidFill>
                  <a:srgbClr val="000000"/>
                </a:solidFill>
                <a:latin typeface="Calibri"/>
                <a:ea typeface="DejaVu Sans"/>
              </a:rPr>
              <a:t>24 hours of cell phone use = 1600 x-rays in terms of biological damage </a:t>
            </a:r>
            <a:br>
              <a:rPr sz="4000"/>
            </a:br>
            <a:endParaRPr lang="en-US" sz="4000" b="0" strike="noStrike" spc="-1">
              <a:latin typeface="Arial"/>
            </a:endParaRPr>
          </a:p>
        </p:txBody>
      </p:sp>
      <p:pic>
        <p:nvPicPr>
          <p:cNvPr id="128" name="Content Placeholder 5"/>
          <p:cNvPicPr/>
          <p:nvPr/>
        </p:nvPicPr>
        <p:blipFill>
          <a:blip r:embed="rId3"/>
          <a:stretch/>
        </p:blipFill>
        <p:spPr>
          <a:xfrm>
            <a:off x="2377440" y="1373040"/>
            <a:ext cx="7647840" cy="5482440"/>
          </a:xfrm>
          <a:prstGeom prst="rect">
            <a:avLst/>
          </a:prstGeom>
          <a:ln w="0">
            <a:noFill/>
          </a:ln>
        </p:spPr>
      </p:pic>
      <p:sp>
        <p:nvSpPr>
          <p:cNvPr id="129" name="CustomShape 2"/>
          <p:cNvSpPr/>
          <p:nvPr/>
        </p:nvSpPr>
        <p:spPr>
          <a:xfrm>
            <a:off x="4038480" y="6356520"/>
            <a:ext cx="4112280" cy="362520"/>
          </a:xfrm>
          <a:prstGeom prst="rect">
            <a:avLst/>
          </a:prstGeom>
          <a:noFill/>
          <a:ln w="0">
            <a:noFill/>
          </a:ln>
        </p:spPr>
        <p:style>
          <a:lnRef idx="0">
            <a:scrgbClr r="0" g="0" b="0"/>
          </a:lnRef>
          <a:fillRef idx="0">
            <a:scrgbClr r="0" g="0" b="0"/>
          </a:fillRef>
          <a:effectRef idx="0">
            <a:scrgbClr r="0" g="0" b="0"/>
          </a:effectRef>
          <a:fontRef idx="minor"/>
        </p:style>
      </p:sp>
      <p:sp>
        <p:nvSpPr>
          <p:cNvPr id="130" name="CustomShape 3"/>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512B7AAB-4F0C-48A2-A324-A5163645C594}" type="slidenum">
              <a:rPr lang="en-US" sz="1200" b="0" strike="noStrike" spc="-1">
                <a:solidFill>
                  <a:srgbClr val="8B8B8B"/>
                </a:solidFill>
                <a:latin typeface="Calibri"/>
                <a:ea typeface="DejaVu Sans"/>
              </a:rPr>
              <a:t>4</a:t>
            </a:fld>
            <a:endParaRPr lang="en-US" sz="1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3040" y="355320"/>
            <a:ext cx="1221264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743040" indent="-740880" algn="ctr">
              <a:lnSpc>
                <a:spcPct val="90000"/>
              </a:lnSpc>
              <a:buNone/>
              <a:tabLst>
                <a:tab pos="0" algn="l"/>
              </a:tabLst>
            </a:pPr>
            <a:r>
              <a:rPr lang="en-US" sz="3200" b="1" strike="noStrike" spc="-1">
                <a:solidFill>
                  <a:srgbClr val="000000"/>
                </a:solidFill>
                <a:latin typeface="Arial"/>
                <a:ea typeface="DejaVu Sans"/>
              </a:rPr>
              <a:t>2. Cities Liable for Potential, Devastating Lawsuits</a:t>
            </a:r>
            <a:br>
              <a:rPr sz="1800"/>
            </a:br>
            <a:r>
              <a:rPr lang="en-US" sz="3200" b="1" strike="noStrike" spc="-1">
                <a:solidFill>
                  <a:srgbClr val="4472C4"/>
                </a:solidFill>
                <a:latin typeface="Calibri Light"/>
                <a:ea typeface="DejaVu Sans"/>
              </a:rPr>
              <a:t>Big-Tech wireless companies use local “</a:t>
            </a:r>
            <a:r>
              <a:rPr lang="en-US" sz="3200" b="1" strike="noStrike" spc="-1">
                <a:solidFill>
                  <a:srgbClr val="C00000"/>
                </a:solidFill>
                <a:latin typeface="Calibri Light"/>
                <a:ea typeface="DejaVu Sans"/>
              </a:rPr>
              <a:t>shell companies</a:t>
            </a:r>
            <a:r>
              <a:rPr lang="en-US" sz="3200" b="1" strike="noStrike" spc="-1">
                <a:solidFill>
                  <a:srgbClr val="4472C4"/>
                </a:solidFill>
                <a:latin typeface="Calibri Light"/>
                <a:ea typeface="DejaVu Sans"/>
              </a:rPr>
              <a:t>” that do </a:t>
            </a:r>
            <a:r>
              <a:rPr lang="en-US" sz="3200" b="1" u="sng" strike="noStrike" spc="-1">
                <a:solidFill>
                  <a:srgbClr val="4472C4"/>
                </a:solidFill>
                <a:uFillTx/>
                <a:latin typeface="Calibri Light"/>
                <a:ea typeface="DejaVu Sans"/>
              </a:rPr>
              <a:t>not</a:t>
            </a:r>
            <a:r>
              <a:rPr lang="en-US" sz="3200" b="1" strike="noStrike" spc="-1">
                <a:solidFill>
                  <a:srgbClr val="4472C4"/>
                </a:solidFill>
                <a:latin typeface="Calibri Light"/>
                <a:ea typeface="DejaVu Sans"/>
              </a:rPr>
              <a:t> have insurance or assets to cover claims, leaving cities liable.</a:t>
            </a:r>
            <a:endParaRPr lang="en-US" sz="3200" b="0" strike="noStrike" spc="-1">
              <a:latin typeface="Arial"/>
            </a:endParaRPr>
          </a:p>
        </p:txBody>
      </p:sp>
      <p:pic>
        <p:nvPicPr>
          <p:cNvPr id="132" name="Picture 2" descr="Who Wins and Who Loses in Australia's Fuel Shell Game? - Chainalytics"/>
          <p:cNvPicPr/>
          <p:nvPr/>
        </p:nvPicPr>
        <p:blipFill>
          <a:blip r:embed="rId3"/>
          <a:stretch/>
        </p:blipFill>
        <p:spPr>
          <a:xfrm>
            <a:off x="1089360" y="2174760"/>
            <a:ext cx="10168920" cy="50385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838080" y="365040"/>
            <a:ext cx="105130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buNone/>
            </a:pPr>
            <a:r>
              <a:rPr lang="en-US" sz="3200" b="1" strike="noStrike" spc="-1">
                <a:solidFill>
                  <a:srgbClr val="333333"/>
                </a:solidFill>
                <a:latin typeface="Calibri Light"/>
                <a:ea typeface="DejaVu Sans"/>
              </a:rPr>
              <a:t>Current General Liability Insurance has </a:t>
            </a:r>
            <a:br>
              <a:rPr sz="1800"/>
            </a:br>
            <a:r>
              <a:rPr lang="en-US" sz="3200" b="1" strike="noStrike" spc="-1">
                <a:solidFill>
                  <a:srgbClr val="4472C4"/>
                </a:solidFill>
                <a:latin typeface="Calibri Light"/>
                <a:ea typeface="DejaVu Sans"/>
              </a:rPr>
              <a:t>RF-EMR Pollution Exclusion</a:t>
            </a:r>
            <a:r>
              <a:rPr lang="en-US" sz="3200" b="1" strike="noStrike" spc="-1">
                <a:solidFill>
                  <a:srgbClr val="333333"/>
                </a:solidFill>
                <a:latin typeface="Calibri Light"/>
                <a:ea typeface="DejaVu Sans"/>
              </a:rPr>
              <a:t> (</a:t>
            </a:r>
            <a:r>
              <a:rPr lang="en-US" sz="3200" b="1" u="sng" strike="noStrike" spc="-1">
                <a:solidFill>
                  <a:srgbClr val="0563C1"/>
                </a:solidFill>
                <a:uFillTx/>
                <a:latin typeface="Calibri Light"/>
                <a:ea typeface="DejaVu Sans"/>
                <a:hlinkClick r:id="rId3"/>
              </a:rPr>
              <a:t>link</a:t>
            </a:r>
            <a:r>
              <a:rPr lang="en-US" sz="3200" b="1" strike="noStrike" spc="-1">
                <a:solidFill>
                  <a:srgbClr val="333333"/>
                </a:solidFill>
                <a:latin typeface="Calibri Light"/>
                <a:ea typeface="DejaVu Sans"/>
              </a:rPr>
              <a:t>)</a:t>
            </a:r>
            <a:br>
              <a:rPr sz="3200"/>
            </a:br>
            <a:endParaRPr lang="en-US" sz="3200" b="0" strike="noStrike" spc="-1">
              <a:latin typeface="Arial"/>
            </a:endParaRPr>
          </a:p>
        </p:txBody>
      </p:sp>
      <p:sp>
        <p:nvSpPr>
          <p:cNvPr id="134" name="CustomShape 2"/>
          <p:cNvSpPr/>
          <p:nvPr/>
        </p:nvSpPr>
        <p:spPr>
          <a:xfrm>
            <a:off x="838080" y="1825560"/>
            <a:ext cx="10513080" cy="434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0000"/>
          </a:bodyPr>
          <a:lstStyle/>
          <a:p>
            <a:pPr marL="228600" indent="-226440">
              <a:lnSpc>
                <a:spcPct val="90000"/>
              </a:lnSpc>
              <a:spcBef>
                <a:spcPts val="1001"/>
              </a:spcBef>
              <a:buClr>
                <a:srgbClr val="000000"/>
              </a:buClr>
              <a:buFont typeface="Arial"/>
              <a:buChar char="•"/>
            </a:pPr>
            <a:r>
              <a:rPr lang="en-US" sz="3200" b="0" strike="noStrike" spc="-1">
                <a:solidFill>
                  <a:srgbClr val="000000"/>
                </a:solidFill>
                <a:latin typeface="Calibri"/>
                <a:ea typeface="DejaVu Sans"/>
              </a:rPr>
              <a:t>Insurers and Wireless Cos. categorize RF-EMR exposures as a </a:t>
            </a:r>
            <a:r>
              <a:rPr lang="en-US" sz="3200" b="0" u="sng" strike="noStrike" spc="-1">
                <a:solidFill>
                  <a:srgbClr val="0563C1"/>
                </a:solidFill>
                <a:uFillTx/>
                <a:latin typeface="Calibri"/>
                <a:ea typeface="DejaVu Sans"/>
                <a:hlinkClick r:id="rId4"/>
              </a:rPr>
              <a:t>hazardous pollutant</a:t>
            </a:r>
            <a:r>
              <a:rPr lang="en-US" sz="3200" b="0" strike="noStrike" spc="-1">
                <a:solidFill>
                  <a:srgbClr val="000000"/>
                </a:solidFill>
                <a:latin typeface="Calibri"/>
                <a:ea typeface="DejaVu Sans"/>
              </a:rPr>
              <a:t>.</a:t>
            </a:r>
            <a:endParaRPr lang="en-US" sz="3200" b="0" strike="noStrike" spc="-1">
              <a:latin typeface="Arial"/>
            </a:endParaRPr>
          </a:p>
          <a:p>
            <a:pPr marL="228600" indent="-226440">
              <a:lnSpc>
                <a:spcPct val="90000"/>
              </a:lnSpc>
              <a:spcBef>
                <a:spcPts val="1001"/>
              </a:spcBef>
              <a:buClr>
                <a:srgbClr val="000000"/>
              </a:buClr>
              <a:buFont typeface="Arial"/>
              <a:buChar char="•"/>
            </a:pPr>
            <a:r>
              <a:rPr lang="en-US" sz="3200" b="0" u="sng" strike="noStrike" spc="-1">
                <a:solidFill>
                  <a:srgbClr val="0563C1"/>
                </a:solidFill>
                <a:uFillTx/>
                <a:latin typeface="Calibri"/>
                <a:ea typeface="DejaVu Sans"/>
                <a:hlinkClick r:id="rId5"/>
              </a:rPr>
              <a:t>Lloyd’s of London</a:t>
            </a:r>
            <a:r>
              <a:rPr lang="en-US" sz="3200" b="0" strike="noStrike" spc="-1">
                <a:solidFill>
                  <a:srgbClr val="000000"/>
                </a:solidFill>
                <a:latin typeface="Calibri"/>
                <a:ea typeface="DejaVu Sans"/>
              </a:rPr>
              <a:t>, Swiss Re, AM Best and other insurance cos. exclude coverage for injury and death claims from RF-EMR exposures:</a:t>
            </a:r>
            <a:endParaRPr lang="en-US" sz="3200" b="0" strike="noStrike" spc="-1">
              <a:latin typeface="Arial"/>
            </a:endParaRPr>
          </a:p>
          <a:p>
            <a:pPr marL="228600" indent="-226440">
              <a:lnSpc>
                <a:spcPct val="90000"/>
              </a:lnSpc>
              <a:spcBef>
                <a:spcPts val="1001"/>
              </a:spcBef>
              <a:buClr>
                <a:srgbClr val="000000"/>
              </a:buClr>
              <a:buFont typeface="Arial"/>
              <a:buChar char="•"/>
            </a:pPr>
            <a:r>
              <a:rPr lang="en-US" sz="3200" b="1" strike="noStrike" spc="-1">
                <a:solidFill>
                  <a:srgbClr val="000000"/>
                </a:solidFill>
                <a:latin typeface="Calibri"/>
                <a:ea typeface="DejaVu Sans"/>
              </a:rPr>
              <a:t>"Lloyd’s excludes any claims arising out of, resulting from or contributed to by electromagnetic fields, electromagnetic radiation, electromagnetism, radio waves or noise."</a:t>
            </a:r>
            <a:endParaRPr lang="en-US" sz="3200" b="0" strike="noStrike" spc="-1">
              <a:latin typeface="Arial"/>
            </a:endParaRPr>
          </a:p>
          <a:p>
            <a:pPr marL="228600" indent="-226440">
              <a:lnSpc>
                <a:spcPct val="90000"/>
              </a:lnSpc>
              <a:spcBef>
                <a:spcPts val="1001"/>
              </a:spcBef>
              <a:buClr>
                <a:srgbClr val="000000"/>
              </a:buClr>
              <a:buFont typeface="Arial"/>
              <a:buChar char="•"/>
            </a:pPr>
            <a:r>
              <a:rPr lang="en-US" sz="3200" b="0" strike="noStrike" spc="-1">
                <a:solidFill>
                  <a:srgbClr val="000000"/>
                </a:solidFill>
                <a:latin typeface="Calibri"/>
                <a:ea typeface="DejaVu Sans"/>
              </a:rPr>
              <a:t>RF-EMR exposures are a </a:t>
            </a:r>
            <a:r>
              <a:rPr lang="en-US" sz="3200" b="0" u="sng" strike="noStrike" spc="-1">
                <a:solidFill>
                  <a:srgbClr val="0563C1"/>
                </a:solidFill>
                <a:uFillTx/>
                <a:latin typeface="Calibri"/>
                <a:ea typeface="DejaVu Sans"/>
                <a:hlinkClick r:id="rId6"/>
              </a:rPr>
              <a:t>scientifically-established</a:t>
            </a:r>
            <a:r>
              <a:rPr lang="en-US" sz="3200" b="0" strike="noStrike" spc="-1">
                <a:solidFill>
                  <a:srgbClr val="000000"/>
                </a:solidFill>
                <a:latin typeface="Calibri"/>
                <a:ea typeface="DejaVu Sans"/>
              </a:rPr>
              <a:t> </a:t>
            </a:r>
            <a:r>
              <a:rPr lang="en-US" sz="3200" b="1" strike="noStrike" spc="-1">
                <a:solidFill>
                  <a:srgbClr val="000000"/>
                </a:solidFill>
                <a:latin typeface="Calibri"/>
                <a:ea typeface="DejaVu Sans"/>
              </a:rPr>
              <a:t>health hazard</a:t>
            </a:r>
            <a:endParaRPr lang="en-US" sz="3200" b="0" strike="noStrike" spc="-1">
              <a:latin typeface="Arial"/>
            </a:endParaRPr>
          </a:p>
          <a:p>
            <a:pPr>
              <a:lnSpc>
                <a:spcPct val="90000"/>
              </a:lnSpc>
              <a:spcBef>
                <a:spcPts val="1001"/>
              </a:spcBef>
              <a:buNone/>
              <a:tabLst>
                <a:tab pos="0" algn="l"/>
              </a:tabLst>
            </a:pPr>
            <a:r>
              <a:rPr lang="en-US" sz="1900" b="1" u="sng" strike="noStrike" spc="-1">
                <a:solidFill>
                  <a:srgbClr val="0563C1"/>
                </a:solidFill>
                <a:uFillTx/>
                <a:latin typeface="Calibri"/>
                <a:ea typeface="DejaVu Sans"/>
                <a:hlinkClick r:id="rId5"/>
              </a:rPr>
              <a:t>https://scientists4wiredtech.com/what-are-4g-5g/insurance-underwriters-refuse-to-cover-wireless-industry/</a:t>
            </a:r>
            <a:r>
              <a:rPr lang="en-US" sz="1900" b="1" strike="noStrike" spc="-1">
                <a:solidFill>
                  <a:srgbClr val="000000"/>
                </a:solidFill>
                <a:latin typeface="Calibri"/>
                <a:ea typeface="DejaVu Sans"/>
              </a:rPr>
              <a:t> </a:t>
            </a:r>
            <a:endParaRPr lang="en-US" sz="1900" b="0" strike="noStrike" spc="-1">
              <a:latin typeface="Arial"/>
            </a:endParaRPr>
          </a:p>
          <a:p>
            <a:pPr>
              <a:lnSpc>
                <a:spcPct val="90000"/>
              </a:lnSpc>
              <a:spcBef>
                <a:spcPts val="1001"/>
              </a:spcBef>
              <a:buNone/>
              <a:tabLst>
                <a:tab pos="0" algn="l"/>
              </a:tabLst>
            </a:pPr>
            <a:endParaRPr lang="en-US" sz="19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9436C440-02BD-47BC-961C-CEB9BC27B07C}" type="slidenum">
              <a:rPr lang="en-US" sz="1200" b="0" strike="noStrike" spc="-1">
                <a:solidFill>
                  <a:srgbClr val="8B8B8B"/>
                </a:solidFill>
                <a:latin typeface="Calibri"/>
                <a:ea typeface="DejaVu Sans"/>
              </a:rPr>
              <a:t>7</a:t>
            </a:fld>
            <a:endParaRPr lang="en-US" sz="1200" b="0" strike="noStrike" spc="-1">
              <a:latin typeface="Arial"/>
            </a:endParaRPr>
          </a:p>
        </p:txBody>
      </p:sp>
      <p:pic>
        <p:nvPicPr>
          <p:cNvPr id="136" name="Picture 5"/>
          <p:cNvPicPr/>
          <p:nvPr/>
        </p:nvPicPr>
        <p:blipFill>
          <a:blip r:embed="rId3"/>
          <a:stretch/>
        </p:blipFill>
        <p:spPr>
          <a:xfrm>
            <a:off x="5630760" y="2094840"/>
            <a:ext cx="5957280" cy="4467240"/>
          </a:xfrm>
          <a:prstGeom prst="rect">
            <a:avLst/>
          </a:prstGeom>
          <a:ln w="0">
            <a:noFill/>
          </a:ln>
        </p:spPr>
      </p:pic>
      <p:sp>
        <p:nvSpPr>
          <p:cNvPr id="137" name="CustomShape 2"/>
          <p:cNvSpPr/>
          <p:nvPr/>
        </p:nvSpPr>
        <p:spPr>
          <a:xfrm flipH="1">
            <a:off x="219600" y="501480"/>
            <a:ext cx="11693880" cy="106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3200" b="1" strike="noStrike" spc="-1">
                <a:solidFill>
                  <a:srgbClr val="000000"/>
                </a:solidFill>
                <a:latin typeface="Arial"/>
                <a:ea typeface="DejaVu Sans"/>
              </a:rPr>
              <a:t>3.  20% or More Decrease in Property Values</a:t>
            </a:r>
            <a:endParaRPr lang="en-US" sz="3200" b="0" strike="noStrike" spc="-1">
              <a:latin typeface="Arial"/>
            </a:endParaRPr>
          </a:p>
          <a:p>
            <a:pPr algn="ctr">
              <a:lnSpc>
                <a:spcPct val="100000"/>
              </a:lnSpc>
              <a:buNone/>
            </a:pPr>
            <a:r>
              <a:rPr lang="en-US" sz="3200" b="1" strike="noStrike" spc="-1">
                <a:solidFill>
                  <a:srgbClr val="4472C4"/>
                </a:solidFill>
                <a:latin typeface="Calibri Light"/>
                <a:ea typeface="DejaVu Sans"/>
              </a:rPr>
              <a:t>Local cities cannot afford to lose these taxes!</a:t>
            </a:r>
            <a:endParaRPr lang="en-US" sz="3200" b="0" strike="noStrike" spc="-1">
              <a:latin typeface="Arial"/>
            </a:endParaRPr>
          </a:p>
        </p:txBody>
      </p:sp>
      <p:sp>
        <p:nvSpPr>
          <p:cNvPr id="138" name="CustomShape 3"/>
          <p:cNvSpPr/>
          <p:nvPr/>
        </p:nvSpPr>
        <p:spPr>
          <a:xfrm>
            <a:off x="666360" y="2133000"/>
            <a:ext cx="4424760" cy="3942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tabLst>
                <a:tab pos="0" algn="l"/>
              </a:tabLst>
            </a:pPr>
            <a:r>
              <a:rPr lang="en-US" sz="2300" b="0" strike="noStrike" spc="-1">
                <a:solidFill>
                  <a:srgbClr val="000000"/>
                </a:solidFill>
                <a:latin typeface="Calibri"/>
                <a:ea typeface="DejaVu Sans"/>
              </a:rPr>
              <a:t>“Based on </a:t>
            </a:r>
            <a:r>
              <a:rPr lang="en-US" sz="2300" b="1" strike="noStrike" spc="-1">
                <a:solidFill>
                  <a:srgbClr val="000000"/>
                </a:solidFill>
                <a:latin typeface="Calibri"/>
                <a:ea typeface="DejaVu Sans"/>
              </a:rPr>
              <a:t>3G/4G</a:t>
            </a:r>
            <a:r>
              <a:rPr lang="en-US" sz="2300" b="0" strike="noStrike" spc="-1">
                <a:solidFill>
                  <a:srgbClr val="000000"/>
                </a:solidFill>
                <a:latin typeface="Calibri"/>
                <a:ea typeface="DejaVu Sans"/>
              </a:rPr>
              <a:t> infrastructure alone, </a:t>
            </a:r>
            <a:r>
              <a:rPr lang="en-US" sz="2300" b="1" strike="noStrike" spc="-1">
                <a:solidFill>
                  <a:srgbClr val="000000"/>
                </a:solidFill>
                <a:latin typeface="Calibri"/>
                <a:ea typeface="DejaVu Sans"/>
              </a:rPr>
              <a:t>Realtor Magazine</a:t>
            </a:r>
            <a:r>
              <a:rPr lang="en-US" sz="2300" b="0" strike="noStrike" spc="-1">
                <a:solidFill>
                  <a:srgbClr val="000000"/>
                </a:solidFill>
                <a:latin typeface="Calibri"/>
                <a:ea typeface="DejaVu Sans"/>
              </a:rPr>
              <a:t> cited a </a:t>
            </a:r>
            <a:r>
              <a:rPr lang="en-US" sz="2300" b="1" strike="noStrike" spc="-1">
                <a:solidFill>
                  <a:srgbClr val="C00000"/>
                </a:solidFill>
                <a:latin typeface="Calibri"/>
                <a:ea typeface="DejaVu Sans"/>
              </a:rPr>
              <a:t>20% price decrease for properties near cell towers, </a:t>
            </a:r>
            <a:r>
              <a:rPr lang="en-US" sz="2300" b="0" strike="noStrike" spc="-1">
                <a:solidFill>
                  <a:srgbClr val="000000"/>
                </a:solidFill>
                <a:latin typeface="Calibri"/>
                <a:ea typeface="DejaVu Sans"/>
              </a:rPr>
              <a:t>as did </a:t>
            </a:r>
            <a:r>
              <a:rPr lang="en-US" sz="2300" b="1" strike="noStrike" spc="-1">
                <a:solidFill>
                  <a:srgbClr val="000000"/>
                </a:solidFill>
                <a:latin typeface="Calibri"/>
                <a:ea typeface="DejaVu Sans"/>
              </a:rPr>
              <a:t>Appraisal Journal</a:t>
            </a:r>
            <a:r>
              <a:rPr lang="en-US" sz="2300" b="0" strike="noStrike" spc="-1">
                <a:solidFill>
                  <a:srgbClr val="C00000"/>
                </a:solidFill>
                <a:latin typeface="Calibri"/>
                <a:ea typeface="DejaVu Sans"/>
              </a:rPr>
              <a:t>. </a:t>
            </a:r>
            <a:r>
              <a:rPr lang="en-US" sz="2300" b="0" strike="noStrike" spc="-1">
                <a:solidFill>
                  <a:srgbClr val="000000"/>
                </a:solidFill>
                <a:latin typeface="Calibri"/>
                <a:ea typeface="DejaVu Sans"/>
              </a:rPr>
              <a:t>Furthermore, a survey by the National Institute for Science, Law &amp; Public Policy (NISLAPP) found that </a:t>
            </a:r>
            <a:r>
              <a:rPr lang="en-US" sz="2300" b="1" strike="noStrike" spc="-1">
                <a:solidFill>
                  <a:srgbClr val="C00000"/>
                </a:solidFill>
                <a:latin typeface="Calibri"/>
                <a:ea typeface="DejaVu Sans"/>
              </a:rPr>
              <a:t>94% of homeowners are ‘less interested and would pay less’</a:t>
            </a:r>
            <a:r>
              <a:rPr lang="en-US" sz="2300" b="0" strike="noStrike" spc="-1">
                <a:solidFill>
                  <a:srgbClr val="C00000"/>
                </a:solidFill>
                <a:latin typeface="Calibri"/>
                <a:ea typeface="DejaVu Sans"/>
              </a:rPr>
              <a:t> </a:t>
            </a:r>
            <a:r>
              <a:rPr lang="en-US" sz="2300" b="0" strike="noStrike" spc="-1">
                <a:solidFill>
                  <a:srgbClr val="000000"/>
                </a:solidFill>
                <a:latin typeface="Calibri"/>
                <a:ea typeface="DejaVu Sans"/>
              </a:rPr>
              <a:t>for a property located near a cell tower or antenna.” </a:t>
            </a:r>
            <a:endParaRPr lang="en-US" sz="23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765440" y="1288440"/>
            <a:ext cx="4862160" cy="505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buNone/>
            </a:pPr>
            <a:br>
              <a:rPr sz="1800"/>
            </a:br>
            <a:r>
              <a:rPr lang="en-US" sz="2200" b="1" strike="noStrike" spc="-1">
                <a:solidFill>
                  <a:srgbClr val="000000"/>
                </a:solidFill>
                <a:latin typeface="Calibri"/>
                <a:ea typeface="DejaVu Sans"/>
              </a:rPr>
              <a:t>Loss of privacy: </a:t>
            </a:r>
            <a:r>
              <a:rPr lang="en-US" sz="2200" b="0" strike="noStrike" spc="-1">
                <a:solidFill>
                  <a:srgbClr val="000000"/>
                </a:solidFill>
                <a:latin typeface="Calibri"/>
                <a:ea typeface="DejaVu Sans"/>
              </a:rPr>
              <a:t>24/7 surveillance, just like in airports, mm waves "see" through clothes &amp; bounce off skin</a:t>
            </a:r>
            <a:br>
              <a:rPr sz="1800"/>
            </a:br>
            <a:br>
              <a:rPr sz="1800"/>
            </a:br>
            <a:r>
              <a:rPr lang="en-US" sz="2200" b="0" u="sng" strike="noStrike" spc="-1">
                <a:solidFill>
                  <a:srgbClr val="0563C1"/>
                </a:solidFill>
                <a:uFillTx/>
                <a:latin typeface="Calibri"/>
                <a:ea typeface="DejaVu Sans"/>
                <a:hlinkClick r:id="rId3"/>
              </a:rPr>
              <a:t>VentureBeat</a:t>
            </a:r>
            <a:r>
              <a:rPr lang="en-US" sz="2200" b="0" strike="noStrike" spc="-1">
                <a:solidFill>
                  <a:srgbClr val="000000"/>
                </a:solidFill>
                <a:latin typeface="Calibri"/>
                <a:ea typeface="DejaVu Sans"/>
              </a:rPr>
              <a:t>: body scanners show nearly nude images of people trying to board flights</a:t>
            </a:r>
            <a:br>
              <a:rPr sz="1800"/>
            </a:br>
            <a:br>
              <a:rPr sz="1800"/>
            </a:br>
            <a:r>
              <a:rPr lang="en-US" sz="2200" b="0" u="sng" strike="noStrike" spc="-1">
                <a:solidFill>
                  <a:srgbClr val="0563C1"/>
                </a:solidFill>
                <a:uFillTx/>
                <a:latin typeface="Calibri"/>
                <a:ea typeface="DejaVu Sans"/>
                <a:hlinkClick r:id="rId4"/>
              </a:rPr>
              <a:t>Security Disaster</a:t>
            </a:r>
            <a:r>
              <a:rPr lang="en-US" sz="2200" b="0" strike="noStrike" spc="-1">
                <a:solidFill>
                  <a:srgbClr val="000000"/>
                </a:solidFill>
                <a:latin typeface="Calibri"/>
                <a:ea typeface="DejaVu Sans"/>
              </a:rPr>
              <a:t>: In </a:t>
            </a:r>
            <a:r>
              <a:rPr lang="en-US" sz="2200" b="1" strike="noStrike" spc="-1">
                <a:solidFill>
                  <a:srgbClr val="000000"/>
                </a:solidFill>
                <a:latin typeface="Calibri"/>
                <a:ea typeface="DejaVu Sans"/>
              </a:rPr>
              <a:t>both</a:t>
            </a:r>
            <a:r>
              <a:rPr lang="en-US" sz="2200" b="0" strike="noStrike" spc="-1">
                <a:solidFill>
                  <a:srgbClr val="000000"/>
                </a:solidFill>
                <a:latin typeface="Calibri"/>
                <a:ea typeface="DejaVu Sans"/>
              </a:rPr>
              <a:t> 4G/5G, a user-plane integrity flaw; heightened risk of hacking</a:t>
            </a:r>
            <a:br>
              <a:rPr sz="1800"/>
            </a:br>
            <a:br>
              <a:rPr sz="2200"/>
            </a:br>
            <a:endParaRPr lang="en-US" sz="2200" b="0" strike="noStrike" spc="-1">
              <a:latin typeface="Arial"/>
            </a:endParaRPr>
          </a:p>
        </p:txBody>
      </p:sp>
      <p:sp>
        <p:nvSpPr>
          <p:cNvPr id="140" name="CustomShape 2"/>
          <p:cNvSpPr/>
          <p:nvPr/>
        </p:nvSpPr>
        <p:spPr>
          <a:xfrm>
            <a:off x="47880" y="81360"/>
            <a:ext cx="12094200" cy="155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3200" b="1" strike="noStrike" spc="-1">
                <a:solidFill>
                  <a:srgbClr val="000000"/>
                </a:solidFill>
                <a:latin typeface="Arial"/>
                <a:ea typeface="DejaVu Sans"/>
              </a:rPr>
              <a:t>4.  Privacy and Security Violations in Neighborhoods</a:t>
            </a:r>
            <a:endParaRPr lang="en-US" sz="3200" b="0" strike="noStrike" spc="-1">
              <a:latin typeface="Arial"/>
            </a:endParaRPr>
          </a:p>
          <a:p>
            <a:pPr algn="ctr">
              <a:lnSpc>
                <a:spcPct val="100000"/>
              </a:lnSpc>
              <a:buNone/>
            </a:pPr>
            <a:r>
              <a:rPr lang="en-US" sz="3200" b="1" strike="noStrike" spc="-1">
                <a:solidFill>
                  <a:srgbClr val="4472C4"/>
                </a:solidFill>
                <a:latin typeface="Calibri Light"/>
                <a:ea typeface="DejaVu Sans"/>
              </a:rPr>
              <a:t>Personal data is being harvested and sold to 3</a:t>
            </a:r>
            <a:r>
              <a:rPr lang="en-US" sz="3200" b="1" strike="noStrike" spc="-1" baseline="30000">
                <a:solidFill>
                  <a:srgbClr val="4472C4"/>
                </a:solidFill>
                <a:latin typeface="Calibri Light"/>
                <a:ea typeface="DejaVu Sans"/>
              </a:rPr>
              <a:t>rd</a:t>
            </a:r>
            <a:r>
              <a:rPr lang="en-US" sz="3200" b="1" strike="noStrike" spc="-1">
                <a:solidFill>
                  <a:srgbClr val="4472C4"/>
                </a:solidFill>
                <a:latin typeface="Calibri Light"/>
                <a:ea typeface="DejaVu Sans"/>
              </a:rPr>
              <a:t> parties!</a:t>
            </a:r>
            <a:endParaRPr lang="en-US" sz="3200" b="0" strike="noStrike" spc="-1">
              <a:latin typeface="Arial"/>
            </a:endParaRPr>
          </a:p>
        </p:txBody>
      </p:sp>
      <p:sp>
        <p:nvSpPr>
          <p:cNvPr id="141" name="CustomShape 3"/>
          <p:cNvSpPr/>
          <p:nvPr/>
        </p:nvSpPr>
        <p:spPr>
          <a:xfrm>
            <a:off x="47880" y="5644080"/>
            <a:ext cx="121420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1" strike="noStrike" spc="-1">
                <a:solidFill>
                  <a:srgbClr val="333333"/>
                </a:solidFill>
                <a:latin typeface="Candara"/>
                <a:ea typeface="DejaVu Sans"/>
              </a:rPr>
              <a:t>Millimeter-Wave</a:t>
            </a:r>
            <a:r>
              <a:rPr lang="en-US" sz="1800" b="0" strike="noStrike" spc="-1">
                <a:solidFill>
                  <a:srgbClr val="333333"/>
                </a:solidFill>
                <a:latin typeface="Candara"/>
                <a:ea typeface="DejaVu Sans"/>
              </a:rPr>
              <a:t> Body scanners allow routine </a:t>
            </a:r>
            <a:r>
              <a:rPr lang="en-US" sz="1800" b="0" u="sng" strike="noStrike" spc="-1">
                <a:solidFill>
                  <a:srgbClr val="0563C1"/>
                </a:solidFill>
                <a:uFillTx/>
                <a:latin typeface="Candara"/>
                <a:ea typeface="DejaVu Sans"/>
                <a:hlinkClick r:id="rId5"/>
              </a:rPr>
              <a:t>digital strip searches </a:t>
            </a:r>
            <a:r>
              <a:rPr lang="en-US" sz="1800" b="0" strike="noStrike" spc="-1">
                <a:solidFill>
                  <a:srgbClr val="333333"/>
                </a:solidFill>
                <a:latin typeface="Candara"/>
                <a:ea typeface="DejaVu Sans"/>
              </a:rPr>
              <a:t>of individuals who are not suspected of any crime. </a:t>
            </a:r>
            <a:endParaRPr lang="en-US" sz="1800" b="0" strike="noStrike" spc="-1">
              <a:latin typeface="Arial"/>
            </a:endParaRPr>
          </a:p>
          <a:p>
            <a:pPr>
              <a:lnSpc>
                <a:spcPct val="100000"/>
              </a:lnSpc>
              <a:buNone/>
            </a:pPr>
            <a:r>
              <a:rPr lang="en-US" sz="1800" b="0" strike="noStrike" spc="-1">
                <a:solidFill>
                  <a:srgbClr val="333333"/>
                </a:solidFill>
                <a:latin typeface="Candara"/>
                <a:ea typeface="DejaVu Sans"/>
              </a:rPr>
              <a:t>For more info, see </a:t>
            </a:r>
            <a:r>
              <a:rPr lang="en-US" sz="1800" b="0" u="sng" strike="noStrike" spc="-1">
                <a:solidFill>
                  <a:srgbClr val="0563C1"/>
                </a:solidFill>
                <a:uFillTx/>
                <a:latin typeface="Candara"/>
                <a:ea typeface="DejaVu Sans"/>
                <a:hlinkClick r:id="rId6"/>
              </a:rPr>
              <a:t>EPIC: Radiation Risks lawsuit</a:t>
            </a:r>
            <a:r>
              <a:rPr lang="en-US" sz="1800" b="0" strike="noStrike" spc="-1">
                <a:solidFill>
                  <a:srgbClr val="333333"/>
                </a:solidFill>
                <a:latin typeface="Candara"/>
                <a:ea typeface="DejaVu Sans"/>
              </a:rPr>
              <a:t> and </a:t>
            </a:r>
            <a:r>
              <a:rPr lang="en-US" sz="1800" b="0" u="sng" strike="noStrike" spc="-1">
                <a:solidFill>
                  <a:srgbClr val="0563C1"/>
                </a:solidFill>
                <a:uFillTx/>
                <a:latin typeface="Candara"/>
                <a:ea typeface="DejaVu Sans"/>
                <a:hlinkClick r:id="rId7"/>
              </a:rPr>
              <a:t>EPIC: ATR lawsuit</a:t>
            </a:r>
            <a:r>
              <a:rPr lang="en-US" sz="1800" b="0" strike="noStrike" spc="-1">
                <a:solidFill>
                  <a:srgbClr val="333333"/>
                </a:solidFill>
                <a:latin typeface="Candara"/>
                <a:ea typeface="DejaVu Sans"/>
              </a:rPr>
              <a:t>, and </a:t>
            </a:r>
            <a:r>
              <a:rPr lang="en-US" sz="1800" b="0" u="sng" strike="noStrike" spc="-1">
                <a:solidFill>
                  <a:srgbClr val="0563C1"/>
                </a:solidFill>
                <a:uFillTx/>
                <a:latin typeface="Candara"/>
                <a:ea typeface="DejaVu Sans"/>
                <a:hlinkClick r:id="rId8"/>
              </a:rPr>
              <a:t>EPIC: Suspension of Body Scanner Program</a:t>
            </a:r>
            <a:endParaRPr lang="en-US" sz="1800" b="0" strike="noStrike" spc="-1">
              <a:latin typeface="Arial"/>
            </a:endParaRPr>
          </a:p>
        </p:txBody>
      </p:sp>
      <p:sp>
        <p:nvSpPr>
          <p:cNvPr id="142" name="CustomShape 4"/>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534A454F-3337-43A4-A911-A9044EB4509D}" type="slidenum">
              <a:rPr lang="en-US" sz="1200" b="0" strike="noStrike" spc="-1">
                <a:solidFill>
                  <a:srgbClr val="8B8B8B"/>
                </a:solidFill>
                <a:latin typeface="Calibri"/>
                <a:ea typeface="DejaVu Sans"/>
              </a:rPr>
              <a:t>8</a:t>
            </a:fld>
            <a:endParaRPr lang="en-US" sz="1200" b="0" strike="noStrike" spc="-1">
              <a:latin typeface="Arial"/>
            </a:endParaRPr>
          </a:p>
        </p:txBody>
      </p:sp>
      <p:pic>
        <p:nvPicPr>
          <p:cNvPr id="143" name="Picture 8"/>
          <p:cNvPicPr/>
          <p:nvPr/>
        </p:nvPicPr>
        <p:blipFill>
          <a:blip r:embed="rId9"/>
          <a:stretch/>
        </p:blipFill>
        <p:spPr>
          <a:xfrm>
            <a:off x="7353360" y="1571040"/>
            <a:ext cx="3379320" cy="382716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285840" y="286200"/>
            <a:ext cx="11751480" cy="132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54000"/>
          </a:bodyPr>
          <a:lstStyle/>
          <a:p>
            <a:pPr algn="ctr">
              <a:lnSpc>
                <a:spcPct val="90000"/>
              </a:lnSpc>
              <a:buNone/>
            </a:pPr>
            <a:r>
              <a:rPr lang="en-US" sz="4600" b="1" strike="noStrike" spc="-1">
                <a:solidFill>
                  <a:srgbClr val="000000"/>
                </a:solidFill>
                <a:latin typeface="Arial"/>
                <a:ea typeface="DejaVu Sans"/>
              </a:rPr>
              <a:t>5. Threatens Natural Habitats, Ecology, Agriculture</a:t>
            </a:r>
            <a:br>
              <a:rPr sz="1800"/>
            </a:br>
            <a:r>
              <a:rPr lang="en-US" sz="3900" b="1" strike="noStrike" spc="-1">
                <a:solidFill>
                  <a:srgbClr val="4472C4"/>
                </a:solidFill>
                <a:latin typeface="Calibri"/>
                <a:ea typeface="DejaVu Sans"/>
              </a:rPr>
              <a:t>Pulse-modulated microwave radiation harms people, animals, plants, and insects, </a:t>
            </a:r>
            <a:r>
              <a:rPr lang="en-US" sz="3900" b="1" strike="noStrike" spc="-1">
                <a:solidFill>
                  <a:srgbClr val="C00000"/>
                </a:solidFill>
                <a:latin typeface="Calibri"/>
                <a:ea typeface="DejaVu Sans"/>
              </a:rPr>
              <a:t>Including Pollinators </a:t>
            </a:r>
            <a:r>
              <a:rPr lang="en-US" sz="2700" b="1" u="sng" strike="noStrike" spc="-1">
                <a:solidFill>
                  <a:srgbClr val="0563C1"/>
                </a:solidFill>
                <a:uFillTx/>
                <a:latin typeface="Calibri Light"/>
                <a:ea typeface="DejaVu Sans"/>
                <a:hlinkClick r:id="rId3"/>
              </a:rPr>
              <a:t>https://patents.google.com/patent/US6192598B1/en</a:t>
            </a:r>
            <a:endParaRPr lang="en-US" sz="2700" b="0" strike="noStrike" spc="-1">
              <a:latin typeface="Arial"/>
            </a:endParaRPr>
          </a:p>
          <a:p>
            <a:pPr algn="ctr">
              <a:lnSpc>
                <a:spcPct val="90000"/>
              </a:lnSpc>
              <a:buNone/>
            </a:pPr>
            <a:r>
              <a:rPr lang="en-US" sz="2700" b="1" u="sng" strike="noStrike" spc="-1">
                <a:solidFill>
                  <a:srgbClr val="0563C1"/>
                </a:solidFill>
                <a:uFillTx/>
                <a:latin typeface="Calibri Light"/>
                <a:ea typeface="DejaVu Sans"/>
              </a:rPr>
              <a:t>https://www.independent.co.uk/climate-change/news/birds-blind-washington-dead-grackles-b1855180.html</a:t>
            </a:r>
            <a:endParaRPr lang="en-US" sz="2700" b="0" strike="noStrike" spc="-1">
              <a:latin typeface="Arial"/>
            </a:endParaRPr>
          </a:p>
          <a:p>
            <a:pPr algn="ctr">
              <a:lnSpc>
                <a:spcPct val="90000"/>
              </a:lnSpc>
              <a:buNone/>
            </a:pPr>
            <a:endParaRPr lang="en-US" sz="2700" b="0" strike="noStrike" spc="-1">
              <a:latin typeface="Arial"/>
            </a:endParaRPr>
          </a:p>
        </p:txBody>
      </p:sp>
      <p:pic>
        <p:nvPicPr>
          <p:cNvPr id="145" name="Picture 4" descr="Less brilliant flowers still keep bees coming back | Science News for  Students"/>
          <p:cNvPicPr/>
          <p:nvPr/>
        </p:nvPicPr>
        <p:blipFill>
          <a:blip r:embed="rId4"/>
          <a:stretch/>
        </p:blipFill>
        <p:spPr>
          <a:xfrm>
            <a:off x="1487520" y="4557960"/>
            <a:ext cx="4115880" cy="2339640"/>
          </a:xfrm>
          <a:prstGeom prst="rect">
            <a:avLst/>
          </a:prstGeom>
          <a:ln w="0">
            <a:noFill/>
          </a:ln>
        </p:spPr>
      </p:pic>
      <p:pic>
        <p:nvPicPr>
          <p:cNvPr id="146" name="Picture 2"/>
          <p:cNvPicPr/>
          <p:nvPr/>
        </p:nvPicPr>
        <p:blipFill>
          <a:blip r:embed="rId5"/>
          <a:stretch/>
        </p:blipFill>
        <p:spPr>
          <a:xfrm>
            <a:off x="6794280" y="2056680"/>
            <a:ext cx="3630240" cy="4840920"/>
          </a:xfrm>
          <a:prstGeom prst="rect">
            <a:avLst/>
          </a:prstGeom>
          <a:ln w="0">
            <a:noFill/>
          </a:ln>
        </p:spPr>
      </p:pic>
      <p:sp>
        <p:nvSpPr>
          <p:cNvPr id="147" name="CustomShape 2"/>
          <p:cNvSpPr/>
          <p:nvPr/>
        </p:nvSpPr>
        <p:spPr>
          <a:xfrm>
            <a:off x="8610480" y="6356520"/>
            <a:ext cx="2740680" cy="36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buNone/>
            </a:pPr>
            <a:fld id="{47AD6940-54A4-4EDA-8336-8666ACE54486}" type="slidenum">
              <a:rPr lang="en-US" sz="1200" b="0" strike="noStrike" spc="-1">
                <a:solidFill>
                  <a:srgbClr val="8B8B8B"/>
                </a:solidFill>
                <a:latin typeface="Calibri"/>
                <a:ea typeface="DejaVu Sans"/>
              </a:rPr>
              <a:t>9</a:t>
            </a:fld>
            <a:endParaRPr lang="en-US" sz="1200" b="0" strike="noStrike" spc="-1">
              <a:latin typeface="Arial"/>
            </a:endParaRPr>
          </a:p>
        </p:txBody>
      </p:sp>
      <p:pic>
        <p:nvPicPr>
          <p:cNvPr id="148" name="Content Placeholder 3_0"/>
          <p:cNvPicPr/>
          <p:nvPr/>
        </p:nvPicPr>
        <p:blipFill>
          <a:blip r:embed="rId6"/>
          <a:stretch/>
        </p:blipFill>
        <p:spPr>
          <a:xfrm>
            <a:off x="1371600" y="1920240"/>
            <a:ext cx="4195440" cy="246708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14633</TotalTime>
  <Words>3727</Words>
  <Application>Microsoft Office PowerPoint</Application>
  <PresentationFormat>Widescreen</PresentationFormat>
  <Paragraphs>163</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Candara</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Valeri Marsh</dc:creator>
  <dc:description/>
  <cp:lastModifiedBy>Asia W</cp:lastModifiedBy>
  <cp:revision>188</cp:revision>
  <cp:lastPrinted>2023-10-05T18:29:50Z</cp:lastPrinted>
  <dcterms:created xsi:type="dcterms:W3CDTF">2021-01-20T02:48:00Z</dcterms:created>
  <dcterms:modified xsi:type="dcterms:W3CDTF">2024-01-17T01:22:49Z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23</vt:i4>
  </property>
  <property fmtid="{D5CDD505-2E9C-101B-9397-08002B2CF9AE}" pid="7" name="PresentationFormat">
    <vt:lpwstr>Custom</vt:lpwstr>
  </property>
  <property fmtid="{D5CDD505-2E9C-101B-9397-08002B2CF9AE}" pid="8" name="ScaleCrop">
    <vt:bool>false</vt:bool>
  </property>
  <property fmtid="{D5CDD505-2E9C-101B-9397-08002B2CF9AE}" pid="9" name="ShareDoc">
    <vt:bool>false</vt:bool>
  </property>
  <property fmtid="{D5CDD505-2E9C-101B-9397-08002B2CF9AE}" pid="10" name="Slides">
    <vt:i4>23</vt:i4>
  </property>
</Properties>
</file>