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84" r:id="rId5"/>
    <p:sldId id="261" r:id="rId6"/>
    <p:sldId id="289" r:id="rId7"/>
    <p:sldId id="287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nt, Linda (DES)" initials="KL(" lastIdx="4" clrIdx="0">
    <p:extLst>
      <p:ext uri="{19B8F6BF-5375-455C-9EA6-DF929625EA0E}">
        <p15:presenceInfo xmlns:p15="http://schemas.microsoft.com/office/powerpoint/2012/main" userId="S::linda.kent@des.wa.gov::05db2aa5-3263-4664-a266-21e96ae5e508" providerId="AD"/>
      </p:ext>
    </p:extLst>
  </p:cmAuthor>
  <p:cmAuthor id="2" name="Klotz, Kara (DES)" initials="KK(" lastIdx="1" clrIdx="1">
    <p:extLst>
      <p:ext uri="{19B8F6BF-5375-455C-9EA6-DF929625EA0E}">
        <p15:presenceInfo xmlns:p15="http://schemas.microsoft.com/office/powerpoint/2012/main" userId="S::kara.klotz@des.wa.gov::3044c354-8b41-47fb-8a52-97d1cb2c1db1" providerId="AD"/>
      </p:ext>
    </p:extLst>
  </p:cmAuthor>
  <p:cmAuthor id="3" name="Dettmer, Sarah (DES)" initials="DS(" lastIdx="1" clrIdx="2">
    <p:extLst>
      <p:ext uri="{19B8F6BF-5375-455C-9EA6-DF929625EA0E}">
        <p15:presenceInfo xmlns:p15="http://schemas.microsoft.com/office/powerpoint/2012/main" userId="S::sarah.dettmer@des.wa.gov::0fccb309-1c29-4164-8bb8-6ab22cda97e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809B"/>
    <a:srgbClr val="1F7F9A"/>
    <a:srgbClr val="F0F0F0"/>
    <a:srgbClr val="F9F9F9"/>
    <a:srgbClr val="11ABD8"/>
    <a:srgbClr val="E5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440" autoAdjust="0"/>
    <p:restoredTop sz="86442" autoAdjust="0"/>
  </p:normalViewPr>
  <p:slideViewPr>
    <p:cSldViewPr snapToGrid="0">
      <p:cViewPr varScale="1">
        <p:scale>
          <a:sx n="83" d="100"/>
          <a:sy n="83" d="100"/>
        </p:scale>
        <p:origin x="84" y="5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BC6EC-D389-42A1-A9DD-1422F3DCA056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A5330-2D34-42EB-9FC3-2EC560824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10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 decorative background box" title="Blue decorative background box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14"/>
            <a:ext cx="12191998" cy="5515901"/>
          </a:xfrm>
          <a:prstGeom prst="rect">
            <a:avLst/>
          </a:prstGeom>
          <a:effectLst>
            <a:outerShdw blurRad="190500" dist="88900" dir="5400000" algn="t" rotWithShape="0">
              <a:srgbClr val="5F5F5F">
                <a:alpha val="40000"/>
              </a:srgbClr>
            </a:outerShdw>
          </a:effectLst>
        </p:spPr>
      </p:pic>
      <p:pic>
        <p:nvPicPr>
          <p:cNvPr id="8" name="Picture 7" descr="Washington State Department of Enterprise Services logo" title="Washington State Department of Enterprise Services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501" y="5907790"/>
            <a:ext cx="3044952" cy="509002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104899" y="916585"/>
            <a:ext cx="9925051" cy="204935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5400" b="1" cap="all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04900" y="3067025"/>
            <a:ext cx="9925050" cy="761367"/>
          </a:xfrm>
        </p:spPr>
        <p:txBody>
          <a:bodyPr>
            <a:normAutofit/>
          </a:bodyPr>
          <a:lstStyle>
            <a:lvl1pPr marL="0" indent="0" algn="ctr"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104900" y="3874376"/>
            <a:ext cx="9925050" cy="1295502"/>
          </a:xfrm>
        </p:spPr>
        <p:txBody>
          <a:bodyPr>
            <a:normAutofit/>
          </a:bodyPr>
          <a:lstStyle>
            <a:lvl1pPr marL="0" indent="0" algn="ctr">
              <a:buNone/>
              <a:defRPr sz="3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1136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96223" y="956020"/>
            <a:ext cx="4526472" cy="1080821"/>
          </a:xfrm>
        </p:spPr>
        <p:txBody>
          <a:bodyPr>
            <a:normAutofit/>
          </a:bodyPr>
          <a:lstStyle>
            <a:lvl1pPr>
              <a:defRPr sz="3400" baseline="0">
                <a:solidFill>
                  <a:srgbClr val="1F7F9A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Content with image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15274" y="2544763"/>
            <a:ext cx="4526472" cy="204754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0"/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15272" y="4744710"/>
            <a:ext cx="4526474" cy="1322715"/>
          </a:xfr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Font typeface="Arial" panose="020B0604020202020204" pitchFamily="34" charset="0"/>
              <a:buNone/>
              <a:defRPr sz="2000" b="1" i="1">
                <a:solidFill>
                  <a:srgbClr val="1F7F9A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 sz="1800" b="1" i="1">
                <a:solidFill>
                  <a:srgbClr val="1B355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Font typeface="Arial" panose="020B0604020202020204" pitchFamily="34" charset="0"/>
              <a:buNone/>
              <a:defRPr sz="1800" b="1" i="1">
                <a:solidFill>
                  <a:srgbClr val="1B355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Font typeface="Arial" panose="020B0604020202020204" pitchFamily="34" charset="0"/>
              <a:buNone/>
              <a:defRPr sz="1800" b="1" i="1">
                <a:solidFill>
                  <a:srgbClr val="1B355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Font typeface="Arial" panose="020B0604020202020204" pitchFamily="34" charset="0"/>
              <a:buNone/>
              <a:defRPr sz="1800" b="1" i="1">
                <a:solidFill>
                  <a:srgbClr val="1B355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6099175" y="0"/>
            <a:ext cx="4816475" cy="6867525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on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2951249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7"/>
          <p:cNvSpPr>
            <a:spLocks noGrp="1"/>
          </p:cNvSpPr>
          <p:nvPr>
            <p:ph type="title" hasCustomPrompt="1"/>
          </p:nvPr>
        </p:nvSpPr>
        <p:spPr>
          <a:xfrm>
            <a:off x="893612" y="1360341"/>
            <a:ext cx="3356915" cy="1015663"/>
          </a:xfrm>
        </p:spPr>
        <p:txBody>
          <a:bodyPr>
            <a:noAutofit/>
          </a:bodyPr>
          <a:lstStyle>
            <a:lvl1pPr>
              <a:defRPr sz="3400">
                <a:solidFill>
                  <a:srgbClr val="1F7F9A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Content with images</a:t>
            </a: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1676401" y="2889580"/>
            <a:ext cx="2695574" cy="1381761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1663757" y="4512176"/>
            <a:ext cx="2695574" cy="1381761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1" name="Picture Placeholder 24"/>
          <p:cNvSpPr>
            <a:spLocks noGrp="1"/>
          </p:cNvSpPr>
          <p:nvPr>
            <p:ph type="pic" sz="quarter" idx="12" hasCustomPrompt="1"/>
          </p:nvPr>
        </p:nvSpPr>
        <p:spPr>
          <a:xfrm>
            <a:off x="4772025" y="1014413"/>
            <a:ext cx="3124200" cy="504507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on icon to add image</a:t>
            </a:r>
          </a:p>
        </p:txBody>
      </p:sp>
      <p:sp>
        <p:nvSpPr>
          <p:cNvPr id="12" name="Picture Placeholder 26"/>
          <p:cNvSpPr>
            <a:spLocks noGrp="1"/>
          </p:cNvSpPr>
          <p:nvPr>
            <p:ph type="pic" sz="quarter" idx="13" hasCustomPrompt="1"/>
          </p:nvPr>
        </p:nvSpPr>
        <p:spPr>
          <a:xfrm>
            <a:off x="8049621" y="1014413"/>
            <a:ext cx="3123203" cy="246221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on icon to add image</a:t>
            </a:r>
          </a:p>
        </p:txBody>
      </p:sp>
      <p:sp>
        <p:nvSpPr>
          <p:cNvPr id="13" name="Picture Placeholder 26"/>
          <p:cNvSpPr>
            <a:spLocks noGrp="1"/>
          </p:cNvSpPr>
          <p:nvPr>
            <p:ph type="pic" sz="quarter" idx="14" hasCustomPrompt="1"/>
          </p:nvPr>
        </p:nvSpPr>
        <p:spPr>
          <a:xfrm>
            <a:off x="8049621" y="3605861"/>
            <a:ext cx="3123203" cy="245331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on icon to add image</a:t>
            </a:r>
          </a:p>
        </p:txBody>
      </p:sp>
      <p:pic>
        <p:nvPicPr>
          <p:cNvPr id="14" name="Picture 13" descr="Bullet check mark" title="Bullet check mar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47" y="2889580"/>
            <a:ext cx="494619" cy="495300"/>
          </a:xfrm>
          <a:prstGeom prst="rect">
            <a:avLst/>
          </a:prstGeom>
        </p:spPr>
      </p:pic>
      <p:pic>
        <p:nvPicPr>
          <p:cNvPr id="15" name="Picture 14" descr="Bullet check mark" title="Bullet check mar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47" y="4464393"/>
            <a:ext cx="494619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72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985963" y="1828800"/>
            <a:ext cx="8007350" cy="2814638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Blank slide for you to do your own thing</a:t>
            </a:r>
          </a:p>
        </p:txBody>
      </p:sp>
    </p:spTree>
    <p:extLst>
      <p:ext uri="{BB962C8B-B14F-4D97-AF65-F5344CB8AC3E}">
        <p14:creationId xmlns:p14="http://schemas.microsoft.com/office/powerpoint/2010/main" val="1734002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167412" y="5666576"/>
            <a:ext cx="3056084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800">
                <a:solidFill>
                  <a:srgbClr val="1B355E"/>
                </a:solidFill>
                <a:latin typeface="Ubuntu" panose="020B0804030602030204" pitchFamily="34" charset="0"/>
              </a:defRPr>
            </a:lvl2pPr>
            <a:lvl3pPr marL="914400" indent="0">
              <a:buNone/>
              <a:defRPr sz="1800">
                <a:solidFill>
                  <a:srgbClr val="1B355E"/>
                </a:solidFill>
                <a:latin typeface="Ubuntu" panose="020B0804030602030204" pitchFamily="34" charset="0"/>
              </a:defRPr>
            </a:lvl3pPr>
            <a:lvl4pPr marL="1371600" indent="0">
              <a:buNone/>
              <a:defRPr sz="1800">
                <a:solidFill>
                  <a:srgbClr val="1B355E"/>
                </a:solidFill>
                <a:latin typeface="Ubuntu" panose="020B0804030602030204" pitchFamily="34" charset="0"/>
              </a:defRPr>
            </a:lvl4pPr>
            <a:lvl5pPr marL="1828800" indent="0">
              <a:buNone/>
              <a:defRPr sz="1800">
                <a:solidFill>
                  <a:srgbClr val="1B355E"/>
                </a:solidFill>
                <a:latin typeface="Ubuntu" panose="020B0804030602030204" pitchFamily="34" charset="0"/>
              </a:defRPr>
            </a:lvl5pPr>
          </a:lstStyle>
          <a:p>
            <a:pPr lvl="0"/>
            <a:r>
              <a:rPr lang="en-US" dirty="0"/>
              <a:t>Enter email here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32300" y="5666576"/>
            <a:ext cx="2891448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800">
                <a:solidFill>
                  <a:srgbClr val="1B355E"/>
                </a:solidFill>
                <a:latin typeface="Ubuntu" panose="020B0804030602030204" pitchFamily="34" charset="0"/>
              </a:defRPr>
            </a:lvl2pPr>
            <a:lvl3pPr marL="914400" indent="0">
              <a:buNone/>
              <a:defRPr sz="1800">
                <a:solidFill>
                  <a:srgbClr val="1B355E"/>
                </a:solidFill>
                <a:latin typeface="Ubuntu" panose="020B0804030602030204" pitchFamily="34" charset="0"/>
              </a:defRPr>
            </a:lvl3pPr>
            <a:lvl4pPr marL="1371600" indent="0">
              <a:buNone/>
              <a:defRPr sz="1800">
                <a:solidFill>
                  <a:srgbClr val="1B355E"/>
                </a:solidFill>
                <a:latin typeface="Ubuntu" panose="020B0804030602030204" pitchFamily="34" charset="0"/>
              </a:defRPr>
            </a:lvl4pPr>
            <a:lvl5pPr marL="1828800" indent="0">
              <a:buNone/>
              <a:defRPr sz="1800">
                <a:solidFill>
                  <a:srgbClr val="1B355E"/>
                </a:solidFill>
                <a:latin typeface="Ubuntu" panose="020B0804030602030204" pitchFamily="34" charset="0"/>
              </a:defRPr>
            </a:lvl5pPr>
          </a:lstStyle>
          <a:p>
            <a:pPr lvl="0"/>
            <a:r>
              <a:rPr lang="en-US" dirty="0"/>
              <a:t>Enter phone number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7949895" y="5666576"/>
            <a:ext cx="3056084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800">
                <a:solidFill>
                  <a:srgbClr val="1B355E"/>
                </a:solidFill>
                <a:latin typeface="Ubuntu" panose="020B0804030602030204" pitchFamily="34" charset="0"/>
              </a:defRPr>
            </a:lvl2pPr>
            <a:lvl3pPr marL="914400" indent="0">
              <a:buNone/>
              <a:defRPr sz="1800">
                <a:solidFill>
                  <a:srgbClr val="1B355E"/>
                </a:solidFill>
                <a:latin typeface="Ubuntu" panose="020B0804030602030204" pitchFamily="34" charset="0"/>
              </a:defRPr>
            </a:lvl3pPr>
            <a:lvl4pPr marL="1371600" indent="0">
              <a:buNone/>
              <a:defRPr sz="1800">
                <a:solidFill>
                  <a:srgbClr val="1B355E"/>
                </a:solidFill>
                <a:latin typeface="Ubuntu" panose="020B0804030602030204" pitchFamily="34" charset="0"/>
              </a:defRPr>
            </a:lvl4pPr>
            <a:lvl5pPr marL="1828800" indent="0">
              <a:buNone/>
              <a:defRPr sz="1800">
                <a:solidFill>
                  <a:srgbClr val="1B355E"/>
                </a:solidFill>
                <a:latin typeface="Ubuntu" panose="020B0804030602030204" pitchFamily="34" charset="0"/>
              </a:defRPr>
            </a:lvl5pPr>
          </a:lstStyle>
          <a:p>
            <a:pPr lvl="0"/>
            <a:r>
              <a:rPr lang="en-US" dirty="0"/>
              <a:t>Enter web address here</a:t>
            </a:r>
          </a:p>
        </p:txBody>
      </p:sp>
      <p:sp>
        <p:nvSpPr>
          <p:cNvPr id="7" name="Rectangle 6" descr="Decorative blue box as background" title="Decorative blue box as background"/>
          <p:cNvSpPr/>
          <p:nvPr userDrawn="1"/>
        </p:nvSpPr>
        <p:spPr>
          <a:xfrm>
            <a:off x="-9614" y="-1538"/>
            <a:ext cx="12201613" cy="3545623"/>
          </a:xfrm>
          <a:prstGeom prst="rect">
            <a:avLst/>
          </a:prstGeom>
          <a:solidFill>
            <a:srgbClr val="1B3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 descr="Email icon" title="Email icon"/>
          <p:cNvGrpSpPr/>
          <p:nvPr userDrawn="1"/>
        </p:nvGrpSpPr>
        <p:grpSpPr>
          <a:xfrm>
            <a:off x="2039828" y="4063813"/>
            <a:ext cx="1322321" cy="1278261"/>
            <a:chOff x="2039828" y="656220"/>
            <a:chExt cx="1322321" cy="1278261"/>
          </a:xfrm>
        </p:grpSpPr>
        <p:sp>
          <p:nvSpPr>
            <p:cNvPr id="13" name="Oval 12"/>
            <p:cNvSpPr/>
            <p:nvPr userDrawn="1"/>
          </p:nvSpPr>
          <p:spPr>
            <a:xfrm>
              <a:off x="2039828" y="656220"/>
              <a:ext cx="1322321" cy="1278261"/>
            </a:xfrm>
            <a:prstGeom prst="ellipse">
              <a:avLst/>
            </a:prstGeom>
            <a:solidFill>
              <a:srgbClr val="1995BA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4415" y="1084088"/>
              <a:ext cx="582080" cy="436696"/>
            </a:xfrm>
            <a:prstGeom prst="rect">
              <a:avLst/>
            </a:prstGeom>
          </p:spPr>
        </p:pic>
      </p:grpSp>
      <p:sp>
        <p:nvSpPr>
          <p:cNvPr id="16" name="Oval 15"/>
          <p:cNvSpPr/>
          <p:nvPr/>
        </p:nvSpPr>
        <p:spPr>
          <a:xfrm>
            <a:off x="8821804" y="4063813"/>
            <a:ext cx="1322321" cy="1278261"/>
          </a:xfrm>
          <a:prstGeom prst="ellipse">
            <a:avLst/>
          </a:prstGeom>
          <a:solidFill>
            <a:srgbClr val="1995BA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 descr="Call icon" title="Call icon"/>
          <p:cNvGrpSpPr/>
          <p:nvPr userDrawn="1"/>
        </p:nvGrpSpPr>
        <p:grpSpPr>
          <a:xfrm>
            <a:off x="5426574" y="4063812"/>
            <a:ext cx="1322321" cy="1278261"/>
            <a:chOff x="5426574" y="656219"/>
            <a:chExt cx="1322321" cy="1278261"/>
          </a:xfrm>
        </p:grpSpPr>
        <p:sp>
          <p:nvSpPr>
            <p:cNvPr id="19" name="Oval 18"/>
            <p:cNvSpPr/>
            <p:nvPr userDrawn="1"/>
          </p:nvSpPr>
          <p:spPr>
            <a:xfrm>
              <a:off x="5426574" y="656219"/>
              <a:ext cx="1322321" cy="1278261"/>
            </a:xfrm>
            <a:prstGeom prst="ellipse">
              <a:avLst/>
            </a:prstGeom>
            <a:solidFill>
              <a:srgbClr val="1995BA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065308" flipH="1" flipV="1">
              <a:off x="5802992" y="992641"/>
              <a:ext cx="566789" cy="565911"/>
            </a:xfrm>
            <a:prstGeom prst="rect">
              <a:avLst/>
            </a:prstGeom>
          </p:spPr>
        </p:pic>
      </p:grpSp>
      <p:sp>
        <p:nvSpPr>
          <p:cNvPr id="21" name="Title 11"/>
          <p:cNvSpPr>
            <a:spLocks noGrp="1"/>
          </p:cNvSpPr>
          <p:nvPr>
            <p:ph type="title" hasCustomPrompt="1"/>
          </p:nvPr>
        </p:nvSpPr>
        <p:spPr>
          <a:xfrm>
            <a:off x="1148453" y="1447620"/>
            <a:ext cx="9744075" cy="606225"/>
          </a:xfrm>
        </p:spPr>
        <p:txBody>
          <a:bodyPr>
            <a:noAutofit/>
          </a:bodyPr>
          <a:lstStyle>
            <a:lvl1pPr algn="ctr">
              <a:defRPr sz="5400" b="1" cap="all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22" name="Picture 21" descr="Web icon" title="Web icon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486" y="4313738"/>
            <a:ext cx="738902" cy="73890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0279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Icon&#10;&#10;Description automatically generated with medium confidence">
            <a:extLst>
              <a:ext uri="{FF2B5EF4-FFF2-40B4-BE49-F238E27FC236}">
                <a16:creationId xmlns:a16="http://schemas.microsoft.com/office/drawing/2014/main" id="{E6711C90-AC40-415F-99CE-CEF8CB2847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2" y="0"/>
            <a:ext cx="12201092" cy="6858000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294F61F-314B-42D7-9595-396B2595BE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54" y="645376"/>
            <a:ext cx="2462624" cy="411658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7649AC7-02B1-4874-B933-D6588B26EF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2040" y="1614150"/>
            <a:ext cx="6814185" cy="252190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65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26C80B35-1804-41A3-9E6E-88C316CC30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6174" y="4373985"/>
            <a:ext cx="7998881" cy="503133"/>
          </a:xfrm>
        </p:spPr>
        <p:txBody>
          <a:bodyPr>
            <a:noAutofit/>
          </a:bodyPr>
          <a:lstStyle>
            <a:lvl1pPr marL="0" indent="0">
              <a:buNone/>
              <a:defRPr sz="2800" b="1" cap="all" spc="300" baseline="0">
                <a:solidFill>
                  <a:srgbClr val="11ABD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NAME, TITLE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DA70A751-484E-4501-92F6-5F08A3721E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1890" y="4895850"/>
            <a:ext cx="7992110" cy="576012"/>
          </a:xfrm>
        </p:spPr>
        <p:txBody>
          <a:bodyPr>
            <a:normAutofit/>
          </a:bodyPr>
          <a:lstStyle>
            <a:lvl1pPr marL="0" indent="0">
              <a:buNone/>
              <a:defRPr sz="2800" cap="all" spc="200" baseline="0">
                <a:solidFill>
                  <a:srgbClr val="11ABD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DIVISION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79B71704-C76E-417D-9A1C-BCB9CF9712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000" y="5659438"/>
            <a:ext cx="2867025" cy="585787"/>
          </a:xfr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January 2022</a:t>
            </a:r>
          </a:p>
        </p:txBody>
      </p:sp>
    </p:spTree>
    <p:extLst>
      <p:ext uri="{BB962C8B-B14F-4D97-AF65-F5344CB8AC3E}">
        <p14:creationId xmlns:p14="http://schemas.microsoft.com/office/powerpoint/2010/main" val="147456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6637F05B-ED4A-4B7A-A74D-26856FF69E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8"/>
            <a:ext cx="12192000" cy="6847144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563720-4C04-4969-AAA5-92AC5AA609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29425" y="2562226"/>
            <a:ext cx="4772025" cy="158115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500" b="1">
                <a:solidFill>
                  <a:schemeClr val="bg1"/>
                </a:solidFill>
              </a:defRPr>
            </a:lvl1pPr>
            <a:lvl2pPr marL="457200" indent="0">
              <a:buNone/>
              <a:defRPr b="1">
                <a:solidFill>
                  <a:schemeClr val="bg1"/>
                </a:solidFill>
              </a:defRPr>
            </a:lvl2pPr>
            <a:lvl3pPr marL="914400" indent="0">
              <a:buNone/>
              <a:defRPr b="1">
                <a:solidFill>
                  <a:schemeClr val="bg1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6238EF-7536-46C3-84B0-D11CA9466B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29425" y="4343400"/>
            <a:ext cx="4772025" cy="92392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cap="all" spc="38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03955A3-8105-496C-9BF1-33069B05A8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19900" y="5334000"/>
            <a:ext cx="3743325" cy="5238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January 2022</a:t>
            </a:r>
          </a:p>
        </p:txBody>
      </p:sp>
      <p:pic>
        <p:nvPicPr>
          <p:cNvPr id="25" name="Picture 24" descr="Text&#10;&#10;Description automatically generated">
            <a:extLst>
              <a:ext uri="{FF2B5EF4-FFF2-40B4-BE49-F238E27FC236}">
                <a16:creationId xmlns:a16="http://schemas.microsoft.com/office/drawing/2014/main" id="{D8A3FAD5-0F2A-44C8-A7BE-17FEBBC8A8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38" y="446366"/>
            <a:ext cx="2750110" cy="45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15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11C0A7F9-9773-4433-9C15-4AA78CD27A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7BB0A3E2-7CFB-4FC0-9B87-FEF56E4057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080" y="5635210"/>
            <a:ext cx="2362205" cy="393193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A0620DB-B499-4B87-A325-201A55A61B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14900" y="4410076"/>
            <a:ext cx="6334125" cy="704850"/>
          </a:xfrm>
        </p:spPr>
        <p:txBody>
          <a:bodyPr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3B83054-1C66-40CE-A90A-4247A592A2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43475" y="5372101"/>
            <a:ext cx="6296025" cy="393120"/>
          </a:xfrm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US" dirty="0"/>
              <a:t>Presenter Name, Title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FAF1971-1D8C-4089-99E2-A15AAB6299B4}"/>
              </a:ext>
            </a:extLst>
          </p:cNvPr>
          <p:cNvCxnSpPr>
            <a:cxnSpLocks/>
          </p:cNvCxnSpPr>
          <p:nvPr userDrawn="1"/>
        </p:nvCxnSpPr>
        <p:spPr>
          <a:xfrm>
            <a:off x="5079487" y="5219700"/>
            <a:ext cx="4676775" cy="0"/>
          </a:xfrm>
          <a:prstGeom prst="line">
            <a:avLst/>
          </a:prstGeom>
          <a:ln w="76200" cap="rnd">
            <a:solidFill>
              <a:srgbClr val="1880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C2EABF9C-55EE-49FF-91CE-8EC0CDB28C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46650" y="5772151"/>
            <a:ext cx="6296025" cy="313402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DIVISION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FBE0B1B6-F03D-4330-904D-DC40B33F8D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43475" y="6094413"/>
            <a:ext cx="2905125" cy="39312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January 2022</a:t>
            </a:r>
          </a:p>
        </p:txBody>
      </p:sp>
    </p:spTree>
    <p:extLst>
      <p:ext uri="{BB962C8B-B14F-4D97-AF65-F5344CB8AC3E}">
        <p14:creationId xmlns:p14="http://schemas.microsoft.com/office/powerpoint/2010/main" val="2920420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1"/>
          <p:cNvSpPr>
            <a:spLocks noGrp="1"/>
          </p:cNvSpPr>
          <p:nvPr>
            <p:ph type="title" hasCustomPrompt="1"/>
          </p:nvPr>
        </p:nvSpPr>
        <p:spPr>
          <a:xfrm>
            <a:off x="1228724" y="831086"/>
            <a:ext cx="9744075" cy="733533"/>
          </a:xfrm>
        </p:spPr>
        <p:txBody>
          <a:bodyPr>
            <a:normAutofit/>
          </a:bodyPr>
          <a:lstStyle>
            <a:lvl1pPr algn="ctr">
              <a:defRPr sz="4400" cap="all" baseline="0">
                <a:solidFill>
                  <a:srgbClr val="1F7F9A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Basic TITLE and CONTENT page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264583" y="1971675"/>
            <a:ext cx="9744075" cy="405288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baseline="0"/>
            </a:lvl1pPr>
            <a:lvl2pPr marL="800100" marR="0" indent="-3429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 dirty="0"/>
              <a:t>Text Segoe UI 24 </a:t>
            </a:r>
            <a:r>
              <a:rPr lang="en-US" dirty="0" err="1"/>
              <a:t>pt</a:t>
            </a:r>
            <a:r>
              <a:rPr lang="en-US" dirty="0"/>
              <a:t> (no less than 18 pts).</a:t>
            </a:r>
          </a:p>
          <a:p>
            <a:pPr lvl="0"/>
            <a:r>
              <a:rPr lang="en-US" dirty="0"/>
              <a:t>Stay at/under 4-5 bullets per slide.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087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Decorative blue box as background" title="Decorative blue box as background"/>
          <p:cNvSpPr/>
          <p:nvPr userDrawn="1"/>
        </p:nvSpPr>
        <p:spPr>
          <a:xfrm>
            <a:off x="0" y="3312377"/>
            <a:ext cx="12192000" cy="3545623"/>
          </a:xfrm>
          <a:prstGeom prst="rect">
            <a:avLst/>
          </a:prstGeom>
          <a:solidFill>
            <a:srgbClr val="1B3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1"/>
          <p:cNvSpPr>
            <a:spLocks noGrp="1"/>
          </p:cNvSpPr>
          <p:nvPr>
            <p:ph type="title" hasCustomPrompt="1"/>
          </p:nvPr>
        </p:nvSpPr>
        <p:spPr>
          <a:xfrm>
            <a:off x="1223962" y="1347607"/>
            <a:ext cx="9744075" cy="606225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5400" b="1" cap="all" baseline="0">
                <a:solidFill>
                  <a:srgbClr val="1F7F9A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657890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1"/>
          <p:cNvSpPr>
            <a:spLocks noGrp="1"/>
          </p:cNvSpPr>
          <p:nvPr>
            <p:ph type="title" hasCustomPrompt="1"/>
          </p:nvPr>
        </p:nvSpPr>
        <p:spPr>
          <a:xfrm>
            <a:off x="1228724" y="831086"/>
            <a:ext cx="9744075" cy="733533"/>
          </a:xfrm>
        </p:spPr>
        <p:txBody>
          <a:bodyPr>
            <a:normAutofit/>
          </a:bodyPr>
          <a:lstStyle>
            <a:lvl1pPr algn="ctr">
              <a:defRPr sz="4400" cap="all" baseline="0">
                <a:solidFill>
                  <a:srgbClr val="1F7F9A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3 columns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1043756" y="3183867"/>
            <a:ext cx="3180374" cy="2831167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en-US" dirty="0"/>
              <a:t>Click on appropriate icon for desired content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7944030" y="3183867"/>
            <a:ext cx="3180374" cy="283116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appropriate icon for desired content</a:t>
            </a:r>
          </a:p>
          <a:p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4493893" y="3183867"/>
            <a:ext cx="3180374" cy="283116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appropriate icon for desired content</a:t>
            </a:r>
          </a:p>
          <a:p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1043756" y="1927711"/>
            <a:ext cx="3180374" cy="1000125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r>
              <a:rPr lang="en-US" dirty="0"/>
              <a:t>Heading here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18" hasCustomPrompt="1"/>
          </p:nvPr>
        </p:nvSpPr>
        <p:spPr>
          <a:xfrm>
            <a:off x="7944030" y="1927711"/>
            <a:ext cx="3180374" cy="1000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Heading here</a:t>
            </a:r>
          </a:p>
          <a:p>
            <a:endParaRPr lang="en-US" dirty="0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20" hasCustomPrompt="1"/>
          </p:nvPr>
        </p:nvSpPr>
        <p:spPr>
          <a:xfrm>
            <a:off x="4493893" y="1927711"/>
            <a:ext cx="3180374" cy="1000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Heading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914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1"/>
          <p:cNvSpPr>
            <a:spLocks noGrp="1"/>
          </p:cNvSpPr>
          <p:nvPr>
            <p:ph type="title" hasCustomPrompt="1"/>
          </p:nvPr>
        </p:nvSpPr>
        <p:spPr>
          <a:xfrm>
            <a:off x="1228724" y="831086"/>
            <a:ext cx="9744075" cy="733533"/>
          </a:xfrm>
        </p:spPr>
        <p:txBody>
          <a:bodyPr>
            <a:normAutofit/>
          </a:bodyPr>
          <a:lstStyle>
            <a:lvl1pPr algn="ctr">
              <a:defRPr sz="4400" cap="all" baseline="0">
                <a:solidFill>
                  <a:srgbClr val="1F7F9A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Title only</a:t>
            </a:r>
          </a:p>
        </p:txBody>
      </p:sp>
    </p:spTree>
    <p:extLst>
      <p:ext uri="{BB962C8B-B14F-4D97-AF65-F5344CB8AC3E}">
        <p14:creationId xmlns:p14="http://schemas.microsoft.com/office/powerpoint/2010/main" val="670689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1"/>
          <p:cNvSpPr>
            <a:spLocks noGrp="1"/>
          </p:cNvSpPr>
          <p:nvPr>
            <p:ph type="title" hasCustomPrompt="1"/>
          </p:nvPr>
        </p:nvSpPr>
        <p:spPr>
          <a:xfrm>
            <a:off x="1228724" y="831086"/>
            <a:ext cx="9744075" cy="733533"/>
          </a:xfrm>
        </p:spPr>
        <p:txBody>
          <a:bodyPr>
            <a:normAutofit/>
          </a:bodyPr>
          <a:lstStyle>
            <a:lvl1pPr algn="ctr">
              <a:defRPr sz="4400" cap="all" baseline="0">
                <a:solidFill>
                  <a:srgbClr val="1F7F9A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Timeline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21976" y="3358399"/>
            <a:ext cx="10201836" cy="0"/>
          </a:xfrm>
          <a:prstGeom prst="line">
            <a:avLst/>
          </a:prstGeom>
          <a:ln w="34925" cap="rnd">
            <a:solidFill>
              <a:srgbClr val="1B355E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479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13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2" r:id="rId3"/>
    <p:sldLayoutId id="2147483650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 cap="all" baseline="0">
          <a:solidFill>
            <a:schemeClr val="accent2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86572D-9E80-406E-BB34-8C0CC6285A4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19900" y="2109220"/>
            <a:ext cx="5151190" cy="15811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DES Business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Diversit</a:t>
            </a:r>
            <a:r>
              <a:rPr lang="en-US" sz="4500" b="1" cap="none" dirty="0">
                <a:solidFill>
                  <a:schemeClr val="bg1"/>
                </a:solidFill>
                <a:ea typeface="+mn-ea"/>
              </a:rPr>
              <a:t>y Update </a:t>
            </a:r>
            <a:br>
              <a:rPr lang="en-US" sz="4500" b="1" cap="none" dirty="0">
                <a:solidFill>
                  <a:schemeClr val="bg1"/>
                </a:solidFill>
                <a:ea typeface="+mn-ea"/>
              </a:rPr>
            </a:br>
            <a:r>
              <a:rPr lang="en-US" sz="4500" b="1" cap="none" dirty="0">
                <a:solidFill>
                  <a:schemeClr val="bg1"/>
                </a:solidFill>
                <a:ea typeface="+mn-ea"/>
              </a:rPr>
              <a:t>NAMC WA </a:t>
            </a:r>
            <a:br>
              <a:rPr lang="en-US" sz="4500" b="1" cap="none" dirty="0">
                <a:solidFill>
                  <a:schemeClr val="bg1"/>
                </a:solidFill>
                <a:ea typeface="+mn-ea"/>
              </a:rPr>
            </a:b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D1C47-56FE-4EE4-91AF-1E937D2CA1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Tara c. smith</a:t>
            </a:r>
          </a:p>
          <a:p>
            <a:r>
              <a:rPr lang="en-US" dirty="0"/>
              <a:t>director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DECD8E-F66C-4A4E-BDD9-BA88A053ED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April 7, 2022</a:t>
            </a:r>
          </a:p>
        </p:txBody>
      </p:sp>
    </p:spTree>
    <p:extLst>
      <p:ext uri="{BB962C8B-B14F-4D97-AF65-F5344CB8AC3E}">
        <p14:creationId xmlns:p14="http://schemas.microsoft.com/office/powerpoint/2010/main" val="921858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Des’ role in statewide contracting</a:t>
            </a:r>
          </a:p>
        </p:txBody>
      </p:sp>
      <p:sp>
        <p:nvSpPr>
          <p:cNvPr id="10" name="Text Placeholder 21"/>
          <p:cNvSpPr txBox="1">
            <a:spLocks/>
          </p:cNvSpPr>
          <p:nvPr/>
        </p:nvSpPr>
        <p:spPr>
          <a:xfrm>
            <a:off x="1153573" y="3202304"/>
            <a:ext cx="3242258" cy="399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200" b="0" kern="1200" baseline="0">
                <a:solidFill>
                  <a:srgbClr val="1995BA"/>
                </a:solidFill>
                <a:latin typeface="Ubuntu" panose="020B0804030602030204" pitchFamily="34" charset="0"/>
                <a:ea typeface="+mn-ea"/>
                <a:cs typeface="+mn-cs"/>
              </a:defRPr>
            </a:lvl1pPr>
            <a:lvl2pPr marL="800100" marR="0" indent="-3429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1F7F9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Procurement authority</a:t>
            </a:r>
          </a:p>
        </p:txBody>
      </p:sp>
      <p:sp>
        <p:nvSpPr>
          <p:cNvPr id="9" name="Text Placeholder 23"/>
          <p:cNvSpPr txBox="1">
            <a:spLocks/>
          </p:cNvSpPr>
          <p:nvPr/>
        </p:nvSpPr>
        <p:spPr>
          <a:xfrm>
            <a:off x="1137110" y="4094172"/>
            <a:ext cx="3048104" cy="2175622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DES is </a:t>
            </a:r>
            <a:r>
              <a:rPr lang="en-US" dirty="0">
                <a:solidFill>
                  <a:schemeClr val="accent6"/>
                </a:solidFill>
              </a:rPr>
              <a:t>the goods and services procurement authority for </a:t>
            </a:r>
            <a:r>
              <a:rPr lang="en-US" dirty="0"/>
              <a:t>all of Washington state government.  </a:t>
            </a:r>
          </a:p>
        </p:txBody>
      </p:sp>
      <p:sp>
        <p:nvSpPr>
          <p:cNvPr id="12" name="Text Placeholder 21"/>
          <p:cNvSpPr txBox="1">
            <a:spLocks/>
          </p:cNvSpPr>
          <p:nvPr/>
        </p:nvSpPr>
        <p:spPr>
          <a:xfrm>
            <a:off x="8676903" y="3238588"/>
            <a:ext cx="3048104" cy="39962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 baseline="0">
                <a:solidFill>
                  <a:srgbClr val="1995BA"/>
                </a:solidFill>
                <a:latin typeface="Ubuntu" panose="020B08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1F7F9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Public Works</a:t>
            </a:r>
          </a:p>
        </p:txBody>
      </p:sp>
      <p:sp>
        <p:nvSpPr>
          <p:cNvPr id="11" name="Text Placeholder 23"/>
          <p:cNvSpPr txBox="1">
            <a:spLocks/>
          </p:cNvSpPr>
          <p:nvPr/>
        </p:nvSpPr>
        <p:spPr>
          <a:xfrm>
            <a:off x="8676904" y="3653677"/>
            <a:ext cx="3048104" cy="20613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Architecture, engineering &amp; design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Construction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Design-build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4" name="Text Placeholder 21"/>
          <p:cNvSpPr txBox="1">
            <a:spLocks/>
          </p:cNvSpPr>
          <p:nvPr/>
        </p:nvSpPr>
        <p:spPr>
          <a:xfrm>
            <a:off x="4755516" y="3238224"/>
            <a:ext cx="3048104" cy="390241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rgbClr val="1995BA"/>
                </a:solidFill>
                <a:latin typeface="Ubuntu" panose="020B08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1F7F9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Goods &amp; services </a:t>
            </a:r>
          </a:p>
        </p:txBody>
      </p:sp>
      <p:sp>
        <p:nvSpPr>
          <p:cNvPr id="13" name="Text Placeholder 23"/>
          <p:cNvSpPr txBox="1">
            <a:spLocks/>
          </p:cNvSpPr>
          <p:nvPr/>
        </p:nvSpPr>
        <p:spPr>
          <a:xfrm>
            <a:off x="4755516" y="3655041"/>
            <a:ext cx="3048104" cy="19456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Master contract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Sole source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Direct buy 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DF262C56-340E-479F-BAE7-9B02843819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66" y="1720519"/>
            <a:ext cx="1322835" cy="1325883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6A51BD0-D627-49E2-A9C9-A9DE850C44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207" y="1720519"/>
            <a:ext cx="1322835" cy="1325883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BFEBFAC1-000A-4AEE-BC2F-7268B8AA61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66" y="1723567"/>
            <a:ext cx="1322835" cy="132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03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F6D711C-362D-4599-B06C-599E67636C86}"/>
              </a:ext>
            </a:extLst>
          </p:cNvPr>
          <p:cNvSpPr txBox="1">
            <a:spLocks/>
          </p:cNvSpPr>
          <p:nvPr/>
        </p:nvSpPr>
        <p:spPr>
          <a:xfrm>
            <a:off x="1564260" y="511498"/>
            <a:ext cx="9744075" cy="733533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Goods &amp; Services contracts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4BD5158-0AD4-4775-AA59-913C5F4557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500959"/>
              </p:ext>
            </p:extLst>
          </p:nvPr>
        </p:nvGraphicFramePr>
        <p:xfrm>
          <a:off x="1564260" y="1454849"/>
          <a:ext cx="8757872" cy="23372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7514">
                  <a:extLst>
                    <a:ext uri="{9D8B030D-6E8A-4147-A177-3AD203B41FA5}">
                      <a16:colId xmlns:a16="http://schemas.microsoft.com/office/drawing/2014/main" val="3928094134"/>
                    </a:ext>
                  </a:extLst>
                </a:gridCol>
                <a:gridCol w="1405720">
                  <a:extLst>
                    <a:ext uri="{9D8B030D-6E8A-4147-A177-3AD203B41FA5}">
                      <a16:colId xmlns:a16="http://schemas.microsoft.com/office/drawing/2014/main" val="145822278"/>
                    </a:ext>
                  </a:extLst>
                </a:gridCol>
                <a:gridCol w="1064525">
                  <a:extLst>
                    <a:ext uri="{9D8B030D-6E8A-4147-A177-3AD203B41FA5}">
                      <a16:colId xmlns:a16="http://schemas.microsoft.com/office/drawing/2014/main" val="3634049724"/>
                    </a:ext>
                  </a:extLst>
                </a:gridCol>
                <a:gridCol w="1801505">
                  <a:extLst>
                    <a:ext uri="{9D8B030D-6E8A-4147-A177-3AD203B41FA5}">
                      <a16:colId xmlns:a16="http://schemas.microsoft.com/office/drawing/2014/main" val="1257077124"/>
                    </a:ext>
                  </a:extLst>
                </a:gridCol>
                <a:gridCol w="1473958">
                  <a:extLst>
                    <a:ext uri="{9D8B030D-6E8A-4147-A177-3AD203B41FA5}">
                      <a16:colId xmlns:a16="http://schemas.microsoft.com/office/drawing/2014/main" val="335923649"/>
                    </a:ext>
                  </a:extLst>
                </a:gridCol>
                <a:gridCol w="1214650">
                  <a:extLst>
                    <a:ext uri="{9D8B030D-6E8A-4147-A177-3AD203B41FA5}">
                      <a16:colId xmlns:a16="http://schemas.microsoft.com/office/drawing/2014/main" val="2616837783"/>
                    </a:ext>
                  </a:extLst>
                </a:gridCol>
              </a:tblGrid>
              <a:tr h="467835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Diverse Firm Spend Data - DES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599247"/>
                  </a:ext>
                </a:extLst>
              </a:tr>
              <a:tr h="280818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FY 2020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FY 2021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110421"/>
                  </a:ext>
                </a:extLst>
              </a:tr>
              <a:tr h="5616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Agency total spend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Spend w/all OMWBE firms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% spend w/</a:t>
                      </a:r>
                      <a:b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</a:b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OMWBE firms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Agency total spend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Spend w/all OMWBE firms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% spend w/</a:t>
                      </a:r>
                      <a:b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</a:b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OMWBE firms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580867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$216,140,290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$2,515,689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1.16%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anose="020B0502020104020203" pitchFamily="34" charset="0"/>
                        </a:rPr>
                        <a:t>$338,918,122</a:t>
                      </a:r>
                      <a:endParaRPr lang="en-US" sz="16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$6,442,200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1.90%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708707"/>
                  </a:ext>
                </a:extLst>
              </a:tr>
              <a:tr h="2808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Difference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6"/>
                          </a:solidFill>
                          <a:effectLst/>
                          <a:latin typeface="Gill Sans MT" panose="020B0502020104020203" pitchFamily="34" charset="0"/>
                        </a:rPr>
                        <a:t>+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0.74%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28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4128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B825FD3-6087-4A80-9A1E-6067590FB0BA}"/>
              </a:ext>
            </a:extLst>
          </p:cNvPr>
          <p:cNvSpPr txBox="1">
            <a:spLocks/>
          </p:cNvSpPr>
          <p:nvPr/>
        </p:nvSpPr>
        <p:spPr>
          <a:xfrm>
            <a:off x="2512784" y="158793"/>
            <a:ext cx="7166429" cy="733533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Public works contracts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51C8B03-9685-4F35-B147-DB3E30E68B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125842"/>
              </p:ext>
            </p:extLst>
          </p:nvPr>
        </p:nvGraphicFramePr>
        <p:xfrm>
          <a:off x="683064" y="1310721"/>
          <a:ext cx="10825867" cy="35745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8289">
                  <a:extLst>
                    <a:ext uri="{9D8B030D-6E8A-4147-A177-3AD203B41FA5}">
                      <a16:colId xmlns:a16="http://schemas.microsoft.com/office/drawing/2014/main" val="61422961"/>
                    </a:ext>
                  </a:extLst>
                </a:gridCol>
                <a:gridCol w="1880045">
                  <a:extLst>
                    <a:ext uri="{9D8B030D-6E8A-4147-A177-3AD203B41FA5}">
                      <a16:colId xmlns:a16="http://schemas.microsoft.com/office/drawing/2014/main" val="569458249"/>
                    </a:ext>
                  </a:extLst>
                </a:gridCol>
                <a:gridCol w="1691143">
                  <a:extLst>
                    <a:ext uri="{9D8B030D-6E8A-4147-A177-3AD203B41FA5}">
                      <a16:colId xmlns:a16="http://schemas.microsoft.com/office/drawing/2014/main" val="2044224267"/>
                    </a:ext>
                  </a:extLst>
                </a:gridCol>
                <a:gridCol w="1934018">
                  <a:extLst>
                    <a:ext uri="{9D8B030D-6E8A-4147-A177-3AD203B41FA5}">
                      <a16:colId xmlns:a16="http://schemas.microsoft.com/office/drawing/2014/main" val="3937814762"/>
                    </a:ext>
                  </a:extLst>
                </a:gridCol>
                <a:gridCol w="1736116">
                  <a:extLst>
                    <a:ext uri="{9D8B030D-6E8A-4147-A177-3AD203B41FA5}">
                      <a16:colId xmlns:a16="http://schemas.microsoft.com/office/drawing/2014/main" val="2914631440"/>
                    </a:ext>
                  </a:extLst>
                </a:gridCol>
                <a:gridCol w="1466256">
                  <a:extLst>
                    <a:ext uri="{9D8B030D-6E8A-4147-A177-3AD203B41FA5}">
                      <a16:colId xmlns:a16="http://schemas.microsoft.com/office/drawing/2014/main" val="3482442372"/>
                    </a:ext>
                  </a:extLst>
                </a:gridCol>
              </a:tblGrid>
              <a:tr h="490637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2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Diverse Firm Spend Data</a:t>
                      </a:r>
                      <a:endParaRPr lang="en-US" sz="10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99" marR="64299" marT="8930" marB="0">
                    <a:solidFill>
                      <a:schemeClr val="bg2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34598"/>
                  </a:ext>
                </a:extLst>
              </a:tr>
              <a:tr h="263151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2017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99" marR="64299" marT="893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chemeClr val="bg2"/>
                          </a:solidFill>
                          <a:effectLst/>
                        </a:rPr>
                        <a:t>2021</a:t>
                      </a:r>
                      <a:endParaRPr lang="en-US" sz="10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99" marR="64299" marT="893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450583"/>
                  </a:ext>
                </a:extLst>
              </a:tr>
              <a:tr h="6668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 dirty="0">
                          <a:effectLst/>
                        </a:rPr>
                        <a:t>Certification/ Registration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99" marR="64299" marT="893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 dirty="0">
                          <a:effectLst/>
                        </a:rPr>
                        <a:t>Spend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99" marR="64299" marT="893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 dirty="0">
                          <a:effectLst/>
                        </a:rPr>
                        <a:t>Percentage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99" marR="64299" marT="893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kern="1200" dirty="0">
                          <a:solidFill>
                            <a:schemeClr val="bg2"/>
                          </a:solidFill>
                          <a:effectLst/>
                        </a:rPr>
                        <a:t>Certification/ Registration</a:t>
                      </a:r>
                      <a:endParaRPr lang="en-US" sz="10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99" marR="64299" marT="893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>
                          <a:effectLst/>
                        </a:rPr>
                        <a:t>Spend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99" marR="64299" marT="893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 dirty="0">
                          <a:effectLst/>
                        </a:rPr>
                        <a:t>Percentage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99" marR="64299" marT="8930" marB="0"/>
                </a:tc>
                <a:extLst>
                  <a:ext uri="{0D108BD9-81ED-4DB2-BD59-A6C34878D82A}">
                    <a16:rowId xmlns:a16="http://schemas.microsoft.com/office/drawing/2014/main" val="142117604"/>
                  </a:ext>
                </a:extLst>
              </a:tr>
              <a:tr h="3304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>
                          <a:effectLst/>
                        </a:rPr>
                        <a:t>MBE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99" marR="64299" marT="893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>
                          <a:effectLst/>
                        </a:rPr>
                        <a:t>$5,576,140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99" marR="64299" marT="893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>
                          <a:effectLst/>
                        </a:rPr>
                        <a:t>2.5%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99" marR="64299" marT="893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kern="1200" dirty="0">
                          <a:solidFill>
                            <a:schemeClr val="bg2"/>
                          </a:solidFill>
                          <a:effectLst/>
                        </a:rPr>
                        <a:t>MBE</a:t>
                      </a:r>
                      <a:endParaRPr lang="en-US" sz="10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99" marR="64299" marT="893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>
                          <a:effectLst/>
                        </a:rPr>
                        <a:t>$20,817,055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99" marR="64299" marT="893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5.03%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99" marR="64299" marT="8930" marB="0"/>
                </a:tc>
                <a:extLst>
                  <a:ext uri="{0D108BD9-81ED-4DB2-BD59-A6C34878D82A}">
                    <a16:rowId xmlns:a16="http://schemas.microsoft.com/office/drawing/2014/main" val="1387774943"/>
                  </a:ext>
                </a:extLst>
              </a:tr>
              <a:tr h="3304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>
                          <a:effectLst/>
                        </a:rPr>
                        <a:t>WBE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99" marR="64299" marT="893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>
                          <a:effectLst/>
                        </a:rPr>
                        <a:t>$5,038,098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99" marR="64299" marT="893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>
                          <a:effectLst/>
                        </a:rPr>
                        <a:t>2.3%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99" marR="64299" marT="893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kern="1200" dirty="0">
                          <a:solidFill>
                            <a:schemeClr val="bg2"/>
                          </a:solidFill>
                          <a:effectLst/>
                        </a:rPr>
                        <a:t>WBE</a:t>
                      </a:r>
                      <a:endParaRPr lang="en-US" sz="10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99" marR="64299" marT="893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>
                          <a:effectLst/>
                        </a:rPr>
                        <a:t>$11,232,404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99" marR="64299" marT="893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2.71%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99" marR="64299" marT="8930" marB="0"/>
                </a:tc>
                <a:extLst>
                  <a:ext uri="{0D108BD9-81ED-4DB2-BD59-A6C34878D82A}">
                    <a16:rowId xmlns:a16="http://schemas.microsoft.com/office/drawing/2014/main" val="599819338"/>
                  </a:ext>
                </a:extLst>
              </a:tr>
              <a:tr h="3304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Veteran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99" marR="64299" marT="893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$3,355,533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99" marR="64299" marT="893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1.5%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99" marR="64299" marT="893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2"/>
                          </a:solidFill>
                          <a:effectLst/>
                        </a:rPr>
                        <a:t>Veteran</a:t>
                      </a:r>
                      <a:endParaRPr lang="en-US" sz="10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99" marR="64299" marT="893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$4,186,969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99" marR="64299" marT="893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1.01%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99" marR="64299" marT="8930" marB="0"/>
                </a:tc>
                <a:extLst>
                  <a:ext uri="{0D108BD9-81ED-4DB2-BD59-A6C34878D82A}">
                    <a16:rowId xmlns:a16="http://schemas.microsoft.com/office/drawing/2014/main" val="1288049077"/>
                  </a:ext>
                </a:extLst>
              </a:tr>
              <a:tr h="6612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>
                          <a:effectLst/>
                        </a:rPr>
                        <a:t>Diverse Totals</a:t>
                      </a:r>
                      <a:endParaRPr lang="en-US" sz="1000">
                        <a:effectLst/>
                      </a:endParaRP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99" marR="64299" marT="893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$13,969,771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99" marR="64299" marT="893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6.3%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99" marR="64299" marT="893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kern="1200" dirty="0">
                          <a:solidFill>
                            <a:schemeClr val="bg2"/>
                          </a:solidFill>
                          <a:effectLst/>
                        </a:rPr>
                        <a:t>Diverse Totals</a:t>
                      </a:r>
                      <a:endParaRPr lang="en-US" sz="1000" b="1" dirty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99" marR="64299" marT="893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$36,236,428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99" marR="64299" marT="893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  8.8%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99" marR="64299" marT="8930" marB="0"/>
                </a:tc>
                <a:extLst>
                  <a:ext uri="{0D108BD9-81ED-4DB2-BD59-A6C34878D82A}">
                    <a16:rowId xmlns:a16="http://schemas.microsoft.com/office/drawing/2014/main" val="2855113604"/>
                  </a:ext>
                </a:extLst>
              </a:tr>
              <a:tr h="4768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Total Spend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99" marR="64299" marT="893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$221,300,713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99" marR="64299" marT="893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100%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99" marR="64299" marT="893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2"/>
                          </a:solidFill>
                          <a:effectLst/>
                        </a:rPr>
                        <a:t>Total Spend</a:t>
                      </a:r>
                      <a:endParaRPr lang="en-US" sz="10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99" marR="64299" marT="893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$413,593,439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99" marR="64299" marT="893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100%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99" marR="64299" marT="8930" marB="0"/>
                </a:tc>
                <a:extLst>
                  <a:ext uri="{0D108BD9-81ED-4DB2-BD59-A6C34878D82A}">
                    <a16:rowId xmlns:a16="http://schemas.microsoft.com/office/drawing/2014/main" val="41890713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DB5F844-AD86-4AED-A53B-82D0253BF312}"/>
              </a:ext>
            </a:extLst>
          </p:cNvPr>
          <p:cNvSpPr txBox="1"/>
          <p:nvPr/>
        </p:nvSpPr>
        <p:spPr>
          <a:xfrm>
            <a:off x="683064" y="5547279"/>
            <a:ext cx="35449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Gill Sans MT" panose="020B05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table includes spend data for: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latin typeface="Gill Sans MT" panose="020B05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Minority,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latin typeface="Gill Sans MT" panose="020B05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Women, 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latin typeface="Gill Sans MT" panose="020B05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Veteran-owned businesses</a:t>
            </a:r>
          </a:p>
        </p:txBody>
      </p:sp>
    </p:spTree>
    <p:extLst>
      <p:ext uri="{BB962C8B-B14F-4D97-AF65-F5344CB8AC3E}">
        <p14:creationId xmlns:p14="http://schemas.microsoft.com/office/powerpoint/2010/main" val="2683358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>
                <a:latin typeface="Segoe UI" panose="020B0502040204020203" pitchFamily="34" charset="0"/>
                <a:cs typeface="Segoe UI" panose="020B0502040204020203" pitchFamily="34" charset="0"/>
              </a:rPr>
              <a:t>thank you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Tara.Smith@des.wa.gov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360.407.9201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https://des.wa.gov/</a:t>
            </a:r>
          </a:p>
        </p:txBody>
      </p:sp>
    </p:spTree>
    <p:extLst>
      <p:ext uri="{BB962C8B-B14F-4D97-AF65-F5344CB8AC3E}">
        <p14:creationId xmlns:p14="http://schemas.microsoft.com/office/powerpoint/2010/main" val="1072498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ES PowerPoint Templa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B355E"/>
      </a:accent1>
      <a:accent2>
        <a:srgbClr val="1995BA"/>
      </a:accent2>
      <a:accent3>
        <a:srgbClr val="E5E4E4"/>
      </a:accent3>
      <a:accent4>
        <a:srgbClr val="FBD05E"/>
      </a:accent4>
      <a:accent5>
        <a:srgbClr val="E96057"/>
      </a:accent5>
      <a:accent6>
        <a:srgbClr val="000000"/>
      </a:accent6>
      <a:hlink>
        <a:srgbClr val="000000"/>
      </a:hlink>
      <a:folHlink>
        <a:srgbClr val="000000"/>
      </a:folHlink>
    </a:clrScheme>
    <a:fontScheme name="DES PowerPoint Templat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7AB924F-EBB0-4E2C-AB02-332AAC10D839}" vid="{89322347-D753-4A64-9C18-433E5B860B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Category xmlns="4f5804d5-49c0-4153-b9d4-3ac3acf566d3">Template</Category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8D5D01CD5DBE4F89C499B2100A9B06" ma:contentTypeVersion="6" ma:contentTypeDescription="Create a new document." ma:contentTypeScope="" ma:versionID="b2a89fce58d9a1c741869f85d7bd95e1">
  <xsd:schema xmlns:xsd="http://www.w3.org/2001/XMLSchema" xmlns:xs="http://www.w3.org/2001/XMLSchema" xmlns:p="http://schemas.microsoft.com/office/2006/metadata/properties" xmlns:ns1="http://schemas.microsoft.com/sharepoint/v3" xmlns:ns2="4f5804d5-49c0-4153-b9d4-3ac3acf566d3" targetNamespace="http://schemas.microsoft.com/office/2006/metadata/properties" ma:root="true" ma:fieldsID="48d3da4e4987d66e249f2ca8c2b933c2" ns1:_="" ns2:_="">
    <xsd:import namespace="http://schemas.microsoft.com/sharepoint/v3"/>
    <xsd:import namespace="4f5804d5-49c0-4153-b9d4-3ac3acf566d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Category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2" nillable="true" ma:displayName="Scheduling Start Date" ma:internalName="PublishingStartDate">
      <xsd:simpleType>
        <xsd:restriction base="dms:Unknown"/>
      </xsd:simpleType>
    </xsd:element>
    <xsd:element name="PublishingExpirationDate" ma:index="3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5804d5-49c0-4153-b9d4-3ac3acf566d3" elementFormDefault="qualified">
    <xsd:import namespace="http://schemas.microsoft.com/office/2006/documentManagement/types"/>
    <xsd:import namespace="http://schemas.microsoft.com/office/infopath/2007/PartnerControls"/>
    <xsd:element name="Category" ma:index="10" ma:displayName="Category" ma:format="Dropdown" ma:internalName="Category">
      <xsd:simpleType>
        <xsd:restriction base="dms:Choice">
          <xsd:enumeration value="Delegation"/>
          <xsd:enumeration value="Event Fliers"/>
          <xsd:enumeration value="Fact Sheets"/>
          <xsd:enumeration value="Form"/>
          <xsd:enumeration value="Policy"/>
          <xsd:enumeration value="Presentations"/>
          <xsd:enumeration value="Procedure"/>
          <xsd:enumeration value="Publication"/>
          <xsd:enumeration value="Template"/>
          <xsd:enumeration value="Get Help"/>
          <xsd:enumeration value="Other"/>
          <xsd:enumeration value="News"/>
          <xsd:enumeration value="Newsletters"/>
          <xsd:enumeration value="Tenant Bulletins"/>
          <xsd:enumeration value="CF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FAFAB8-5E7A-468B-8887-CBD86E47AB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B2721B-0377-42EB-8EE1-B3F4F5BBF79D}">
  <ds:schemaRefs>
    <ds:schemaRef ds:uri="http://purl.org/dc/dcmitype/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schemas.microsoft.com/sharepoint/v3"/>
    <ds:schemaRef ds:uri="4f5804d5-49c0-4153-b9d4-3ac3acf566d3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FEA523D-E386-4C53-BA22-AF205A416B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5804d5-49c0-4153-b9d4-3ac3acf566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(1)</Template>
  <TotalTime>503</TotalTime>
  <Words>231</Words>
  <Application>Microsoft Office PowerPoint</Application>
  <PresentationFormat>Widescreen</PresentationFormat>
  <Paragraphs>83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Gill Sans MT</vt:lpstr>
      <vt:lpstr>Segoe UI</vt:lpstr>
      <vt:lpstr>Ubuntu</vt:lpstr>
      <vt:lpstr>Office Theme</vt:lpstr>
      <vt:lpstr>DES Business Diversity Update  NAMC WA  </vt:lpstr>
      <vt:lpstr>Des’ role in statewide contracting</vt:lpstr>
      <vt:lpstr>PowerPoint Presentation</vt:lpstr>
      <vt:lpstr>PowerPoint Presentation</vt:lpstr>
      <vt:lpstr>thank you</vt:lpstr>
    </vt:vector>
  </TitlesOfParts>
  <Company>DES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Klotz, Kara (DES)</dc:creator>
  <cp:lastModifiedBy>Thomas, Karla (DES)</cp:lastModifiedBy>
  <cp:revision>23</cp:revision>
  <dcterms:created xsi:type="dcterms:W3CDTF">2022-04-04T17:35:01Z</dcterms:created>
  <dcterms:modified xsi:type="dcterms:W3CDTF">2022-04-06T15:34:24Z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800</vt:r8>
  </property>
  <property fmtid="{D5CDD505-2E9C-101B-9397-08002B2CF9AE}" pid="3" name="Category">
    <vt:lpwstr>Template</vt:lpwstr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ntentTypeId">
    <vt:lpwstr>0x010100208D5D01CD5DBE4F89C499B2100A9B06</vt:lpwstr>
  </property>
  <property fmtid="{D5CDD505-2E9C-101B-9397-08002B2CF9AE}" pid="7" name="TemplateUrl">
    <vt:lpwstr/>
  </property>
  <property fmtid="{D5CDD505-2E9C-101B-9397-08002B2CF9AE}" pid="8" name="MSIP_Label_1520fa42-cf58-4c22-8b93-58cf1d3bd1cb_Enabled">
    <vt:lpwstr>true</vt:lpwstr>
  </property>
  <property fmtid="{D5CDD505-2E9C-101B-9397-08002B2CF9AE}" pid="9" name="MSIP_Label_1520fa42-cf58-4c22-8b93-58cf1d3bd1cb_SetDate">
    <vt:lpwstr>2022-01-11T17:46:51Z</vt:lpwstr>
  </property>
  <property fmtid="{D5CDD505-2E9C-101B-9397-08002B2CF9AE}" pid="10" name="MSIP_Label_1520fa42-cf58-4c22-8b93-58cf1d3bd1cb_Method">
    <vt:lpwstr>Standard</vt:lpwstr>
  </property>
  <property fmtid="{D5CDD505-2E9C-101B-9397-08002B2CF9AE}" pid="11" name="MSIP_Label_1520fa42-cf58-4c22-8b93-58cf1d3bd1cb_Name">
    <vt:lpwstr>Public Information</vt:lpwstr>
  </property>
  <property fmtid="{D5CDD505-2E9C-101B-9397-08002B2CF9AE}" pid="12" name="MSIP_Label_1520fa42-cf58-4c22-8b93-58cf1d3bd1cb_SiteId">
    <vt:lpwstr>11d0e217-264e-400a-8ba0-57dcc127d72d</vt:lpwstr>
  </property>
  <property fmtid="{D5CDD505-2E9C-101B-9397-08002B2CF9AE}" pid="13" name="MSIP_Label_1520fa42-cf58-4c22-8b93-58cf1d3bd1cb_ActionId">
    <vt:lpwstr>93b5d339-b29d-4453-a0cc-a1531c7210bd</vt:lpwstr>
  </property>
  <property fmtid="{D5CDD505-2E9C-101B-9397-08002B2CF9AE}" pid="14" name="MSIP_Label_1520fa42-cf58-4c22-8b93-58cf1d3bd1cb_ContentBits">
    <vt:lpwstr>0</vt:lpwstr>
  </property>
</Properties>
</file>