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4"/>
  </p:sldMasterIdLst>
  <p:sldIdLst>
    <p:sldId id="256" r:id="rId5"/>
    <p:sldId id="257" r:id="rId6"/>
    <p:sldId id="259" r:id="rId7"/>
    <p:sldId id="258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89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8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78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5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96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33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0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51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76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2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3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5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0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571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ours/Ryan.Sours@Absherc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urt.Balmer@Absherco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ours/Ryan.Sours@Absherco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Jeremy.Ackerman@Absherc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phanie.Caldwell@Absherco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tephanie.Caldwell@Absherc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5F8CA-4D77-46BD-A037-D8A19CC99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695926" cy="2677648"/>
          </a:xfrm>
        </p:spPr>
        <p:txBody>
          <a:bodyPr/>
          <a:lstStyle/>
          <a:p>
            <a:r>
              <a:rPr lang="en-US" sz="4800" dirty="0"/>
              <a:t>Absher Construction Company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9ACA-B2AA-4A8D-90D7-9C6C4B730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Current bid opportunities – march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1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Bellwether Greenwood Apartments</a:t>
            </a:r>
          </a:p>
          <a:p>
            <a:pPr lvl="1"/>
            <a:r>
              <a:rPr lang="en-US" dirty="0"/>
              <a:t>100% SD documents</a:t>
            </a:r>
          </a:p>
          <a:p>
            <a:pPr lvl="1"/>
            <a:r>
              <a:rPr lang="en-US" dirty="0"/>
              <a:t>58 units ; (2) 3-story buildings ; 46,000sf total</a:t>
            </a:r>
          </a:p>
          <a:p>
            <a:pPr lvl="1"/>
            <a:r>
              <a:rPr lang="en-US" dirty="0"/>
              <a:t>Low-income / workforce housing</a:t>
            </a:r>
          </a:p>
          <a:p>
            <a:pPr lvl="1"/>
            <a:r>
              <a:rPr lang="en-US" dirty="0"/>
              <a:t>~$15M</a:t>
            </a:r>
          </a:p>
          <a:p>
            <a:pPr lvl="1"/>
            <a:r>
              <a:rPr lang="en-US" dirty="0"/>
              <a:t>Budgetary proposals due March 3</a:t>
            </a:r>
            <a:r>
              <a:rPr lang="en-US" baseline="30000" dirty="0"/>
              <a:t>rd</a:t>
            </a:r>
            <a:r>
              <a:rPr lang="en-US" dirty="0"/>
              <a:t> (not final sub pricing)</a:t>
            </a:r>
          </a:p>
          <a:p>
            <a:pPr lvl="1"/>
            <a:r>
              <a:rPr lang="en-US" dirty="0"/>
              <a:t>Contact Absher’s Lead Estimator for future bid opportunities: </a:t>
            </a:r>
          </a:p>
          <a:p>
            <a:pPr lvl="2"/>
            <a:r>
              <a:rPr lang="en-US" dirty="0"/>
              <a:t>Lead Estimator Ryan Sours</a:t>
            </a:r>
          </a:p>
          <a:p>
            <a:pPr marL="457200" lvl="1" indent="0">
              <a:buNone/>
            </a:pPr>
            <a:r>
              <a:rPr lang="en-US" dirty="0"/>
              <a:t>	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Ryan.Sours@Absherco.com</a:t>
            </a: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64E12-1916-4C2F-AF5F-56606B969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7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Pierce College STEM</a:t>
            </a:r>
          </a:p>
          <a:p>
            <a:pPr lvl="1"/>
            <a:r>
              <a:rPr lang="en-US" dirty="0"/>
              <a:t>GMP budget, next iteration will be final bid for subs</a:t>
            </a:r>
          </a:p>
          <a:p>
            <a:pPr lvl="1"/>
            <a:r>
              <a:rPr lang="en-US" dirty="0"/>
              <a:t>55,000sf</a:t>
            </a:r>
          </a:p>
          <a:p>
            <a:pPr lvl="1"/>
            <a:r>
              <a:rPr lang="en-US" dirty="0"/>
              <a:t>New building - Labs, classrooms, faculty offices, study space</a:t>
            </a:r>
          </a:p>
          <a:p>
            <a:pPr lvl="1"/>
            <a:r>
              <a:rPr lang="en-US" dirty="0"/>
              <a:t>~$35M</a:t>
            </a:r>
          </a:p>
          <a:p>
            <a:pPr lvl="1"/>
            <a:r>
              <a:rPr lang="en-US" dirty="0"/>
              <a:t>Subcontractor proposals due March 7</a:t>
            </a:r>
            <a:r>
              <a:rPr lang="en-US" baseline="30000" dirty="0"/>
              <a:t>th</a:t>
            </a:r>
          </a:p>
          <a:p>
            <a:pPr lvl="1"/>
            <a:r>
              <a:rPr lang="en-US" dirty="0"/>
              <a:t>Contact Absher’s Lead Estimator for additional bid information:</a:t>
            </a:r>
          </a:p>
          <a:p>
            <a:pPr lvl="3"/>
            <a:r>
              <a:rPr lang="en-US" sz="1600" dirty="0"/>
              <a:t>Lead Estimator Kurt Balmer</a:t>
            </a:r>
          </a:p>
          <a:p>
            <a:pPr marL="1371600" lvl="3" indent="0">
              <a:buNone/>
            </a:pPr>
            <a:r>
              <a:rPr lang="en-US" sz="1600" dirty="0">
                <a:hlinkClick r:id="rId2"/>
              </a:rPr>
              <a:t>Kurt.Balmer@Absherco.com</a:t>
            </a:r>
            <a:endParaRPr lang="en-US" sz="1600" dirty="0"/>
          </a:p>
          <a:p>
            <a:pPr marL="1371600" lvl="3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A0BEC-ACC4-44AA-BF66-67A1739D1E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5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Chambers Bay Resort </a:t>
            </a:r>
          </a:p>
          <a:p>
            <a:pPr lvl="1"/>
            <a:r>
              <a:rPr lang="en-US" dirty="0"/>
              <a:t>Site development</a:t>
            </a:r>
          </a:p>
          <a:p>
            <a:pPr lvl="1"/>
            <a:r>
              <a:rPr lang="en-US" dirty="0"/>
              <a:t>65,000sf</a:t>
            </a:r>
          </a:p>
          <a:p>
            <a:pPr lvl="1"/>
            <a:r>
              <a:rPr lang="en-US" dirty="0"/>
              <a:t>Budgetary proposals due mid-March</a:t>
            </a:r>
          </a:p>
          <a:p>
            <a:pPr lvl="1"/>
            <a:r>
              <a:rPr lang="en-US" dirty="0"/>
              <a:t>Contact Absher’s Lead Estimator for future bid opportunities: </a:t>
            </a:r>
          </a:p>
          <a:p>
            <a:pPr lvl="2"/>
            <a:r>
              <a:rPr lang="en-US" dirty="0"/>
              <a:t>Lead Estimator Ryan Sours</a:t>
            </a:r>
          </a:p>
          <a:p>
            <a:pPr marL="457200" lvl="1" indent="0">
              <a:buNone/>
            </a:pPr>
            <a:r>
              <a:rPr lang="en-US" dirty="0"/>
              <a:t>	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Ryan.Sours@Absherco.com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E16451-DDAE-4881-A6DE-D81C0CCD9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6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Bid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/>
              <a:t>Tacoma Town Center Buildings 3&amp;4 </a:t>
            </a:r>
          </a:p>
          <a:p>
            <a:pPr lvl="1"/>
            <a:r>
              <a:rPr lang="en-US" dirty="0"/>
              <a:t>Final GMP Pricing (selecting subs on this round)</a:t>
            </a:r>
          </a:p>
          <a:p>
            <a:pPr lvl="1"/>
            <a:r>
              <a:rPr lang="en-US" dirty="0"/>
              <a:t>~$75M</a:t>
            </a:r>
          </a:p>
          <a:p>
            <a:pPr lvl="1"/>
            <a:r>
              <a:rPr lang="en-US" dirty="0"/>
              <a:t>Multi-family mixed use</a:t>
            </a:r>
          </a:p>
          <a:p>
            <a:pPr lvl="1"/>
            <a:r>
              <a:rPr lang="en-US" dirty="0"/>
              <a:t>Awaiting drawings, final estimates likely due late March, possibly early April</a:t>
            </a:r>
          </a:p>
          <a:p>
            <a:pPr lvl="1"/>
            <a:r>
              <a:rPr lang="en-US" dirty="0"/>
              <a:t>Contact Absher’s Lead Estimator for future bid opportunities: </a:t>
            </a:r>
          </a:p>
          <a:p>
            <a:pPr lvl="2"/>
            <a:r>
              <a:rPr lang="en-US" sz="1600" dirty="0"/>
              <a:t>Lead Estimator Jeremy Ackerman</a:t>
            </a:r>
          </a:p>
          <a:p>
            <a:pPr marL="914400" lvl="2" indent="0">
              <a:buNone/>
            </a:pPr>
            <a:r>
              <a:rPr lang="en-US" sz="1600" dirty="0">
                <a:hlinkClick r:id="rId2"/>
              </a:rPr>
              <a:t>Jeremy.Ackerman@Absherco.com</a:t>
            </a:r>
            <a:endParaRPr lang="en-US" sz="1600" dirty="0"/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94BD06-7D9B-47D3-B049-CE5DC9F0D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9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8"/>
            <a:ext cx="8761413" cy="706964"/>
          </a:xfrm>
        </p:spPr>
        <p:txBody>
          <a:bodyPr/>
          <a:lstStyle/>
          <a:p>
            <a:r>
              <a:rPr lang="en-US" dirty="0"/>
              <a:t>Additional Opportunities and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b="1" dirty="0"/>
              <a:t>Redmond Senior &amp; Community Center 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round of bidding opportunities mid-April</a:t>
            </a:r>
          </a:p>
          <a:p>
            <a:pPr lvl="1"/>
            <a:r>
              <a:rPr lang="en-US" dirty="0"/>
              <a:t>~$37M</a:t>
            </a:r>
          </a:p>
          <a:p>
            <a:pPr lvl="1"/>
            <a:r>
              <a:rPr lang="en-US" dirty="0"/>
              <a:t>52,000 SF, new community center</a:t>
            </a:r>
          </a:p>
          <a:p>
            <a:pPr lvl="1"/>
            <a:r>
              <a:rPr lang="en-US" dirty="0"/>
              <a:t>Project Virtual Networking Event</a:t>
            </a:r>
          </a:p>
          <a:p>
            <a:pPr lvl="2"/>
            <a:r>
              <a:rPr lang="en-US" sz="1600" dirty="0"/>
              <a:t>March 22, 2022/3:00 p.m. to 4:00 p.m.</a:t>
            </a:r>
          </a:p>
          <a:p>
            <a:pPr lvl="2"/>
            <a:r>
              <a:rPr lang="en-US" sz="1600" dirty="0"/>
              <a:t>Contact: </a:t>
            </a:r>
            <a:r>
              <a:rPr lang="en-US" sz="1600" dirty="0">
                <a:hlinkClick r:id="rId2"/>
              </a:rPr>
              <a:t>Stephanie.Caldwell@Absherco.com</a:t>
            </a:r>
            <a:r>
              <a:rPr lang="en-US" sz="1600" dirty="0"/>
              <a:t> to receive meeting link. 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B07DF6-D838-4D90-A6C0-EF9DC4FE9B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8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1264-81AD-4584-BE75-149E9B79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 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88B5-09BF-4527-9968-4B1C82863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algn="ctr">
              <a:buNone/>
            </a:pPr>
            <a:endParaRPr lang="en-US" sz="1600" dirty="0"/>
          </a:p>
          <a:p>
            <a:pPr marL="914400" lvl="2" indent="0" algn="ctr">
              <a:buNone/>
            </a:pPr>
            <a:endParaRPr lang="en-US" sz="1600" dirty="0"/>
          </a:p>
          <a:p>
            <a:pPr marL="914400" lvl="2" indent="0" algn="ctr">
              <a:buNone/>
            </a:pPr>
            <a:r>
              <a:rPr lang="en-US" sz="1600" dirty="0"/>
              <a:t>Stephanie Caldwell</a:t>
            </a:r>
          </a:p>
          <a:p>
            <a:pPr marL="914400" lvl="2" indent="0" algn="ctr">
              <a:buNone/>
            </a:pPr>
            <a:r>
              <a:rPr lang="en-US" sz="1600" dirty="0"/>
              <a:t>Director of Diversity, Equity, and Community Engagement</a:t>
            </a:r>
          </a:p>
          <a:p>
            <a:pPr marL="914400" lvl="2" indent="0" algn="ctr">
              <a:buNone/>
            </a:pPr>
            <a:r>
              <a:rPr lang="en-US" sz="1600" dirty="0">
                <a:hlinkClick r:id="rId2"/>
              </a:rPr>
              <a:t>Stephanie.Caldwell@Absherco.com</a:t>
            </a:r>
            <a:endParaRPr lang="en-US" sz="1600" dirty="0"/>
          </a:p>
          <a:p>
            <a:pPr marL="914400" lvl="2" indent="0" algn="ctr">
              <a:buNone/>
            </a:pPr>
            <a:r>
              <a:rPr lang="en-US" sz="1600" dirty="0"/>
              <a:t>(253) 446-3457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AB79F6-2AD9-4F98-961E-658D227BDB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94" y="6224664"/>
            <a:ext cx="2946032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87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5465386D09524F932171E7E4B17615" ma:contentTypeVersion="14" ma:contentTypeDescription="Create a new document." ma:contentTypeScope="" ma:versionID="c820b25e1ac560a75f5b58ed0dcf5447">
  <xsd:schema xmlns:xsd="http://www.w3.org/2001/XMLSchema" xmlns:xs="http://www.w3.org/2001/XMLSchema" xmlns:p="http://schemas.microsoft.com/office/2006/metadata/properties" xmlns:ns3="dd61f81e-994a-4bdf-9a44-b8a4559ddd01" xmlns:ns4="2e32a377-7d45-415c-91f0-17b91a80c468" targetNamespace="http://schemas.microsoft.com/office/2006/metadata/properties" ma:root="true" ma:fieldsID="acb264ad8cbd4dcb9316cc958b1c6fe7" ns3:_="" ns4:_="">
    <xsd:import namespace="dd61f81e-994a-4bdf-9a44-b8a4559ddd01"/>
    <xsd:import namespace="2e32a377-7d45-415c-91f0-17b91a80c4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1f81e-994a-4bdf-9a44-b8a4559ddd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2a377-7d45-415c-91f0-17b91a80c4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91BFB-C2F1-4097-B170-5A462FF77862}">
  <ds:schemaRefs>
    <ds:schemaRef ds:uri="http://purl.org/dc/terms/"/>
    <ds:schemaRef ds:uri="http://schemas.openxmlformats.org/package/2006/metadata/core-properties"/>
    <ds:schemaRef ds:uri="dd61f81e-994a-4bdf-9a44-b8a4559ddd0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2e32a377-7d45-415c-91f0-17b91a80c46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2F6684-5788-4BDB-B8BE-D53BA1D8D3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2D5734-9D1B-4396-85BC-D9C8F09CC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1f81e-994a-4bdf-9a44-b8a4559ddd01"/>
    <ds:schemaRef ds:uri="2e32a377-7d45-415c-91f0-17b91a80c4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116</TotalTime>
  <Words>297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Absher Construction Company </vt:lpstr>
      <vt:lpstr>Current Bid Opportunities</vt:lpstr>
      <vt:lpstr>Current Bid Opportunities</vt:lpstr>
      <vt:lpstr>Current Bid Opportunities</vt:lpstr>
      <vt:lpstr>Current Bid Opportunities</vt:lpstr>
      <vt:lpstr>Additional Opportunities and Events</vt:lpstr>
      <vt:lpstr>General Information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Absher Construction Company</dc:title>
  <dc:creator>Stephanie Caldwell</dc:creator>
  <cp:lastModifiedBy>Stephanie Caldwell</cp:lastModifiedBy>
  <cp:revision>10</cp:revision>
  <dcterms:created xsi:type="dcterms:W3CDTF">2022-02-28T17:40:54Z</dcterms:created>
  <dcterms:modified xsi:type="dcterms:W3CDTF">2022-02-28T19:38:18Z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0x010100255465386D09524F932171E7E4B17615</vt:lpwstr>
  </property>
</Properties>
</file>