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4" r:id="rId4"/>
  </p:sldMasterIdLst>
  <p:sldIdLst>
    <p:sldId id="256" r:id="rId5"/>
    <p:sldId id="257" r:id="rId6"/>
    <p:sldId id="259" r:id="rId7"/>
    <p:sldId id="258" r:id="rId8"/>
    <p:sldId id="260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ie Caldwell" userId="67a70a4b-de25-4b7f-ae18-bf6ccc850058" providerId="ADAL" clId="{21C2D3F2-93EC-4FDB-8E1C-6F2684EB7DDC}"/>
    <pc:docChg chg="custSel addSld delSld modSld">
      <pc:chgData name="Stephanie Caldwell" userId="67a70a4b-de25-4b7f-ae18-bf6ccc850058" providerId="ADAL" clId="{21C2D3F2-93EC-4FDB-8E1C-6F2684EB7DDC}" dt="2022-02-28T19:35:33.594" v="1163" actId="2696"/>
      <pc:docMkLst>
        <pc:docMk/>
      </pc:docMkLst>
      <pc:sldChg chg="addSp modSp">
        <pc:chgData name="Stephanie Caldwell" userId="67a70a4b-de25-4b7f-ae18-bf6ccc850058" providerId="ADAL" clId="{21C2D3F2-93EC-4FDB-8E1C-6F2684EB7DDC}" dt="2022-02-28T19:32:40.748" v="1139"/>
        <pc:sldMkLst>
          <pc:docMk/>
          <pc:sldMk cId="3013278018" sldId="257"/>
        </pc:sldMkLst>
        <pc:spChg chg="mod">
          <ac:chgData name="Stephanie Caldwell" userId="67a70a4b-de25-4b7f-ae18-bf6ccc850058" providerId="ADAL" clId="{21C2D3F2-93EC-4FDB-8E1C-6F2684EB7DDC}" dt="2022-02-28T19:30:37.251" v="1132" actId="6549"/>
          <ac:spMkLst>
            <pc:docMk/>
            <pc:sldMk cId="3013278018" sldId="257"/>
            <ac:spMk id="3" creationId="{A04388B5-09BF-4527-9968-4B1C828634E5}"/>
          </ac:spMkLst>
        </pc:spChg>
        <pc:picChg chg="add">
          <ac:chgData name="Stephanie Caldwell" userId="67a70a4b-de25-4b7f-ae18-bf6ccc850058" providerId="ADAL" clId="{21C2D3F2-93EC-4FDB-8E1C-6F2684EB7DDC}" dt="2022-02-28T19:32:40.748" v="1139"/>
          <ac:picMkLst>
            <pc:docMk/>
            <pc:sldMk cId="3013278018" sldId="257"/>
            <ac:picMk id="4" creationId="{49364E12-1916-4C2F-AF5F-56606B969FBB}"/>
          </ac:picMkLst>
        </pc:picChg>
      </pc:sldChg>
      <pc:sldChg chg="addSp modSp">
        <pc:chgData name="Stephanie Caldwell" userId="67a70a4b-de25-4b7f-ae18-bf6ccc850058" providerId="ADAL" clId="{21C2D3F2-93EC-4FDB-8E1C-6F2684EB7DDC}" dt="2022-02-28T19:32:51.656" v="1141"/>
        <pc:sldMkLst>
          <pc:docMk/>
          <pc:sldMk cId="2361761629" sldId="258"/>
        </pc:sldMkLst>
        <pc:spChg chg="mod">
          <ac:chgData name="Stephanie Caldwell" userId="67a70a4b-de25-4b7f-ae18-bf6ccc850058" providerId="ADAL" clId="{21C2D3F2-93EC-4FDB-8E1C-6F2684EB7DDC}" dt="2022-02-28T19:30:52.475" v="1138" actId="6549"/>
          <ac:spMkLst>
            <pc:docMk/>
            <pc:sldMk cId="2361761629" sldId="258"/>
            <ac:spMk id="3" creationId="{A04388B5-09BF-4527-9968-4B1C828634E5}"/>
          </ac:spMkLst>
        </pc:spChg>
        <pc:picChg chg="add">
          <ac:chgData name="Stephanie Caldwell" userId="67a70a4b-de25-4b7f-ae18-bf6ccc850058" providerId="ADAL" clId="{21C2D3F2-93EC-4FDB-8E1C-6F2684EB7DDC}" dt="2022-02-28T19:32:51.656" v="1141"/>
          <ac:picMkLst>
            <pc:docMk/>
            <pc:sldMk cId="2361761629" sldId="258"/>
            <ac:picMk id="4" creationId="{F6E16451-DDAE-4881-A6DE-D81C0CCD96C3}"/>
          </ac:picMkLst>
        </pc:picChg>
      </pc:sldChg>
      <pc:sldChg chg="addSp">
        <pc:chgData name="Stephanie Caldwell" userId="67a70a4b-de25-4b7f-ae18-bf6ccc850058" providerId="ADAL" clId="{21C2D3F2-93EC-4FDB-8E1C-6F2684EB7DDC}" dt="2022-02-28T19:32:46.225" v="1140"/>
        <pc:sldMkLst>
          <pc:docMk/>
          <pc:sldMk cId="1228054968" sldId="259"/>
        </pc:sldMkLst>
        <pc:picChg chg="add">
          <ac:chgData name="Stephanie Caldwell" userId="67a70a4b-de25-4b7f-ae18-bf6ccc850058" providerId="ADAL" clId="{21C2D3F2-93EC-4FDB-8E1C-6F2684EB7DDC}" dt="2022-02-28T19:32:46.225" v="1140"/>
          <ac:picMkLst>
            <pc:docMk/>
            <pc:sldMk cId="1228054968" sldId="259"/>
            <ac:picMk id="4" creationId="{C48A0BEC-ACC4-44AA-BF66-67A1739D1EF6}"/>
          </ac:picMkLst>
        </pc:picChg>
      </pc:sldChg>
      <pc:sldChg chg="addSp modSp">
        <pc:chgData name="Stephanie Caldwell" userId="67a70a4b-de25-4b7f-ae18-bf6ccc850058" providerId="ADAL" clId="{21C2D3F2-93EC-4FDB-8E1C-6F2684EB7DDC}" dt="2022-02-28T19:34:13.147" v="1160" actId="20577"/>
        <pc:sldMkLst>
          <pc:docMk/>
          <pc:sldMk cId="1038999008" sldId="260"/>
        </pc:sldMkLst>
        <pc:spChg chg="mod">
          <ac:chgData name="Stephanie Caldwell" userId="67a70a4b-de25-4b7f-ae18-bf6ccc850058" providerId="ADAL" clId="{21C2D3F2-93EC-4FDB-8E1C-6F2684EB7DDC}" dt="2022-02-28T19:34:13.147" v="1160" actId="20577"/>
          <ac:spMkLst>
            <pc:docMk/>
            <pc:sldMk cId="1038999008" sldId="260"/>
            <ac:spMk id="3" creationId="{A04388B5-09BF-4527-9968-4B1C828634E5}"/>
          </ac:spMkLst>
        </pc:spChg>
        <pc:picChg chg="add">
          <ac:chgData name="Stephanie Caldwell" userId="67a70a4b-de25-4b7f-ae18-bf6ccc850058" providerId="ADAL" clId="{21C2D3F2-93EC-4FDB-8E1C-6F2684EB7DDC}" dt="2022-02-28T19:32:56.274" v="1142"/>
          <ac:picMkLst>
            <pc:docMk/>
            <pc:sldMk cId="1038999008" sldId="260"/>
            <ac:picMk id="4" creationId="{8394BD06-7D9B-47D3-B049-CE5DC9F0D429}"/>
          </ac:picMkLst>
        </pc:picChg>
      </pc:sldChg>
      <pc:sldChg chg="addSp modSp add">
        <pc:chgData name="Stephanie Caldwell" userId="67a70a4b-de25-4b7f-ae18-bf6ccc850058" providerId="ADAL" clId="{21C2D3F2-93EC-4FDB-8E1C-6F2684EB7DDC}" dt="2022-02-28T19:33:10.487" v="1144"/>
        <pc:sldMkLst>
          <pc:docMk/>
          <pc:sldMk cId="3068585718" sldId="262"/>
        </pc:sldMkLst>
        <pc:spChg chg="mod">
          <ac:chgData name="Stephanie Caldwell" userId="67a70a4b-de25-4b7f-ae18-bf6ccc850058" providerId="ADAL" clId="{21C2D3F2-93EC-4FDB-8E1C-6F2684EB7DDC}" dt="2022-02-28T18:43:07.399" v="95" actId="20577"/>
          <ac:spMkLst>
            <pc:docMk/>
            <pc:sldMk cId="3068585718" sldId="262"/>
            <ac:spMk id="2" creationId="{E9DD1264-81AD-4584-BE75-149E9B790949}"/>
          </ac:spMkLst>
        </pc:spChg>
        <pc:spChg chg="mod">
          <ac:chgData name="Stephanie Caldwell" userId="67a70a4b-de25-4b7f-ae18-bf6ccc850058" providerId="ADAL" clId="{21C2D3F2-93EC-4FDB-8E1C-6F2684EB7DDC}" dt="2022-02-28T19:28:10.472" v="988" actId="20577"/>
          <ac:spMkLst>
            <pc:docMk/>
            <pc:sldMk cId="3068585718" sldId="262"/>
            <ac:spMk id="3" creationId="{A04388B5-09BF-4527-9968-4B1C828634E5}"/>
          </ac:spMkLst>
        </pc:spChg>
        <pc:picChg chg="add">
          <ac:chgData name="Stephanie Caldwell" userId="67a70a4b-de25-4b7f-ae18-bf6ccc850058" providerId="ADAL" clId="{21C2D3F2-93EC-4FDB-8E1C-6F2684EB7DDC}" dt="2022-02-28T19:33:10.487" v="1144"/>
          <ac:picMkLst>
            <pc:docMk/>
            <pc:sldMk cId="3068585718" sldId="262"/>
            <ac:picMk id="4" creationId="{BEB07DF6-D838-4D90-A6C0-EF9DC4FE9BEA}"/>
          </ac:picMkLst>
        </pc:picChg>
      </pc:sldChg>
      <pc:sldChg chg="addSp modSp add">
        <pc:chgData name="Stephanie Caldwell" userId="67a70a4b-de25-4b7f-ae18-bf6ccc850058" providerId="ADAL" clId="{21C2D3F2-93EC-4FDB-8E1C-6F2684EB7DDC}" dt="2022-02-28T19:33:19.650" v="1145"/>
        <pc:sldMkLst>
          <pc:docMk/>
          <pc:sldMk cId="3703087086" sldId="263"/>
        </pc:sldMkLst>
        <pc:spChg chg="mod">
          <ac:chgData name="Stephanie Caldwell" userId="67a70a4b-de25-4b7f-ae18-bf6ccc850058" providerId="ADAL" clId="{21C2D3F2-93EC-4FDB-8E1C-6F2684EB7DDC}" dt="2022-02-28T19:29:17.971" v="1126" actId="20577"/>
          <ac:spMkLst>
            <pc:docMk/>
            <pc:sldMk cId="3703087086" sldId="263"/>
            <ac:spMk id="2" creationId="{E9DD1264-81AD-4584-BE75-149E9B790949}"/>
          </ac:spMkLst>
        </pc:spChg>
        <pc:spChg chg="mod">
          <ac:chgData name="Stephanie Caldwell" userId="67a70a4b-de25-4b7f-ae18-bf6ccc850058" providerId="ADAL" clId="{21C2D3F2-93EC-4FDB-8E1C-6F2684EB7DDC}" dt="2022-02-28T19:28:18.653" v="989" actId="6549"/>
          <ac:spMkLst>
            <pc:docMk/>
            <pc:sldMk cId="3703087086" sldId="263"/>
            <ac:spMk id="3" creationId="{A04388B5-09BF-4527-9968-4B1C828634E5}"/>
          </ac:spMkLst>
        </pc:spChg>
        <pc:picChg chg="add">
          <ac:chgData name="Stephanie Caldwell" userId="67a70a4b-de25-4b7f-ae18-bf6ccc850058" providerId="ADAL" clId="{21C2D3F2-93EC-4FDB-8E1C-6F2684EB7DDC}" dt="2022-02-28T19:33:19.650" v="1145"/>
          <ac:picMkLst>
            <pc:docMk/>
            <pc:sldMk cId="3703087086" sldId="263"/>
            <ac:picMk id="4" creationId="{B0AB79F6-2AD9-4F98-961E-658D227BDB5B}"/>
          </ac:picMkLst>
        </pc:picChg>
      </pc:sldChg>
    </pc:docChg>
  </pc:docChgLst>
  <pc:docChgLst>
    <pc:chgData name="Stephanie Caldwell" userId="67a70a4b-de25-4b7f-ae18-bf6ccc850058" providerId="ADAL" clId="{7788E662-F183-492A-AA0B-D53B33349640}"/>
    <pc:docChg chg="undo custSel modSld">
      <pc:chgData name="Stephanie Caldwell" userId="67a70a4b-de25-4b7f-ae18-bf6ccc850058" providerId="ADAL" clId="{7788E662-F183-492A-AA0B-D53B33349640}" dt="2022-03-30T23:36:15.071" v="498" actId="20577"/>
      <pc:docMkLst>
        <pc:docMk/>
      </pc:docMkLst>
      <pc:sldChg chg="modSp">
        <pc:chgData name="Stephanie Caldwell" userId="67a70a4b-de25-4b7f-ae18-bf6ccc850058" providerId="ADAL" clId="{7788E662-F183-492A-AA0B-D53B33349640}" dt="2022-03-30T23:33:54.074" v="484" actId="20577"/>
        <pc:sldMkLst>
          <pc:docMk/>
          <pc:sldMk cId="3744911363" sldId="256"/>
        </pc:sldMkLst>
        <pc:spChg chg="mod">
          <ac:chgData name="Stephanie Caldwell" userId="67a70a4b-de25-4b7f-ae18-bf6ccc850058" providerId="ADAL" clId="{7788E662-F183-492A-AA0B-D53B33349640}" dt="2022-03-30T23:33:54.074" v="484" actId="20577"/>
          <ac:spMkLst>
            <pc:docMk/>
            <pc:sldMk cId="3744911363" sldId="256"/>
            <ac:spMk id="3" creationId="{D7309ACA-B2AA-4A8D-90D7-9C6C4B73019C}"/>
          </ac:spMkLst>
        </pc:spChg>
      </pc:sldChg>
      <pc:sldChg chg="modSp">
        <pc:chgData name="Stephanie Caldwell" userId="67a70a4b-de25-4b7f-ae18-bf6ccc850058" providerId="ADAL" clId="{7788E662-F183-492A-AA0B-D53B33349640}" dt="2022-03-30T23:32:28.488" v="425" actId="27636"/>
        <pc:sldMkLst>
          <pc:docMk/>
          <pc:sldMk cId="3013278018" sldId="257"/>
        </pc:sldMkLst>
        <pc:spChg chg="mod">
          <ac:chgData name="Stephanie Caldwell" userId="67a70a4b-de25-4b7f-ae18-bf6ccc850058" providerId="ADAL" clId="{7788E662-F183-492A-AA0B-D53B33349640}" dt="2022-03-30T23:29:24.919" v="316" actId="122"/>
          <ac:spMkLst>
            <pc:docMk/>
            <pc:sldMk cId="3013278018" sldId="257"/>
            <ac:spMk id="2" creationId="{E9DD1264-81AD-4584-BE75-149E9B790949}"/>
          </ac:spMkLst>
        </pc:spChg>
        <pc:spChg chg="mod">
          <ac:chgData name="Stephanie Caldwell" userId="67a70a4b-de25-4b7f-ae18-bf6ccc850058" providerId="ADAL" clId="{7788E662-F183-492A-AA0B-D53B33349640}" dt="2022-03-30T23:32:28.488" v="425" actId="27636"/>
          <ac:spMkLst>
            <pc:docMk/>
            <pc:sldMk cId="3013278018" sldId="257"/>
            <ac:spMk id="3" creationId="{A04388B5-09BF-4527-9968-4B1C828634E5}"/>
          </ac:spMkLst>
        </pc:spChg>
      </pc:sldChg>
      <pc:sldChg chg="modSp">
        <pc:chgData name="Stephanie Caldwell" userId="67a70a4b-de25-4b7f-ae18-bf6ccc850058" providerId="ADAL" clId="{7788E662-F183-492A-AA0B-D53B33349640}" dt="2022-03-30T23:32:42.551" v="427" actId="113"/>
        <pc:sldMkLst>
          <pc:docMk/>
          <pc:sldMk cId="2361761629" sldId="258"/>
        </pc:sldMkLst>
        <pc:spChg chg="mod">
          <ac:chgData name="Stephanie Caldwell" userId="67a70a4b-de25-4b7f-ae18-bf6ccc850058" providerId="ADAL" clId="{7788E662-F183-492A-AA0B-D53B33349640}" dt="2022-03-30T23:29:36.558" v="319" actId="122"/>
          <ac:spMkLst>
            <pc:docMk/>
            <pc:sldMk cId="2361761629" sldId="258"/>
            <ac:spMk id="2" creationId="{E9DD1264-81AD-4584-BE75-149E9B790949}"/>
          </ac:spMkLst>
        </pc:spChg>
        <pc:spChg chg="mod">
          <ac:chgData name="Stephanie Caldwell" userId="67a70a4b-de25-4b7f-ae18-bf6ccc850058" providerId="ADAL" clId="{7788E662-F183-492A-AA0B-D53B33349640}" dt="2022-03-30T23:32:42.551" v="427" actId="113"/>
          <ac:spMkLst>
            <pc:docMk/>
            <pc:sldMk cId="2361761629" sldId="258"/>
            <ac:spMk id="3" creationId="{A04388B5-09BF-4527-9968-4B1C828634E5}"/>
          </ac:spMkLst>
        </pc:spChg>
      </pc:sldChg>
      <pc:sldChg chg="modSp">
        <pc:chgData name="Stephanie Caldwell" userId="67a70a4b-de25-4b7f-ae18-bf6ccc850058" providerId="ADAL" clId="{7788E662-F183-492A-AA0B-D53B33349640}" dt="2022-03-30T23:32:35.358" v="426" actId="113"/>
        <pc:sldMkLst>
          <pc:docMk/>
          <pc:sldMk cId="1228054968" sldId="259"/>
        </pc:sldMkLst>
        <pc:spChg chg="mod">
          <ac:chgData name="Stephanie Caldwell" userId="67a70a4b-de25-4b7f-ae18-bf6ccc850058" providerId="ADAL" clId="{7788E662-F183-492A-AA0B-D53B33349640}" dt="2022-03-30T23:29:31.539" v="318" actId="122"/>
          <ac:spMkLst>
            <pc:docMk/>
            <pc:sldMk cId="1228054968" sldId="259"/>
            <ac:spMk id="2" creationId="{E9DD1264-81AD-4584-BE75-149E9B790949}"/>
          </ac:spMkLst>
        </pc:spChg>
        <pc:spChg chg="mod">
          <ac:chgData name="Stephanie Caldwell" userId="67a70a4b-de25-4b7f-ae18-bf6ccc850058" providerId="ADAL" clId="{7788E662-F183-492A-AA0B-D53B33349640}" dt="2022-03-30T23:32:35.358" v="426" actId="113"/>
          <ac:spMkLst>
            <pc:docMk/>
            <pc:sldMk cId="1228054968" sldId="259"/>
            <ac:spMk id="3" creationId="{A04388B5-09BF-4527-9968-4B1C828634E5}"/>
          </ac:spMkLst>
        </pc:spChg>
      </pc:sldChg>
      <pc:sldChg chg="modSp">
        <pc:chgData name="Stephanie Caldwell" userId="67a70a4b-de25-4b7f-ae18-bf6ccc850058" providerId="ADAL" clId="{7788E662-F183-492A-AA0B-D53B33349640}" dt="2022-03-30T23:36:15.071" v="498" actId="20577"/>
        <pc:sldMkLst>
          <pc:docMk/>
          <pc:sldMk cId="1038999008" sldId="260"/>
        </pc:sldMkLst>
        <pc:spChg chg="mod">
          <ac:chgData name="Stephanie Caldwell" userId="67a70a4b-de25-4b7f-ae18-bf6ccc850058" providerId="ADAL" clId="{7788E662-F183-492A-AA0B-D53B33349640}" dt="2022-03-30T23:29:42.204" v="320" actId="122"/>
          <ac:spMkLst>
            <pc:docMk/>
            <pc:sldMk cId="1038999008" sldId="260"/>
            <ac:spMk id="2" creationId="{E9DD1264-81AD-4584-BE75-149E9B790949}"/>
          </ac:spMkLst>
        </pc:spChg>
        <pc:spChg chg="mod">
          <ac:chgData name="Stephanie Caldwell" userId="67a70a4b-de25-4b7f-ae18-bf6ccc850058" providerId="ADAL" clId="{7788E662-F183-492A-AA0B-D53B33349640}" dt="2022-03-30T23:36:15.071" v="498" actId="20577"/>
          <ac:spMkLst>
            <pc:docMk/>
            <pc:sldMk cId="1038999008" sldId="260"/>
            <ac:spMk id="3" creationId="{A04388B5-09BF-4527-9968-4B1C828634E5}"/>
          </ac:spMkLst>
        </pc:spChg>
      </pc:sldChg>
      <pc:sldChg chg="modSp">
        <pc:chgData name="Stephanie Caldwell" userId="67a70a4b-de25-4b7f-ae18-bf6ccc850058" providerId="ADAL" clId="{7788E662-F183-492A-AA0B-D53B33349640}" dt="2022-03-30T23:33:11.413" v="457" actId="113"/>
        <pc:sldMkLst>
          <pc:docMk/>
          <pc:sldMk cId="3068585718" sldId="262"/>
        </pc:sldMkLst>
        <pc:spChg chg="mod">
          <ac:chgData name="Stephanie Caldwell" userId="67a70a4b-de25-4b7f-ae18-bf6ccc850058" providerId="ADAL" clId="{7788E662-F183-492A-AA0B-D53B33349640}" dt="2022-03-30T23:29:49.472" v="321" actId="122"/>
          <ac:spMkLst>
            <pc:docMk/>
            <pc:sldMk cId="3068585718" sldId="262"/>
            <ac:spMk id="2" creationId="{E9DD1264-81AD-4584-BE75-149E9B790949}"/>
          </ac:spMkLst>
        </pc:spChg>
        <pc:spChg chg="mod">
          <ac:chgData name="Stephanie Caldwell" userId="67a70a4b-de25-4b7f-ae18-bf6ccc850058" providerId="ADAL" clId="{7788E662-F183-492A-AA0B-D53B33349640}" dt="2022-03-30T23:33:11.413" v="457" actId="113"/>
          <ac:spMkLst>
            <pc:docMk/>
            <pc:sldMk cId="3068585718" sldId="262"/>
            <ac:spMk id="3" creationId="{A04388B5-09BF-4527-9968-4B1C828634E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389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580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0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663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0782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5256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2962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0339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309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517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760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62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127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637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27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854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006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571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Jeremy.Ackerman@Absherco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Ryan.Sours@Absherco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Kurt.Balmer@Absherco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Ryan.Sours@Absherco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David.Hale@Absherco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Stephanie.Caldwell@Absherco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5F8CA-4D77-46BD-A037-D8A19CC993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9695926" cy="2677648"/>
          </a:xfrm>
        </p:spPr>
        <p:txBody>
          <a:bodyPr/>
          <a:lstStyle/>
          <a:p>
            <a:r>
              <a:rPr lang="en-US" sz="4800" dirty="0"/>
              <a:t>Absher Construction Company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309ACA-B2AA-4A8D-90D7-9C6C4B7301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Monthly Current bid opportunities update – April 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911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D1264-81AD-4584-BE75-149E9B790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Current Bid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388B5-09BF-4527-9968-4B1C82863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sz="2300" b="1" dirty="0"/>
              <a:t>VA American Lake Phase 2A Site Development Hard-Bid</a:t>
            </a:r>
          </a:p>
          <a:p>
            <a:pPr lvl="1"/>
            <a:r>
              <a:rPr lang="en-US" sz="2300" dirty="0"/>
              <a:t>ATC-Absher Joint Venture</a:t>
            </a:r>
          </a:p>
          <a:p>
            <a:pPr lvl="1"/>
            <a:r>
              <a:rPr lang="en-US" sz="2300" dirty="0"/>
              <a:t>Demo-abatement of existing buildings, parking area, underground utilities (sewer, water, steam, geothermal, electrical/LV), grading, paving, lighting, and landscaping</a:t>
            </a:r>
          </a:p>
          <a:p>
            <a:pPr lvl="1"/>
            <a:r>
              <a:rPr lang="en-US" sz="2300" dirty="0"/>
              <a:t>~$15-20M</a:t>
            </a:r>
          </a:p>
          <a:p>
            <a:pPr lvl="1"/>
            <a:r>
              <a:rPr lang="en-US" sz="2300" dirty="0"/>
              <a:t>Final bids due no later than April 18</a:t>
            </a:r>
            <a:r>
              <a:rPr lang="en-US" sz="2300" baseline="30000" dirty="0"/>
              <a:t>th</a:t>
            </a:r>
            <a:r>
              <a:rPr lang="en-US" sz="2300" dirty="0"/>
              <a:t> (preferably by April 14 @ 2PM)</a:t>
            </a:r>
          </a:p>
          <a:p>
            <a:pPr lvl="1"/>
            <a:r>
              <a:rPr lang="en-US" sz="2300" dirty="0"/>
              <a:t>Estimating Lead: Jeremy Ackerman / </a:t>
            </a:r>
            <a:r>
              <a:rPr lang="en-US" sz="2300" dirty="0">
                <a:hlinkClick r:id="rId2"/>
              </a:rPr>
              <a:t>Jeremy.Ackerman@Absherco.com</a:t>
            </a:r>
            <a:endParaRPr lang="en-US" sz="2300" dirty="0"/>
          </a:p>
          <a:p>
            <a:pPr lvl="1"/>
            <a:endParaRPr lang="en-US" sz="2100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	 </a:t>
            </a:r>
            <a:endParaRPr lang="en-US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364E12-1916-4C2F-AF5F-56606B969F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8794" y="6224664"/>
            <a:ext cx="2946032" cy="406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278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D1264-81AD-4584-BE75-149E9B790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Current Bid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388B5-09BF-4527-9968-4B1C82863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US" dirty="0"/>
          </a:p>
          <a:p>
            <a:pPr lvl="0"/>
            <a:r>
              <a:rPr lang="en-US" b="1" dirty="0"/>
              <a:t>Burl Apartments</a:t>
            </a:r>
          </a:p>
          <a:p>
            <a:pPr lvl="1"/>
            <a:r>
              <a:rPr lang="en-US" dirty="0"/>
              <a:t>80% CD documents</a:t>
            </a:r>
          </a:p>
          <a:p>
            <a:pPr lvl="1"/>
            <a:r>
              <a:rPr lang="en-US" dirty="0"/>
              <a:t>172 units ; 7-story building ; 213,000sf total</a:t>
            </a:r>
          </a:p>
          <a:p>
            <a:pPr lvl="1"/>
            <a:r>
              <a:rPr lang="en-US" dirty="0"/>
              <a:t>~$50M</a:t>
            </a:r>
          </a:p>
          <a:p>
            <a:pPr lvl="1"/>
            <a:r>
              <a:rPr lang="en-US" dirty="0"/>
              <a:t>Budgetary proposals due in May (but we are interested in having conversations sooner than that)</a:t>
            </a:r>
          </a:p>
          <a:p>
            <a:pPr lvl="1"/>
            <a:r>
              <a:rPr lang="en-US" dirty="0"/>
              <a:t>Estimating Lead: Ryan Sours / </a:t>
            </a:r>
            <a:r>
              <a:rPr lang="en-US" dirty="0">
                <a:hlinkClick r:id="rId2"/>
              </a:rPr>
              <a:t>Ryan.Sours@Absherco.com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1371600" lvl="3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8A0BEC-ACC4-44AA-BF66-67A1739D1E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8794" y="6224664"/>
            <a:ext cx="2946032" cy="406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054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D1264-81AD-4584-BE75-149E9B790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Current Bid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388B5-09BF-4527-9968-4B1C82863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sz="3400" b="1" dirty="0"/>
              <a:t>Redmond Senior &amp; Community Center </a:t>
            </a:r>
          </a:p>
          <a:p>
            <a:pPr lvl="1"/>
            <a:r>
              <a:rPr lang="en-US" sz="3400" dirty="0"/>
              <a:t>50% CD Budget</a:t>
            </a:r>
          </a:p>
          <a:p>
            <a:pPr lvl="1"/>
            <a:r>
              <a:rPr lang="en-US" sz="3400" dirty="0"/>
              <a:t>50,000sf</a:t>
            </a:r>
          </a:p>
          <a:p>
            <a:pPr lvl="1"/>
            <a:r>
              <a:rPr lang="en-US" sz="3400" dirty="0"/>
              <a:t>New building – 2-stories – Gym, admin space, event space, commercial kitchen, meeting / activity rooms</a:t>
            </a:r>
          </a:p>
          <a:p>
            <a:pPr lvl="1"/>
            <a:r>
              <a:rPr lang="en-US" sz="3400" dirty="0"/>
              <a:t>~$30M</a:t>
            </a:r>
          </a:p>
          <a:p>
            <a:pPr lvl="1"/>
            <a:r>
              <a:rPr lang="en-US" sz="3400" dirty="0"/>
              <a:t>Subcontractor proposals due mid-late April</a:t>
            </a:r>
          </a:p>
          <a:p>
            <a:pPr lvl="1"/>
            <a:r>
              <a:rPr lang="en-US" sz="3400" dirty="0"/>
              <a:t>Estimator Lead: Kurt Balmer / </a:t>
            </a:r>
            <a:r>
              <a:rPr lang="en-US" sz="3400" dirty="0">
                <a:hlinkClick r:id="rId2"/>
              </a:rPr>
              <a:t>Kurt.Balmer@Absherco.com</a:t>
            </a:r>
            <a:endParaRPr lang="en-US" sz="3400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E16451-DDAE-4881-A6DE-D81C0CCD96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8794" y="6224664"/>
            <a:ext cx="2946032" cy="406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761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D1264-81AD-4584-BE75-149E9B790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Current Bid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388B5-09BF-4527-9968-4B1C82863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River Ridge High School </a:t>
            </a:r>
          </a:p>
          <a:p>
            <a:pPr lvl="1"/>
            <a:r>
              <a:rPr lang="en-US" dirty="0"/>
              <a:t>Hard-Bid</a:t>
            </a:r>
          </a:p>
          <a:p>
            <a:pPr lvl="1"/>
            <a:r>
              <a:rPr lang="en-US" dirty="0"/>
              <a:t>$105M+</a:t>
            </a:r>
          </a:p>
          <a:p>
            <a:pPr lvl="1"/>
            <a:r>
              <a:rPr lang="en-US" dirty="0"/>
              <a:t>New construction and demo/modernization of existing buildings. 4-year project</a:t>
            </a:r>
          </a:p>
          <a:p>
            <a:pPr lvl="1"/>
            <a:r>
              <a:rPr lang="en-US" dirty="0"/>
              <a:t>Bid day anticipated to be May 7</a:t>
            </a:r>
            <a:r>
              <a:rPr lang="en-US" baseline="30000" dirty="0"/>
              <a:t>th</a:t>
            </a:r>
          </a:p>
          <a:p>
            <a:pPr lvl="1"/>
            <a:r>
              <a:rPr lang="en-US" dirty="0"/>
              <a:t>Estimating Lead: Ryan Sours / </a:t>
            </a:r>
            <a:r>
              <a:rPr lang="en-US" dirty="0">
                <a:hlinkClick r:id="rId2"/>
              </a:rPr>
              <a:t>Ryan.Sours@Absherco.com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sz="1600" dirty="0"/>
          </a:p>
          <a:p>
            <a:pPr marL="914400" lvl="2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94BD06-7D9B-47D3-B049-CE5DC9F0D4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8794" y="6224664"/>
            <a:ext cx="2946032" cy="406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999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D1264-81AD-4584-BE75-149E9B790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8"/>
            <a:ext cx="8761413" cy="706964"/>
          </a:xfrm>
        </p:spPr>
        <p:txBody>
          <a:bodyPr/>
          <a:lstStyle/>
          <a:p>
            <a:pPr algn="ctr"/>
            <a:r>
              <a:rPr lang="en-US" dirty="0"/>
              <a:t>Additional Opportunities and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388B5-09BF-4527-9968-4B1C82863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endParaRPr lang="en-US" dirty="0"/>
          </a:p>
          <a:p>
            <a:pPr lvl="0"/>
            <a:r>
              <a:rPr lang="en-US" b="1" dirty="0"/>
              <a:t>Seabrook Multi-Family </a:t>
            </a:r>
          </a:p>
          <a:p>
            <a:pPr lvl="1"/>
            <a:r>
              <a:rPr lang="en-US" dirty="0"/>
              <a:t>GMP (Final Pricing) Budget</a:t>
            </a:r>
          </a:p>
          <a:p>
            <a:pPr lvl="1"/>
            <a:r>
              <a:rPr lang="en-US" dirty="0"/>
              <a:t>$30M</a:t>
            </a:r>
          </a:p>
          <a:p>
            <a:pPr lvl="1"/>
            <a:r>
              <a:rPr lang="en-US" dirty="0"/>
              <a:t>~70,000sf</a:t>
            </a:r>
          </a:p>
          <a:p>
            <a:pPr lvl="1"/>
            <a:r>
              <a:rPr lang="en-US" dirty="0"/>
              <a:t>34 units</a:t>
            </a:r>
          </a:p>
          <a:p>
            <a:pPr lvl="1"/>
            <a:r>
              <a:rPr lang="en-US" dirty="0"/>
              <a:t>Subcontractor bids due late April</a:t>
            </a:r>
          </a:p>
          <a:p>
            <a:pPr lvl="1"/>
            <a:r>
              <a:rPr lang="en-US" dirty="0"/>
              <a:t>Estimator Lead: David Hale / </a:t>
            </a:r>
            <a:r>
              <a:rPr lang="en-US" dirty="0">
                <a:hlinkClick r:id="rId2"/>
              </a:rPr>
              <a:t>David.Hale@Absherco.com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914400" lvl="2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B07DF6-D838-4D90-A6C0-EF9DC4FE9B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8794" y="6224664"/>
            <a:ext cx="2946032" cy="406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585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D1264-81AD-4584-BE75-149E9B790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Information Contact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388B5-09BF-4527-9968-4B1C82863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 algn="ctr">
              <a:buNone/>
            </a:pPr>
            <a:endParaRPr lang="en-US" sz="1600" dirty="0"/>
          </a:p>
          <a:p>
            <a:pPr marL="914400" lvl="2" indent="0" algn="ctr">
              <a:buNone/>
            </a:pPr>
            <a:endParaRPr lang="en-US" sz="1600" dirty="0"/>
          </a:p>
          <a:p>
            <a:pPr marL="914400" lvl="2" indent="0" algn="ctr">
              <a:buNone/>
            </a:pPr>
            <a:r>
              <a:rPr lang="en-US" sz="1600" dirty="0"/>
              <a:t>Stephanie Caldwell</a:t>
            </a:r>
          </a:p>
          <a:p>
            <a:pPr marL="914400" lvl="2" indent="0" algn="ctr">
              <a:buNone/>
            </a:pPr>
            <a:r>
              <a:rPr lang="en-US" sz="1600" dirty="0"/>
              <a:t>Director of Diversity, Equity, and Community Engagement</a:t>
            </a:r>
          </a:p>
          <a:p>
            <a:pPr marL="914400" lvl="2" indent="0" algn="ctr">
              <a:buNone/>
            </a:pPr>
            <a:r>
              <a:rPr lang="en-US" sz="1600" dirty="0">
                <a:hlinkClick r:id="rId2"/>
              </a:rPr>
              <a:t>Stephanie.Caldwell@Absherco.com</a:t>
            </a:r>
            <a:endParaRPr lang="en-US" sz="1600" dirty="0"/>
          </a:p>
          <a:p>
            <a:pPr marL="914400" lvl="2" indent="0" algn="ctr">
              <a:buNone/>
            </a:pPr>
            <a:r>
              <a:rPr lang="en-US" sz="1600" dirty="0"/>
              <a:t>(253) 446-3457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AB79F6-2AD9-4F98-961E-658D227BDB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8794" y="6224664"/>
            <a:ext cx="2946032" cy="406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0870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5465386D09524F932171E7E4B17615" ma:contentTypeVersion="14" ma:contentTypeDescription="Create a new document." ma:contentTypeScope="" ma:versionID="c820b25e1ac560a75f5b58ed0dcf5447">
  <xsd:schema xmlns:xsd="http://www.w3.org/2001/XMLSchema" xmlns:xs="http://www.w3.org/2001/XMLSchema" xmlns:p="http://schemas.microsoft.com/office/2006/metadata/properties" xmlns:ns3="dd61f81e-994a-4bdf-9a44-b8a4559ddd01" xmlns:ns4="2e32a377-7d45-415c-91f0-17b91a80c468" targetNamespace="http://schemas.microsoft.com/office/2006/metadata/properties" ma:root="true" ma:fieldsID="acb264ad8cbd4dcb9316cc958b1c6fe7" ns3:_="" ns4:_="">
    <xsd:import namespace="dd61f81e-994a-4bdf-9a44-b8a4559ddd01"/>
    <xsd:import namespace="2e32a377-7d45-415c-91f0-17b91a80c46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61f81e-994a-4bdf-9a44-b8a4559ddd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32a377-7d45-415c-91f0-17b91a80c46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D91BFB-C2F1-4097-B170-5A462FF77862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dd61f81e-994a-4bdf-9a44-b8a4559ddd01"/>
    <ds:schemaRef ds:uri="http://purl.org/dc/dcmitype/"/>
    <ds:schemaRef ds:uri="http://schemas.microsoft.com/office/2006/documentManagement/types"/>
    <ds:schemaRef ds:uri="http://schemas.microsoft.com/office/infopath/2007/PartnerControls"/>
    <ds:schemaRef ds:uri="2e32a377-7d45-415c-91f0-17b91a80c46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92F6684-5788-4BDB-B8BE-D53BA1D8D3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2D5734-9D1B-4396-85BC-D9C8F09CCF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d61f81e-994a-4bdf-9a44-b8a4559ddd01"/>
    <ds:schemaRef ds:uri="2e32a377-7d45-415c-91f0-17b91a80c4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132</TotalTime>
  <Words>297</Words>
  <Application>Microsoft Office PowerPoint</Application>
  <PresentationFormat>Widescreen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 Boardroom</vt:lpstr>
      <vt:lpstr>Absher Construction Company </vt:lpstr>
      <vt:lpstr>Current Bid Opportunities</vt:lpstr>
      <vt:lpstr>Current Bid Opportunities</vt:lpstr>
      <vt:lpstr>Current Bid Opportunities</vt:lpstr>
      <vt:lpstr>Current Bid Opportunities</vt:lpstr>
      <vt:lpstr>Additional Opportunities and Events</vt:lpstr>
      <vt:lpstr>General Information 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Absher Construction Company</dc:title>
  <dc:creator>Stephanie Caldwell</dc:creator>
  <cp:lastModifiedBy>Stephanie Caldwell</cp:lastModifiedBy>
  <cp:revision>11</cp:revision>
  <dcterms:created xsi:type="dcterms:W3CDTF">2022-02-28T17:40:54Z</dcterms:created>
  <dcterms:modified xsi:type="dcterms:W3CDTF">2022-03-30T23:37:14Z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0x010100255465386D09524F932171E7E4B17615</vt:lpwstr>
  </property>
</Properties>
</file>