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8" r:id="rId3"/>
    <p:sldId id="294" r:id="rId4"/>
    <p:sldId id="333" r:id="rId5"/>
    <p:sldId id="344" r:id="rId6"/>
    <p:sldId id="330" r:id="rId7"/>
    <p:sldId id="345" r:id="rId8"/>
    <p:sldId id="346" r:id="rId9"/>
    <p:sldId id="329" r:id="rId10"/>
  </p:sldIdLst>
  <p:sldSz cx="12192000" cy="6858000"/>
  <p:notesSz cx="7026275" cy="9312275"/>
  <p:embeddedFontLst>
    <p:embeddedFont>
      <p:font typeface="Calibri" panose="020F0502020204030204" pitchFamily="34" charset="0"/>
      <p:regular r:id="rId12"/>
      <p:bold r:id="rId13"/>
      <p:italic r:id="rId14"/>
      <p:boldItalic r:id="rId15"/>
    </p:embeddedFont>
    <p:embeddedFont>
      <p:font typeface="Cambria" panose="02040503050406030204" pitchFamily="18" charset="0"/>
      <p:regular r:id="rId16"/>
      <p:bold r:id="rId17"/>
      <p:italic r:id="rId18"/>
      <p:boldItalic r:id="rId19"/>
    </p:embeddedFont>
    <p:embeddedFont>
      <p:font typeface="Gill Sans MT" panose="020B0502020104020203" pitchFamily="34" charset="0"/>
      <p:regular r:id="rId20"/>
      <p:bold r:id="rId21"/>
      <p:italic r:id="rId22"/>
      <p:boldItalic r:id="rId23"/>
    </p:embeddedFont>
    <p:embeddedFont>
      <p:font typeface="Myriad Pro" panose="020B0503030403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235888"/>
    <a:srgbClr val="0A1A28"/>
    <a:srgbClr val="527BA1"/>
    <a:srgbClr val="46729B"/>
    <a:srgbClr val="A97F17"/>
    <a:srgbClr val="863A6B"/>
    <a:srgbClr val="17BAED"/>
    <a:srgbClr val="DD2380"/>
    <a:srgbClr val="E44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8C4BF-CE3B-4877-8B5B-1B58331FAF3F}" v="21" dt="2022-03-30T00:44:14.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856" autoAdjust="0"/>
  </p:normalViewPr>
  <p:slideViewPr>
    <p:cSldViewPr snapToGrid="0">
      <p:cViewPr varScale="1">
        <p:scale>
          <a:sx n="114" d="100"/>
          <a:sy n="114" d="100"/>
        </p:scale>
        <p:origin x="414" y="102"/>
      </p:cViewPr>
      <p:guideLst/>
    </p:cSldViewPr>
  </p:slideViewPr>
  <p:outlineViewPr>
    <p:cViewPr>
      <p:scale>
        <a:sx n="33" d="100"/>
        <a:sy n="33" d="100"/>
      </p:scale>
      <p:origin x="0" y="-3456"/>
    </p:cViewPr>
  </p:outlineViewPr>
  <p:notesTextViewPr>
    <p:cViewPr>
      <p:scale>
        <a:sx n="200" d="100"/>
        <a:sy n="2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2584104-A342-46D7-996A-E65337615DEB}" type="datetimeFigureOut">
              <a:rPr lang="en-US" smtClean="0"/>
              <a:t>4/7/2022</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77AB54FC-5556-45CE-8686-234DD27E6CEF}" type="slidenum">
              <a:rPr lang="en-US" smtClean="0"/>
              <a:t>‹#›</a:t>
            </a:fld>
            <a:endParaRPr lang="en-US" dirty="0"/>
          </a:p>
        </p:txBody>
      </p:sp>
    </p:spTree>
    <p:extLst>
      <p:ext uri="{BB962C8B-B14F-4D97-AF65-F5344CB8AC3E}">
        <p14:creationId xmlns:p14="http://schemas.microsoft.com/office/powerpoint/2010/main" val="310123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B54FC-5556-45CE-8686-234DD27E6CEF}" type="slidenum">
              <a:rPr lang="en-US" smtClean="0"/>
              <a:t>1</a:t>
            </a:fld>
            <a:endParaRPr lang="en-US" dirty="0"/>
          </a:p>
        </p:txBody>
      </p:sp>
    </p:spTree>
    <p:extLst>
      <p:ext uri="{BB962C8B-B14F-4D97-AF65-F5344CB8AC3E}">
        <p14:creationId xmlns:p14="http://schemas.microsoft.com/office/powerpoint/2010/main" val="275022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B54FC-5556-45CE-8686-234DD27E6CEF}" type="slidenum">
              <a:rPr lang="en-US" smtClean="0"/>
              <a:t>2</a:t>
            </a:fld>
            <a:endParaRPr lang="en-US" dirty="0"/>
          </a:p>
        </p:txBody>
      </p:sp>
    </p:spTree>
    <p:extLst>
      <p:ext uri="{BB962C8B-B14F-4D97-AF65-F5344CB8AC3E}">
        <p14:creationId xmlns:p14="http://schemas.microsoft.com/office/powerpoint/2010/main" val="213888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B54FC-5556-45CE-8686-234DD27E6CEF}" type="slidenum">
              <a:rPr lang="en-US" smtClean="0"/>
              <a:t>3</a:t>
            </a:fld>
            <a:endParaRPr lang="en-US" dirty="0"/>
          </a:p>
        </p:txBody>
      </p:sp>
    </p:spTree>
    <p:extLst>
      <p:ext uri="{BB962C8B-B14F-4D97-AF65-F5344CB8AC3E}">
        <p14:creationId xmlns:p14="http://schemas.microsoft.com/office/powerpoint/2010/main" val="168943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B54FC-5556-45CE-8686-234DD27E6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54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OMWBE will be leading monthly Toolkit Workshops with DES partnership.</a:t>
            </a:r>
          </a:p>
        </p:txBody>
      </p:sp>
      <p:sp>
        <p:nvSpPr>
          <p:cNvPr id="4" name="Slide Number Placeholder 3"/>
          <p:cNvSpPr>
            <a:spLocks noGrp="1"/>
          </p:cNvSpPr>
          <p:nvPr>
            <p:ph type="sldNum" sz="quarter" idx="5"/>
          </p:nvPr>
        </p:nvSpPr>
        <p:spPr/>
        <p:txBody>
          <a:bodyPr/>
          <a:lstStyle/>
          <a:p>
            <a:fld id="{77AB54FC-5556-45CE-8686-234DD27E6CEF}" type="slidenum">
              <a:rPr lang="en-US" smtClean="0"/>
              <a:t>5</a:t>
            </a:fld>
            <a:endParaRPr lang="en-US" dirty="0"/>
          </a:p>
        </p:txBody>
      </p:sp>
    </p:spTree>
    <p:extLst>
      <p:ext uri="{BB962C8B-B14F-4D97-AF65-F5344CB8AC3E}">
        <p14:creationId xmlns:p14="http://schemas.microsoft.com/office/powerpoint/2010/main" val="213888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Equity: being implemented in phases, beginning with the agencies with the largest spend.</a:t>
            </a:r>
          </a:p>
        </p:txBody>
      </p:sp>
      <p:sp>
        <p:nvSpPr>
          <p:cNvPr id="4" name="Slide Number Placeholder 3"/>
          <p:cNvSpPr>
            <a:spLocks noGrp="1"/>
          </p:cNvSpPr>
          <p:nvPr>
            <p:ph type="sldNum" sz="quarter" idx="5"/>
          </p:nvPr>
        </p:nvSpPr>
        <p:spPr/>
        <p:txBody>
          <a:bodyPr/>
          <a:lstStyle/>
          <a:p>
            <a:fld id="{77AB54FC-5556-45CE-8686-234DD27E6CEF}" type="slidenum">
              <a:rPr lang="en-US" smtClean="0"/>
              <a:t>6</a:t>
            </a:fld>
            <a:endParaRPr lang="en-US" dirty="0"/>
          </a:p>
        </p:txBody>
      </p:sp>
    </p:spTree>
    <p:extLst>
      <p:ext uri="{BB962C8B-B14F-4D97-AF65-F5344CB8AC3E}">
        <p14:creationId xmlns:p14="http://schemas.microsoft.com/office/powerpoint/2010/main" val="378407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B54FC-5556-45CE-8686-234DD27E6CEF}" type="slidenum">
              <a:rPr lang="en-US" smtClean="0"/>
              <a:t>9</a:t>
            </a:fld>
            <a:endParaRPr lang="en-US" dirty="0"/>
          </a:p>
        </p:txBody>
      </p:sp>
    </p:spTree>
    <p:extLst>
      <p:ext uri="{BB962C8B-B14F-4D97-AF65-F5344CB8AC3E}">
        <p14:creationId xmlns:p14="http://schemas.microsoft.com/office/powerpoint/2010/main" val="39121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mary Title Slide">
    <p:spTree>
      <p:nvGrpSpPr>
        <p:cNvPr id="1" name=""/>
        <p:cNvGrpSpPr/>
        <p:nvPr/>
      </p:nvGrpSpPr>
      <p:grpSpPr>
        <a:xfrm>
          <a:off x="0" y="0"/>
          <a:ext cx="0" cy="0"/>
          <a:chOff x="0" y="0"/>
          <a:chExt cx="0" cy="0"/>
        </a:xfrm>
      </p:grpSpPr>
      <p:cxnSp>
        <p:nvCxnSpPr>
          <p:cNvPr id="9" name="Straight Connector 8"/>
          <p:cNvCxnSpPr/>
          <p:nvPr userDrawn="1"/>
        </p:nvCxnSpPr>
        <p:spPr>
          <a:xfrm>
            <a:off x="838200" y="635635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0CA247B4-D0D7-40E5-853A-0BBCD7A1CF06}" type="datetime1">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36D66-DD9B-4450-AF4C-E83708BD8C19}" type="slidenum">
              <a:rPr lang="en-US" smtClean="0"/>
              <a:t>‹#›</a:t>
            </a:fld>
            <a:endParaRPr lang="en-US" dirty="0"/>
          </a:p>
        </p:txBody>
      </p:sp>
      <p:sp>
        <p:nvSpPr>
          <p:cNvPr id="10" name="Rectangle 9"/>
          <p:cNvSpPr/>
          <p:nvPr userDrawn="1"/>
        </p:nvSpPr>
        <p:spPr>
          <a:xfrm>
            <a:off x="0" y="-128337"/>
            <a:ext cx="819150" cy="712269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9869" y="1069132"/>
            <a:ext cx="7582127" cy="2954221"/>
          </a:xfrm>
          <a:prstGeom prst="rect">
            <a:avLst/>
          </a:prstGeom>
        </p:spPr>
      </p:pic>
    </p:spTree>
    <p:extLst>
      <p:ext uri="{BB962C8B-B14F-4D97-AF65-F5344CB8AC3E}">
        <p14:creationId xmlns:p14="http://schemas.microsoft.com/office/powerpoint/2010/main" val="280123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chemeClr val="bg1">
                    <a:lumMod val="50000"/>
                  </a:schemeClr>
                </a:solidFill>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BE3B21E-442B-4801-B428-B3A03E833D1B}"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cxnSp>
        <p:nvCxnSpPr>
          <p:cNvPr id="7" name="Straight Connector 6"/>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1165" y="6021966"/>
            <a:ext cx="1716421" cy="668768"/>
          </a:xfrm>
          <a:prstGeom prst="rect">
            <a:avLst/>
          </a:prstGeom>
        </p:spPr>
      </p:pic>
      <p:sp>
        <p:nvSpPr>
          <p:cNvPr id="9" name="Text Placeholder 8"/>
          <p:cNvSpPr>
            <a:spLocks noGrp="1"/>
          </p:cNvSpPr>
          <p:nvPr>
            <p:ph type="body" sz="quarter" idx="13" hasCustomPrompt="1"/>
          </p:nvPr>
        </p:nvSpPr>
        <p:spPr>
          <a:xfrm>
            <a:off x="6619875" y="2325688"/>
            <a:ext cx="4733925" cy="3319462"/>
          </a:xfrm>
        </p:spPr>
        <p:txBody>
          <a:bodyPr>
            <a:normAutofit/>
          </a:bodyPr>
          <a:lstStyle>
            <a:lvl1pPr marL="228600" indent="-228600">
              <a:buFont typeface="Arial" panose="020B0604020202020204" pitchFamily="34" charset="0"/>
              <a:buChar char="•"/>
              <a:defRPr sz="4400" b="0" baseline="0">
                <a:solidFill>
                  <a:schemeClr val="bg1">
                    <a:lumMod val="50000"/>
                  </a:schemeClr>
                </a:solidFill>
                <a:latin typeface="Myriad Pro" panose="020B0503030403020204" pitchFamily="34" charset="0"/>
              </a:defRPr>
            </a:lvl1pPr>
          </a:lstStyle>
          <a:p>
            <a:pPr lvl="0"/>
            <a:r>
              <a:rPr lang="en-US" dirty="0"/>
              <a:t>master</a:t>
            </a:r>
          </a:p>
        </p:txBody>
      </p:sp>
      <p:sp>
        <p:nvSpPr>
          <p:cNvPr id="11" name="Picture Placeholder 10"/>
          <p:cNvSpPr>
            <a:spLocks noGrp="1"/>
          </p:cNvSpPr>
          <p:nvPr>
            <p:ph type="pic" sz="quarter" idx="14" hasCustomPrompt="1"/>
          </p:nvPr>
        </p:nvSpPr>
        <p:spPr>
          <a:xfrm>
            <a:off x="838200" y="2127250"/>
            <a:ext cx="4827588" cy="3517900"/>
          </a:xfrm>
        </p:spPr>
        <p:txBody>
          <a:bodyPr/>
          <a:lstStyle>
            <a:lvl1pPr>
              <a:defRPr/>
            </a:lvl1pPr>
          </a:lstStyle>
          <a:p>
            <a:r>
              <a:rPr lang="en-US" dirty="0"/>
              <a:t>Optional photo or graphic</a:t>
            </a:r>
          </a:p>
        </p:txBody>
      </p:sp>
    </p:spTree>
    <p:extLst>
      <p:ext uri="{BB962C8B-B14F-4D97-AF65-F5344CB8AC3E}">
        <p14:creationId xmlns:p14="http://schemas.microsoft.com/office/powerpoint/2010/main" val="100961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61E1AD-7665-439D-B080-38EF0E0AE32A}" type="datetime1">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36D66-DD9B-4450-AF4C-E83708BD8C19}" type="slidenum">
              <a:rPr lang="en-US" smtClean="0"/>
              <a:t>‹#›</a:t>
            </a:fld>
            <a:endParaRPr lang="en-US" dirty="0"/>
          </a:p>
        </p:txBody>
      </p:sp>
      <p:sp>
        <p:nvSpPr>
          <p:cNvPr id="8" name="Table Placeholder 7"/>
          <p:cNvSpPr>
            <a:spLocks noGrp="1"/>
          </p:cNvSpPr>
          <p:nvPr>
            <p:ph type="tbl" sz="quarter" idx="13"/>
          </p:nvPr>
        </p:nvSpPr>
        <p:spPr>
          <a:xfrm>
            <a:off x="1604963" y="801688"/>
            <a:ext cx="9496425" cy="4989512"/>
          </a:xfrm>
        </p:spPr>
        <p:txBody>
          <a:bodyPr/>
          <a:lstStyle>
            <a:lvl1pPr marL="0" indent="0">
              <a:buNone/>
              <a:defRPr/>
            </a:lvl1pPr>
          </a:lstStyle>
          <a:p>
            <a:r>
              <a:rPr lang="en-US"/>
              <a:t>Click icon to add table</a:t>
            </a:r>
            <a:endParaRPr lang="en-US" dirty="0"/>
          </a:p>
        </p:txBody>
      </p:sp>
      <p:cxnSp>
        <p:nvCxnSpPr>
          <p:cNvPr id="9" name="Straight Connector 8"/>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1165" y="6021966"/>
            <a:ext cx="1716421" cy="668768"/>
          </a:xfrm>
          <a:prstGeom prst="rect">
            <a:avLst/>
          </a:prstGeom>
        </p:spPr>
      </p:pic>
    </p:spTree>
    <p:extLst>
      <p:ext uri="{BB962C8B-B14F-4D97-AF65-F5344CB8AC3E}">
        <p14:creationId xmlns:p14="http://schemas.microsoft.com/office/powerpoint/2010/main" val="94971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61C6A8-A8ED-4772-964A-1AEF2609D87C}"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spTree>
    <p:extLst>
      <p:ext uri="{BB962C8B-B14F-4D97-AF65-F5344CB8AC3E}">
        <p14:creationId xmlns:p14="http://schemas.microsoft.com/office/powerpoint/2010/main" val="107948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8" name="Straight Connector 7"/>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7BE3B21E-442B-4801-B428-B3A03E833D1B}"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sp>
        <p:nvSpPr>
          <p:cNvPr id="9" name="Rectangle 8"/>
          <p:cNvSpPr/>
          <p:nvPr userDrawn="1"/>
        </p:nvSpPr>
        <p:spPr>
          <a:xfrm>
            <a:off x="0" y="-2352246"/>
            <a:ext cx="11452907" cy="1200329"/>
          </a:xfrm>
          <a:prstGeom prst="rect">
            <a:avLst/>
          </a:prstGeom>
        </p:spPr>
        <p:txBody>
          <a:bodyPr wrap="square">
            <a:spAutoFit/>
          </a:bodyPr>
          <a:lstStyle/>
          <a:p>
            <a:r>
              <a:rPr lang="en-US" sz="3600" dirty="0">
                <a:solidFill>
                  <a:schemeClr val="accent1">
                    <a:lumMod val="75000"/>
                  </a:schemeClr>
                </a:solidFill>
                <a:latin typeface="Gill Sans MT" panose="020B0502020104020203" pitchFamily="34" charset="0"/>
              </a:rPr>
              <a:t>Write</a:t>
            </a:r>
            <a:r>
              <a:rPr lang="en-US" sz="3600" baseline="0" dirty="0">
                <a:solidFill>
                  <a:schemeClr val="accent1">
                    <a:lumMod val="75000"/>
                  </a:schemeClr>
                </a:solidFill>
                <a:latin typeface="Gill Sans MT" panose="020B0502020104020203" pitchFamily="34" charset="0"/>
              </a:rPr>
              <a:t> h</a:t>
            </a:r>
            <a:r>
              <a:rPr lang="en-US" sz="3600" dirty="0">
                <a:solidFill>
                  <a:schemeClr val="accent1">
                    <a:lumMod val="75000"/>
                  </a:schemeClr>
                </a:solidFill>
                <a:latin typeface="Gill Sans MT" panose="020B0502020104020203" pitchFamily="34" charset="0"/>
              </a:rPr>
              <a:t>eaders in blue 36 </a:t>
            </a:r>
            <a:r>
              <a:rPr lang="en-US" sz="3600" dirty="0" err="1">
                <a:solidFill>
                  <a:schemeClr val="accent1">
                    <a:lumMod val="75000"/>
                  </a:schemeClr>
                </a:solidFill>
                <a:latin typeface="Gill Sans MT" panose="020B0502020104020203" pitchFamily="34" charset="0"/>
              </a:rPr>
              <a:t>pt</a:t>
            </a:r>
            <a:r>
              <a:rPr lang="en-US" sz="3600" dirty="0">
                <a:solidFill>
                  <a:schemeClr val="accent1">
                    <a:lumMod val="75000"/>
                  </a:schemeClr>
                </a:solidFill>
                <a:latin typeface="Gill Sans MT" panose="020B0502020104020203" pitchFamily="34" charset="0"/>
              </a:rPr>
              <a:t> </a:t>
            </a:r>
            <a:r>
              <a:rPr lang="en-US" sz="3600" dirty="0" err="1">
                <a:solidFill>
                  <a:schemeClr val="accent1">
                    <a:lumMod val="75000"/>
                  </a:schemeClr>
                </a:solidFill>
                <a:latin typeface="Gill Sans MT" panose="020B0502020104020203" pitchFamily="34" charset="0"/>
              </a:rPr>
              <a:t>gil</a:t>
            </a:r>
            <a:r>
              <a:rPr lang="en-US" sz="3600" dirty="0">
                <a:solidFill>
                  <a:schemeClr val="accent1">
                    <a:lumMod val="75000"/>
                  </a:schemeClr>
                </a:solidFill>
                <a:latin typeface="Gill Sans MT" panose="020B0502020104020203" pitchFamily="34" charset="0"/>
              </a:rPr>
              <a:t> sans, only capitalize</a:t>
            </a:r>
            <a:r>
              <a:rPr lang="en-US" sz="3600" baseline="0" dirty="0">
                <a:solidFill>
                  <a:schemeClr val="accent1">
                    <a:lumMod val="75000"/>
                  </a:schemeClr>
                </a:solidFill>
                <a:latin typeface="Gill Sans MT" panose="020B0502020104020203" pitchFamily="34" charset="0"/>
              </a:rPr>
              <a:t> first word and names</a:t>
            </a:r>
            <a:endParaRPr lang="en-US" sz="3600" dirty="0">
              <a:solidFill>
                <a:schemeClr val="accent1">
                  <a:lumMod val="75000"/>
                </a:schemeClr>
              </a:solidFill>
              <a:latin typeface="Gill Sans MT" panose="020B0502020104020203" pitchFamily="34" charset="0"/>
            </a:endParaRPr>
          </a:p>
        </p:txBody>
      </p:sp>
      <p:sp>
        <p:nvSpPr>
          <p:cNvPr id="15" name="Content Placeholder 14"/>
          <p:cNvSpPr>
            <a:spLocks noGrp="1"/>
          </p:cNvSpPr>
          <p:nvPr>
            <p:ph sz="quarter" idx="13" hasCustomPrompt="1"/>
          </p:nvPr>
        </p:nvSpPr>
        <p:spPr>
          <a:xfrm>
            <a:off x="5293895" y="2470935"/>
            <a:ext cx="6159012" cy="3576939"/>
          </a:xfrm>
        </p:spPr>
        <p:txBody>
          <a:bodyPr>
            <a:normAutofit/>
          </a:bodyPr>
          <a:lstStyle>
            <a:lvl1pPr marL="285750" indent="-285750">
              <a:spcBef>
                <a:spcPts val="300"/>
              </a:spcBef>
              <a:buFont typeface="Arial" panose="020B0604020202020204" pitchFamily="34" charset="0"/>
              <a:buChar char="•"/>
              <a:defRPr sz="2000">
                <a:latin typeface="Gill Sans MT" panose="020B0502020104020203" pitchFamily="34" charset="0"/>
              </a:defRPr>
            </a:lvl1pPr>
          </a:lstStyle>
          <a:p>
            <a:r>
              <a:rPr lang="en-US" dirty="0"/>
              <a:t>Type text</a:t>
            </a:r>
            <a:r>
              <a:rPr lang="en-US" baseline="0" dirty="0"/>
              <a:t> boxes no smaller than 20 </a:t>
            </a:r>
            <a:r>
              <a:rPr lang="en-US" baseline="0" dirty="0" err="1"/>
              <a:t>pt</a:t>
            </a:r>
            <a:r>
              <a:rPr lang="en-US" baseline="0" dirty="0"/>
              <a:t> Gill Sans black</a:t>
            </a:r>
          </a:p>
          <a:p>
            <a:endParaRPr lang="en-US" baseline="0" dirty="0"/>
          </a:p>
          <a:p>
            <a:pPr marL="285750" indent="-285750">
              <a:buFont typeface="Arial" panose="020B0604020202020204" pitchFamily="34" charset="0"/>
              <a:buChar char="•"/>
            </a:pPr>
            <a:r>
              <a:rPr lang="en-US" baseline="0" dirty="0"/>
              <a:t>Use bullets as needed</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With as few words as possible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Avoid jargon and clichés  </a:t>
            </a:r>
            <a:endParaRPr lang="en-US" dirty="0"/>
          </a:p>
        </p:txBody>
      </p:sp>
      <p:sp>
        <p:nvSpPr>
          <p:cNvPr id="16" name="Title 15"/>
          <p:cNvSpPr>
            <a:spLocks noGrp="1"/>
          </p:cNvSpPr>
          <p:nvPr>
            <p:ph type="title" hasCustomPrompt="1"/>
          </p:nvPr>
        </p:nvSpPr>
        <p:spPr>
          <a:xfrm>
            <a:off x="838200" y="320842"/>
            <a:ext cx="10515600" cy="1791069"/>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accent1">
                    <a:lumMod val="75000"/>
                  </a:schemeClr>
                </a:solidFill>
                <a:latin typeface="Gill Sans MT" panose="020B0502020104020203" pitchFamily="34" charset="0"/>
              </a:rPr>
              <a:t>Write</a:t>
            </a:r>
            <a:r>
              <a:rPr lang="en-US" sz="4400" baseline="0" dirty="0">
                <a:solidFill>
                  <a:schemeClr val="accent1">
                    <a:lumMod val="75000"/>
                  </a:schemeClr>
                </a:solidFill>
                <a:latin typeface="Gill Sans MT" panose="020B0502020104020203" pitchFamily="34" charset="0"/>
              </a:rPr>
              <a:t> h</a:t>
            </a:r>
            <a:r>
              <a:rPr lang="en-US" sz="4400" dirty="0">
                <a:solidFill>
                  <a:schemeClr val="accent1">
                    <a:lumMod val="75000"/>
                  </a:schemeClr>
                </a:solidFill>
                <a:latin typeface="Gill Sans MT" panose="020B0502020104020203" pitchFamily="34" charset="0"/>
              </a:rPr>
              <a:t>eaders in blue 36 </a:t>
            </a:r>
            <a:r>
              <a:rPr lang="en-US" sz="4400" dirty="0" err="1">
                <a:solidFill>
                  <a:schemeClr val="accent1">
                    <a:lumMod val="75000"/>
                  </a:schemeClr>
                </a:solidFill>
                <a:latin typeface="Gill Sans MT" panose="020B0502020104020203" pitchFamily="34" charset="0"/>
              </a:rPr>
              <a:t>pt</a:t>
            </a:r>
            <a:r>
              <a:rPr lang="en-US" sz="4400" dirty="0">
                <a:solidFill>
                  <a:schemeClr val="accent1">
                    <a:lumMod val="75000"/>
                  </a:schemeClr>
                </a:solidFill>
                <a:latin typeface="Gill Sans MT" panose="020B0502020104020203" pitchFamily="34" charset="0"/>
              </a:rPr>
              <a:t> Gill Sans, only capitalize</a:t>
            </a:r>
            <a:r>
              <a:rPr lang="en-US" sz="4400" baseline="0" dirty="0">
                <a:solidFill>
                  <a:schemeClr val="accent1">
                    <a:lumMod val="75000"/>
                  </a:schemeClr>
                </a:solidFill>
                <a:latin typeface="Gill Sans MT" panose="020B0502020104020203" pitchFamily="34" charset="0"/>
              </a:rPr>
              <a:t> first word and names</a:t>
            </a:r>
            <a:br>
              <a:rPr lang="en-US" sz="4400" dirty="0">
                <a:solidFill>
                  <a:schemeClr val="accent1">
                    <a:lumMod val="75000"/>
                  </a:schemeClr>
                </a:solidFill>
                <a:latin typeface="Gill Sans MT" panose="020B0502020104020203" pitchFamily="34" charset="0"/>
              </a:rPr>
            </a:br>
            <a:endParaRPr lang="en-US" dirty="0"/>
          </a:p>
        </p:txBody>
      </p:sp>
      <p:sp>
        <p:nvSpPr>
          <p:cNvPr id="18" name="Picture Placeholder 17"/>
          <p:cNvSpPr>
            <a:spLocks noGrp="1"/>
          </p:cNvSpPr>
          <p:nvPr>
            <p:ph type="pic" sz="quarter" idx="14" hasCustomPrompt="1"/>
          </p:nvPr>
        </p:nvSpPr>
        <p:spPr>
          <a:xfrm>
            <a:off x="838200" y="2341563"/>
            <a:ext cx="3878263" cy="3706812"/>
          </a:xfrm>
        </p:spPr>
        <p:txBody>
          <a:bodyPr/>
          <a:lstStyle>
            <a:lvl1pPr>
              <a:defRPr baseline="0"/>
            </a:lvl1pPr>
          </a:lstStyle>
          <a:p>
            <a:r>
              <a:rPr lang="en-US" dirty="0"/>
              <a:t>Optional space for photo or graphic</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4589" y="6088394"/>
            <a:ext cx="1716421" cy="668768"/>
          </a:xfrm>
          <a:prstGeom prst="rect">
            <a:avLst/>
          </a:prstGeom>
        </p:spPr>
      </p:pic>
    </p:spTree>
    <p:extLst>
      <p:ext uri="{BB962C8B-B14F-4D97-AF65-F5344CB8AC3E}">
        <p14:creationId xmlns:p14="http://schemas.microsoft.com/office/powerpoint/2010/main" val="371999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AC0C5-D250-42AE-896E-9AACBC991905}" type="datetime1">
              <a:rPr lang="en-US" smtClean="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36D66-DD9B-4450-AF4C-E83708BD8C19}" type="slidenum">
              <a:rPr lang="en-US" smtClean="0"/>
              <a:t>‹#›</a:t>
            </a:fld>
            <a:endParaRPr lang="en-US" dirty="0"/>
          </a:p>
        </p:txBody>
      </p:sp>
      <p:sp>
        <p:nvSpPr>
          <p:cNvPr id="6" name="Picture Placeholder 5"/>
          <p:cNvSpPr>
            <a:spLocks noGrp="1"/>
          </p:cNvSpPr>
          <p:nvPr>
            <p:ph type="pic" sz="quarter" idx="13"/>
          </p:nvPr>
        </p:nvSpPr>
        <p:spPr>
          <a:xfrm>
            <a:off x="962025" y="817563"/>
            <a:ext cx="10171113" cy="4684712"/>
          </a:xfrm>
        </p:spPr>
        <p:txBody>
          <a:bodyPr/>
          <a:lstStyle/>
          <a:p>
            <a:r>
              <a:rPr lang="en-US"/>
              <a:t>Click icon to add picture</a:t>
            </a:r>
          </a:p>
        </p:txBody>
      </p:sp>
    </p:spTree>
    <p:extLst>
      <p:ext uri="{BB962C8B-B14F-4D97-AF65-F5344CB8AC3E}">
        <p14:creationId xmlns:p14="http://schemas.microsoft.com/office/powerpoint/2010/main" val="259155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BDF26-3B8C-46F6-ABED-708040174DB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14674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B21E-442B-4801-B428-B3A03E833D1B}" type="datetime1">
              <a:rPr lang="en-US" smtClean="0"/>
              <a:t>4/7/2022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36D66-DD9B-4450-AF4C-E83708BD8C19}" type="slidenum">
              <a:rPr lang="en-US" smtClean="0"/>
              <a:t>‹#›</a:t>
            </a:fld>
            <a:endParaRPr lang="en-US" dirty="0"/>
          </a:p>
        </p:txBody>
      </p:sp>
    </p:spTree>
    <p:extLst>
      <p:ext uri="{BB962C8B-B14F-4D97-AF65-F5344CB8AC3E}">
        <p14:creationId xmlns:p14="http://schemas.microsoft.com/office/powerpoint/2010/main" val="3388646591"/>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4" r:id="rId4"/>
    <p:sldLayoutId id="2147483660" r:id="rId5"/>
    <p:sldLayoutId id="2147483655" r:id="rId6"/>
    <p:sldLayoutId id="2147483662" r:id="rId7"/>
  </p:sldLayoutIdLst>
  <p:hf hdr="0" ftr="0" dt="0"/>
  <p:txStyles>
    <p:title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g5vFx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app.leg.wa.gov/rcw/default.aspx?cite=39.1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55467-CC13-44B4-AB27-B6B2BCBA1A25}"/>
              </a:ext>
            </a:extLst>
          </p:cNvPr>
          <p:cNvSpPr/>
          <p:nvPr/>
        </p:nvSpPr>
        <p:spPr>
          <a:xfrm>
            <a:off x="0"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CEE9EDB7-217C-4B83-836E-206E3502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0" name="Title 1">
            <a:extLst>
              <a:ext uri="{FF2B5EF4-FFF2-40B4-BE49-F238E27FC236}">
                <a16:creationId xmlns:a16="http://schemas.microsoft.com/office/drawing/2014/main" id="{B008F2AA-0C09-4CA9-8BC9-0B0730CE794B}"/>
              </a:ext>
            </a:extLst>
          </p:cNvPr>
          <p:cNvSpPr txBox="1">
            <a:spLocks/>
          </p:cNvSpPr>
          <p:nvPr/>
        </p:nvSpPr>
        <p:spPr>
          <a:xfrm>
            <a:off x="531541" y="4900857"/>
            <a:ext cx="11128917" cy="1432831"/>
          </a:xfrm>
          <a:prstGeom prst="rect">
            <a:avLst/>
          </a:prstGeom>
        </p:spPr>
        <p:txBody>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pPr algn="ctr"/>
            <a:r>
              <a:rPr lang="en-US" sz="7200" dirty="0"/>
              <a:t>OMWBE Update</a:t>
            </a:r>
          </a:p>
        </p:txBody>
      </p:sp>
    </p:spTree>
    <p:extLst>
      <p:ext uri="{BB962C8B-B14F-4D97-AF65-F5344CB8AC3E}">
        <p14:creationId xmlns:p14="http://schemas.microsoft.com/office/powerpoint/2010/main" val="308153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4923693" cy="725488"/>
          </a:xfrm>
        </p:spPr>
        <p:txBody>
          <a:bodyPr>
            <a:noAutofit/>
          </a:bodyPr>
          <a:lstStyle/>
          <a:p>
            <a:r>
              <a:rPr lang="en-US" sz="7200" dirty="0"/>
              <a:t>ABOUT </a:t>
            </a:r>
            <a:r>
              <a:rPr lang="en-US" sz="7200" dirty="0">
                <a:solidFill>
                  <a:schemeClr val="accent1">
                    <a:lumMod val="60000"/>
                    <a:lumOff val="40000"/>
                  </a:schemeClr>
                </a:solidFill>
              </a:rPr>
              <a:t>US</a:t>
            </a:r>
          </a:p>
        </p:txBody>
      </p:sp>
      <p:sp>
        <p:nvSpPr>
          <p:cNvPr id="3" name="Content Placeholder 2"/>
          <p:cNvSpPr>
            <a:spLocks noGrp="1"/>
          </p:cNvSpPr>
          <p:nvPr>
            <p:ph idx="4294967295"/>
          </p:nvPr>
        </p:nvSpPr>
        <p:spPr>
          <a:xfrm>
            <a:off x="390206" y="1591022"/>
            <a:ext cx="11377251" cy="2249488"/>
          </a:xfrm>
        </p:spPr>
        <p:txBody>
          <a:bodyPr>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effectLst/>
                <a:uLnTx/>
                <a:uFillTx/>
                <a:ea typeface="Calibri" panose="020F0502020204030204" pitchFamily="34" charset="0"/>
                <a:cs typeface="+mn-cs"/>
              </a:rPr>
              <a:t>Since 1983, OMWBE has helped businesses owned by minorities, women, and other underrepresented communities access contracting and procurement opportunities in state government. We are passionate about offering a seamless, positive, and timely experience with our office.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900" dirty="0">
              <a:ea typeface="Calibri" panose="020F0502020204030204" pitchFamily="34" charset="0"/>
            </a:endParaRPr>
          </a:p>
          <a:p>
            <a:pPr marL="0" indent="0" fontAlgn="base">
              <a:lnSpc>
                <a:spcPct val="100000"/>
              </a:lnSpc>
              <a:spcBef>
                <a:spcPts val="0"/>
              </a:spcBef>
              <a:buNone/>
              <a:defRPr/>
            </a:pPr>
            <a:r>
              <a:rPr kumimoji="0" lang="en-US" sz="1900" b="0" i="0" u="none" strike="noStrike" kern="1200" cap="none" spc="0" normalizeH="0" baseline="0" noProof="0" dirty="0">
                <a:ln>
                  <a:noFill/>
                </a:ln>
                <a:effectLst/>
                <a:uLnTx/>
                <a:uFillTx/>
                <a:ea typeface="Calibri" panose="020F0502020204030204" pitchFamily="34" charset="0"/>
                <a:cs typeface="+mn-cs"/>
              </a:rPr>
              <a:t>At OMWBE, our most valuable resource is our people, with a diversity of backgrounds, skills, ideas, and life experiences that enhance our ability to deliver thoughtful services to our customers.</a:t>
            </a:r>
          </a:p>
        </p:txBody>
      </p:sp>
      <p:pic>
        <p:nvPicPr>
          <p:cNvPr id="8" name="Picture 7" descr="A collage of a city&#10;&#10;Description automatically generated with low confidence">
            <a:extLst>
              <a:ext uri="{FF2B5EF4-FFF2-40B4-BE49-F238E27FC236}">
                <a16:creationId xmlns:a16="http://schemas.microsoft.com/office/drawing/2014/main" id="{817EED15-ACEF-4AD1-85D7-704A81528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4053840"/>
            <a:ext cx="12185904" cy="2804160"/>
          </a:xfrm>
          <a:prstGeom prst="rect">
            <a:avLst/>
          </a:prstGeom>
        </p:spPr>
      </p:pic>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70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7">
            <a:extLst>
              <a:ext uri="{FF2B5EF4-FFF2-40B4-BE49-F238E27FC236}">
                <a16:creationId xmlns:a16="http://schemas.microsoft.com/office/drawing/2014/main" id="{C5F65B44-616E-4AA0-97C9-A61F3620B408}"/>
              </a:ext>
            </a:extLst>
          </p:cNvPr>
          <p:cNvSpPr/>
          <p:nvPr/>
        </p:nvSpPr>
        <p:spPr>
          <a:xfrm>
            <a:off x="9128587" y="1701564"/>
            <a:ext cx="2701703" cy="4777245"/>
          </a:xfrm>
          <a:custGeom>
            <a:avLst/>
            <a:gdLst/>
            <a:ahLst/>
            <a:cxnLst/>
            <a:rect l="l" t="t" r="r" b="b"/>
            <a:pathLst>
              <a:path w="1569720" h="1449704">
                <a:moveTo>
                  <a:pt x="0" y="1449324"/>
                </a:moveTo>
                <a:lnTo>
                  <a:pt x="1569720" y="1449324"/>
                </a:lnTo>
                <a:lnTo>
                  <a:pt x="1569720" y="0"/>
                </a:lnTo>
                <a:lnTo>
                  <a:pt x="0" y="0"/>
                </a:lnTo>
                <a:lnTo>
                  <a:pt x="0" y="1449324"/>
                </a:lnTo>
                <a:close/>
              </a:path>
            </a:pathLst>
          </a:custGeom>
          <a:solidFill>
            <a:schemeClr val="bg1"/>
          </a:solidFill>
          <a:ln w="38100">
            <a:solidFill>
              <a:schemeClr val="bg1">
                <a:lumMod val="50000"/>
              </a:schemeClr>
            </a:solidFill>
          </a:ln>
        </p:spPr>
        <p:txBody>
          <a:bodyPr wrap="square" lIns="0" tIns="0" rIns="0" bIns="0" rtlCol="0"/>
          <a:lstStyle/>
          <a:p>
            <a:endParaRPr sz="2400" dirty="0"/>
          </a:p>
        </p:txBody>
      </p:sp>
      <p:sp>
        <p:nvSpPr>
          <p:cNvPr id="6" name="object 27"/>
          <p:cNvSpPr/>
          <p:nvPr/>
        </p:nvSpPr>
        <p:spPr>
          <a:xfrm>
            <a:off x="3306610" y="1702181"/>
            <a:ext cx="2729156" cy="4776629"/>
          </a:xfrm>
          <a:custGeom>
            <a:avLst/>
            <a:gdLst/>
            <a:ahLst/>
            <a:cxnLst/>
            <a:rect l="l" t="t" r="r" b="b"/>
            <a:pathLst>
              <a:path w="1569720" h="1449704">
                <a:moveTo>
                  <a:pt x="0" y="1449324"/>
                </a:moveTo>
                <a:lnTo>
                  <a:pt x="1569720" y="1449324"/>
                </a:lnTo>
                <a:lnTo>
                  <a:pt x="1569720" y="0"/>
                </a:lnTo>
                <a:lnTo>
                  <a:pt x="0" y="0"/>
                </a:lnTo>
                <a:lnTo>
                  <a:pt x="0" y="1449324"/>
                </a:lnTo>
                <a:close/>
              </a:path>
            </a:pathLst>
          </a:custGeom>
          <a:noFill/>
          <a:ln w="38100">
            <a:solidFill>
              <a:schemeClr val="accent1">
                <a:lumMod val="60000"/>
                <a:lumOff val="40000"/>
              </a:schemeClr>
            </a:solidFill>
          </a:ln>
        </p:spPr>
        <p:txBody>
          <a:bodyPr wrap="square" lIns="0" tIns="0" rIns="0" bIns="0" rtlCol="0"/>
          <a:lstStyle/>
          <a:p>
            <a:r>
              <a:rPr lang="en-US" sz="2400" dirty="0"/>
              <a:t> </a:t>
            </a:r>
            <a:endParaRPr sz="2400" dirty="0"/>
          </a:p>
        </p:txBody>
      </p:sp>
      <p:sp>
        <p:nvSpPr>
          <p:cNvPr id="7" name="object 24"/>
          <p:cNvSpPr/>
          <p:nvPr/>
        </p:nvSpPr>
        <p:spPr>
          <a:xfrm>
            <a:off x="374698" y="1701564"/>
            <a:ext cx="2753870" cy="1191338"/>
          </a:xfrm>
          <a:custGeom>
            <a:avLst/>
            <a:gdLst/>
            <a:ahLst/>
            <a:cxnLst/>
            <a:rect l="l" t="t" r="r" b="b"/>
            <a:pathLst>
              <a:path w="1569720" h="628014">
                <a:moveTo>
                  <a:pt x="0" y="627888"/>
                </a:moveTo>
                <a:lnTo>
                  <a:pt x="1569720" y="627888"/>
                </a:lnTo>
                <a:lnTo>
                  <a:pt x="1569720" y="0"/>
                </a:lnTo>
                <a:lnTo>
                  <a:pt x="0" y="0"/>
                </a:lnTo>
                <a:lnTo>
                  <a:pt x="0" y="627888"/>
                </a:lnTo>
                <a:close/>
              </a:path>
            </a:pathLst>
          </a:custGeom>
          <a:solidFill>
            <a:schemeClr val="accent1">
              <a:lumMod val="75000"/>
            </a:schemeClr>
          </a:solidFill>
          <a:ln>
            <a:noFill/>
          </a:ln>
        </p:spPr>
        <p:txBody>
          <a:bodyPr wrap="square" lIns="0" tIns="0" rIns="0" bIns="0" rtlCol="0"/>
          <a:lstStyle/>
          <a:p>
            <a:endParaRPr sz="2400" dirty="0">
              <a:solidFill>
                <a:schemeClr val="accent1">
                  <a:lumMod val="75000"/>
                </a:schemeClr>
              </a:solidFill>
            </a:endParaRPr>
          </a:p>
        </p:txBody>
      </p:sp>
      <p:sp>
        <p:nvSpPr>
          <p:cNvPr id="8" name="object 27"/>
          <p:cNvSpPr/>
          <p:nvPr/>
        </p:nvSpPr>
        <p:spPr>
          <a:xfrm>
            <a:off x="357511" y="1698302"/>
            <a:ext cx="2755177" cy="4785630"/>
          </a:xfrm>
          <a:custGeom>
            <a:avLst/>
            <a:gdLst/>
            <a:ahLst/>
            <a:cxnLst/>
            <a:rect l="l" t="t" r="r" b="b"/>
            <a:pathLst>
              <a:path w="1569720" h="1449704">
                <a:moveTo>
                  <a:pt x="0" y="1449324"/>
                </a:moveTo>
                <a:lnTo>
                  <a:pt x="1569720" y="1449324"/>
                </a:lnTo>
                <a:lnTo>
                  <a:pt x="1569720" y="0"/>
                </a:lnTo>
                <a:lnTo>
                  <a:pt x="0" y="0"/>
                </a:lnTo>
                <a:lnTo>
                  <a:pt x="0" y="1449324"/>
                </a:lnTo>
                <a:close/>
              </a:path>
            </a:pathLst>
          </a:custGeom>
          <a:noFill/>
          <a:ln w="38100">
            <a:solidFill>
              <a:schemeClr val="accent1">
                <a:lumMod val="75000"/>
              </a:schemeClr>
            </a:solidFill>
          </a:ln>
        </p:spPr>
        <p:txBody>
          <a:bodyPr wrap="square" lIns="0" tIns="0" rIns="0" bIns="0" rtlCol="0"/>
          <a:lstStyle/>
          <a:p>
            <a:r>
              <a:rPr lang="en-US" sz="2400" baseline="-25000" dirty="0"/>
              <a:t> </a:t>
            </a:r>
            <a:endParaRPr sz="2400" baseline="-25000" dirty="0"/>
          </a:p>
        </p:txBody>
      </p:sp>
      <p:sp>
        <p:nvSpPr>
          <p:cNvPr id="9" name="object 26"/>
          <p:cNvSpPr txBox="1"/>
          <p:nvPr/>
        </p:nvSpPr>
        <p:spPr>
          <a:xfrm>
            <a:off x="627611" y="2034422"/>
            <a:ext cx="2206428" cy="369332"/>
          </a:xfrm>
          <a:prstGeom prst="rect">
            <a:avLst/>
          </a:prstGeom>
        </p:spPr>
        <p:txBody>
          <a:bodyPr vert="horz" wrap="square" lIns="0" tIns="0" rIns="0" bIns="0" rtlCol="0">
            <a:spAutoFit/>
          </a:bodyPr>
          <a:lstStyle/>
          <a:p>
            <a:pPr marL="16933" algn="ctr"/>
            <a:r>
              <a:rPr lang="en-US" sz="2400" b="1" spc="40" dirty="0">
                <a:solidFill>
                  <a:srgbClr val="FFFFFF"/>
                </a:solidFill>
                <a:latin typeface="Myriad Pro" panose="020B0503030403020204" pitchFamily="34" charset="0"/>
                <a:cs typeface="Calibri"/>
              </a:rPr>
              <a:t>Certification</a:t>
            </a:r>
            <a:endParaRPr sz="2400" b="1" dirty="0">
              <a:latin typeface="Myriad Pro" panose="020B0503030403020204" pitchFamily="34" charset="0"/>
              <a:cs typeface="Calibri"/>
            </a:endParaRPr>
          </a:p>
        </p:txBody>
      </p:sp>
      <p:sp>
        <p:nvSpPr>
          <p:cNvPr id="10" name="object 24"/>
          <p:cNvSpPr/>
          <p:nvPr/>
        </p:nvSpPr>
        <p:spPr>
          <a:xfrm>
            <a:off x="3302003" y="1702181"/>
            <a:ext cx="2750950" cy="1184841"/>
          </a:xfrm>
          <a:custGeom>
            <a:avLst/>
            <a:gdLst/>
            <a:ahLst/>
            <a:cxnLst/>
            <a:rect l="l" t="t" r="r" b="b"/>
            <a:pathLst>
              <a:path w="1569720" h="628014">
                <a:moveTo>
                  <a:pt x="0" y="627888"/>
                </a:moveTo>
                <a:lnTo>
                  <a:pt x="1569720" y="627888"/>
                </a:lnTo>
                <a:lnTo>
                  <a:pt x="1569720" y="0"/>
                </a:lnTo>
                <a:lnTo>
                  <a:pt x="0" y="0"/>
                </a:lnTo>
                <a:lnTo>
                  <a:pt x="0" y="627888"/>
                </a:lnTo>
                <a:close/>
              </a:path>
            </a:pathLst>
          </a:custGeom>
          <a:solidFill>
            <a:schemeClr val="accent1">
              <a:lumMod val="60000"/>
              <a:lumOff val="40000"/>
            </a:schemeClr>
          </a:solidFill>
          <a:ln>
            <a:noFill/>
          </a:ln>
        </p:spPr>
        <p:txBody>
          <a:bodyPr wrap="square" lIns="0" tIns="0" rIns="0" bIns="0" rtlCol="0"/>
          <a:lstStyle/>
          <a:p>
            <a:endParaRPr sz="2400" dirty="0">
              <a:solidFill>
                <a:schemeClr val="accent1">
                  <a:lumMod val="60000"/>
                  <a:lumOff val="40000"/>
                </a:schemeClr>
              </a:solidFill>
            </a:endParaRPr>
          </a:p>
        </p:txBody>
      </p:sp>
      <p:sp>
        <p:nvSpPr>
          <p:cNvPr id="11" name="object 26"/>
          <p:cNvSpPr txBox="1"/>
          <p:nvPr/>
        </p:nvSpPr>
        <p:spPr>
          <a:xfrm>
            <a:off x="3638339" y="1906473"/>
            <a:ext cx="2063261" cy="738664"/>
          </a:xfrm>
          <a:prstGeom prst="rect">
            <a:avLst/>
          </a:prstGeom>
        </p:spPr>
        <p:txBody>
          <a:bodyPr vert="horz" wrap="square" lIns="0" tIns="0" rIns="0" bIns="0" rtlCol="0">
            <a:spAutoFit/>
          </a:bodyPr>
          <a:lstStyle/>
          <a:p>
            <a:pPr marL="16933" algn="ctr"/>
            <a:r>
              <a:rPr lang="en-US" sz="2400" b="1" spc="40" dirty="0">
                <a:solidFill>
                  <a:srgbClr val="FFFFFF"/>
                </a:solidFill>
                <a:latin typeface="Myriad Pro" panose="020B0503030403020204" pitchFamily="34" charset="0"/>
                <a:cs typeface="Calibri"/>
              </a:rPr>
              <a:t>Supplier</a:t>
            </a:r>
            <a:r>
              <a:rPr lang="en-US" sz="1600" b="1" spc="40" dirty="0">
                <a:solidFill>
                  <a:srgbClr val="FFFFFF"/>
                </a:solidFill>
                <a:latin typeface="Myriad Pro" panose="020B0503030403020204" pitchFamily="34" charset="0"/>
                <a:cs typeface="Calibri"/>
              </a:rPr>
              <a:t> </a:t>
            </a:r>
            <a:r>
              <a:rPr lang="en-US" sz="2400" b="1" spc="40" dirty="0">
                <a:solidFill>
                  <a:srgbClr val="FFFFFF"/>
                </a:solidFill>
                <a:latin typeface="Myriad Pro" panose="020B0503030403020204" pitchFamily="34" charset="0"/>
                <a:cs typeface="Calibri"/>
              </a:rPr>
              <a:t>Diversity</a:t>
            </a:r>
            <a:endParaRPr sz="2400" b="1" dirty="0">
              <a:latin typeface="Myriad Pro" panose="020B0503030403020204" pitchFamily="34" charset="0"/>
              <a:cs typeface="Calibri"/>
            </a:endParaRPr>
          </a:p>
        </p:txBody>
      </p:sp>
      <p:sp>
        <p:nvSpPr>
          <p:cNvPr id="12" name="object 24"/>
          <p:cNvSpPr/>
          <p:nvPr/>
        </p:nvSpPr>
        <p:spPr>
          <a:xfrm>
            <a:off x="6229688" y="1698302"/>
            <a:ext cx="2731774" cy="1188720"/>
          </a:xfrm>
          <a:custGeom>
            <a:avLst/>
            <a:gdLst/>
            <a:ahLst/>
            <a:cxnLst/>
            <a:rect l="l" t="t" r="r" b="b"/>
            <a:pathLst>
              <a:path w="1569720" h="628014">
                <a:moveTo>
                  <a:pt x="0" y="627888"/>
                </a:moveTo>
                <a:lnTo>
                  <a:pt x="1569720" y="627888"/>
                </a:lnTo>
                <a:lnTo>
                  <a:pt x="1569720" y="0"/>
                </a:lnTo>
                <a:lnTo>
                  <a:pt x="0" y="0"/>
                </a:lnTo>
                <a:lnTo>
                  <a:pt x="0" y="627888"/>
                </a:lnTo>
                <a:close/>
              </a:path>
            </a:pathLst>
          </a:custGeom>
          <a:solidFill>
            <a:srgbClr val="00B050"/>
          </a:solidFill>
          <a:ln>
            <a:noFill/>
          </a:ln>
        </p:spPr>
        <p:txBody>
          <a:bodyPr wrap="square" lIns="0" tIns="0" rIns="0" bIns="0" rtlCol="0"/>
          <a:lstStyle/>
          <a:p>
            <a:endParaRPr sz="2400" dirty="0"/>
          </a:p>
        </p:txBody>
      </p:sp>
      <p:sp>
        <p:nvSpPr>
          <p:cNvPr id="13" name="object 26"/>
          <p:cNvSpPr txBox="1"/>
          <p:nvPr/>
        </p:nvSpPr>
        <p:spPr>
          <a:xfrm>
            <a:off x="6497535" y="1915253"/>
            <a:ext cx="2219030" cy="738664"/>
          </a:xfrm>
          <a:prstGeom prst="rect">
            <a:avLst/>
          </a:prstGeom>
        </p:spPr>
        <p:txBody>
          <a:bodyPr vert="horz" wrap="square" lIns="0" tIns="0" rIns="0" bIns="0" rtlCol="0">
            <a:spAutoFit/>
          </a:bodyPr>
          <a:lstStyle/>
          <a:p>
            <a:pPr marL="16933" algn="ctr"/>
            <a:r>
              <a:rPr lang="en-US" sz="2400" b="1" spc="40" dirty="0">
                <a:solidFill>
                  <a:srgbClr val="FFFFFF"/>
                </a:solidFill>
                <a:latin typeface="Myriad Pro" panose="020B0503030403020204" pitchFamily="34" charset="0"/>
                <a:cs typeface="Calibri"/>
              </a:rPr>
              <a:t>Linked Deposit Loan Program</a:t>
            </a:r>
            <a:endParaRPr sz="2400" b="1" dirty="0">
              <a:latin typeface="Myriad Pro" panose="020B0503030403020204" pitchFamily="34" charset="0"/>
              <a:cs typeface="Calibri"/>
            </a:endParaRPr>
          </a:p>
        </p:txBody>
      </p:sp>
      <p:sp>
        <p:nvSpPr>
          <p:cNvPr id="14" name="object 29"/>
          <p:cNvSpPr txBox="1"/>
          <p:nvPr/>
        </p:nvSpPr>
        <p:spPr>
          <a:xfrm>
            <a:off x="9226309" y="3140586"/>
            <a:ext cx="2560320" cy="2539157"/>
          </a:xfrm>
          <a:prstGeom prst="rect">
            <a:avLst/>
          </a:prstGeom>
        </p:spPr>
        <p:txBody>
          <a:bodyPr vert="horz" wrap="square" lIns="0" tIns="0" rIns="0" bIns="0" rtlCol="0">
            <a:spAutoFit/>
          </a:bodyPr>
          <a:lstStyle/>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Seeks statewide, </a:t>
            </a: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big-picture solutions that are long-term and sustainable.</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Support and educate on how to improve contracting with certified firms and how to tailor efforts to be inclusive.</a:t>
            </a:r>
            <a:endParaRPr spc="40" dirty="0">
              <a:latin typeface="Myriad Pro" panose="020B0503030403020204" pitchFamily="34" charset="0"/>
              <a:cs typeface="Calibri"/>
            </a:endParaRPr>
          </a:p>
        </p:txBody>
      </p:sp>
      <p:sp>
        <p:nvSpPr>
          <p:cNvPr id="15" name="object 27"/>
          <p:cNvSpPr/>
          <p:nvPr/>
        </p:nvSpPr>
        <p:spPr>
          <a:xfrm>
            <a:off x="6233633" y="1701564"/>
            <a:ext cx="2701703" cy="4777245"/>
          </a:xfrm>
          <a:custGeom>
            <a:avLst/>
            <a:gdLst/>
            <a:ahLst/>
            <a:cxnLst/>
            <a:rect l="l" t="t" r="r" b="b"/>
            <a:pathLst>
              <a:path w="1569720" h="1449704">
                <a:moveTo>
                  <a:pt x="0" y="1449324"/>
                </a:moveTo>
                <a:lnTo>
                  <a:pt x="1569720" y="1449324"/>
                </a:lnTo>
                <a:lnTo>
                  <a:pt x="1569720" y="0"/>
                </a:lnTo>
                <a:lnTo>
                  <a:pt x="0" y="0"/>
                </a:lnTo>
                <a:lnTo>
                  <a:pt x="0" y="1449324"/>
                </a:lnTo>
                <a:close/>
              </a:path>
            </a:pathLst>
          </a:custGeom>
          <a:noFill/>
          <a:ln w="38100">
            <a:solidFill>
              <a:srgbClr val="00B050"/>
            </a:solidFill>
          </a:ln>
        </p:spPr>
        <p:txBody>
          <a:bodyPr wrap="square" lIns="0" tIns="0" rIns="0" bIns="0" rtlCol="0"/>
          <a:lstStyle/>
          <a:p>
            <a:endParaRPr sz="2400" dirty="0"/>
          </a:p>
        </p:txBody>
      </p:sp>
      <p:sp>
        <p:nvSpPr>
          <p:cNvPr id="16" name="object 29"/>
          <p:cNvSpPr txBox="1"/>
          <p:nvPr/>
        </p:nvSpPr>
        <p:spPr>
          <a:xfrm>
            <a:off x="6362701" y="3163908"/>
            <a:ext cx="2353864" cy="3000821"/>
          </a:xfrm>
          <a:prstGeom prst="rect">
            <a:avLst/>
          </a:prstGeom>
        </p:spPr>
        <p:txBody>
          <a:bodyPr vert="horz" wrap="square" lIns="0" tIns="0" rIns="0" bIns="0" rtlCol="0">
            <a:spAutoFit/>
          </a:bodyPr>
          <a:lstStyle/>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Access to capital program for certified firms.</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Reduced interest rates on qualifying loans by up to 2%.</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$175 million available and 13 participating banks.</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p:txBody>
      </p:sp>
      <p:sp>
        <p:nvSpPr>
          <p:cNvPr id="17" name="object 29"/>
          <p:cNvSpPr txBox="1"/>
          <p:nvPr/>
        </p:nvSpPr>
        <p:spPr>
          <a:xfrm>
            <a:off x="616725" y="2999806"/>
            <a:ext cx="2540705" cy="3385542"/>
          </a:xfrm>
          <a:prstGeom prst="rect">
            <a:avLst/>
          </a:prstGeom>
        </p:spPr>
        <p:txBody>
          <a:bodyPr vert="horz" wrap="square" lIns="0" tIns="0" rIns="0" bIns="0" rtlCol="0">
            <a:spAutoFit/>
          </a:bodyPr>
          <a:lstStyle/>
          <a:p>
            <a:pPr marL="93978" marR="126150" indent="-77045">
              <a:lnSpc>
                <a:spcPts val="1440"/>
              </a:lnSpc>
              <a:buClr>
                <a:srgbClr val="2A2C2C"/>
              </a:buClr>
              <a:buFont typeface="Cambria"/>
              <a:buChar char="•"/>
              <a:tabLst>
                <a:tab pos="94824" algn="l"/>
              </a:tabLst>
            </a:pPr>
            <a:endParaRPr lang="en-US" spc="40" dirty="0">
              <a:solidFill>
                <a:srgbClr val="2A2C2C"/>
              </a:solidFill>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Certify minority and women owned businesses.</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Maintain a directory so state agencies, primes, and educational institutions can find firms to work with.</a:t>
            </a:r>
          </a:p>
          <a:p>
            <a:pPr marL="302683" marR="126150" indent="-285750">
              <a:lnSpc>
                <a:spcPts val="144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44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State: 2,434</a:t>
            </a:r>
          </a:p>
          <a:p>
            <a:pPr marL="302683" marR="126150" indent="-285750">
              <a:lnSpc>
                <a:spcPts val="144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44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Federal: 1,489</a:t>
            </a:r>
            <a:endParaRPr lang="en-US" spc="27" dirty="0">
              <a:latin typeface="Myriad Pro" panose="020B0503030403020204" pitchFamily="34" charset="0"/>
              <a:cs typeface="Calibri"/>
            </a:endParaRPr>
          </a:p>
          <a:p>
            <a:pPr marL="93978" marR="126150" indent="-77045">
              <a:lnSpc>
                <a:spcPts val="1440"/>
              </a:lnSpc>
              <a:buClr>
                <a:srgbClr val="2A2C2C"/>
              </a:buClr>
              <a:buFont typeface="Cambria"/>
              <a:buChar char="•"/>
              <a:tabLst>
                <a:tab pos="94824" algn="l"/>
              </a:tabLst>
            </a:pPr>
            <a:endParaRPr sz="1333" dirty="0">
              <a:latin typeface="Myriad Pro" panose="020B0503030403020204" pitchFamily="34" charset="0"/>
              <a:cs typeface="Calibri"/>
            </a:endParaRPr>
          </a:p>
        </p:txBody>
      </p:sp>
      <p:sp>
        <p:nvSpPr>
          <p:cNvPr id="18" name="object 29"/>
          <p:cNvSpPr txBox="1"/>
          <p:nvPr/>
        </p:nvSpPr>
        <p:spPr>
          <a:xfrm>
            <a:off x="3425387" y="3140960"/>
            <a:ext cx="2507102" cy="3180358"/>
          </a:xfrm>
          <a:prstGeom prst="rect">
            <a:avLst/>
          </a:prstGeom>
        </p:spPr>
        <p:txBody>
          <a:bodyPr vert="horz" wrap="square" lIns="0" tIns="0" rIns="0" bIns="0" rtlCol="0">
            <a:spAutoFit/>
          </a:bodyPr>
          <a:lstStyle/>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Report the annual spend with certified firms. Posted on our website.</a:t>
            </a:r>
          </a:p>
          <a:p>
            <a:pPr marL="302683" marR="126150" indent="-285750">
              <a:lnSpc>
                <a:spcPts val="1800"/>
              </a:lnSpc>
              <a:buClr>
                <a:srgbClr val="2A2C2C"/>
              </a:buClr>
              <a:buFont typeface="Arial" panose="020B0604020202020204" pitchFamily="34" charset="0"/>
              <a:buChar char="•"/>
              <a:tabLst>
                <a:tab pos="94824" algn="l"/>
              </a:tabLst>
            </a:pPr>
            <a:endParaRPr lang="en-US" spc="40" dirty="0">
              <a:latin typeface="Myriad Pro" panose="020B0503030403020204" pitchFamily="34" charset="0"/>
              <a:cs typeface="Calibri"/>
            </a:endParaRPr>
          </a:p>
          <a:p>
            <a:pPr marL="302683" marR="126150" indent="-285750">
              <a:lnSpc>
                <a:spcPts val="1800"/>
              </a:lnSpc>
              <a:buClr>
                <a:srgbClr val="2A2C2C"/>
              </a:buClr>
              <a:buFont typeface="Arial" panose="020B0604020202020204" pitchFamily="34" charset="0"/>
              <a:buChar char="•"/>
              <a:tabLst>
                <a:tab pos="94824" algn="l"/>
              </a:tabLst>
            </a:pPr>
            <a:r>
              <a:rPr lang="en-US" spc="40" dirty="0">
                <a:latin typeface="Myriad Pro" panose="020B0503030403020204" pitchFamily="34" charset="0"/>
                <a:cs typeface="Calibri"/>
              </a:rPr>
              <a:t>Meet with 63 state agencies, 8 higher educational institutions, and 22 prime contractors on their inclusions plans and best practices.</a:t>
            </a:r>
          </a:p>
          <a:p>
            <a:pPr marL="93978" marR="126150" indent="-77045">
              <a:lnSpc>
                <a:spcPts val="1440"/>
              </a:lnSpc>
              <a:buClr>
                <a:srgbClr val="2A2C2C"/>
              </a:buClr>
              <a:buFont typeface="Cambria"/>
              <a:buChar char="•"/>
              <a:tabLst>
                <a:tab pos="94824" algn="l"/>
              </a:tabLst>
            </a:pPr>
            <a:endParaRPr lang="en-US" spc="20" dirty="0">
              <a:solidFill>
                <a:srgbClr val="2A2C2C"/>
              </a:solidFill>
              <a:latin typeface="Myriad Pro" panose="020B0503030403020204" pitchFamily="34" charset="0"/>
              <a:cs typeface="Calibri"/>
            </a:endParaRPr>
          </a:p>
        </p:txBody>
      </p:sp>
      <p:sp>
        <p:nvSpPr>
          <p:cNvPr id="33" name="object 24">
            <a:extLst>
              <a:ext uri="{FF2B5EF4-FFF2-40B4-BE49-F238E27FC236}">
                <a16:creationId xmlns:a16="http://schemas.microsoft.com/office/drawing/2014/main" id="{9AD69C88-0D14-43D2-AAD3-1C4BD84E0A1E}"/>
              </a:ext>
            </a:extLst>
          </p:cNvPr>
          <p:cNvSpPr/>
          <p:nvPr/>
        </p:nvSpPr>
        <p:spPr>
          <a:xfrm>
            <a:off x="9124642" y="1698302"/>
            <a:ext cx="2731774" cy="1188720"/>
          </a:xfrm>
          <a:custGeom>
            <a:avLst/>
            <a:gdLst/>
            <a:ahLst/>
            <a:cxnLst/>
            <a:rect l="l" t="t" r="r" b="b"/>
            <a:pathLst>
              <a:path w="1569720" h="628014">
                <a:moveTo>
                  <a:pt x="0" y="627888"/>
                </a:moveTo>
                <a:lnTo>
                  <a:pt x="1569720" y="627888"/>
                </a:lnTo>
                <a:lnTo>
                  <a:pt x="1569720" y="0"/>
                </a:lnTo>
                <a:lnTo>
                  <a:pt x="0" y="0"/>
                </a:lnTo>
                <a:lnTo>
                  <a:pt x="0" y="627888"/>
                </a:lnTo>
                <a:close/>
              </a:path>
            </a:pathLst>
          </a:custGeom>
          <a:solidFill>
            <a:schemeClr val="bg1">
              <a:lumMod val="50000"/>
            </a:schemeClr>
          </a:solidFill>
          <a:ln>
            <a:noFill/>
          </a:ln>
        </p:spPr>
        <p:txBody>
          <a:bodyPr wrap="square" lIns="0" tIns="0" rIns="0" bIns="0" rtlCol="0"/>
          <a:lstStyle/>
          <a:p>
            <a:endParaRPr sz="2400" dirty="0"/>
          </a:p>
        </p:txBody>
      </p:sp>
      <p:sp>
        <p:nvSpPr>
          <p:cNvPr id="34" name="object 26">
            <a:extLst>
              <a:ext uri="{FF2B5EF4-FFF2-40B4-BE49-F238E27FC236}">
                <a16:creationId xmlns:a16="http://schemas.microsoft.com/office/drawing/2014/main" id="{0098DE60-5B0D-4429-BB51-2469E69DC6A2}"/>
              </a:ext>
            </a:extLst>
          </p:cNvPr>
          <p:cNvSpPr txBox="1"/>
          <p:nvPr/>
        </p:nvSpPr>
        <p:spPr>
          <a:xfrm>
            <a:off x="9392489" y="1727685"/>
            <a:ext cx="2219030" cy="1477328"/>
          </a:xfrm>
          <a:prstGeom prst="rect">
            <a:avLst/>
          </a:prstGeom>
        </p:spPr>
        <p:txBody>
          <a:bodyPr vert="horz" wrap="square" lIns="0" tIns="0" rIns="0" bIns="0" rtlCol="0">
            <a:spAutoFit/>
          </a:bodyPr>
          <a:lstStyle/>
          <a:p>
            <a:pPr marL="16933" algn="ctr"/>
            <a:r>
              <a:rPr lang="en-US" sz="2400" b="1" spc="40" dirty="0">
                <a:solidFill>
                  <a:srgbClr val="FFFFFF"/>
                </a:solidFill>
                <a:latin typeface="Myriad Pro" panose="020B0503030403020204" pitchFamily="34" charset="0"/>
                <a:cs typeface="Calibri"/>
              </a:rPr>
              <a:t>Governor’s Subcabinet on Business Diversity</a:t>
            </a:r>
          </a:p>
        </p:txBody>
      </p:sp>
      <p:sp>
        <p:nvSpPr>
          <p:cNvPr id="38" name="Title 1">
            <a:extLst>
              <a:ext uri="{FF2B5EF4-FFF2-40B4-BE49-F238E27FC236}">
                <a16:creationId xmlns:a16="http://schemas.microsoft.com/office/drawing/2014/main" id="{76C7ED4E-B6FC-444E-B681-96F63E87AA41}"/>
              </a:ext>
            </a:extLst>
          </p:cNvPr>
          <p:cNvSpPr txBox="1">
            <a:spLocks/>
          </p:cNvSpPr>
          <p:nvPr/>
        </p:nvSpPr>
        <p:spPr>
          <a:xfrm>
            <a:off x="379321" y="400009"/>
            <a:ext cx="7371308" cy="725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r>
              <a:rPr lang="en-US" sz="7200" dirty="0"/>
              <a:t>CORE </a:t>
            </a:r>
            <a:r>
              <a:rPr lang="en-US" sz="7200" dirty="0">
                <a:solidFill>
                  <a:schemeClr val="accent1">
                    <a:lumMod val="60000"/>
                    <a:lumOff val="40000"/>
                  </a:schemeClr>
                </a:solidFill>
              </a:rPr>
              <a:t>SERVICES</a:t>
            </a:r>
          </a:p>
        </p:txBody>
      </p:sp>
      <p:cxnSp>
        <p:nvCxnSpPr>
          <p:cNvPr id="39" name="Straight Connector 38">
            <a:extLst>
              <a:ext uri="{FF2B5EF4-FFF2-40B4-BE49-F238E27FC236}">
                <a16:creationId xmlns:a16="http://schemas.microsoft.com/office/drawing/2014/main" id="{14C435A0-0B43-414E-8DEC-F798FE4748BC}"/>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C0BA41D8-BC08-4D8B-A720-2743F7A6EB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41" name="Rectangle 40">
            <a:extLst>
              <a:ext uri="{FF2B5EF4-FFF2-40B4-BE49-F238E27FC236}">
                <a16:creationId xmlns:a16="http://schemas.microsoft.com/office/drawing/2014/main" id="{DC564A45-0DF5-46B2-8F08-3C273C5D0EF8}"/>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37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0578" y="2496989"/>
            <a:ext cx="10593479" cy="4186840"/>
          </a:xfrm>
        </p:spPr>
        <p:txBody>
          <a:bodyPr>
            <a:noAutofit/>
          </a:bodyPr>
          <a:lstStyle/>
          <a:p>
            <a:pPr marL="0" indent="0" fontAlgn="base">
              <a:lnSpc>
                <a:spcPct val="100000"/>
              </a:lnSpc>
              <a:spcBef>
                <a:spcPts val="0"/>
              </a:spcBef>
              <a:buNone/>
              <a:defRPr/>
            </a:pP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“The Office of Minority and Women’s Business Enterprises (OMWBE) is charged with the implementation of Executive Order (EO) 22-01. EO 22-01 requires all executive and small cabinet agencies to use the newly developed Tools for Equity in Public Spending. OMWBE will continue to be the lead agency responsible for implementing the Roadmap to Contracting Equity that was developed in response to the 2019 Statewide Disparity Study.”</a:t>
            </a:r>
          </a:p>
          <a:p>
            <a:pPr marL="0" indent="0" fontAlgn="base">
              <a:lnSpc>
                <a:spcPct val="100000"/>
              </a:lnSpc>
              <a:spcBef>
                <a:spcPts val="0"/>
              </a:spcBef>
              <a:buNone/>
              <a:defRPr/>
            </a:pPr>
            <a:endPar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endParaRPr>
          </a:p>
          <a:p>
            <a:pPr fontAlgn="base">
              <a:lnSpc>
                <a:spcPct val="100000"/>
              </a:lnSpc>
              <a:spcBef>
                <a:spcPts val="0"/>
              </a:spcBef>
              <a:spcAft>
                <a:spcPts val="600"/>
              </a:spcAft>
              <a:defRPr/>
            </a:pP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Read EO 22-01 – </a:t>
            </a: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hlinkClick r:id="rId3"/>
              </a:rPr>
              <a:t>https://bit.ly/3g5vFxp</a:t>
            </a:r>
            <a:endParaRPr lang="en-US" sz="2400" dirty="0">
              <a:solidFill>
                <a:schemeClr val="tx1">
                  <a:lumMod val="65000"/>
                  <a:lumOff val="35000"/>
                </a:schemeClr>
              </a:solidFill>
              <a:ea typeface="Calibri" panose="020F0502020204030204" pitchFamily="34" charset="0"/>
            </a:endParaRPr>
          </a:p>
          <a:p>
            <a:pPr fontAlgn="base">
              <a:lnSpc>
                <a:spcPct val="100000"/>
              </a:lnSpc>
              <a:spcBef>
                <a:spcPts val="0"/>
              </a:spcBef>
              <a:spcAft>
                <a:spcPts val="600"/>
              </a:spcAft>
              <a:defRPr/>
            </a:pPr>
            <a:r>
              <a:rPr lang="en-US" sz="2400" dirty="0">
                <a:solidFill>
                  <a:schemeClr val="tx1">
                    <a:lumMod val="65000"/>
                    <a:lumOff val="35000"/>
                  </a:schemeClr>
                </a:solidFill>
                <a:ea typeface="Calibri" panose="020F0502020204030204" pitchFamily="34" charset="0"/>
              </a:rPr>
              <a:t>Chapter 39.19 RCW – </a:t>
            </a:r>
            <a:r>
              <a:rPr lang="en-US" sz="2400" dirty="0">
                <a:solidFill>
                  <a:schemeClr val="tx1">
                    <a:lumMod val="65000"/>
                    <a:lumOff val="35000"/>
                  </a:schemeClr>
                </a:solidFill>
                <a:ea typeface="Calibri" panose="020F0502020204030204" pitchFamily="34" charset="0"/>
                <a:hlinkClick r:id="rId4"/>
              </a:rPr>
              <a:t>https://app.leg.wa.gov/rcw/default.aspx?cite=39.19</a:t>
            </a:r>
            <a:endParaRPr lang="en-US" sz="2400" dirty="0">
              <a:solidFill>
                <a:schemeClr val="tx1">
                  <a:lumMod val="65000"/>
                  <a:lumOff val="35000"/>
                </a:schemeClr>
              </a:solidFill>
              <a:ea typeface="Calibri" panose="020F0502020204030204" pitchFamily="34" charset="0"/>
            </a:endParaRP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2117968"/>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2072665"/>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2A4CCD65-4D7F-4163-9CED-4C3BDE5042F8}"/>
              </a:ext>
            </a:extLst>
          </p:cNvPr>
          <p:cNvSpPr txBox="1"/>
          <p:nvPr/>
        </p:nvSpPr>
        <p:spPr>
          <a:xfrm>
            <a:off x="363580" y="487303"/>
            <a:ext cx="7174685" cy="133083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6000" b="1" kern="1200" dirty="0">
                <a:solidFill>
                  <a:schemeClr val="tx1">
                    <a:lumMod val="50000"/>
                    <a:lumOff val="50000"/>
                  </a:schemeClr>
                </a:solidFill>
                <a:latin typeface="Myriad Pro" panose="020B0503030403020204" pitchFamily="34" charset="0"/>
                <a:ea typeface="+mj-ea"/>
                <a:cs typeface="+mj-cs"/>
              </a:rPr>
              <a:t>EXECUTIVE</a:t>
            </a:r>
          </a:p>
          <a:p>
            <a:pPr>
              <a:lnSpc>
                <a:spcPct val="90000"/>
              </a:lnSpc>
              <a:spcBef>
                <a:spcPct val="0"/>
              </a:spcBef>
              <a:spcAft>
                <a:spcPts val="600"/>
              </a:spcAft>
            </a:pPr>
            <a:r>
              <a:rPr lang="en-US" sz="6000" b="1" kern="1200" dirty="0">
                <a:solidFill>
                  <a:schemeClr val="accent1">
                    <a:lumMod val="60000"/>
                    <a:lumOff val="40000"/>
                  </a:schemeClr>
                </a:solidFill>
                <a:latin typeface="Myriad Pro" panose="020B0503030403020204" pitchFamily="34" charset="0"/>
                <a:ea typeface="+mj-ea"/>
                <a:cs typeface="+mj-cs"/>
              </a:rPr>
              <a:t>ORDER 22-01</a:t>
            </a:r>
          </a:p>
        </p:txBody>
      </p:sp>
    </p:spTree>
    <p:extLst>
      <p:ext uri="{BB962C8B-B14F-4D97-AF65-F5344CB8AC3E}">
        <p14:creationId xmlns:p14="http://schemas.microsoft.com/office/powerpoint/2010/main" val="327961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7436622" cy="725488"/>
          </a:xfrm>
        </p:spPr>
        <p:txBody>
          <a:bodyPr>
            <a:noAutofit/>
          </a:bodyPr>
          <a:lstStyle/>
          <a:p>
            <a:r>
              <a:rPr lang="en-US" sz="7200" dirty="0"/>
              <a:t>WHAT </a:t>
            </a:r>
            <a:r>
              <a:rPr lang="en-US" sz="7200" dirty="0">
                <a:solidFill>
                  <a:schemeClr val="accent1">
                    <a:lumMod val="60000"/>
                    <a:lumOff val="40000"/>
                  </a:schemeClr>
                </a:solidFill>
              </a:rPr>
              <a:t>IT MEANS</a:t>
            </a:r>
          </a:p>
        </p:txBody>
      </p:sp>
      <p:sp>
        <p:nvSpPr>
          <p:cNvPr id="3" name="Content Placeholder 2"/>
          <p:cNvSpPr>
            <a:spLocks noGrp="1"/>
          </p:cNvSpPr>
          <p:nvPr>
            <p:ph idx="4294967295"/>
          </p:nvPr>
        </p:nvSpPr>
        <p:spPr>
          <a:xfrm>
            <a:off x="640578" y="2496989"/>
            <a:ext cx="10593479" cy="4186840"/>
          </a:xfrm>
        </p:spPr>
        <p:txBody>
          <a:bodyPr>
            <a:noAutofit/>
          </a:bodyPr>
          <a:lstStyle/>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Agencies must designate a </a:t>
            </a:r>
            <a:r>
              <a:rPr lang="en-US" sz="2200" b="1" dirty="0">
                <a:solidFill>
                  <a:schemeClr val="tx1">
                    <a:lumMod val="65000"/>
                    <a:lumOff val="35000"/>
                  </a:schemeClr>
                </a:solidFill>
                <a:ea typeface="Calibri" panose="020F0502020204030204" pitchFamily="34" charset="0"/>
              </a:rPr>
              <a:t>Supplier Diversity Agency Contact </a:t>
            </a:r>
            <a:r>
              <a:rPr lang="en-US" sz="2200" dirty="0">
                <a:solidFill>
                  <a:schemeClr val="tx1">
                    <a:lumMod val="65000"/>
                    <a:lumOff val="35000"/>
                  </a:schemeClr>
                </a:solidFill>
                <a:ea typeface="Calibri" panose="020F0502020204030204" pitchFamily="34" charset="0"/>
              </a:rPr>
              <a:t>that will work with OMWBE on implementation</a:t>
            </a:r>
            <a:endPar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endParaRPr>
          </a:p>
          <a:p>
            <a:pPr fontAlgn="base">
              <a:lnSpc>
                <a:spcPct val="100000"/>
              </a:lnSpc>
              <a:spcBef>
                <a:spcPts val="0"/>
              </a:spcBef>
              <a:spcAft>
                <a:spcPts val="1800"/>
              </a:spcAft>
              <a:defRPr/>
            </a:pPr>
            <a:r>
              <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Agencies must review, incorporate, and adopt the appropriate </a:t>
            </a:r>
            <a:r>
              <a:rPr kumimoji="0" lang="en-US" sz="2200" b="0" i="0"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Tools for Equity in Public Spending</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Agencies must conduct outreach to OMWBE and DVA certified businesses before entering into new contracts</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and Department of Enterprise Services (DES) will offer training, guidance, and technical assistance to agencies</a:t>
            </a:r>
          </a:p>
          <a:p>
            <a:pPr fontAlgn="base">
              <a:lnSpc>
                <a:spcPct val="100000"/>
              </a:lnSpc>
              <a:spcBef>
                <a:spcPts val="0"/>
              </a:spcBef>
              <a:spcAft>
                <a:spcPts val="1800"/>
              </a:spcAft>
              <a:defRPr/>
            </a:pPr>
            <a:r>
              <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OMWBE will </a:t>
            </a:r>
            <a:r>
              <a:rPr lang="en-US" sz="2200" dirty="0">
                <a:solidFill>
                  <a:schemeClr val="tx1">
                    <a:lumMod val="65000"/>
                    <a:lumOff val="35000"/>
                  </a:schemeClr>
                </a:solidFill>
                <a:ea typeface="Calibri" panose="020F0502020204030204" pitchFamily="34" charset="0"/>
              </a:rPr>
              <a:t>lead data collection and compliance with the new Access Equity System</a:t>
            </a: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CFE9A3-5BA7-45C0-B14C-24C5B6CD119E}"/>
              </a:ext>
            </a:extLst>
          </p:cNvPr>
          <p:cNvSpPr txBox="1">
            <a:spLocks/>
          </p:cNvSpPr>
          <p:nvPr/>
        </p:nvSpPr>
        <p:spPr>
          <a:xfrm>
            <a:off x="640577" y="1683241"/>
            <a:ext cx="10974479" cy="689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r>
              <a:rPr lang="en-US" sz="4000" dirty="0">
                <a:solidFill>
                  <a:srgbClr val="2E75B5"/>
                </a:solidFill>
              </a:rPr>
              <a:t>6-Month Implementation Timeline</a:t>
            </a:r>
          </a:p>
        </p:txBody>
      </p:sp>
    </p:spTree>
    <p:extLst>
      <p:ext uri="{BB962C8B-B14F-4D97-AF65-F5344CB8AC3E}">
        <p14:creationId xmlns:p14="http://schemas.microsoft.com/office/powerpoint/2010/main" val="135529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8492536" cy="725488"/>
          </a:xfrm>
        </p:spPr>
        <p:txBody>
          <a:bodyPr>
            <a:noAutofit/>
          </a:bodyPr>
          <a:lstStyle/>
          <a:p>
            <a:r>
              <a:rPr lang="en-US" sz="7200" dirty="0"/>
              <a:t>LOOKING </a:t>
            </a:r>
            <a:r>
              <a:rPr lang="en-US" sz="7200" dirty="0">
                <a:solidFill>
                  <a:schemeClr val="accent1">
                    <a:lumMod val="60000"/>
                    <a:lumOff val="40000"/>
                  </a:schemeClr>
                </a:solidFill>
              </a:rPr>
              <a:t>FORWARD</a:t>
            </a:r>
          </a:p>
        </p:txBody>
      </p:sp>
      <p:sp>
        <p:nvSpPr>
          <p:cNvPr id="3" name="Content Placeholder 2"/>
          <p:cNvSpPr>
            <a:spLocks noGrp="1"/>
          </p:cNvSpPr>
          <p:nvPr>
            <p:ph idx="4294967295"/>
          </p:nvPr>
        </p:nvSpPr>
        <p:spPr>
          <a:xfrm>
            <a:off x="640578" y="2496989"/>
            <a:ext cx="10593479" cy="4186840"/>
          </a:xfrm>
        </p:spPr>
        <p:txBody>
          <a:bodyPr>
            <a:noAutofit/>
          </a:bodyPr>
          <a:lstStyle/>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will hold agencies accountable for implementation of Executive Order 22-01</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By the end of June 2023, OMWBE will report quarterly on each agency’s progress toward its goals for participation by certified minority- women, and veteran-owned businesses over the baseline established in 2022</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All state agencies will be onboarded to begin using the new Access Equity data collection, monitoring, and reporting system by June 2023</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and DES will continue to offer Monthly Toolkit Workshops</a:t>
            </a: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CFE9A3-5BA7-45C0-B14C-24C5B6CD119E}"/>
              </a:ext>
            </a:extLst>
          </p:cNvPr>
          <p:cNvSpPr txBox="1">
            <a:spLocks/>
          </p:cNvSpPr>
          <p:nvPr/>
        </p:nvSpPr>
        <p:spPr>
          <a:xfrm>
            <a:off x="640577" y="1683241"/>
            <a:ext cx="10974479" cy="689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r>
              <a:rPr lang="en-US" sz="4000" dirty="0">
                <a:solidFill>
                  <a:srgbClr val="2E75B5"/>
                </a:solidFill>
              </a:rPr>
              <a:t>Fiscal Year 2023 and Beyond</a:t>
            </a:r>
          </a:p>
        </p:txBody>
      </p:sp>
    </p:spTree>
    <p:extLst>
      <p:ext uri="{BB962C8B-B14F-4D97-AF65-F5344CB8AC3E}">
        <p14:creationId xmlns:p14="http://schemas.microsoft.com/office/powerpoint/2010/main" val="38975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67EA4-98E2-4B8B-834C-277585045542}"/>
              </a:ext>
            </a:extLst>
          </p:cNvPr>
          <p:cNvSpPr>
            <a:spLocks noGrp="1"/>
          </p:cNvSpPr>
          <p:nvPr>
            <p:ph type="sldNum" sz="quarter" idx="12"/>
          </p:nvPr>
        </p:nvSpPr>
        <p:spPr/>
        <p:txBody>
          <a:bodyPr/>
          <a:lstStyle/>
          <a:p>
            <a:fld id="{19F36D66-DD9B-4450-AF4C-E83708BD8C19}" type="slidenum">
              <a:rPr lang="en-US" smtClean="0"/>
              <a:t>7</a:t>
            </a:fld>
            <a:endParaRPr lang="en-US" dirty="0"/>
          </a:p>
        </p:txBody>
      </p:sp>
      <p:sp>
        <p:nvSpPr>
          <p:cNvPr id="13" name="TextBox 12">
            <a:extLst>
              <a:ext uri="{FF2B5EF4-FFF2-40B4-BE49-F238E27FC236}">
                <a16:creationId xmlns:a16="http://schemas.microsoft.com/office/drawing/2014/main" id="{F8E1B88B-CD53-4D55-A2DB-C61242D88D92}"/>
              </a:ext>
            </a:extLst>
          </p:cNvPr>
          <p:cNvSpPr txBox="1"/>
          <p:nvPr/>
        </p:nvSpPr>
        <p:spPr>
          <a:xfrm>
            <a:off x="345896" y="601947"/>
            <a:ext cx="7288081" cy="133083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6600" b="1" kern="1200" dirty="0">
                <a:solidFill>
                  <a:schemeClr val="tx1">
                    <a:lumMod val="50000"/>
                    <a:lumOff val="50000"/>
                  </a:schemeClr>
                </a:solidFill>
                <a:latin typeface="Myriad Pro" panose="020B0503030403020204" pitchFamily="34" charset="0"/>
                <a:ea typeface="+mj-ea"/>
                <a:cs typeface="+mj-cs"/>
              </a:rPr>
              <a:t>HB1259</a:t>
            </a:r>
          </a:p>
          <a:p>
            <a:pPr>
              <a:lnSpc>
                <a:spcPct val="90000"/>
              </a:lnSpc>
              <a:spcBef>
                <a:spcPct val="0"/>
              </a:spcBef>
              <a:spcAft>
                <a:spcPts val="600"/>
              </a:spcAft>
            </a:pPr>
            <a:r>
              <a:rPr lang="en-US" sz="3200" b="1" kern="1200" dirty="0">
                <a:solidFill>
                  <a:schemeClr val="accent1">
                    <a:lumMod val="60000"/>
                    <a:lumOff val="40000"/>
                  </a:schemeClr>
                </a:solidFill>
                <a:latin typeface="Myriad Pro" panose="020B0503030403020204" pitchFamily="34" charset="0"/>
                <a:ea typeface="+mj-ea"/>
                <a:cs typeface="+mj-cs"/>
              </a:rPr>
              <a:t>SUPPLIER DIVERSITY COMPLIANCE</a:t>
            </a:r>
          </a:p>
        </p:txBody>
      </p:sp>
      <p:cxnSp>
        <p:nvCxnSpPr>
          <p:cNvPr id="14" name="Straight Connector 13">
            <a:extLst>
              <a:ext uri="{FF2B5EF4-FFF2-40B4-BE49-F238E27FC236}">
                <a16:creationId xmlns:a16="http://schemas.microsoft.com/office/drawing/2014/main" id="{FAAD094E-8985-4DD7-8048-214D59B0799E}"/>
              </a:ext>
            </a:extLst>
          </p:cNvPr>
          <p:cNvCxnSpPr>
            <a:cxnSpLocks/>
          </p:cNvCxnSpPr>
          <p:nvPr/>
        </p:nvCxnSpPr>
        <p:spPr>
          <a:xfrm>
            <a:off x="515882" y="2266911"/>
            <a:ext cx="7174685"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32DCBF8-ECBF-472F-806B-D51BFC704356}"/>
              </a:ext>
            </a:extLst>
          </p:cNvPr>
          <p:cNvSpPr/>
          <p:nvPr/>
        </p:nvSpPr>
        <p:spPr>
          <a:xfrm>
            <a:off x="515882" y="2221731"/>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49A37CA-12B8-44EF-8B7D-3CC00E5371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93551" y="379190"/>
            <a:ext cx="2497016" cy="886159"/>
          </a:xfrm>
          <a:prstGeom prst="rect">
            <a:avLst/>
          </a:prstGeom>
        </p:spPr>
      </p:pic>
      <p:sp>
        <p:nvSpPr>
          <p:cNvPr id="17" name="TextBox 16">
            <a:extLst>
              <a:ext uri="{FF2B5EF4-FFF2-40B4-BE49-F238E27FC236}">
                <a16:creationId xmlns:a16="http://schemas.microsoft.com/office/drawing/2014/main" id="{B73090D8-A93C-42EC-891A-C81B1CD168EB}"/>
              </a:ext>
            </a:extLst>
          </p:cNvPr>
          <p:cNvSpPr txBox="1"/>
          <p:nvPr/>
        </p:nvSpPr>
        <p:spPr>
          <a:xfrm>
            <a:off x="413366" y="122337"/>
            <a:ext cx="7288082" cy="430887"/>
          </a:xfrm>
          <a:prstGeom prst="rect">
            <a:avLst/>
          </a:prstGeom>
          <a:noFill/>
        </p:spPr>
        <p:txBody>
          <a:bodyPr wrap="square">
            <a:spAutoFit/>
          </a:bodyPr>
          <a:lstStyle/>
          <a:p>
            <a:r>
              <a:rPr lang="en-US" sz="2200" b="1" i="1" dirty="0">
                <a:solidFill>
                  <a:schemeClr val="bg1">
                    <a:lumMod val="50000"/>
                  </a:schemeClr>
                </a:solidFill>
                <a:effectLst/>
                <a:latin typeface="Myriad Pro" panose="020B0503030403020204" pitchFamily="34" charset="0"/>
                <a:ea typeface="Calibri" panose="020F0502020204030204" pitchFamily="34" charset="0"/>
                <a:cs typeface="Times New Roman" panose="02020603050405020304" pitchFamily="18" charset="0"/>
              </a:rPr>
              <a:t>Coming Soon</a:t>
            </a:r>
            <a:endParaRPr lang="en-US" sz="2200" i="1" dirty="0">
              <a:solidFill>
                <a:schemeClr val="accent1"/>
              </a:solidFill>
              <a:latin typeface="Myriad Pro" panose="020B0503030403020204" pitchFamily="34" charset="0"/>
            </a:endParaRPr>
          </a:p>
        </p:txBody>
      </p:sp>
      <p:pic>
        <p:nvPicPr>
          <p:cNvPr id="18" name="Picture 17">
            <a:extLst>
              <a:ext uri="{FF2B5EF4-FFF2-40B4-BE49-F238E27FC236}">
                <a16:creationId xmlns:a16="http://schemas.microsoft.com/office/drawing/2014/main" id="{5A4E8563-E54C-4399-ABD8-BAD0740996EE}"/>
              </a:ext>
            </a:extLst>
          </p:cNvPr>
          <p:cNvPicPr>
            <a:picLocks noChangeAspect="1"/>
          </p:cNvPicPr>
          <p:nvPr/>
        </p:nvPicPr>
        <p:blipFill>
          <a:blip r:embed="rId3" cstate="print">
            <a:extLst>
              <a:ext uri="{28A0092B-C50C-407E-A947-70E740481C1C}">
                <a14:useLocalDpi xmlns:a14="http://schemas.microsoft.com/office/drawing/2010/main" val="0"/>
              </a:ext>
            </a:extLst>
          </a:blip>
          <a:srcRect l="5887" r="5887"/>
          <a:stretch/>
        </p:blipFill>
        <p:spPr>
          <a:xfrm>
            <a:off x="8161124" y="-1"/>
            <a:ext cx="4030876" cy="6858001"/>
          </a:xfrm>
          <a:prstGeom prst="rect">
            <a:avLst/>
          </a:prstGeom>
        </p:spPr>
      </p:pic>
      <p:pic>
        <p:nvPicPr>
          <p:cNvPr id="19" name="Graphic 18">
            <a:extLst>
              <a:ext uri="{FF2B5EF4-FFF2-40B4-BE49-F238E27FC236}">
                <a16:creationId xmlns:a16="http://schemas.microsoft.com/office/drawing/2014/main" id="{F9F31A46-B1AA-4581-9341-4AEFD62941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762749" y="3379835"/>
            <a:ext cx="6858000" cy="98329"/>
          </a:xfrm>
          <a:prstGeom prst="rect">
            <a:avLst/>
          </a:prstGeom>
        </p:spPr>
      </p:pic>
      <p:sp>
        <p:nvSpPr>
          <p:cNvPr id="20" name="Rectangle 19">
            <a:extLst>
              <a:ext uri="{FF2B5EF4-FFF2-40B4-BE49-F238E27FC236}">
                <a16:creationId xmlns:a16="http://schemas.microsoft.com/office/drawing/2014/main" id="{B2E7FFDB-79A1-4D41-A39F-A3152D9B7B15}"/>
              </a:ext>
            </a:extLst>
          </p:cNvPr>
          <p:cNvSpPr/>
          <p:nvPr/>
        </p:nvSpPr>
        <p:spPr>
          <a:xfrm>
            <a:off x="482015" y="2567276"/>
            <a:ext cx="8337155" cy="3866377"/>
          </a:xfrm>
          <a:prstGeom prst="rect">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292D53A-CBAE-4646-86F3-556DC25BC6D1}"/>
              </a:ext>
            </a:extLst>
          </p:cNvPr>
          <p:cNvSpPr txBox="1"/>
          <p:nvPr/>
        </p:nvSpPr>
        <p:spPr>
          <a:xfrm>
            <a:off x="643036" y="2715158"/>
            <a:ext cx="8015112" cy="3293209"/>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rPr>
              <a:t>Enacted to improve accountability and transparency in state contracting</a:t>
            </a:r>
          </a:p>
          <a:p>
            <a:pPr marL="342900" indent="-342900">
              <a:buFont typeface="Arial" panose="020B0604020202020204" pitchFamily="34" charset="0"/>
              <a:buChar char="•"/>
            </a:pPr>
            <a:endParaRPr lang="en-US" sz="2000" dirty="0">
              <a:solidFill>
                <a:schemeClr val="bg1"/>
              </a:solidFill>
              <a:latin typeface="Myriad Pro" panose="020B0503030403020204" pitchFamily="34" charset="0"/>
              <a:cs typeface="Times New Roman" panose="02020603050405020304" pitchFamily="18" charset="0"/>
            </a:endParaRPr>
          </a:p>
          <a:p>
            <a:pPr marL="342900" indent="-342900">
              <a:buFont typeface="Arial" panose="020B0604020202020204" pitchFamily="34" charset="0"/>
              <a:buChar char="•"/>
            </a:pPr>
            <a:r>
              <a:rPr lang="en-US" sz="2800" dirty="0">
                <a:solidFill>
                  <a:schemeClr val="bg1"/>
                </a:solidFill>
                <a:latin typeface="Myriad Pro" panose="020B0503030403020204" pitchFamily="34" charset="0"/>
                <a:cs typeface="Times New Roman" panose="02020603050405020304" pitchFamily="18" charset="0"/>
              </a:rPr>
              <a:t>Identifying lowest performing agencies and institutions, developing corrective action plans to improve utilization of M/WBE firms</a:t>
            </a:r>
          </a:p>
          <a:p>
            <a:pPr marL="342900" indent="-342900">
              <a:buFont typeface="Arial" panose="020B0604020202020204" pitchFamily="34" charset="0"/>
              <a:buChar char="•"/>
            </a:pPr>
            <a:endParaRPr lang="en-US" sz="2000" dirty="0">
              <a:solidFill>
                <a:schemeClr val="bg1"/>
              </a:solidFill>
              <a:latin typeface="Myriad Pro" panose="020B0503030403020204" pitchFamily="34" charset="0"/>
              <a:cs typeface="Times New Roman" panose="02020603050405020304" pitchFamily="18" charset="0"/>
            </a:endParaRPr>
          </a:p>
          <a:p>
            <a:pPr marL="342900" indent="-342900">
              <a:buFont typeface="Arial" panose="020B0604020202020204" pitchFamily="34" charset="0"/>
              <a:buChar char="•"/>
            </a:pPr>
            <a:r>
              <a:rPr lang="en-US" sz="2800" dirty="0">
                <a:solidFill>
                  <a:schemeClr val="bg1"/>
                </a:solidFill>
                <a:latin typeface="Myriad Pro" panose="020B0503030403020204" pitchFamily="34" charset="0"/>
                <a:cs typeface="Times New Roman" panose="02020603050405020304" pitchFamily="18" charset="0"/>
              </a:rPr>
              <a:t>Also creates investigative unit to act on complaints</a:t>
            </a:r>
            <a:endParaRPr lang="en-US"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83763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D6CBA-84B8-4E14-806F-BD511428BC5C}"/>
              </a:ext>
            </a:extLst>
          </p:cNvPr>
          <p:cNvSpPr>
            <a:spLocks noGrp="1"/>
          </p:cNvSpPr>
          <p:nvPr>
            <p:ph type="sldNum" sz="quarter" idx="12"/>
          </p:nvPr>
        </p:nvSpPr>
        <p:spPr/>
        <p:txBody>
          <a:bodyPr/>
          <a:lstStyle/>
          <a:p>
            <a:fld id="{19F36D66-DD9B-4450-AF4C-E83708BD8C19}" type="slidenum">
              <a:rPr lang="en-US" smtClean="0"/>
              <a:t>8</a:t>
            </a:fld>
            <a:endParaRPr lang="en-US" dirty="0"/>
          </a:p>
        </p:txBody>
      </p:sp>
      <p:sp>
        <p:nvSpPr>
          <p:cNvPr id="3" name="Picture Placeholder 2">
            <a:extLst>
              <a:ext uri="{FF2B5EF4-FFF2-40B4-BE49-F238E27FC236}">
                <a16:creationId xmlns:a16="http://schemas.microsoft.com/office/drawing/2014/main" id="{22935A8C-A142-4194-ABEF-39795B7E7E58}"/>
              </a:ext>
            </a:extLst>
          </p:cNvPr>
          <p:cNvSpPr>
            <a:spLocks noGrp="1"/>
          </p:cNvSpPr>
          <p:nvPr>
            <p:ph type="pic" sz="quarter" idx="13"/>
          </p:nvPr>
        </p:nvSpPr>
        <p:spPr/>
      </p:sp>
      <p:sp>
        <p:nvSpPr>
          <p:cNvPr id="4" name="Rectangle 3">
            <a:extLst>
              <a:ext uri="{FF2B5EF4-FFF2-40B4-BE49-F238E27FC236}">
                <a16:creationId xmlns:a16="http://schemas.microsoft.com/office/drawing/2014/main" id="{42D71D02-5BA0-4077-A3A4-8CC29FEC11B8}"/>
              </a:ext>
            </a:extLst>
          </p:cNvPr>
          <p:cNvSpPr/>
          <p:nvPr/>
        </p:nvSpPr>
        <p:spPr>
          <a:xfrm>
            <a:off x="5622" y="0"/>
            <a:ext cx="81446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 </a:t>
            </a:r>
          </a:p>
        </p:txBody>
      </p:sp>
      <p:sp>
        <p:nvSpPr>
          <p:cNvPr id="5" name="TextBox 4">
            <a:extLst>
              <a:ext uri="{FF2B5EF4-FFF2-40B4-BE49-F238E27FC236}">
                <a16:creationId xmlns:a16="http://schemas.microsoft.com/office/drawing/2014/main" id="{3E5ED90F-B884-49DF-9CA5-4EE1A0862433}"/>
              </a:ext>
            </a:extLst>
          </p:cNvPr>
          <p:cNvSpPr txBox="1"/>
          <p:nvPr/>
        </p:nvSpPr>
        <p:spPr>
          <a:xfrm>
            <a:off x="314848" y="591065"/>
            <a:ext cx="6148754" cy="133083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kern="1200" dirty="0">
                <a:solidFill>
                  <a:schemeClr val="tx1">
                    <a:lumMod val="50000"/>
                    <a:lumOff val="50000"/>
                  </a:schemeClr>
                </a:solidFill>
                <a:latin typeface="Myriad Pro" panose="020B0503030403020204" pitchFamily="34" charset="0"/>
                <a:ea typeface="+mj-ea"/>
                <a:cs typeface="+mj-cs"/>
              </a:rPr>
              <a:t>SUPPLIER </a:t>
            </a:r>
          </a:p>
          <a:p>
            <a:pPr>
              <a:lnSpc>
                <a:spcPct val="90000"/>
              </a:lnSpc>
              <a:spcBef>
                <a:spcPct val="0"/>
              </a:spcBef>
              <a:spcAft>
                <a:spcPts val="600"/>
              </a:spcAft>
            </a:pPr>
            <a:r>
              <a:rPr lang="en-US" sz="7200" b="1" dirty="0">
                <a:solidFill>
                  <a:schemeClr val="accent1">
                    <a:lumMod val="60000"/>
                    <a:lumOff val="40000"/>
                  </a:schemeClr>
                </a:solidFill>
                <a:latin typeface="Myriad Pro" panose="020B0503030403020204" pitchFamily="34" charset="0"/>
                <a:ea typeface="+mj-ea"/>
                <a:cs typeface="+mj-cs"/>
              </a:rPr>
              <a:t>DIVERSITY</a:t>
            </a:r>
            <a:endParaRPr lang="en-US" sz="7200" b="1" kern="1200" dirty="0">
              <a:solidFill>
                <a:schemeClr val="accent1">
                  <a:lumMod val="60000"/>
                  <a:lumOff val="40000"/>
                </a:schemeClr>
              </a:solidFill>
              <a:latin typeface="Myriad Pro" panose="020B0503030403020204" pitchFamily="34" charset="0"/>
              <a:ea typeface="+mj-ea"/>
              <a:cs typeface="+mj-cs"/>
            </a:endParaRPr>
          </a:p>
        </p:txBody>
      </p:sp>
      <p:sp>
        <p:nvSpPr>
          <p:cNvPr id="6" name="Content Placeholder 2">
            <a:extLst>
              <a:ext uri="{FF2B5EF4-FFF2-40B4-BE49-F238E27FC236}">
                <a16:creationId xmlns:a16="http://schemas.microsoft.com/office/drawing/2014/main" id="{B116309C-6822-493C-B1BD-79508118F7AA}"/>
              </a:ext>
            </a:extLst>
          </p:cNvPr>
          <p:cNvSpPr txBox="1">
            <a:spLocks/>
          </p:cNvSpPr>
          <p:nvPr/>
        </p:nvSpPr>
        <p:spPr>
          <a:xfrm>
            <a:off x="389367" y="2810950"/>
            <a:ext cx="7301200" cy="3667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tx1">
                    <a:lumMod val="65000"/>
                    <a:lumOff val="35000"/>
                  </a:schemeClr>
                </a:solidFill>
              </a:rPr>
              <a:t>Plans to maximize opportunity for small, minority and women owned businesses</a:t>
            </a:r>
          </a:p>
          <a:p>
            <a:r>
              <a:rPr lang="en-US" sz="2000">
                <a:solidFill>
                  <a:schemeClr val="tx1">
                    <a:lumMod val="65000"/>
                    <a:lumOff val="35000"/>
                  </a:schemeClr>
                </a:solidFill>
              </a:rPr>
              <a:t>Establish annual goals for each state agency and educational institution</a:t>
            </a:r>
          </a:p>
          <a:p>
            <a:r>
              <a:rPr lang="en-US" sz="2000">
                <a:solidFill>
                  <a:schemeClr val="tx1">
                    <a:lumMod val="65000"/>
                    <a:lumOff val="35000"/>
                  </a:schemeClr>
                </a:solidFill>
              </a:rPr>
              <a:t>Report spending and post</a:t>
            </a:r>
          </a:p>
          <a:p>
            <a:r>
              <a:rPr lang="en-US" sz="2000">
                <a:solidFill>
                  <a:schemeClr val="tx1">
                    <a:lumMod val="65000"/>
                    <a:lumOff val="35000"/>
                  </a:schemeClr>
                </a:solidFill>
              </a:rPr>
              <a:t>Compliance</a:t>
            </a:r>
          </a:p>
          <a:p>
            <a:endParaRPr lang="en-US" sz="2000" dirty="0">
              <a:solidFill>
                <a:schemeClr val="tx1">
                  <a:lumMod val="65000"/>
                  <a:lumOff val="35000"/>
                </a:schemeClr>
              </a:solidFill>
            </a:endParaRPr>
          </a:p>
        </p:txBody>
      </p:sp>
      <p:cxnSp>
        <p:nvCxnSpPr>
          <p:cNvPr id="7" name="Straight Connector 6">
            <a:extLst>
              <a:ext uri="{FF2B5EF4-FFF2-40B4-BE49-F238E27FC236}">
                <a16:creationId xmlns:a16="http://schemas.microsoft.com/office/drawing/2014/main" id="{EA40B8C5-B1FD-4D2A-843A-4F31F6EE94A5}"/>
              </a:ext>
            </a:extLst>
          </p:cNvPr>
          <p:cNvCxnSpPr>
            <a:cxnSpLocks/>
          </p:cNvCxnSpPr>
          <p:nvPr/>
        </p:nvCxnSpPr>
        <p:spPr>
          <a:xfrm>
            <a:off x="506598" y="2477190"/>
            <a:ext cx="718960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5D7490-B834-464F-9DCC-94D63DD734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204" t="16724" r="16547" b="-1351"/>
          <a:stretch/>
        </p:blipFill>
        <p:spPr>
          <a:xfrm>
            <a:off x="8161124" y="138"/>
            <a:ext cx="4030876" cy="6969374"/>
          </a:xfrm>
          <a:prstGeom prst="rect">
            <a:avLst/>
          </a:prstGeom>
        </p:spPr>
      </p:pic>
      <p:sp>
        <p:nvSpPr>
          <p:cNvPr id="9" name="Rectangle 8">
            <a:extLst>
              <a:ext uri="{FF2B5EF4-FFF2-40B4-BE49-F238E27FC236}">
                <a16:creationId xmlns:a16="http://schemas.microsoft.com/office/drawing/2014/main" id="{F6F79C7E-6126-4F59-8F51-39D705F682CB}"/>
              </a:ext>
            </a:extLst>
          </p:cNvPr>
          <p:cNvSpPr/>
          <p:nvPr/>
        </p:nvSpPr>
        <p:spPr>
          <a:xfrm>
            <a:off x="506598" y="2432010"/>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0EE21F8-0437-4BB2-858F-A7EF05DB27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93551" y="379190"/>
            <a:ext cx="2497016" cy="886159"/>
          </a:xfrm>
          <a:prstGeom prst="rect">
            <a:avLst/>
          </a:prstGeom>
        </p:spPr>
      </p:pic>
      <p:pic>
        <p:nvPicPr>
          <p:cNvPr id="11" name="Graphic 10">
            <a:extLst>
              <a:ext uri="{FF2B5EF4-FFF2-40B4-BE49-F238E27FC236}">
                <a16:creationId xmlns:a16="http://schemas.microsoft.com/office/drawing/2014/main" id="{A20D47BA-21F9-4BF3-AE43-DFA1DC619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762749" y="3379835"/>
            <a:ext cx="6858000" cy="98329"/>
          </a:xfrm>
          <a:prstGeom prst="rect">
            <a:avLst/>
          </a:prstGeom>
        </p:spPr>
      </p:pic>
      <p:sp>
        <p:nvSpPr>
          <p:cNvPr id="12" name="TextBox 11">
            <a:extLst>
              <a:ext uri="{FF2B5EF4-FFF2-40B4-BE49-F238E27FC236}">
                <a16:creationId xmlns:a16="http://schemas.microsoft.com/office/drawing/2014/main" id="{DB6E4960-0F97-4903-8829-C93A1B64867E}"/>
              </a:ext>
            </a:extLst>
          </p:cNvPr>
          <p:cNvSpPr txBox="1"/>
          <p:nvPr/>
        </p:nvSpPr>
        <p:spPr>
          <a:xfrm>
            <a:off x="314848" y="5182076"/>
            <a:ext cx="7301200" cy="1477328"/>
          </a:xfrm>
          <a:prstGeom prst="rect">
            <a:avLst/>
          </a:prstGeom>
          <a:noFill/>
          <a:ln w="38100">
            <a:solidFill>
              <a:schemeClr val="accent1">
                <a:lumMod val="75000"/>
              </a:schemeClr>
            </a:solidFill>
          </a:ln>
        </p:spPr>
        <p:txBody>
          <a:bodyPr wrap="square" rtlCol="0">
            <a:spAutoFit/>
          </a:bodyPr>
          <a:lstStyle/>
          <a:p>
            <a:r>
              <a:rPr lang="en-US" sz="1800" dirty="0">
                <a:solidFill>
                  <a:schemeClr val="tx1">
                    <a:lumMod val="65000"/>
                    <a:lumOff val="35000"/>
                  </a:schemeClr>
                </a:solidFill>
              </a:rPr>
              <a:t>“Each state agency shall adopt a plan to ensure minority and women-owned businesses are afforded the maximum practicable opportunity to participate in public works and goods and services. The plan shall include specific measures the agency will undertake to increase the participation.” RCW 39.19.060</a:t>
            </a:r>
          </a:p>
        </p:txBody>
      </p:sp>
    </p:spTree>
    <p:extLst>
      <p:ext uri="{BB962C8B-B14F-4D97-AF65-F5344CB8AC3E}">
        <p14:creationId xmlns:p14="http://schemas.microsoft.com/office/powerpoint/2010/main" val="341738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3AD4150-52D0-4C27-A708-B34F0502AEB1}"/>
              </a:ext>
            </a:extLst>
          </p:cNvPr>
          <p:cNvCxnSpPr>
            <a:cxnSpLocks/>
          </p:cNvCxnSpPr>
          <p:nvPr/>
        </p:nvCxnSpPr>
        <p:spPr>
          <a:xfrm>
            <a:off x="458973" y="1449247"/>
            <a:ext cx="718960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10AAB04-FBA9-433B-AD76-F245BEA5D7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473" t="18409" r="25063" b="1435"/>
          <a:stretch/>
        </p:blipFill>
        <p:spPr>
          <a:xfrm>
            <a:off x="8161124" y="138"/>
            <a:ext cx="4030876" cy="6857862"/>
          </a:xfrm>
          <a:prstGeom prst="rect">
            <a:avLst/>
          </a:prstGeom>
        </p:spPr>
      </p:pic>
      <p:sp>
        <p:nvSpPr>
          <p:cNvPr id="13" name="Rectangle 12">
            <a:extLst>
              <a:ext uri="{FF2B5EF4-FFF2-40B4-BE49-F238E27FC236}">
                <a16:creationId xmlns:a16="http://schemas.microsoft.com/office/drawing/2014/main" id="{D03E6BD5-52A3-4A05-BD92-63FA9D4B8707}"/>
              </a:ext>
            </a:extLst>
          </p:cNvPr>
          <p:cNvSpPr/>
          <p:nvPr/>
        </p:nvSpPr>
        <p:spPr>
          <a:xfrm>
            <a:off x="458973" y="1404067"/>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F609F7-DDDF-42D4-A889-C4FB91F901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3551" y="379190"/>
            <a:ext cx="2497016" cy="886159"/>
          </a:xfrm>
          <a:prstGeom prst="rect">
            <a:avLst/>
          </a:prstGeom>
        </p:spPr>
      </p:pic>
      <p:sp>
        <p:nvSpPr>
          <p:cNvPr id="16" name="TextBox 15">
            <a:extLst>
              <a:ext uri="{FF2B5EF4-FFF2-40B4-BE49-F238E27FC236}">
                <a16:creationId xmlns:a16="http://schemas.microsoft.com/office/drawing/2014/main" id="{03862700-BABC-4275-AA13-613D98E09439}"/>
              </a:ext>
            </a:extLst>
          </p:cNvPr>
          <p:cNvSpPr txBox="1"/>
          <p:nvPr/>
        </p:nvSpPr>
        <p:spPr>
          <a:xfrm>
            <a:off x="506598" y="1710029"/>
            <a:ext cx="7183969" cy="4862870"/>
          </a:xfrm>
          <a:prstGeom prst="rect">
            <a:avLst/>
          </a:prstGeom>
          <a:noFill/>
        </p:spPr>
        <p:txBody>
          <a:bodyPr wrap="square">
            <a:spAutoFit/>
          </a:bodyPr>
          <a:lstStyle/>
          <a:p>
            <a:r>
              <a:rPr lang="en-US" sz="3200" b="1" dirty="0">
                <a:solidFill>
                  <a:schemeClr val="bg1">
                    <a:lumMod val="50000"/>
                  </a:schemeClr>
                </a:solidFill>
                <a:latin typeface="Myriad Pro" panose="020B0503030403020204" pitchFamily="34" charset="0"/>
              </a:rPr>
              <a:t>Supplier Diversity:  </a:t>
            </a:r>
            <a:r>
              <a:rPr lang="en-US" sz="3200" b="1" dirty="0">
                <a:solidFill>
                  <a:srgbClr val="2E75B5"/>
                </a:solidFill>
                <a:latin typeface="Myriad Pro" panose="020B0503030403020204" pitchFamily="34" charset="0"/>
              </a:rPr>
              <a:t>Timolin Abrom</a:t>
            </a:r>
          </a:p>
          <a:p>
            <a:r>
              <a:rPr lang="en-US" sz="3200" b="1" dirty="0">
                <a:solidFill>
                  <a:schemeClr val="bg1">
                    <a:lumMod val="50000"/>
                  </a:schemeClr>
                </a:solidFill>
                <a:latin typeface="Myriad Pro" panose="020B0503030403020204" pitchFamily="34" charset="0"/>
              </a:rPr>
              <a:t>Email: </a:t>
            </a:r>
            <a:r>
              <a:rPr lang="en-US" sz="3200" b="1" dirty="0">
                <a:solidFill>
                  <a:schemeClr val="accent1"/>
                </a:solidFill>
                <a:latin typeface="Myriad Pro" panose="020B0503030403020204" pitchFamily="34" charset="0"/>
              </a:rPr>
              <a:t>TimolinA@omwbe.wa.gov</a:t>
            </a:r>
          </a:p>
          <a:p>
            <a:r>
              <a:rPr lang="en-US" sz="3200" b="1" dirty="0">
                <a:solidFill>
                  <a:schemeClr val="bg1">
                    <a:lumMod val="50000"/>
                  </a:schemeClr>
                </a:solidFill>
                <a:latin typeface="Myriad Pro" panose="020B0503030403020204" pitchFamily="34" charset="0"/>
              </a:rPr>
              <a:t>Phone: </a:t>
            </a:r>
            <a:r>
              <a:rPr lang="en-US" sz="3200" b="1" dirty="0">
                <a:solidFill>
                  <a:schemeClr val="accent1"/>
                </a:solidFill>
                <a:latin typeface="Myriad Pro" panose="020B0503030403020204" pitchFamily="34" charset="0"/>
              </a:rPr>
              <a:t>(360) 280-3121</a:t>
            </a:r>
          </a:p>
          <a:p>
            <a:endParaRPr lang="en-US" sz="3200" b="1" dirty="0">
              <a:solidFill>
                <a:schemeClr val="bg1">
                  <a:lumMod val="50000"/>
                </a:schemeClr>
              </a:solidFill>
              <a:latin typeface="Myriad Pro" panose="020B0503030403020204" pitchFamily="34" charset="0"/>
            </a:endParaRPr>
          </a:p>
          <a:p>
            <a:r>
              <a:rPr lang="en-US" sz="3200" b="1" dirty="0">
                <a:solidFill>
                  <a:schemeClr val="bg1">
                    <a:lumMod val="50000"/>
                  </a:schemeClr>
                </a:solidFill>
                <a:latin typeface="Myriad Pro" panose="020B0503030403020204" pitchFamily="34" charset="0"/>
              </a:rPr>
              <a:t>Certification:  </a:t>
            </a:r>
            <a:r>
              <a:rPr lang="en-US" sz="3200" b="1" dirty="0">
                <a:solidFill>
                  <a:srgbClr val="2E75B5"/>
                </a:solidFill>
                <a:latin typeface="Myriad Pro" panose="020B0503030403020204" pitchFamily="34" charset="0"/>
              </a:rPr>
              <a:t>Sharon Harvey</a:t>
            </a:r>
          </a:p>
          <a:p>
            <a:r>
              <a:rPr lang="en-US" sz="3200" b="1" dirty="0">
                <a:solidFill>
                  <a:schemeClr val="bg1">
                    <a:lumMod val="50000"/>
                  </a:schemeClr>
                </a:solidFill>
                <a:latin typeface="Myriad Pro" panose="020B0503030403020204" pitchFamily="34" charset="0"/>
              </a:rPr>
              <a:t>Email: </a:t>
            </a:r>
            <a:r>
              <a:rPr lang="en-US" sz="3200" b="1" dirty="0">
                <a:solidFill>
                  <a:schemeClr val="accent1"/>
                </a:solidFill>
                <a:latin typeface="Myriad Pro" panose="020B0503030403020204" pitchFamily="34" charset="0"/>
              </a:rPr>
              <a:t>SharonH@omwbe.wa.gov</a:t>
            </a:r>
          </a:p>
          <a:p>
            <a:r>
              <a:rPr lang="en-US" sz="3200" b="1" dirty="0">
                <a:solidFill>
                  <a:schemeClr val="bg1">
                    <a:lumMod val="50000"/>
                  </a:schemeClr>
                </a:solidFill>
                <a:latin typeface="Myriad Pro" panose="020B0503030403020204" pitchFamily="34" charset="0"/>
              </a:rPr>
              <a:t>Phone: </a:t>
            </a:r>
            <a:r>
              <a:rPr lang="en-US" sz="3200" b="1" dirty="0">
                <a:solidFill>
                  <a:schemeClr val="accent1"/>
                </a:solidFill>
                <a:latin typeface="Myriad Pro" panose="020B0503030403020204" pitchFamily="34" charset="0"/>
              </a:rPr>
              <a:t>(360) 704-8437</a:t>
            </a:r>
          </a:p>
          <a:p>
            <a:endParaRPr lang="en-US" sz="3200" b="1" dirty="0">
              <a:solidFill>
                <a:schemeClr val="accent1"/>
              </a:solidFill>
              <a:latin typeface="Myriad Pro" panose="020B0503030403020204" pitchFamily="34" charset="0"/>
            </a:endParaRPr>
          </a:p>
          <a:p>
            <a:r>
              <a:rPr lang="en-US" b="1" dirty="0">
                <a:solidFill>
                  <a:schemeClr val="accent1"/>
                </a:solidFill>
                <a:latin typeface="Myriad Pro" panose="020B0503030403020204" pitchFamily="34" charset="0"/>
              </a:rPr>
              <a:t>Office of Minority &amp; Women’s Business Enterprises</a:t>
            </a:r>
          </a:p>
          <a:p>
            <a:r>
              <a:rPr lang="en-US" dirty="0">
                <a:solidFill>
                  <a:schemeClr val="bg1">
                    <a:lumMod val="50000"/>
                  </a:schemeClr>
                </a:solidFill>
                <a:latin typeface="Myriad Pro" panose="020B0503030403020204" pitchFamily="34" charset="0"/>
              </a:rPr>
              <a:t>1110 Capitol Way S #150, Olympia, WA 98501 </a:t>
            </a:r>
          </a:p>
          <a:p>
            <a:r>
              <a:rPr lang="en-US" dirty="0">
                <a:solidFill>
                  <a:schemeClr val="bg1">
                    <a:lumMod val="50000"/>
                  </a:schemeClr>
                </a:solidFill>
                <a:latin typeface="Myriad Pro" panose="020B0503030403020204" pitchFamily="34" charset="0"/>
              </a:rPr>
              <a:t>Phone: (360) 664-9750 | </a:t>
            </a:r>
            <a:r>
              <a:rPr lang="en-US" dirty="0">
                <a:solidFill>
                  <a:schemeClr val="accent1"/>
                </a:solidFill>
                <a:latin typeface="Myriad Pro" panose="020B0503030403020204" pitchFamily="34" charset="0"/>
              </a:rPr>
              <a:t>omwbe.wa.gov</a:t>
            </a:r>
          </a:p>
        </p:txBody>
      </p:sp>
      <p:pic>
        <p:nvPicPr>
          <p:cNvPr id="15" name="Graphic 14">
            <a:extLst>
              <a:ext uri="{FF2B5EF4-FFF2-40B4-BE49-F238E27FC236}">
                <a16:creationId xmlns:a16="http://schemas.microsoft.com/office/drawing/2014/main" id="{44280ECB-69DF-43E6-9B57-2DA8BAFB596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1237" b="8784"/>
          <a:stretch/>
        </p:blipFill>
        <p:spPr>
          <a:xfrm>
            <a:off x="4237463" y="2802910"/>
            <a:ext cx="3923661" cy="4055090"/>
          </a:xfrm>
          <a:prstGeom prst="rect">
            <a:avLst/>
          </a:prstGeom>
        </p:spPr>
      </p:pic>
      <p:pic>
        <p:nvPicPr>
          <p:cNvPr id="20" name="Graphic 19">
            <a:extLst>
              <a:ext uri="{FF2B5EF4-FFF2-40B4-BE49-F238E27FC236}">
                <a16:creationId xmlns:a16="http://schemas.microsoft.com/office/drawing/2014/main" id="{3BD2B438-3BF0-40AF-BE6D-C048288D5E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4768311" y="3385560"/>
            <a:ext cx="6846711" cy="98167"/>
          </a:xfrm>
          <a:prstGeom prst="rect">
            <a:avLst/>
          </a:prstGeom>
        </p:spPr>
      </p:pic>
      <p:sp>
        <p:nvSpPr>
          <p:cNvPr id="17" name="TextBox 16">
            <a:extLst>
              <a:ext uri="{FF2B5EF4-FFF2-40B4-BE49-F238E27FC236}">
                <a16:creationId xmlns:a16="http://schemas.microsoft.com/office/drawing/2014/main" id="{BF60CA33-8D2A-4D1D-B4C9-852E239C2FF0}"/>
              </a:ext>
            </a:extLst>
          </p:cNvPr>
          <p:cNvSpPr txBox="1"/>
          <p:nvPr/>
        </p:nvSpPr>
        <p:spPr>
          <a:xfrm>
            <a:off x="325735" y="129828"/>
            <a:ext cx="6148754" cy="133083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kern="1200" dirty="0">
                <a:solidFill>
                  <a:schemeClr val="accent1">
                    <a:lumMod val="60000"/>
                    <a:lumOff val="40000"/>
                  </a:schemeClr>
                </a:solidFill>
                <a:latin typeface="Myriad Pro" panose="020B0503030403020204" pitchFamily="34" charset="0"/>
                <a:ea typeface="+mj-ea"/>
                <a:cs typeface="+mj-cs"/>
              </a:rPr>
              <a:t>Thank You!</a:t>
            </a:r>
          </a:p>
        </p:txBody>
      </p:sp>
    </p:spTree>
    <p:extLst>
      <p:ext uri="{BB962C8B-B14F-4D97-AF65-F5344CB8AC3E}">
        <p14:creationId xmlns:p14="http://schemas.microsoft.com/office/powerpoint/2010/main" val="1956362820"/>
      </p:ext>
    </p:extLst>
  </p:cSld>
  <p:clrMapOvr>
    <a:masterClrMapping/>
  </p:clrMapOvr>
</p:sld>
</file>

<file path=ppt/theme/theme1.xml><?xml version="1.0" encoding="utf-8"?>
<a:theme xmlns:a="http://schemas.openxmlformats.org/drawingml/2006/main" name="Office Theme">
  <a:themeElements>
    <a:clrScheme name="OMWBE blue">
      <a:dk1>
        <a:sysClr val="windowText" lastClr="000000"/>
      </a:dk1>
      <a:lt1>
        <a:sysClr val="window" lastClr="FFFFFF"/>
      </a:lt1>
      <a:dk2>
        <a:srgbClr val="44546A"/>
      </a:dk2>
      <a:lt2>
        <a:srgbClr val="E7E6E6"/>
      </a:lt2>
      <a:accent1>
        <a:srgbClr val="2E75B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OMWBE Slides MDBA Event_Final</Template>
  <TotalTime>190</TotalTime>
  <Words>738</Words>
  <Application>Microsoft Office PowerPoint</Application>
  <PresentationFormat>Widescreen</PresentationFormat>
  <Paragraphs>90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Cambria</vt:lpstr>
      <vt:lpstr>Gill Sans MT</vt:lpstr>
      <vt:lpstr>Arial</vt:lpstr>
      <vt:lpstr>Myriad Pro</vt:lpstr>
      <vt:lpstr>Calibri</vt:lpstr>
      <vt:lpstr>Office Theme</vt:lpstr>
      <vt:lpstr>PowerPoint Presentation</vt:lpstr>
      <vt:lpstr>ABOUT US</vt:lpstr>
      <vt:lpstr>PowerPoint Presentation</vt:lpstr>
      <vt:lpstr>PowerPoint Presentation</vt:lpstr>
      <vt:lpstr>WHAT IT MEANS</vt:lpstr>
      <vt:lpstr>LOOKING FORWARD</vt:lpstr>
      <vt:lpstr>PowerPoint Presentation</vt:lpstr>
      <vt:lpstr>PowerPoint Presentation</vt:lpstr>
      <vt:lpstr>PowerPoint Presentation</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Campos, Julie (OMWBE)</dc:creator>
  <cp:lastModifiedBy>McCarley, Erik (OMWBE)</cp:lastModifiedBy>
  <cp:revision>5</cp:revision>
  <cp:lastPrinted>2020-01-21T16:41:23Z</cp:lastPrinted>
  <dcterms:created xsi:type="dcterms:W3CDTF">2022-03-02T22:19:44Z</dcterms:created>
  <dcterms:modified xsi:type="dcterms:W3CDTF">2022-04-07T17:55:40Z</dcterms:modified>
</cp:coreProperties>
</file>