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3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85800"/>
            <a:ext cx="1828800" cy="8450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2148840"/>
            <a:ext cx="105156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TEXAS ELITE CIRCLE XXIX</a:t>
            </a:r>
          </a:p>
          <a:p>
            <a:pPr>
              <a:defRPr sz="4600" b="1">
                <a:solidFill>
                  <a:srgbClr val="FFFFFF"/>
                </a:solidFill>
                <a:latin typeface="Aptos Display"/>
              </a:defRPr>
            </a:pPr>
            <a:r>
              <a:t>Rules &amp; Guidelines</a:t>
            </a:r>
          </a:p>
          <a:p>
            <a:pPr>
              <a:spcBef>
                <a:spcPts val="1000"/>
              </a:spcBef>
              <a:defRPr sz="2200">
                <a:solidFill>
                  <a:srgbClr val="DCAA37"/>
                </a:solidFill>
              </a:defRPr>
            </a:pPr>
            <a:r>
              <a:t>Fall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2434" y="411480"/>
            <a:ext cx="10079006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How to Use This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3201197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rPr dirty="0"/>
              <a:t>A roadmap for cadets, SMDs and advisors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347472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691640"/>
            <a:ext cx="64008" cy="34747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856232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01  SCHEDULE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313432"/>
            <a:ext cx="310896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Know every class date, format, check-in time and trainer.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0832" y="1691640"/>
            <a:ext cx="347472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70832" y="1691640"/>
            <a:ext cx="64008" cy="34747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0" y="1856232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02  EXPECTATIONS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313432"/>
            <a:ext cx="310896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Know the conduct, attendance, materials and participation standards.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5864" y="1691640"/>
            <a:ext cx="347472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55864" y="1691640"/>
            <a:ext cx="64008" cy="34747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57032" y="1856232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03  POINTS &amp; GRADUATION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2" y="2313432"/>
            <a:ext cx="310896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Know how homework, deductions, bonuses, callouts and graduation work.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9850" y="411480"/>
            <a:ext cx="10111589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EC Class Schedule &amp; Trainers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3465116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rPr dirty="0"/>
              <a:t>Five </a:t>
            </a:r>
            <a:r>
              <a:rPr lang="en-US" dirty="0"/>
              <a:t>Classes</a:t>
            </a:r>
            <a:r>
              <a:rPr dirty="0"/>
              <a:t>, approximately every 3–4 weeks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45920"/>
            <a:ext cx="914400" cy="62179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45920"/>
            <a:ext cx="64008" cy="6217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1211" y="1704275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CLASS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1964332"/>
            <a:ext cx="831718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08/29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1664208"/>
            <a:ext cx="167308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1F36"/>
                </a:solidFill>
              </a:defRPr>
            </a:pPr>
            <a:r>
              <a:rPr dirty="0"/>
              <a:t>CEO </a:t>
            </a:r>
            <a:r>
              <a:rPr lang="en-US" dirty="0"/>
              <a:t>MD </a:t>
            </a:r>
            <a:r>
              <a:rPr dirty="0"/>
              <a:t>Dan 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1664208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Houston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" y="2455164"/>
            <a:ext cx="914400" cy="62179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2468880"/>
            <a:ext cx="64008" cy="6217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1211" y="248794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CLASS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832" y="2775592"/>
            <a:ext cx="621792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09/26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2487168"/>
            <a:ext cx="289181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1F36"/>
                </a:solidFill>
              </a:defRPr>
            </a:pPr>
            <a:r>
              <a:rPr dirty="0"/>
              <a:t>EC Andy Nguyen</a:t>
            </a:r>
            <a:r>
              <a:rPr lang="en-US" dirty="0"/>
              <a:t> &amp; CEO MDs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6400800" y="2487168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Virtual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3291840"/>
            <a:ext cx="914400" cy="62179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31520" y="3291840"/>
            <a:ext cx="64008" cy="6217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1211" y="331090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CLASS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931" y="3636898"/>
            <a:ext cx="594360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10/17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8800" y="3310128"/>
            <a:ext cx="5741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1F36"/>
                </a:solidFill>
              </a:defRPr>
            </a:pPr>
            <a:r>
              <a:rPr lang="en-US" dirty="0"/>
              <a:t>TBD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0128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Dallas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4114800"/>
            <a:ext cx="914400" cy="62179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31520" y="4114800"/>
            <a:ext cx="64008" cy="6217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61211" y="413386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CLASS 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105" y="4430767"/>
            <a:ext cx="621792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11/07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28800" y="4133087"/>
            <a:ext cx="289181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1F36"/>
                </a:solidFill>
              </a:defRPr>
            </a:pPr>
            <a:r>
              <a:rPr dirty="0"/>
              <a:t>EC Andy Nguyen</a:t>
            </a:r>
            <a:r>
              <a:rPr lang="en-US" dirty="0"/>
              <a:t> &amp; CEO MDs</a:t>
            </a:r>
            <a:endParaRPr dirty="0"/>
          </a:p>
        </p:txBody>
      </p:sp>
      <p:sp>
        <p:nvSpPr>
          <p:cNvPr id="32" name="TextBox 31"/>
          <p:cNvSpPr txBox="1"/>
          <p:nvPr/>
        </p:nvSpPr>
        <p:spPr>
          <a:xfrm>
            <a:off x="6400800" y="4133087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Virtual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" y="4937760"/>
            <a:ext cx="914400" cy="62179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31520" y="4937760"/>
            <a:ext cx="64008" cy="6217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99907" y="4998677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CLASS 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4953" y="5267089"/>
            <a:ext cx="740664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12/05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28800" y="4956048"/>
            <a:ext cx="189430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1F36"/>
                </a:solidFill>
              </a:defRPr>
            </a:pPr>
            <a:r>
              <a:rPr dirty="0"/>
              <a:t>CEO </a:t>
            </a:r>
            <a:r>
              <a:rPr lang="en-US" dirty="0"/>
              <a:t>MD </a:t>
            </a:r>
            <a:r>
              <a:rPr dirty="0"/>
              <a:t>Hong Dai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0" y="4956048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Dallas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686800" y="5394960"/>
            <a:ext cx="2377440" cy="6858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686800" y="5394960"/>
            <a:ext cx="64008" cy="68580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887968" y="5559552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CLASS TIME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20165" y="5849327"/>
            <a:ext cx="201168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dirty="0"/>
              <a:t>1:30–6:00 PM CST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8038" y="411480"/>
            <a:ext cx="1014340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Be Present. Be Accountable.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Check-in and check-out are required for every class.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45920"/>
            <a:ext cx="5120640" cy="192024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45920"/>
            <a:ext cx="64008" cy="192024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810512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IN-PERSON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267712"/>
            <a:ext cx="4754879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Check-in: 12:30–1:15 PM CST</a:t>
            </a:r>
            <a:br/>
            <a:r>
              <a:t>After 1:15 PM = late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645920"/>
            <a:ext cx="5120640" cy="192024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0" y="1645920"/>
            <a:ext cx="64008" cy="192024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1810512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VIRTUAL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267712"/>
            <a:ext cx="4754879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Check-in: 1:00 PM CST</a:t>
            </a:r>
            <a:br/>
            <a:r>
              <a:t>Camera must remain on throughout class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977639"/>
            <a:ext cx="10332720" cy="10586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/>
              <a:t>All cadets are expected to attend every </a:t>
            </a:r>
            <a:r>
              <a:rPr lang="en-US" dirty="0"/>
              <a:t>class; absence of class will lose 2 points</a:t>
            </a:r>
            <a:endParaRPr dirty="0"/>
          </a:p>
          <a:p>
            <a:pPr>
              <a:lnSpc>
                <a:spcPct val="105000"/>
              </a:lnSpc>
              <a:spcAft>
                <a:spcPts val="8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lang="en-US" dirty="0"/>
              <a:t>Virtual cadets joining from local offices in a group setting shall</a:t>
            </a:r>
            <a:r>
              <a:rPr dirty="0"/>
              <a:t> follow the same rules and guidelines as in-person cadets.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Code of Conduct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High standards. High expectations.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00200"/>
            <a:ext cx="5212080" cy="3977639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00200"/>
            <a:ext cx="64008" cy="3977639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76479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MINDSET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221992"/>
            <a:ext cx="4846320" cy="322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700">
                <a:solidFill>
                  <a:srgbClr val="232830"/>
                </a:solidFill>
              </a:defRPr>
            </a:pPr>
            <a:r>
              <a:t>• Do not depend on your Trainer</a:t>
            </a:r>
            <a:br/>
            <a:r>
              <a:t>• Do not disrespect your leader</a:t>
            </a:r>
            <a:br/>
            <a:r>
              <a:t>• Do not depend on your Team</a:t>
            </a:r>
            <a:br/>
            <a:r>
              <a:t>• You are IT!</a:t>
            </a:r>
            <a:br/>
            <a:r>
              <a:t>• Always compete to be #1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600200"/>
            <a:ext cx="5212080" cy="3977639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600200"/>
            <a:ext cx="64008" cy="3977639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76479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TEAM SPIRIT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221992"/>
            <a:ext cx="4846320" cy="14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700">
                <a:solidFill>
                  <a:srgbClr val="232830"/>
                </a:solidFill>
              </a:defRPr>
            </a:pPr>
            <a:r>
              <a:rPr dirty="0"/>
              <a:t>• Give a standing ovation for Elite teammates</a:t>
            </a:r>
            <a:br>
              <a:rPr dirty="0"/>
            </a:br>
            <a:r>
              <a:rPr dirty="0"/>
              <a:t>• Protect Elite materials and details</a:t>
            </a:r>
            <a:br>
              <a:rPr dirty="0"/>
            </a:br>
            <a:r>
              <a:rPr dirty="0"/>
              <a:t>• Do not disclose Elite information outside the Elite Team/Class</a:t>
            </a:r>
            <a:br>
              <a:rPr dirty="0"/>
            </a:br>
            <a:r>
              <a:rPr dirty="0"/>
              <a:t>• Be ready for callout challenges</a:t>
            </a:r>
            <a:r>
              <a:rPr lang="en-US" dirty="0"/>
              <a:t> in Class 3 &amp; 4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Automatic Disqualification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These violations can remove a cadet from EC.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691640"/>
            <a:ext cx="10241280" cy="4297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Cheating on homework, quizzes or the final exam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Negativity toward EC advisory officers, upline, sideline, etc.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Absent for 2 classes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EC points at “0” or below may result in being unable to attend the class (“No Grace Class”)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Posting EC materials or EC details outside the Elite Circle Team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Your EC Commitment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Learn. Perform. Build.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10241280" cy="2286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800"/>
              </a:spcAft>
              <a:defRPr sz="2200">
                <a:solidFill>
                  <a:srgbClr val="232830"/>
                </a:solidFill>
                <a:latin typeface="Aptos"/>
              </a:defRPr>
            </a:pPr>
            <a:r>
              <a:t>Abide by EC Rules &amp; Guidelines</a:t>
            </a:r>
          </a:p>
          <a:p>
            <a:pPr>
              <a:lnSpc>
                <a:spcPct val="105000"/>
              </a:lnSpc>
              <a:spcAft>
                <a:spcPts val="1800"/>
              </a:spcAft>
              <a:defRPr sz="2200">
                <a:solidFill>
                  <a:srgbClr val="232830"/>
                </a:solidFill>
                <a:latin typeface="Aptos"/>
              </a:defRPr>
            </a:pPr>
            <a:r>
              <a:t>Have at least 1 qualified new Elite Replacement from your team by Class 4</a:t>
            </a:r>
          </a:p>
          <a:p>
            <a:pPr>
              <a:lnSpc>
                <a:spcPct val="105000"/>
              </a:lnSpc>
              <a:spcAft>
                <a:spcPts val="1800"/>
              </a:spcAft>
              <a:defRPr sz="2200">
                <a:solidFill>
                  <a:srgbClr val="232830"/>
                </a:solidFill>
                <a:latin typeface="Aptos"/>
              </a:defRPr>
            </a:pPr>
            <a:r>
              <a:t>Pass the insurance license exam and apply for the license before Class 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251959"/>
            <a:ext cx="10241280" cy="1755173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4400" y="4251960"/>
            <a:ext cx="64008" cy="114300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15568" y="4416552"/>
            <a:ext cx="9875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ELITE REPLACEMENT — ALL 4 REQUIREMENTS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4873752"/>
            <a:ext cx="9875519" cy="988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dirty="0"/>
              <a:t>1) Joined WFG on/after 08/15/2026</a:t>
            </a:r>
            <a:endParaRPr lang="en-US" dirty="0"/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dirty="0"/>
              <a:t>2) Active in WFG business</a:t>
            </a:r>
            <a:endParaRPr lang="en-US" dirty="0"/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lang="en-US" dirty="0"/>
              <a:t>3) </a:t>
            </a:r>
            <a:r>
              <a:rPr dirty="0"/>
              <a:t>Pays $100 on-site / $75 virtual tuition for 2027 Spring</a:t>
            </a:r>
            <a:r>
              <a:rPr lang="en-US" dirty="0"/>
              <a:t> EC</a:t>
            </a:r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dirty="0"/>
              <a:t>4) Attends Class 4 or 5</a:t>
            </a:r>
            <a:r>
              <a:rPr lang="en-US" dirty="0"/>
              <a:t> of this EC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endParaRPr dirty="0"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Registration &amp; Orientation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Choose your participation format at registration.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45920"/>
            <a:ext cx="5212080" cy="35661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45920"/>
            <a:ext cx="64008" cy="35661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81051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ORIENTATION &amp; FORMAT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267712"/>
            <a:ext cx="4846320" cy="567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rPr dirty="0"/>
              <a:t>• Orientation is </a:t>
            </a:r>
            <a:r>
              <a:rPr lang="en-US" dirty="0"/>
              <a:t>on August 15, and is required for all cadets</a:t>
            </a:r>
            <a:br>
              <a:rPr dirty="0"/>
            </a:br>
            <a:r>
              <a:rPr dirty="0"/>
              <a:t>•</a:t>
            </a:r>
            <a:r>
              <a:rPr lang="en-US" dirty="0"/>
              <a:t> Please contact upline SMD if you missed the orientation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6217920" y="1645920"/>
            <a:ext cx="5212080" cy="35661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6217920" y="1645920"/>
            <a:ext cx="64008" cy="35661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81051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REGISTRATION FEES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267712"/>
            <a:ext cx="4846320" cy="1779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rPr dirty="0"/>
              <a:t>• Texas cadet: $100 non-refundable</a:t>
            </a:r>
            <a:br>
              <a:rPr dirty="0"/>
            </a:br>
            <a:r>
              <a:rPr dirty="0"/>
              <a:t>• Non-Texas virtual cadet: $75 non-refundable</a:t>
            </a:r>
            <a:br>
              <a:rPr dirty="0"/>
            </a:br>
            <a:r>
              <a:rPr dirty="0"/>
              <a:t>• Supporting spouse: $25</a:t>
            </a:r>
            <a:br>
              <a:rPr dirty="0"/>
            </a:br>
            <a:r>
              <a:rPr dirty="0"/>
              <a:t>• Early registration before 08/23/2026 earns 2 extra points</a:t>
            </a:r>
            <a:endParaRPr lang="en-US" dirty="0"/>
          </a:p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rPr lang="en-US" dirty="0"/>
              <a:t>• Early registration fee due to SMD/EC by 08/23/2026</a:t>
            </a:r>
            <a:br>
              <a:rPr dirty="0"/>
            </a:br>
            <a:r>
              <a:rPr dirty="0"/>
              <a:t>• </a:t>
            </a:r>
            <a:r>
              <a:rPr lang="en-US" dirty="0"/>
              <a:t>Registration deadline is</a:t>
            </a:r>
            <a:r>
              <a:rPr dirty="0"/>
              <a:t> 08/28/2026, 11:59 PM</a:t>
            </a:r>
            <a:br>
              <a:rPr dirty="0"/>
            </a:br>
            <a:r>
              <a:rPr dirty="0"/>
              <a:t>• Payment due </a:t>
            </a:r>
            <a:r>
              <a:rPr lang="en-US" dirty="0"/>
              <a:t>to EC </a:t>
            </a:r>
            <a:r>
              <a:rPr dirty="0"/>
              <a:t>08/29/2026; all payments final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7AEA96-7D0A-3390-D627-BF006CA0F11C}"/>
              </a:ext>
            </a:extLst>
          </p:cNvPr>
          <p:cNvSpPr txBox="1"/>
          <p:nvPr/>
        </p:nvSpPr>
        <p:spPr>
          <a:xfrm>
            <a:off x="6938493" y="4459262"/>
            <a:ext cx="3556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Check registration form for more details.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Where Registration Fees Go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37360"/>
            <a:ext cx="1024128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Guest CEO travel: flights / hotels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Conference room rental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Snacks for on-site cadets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Recognition awards: diplomas, Honor Graduate shirt, MVP award, etc.</a:t>
            </a:r>
          </a:p>
          <a:p>
            <a:pPr>
              <a:lnSpc>
                <a:spcPct val="105000"/>
              </a:lnSpc>
              <a:spcAft>
                <a:spcPts val="15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t>All Texas registered cadets must complete the 08/15/2026 orientation via Zoom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878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411480"/>
            <a:ext cx="1024128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Spouse / Significant Other Role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645920"/>
            <a:ext cx="10241280" cy="4389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A spouse who joins WFG with an agent code may participate as a supporting spouse or as a separate EC cadet.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If both spouses join EC as cadets, each submits a separate registration form and fee.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If the spouse is supporting only, activities from both codes may be counted for the competing associate.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Only the registered cadet may report homework points for both husband and wife.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The same Rules &amp; Guidelines apply to a supporting spouse attending EC classes.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Special EC Credits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Report eligible credits with Class 1 homework.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164592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77240" y="1645920"/>
            <a:ext cx="64008" cy="114300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78408" y="181051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License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226771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+1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64592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434840" y="1645920"/>
            <a:ext cx="64008" cy="114300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36007" y="181051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Net License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7" y="226771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+2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164592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92440" y="1645920"/>
            <a:ext cx="64008" cy="114300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93608" y="181051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1-1-7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226771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+3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15468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77240" y="3154680"/>
            <a:ext cx="64008" cy="114300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78408" y="331927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3-3-30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" y="377647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+5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315468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434840" y="3154680"/>
            <a:ext cx="64008" cy="114300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36007" y="331927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Promotion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36007" y="377647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Various per current EC rules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92440" y="3154680"/>
            <a:ext cx="3291840" cy="114300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092440" y="3154680"/>
            <a:ext cx="64008" cy="114300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93608" y="331927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Cash-flow milestone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93608" y="3776472"/>
            <a:ext cx="29260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Various per current EC rules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77240" y="4800600"/>
            <a:ext cx="10607040" cy="129121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77240" y="4800600"/>
            <a:ext cx="64008" cy="8229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78408" y="4965192"/>
            <a:ext cx="10241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COUNTING WINDOW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8408" y="5422392"/>
            <a:ext cx="10241280" cy="5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sz="1600" dirty="0"/>
              <a:t>Between 6/10–7/9, eligible credits can be earned for Fall EC. Recruits, net points and promotions from 07/10/2026 count toward Class 1 homework credits.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8038" y="411480"/>
            <a:ext cx="1014340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Homework: How Points Are Earned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No double counting.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554480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1 recruit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155448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+2 pts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221991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1 team recruit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221991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+0.5 pt for upline trainer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889504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2,000 net points production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889504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+1 pt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557015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500–1,999 production net points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557015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+0.5 pt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224528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100–499 production points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0" y="4224528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+0.25 pt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92040"/>
            <a:ext cx="6583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830"/>
                </a:solidFill>
              </a:defRPr>
            </a:pPr>
            <a:r>
              <a:t>No sales + no recruit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489204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C1E28"/>
                </a:solidFill>
              </a:defRPr>
            </a:pPr>
            <a:r>
              <a:t>−2 pts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532120"/>
            <a:ext cx="9942490" cy="830043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14400" y="5532120"/>
            <a:ext cx="64008" cy="5943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15568" y="5696712"/>
            <a:ext cx="9509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IMPORTANT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6021813"/>
            <a:ext cx="9509760" cy="34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sz="1600" dirty="0"/>
              <a:t>Even if you miss a class, you still must complete and submit homework.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Homework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What counts — and what does not.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645920"/>
            <a:ext cx="10241280" cy="4206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Paper AMA is accepted only when there is a background problem; credit is received after the person has a code number and proof is shown.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A field-training sale may count for either trainer or trainee—not both when both are in the same EC class. Points may be split 50/50.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A non-licensed cadet trainee must have sale proof signed by the SMD.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All homework proof and supporting documents must be uploaded to Google Drive and kept available for examination.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EC Book Reading &amp; Review Homework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Integrity standard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1828800"/>
            <a:ext cx="9966960" cy="21945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97280" y="1828800"/>
            <a:ext cx="64008" cy="21945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98448" y="1993392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AI-GENERATED CONTENT IS NOT ACCEPTED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8448" y="2450592"/>
            <a:ext cx="9601200" cy="144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2300">
                <a:solidFill>
                  <a:srgbClr val="232830"/>
                </a:solidFill>
              </a:defRPr>
            </a:pPr>
            <a:r>
              <a:t>The source deck states that EC Book Reading &amp; Review Homework does not accept anything AI-generated and treats it as a rule violation.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Homework Proof: Recruiting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691640"/>
            <a:ext cx="502920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1691640"/>
            <a:ext cx="64008" cy="34747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185623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PRIMARY PROOF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2313432"/>
            <a:ext cx="466344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Letter/email from WFG showing:</a:t>
            </a:r>
            <a:br/>
            <a:r>
              <a:t>• Date</a:t>
            </a:r>
            <a:br/>
            <a:r>
              <a:t>• New member</a:t>
            </a:r>
            <a:br/>
            <a:r>
              <a:t>• Code number</a:t>
            </a:r>
            <a:br/>
            <a:r>
              <a:t>• Recruiter’s name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1691640"/>
            <a:ext cx="502920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26480" y="1691640"/>
            <a:ext cx="64008" cy="34747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27648" y="185623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ALTERNATIVE PROOF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7648" y="2313432"/>
            <a:ext cx="466344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2000">
                <a:solidFill>
                  <a:srgbClr val="232830"/>
                </a:solidFill>
              </a:defRPr>
            </a:pPr>
            <a:r>
              <a:t>Points &amp; Recruit Report from mywfg.com is also acceptable.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Homework Proof: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One case/application’s information should be consolidated into one document file.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645920"/>
            <a:ext cx="10241280" cy="4389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3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Owner information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Producer information, including split agent and percentage if applicable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Funding/payment for annuity; face amount and target premium for IUL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Signature page of application or proof of case submission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A brief case description before the supporting proof is recommended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Sales Proof: Life Insurance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37360"/>
            <a:ext cx="1024128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IUL: illustration page showing target premium + page showing premium paid + signature page of client and agent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Premium paid shown only on the application form is not sufficient to count net points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Term: page showing annual premium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t>Client private information must be whited out: SSN, address, email and phone number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Sales Proof: Other Products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00200"/>
            <a:ext cx="3429000" cy="384048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600200"/>
            <a:ext cx="64008" cy="384048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76479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ANNUITY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3063240" cy="3090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Point calculation: flat 6% of premium for a newly opened contract.</a:t>
            </a:r>
            <a:br/>
            <a:br/>
            <a:r>
              <a:t>Proof: premium/funding page showing amount used to open the new contract.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1600200"/>
            <a:ext cx="3429000" cy="384048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70832" y="1600200"/>
            <a:ext cx="64008" cy="384048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176479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MUTUAL FUND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221992"/>
            <a:ext cx="3063240" cy="3090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Point calculation: flat 5% of premium for a newly opened account.</a:t>
            </a:r>
            <a:br/>
            <a:br/>
            <a:r>
              <a:t>Proof: check or existing statement showing amount used to open the new account.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5864" y="1600200"/>
            <a:ext cx="3429000" cy="384048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55864" y="1600200"/>
            <a:ext cx="64008" cy="384048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7032" y="176479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LONG-TERM CARE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2" y="2221992"/>
            <a:ext cx="3063240" cy="3090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Point calculation: flat 7% of total premium; only first 10 years count.</a:t>
            </a:r>
            <a:br/>
            <a:br/>
            <a:r>
              <a:t>Proof: illustration + payment/funding evidence + client/agent signature pages.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Homework Submission &amp; Deadlines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645920"/>
            <a:ext cx="3383280" cy="35661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645920"/>
            <a:ext cx="64008" cy="35661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1810512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CADET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267712"/>
            <a:ext cx="3017520" cy="281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700">
                <a:solidFill>
                  <a:srgbClr val="232830"/>
                </a:solidFill>
              </a:defRPr>
            </a:pPr>
            <a:r>
              <a:t>Report homework to SMD and upload proof by Wednesday 11:59 PM in the week of class.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07408" y="1645920"/>
            <a:ext cx="3383280" cy="35661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07408" y="1645920"/>
            <a:ext cx="64008" cy="35661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08576" y="1810512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SMD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08576" y="2267712"/>
            <a:ext cx="3017520" cy="281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700">
                <a:solidFill>
                  <a:srgbClr val="232830"/>
                </a:solidFill>
              </a:defRPr>
            </a:pPr>
            <a:r>
              <a:t>Report base-cadet homework through the Google Sheet by Wednesday 11:59 PM.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1645920"/>
            <a:ext cx="3383280" cy="35661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83296" y="1645920"/>
            <a:ext cx="64008" cy="35661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84464" y="1810512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HOMEWORK CAPTAIN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84464" y="2267712"/>
            <a:ext cx="3017520" cy="281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700">
                <a:solidFill>
                  <a:srgbClr val="232830"/>
                </a:solidFill>
              </a:defRPr>
            </a:pPr>
            <a:r>
              <a:t>Post the Homework Reporting file on texaselitecircles.com by Friday 11:59 PM.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5486400"/>
            <a:ext cx="10058400" cy="54864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4400" y="5486400"/>
            <a:ext cx="64008" cy="54864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15568" y="5650992"/>
            <a:ext cx="9692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KEEP CURRENT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6108192"/>
            <a:ext cx="969264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t>Read files and announcements on texaselitecircles.com; questions go to the 2026 Texas EC WeChat / WhatsApp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Virtual Participation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Same standards. Same accountability.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508760"/>
            <a:ext cx="10241280" cy="247138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Remote team format is either Group or Individual and is fixed at registration.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Qualified remote cadets must register by </a:t>
            </a:r>
            <a:r>
              <a:rPr lang="en-US" dirty="0"/>
              <a:t>Thursday</a:t>
            </a:r>
            <a:r>
              <a:rPr dirty="0"/>
              <a:t> 9:00 PM EST in the week of class.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Use your EC cadet number—not WFG code number—and enter your name exactly as on the result sheet.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Missing Zoom links must be reported before 11:00 AM EST Friday. No registration is approved after that deadline; cadet is marked absent.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Camera must remain on. Points may be deducted for late login, early departure, absence or camera off.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Remote homework proof goes to SMD by 5:00 PM Wednesday; SMD reports online by 11:59 PM Wednesday.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Materials: Bring These to Every Class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522489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rPr dirty="0"/>
              <a:t>Missing required materials: −½ point each; cap </a:t>
            </a:r>
            <a:r>
              <a:rPr lang="en-US" sz="1400" dirty="0"/>
              <a:t>−½ </a:t>
            </a:r>
            <a:r>
              <a:rPr dirty="0"/>
              <a:t> points per class.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508760"/>
            <a:ext cx="10241280" cy="409977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Name badge (provided at Class 1)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WFG / Team logo shirt — minimum collared/polo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Business Format System Manual — old/new/print copy accepted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The Power of Self-Discipline by Brian Tracy — print copy; required from Class 2; no electronic tablet/phone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Notebook and pen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/>
              <a:t>3-ring binder with current required documents</a:t>
            </a:r>
            <a:r>
              <a:rPr lang="en-US" dirty="0"/>
              <a:t>:</a:t>
            </a:r>
          </a:p>
          <a:p>
            <a:pPr marL="365125" lvl="2" indent="-114300" algn="just">
              <a:spcBef>
                <a:spcPts val="600"/>
              </a:spcBef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500" dirty="0">
                <a:latin typeface="Aptos" panose="020B0004020202020204" pitchFamily="34" charset="0"/>
              </a:rPr>
              <a:t>	</a:t>
            </a: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  <a:ea typeface="Arial"/>
                <a:cs typeface="Arial"/>
                <a:sym typeface="Arial"/>
              </a:rPr>
              <a:t>Current Top 25 Prospect List</a:t>
            </a:r>
            <a:endParaRPr lang="en-US" sz="1500" dirty="0">
              <a:latin typeface="Aptos" panose="020B0004020202020204" pitchFamily="34" charset="0"/>
            </a:endParaRPr>
          </a:p>
          <a:p>
            <a:pPr marL="365125" lvl="2" indent="-114300" algn="just">
              <a:spcBef>
                <a:spcPts val="600"/>
              </a:spcBef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  <a:ea typeface="Arial"/>
                <a:cs typeface="Arial"/>
                <a:sym typeface="Arial"/>
              </a:rPr>
              <a:t> Your Current </a:t>
            </a: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</a:rPr>
              <a:t>Team Bubble Chart (print or draw)</a:t>
            </a:r>
            <a:endParaRPr lang="en-US" sz="1500" dirty="0">
              <a:latin typeface="Aptos" panose="020B0004020202020204" pitchFamily="34" charset="0"/>
            </a:endParaRPr>
          </a:p>
          <a:p>
            <a:pPr marL="365125" lvl="2" indent="-114300" algn="just">
              <a:spcBef>
                <a:spcPts val="600"/>
              </a:spcBef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  <a:ea typeface="Arial"/>
                <a:cs typeface="Arial"/>
                <a:sym typeface="Arial"/>
              </a:rPr>
              <a:t> Current Business Plan   </a:t>
            </a:r>
          </a:p>
          <a:p>
            <a:pPr marL="365125" lvl="2" indent="-114300" algn="just">
              <a:spcBef>
                <a:spcPts val="600"/>
              </a:spcBef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</a:rPr>
              <a:t> Your Top 10 Reason for your WFG Business</a:t>
            </a:r>
            <a:r>
              <a:rPr lang="en-US" sz="1500" dirty="0">
                <a:solidFill>
                  <a:schemeClr val="dk1"/>
                </a:solidFill>
                <a:latin typeface="Aptos" panose="020B0004020202020204" pitchFamily="34" charset="0"/>
                <a:ea typeface="Arial"/>
                <a:cs typeface="Arial"/>
                <a:sym typeface="Arial"/>
              </a:rPr>
              <a:t>     </a:t>
            </a:r>
            <a:endParaRPr lang="en-US" sz="1500" dirty="0">
              <a:latin typeface="Aptos" panose="020B0004020202020204" pitchFamily="34" charset="0"/>
            </a:endParaRP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Binder Arrangement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155448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171907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Tab 1 — Top 10 Reasons for WFG Business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2176272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309360" y="155448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09360" y="1554480"/>
            <a:ext cx="64008" cy="9601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10528" y="171907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Tab 2 — Current Top 25 Prospect 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2176272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2960" y="288036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2960" y="288036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24128" y="304495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Tab 3 — Current Team Bubble Chart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4128" y="3502152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309360" y="288036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09360" y="2880360"/>
            <a:ext cx="64008" cy="9601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0528" y="3044952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Tab 4 — Current Business Plan: daily/weekly activities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0528" y="3502152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24128" y="4370831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Tab 5 — BFS Manual Summary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8" y="4828031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309360" y="4206240"/>
            <a:ext cx="50292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309360" y="4206240"/>
            <a:ext cx="64008" cy="9601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10528" y="4370831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Tab 6 — Other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0528" y="4828031"/>
            <a:ext cx="46634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411480"/>
            <a:ext cx="104241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Assigned 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The Power of Self-Discipline by Brian Tracy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1691640"/>
            <a:ext cx="9966960" cy="201168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05840" y="1691640"/>
            <a:ext cx="64008" cy="201168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07008" y="1856232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REQUIRED FORMAT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7008" y="2313432"/>
            <a:ext cx="9601200" cy="1261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2200">
                <a:solidFill>
                  <a:srgbClr val="232830"/>
                </a:solidFill>
              </a:defRPr>
            </a:pPr>
            <a:r>
              <a:t>Print copy only. No electronic version at EC check-in. Required from Class 2 so cadets have time to purchase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069080"/>
            <a:ext cx="9692640" cy="1188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Book reading/review homework is required.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AI-generated content is not accepted for the review homework.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Grading &amp;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You start with 6 EC points.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1691640"/>
            <a:ext cx="3017520" cy="25603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1691640"/>
            <a:ext cx="64008" cy="25603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" y="1856232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START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313432"/>
            <a:ext cx="2651760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3000">
                <a:solidFill>
                  <a:srgbClr val="232830"/>
                </a:solidFill>
              </a:defRPr>
            </a:pPr>
            <a:r>
              <a:t>6 points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53712" y="1691640"/>
            <a:ext cx="3017520" cy="25603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53712" y="1691640"/>
            <a:ext cx="64008" cy="25603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54880" y="1856232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EARN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2313432"/>
            <a:ext cx="2651760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Homework + bonuses + achievements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93024" y="1691640"/>
            <a:ext cx="3017520" cy="25603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93024" y="1691640"/>
            <a:ext cx="64008" cy="25603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94192" y="1856232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LOSE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192" y="2313432"/>
            <a:ext cx="2651760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Attendance + missing work + rule deductions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4709160"/>
            <a:ext cx="10332720" cy="1124712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14400" y="4709160"/>
            <a:ext cx="64008" cy="7315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15568" y="4873752"/>
            <a:ext cx="9921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RANKING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" y="5239512"/>
            <a:ext cx="9921240" cy="5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sz="1600" dirty="0"/>
              <a:t>Cadets earn or lose points and are ranked accordingly. Rules, forms, homework, points and ranking are available on texaselitecircles.com.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45076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Point Deductions: Attendance &amp; Conduct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0876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Absent 1 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50876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−2 pts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50876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Incomplete homework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150876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Deducted per item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377439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No response to emails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377439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−½ pt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77439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Not licensed by Class 4 / Class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2377439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−1 / −2 pts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24612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Late &lt;15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24612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−½ pt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24612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Late &gt;15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324612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−1 pt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11480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Leave during training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411480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−1 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4114800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No name badge / lost badge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0" y="4114800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−½ / −½ pt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983479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No team shirt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4983479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−1 pt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0" y="4983479"/>
            <a:ext cx="4206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30"/>
                </a:solidFill>
              </a:defRPr>
            </a:pPr>
            <a:r>
              <a:t>Harassing advisors / volunteer staff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4983479"/>
            <a:ext cx="822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C1E28"/>
                </a:solidFill>
              </a:defRPr>
            </a:pPr>
            <a:r>
              <a:t>−1 pt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520" y="5605271"/>
            <a:ext cx="10679162" cy="653796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31520" y="5618987"/>
            <a:ext cx="64008" cy="41148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2688" y="5644358"/>
            <a:ext cx="10241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MATERIALS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2688" y="5868869"/>
            <a:ext cx="10241280" cy="34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200">
                <a:solidFill>
                  <a:srgbClr val="232830"/>
                </a:solidFill>
              </a:defRPr>
            </a:pPr>
            <a:r>
              <a:rPr sz="1600" dirty="0"/>
              <a:t>Missing required materials: −½ pt each; cap </a:t>
            </a:r>
            <a:r>
              <a:rPr lang="en-US" sz="1600" dirty="0"/>
              <a:t>−½ </a:t>
            </a:r>
            <a:r>
              <a:rPr sz="1600" dirty="0"/>
              <a:t> pts per class.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t>Classroom Standards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Professional presence matters.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645920"/>
            <a:ext cx="521208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45920"/>
            <a:ext cx="64008" cy="34747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81051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DRESS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267712"/>
            <a:ext cx="484632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• Team / provider award / WFG / TFA logo shirt</a:t>
            </a:r>
            <a:br/>
            <a:r>
              <a:t>• Team shirt cannot be a T-shirt; collared polo is fine</a:t>
            </a:r>
            <a:br/>
            <a:r>
              <a:t>• Elite Circle name badge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645920"/>
            <a:ext cx="5212080" cy="34747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645920"/>
            <a:ext cx="64008" cy="34747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81051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ROOM RULES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267712"/>
            <a:ext cx="4846320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800">
                <a:solidFill>
                  <a:srgbClr val="232830"/>
                </a:solidFill>
              </a:defRPr>
            </a:pPr>
            <a:r>
              <a:t>• No food or drinks; bottled water permitted</a:t>
            </a:r>
            <a:br/>
            <a:r>
              <a:t>• No in-and-outs except medical conditions</a:t>
            </a:r>
            <a:br/>
            <a:r>
              <a:t>• 15-minute break every 2–3 hours</a:t>
            </a:r>
            <a:br/>
            <a:r>
              <a:t>• Assigned seating follows class rank from Class 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t>Bonuses: Promotion &amp; Career Milestones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55448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55448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171907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Associate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17627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55448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120" y="155448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90288" y="171907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SA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17627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55448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55448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71907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MD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17627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+15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288036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288036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2688" y="304495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SMD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350215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+20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89120" y="288036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389120" y="288036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90288" y="304495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EMD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90288" y="350215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+25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2880360"/>
            <a:ext cx="324612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46720" y="2880360"/>
            <a:ext cx="64008" cy="96012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47888" y="3044952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CEO MD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47888" y="3502152"/>
            <a:ext cx="28803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900">
                <a:solidFill>
                  <a:srgbClr val="232830"/>
                </a:solidFill>
              </a:defRPr>
            </a:pPr>
            <a:r>
              <a:t>+30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1520" y="4480560"/>
            <a:ext cx="1051560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31520" y="4480560"/>
            <a:ext cx="64008" cy="96012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32688" y="4645152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BASESHOP PROMOTION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" y="5102352"/>
            <a:ext cx="1014984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t>50% is counted for the first direct upline who is also in EC. Example in source: if A and B are in EC and D is promoted, only B receives the bonus.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Bonuses: Production, Recruiting &amp; Replacement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600200"/>
            <a:ext cx="10241280" cy="4389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Watch ($50K earner): +10 pts  |  $100K Ring: +20  |  $250K Ring: +25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 $500K Ring: +30  |  $750K Ring: +35  |  $1M Ring: +40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EC Qualifier Replacement: Class 4 +4 pts  |  Class 5 +2 pts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3 personal recruits in 30 calendar days: +3 bonus points (one-time qualification)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10 / 15 / 25 base-shop recruits in 30 calendar days: +6 / +8 / +10 bonus points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t>Net License cadet: +2 bonus points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11480"/>
            <a:ext cx="10287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Callouts &amp; Challenges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Competition is part of the EC experience.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29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645920"/>
            <a:ext cx="10241280" cy="4114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Cadets are assigned into pairs for challenges and compete for posted challenge points.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Competition category: overall points, including personal recruits + personal sales points.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Challenge winner takes the opponent’s ½ EC points as posted.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If both cadets tie at “0” overall points, both lose ½ of their own EC points.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t>All cadets compete at Class 3 and Class 4.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t>Graduation Requirements &amp; Categories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30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08760"/>
            <a:ext cx="3474720" cy="40233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508760"/>
            <a:ext cx="64008" cy="40233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673351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DIPLOMA WITH HONORS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130552"/>
            <a:ext cx="3108960" cy="327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• End Class 5 with minimum 6 + PTs</a:t>
            </a:r>
            <a:br/>
            <a:r>
              <a:t>• Qualified &amp; paid Elite Replacement</a:t>
            </a:r>
            <a:br/>
            <a:r>
              <a:t>• Double-digit Base Shop Recruit (10 shown online Jan–May) OR new 3-level-deep leg</a:t>
            </a:r>
            <a:br/>
            <a:r>
              <a:t>• Receive EC logo shirt + Honor Graduate Diploma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1508760"/>
            <a:ext cx="3474720" cy="40233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70832" y="1508760"/>
            <a:ext cx="64008" cy="40233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1673351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CERTIFICATE OF COMPLETION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130552"/>
            <a:ext cx="3108960" cy="327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• Cadets with any points remaining graduate with Certificate of Completion</a:t>
            </a:r>
            <a:br/>
            <a:br/>
            <a:r>
              <a:t>Special accomplishment awards: #1 TA, A, SA and MD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5864" y="1508760"/>
            <a:ext cx="3474720" cy="40233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55864" y="1508760"/>
            <a:ext cx="64008" cy="40233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7032" y="1673351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MVP TEAM SHIELD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2" y="2130552"/>
            <a:ext cx="3108960" cy="327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500">
                <a:solidFill>
                  <a:srgbClr val="232830"/>
                </a:solidFill>
              </a:defRPr>
            </a:pPr>
            <a:r>
              <a:t>• #1 net SMD base of EC cadet point total</a:t>
            </a:r>
            <a:br/>
            <a:r>
              <a:t>• Must be SMD+</a:t>
            </a:r>
            <a:br/>
            <a:r>
              <a:t>• MVP has additional qualification requirements on next slide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MVP Award: </a:t>
            </a:r>
            <a:r>
              <a:rPr lang="en-US" dirty="0"/>
              <a:t>Meet </a:t>
            </a:r>
            <a:r>
              <a:rPr dirty="0"/>
              <a:t>All Requirements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600200"/>
            <a:ext cx="10241280" cy="228498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05000"/>
              </a:lnSpc>
              <a:spcAft>
                <a:spcPts val="13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/>
              <a:t>Top 5 cadet in Class 5 by points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/>
              <a:t>Minimum 50 PTs at end of Class 5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/>
              <a:t>Qualified &amp; paid Elite Replacement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/>
              <a:t>Double Digit Base Shop Recruit (10 at least once)</a:t>
            </a:r>
            <a:r>
              <a:rPr lang="en-US" dirty="0"/>
              <a:t> or </a:t>
            </a:r>
            <a:r>
              <a:rPr dirty="0"/>
              <a:t>Build a new 3-deep leg from 08/15/2026 </a:t>
            </a:r>
          </a:p>
          <a:p>
            <a:pPr>
              <a:lnSpc>
                <a:spcPct val="105000"/>
              </a:lnSpc>
              <a:spcAft>
                <a:spcPts val="13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/>
              <a:t>Attend Class 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257800"/>
            <a:ext cx="10241280" cy="96012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14400" y="5257800"/>
            <a:ext cx="64008" cy="5943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" y="5422392"/>
            <a:ext cx="17167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rPr dirty="0"/>
              <a:t>MUST MEET ALL </a:t>
            </a:r>
            <a:r>
              <a:rPr lang="en-US" dirty="0"/>
              <a:t>5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1115568" y="5879592"/>
            <a:ext cx="9875519" cy="34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sz="1600" dirty="0"/>
              <a:t>MVP is awarded in Class 5.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914400" cy="422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411480"/>
            <a:ext cx="101955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21F36"/>
                </a:solidFill>
                <a:latin typeface="Aptos Display"/>
              </a:defRPr>
            </a:pPr>
            <a:r>
              <a:rPr dirty="0"/>
              <a:t>Advisor &amp; Operations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6576"/>
                </a:solidFill>
                <a:latin typeface="Aptos"/>
              </a:defRPr>
            </a:pPr>
            <a:r>
              <a:t>Fall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389888"/>
            <a:ext cx="914400" cy="50292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32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508760"/>
            <a:ext cx="5212080" cy="44805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508760"/>
            <a:ext cx="64008" cy="4480560"/>
          </a:xfrm>
          <a:prstGeom prst="rect">
            <a:avLst/>
          </a:prstGeom>
          <a:solidFill>
            <a:srgbClr val="DC1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673351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LEADERSHIP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130552"/>
            <a:ext cx="4846320" cy="3023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dirty="0"/>
              <a:t>Chairwoman — Jenny Li, EVC</a:t>
            </a:r>
            <a:br>
              <a:rPr dirty="0"/>
            </a:br>
            <a:r>
              <a:rPr dirty="0"/>
              <a:t>Operation Head — Jennifer Liu</a:t>
            </a:r>
            <a:br>
              <a:rPr dirty="0"/>
            </a:br>
            <a:r>
              <a:rPr dirty="0"/>
              <a:t>Operation Assistant — Ying Liu</a:t>
            </a:r>
            <a:br>
              <a:rPr dirty="0"/>
            </a:br>
            <a:r>
              <a:rPr dirty="0"/>
              <a:t>Hospitality &amp; Logistics — Echo Li</a:t>
            </a:r>
            <a:br>
              <a:rPr dirty="0"/>
            </a:br>
            <a:r>
              <a:rPr dirty="0"/>
              <a:t>Facility Setup — Wendy Peng</a:t>
            </a:r>
            <a:br>
              <a:rPr dirty="0"/>
            </a:br>
            <a:r>
              <a:rPr dirty="0"/>
              <a:t>Tech Head — Lan Luan</a:t>
            </a:r>
            <a:br>
              <a:rPr dirty="0"/>
            </a:br>
            <a:r>
              <a:rPr dirty="0"/>
              <a:t>Cadet Group Admin &amp; Announcer — Liwei McBain</a:t>
            </a:r>
            <a:br>
              <a:rPr dirty="0"/>
            </a:br>
            <a:r>
              <a:rPr dirty="0"/>
              <a:t>Finance &amp; Accounting — Kate Xie</a:t>
            </a:r>
            <a:endParaRPr lang="en-US" dirty="0"/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lang="en-US" dirty="0"/>
              <a:t>Website Registration &amp; Homework — Tina Lin, Jie Zhang</a:t>
            </a:r>
            <a:br>
              <a:rPr lang="en-US" dirty="0"/>
            </a:br>
            <a:r>
              <a:rPr lang="en-US" dirty="0"/>
              <a:t>Check-in &amp; Rule Reinforcement</a:t>
            </a:r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lang="en-US" dirty="0"/>
              <a:t>   - Janet Xu (Onsite);</a:t>
            </a:r>
          </a:p>
          <a:p>
            <a:pPr>
              <a:lnSpc>
                <a:spcPct val="105000"/>
              </a:lnSpc>
              <a:defRPr sz="1400">
                <a:solidFill>
                  <a:srgbClr val="232830"/>
                </a:solidFill>
              </a:defRPr>
            </a:pPr>
            <a:r>
              <a:rPr lang="en-US" dirty="0"/>
              <a:t>   - Jack Chang, Weihua (Virtual)</a:t>
            </a:r>
            <a:br>
              <a:rPr lang="en-US" dirty="0"/>
            </a:b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6172200" y="1508760"/>
            <a:ext cx="5212080" cy="4480560"/>
          </a:xfrm>
          <a:prstGeom prst="roundRect">
            <a:avLst/>
          </a:prstGeom>
          <a:solidFill>
            <a:srgbClr val="F5F7FA"/>
          </a:solidFill>
          <a:ln>
            <a:solidFill>
              <a:srgbClr val="E1E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1508760"/>
            <a:ext cx="64008" cy="4480560"/>
          </a:xfrm>
          <a:prstGeom prst="rect">
            <a:avLst/>
          </a:prstGeom>
          <a:solidFill>
            <a:srgbClr val="DCA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1673351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1F36"/>
                </a:solidFill>
              </a:defRPr>
            </a:pPr>
            <a:r>
              <a:t>HOMEWORK / CHECK-IN / TECH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130552"/>
            <a:ext cx="4846320" cy="1134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>
                <a:solidFill>
                  <a:srgbClr val="232830"/>
                </a:solidFill>
              </a:defRPr>
            </a:pPr>
            <a:r>
              <a:rPr dirty="0"/>
              <a:t>Homework &amp; Check-In Advisors — Tina Lin, Jie Zhang, Janet Xu, Timothy Wang, Shawn Lai, Yanan Shou, Richard Qi, Ming Su, Quyen Tran, Leida Rivera, Jack Chang, Weihua Li, Jianmin Zhao, Weimin Duan</a:t>
            </a:r>
            <a:br>
              <a:rPr dirty="0"/>
            </a:br>
            <a:r>
              <a:rPr dirty="0"/>
              <a:t>Tech Team — Lan Luan, </a:t>
            </a:r>
            <a:r>
              <a:rPr dirty="0" err="1"/>
              <a:t>Zhenggang</a:t>
            </a:r>
            <a:r>
              <a:rPr dirty="0"/>
              <a:t> Chen</a:t>
            </a:r>
            <a:r>
              <a:rPr lang="en-US" dirty="0"/>
              <a:t>, Nick Orji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c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94360"/>
            <a:ext cx="1371600" cy="6337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228600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SHOW UP. GROW UP. LEAD UP.</a:t>
            </a:r>
          </a:p>
          <a:p>
            <a:pPr>
              <a:spcBef>
                <a:spcPts val="1800"/>
              </a:spcBef>
              <a:defRPr sz="2400">
                <a:solidFill>
                  <a:srgbClr val="DCAA37"/>
                </a:solidFill>
              </a:defRPr>
            </a:pPr>
            <a:r>
              <a:t>See you at Fall 2026 Texas EC!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73952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A6576"/>
                </a:solidFill>
              </a:defRPr>
            </a:pPr>
            <a:r>
              <a:t>TXAS ELITE CIRCLE XXIX  | 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9144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A6576"/>
                </a:solidFill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2729</Words>
  <Application>Microsoft Office PowerPoint</Application>
  <PresentationFormat>Widescreen</PresentationFormat>
  <Paragraphs>355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Jenny</dc:creator>
  <cp:keywords/>
  <dc:description>generated using python-pptx</dc:description>
  <cp:lastModifiedBy>Tina X. Lin</cp:lastModifiedBy>
  <cp:revision>2</cp:revision>
  <dcterms:created xsi:type="dcterms:W3CDTF">2013-01-27T09:14:16Z</dcterms:created>
  <dcterms:modified xsi:type="dcterms:W3CDTF">2026-08-22T22:04:51Z</dcterms:modified>
  <cp:category/>
</cp:coreProperties>
</file>