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45"/>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Lst>
  <p:sldSz cx="9144000" cy="5143500" type="screen16x9"/>
  <p:notesSz cx="6858000" cy="9144000"/>
  <p:embeddedFontLst>
    <p:embeddedFont>
      <p:font typeface="Average" panose="020B0604020202020204" charset="0"/>
      <p:regular r:id="rId46"/>
    </p:embeddedFont>
    <p:embeddedFont>
      <p:font typeface="Montserrat"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59340"/>
  </p:normalViewPr>
  <p:slideViewPr>
    <p:cSldViewPr snapToGrid="0" snapToObjects="1">
      <p:cViewPr varScale="1">
        <p:scale>
          <a:sx n="53" d="100"/>
          <a:sy n="53" d="100"/>
        </p:scale>
        <p:origin x="166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8d88be5b95_2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8d88be5b95_2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Toxic stress quote from american pediatric association </a:t>
            </a:r>
            <a:endParaRPr/>
          </a:p>
          <a:p>
            <a:pPr marL="0" lvl="0" indent="0" algn="l" rtl="0">
              <a:spcBef>
                <a:spcPts val="0"/>
              </a:spcBef>
              <a:spcAft>
                <a:spcPts val="0"/>
              </a:spcAft>
              <a:buNone/>
            </a:pPr>
            <a:endParaRPr/>
          </a:p>
          <a:p>
            <a:pPr marL="0" lvl="0" indent="0" algn="l" rtl="0">
              <a:spcBef>
                <a:spcPts val="0"/>
              </a:spcBef>
              <a:spcAft>
                <a:spcPts val="0"/>
              </a:spcAft>
              <a:buNone/>
            </a:pPr>
            <a:r>
              <a:rPr lang="en"/>
              <a:t>Treatments for trauma - include exposure based therapies such as Trauma-Focused Cognitive Behavioral Therapy or other approaches </a:t>
            </a:r>
            <a:endParaRPr/>
          </a:p>
          <a:p>
            <a:pPr marL="0" lvl="0" indent="0" algn="l" rtl="0">
              <a:spcBef>
                <a:spcPts val="0"/>
              </a:spcBef>
              <a:spcAft>
                <a:spcPts val="0"/>
              </a:spcAft>
              <a:buNone/>
            </a:pPr>
            <a:endParaRPr/>
          </a:p>
          <a:p>
            <a:pPr marL="0" lvl="0" indent="0" algn="l" rtl="0">
              <a:spcBef>
                <a:spcPts val="0"/>
              </a:spcBef>
              <a:spcAft>
                <a:spcPts val="0"/>
              </a:spcAft>
              <a:buNone/>
            </a:pPr>
            <a:r>
              <a:rPr lang="en"/>
              <a:t>At the same time, therapy is not accessible or available for all youth who experience adverse childhood events. There is some research however on how stable, responsive, and positive relationships the youth has can significantly impact and influence their development and experince with traumatic symptoms. CDC kaiser even mentions mentoring programs specifically. More on that later though :) </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8d88be5b95_2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8d88be5b95_2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d88be5b95_2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8d88be5b95_2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Race and ethnicity matter because of systemic privileges and oppression that have led to students having disparate educational experiences and outcomes. As adults in these systems, we are social change agents (part of Bronfenbrenner’s micro and mesosystems), so how we consider race/ethnicity for our youth can impact their student-teacher relationship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Inequality is unequal access to opportunities. </a:t>
            </a:r>
            <a:endParaRPr dirty="0"/>
          </a:p>
          <a:p>
            <a:pPr marL="0" lvl="0" indent="0" algn="l" rtl="0">
              <a:spcBef>
                <a:spcPts val="0"/>
              </a:spcBef>
              <a:spcAft>
                <a:spcPts val="0"/>
              </a:spcAft>
              <a:buNone/>
            </a:pPr>
            <a:r>
              <a:rPr lang="en" dirty="0"/>
              <a:t>Equality is the assumption that every youth will benefit from the same supports - evenly distributed tools and assistance</a:t>
            </a:r>
            <a:endParaRPr dirty="0"/>
          </a:p>
          <a:p>
            <a:pPr marL="0" lvl="0" indent="0" algn="l" rtl="0">
              <a:spcBef>
                <a:spcPts val="0"/>
              </a:spcBef>
              <a:spcAft>
                <a:spcPts val="0"/>
              </a:spcAft>
              <a:buNone/>
            </a:pPr>
            <a:r>
              <a:rPr lang="en" dirty="0"/>
              <a:t>Equity is providing youth with proportional supports so that they can have equitable experiences. It considers the youths’ history, backgrounds. Using custom tools that identify and address inequality </a:t>
            </a:r>
            <a:endParaRPr dirty="0"/>
          </a:p>
          <a:p>
            <a:pPr marL="0" lvl="0" indent="0" algn="l" rtl="0">
              <a:spcBef>
                <a:spcPts val="0"/>
              </a:spcBef>
              <a:spcAft>
                <a:spcPts val="0"/>
              </a:spcAft>
              <a:buNone/>
            </a:pPr>
            <a:r>
              <a:rPr lang="en" dirty="0"/>
              <a:t>Justice is fixing the system to offer equal access to both tools and opportunities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d88be5b95_2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8d88be5b95_2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d88be5b95_2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d88be5b95_2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d88be5b95_2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d88be5b95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8d88be5b95_2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8d88be5b95_2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d88be5b95_2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8d88be5b95_2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S2PP can also help us understand some of the biases and attitudes our youth may already be bringing to the table when we work with them. Sometimes these youth may be in the system earlier than expected and so renewing their hope, challenging their biases, and providing a safe space is crucial </a:t>
            </a:r>
            <a:endParaRPr/>
          </a:p>
          <a:p>
            <a:pPr marL="0" lvl="0" indent="0" algn="l" rtl="0">
              <a:spcBef>
                <a:spcPts val="0"/>
              </a:spcBef>
              <a:spcAft>
                <a:spcPts val="0"/>
              </a:spcAft>
              <a:buNone/>
            </a:pPr>
            <a:endParaRPr/>
          </a:p>
          <a:p>
            <a:pPr marL="342900" lvl="0" indent="-241300" algn="l" rtl="0">
              <a:spcBef>
                <a:spcPts val="0"/>
              </a:spcBef>
              <a:spcAft>
                <a:spcPts val="0"/>
              </a:spcAft>
              <a:buSzPts val="1400"/>
              <a:buChar char="▣"/>
            </a:pPr>
            <a:r>
              <a:rPr lang="en"/>
              <a:t>Fewer behaviors, fewer referrals</a:t>
            </a:r>
            <a:endParaRPr/>
          </a:p>
          <a:p>
            <a:pPr marL="742950" lvl="1" indent="-374650" algn="l" rtl="0">
              <a:spcBef>
                <a:spcPts val="0"/>
              </a:spcBef>
              <a:spcAft>
                <a:spcPts val="0"/>
              </a:spcAft>
              <a:buSzPts val="1400"/>
              <a:buChar char="□"/>
            </a:pPr>
            <a:r>
              <a:rPr lang="en"/>
              <a:t>At the national level, Black males account for 8% of the total male student population in the U.S., and Black females comprise 8% of all female students in the nation</a:t>
            </a:r>
            <a:endParaRPr/>
          </a:p>
          <a:p>
            <a:pPr marL="742950" lvl="1" indent="-374650" algn="l" rtl="0">
              <a:spcBef>
                <a:spcPts val="0"/>
              </a:spcBef>
              <a:spcAft>
                <a:spcPts val="0"/>
              </a:spcAft>
              <a:buSzPts val="1400"/>
              <a:buChar char="□"/>
            </a:pPr>
            <a:r>
              <a:rPr lang="en"/>
              <a:t>However, Black male and female students receive 25% and 14% of all out of school suspensions, respectively (U.S. Department of Education, 2018).</a:t>
            </a:r>
            <a:endParaRPr/>
          </a:p>
          <a:p>
            <a:pPr marL="1143000" lvl="2" indent="-317500" algn="l" rtl="0">
              <a:spcBef>
                <a:spcPts val="0"/>
              </a:spcBef>
              <a:spcAft>
                <a:spcPts val="0"/>
              </a:spcAft>
              <a:buSzPts val="1400"/>
              <a:buChar char="■"/>
            </a:pPr>
            <a:r>
              <a:rPr lang="en"/>
              <a:t>Similar patterns with Latinx youth, but slightly less severe</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d88be5b95_2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d88be5b95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8d88be5b95_2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8d88be5b9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d88be5b95_2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8d88be5b95_2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 this theory from Bronfenbrenner lends itself to a discussion about mentoring relationship. A mentor is a person, usually an older adult, who can work with a youth and communicate with them in a way that influences them positively. Usually they help with development in some respect. I like to highlight mentoring relationships because with the roles that we have in those systems </a:t>
            </a:r>
            <a:r>
              <a:rPr lang="en" dirty="0" err="1"/>
              <a:t>i</a:t>
            </a:r>
            <a:r>
              <a:rPr lang="en" dirty="0"/>
              <a:t> just mentioned, we often end up being some of the few potential positive adult influences in these kids’ lives.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By following some of the evidence based practices noted on mentoring relationships, we can hopefully find some of the positive outcomes. Some of these outcomes include (read slide)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d88be5b95_2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d88be5b95_2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the characteristics of these relationships include… </a:t>
            </a:r>
            <a:endParaRPr/>
          </a:p>
          <a:p>
            <a:pPr marL="0" lvl="0" indent="0" algn="l" rtl="0">
              <a:spcBef>
                <a:spcPts val="0"/>
              </a:spcBef>
              <a:spcAft>
                <a:spcPts val="0"/>
              </a:spcAft>
              <a:buNone/>
            </a:pPr>
            <a:endParaRPr/>
          </a:p>
          <a:p>
            <a:pPr marL="0" lvl="0" indent="0" algn="l" rtl="0">
              <a:spcBef>
                <a:spcPts val="0"/>
              </a:spcBef>
              <a:spcAft>
                <a:spcPts val="0"/>
              </a:spcAft>
              <a:buNone/>
            </a:pPr>
            <a:r>
              <a:rPr lang="en"/>
              <a:t>And the characteristics of the mentor include…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8d88be5b95_2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8d88be5b95_2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A number of studies have shown that </a:t>
            </a:r>
            <a:r>
              <a:rPr lang="en" sz="1000">
                <a:latin typeface="Average"/>
                <a:ea typeface="Average"/>
                <a:cs typeface="Average"/>
                <a:sym typeface="Average"/>
              </a:rPr>
              <a:t>having a mentor is associated with youth </a:t>
            </a:r>
            <a:r>
              <a:rPr lang="en" sz="1000">
                <a:solidFill>
                  <a:schemeClr val="accent3"/>
                </a:solidFill>
                <a:latin typeface="Average"/>
                <a:ea typeface="Average"/>
                <a:cs typeface="Average"/>
                <a:sym typeface="Average"/>
              </a:rPr>
              <a:t>improving their sense of self-esteem, academic achievement, and peer relationships and reduce drug use, aggression, depressive symptoms, and delinquent acts. </a:t>
            </a:r>
            <a:endParaRPr sz="1000">
              <a:solidFill>
                <a:schemeClr val="accent3"/>
              </a:solidFill>
              <a:latin typeface="Average"/>
              <a:ea typeface="Average"/>
              <a:cs typeface="Average"/>
              <a:sym typeface="Average"/>
            </a:endParaRPr>
          </a:p>
          <a:p>
            <a:pPr marL="0" lvl="0" indent="0" algn="l" rtl="0">
              <a:lnSpc>
                <a:spcPct val="115000"/>
              </a:lnSpc>
              <a:spcBef>
                <a:spcPts val="1600"/>
              </a:spcBef>
              <a:spcAft>
                <a:spcPts val="0"/>
              </a:spcAft>
              <a:buNone/>
            </a:pPr>
            <a:r>
              <a:rPr lang="en" sz="1000">
                <a:solidFill>
                  <a:schemeClr val="accent3"/>
                </a:solidFill>
                <a:latin typeface="Average"/>
                <a:ea typeface="Average"/>
                <a:cs typeface="Average"/>
                <a:sym typeface="Average"/>
              </a:rPr>
              <a:t>Engage in prosocial and leadership activities </a:t>
            </a:r>
            <a:endParaRPr sz="1000">
              <a:solidFill>
                <a:schemeClr val="accent3"/>
              </a:solidFill>
              <a:latin typeface="Average"/>
              <a:ea typeface="Average"/>
              <a:cs typeface="Average"/>
              <a:sym typeface="Average"/>
            </a:endParaRPr>
          </a:p>
          <a:p>
            <a:pPr marL="0" lvl="0" indent="0" algn="l" rtl="0">
              <a:lnSpc>
                <a:spcPct val="115000"/>
              </a:lnSpc>
              <a:spcBef>
                <a:spcPts val="1600"/>
              </a:spcBef>
              <a:spcAft>
                <a:spcPts val="0"/>
              </a:spcAft>
              <a:buNone/>
            </a:pPr>
            <a:r>
              <a:rPr lang="en" sz="1000">
                <a:solidFill>
                  <a:schemeClr val="accent3"/>
                </a:solidFill>
                <a:latin typeface="Average"/>
                <a:ea typeface="Average"/>
                <a:cs typeface="Average"/>
                <a:sym typeface="Average"/>
              </a:rPr>
              <a:t>More likely to be enrolled in post-secondary schooling like college</a:t>
            </a:r>
            <a:endParaRPr sz="1000">
              <a:solidFill>
                <a:schemeClr val="accent3"/>
              </a:solidFill>
              <a:latin typeface="Average"/>
              <a:ea typeface="Average"/>
              <a:cs typeface="Average"/>
              <a:sym typeface="Average"/>
            </a:endParaRPr>
          </a:p>
          <a:p>
            <a:pPr marL="0" lvl="0" indent="0" algn="l" rtl="0">
              <a:lnSpc>
                <a:spcPct val="115000"/>
              </a:lnSpc>
              <a:spcBef>
                <a:spcPts val="1600"/>
              </a:spcBef>
              <a:spcAft>
                <a:spcPts val="0"/>
              </a:spcAft>
              <a:buNone/>
            </a:pPr>
            <a:r>
              <a:rPr lang="en" sz="1000">
                <a:solidFill>
                  <a:schemeClr val="accent3"/>
                </a:solidFill>
                <a:latin typeface="Average"/>
                <a:ea typeface="Average"/>
                <a:cs typeface="Average"/>
                <a:sym typeface="Average"/>
              </a:rPr>
              <a:t>Civic Enterprises, Hart Research, and the National Mentoring Partnership all came together - nationally representative survey with over 1000 youth ages 18-21 based on their mentoring experiences ages 8-18</a:t>
            </a:r>
            <a:endParaRPr sz="1000">
              <a:solidFill>
                <a:schemeClr val="accent3"/>
              </a:solidFill>
              <a:latin typeface="Average"/>
              <a:ea typeface="Average"/>
              <a:cs typeface="Average"/>
              <a:sym typeface="Average"/>
            </a:endParaRPr>
          </a:p>
          <a:p>
            <a:pPr marL="0" lvl="0" indent="0" algn="l" rtl="0">
              <a:lnSpc>
                <a:spcPct val="115000"/>
              </a:lnSpc>
              <a:spcBef>
                <a:spcPts val="1600"/>
              </a:spcBef>
              <a:spcAft>
                <a:spcPts val="0"/>
              </a:spcAft>
              <a:buNone/>
            </a:pPr>
            <a:endParaRPr sz="1000">
              <a:solidFill>
                <a:schemeClr val="accent3"/>
              </a:solidFill>
              <a:latin typeface="Average"/>
              <a:ea typeface="Average"/>
              <a:cs typeface="Average"/>
              <a:sym typeface="Average"/>
            </a:endParaRPr>
          </a:p>
          <a:p>
            <a:pPr marL="0" lvl="0" indent="0" algn="l" rtl="0">
              <a:spcBef>
                <a:spcPts val="1600"/>
              </a:spcBef>
              <a:spcAft>
                <a:spcPts val="0"/>
              </a:spcAft>
              <a:buNone/>
            </a:pPr>
            <a:endParaRPr sz="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8d88be5b95_2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8d88be5b95_2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8d88be5b95_2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8d88be5b95_2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d88be5b95_2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d88be5b95_2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Certainly a mentoring gap but these youth may be interested in mentoring others themselves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8d88be5b95_4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8d88be5b95_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75a7f99e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75a7f99e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8d88be5b95_2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8d88be5b95_2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consideration of our discussion of social justice issues while working with at-risk youth, we’ve created several graphics that can be used on social media, shared with clients, with our youth, staff, and anyone else. They include positive messages that help us (as adults) as well as our youth to promote the idea of advocacy (advocating for youth of </a:t>
            </a:r>
            <a:r>
              <a:rPr lang="en" b="1"/>
              <a:t>all</a:t>
            </a:r>
            <a:r>
              <a:rPr lang="en"/>
              <a:t> backgrounds) and taking time to acknowledge and learn about our own privileges and biases so that we can support one another. </a:t>
            </a:r>
            <a:endParaRPr/>
          </a:p>
          <a:p>
            <a:pPr marL="0" lvl="0" indent="0" algn="l" rtl="0">
              <a:spcBef>
                <a:spcPts val="0"/>
              </a:spcBef>
              <a:spcAft>
                <a:spcPts val="0"/>
              </a:spcAft>
              <a:buNone/>
            </a:pPr>
            <a:endParaRPr/>
          </a:p>
          <a:p>
            <a:pPr marL="0" lvl="0" indent="0" algn="l" rtl="0">
              <a:spcBef>
                <a:spcPts val="0"/>
              </a:spcBef>
              <a:spcAft>
                <a:spcPts val="0"/>
              </a:spcAft>
              <a:buNone/>
            </a:pPr>
            <a:r>
              <a:rPr lang="en"/>
              <a:t>If you would like access to these graphics, i will be sending a follow-up email with a link. </a:t>
            </a:r>
            <a:r>
              <a:rPr lang="en" b="1"/>
              <a:t>*****Ask Matt about adding logos/contact to the graphics****</a:t>
            </a:r>
            <a:endParaRPr b="1"/>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8d88be5b95_2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8d88be5b95_2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8d88be5b95_2_32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8d88be5b95_2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d88be5b95_2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d88be5b95_2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8d88be5b95_2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8d88be5b95_2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8d88be5b95_2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8d88be5b95_2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8d88be5b95_2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8d88be5b95_2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8d88be5b95_2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8d88be5b95_2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8d88be5b95_2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8d88be5b95_2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d88be5b95_2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8d88be5b95_2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8d88be5b95_2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8d88be5b95_2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8d88be5b95_2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8d88be5b95_2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8d88be5b95_2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8d88be5b95_2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d88be5b95_2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d88be5b95_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Theory that humans </a:t>
            </a:r>
            <a:r>
              <a:rPr lang="en" dirty="0" err="1"/>
              <a:t>exprience</a:t>
            </a:r>
            <a:r>
              <a:rPr lang="en" dirty="0"/>
              <a:t> their lives in the context of multiple systems in their environment</a:t>
            </a:r>
            <a:endParaRPr dirty="0"/>
          </a:p>
          <a:p>
            <a:pPr marL="0" lvl="0" indent="0" algn="l" rtl="0">
              <a:spcBef>
                <a:spcPts val="0"/>
              </a:spcBef>
              <a:spcAft>
                <a:spcPts val="0"/>
              </a:spcAft>
              <a:buNone/>
            </a:pPr>
            <a:r>
              <a:rPr lang="en" dirty="0" err="1"/>
              <a:t>Microsystm</a:t>
            </a:r>
            <a:r>
              <a:rPr lang="en" dirty="0"/>
              <a:t> is their immediate environment  that has a direct impact on child - child’s parents, family, friends, school, peer group, neighborhood. This usually influences beliefs, values, and culture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Mesosystem - inter relationships between environments - so school-peers interactions, school-family; parents’ relationships with each other, with teachers, friends interactions with other peers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err="1"/>
              <a:t>Exosystem</a:t>
            </a:r>
            <a:r>
              <a:rPr lang="en" dirty="0"/>
              <a:t> - no direct interaction, but something that indirectly affects child’s life. For example, parents’ jobs, parents’ friends, neighbors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Macrosystem - social and cultural values that can impact how child experiences life. Values, laws, customs in culture. Political views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Chronosystem - changes over time - economic crises, period of adolescences, major decisions/life changes</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8d88be5b95_2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8d88be5b95_2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8d88be5b95_2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8d88be5b95_2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8d88be5b95_2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8d88be5b95_2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d88be5b95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d88be5b95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d88be5b95_2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8d88be5b95_2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Two of the more common barriers that come up with developing these positive relationships with these youth. The two i’m focusing on are trauma and biases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8d88be5b95_2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8d88be5b95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accent3"/>
                </a:solidFill>
                <a:latin typeface="Average"/>
                <a:ea typeface="Average"/>
                <a:cs typeface="Average"/>
                <a:sym typeface="Average"/>
              </a:rPr>
              <a:t>Acute trauma- single traumatic event (death, natural disaster, car accident, witnessing violent event)</a:t>
            </a:r>
            <a:endParaRPr>
              <a:solidFill>
                <a:schemeClr val="accent3"/>
              </a:solidFill>
              <a:latin typeface="Average"/>
              <a:ea typeface="Average"/>
              <a:cs typeface="Average"/>
              <a:sym typeface="Average"/>
            </a:endParaRPr>
          </a:p>
          <a:p>
            <a:pPr marL="0" lvl="0" indent="0" algn="l" rtl="0">
              <a:lnSpc>
                <a:spcPct val="115000"/>
              </a:lnSpc>
              <a:spcBef>
                <a:spcPts val="1600"/>
              </a:spcBef>
              <a:spcAft>
                <a:spcPts val="0"/>
              </a:spcAft>
              <a:buNone/>
            </a:pPr>
            <a:r>
              <a:rPr lang="en">
                <a:solidFill>
                  <a:schemeClr val="accent3"/>
                </a:solidFill>
                <a:latin typeface="Average"/>
                <a:ea typeface="Average"/>
                <a:cs typeface="Average"/>
                <a:sym typeface="Average"/>
              </a:rPr>
              <a:t>Chronic trauma - multiple traumatic events (car accident plus death plus natrual disaster)</a:t>
            </a:r>
            <a:endParaRPr>
              <a:solidFill>
                <a:schemeClr val="accent3"/>
              </a:solidFill>
              <a:latin typeface="Average"/>
              <a:ea typeface="Average"/>
              <a:cs typeface="Average"/>
              <a:sym typeface="Average"/>
            </a:endParaRPr>
          </a:p>
          <a:p>
            <a:pPr marL="0" lvl="0" indent="0" algn="l" rtl="0">
              <a:lnSpc>
                <a:spcPct val="115000"/>
              </a:lnSpc>
              <a:spcBef>
                <a:spcPts val="1600"/>
              </a:spcBef>
              <a:spcAft>
                <a:spcPts val="0"/>
              </a:spcAft>
              <a:buNone/>
            </a:pPr>
            <a:r>
              <a:rPr lang="en">
                <a:solidFill>
                  <a:schemeClr val="accent3"/>
                </a:solidFill>
                <a:latin typeface="Average"/>
                <a:ea typeface="Average"/>
                <a:cs typeface="Average"/>
                <a:sym typeface="Average"/>
              </a:rPr>
              <a:t>Complex Trauma - multiple traumas from young age</a:t>
            </a:r>
            <a:endParaRPr>
              <a:solidFill>
                <a:schemeClr val="accent3"/>
              </a:solidFill>
              <a:latin typeface="Average"/>
              <a:ea typeface="Average"/>
              <a:cs typeface="Average"/>
              <a:sym typeface="Average"/>
            </a:endParaRPr>
          </a:p>
          <a:p>
            <a:pPr marL="0" lvl="0" indent="0" algn="l" rtl="0">
              <a:spcBef>
                <a:spcPts val="1600"/>
              </a:spcBef>
              <a:spcAft>
                <a:spcPts val="0"/>
              </a:spcAft>
              <a:buNone/>
            </a:pPr>
            <a:endParaRPr sz="400"/>
          </a:p>
          <a:p>
            <a:pPr marL="0" lvl="0" indent="0" algn="l" rtl="0">
              <a:spcBef>
                <a:spcPts val="0"/>
              </a:spcBef>
              <a:spcAft>
                <a:spcPts val="0"/>
              </a:spcAft>
              <a:buNone/>
            </a:pPr>
            <a:r>
              <a:rPr lang="en"/>
              <a:t>So with trauma, there are different types that individuals can experience. </a:t>
            </a:r>
            <a:endParaRPr/>
          </a:p>
          <a:p>
            <a:pPr marL="0" lvl="0" indent="0" algn="l" rtl="0">
              <a:spcBef>
                <a:spcPts val="0"/>
              </a:spcBef>
              <a:spcAft>
                <a:spcPts val="0"/>
              </a:spcAft>
              <a:buNone/>
            </a:pPr>
            <a:endParaRPr/>
          </a:p>
          <a:p>
            <a:pPr marL="0" lvl="0" indent="0" algn="l" rtl="0">
              <a:spcBef>
                <a:spcPts val="0"/>
              </a:spcBef>
              <a:spcAft>
                <a:spcPts val="0"/>
              </a:spcAft>
              <a:buNone/>
            </a:pPr>
            <a:r>
              <a:rPr lang="en"/>
              <a:t>A large study by CDC-Kaiser in the late 1990s was the longest investigation of childhood abuse. Their findings were that adverse child experiences between 0-17 years can have a significant impact on adjustment for that individual as a child and later as an adult. </a:t>
            </a:r>
            <a:endParaRPr/>
          </a:p>
          <a:p>
            <a:pPr marL="0" lvl="0" indent="0" algn="l" rtl="0">
              <a:spcBef>
                <a:spcPts val="0"/>
              </a:spcBef>
              <a:spcAft>
                <a:spcPts val="0"/>
              </a:spcAft>
              <a:buNone/>
            </a:pPr>
            <a:endParaRPr/>
          </a:p>
          <a:p>
            <a:pPr marL="0" lvl="0" indent="0" algn="l" rtl="0">
              <a:spcBef>
                <a:spcPts val="0"/>
              </a:spcBef>
              <a:spcAft>
                <a:spcPts val="0"/>
              </a:spcAft>
              <a:buNone/>
            </a:pPr>
            <a:r>
              <a:rPr lang="en"/>
              <a:t>61% of all adults had experienced at least one type of ACE and 1 in 6 reported at least four or more ACES. indivdiuals of marginalized races and ethnicities are more at risk for experiecning 4 or more ACES</a:t>
            </a:r>
            <a:endParaRPr/>
          </a:p>
          <a:p>
            <a:pPr marL="0" lvl="0" indent="0" algn="l" rtl="0">
              <a:spcBef>
                <a:spcPts val="0"/>
              </a:spcBef>
              <a:spcAft>
                <a:spcPts val="0"/>
              </a:spcAft>
              <a:buNone/>
            </a:pPr>
            <a:endParaRPr/>
          </a:p>
          <a:p>
            <a:pPr marL="0" lvl="0" indent="0" algn="l" rtl="0">
              <a:spcBef>
                <a:spcPts val="0"/>
              </a:spcBef>
              <a:spcAft>
                <a:spcPts val="0"/>
              </a:spcAft>
              <a:buNone/>
            </a:pPr>
            <a:endParaRPr sz="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d88be5b95_2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d88be5b95_2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Acute trauma, chronic, and complex trauma. Research has shown trauma can have effects on the brain and body in ways that impact the child’s development and ability do process information, think through things, cope, and how they behave. This is due to an overload of stress responses on the body and creating a state of hypersensitivity and heightened arousal. As many of us know trauma symptoms canl include Intrusive thoughts, unwanted memories, flashbacks, symptoms of anxiety, depression, negative thoughts, feelings of guilt, shame, fear. And behaviorally we can observe that as impulsivity, inattention, hyperactivity, aggression, anger control issues, poor problem-solving, poor emotion control, anxiety, and frustration. So it looks like a lot of the kids we see who are at-risk of incarceration, which is difficult because we want to be able to intervene or provide services for these kiddos before they fall into the system. </a:t>
            </a:r>
            <a:endParaRPr sz="4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8d88be5b95_2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8d88be5b95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accent3"/>
                </a:solidFill>
                <a:latin typeface="Average"/>
                <a:ea typeface="Average"/>
                <a:cs typeface="Average"/>
                <a:sym typeface="Average"/>
              </a:rPr>
              <a:t>Effects of Trauma on the brain - overload of stress responses on body; in a hypersensitive and heightened arousal state to respond with fight or flight</a:t>
            </a:r>
            <a:endParaRPr>
              <a:solidFill>
                <a:schemeClr val="accent3"/>
              </a:solidFill>
              <a:latin typeface="Average"/>
              <a:ea typeface="Average"/>
              <a:cs typeface="Average"/>
              <a:sym typeface="Average"/>
            </a:endParaRPr>
          </a:p>
          <a:p>
            <a:pPr marL="0" lvl="0" indent="0" algn="l" rtl="0">
              <a:lnSpc>
                <a:spcPct val="115000"/>
              </a:lnSpc>
              <a:spcBef>
                <a:spcPts val="1600"/>
              </a:spcBef>
              <a:spcAft>
                <a:spcPts val="0"/>
              </a:spcAft>
              <a:buNone/>
            </a:pPr>
            <a:r>
              <a:rPr lang="en">
                <a:solidFill>
                  <a:schemeClr val="accent3"/>
                </a:solidFill>
                <a:latin typeface="Average"/>
                <a:ea typeface="Average"/>
                <a:cs typeface="Average"/>
                <a:sym typeface="Average"/>
              </a:rPr>
              <a:t>Effects of trauma on behavior - hypervigilance and hyperarousal leads to kids maladaptive behavior such as impulsivity, inattention, hyperactivity, aggression, anger control issues, poor problem-solving, poor emotion control, anxiety, frustration. </a:t>
            </a:r>
            <a:endParaRPr>
              <a:solidFill>
                <a:schemeClr val="accent3"/>
              </a:solidFill>
              <a:latin typeface="Average"/>
              <a:ea typeface="Average"/>
              <a:cs typeface="Average"/>
              <a:sym typeface="Average"/>
            </a:endParaRPr>
          </a:p>
          <a:p>
            <a:pPr marL="0" lvl="0" indent="0" algn="l" rtl="0">
              <a:lnSpc>
                <a:spcPct val="115000"/>
              </a:lnSpc>
              <a:spcBef>
                <a:spcPts val="1600"/>
              </a:spcBef>
              <a:spcAft>
                <a:spcPts val="0"/>
              </a:spcAft>
              <a:buNone/>
            </a:pPr>
            <a:endParaRPr>
              <a:solidFill>
                <a:schemeClr val="accent3"/>
              </a:solidFill>
              <a:latin typeface="Average"/>
              <a:ea typeface="Average"/>
              <a:cs typeface="Average"/>
              <a:sym typeface="Average"/>
            </a:endParaRPr>
          </a:p>
          <a:p>
            <a:pPr marL="0" lvl="0" indent="0" algn="l" rtl="0">
              <a:spcBef>
                <a:spcPts val="16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012325" y="2220413"/>
            <a:ext cx="5445900" cy="180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48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endParaRPr/>
          </a:p>
        </p:txBody>
      </p:sp>
      <p:sp>
        <p:nvSpPr>
          <p:cNvPr id="11" name="Google Shape;11;p2"/>
          <p:cNvSpPr/>
          <p:nvPr/>
        </p:nvSpPr>
        <p:spPr>
          <a:xfrm>
            <a:off x="6208125" y="4214588"/>
            <a:ext cx="2250000" cy="10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2"/>
        <p:cNvGrpSpPr/>
        <p:nvPr/>
      </p:nvGrpSpPr>
      <p:grpSpPr>
        <a:xfrm>
          <a:off x="0" y="0"/>
          <a:ext cx="0" cy="0"/>
          <a:chOff x="0" y="0"/>
          <a:chExt cx="0" cy="0"/>
        </a:xfrm>
      </p:grpSpPr>
      <p:sp>
        <p:nvSpPr>
          <p:cNvPr id="13" name="Google Shape;13;p3"/>
          <p:cNvSpPr/>
          <p:nvPr/>
        </p:nvSpPr>
        <p:spPr>
          <a:xfrm>
            <a:off x="5680600" y="0"/>
            <a:ext cx="34632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ctrTitle"/>
          </p:nvPr>
        </p:nvSpPr>
        <p:spPr>
          <a:xfrm>
            <a:off x="685800" y="2897794"/>
            <a:ext cx="4505400" cy="1432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4000"/>
              <a:buNone/>
              <a:defRPr sz="4000">
                <a:solidFill>
                  <a:srgbClr val="FFFFFF"/>
                </a:solidFill>
              </a:defRPr>
            </a:lvl1pPr>
            <a:lvl2pPr lvl="1" algn="ctr" rtl="0">
              <a:spcBef>
                <a:spcPts val="0"/>
              </a:spcBef>
              <a:spcAft>
                <a:spcPts val="0"/>
              </a:spcAft>
              <a:buClr>
                <a:srgbClr val="FFFFFF"/>
              </a:buClr>
              <a:buSzPts val="4800"/>
              <a:buNone/>
              <a:defRPr sz="4800">
                <a:solidFill>
                  <a:srgbClr val="FFFFFF"/>
                </a:solidFill>
              </a:defRPr>
            </a:lvl2pPr>
            <a:lvl3pPr lvl="2" algn="ctr" rtl="0">
              <a:spcBef>
                <a:spcPts val="0"/>
              </a:spcBef>
              <a:spcAft>
                <a:spcPts val="0"/>
              </a:spcAft>
              <a:buClr>
                <a:srgbClr val="FFFFFF"/>
              </a:buClr>
              <a:buSzPts val="4800"/>
              <a:buNone/>
              <a:defRPr sz="4800">
                <a:solidFill>
                  <a:srgbClr val="FFFFFF"/>
                </a:solidFill>
              </a:defRPr>
            </a:lvl3pPr>
            <a:lvl4pPr lvl="3" algn="ctr" rtl="0">
              <a:spcBef>
                <a:spcPts val="0"/>
              </a:spcBef>
              <a:spcAft>
                <a:spcPts val="0"/>
              </a:spcAft>
              <a:buClr>
                <a:srgbClr val="FFFFFF"/>
              </a:buClr>
              <a:buSzPts val="4800"/>
              <a:buNone/>
              <a:defRPr sz="4800">
                <a:solidFill>
                  <a:srgbClr val="FFFFFF"/>
                </a:solidFill>
              </a:defRPr>
            </a:lvl4pPr>
            <a:lvl5pPr lvl="4" algn="ctr" rtl="0">
              <a:spcBef>
                <a:spcPts val="0"/>
              </a:spcBef>
              <a:spcAft>
                <a:spcPts val="0"/>
              </a:spcAft>
              <a:buClr>
                <a:srgbClr val="FFFFFF"/>
              </a:buClr>
              <a:buSzPts val="4800"/>
              <a:buNone/>
              <a:defRPr sz="4800">
                <a:solidFill>
                  <a:srgbClr val="FFFFFF"/>
                </a:solidFill>
              </a:defRPr>
            </a:lvl5pPr>
            <a:lvl6pPr lvl="5" algn="ctr" rtl="0">
              <a:spcBef>
                <a:spcPts val="0"/>
              </a:spcBef>
              <a:spcAft>
                <a:spcPts val="0"/>
              </a:spcAft>
              <a:buClr>
                <a:srgbClr val="FFFFFF"/>
              </a:buClr>
              <a:buSzPts val="4800"/>
              <a:buNone/>
              <a:defRPr sz="4800">
                <a:solidFill>
                  <a:srgbClr val="FFFFFF"/>
                </a:solidFill>
              </a:defRPr>
            </a:lvl6pPr>
            <a:lvl7pPr lvl="6" algn="ctr" rtl="0">
              <a:spcBef>
                <a:spcPts val="0"/>
              </a:spcBef>
              <a:spcAft>
                <a:spcPts val="0"/>
              </a:spcAft>
              <a:buClr>
                <a:srgbClr val="FFFFFF"/>
              </a:buClr>
              <a:buSzPts val="4800"/>
              <a:buNone/>
              <a:defRPr sz="4800">
                <a:solidFill>
                  <a:srgbClr val="FFFFFF"/>
                </a:solidFill>
              </a:defRPr>
            </a:lvl7pPr>
            <a:lvl8pPr lvl="7" algn="ctr" rtl="0">
              <a:spcBef>
                <a:spcPts val="0"/>
              </a:spcBef>
              <a:spcAft>
                <a:spcPts val="0"/>
              </a:spcAft>
              <a:buClr>
                <a:srgbClr val="FFFFFF"/>
              </a:buClr>
              <a:buSzPts val="4800"/>
              <a:buNone/>
              <a:defRPr sz="4800">
                <a:solidFill>
                  <a:srgbClr val="FFFFFF"/>
                </a:solidFill>
              </a:defRPr>
            </a:lvl8pPr>
            <a:lvl9pPr lvl="8" algn="ctr" rtl="0">
              <a:spcBef>
                <a:spcPts val="0"/>
              </a:spcBef>
              <a:spcAft>
                <a:spcPts val="0"/>
              </a:spcAft>
              <a:buClr>
                <a:srgbClr val="FFFFFF"/>
              </a:buClr>
              <a:buSzPts val="4800"/>
              <a:buNone/>
              <a:defRPr sz="4800">
                <a:solidFill>
                  <a:srgbClr val="FFFFFF"/>
                </a:solidFill>
              </a:defRPr>
            </a:lvl9pPr>
          </a:lstStyle>
          <a:p>
            <a:endParaRPr/>
          </a:p>
        </p:txBody>
      </p:sp>
      <p:sp>
        <p:nvSpPr>
          <p:cNvPr id="15" name="Google Shape;15;p3"/>
          <p:cNvSpPr txBox="1">
            <a:spLocks noGrp="1"/>
          </p:cNvSpPr>
          <p:nvPr>
            <p:ph type="subTitle" idx="1"/>
          </p:nvPr>
        </p:nvSpPr>
        <p:spPr>
          <a:xfrm>
            <a:off x="6101100" y="2863389"/>
            <a:ext cx="2446500" cy="1432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2200"/>
              <a:buNone/>
              <a:defRPr sz="2200">
                <a:solidFill>
                  <a:schemeClr val="accent4"/>
                </a:solidFill>
              </a:defRPr>
            </a:lvl1pPr>
            <a:lvl2pPr lvl="1" rtl="0">
              <a:spcBef>
                <a:spcPts val="0"/>
              </a:spcBef>
              <a:spcAft>
                <a:spcPts val="0"/>
              </a:spcAft>
              <a:buClr>
                <a:schemeClr val="accent4"/>
              </a:buClr>
              <a:buSzPts val="2200"/>
              <a:buNone/>
              <a:defRPr sz="2200">
                <a:solidFill>
                  <a:schemeClr val="accent4"/>
                </a:solidFill>
              </a:defRPr>
            </a:lvl2pPr>
            <a:lvl3pPr lvl="2" rtl="0">
              <a:spcBef>
                <a:spcPts val="0"/>
              </a:spcBef>
              <a:spcAft>
                <a:spcPts val="0"/>
              </a:spcAft>
              <a:buClr>
                <a:schemeClr val="accent4"/>
              </a:buClr>
              <a:buSzPts val="2200"/>
              <a:buNone/>
              <a:defRPr sz="2200">
                <a:solidFill>
                  <a:schemeClr val="accent4"/>
                </a:solidFill>
              </a:defRPr>
            </a:lvl3pPr>
            <a:lvl4pPr lvl="3" rtl="0">
              <a:spcBef>
                <a:spcPts val="0"/>
              </a:spcBef>
              <a:spcAft>
                <a:spcPts val="0"/>
              </a:spcAft>
              <a:buClr>
                <a:schemeClr val="accent4"/>
              </a:buClr>
              <a:buSzPts val="2200"/>
              <a:buNone/>
              <a:defRPr sz="2200">
                <a:solidFill>
                  <a:schemeClr val="accent4"/>
                </a:solidFill>
              </a:defRPr>
            </a:lvl4pPr>
            <a:lvl5pPr lvl="4" rtl="0">
              <a:spcBef>
                <a:spcPts val="0"/>
              </a:spcBef>
              <a:spcAft>
                <a:spcPts val="0"/>
              </a:spcAft>
              <a:buClr>
                <a:schemeClr val="accent4"/>
              </a:buClr>
              <a:buSzPts val="2200"/>
              <a:buNone/>
              <a:defRPr sz="2200">
                <a:solidFill>
                  <a:schemeClr val="accent4"/>
                </a:solidFill>
              </a:defRPr>
            </a:lvl5pPr>
            <a:lvl6pPr lvl="5" rtl="0">
              <a:spcBef>
                <a:spcPts val="0"/>
              </a:spcBef>
              <a:spcAft>
                <a:spcPts val="0"/>
              </a:spcAft>
              <a:buClr>
                <a:schemeClr val="accent4"/>
              </a:buClr>
              <a:buSzPts val="2200"/>
              <a:buNone/>
              <a:defRPr sz="2200">
                <a:solidFill>
                  <a:schemeClr val="accent4"/>
                </a:solidFill>
              </a:defRPr>
            </a:lvl6pPr>
            <a:lvl7pPr lvl="6" rtl="0">
              <a:spcBef>
                <a:spcPts val="0"/>
              </a:spcBef>
              <a:spcAft>
                <a:spcPts val="0"/>
              </a:spcAft>
              <a:buClr>
                <a:schemeClr val="accent4"/>
              </a:buClr>
              <a:buSzPts val="2200"/>
              <a:buNone/>
              <a:defRPr sz="2200">
                <a:solidFill>
                  <a:schemeClr val="accent4"/>
                </a:solidFill>
              </a:defRPr>
            </a:lvl7pPr>
            <a:lvl8pPr lvl="7" rtl="0">
              <a:spcBef>
                <a:spcPts val="0"/>
              </a:spcBef>
              <a:spcAft>
                <a:spcPts val="0"/>
              </a:spcAft>
              <a:buClr>
                <a:schemeClr val="accent4"/>
              </a:buClr>
              <a:buSzPts val="2200"/>
              <a:buNone/>
              <a:defRPr sz="2200">
                <a:solidFill>
                  <a:schemeClr val="accent4"/>
                </a:solidFill>
              </a:defRPr>
            </a:lvl8pPr>
            <a:lvl9pPr lvl="8" rtl="0">
              <a:spcBef>
                <a:spcPts val="0"/>
              </a:spcBef>
              <a:spcAft>
                <a:spcPts val="0"/>
              </a:spcAft>
              <a:buClr>
                <a:schemeClr val="accent4"/>
              </a:buClr>
              <a:buSzPts val="2200"/>
              <a:buNone/>
              <a:defRPr sz="2200">
                <a:solidFill>
                  <a:schemeClr val="accent4"/>
                </a:solidFill>
              </a:defRPr>
            </a:lvl9pPr>
          </a:lstStyle>
          <a:p>
            <a:endParaRPr/>
          </a:p>
        </p:txBody>
      </p:sp>
      <p:sp>
        <p:nvSpPr>
          <p:cNvPr id="16" name="Google Shape;16;p3"/>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sp>
        <p:nvSpPr>
          <p:cNvPr id="18" name="Google Shape;18;p4"/>
          <p:cNvSpPr/>
          <p:nvPr/>
        </p:nvSpPr>
        <p:spPr>
          <a:xfrm>
            <a:off x="0" y="0"/>
            <a:ext cx="27678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body" idx="1"/>
          </p:nvPr>
        </p:nvSpPr>
        <p:spPr>
          <a:xfrm>
            <a:off x="3165234" y="1146050"/>
            <a:ext cx="4809000" cy="32514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sz="3000"/>
            </a:lvl1pPr>
            <a:lvl2pPr marL="914400" lvl="1" indent="-419100" rtl="0">
              <a:spcBef>
                <a:spcPts val="0"/>
              </a:spcBef>
              <a:spcAft>
                <a:spcPts val="0"/>
              </a:spcAft>
              <a:buSzPts val="3000"/>
              <a:buChar char="□"/>
              <a:defRPr sz="3000"/>
            </a:lvl2pPr>
            <a:lvl3pPr marL="1371600" lvl="2" indent="-419100" rtl="0">
              <a:spcBef>
                <a:spcPts val="0"/>
              </a:spcBef>
              <a:spcAft>
                <a:spcPts val="0"/>
              </a:spcAft>
              <a:buSzPts val="3000"/>
              <a:buChar char="■"/>
              <a:defRPr sz="3000"/>
            </a:lvl3pPr>
            <a:lvl4pPr marL="1828800" lvl="3" indent="-419100" rtl="0">
              <a:spcBef>
                <a:spcPts val="0"/>
              </a:spcBef>
              <a:spcAft>
                <a:spcPts val="0"/>
              </a:spcAft>
              <a:buSzPts val="3000"/>
              <a:buChar char="●"/>
              <a:defRPr sz="3000"/>
            </a:lvl4pPr>
            <a:lvl5pPr marL="2286000" lvl="4" indent="-419100" rtl="0">
              <a:spcBef>
                <a:spcPts val="0"/>
              </a:spcBef>
              <a:spcAft>
                <a:spcPts val="0"/>
              </a:spcAft>
              <a:buSzPts val="3000"/>
              <a:buChar char="○"/>
              <a:defRPr sz="3000"/>
            </a:lvl5pPr>
            <a:lvl6pPr marL="2743200" lvl="5" indent="-419100" rtl="0">
              <a:spcBef>
                <a:spcPts val="0"/>
              </a:spcBef>
              <a:spcAft>
                <a:spcPts val="0"/>
              </a:spcAft>
              <a:buSzPts val="3000"/>
              <a:buChar char="■"/>
              <a:defRPr sz="3000"/>
            </a:lvl6pPr>
            <a:lvl7pPr marL="3200400" lvl="6" indent="-419100" rtl="0">
              <a:spcBef>
                <a:spcPts val="0"/>
              </a:spcBef>
              <a:spcAft>
                <a:spcPts val="0"/>
              </a:spcAft>
              <a:buSzPts val="3000"/>
              <a:buChar char="●"/>
              <a:defRPr sz="3000"/>
            </a:lvl7pPr>
            <a:lvl8pPr marL="3657600" lvl="7" indent="-419100" rtl="0">
              <a:spcBef>
                <a:spcPts val="0"/>
              </a:spcBef>
              <a:spcAft>
                <a:spcPts val="0"/>
              </a:spcAft>
              <a:buSzPts val="3000"/>
              <a:buChar char="○"/>
              <a:defRPr sz="3000"/>
            </a:lvl8pPr>
            <a:lvl9pPr marL="4114800" lvl="8" indent="-419100" rtl="0">
              <a:spcBef>
                <a:spcPts val="0"/>
              </a:spcBef>
              <a:spcAft>
                <a:spcPts val="0"/>
              </a:spcAft>
              <a:buSzPts val="3000"/>
              <a:buChar char="■"/>
              <a:defRPr sz="3000"/>
            </a:lvl9pPr>
          </a:lstStyle>
          <a:p>
            <a:endParaRPr/>
          </a:p>
        </p:txBody>
      </p:sp>
      <p:grpSp>
        <p:nvGrpSpPr>
          <p:cNvPr id="20" name="Google Shape;20;p4"/>
          <p:cNvGrpSpPr/>
          <p:nvPr/>
        </p:nvGrpSpPr>
        <p:grpSpPr>
          <a:xfrm>
            <a:off x="801025" y="1121365"/>
            <a:ext cx="1957200" cy="922385"/>
            <a:chOff x="801025" y="1190353"/>
            <a:chExt cx="1957200" cy="1229847"/>
          </a:xfrm>
        </p:grpSpPr>
        <p:sp>
          <p:nvSpPr>
            <p:cNvPr id="21" name="Google Shape;21;p4"/>
            <p:cNvSpPr txBox="1"/>
            <p:nvPr/>
          </p:nvSpPr>
          <p:spPr>
            <a:xfrm>
              <a:off x="801025" y="1190353"/>
              <a:ext cx="1957200" cy="8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400" b="1">
                  <a:solidFill>
                    <a:schemeClr val="dk1"/>
                  </a:solidFill>
                </a:rPr>
                <a:t>‘’</a:t>
              </a:r>
              <a:endParaRPr sz="9400" b="1">
                <a:solidFill>
                  <a:schemeClr val="dk1"/>
                </a:solidFill>
              </a:endParaRPr>
            </a:p>
          </p:txBody>
        </p:sp>
        <p:sp>
          <p:nvSpPr>
            <p:cNvPr id="22" name="Google Shape;22;p4"/>
            <p:cNvSpPr/>
            <p:nvPr/>
          </p:nvSpPr>
          <p:spPr>
            <a:xfrm>
              <a:off x="1397400" y="1396000"/>
              <a:ext cx="772200" cy="1024200"/>
            </a:xfrm>
            <a:prstGeom prst="rect">
              <a:avLst/>
            </a:prstGeom>
            <a:noFill/>
            <a:ln w="762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23" name="Google Shape;23;p4"/>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27" name="Google Shape;27;p5"/>
          <p:cNvSpPr/>
          <p:nvPr/>
        </p:nvSpPr>
        <p:spPr>
          <a:xfrm>
            <a:off x="813273" y="1205841"/>
            <a:ext cx="1533600" cy="10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p:nvPr/>
        </p:nvSpPr>
        <p:spPr>
          <a:xfrm>
            <a:off x="0" y="0"/>
            <a:ext cx="1005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0"/>
        <p:cNvGrpSpPr/>
        <p:nvPr/>
      </p:nvGrpSpPr>
      <p:grpSpPr>
        <a:xfrm>
          <a:off x="0" y="0"/>
          <a:ext cx="0" cy="0"/>
          <a:chOff x="0" y="0"/>
          <a:chExt cx="0" cy="0"/>
        </a:xfrm>
      </p:grpSpPr>
      <p:sp>
        <p:nvSpPr>
          <p:cNvPr id="31" name="Google Shape;31;p6"/>
          <p:cNvSpPr/>
          <p:nvPr/>
        </p:nvSpPr>
        <p:spPr>
          <a:xfrm>
            <a:off x="0" y="0"/>
            <a:ext cx="1005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p:nvPr/>
        </p:nvSpPr>
        <p:spPr>
          <a:xfrm>
            <a:off x="813273" y="1205841"/>
            <a:ext cx="1533600" cy="10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title"/>
          </p:nvPr>
        </p:nvSpPr>
        <p:spPr>
          <a:xfrm>
            <a:off x="691200" y="628125"/>
            <a:ext cx="7761600" cy="493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 name="Google Shape;34;p6"/>
          <p:cNvSpPr txBox="1">
            <a:spLocks noGrp="1"/>
          </p:cNvSpPr>
          <p:nvPr>
            <p:ph type="body" idx="1"/>
          </p:nvPr>
        </p:nvSpPr>
        <p:spPr>
          <a:xfrm>
            <a:off x="691200" y="1393425"/>
            <a:ext cx="3767400" cy="29178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5" name="Google Shape;35;p6"/>
          <p:cNvSpPr txBox="1">
            <a:spLocks noGrp="1"/>
          </p:cNvSpPr>
          <p:nvPr>
            <p:ph type="body" idx="2"/>
          </p:nvPr>
        </p:nvSpPr>
        <p:spPr>
          <a:xfrm>
            <a:off x="4685500" y="1393425"/>
            <a:ext cx="3767400" cy="29178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6" name="Google Shape;36;p6"/>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7"/>
        <p:cNvGrpSpPr/>
        <p:nvPr/>
      </p:nvGrpSpPr>
      <p:grpSpPr>
        <a:xfrm>
          <a:off x="0" y="0"/>
          <a:ext cx="0" cy="0"/>
          <a:chOff x="0" y="0"/>
          <a:chExt cx="0" cy="0"/>
        </a:xfrm>
      </p:grpSpPr>
      <p:sp>
        <p:nvSpPr>
          <p:cNvPr id="38" name="Google Shape;38;p7"/>
          <p:cNvSpPr/>
          <p:nvPr/>
        </p:nvSpPr>
        <p:spPr>
          <a:xfrm>
            <a:off x="0" y="0"/>
            <a:ext cx="1005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p:nvPr/>
        </p:nvSpPr>
        <p:spPr>
          <a:xfrm>
            <a:off x="813273" y="1205841"/>
            <a:ext cx="1533600" cy="10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txBox="1">
            <a:spLocks noGrp="1"/>
          </p:cNvSpPr>
          <p:nvPr>
            <p:ph type="title"/>
          </p:nvPr>
        </p:nvSpPr>
        <p:spPr>
          <a:xfrm>
            <a:off x="691200" y="628125"/>
            <a:ext cx="7761600" cy="493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691200" y="1393425"/>
            <a:ext cx="2501700" cy="2989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42" name="Google Shape;42;p7"/>
          <p:cNvSpPr txBox="1">
            <a:spLocks noGrp="1"/>
          </p:cNvSpPr>
          <p:nvPr>
            <p:ph type="body" idx="2"/>
          </p:nvPr>
        </p:nvSpPr>
        <p:spPr>
          <a:xfrm>
            <a:off x="3321088" y="1393425"/>
            <a:ext cx="2501700" cy="2989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43" name="Google Shape;43;p7"/>
          <p:cNvSpPr txBox="1">
            <a:spLocks noGrp="1"/>
          </p:cNvSpPr>
          <p:nvPr>
            <p:ph type="body" idx="3"/>
          </p:nvPr>
        </p:nvSpPr>
        <p:spPr>
          <a:xfrm>
            <a:off x="5950975" y="1393425"/>
            <a:ext cx="2501700" cy="2989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44" name="Google Shape;44;p7"/>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8"/>
          <p:cNvSpPr/>
          <p:nvPr/>
        </p:nvSpPr>
        <p:spPr>
          <a:xfrm>
            <a:off x="0" y="0"/>
            <a:ext cx="1005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p:nvPr/>
        </p:nvSpPr>
        <p:spPr>
          <a:xfrm>
            <a:off x="813273" y="1205841"/>
            <a:ext cx="1533600" cy="10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txBox="1">
            <a:spLocks noGrp="1"/>
          </p:cNvSpPr>
          <p:nvPr>
            <p:ph type="title"/>
          </p:nvPr>
        </p:nvSpPr>
        <p:spPr>
          <a:xfrm>
            <a:off x="691200" y="628125"/>
            <a:ext cx="7761600" cy="493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 name="Google Shape;49;p8"/>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9"/>
          <p:cNvSpPr txBox="1">
            <a:spLocks noGrp="1"/>
          </p:cNvSpPr>
          <p:nvPr>
            <p:ph type="body" idx="1"/>
          </p:nvPr>
        </p:nvSpPr>
        <p:spPr>
          <a:xfrm>
            <a:off x="457200" y="4258875"/>
            <a:ext cx="8229600" cy="705300"/>
          </a:xfrm>
          <a:prstGeom prst="rect">
            <a:avLst/>
          </a:prstGeom>
        </p:spPr>
        <p:txBody>
          <a:bodyPr spcFirstLastPara="1" wrap="square" lIns="91425" tIns="91425" rIns="91425" bIns="91425" anchor="ctr" anchorCtr="0">
            <a:noAutofit/>
          </a:bodyPr>
          <a:lstStyle>
            <a:lvl1pPr marL="457200" lvl="0" indent="-228600" algn="ctr" rtl="0">
              <a:spcBef>
                <a:spcPts val="360"/>
              </a:spcBef>
              <a:spcAft>
                <a:spcPts val="0"/>
              </a:spcAft>
              <a:buClr>
                <a:schemeClr val="accent4"/>
              </a:buClr>
              <a:buSzPts val="1800"/>
              <a:buNone/>
              <a:defRPr sz="1800">
                <a:solidFill>
                  <a:schemeClr val="accent4"/>
                </a:solidFill>
              </a:defRPr>
            </a:lvl1pPr>
          </a:lstStyle>
          <a:p>
            <a:endParaRPr/>
          </a:p>
        </p:txBody>
      </p:sp>
      <p:sp>
        <p:nvSpPr>
          <p:cNvPr id="52" name="Google Shape;52;p9"/>
          <p:cNvSpPr/>
          <p:nvPr/>
        </p:nvSpPr>
        <p:spPr>
          <a:xfrm>
            <a:off x="3805198" y="4212742"/>
            <a:ext cx="1533600" cy="10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9"/>
          <p:cNvSpPr/>
          <p:nvPr/>
        </p:nvSpPr>
        <p:spPr>
          <a:xfrm>
            <a:off x="-4" y="5040225"/>
            <a:ext cx="9144000" cy="103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sldNum" idx="12"/>
          </p:nvPr>
        </p:nvSpPr>
        <p:spPr>
          <a:xfrm>
            <a:off x="4297650" y="4777483"/>
            <a:ext cx="548700" cy="309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55"/>
        <p:cNvGrpSpPr/>
        <p:nvPr/>
      </p:nvGrpSpPr>
      <p:grpSpPr>
        <a:xfrm>
          <a:off x="0" y="0"/>
          <a:ext cx="0" cy="0"/>
          <a:chOff x="0" y="0"/>
          <a:chExt cx="0" cy="0"/>
        </a:xfrm>
      </p:grpSpPr>
      <p:sp>
        <p:nvSpPr>
          <p:cNvPr id="56" name="Google Shape;56;p10"/>
          <p:cNvSpPr/>
          <p:nvPr/>
        </p:nvSpPr>
        <p:spPr>
          <a:xfrm>
            <a:off x="-4" y="5040225"/>
            <a:ext cx="9144000" cy="103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0"/>
          <p:cNvSpPr txBox="1">
            <a:spLocks noGrp="1"/>
          </p:cNvSpPr>
          <p:nvPr>
            <p:ph type="sldNum" idx="12"/>
          </p:nvPr>
        </p:nvSpPr>
        <p:spPr>
          <a:xfrm>
            <a:off x="4297650" y="4777483"/>
            <a:ext cx="548700" cy="309000"/>
          </a:xfrm>
          <a:prstGeom prst="rect">
            <a:avLst/>
          </a:prstGeom>
        </p:spPr>
        <p:txBody>
          <a:bodyPr spcFirstLastPara="1" wrap="square" lIns="91425" tIns="91425" rIns="91425" bIns="91425" anchor="t"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91200" y="628125"/>
            <a:ext cx="7761600" cy="4935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691200" y="1511100"/>
            <a:ext cx="7761600" cy="2868900"/>
          </a:xfrm>
          <a:prstGeom prst="rect">
            <a:avLst/>
          </a:prstGeom>
          <a:noFill/>
          <a:ln>
            <a:noFill/>
          </a:ln>
        </p:spPr>
        <p:txBody>
          <a:bodyPr spcFirstLastPara="1" wrap="square" lIns="91425" tIns="91425" rIns="91425" bIns="91425" anchor="t" anchorCtr="0">
            <a:noAutofit/>
          </a:bodyPr>
          <a:lstStyle>
            <a:lvl1pPr marL="457200" lvl="0" indent="-381000" rtl="0">
              <a:spcBef>
                <a:spcPts val="600"/>
              </a:spcBef>
              <a:spcAft>
                <a:spcPts val="0"/>
              </a:spcAft>
              <a:buClr>
                <a:schemeClr val="accent2"/>
              </a:buClr>
              <a:buSzPts val="2400"/>
              <a:buFont typeface="Montserrat"/>
              <a:buChar char="▣"/>
              <a:defRPr sz="2400">
                <a:solidFill>
                  <a:schemeClr val="dk1"/>
                </a:solidFill>
                <a:latin typeface="Montserrat"/>
                <a:ea typeface="Montserrat"/>
                <a:cs typeface="Montserrat"/>
                <a:sym typeface="Montserrat"/>
              </a:defRPr>
            </a:lvl1pPr>
            <a:lvl2pPr marL="914400" lvl="1" indent="-381000" rtl="0">
              <a:spcBef>
                <a:spcPts val="0"/>
              </a:spcBef>
              <a:spcAft>
                <a:spcPts val="0"/>
              </a:spcAft>
              <a:buClr>
                <a:schemeClr val="accent2"/>
              </a:buClr>
              <a:buSzPts val="2400"/>
              <a:buFont typeface="Montserrat"/>
              <a:buChar char="□"/>
              <a:defRPr sz="2400">
                <a:solidFill>
                  <a:schemeClr val="dk1"/>
                </a:solidFill>
                <a:latin typeface="Montserrat"/>
                <a:ea typeface="Montserrat"/>
                <a:cs typeface="Montserrat"/>
                <a:sym typeface="Montserrat"/>
              </a:defRPr>
            </a:lvl2pPr>
            <a:lvl3pPr marL="1371600" lvl="2" indent="-381000" rtl="0">
              <a:spcBef>
                <a:spcPts val="0"/>
              </a:spcBef>
              <a:spcAft>
                <a:spcPts val="0"/>
              </a:spcAft>
              <a:buClr>
                <a:schemeClr val="accent2"/>
              </a:buClr>
              <a:buSzPts val="2400"/>
              <a:buFont typeface="Montserrat"/>
              <a:buChar char="■"/>
              <a:defRPr sz="2400">
                <a:solidFill>
                  <a:schemeClr val="dk1"/>
                </a:solidFill>
                <a:latin typeface="Montserrat"/>
                <a:ea typeface="Montserrat"/>
                <a:cs typeface="Montserrat"/>
                <a:sym typeface="Montserrat"/>
              </a:defRPr>
            </a:lvl3pPr>
            <a:lvl4pPr marL="1828800" lvl="3" indent="-3810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4pPr>
            <a:lvl5pPr marL="2286000" lvl="4" indent="-3810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5pPr>
            <a:lvl6pPr marL="2743200" lvl="5" indent="-3810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6pPr>
            <a:lvl7pPr marL="3200400" lvl="6" indent="-3810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7pPr>
            <a:lvl8pPr marL="3657600" lvl="7" indent="-3810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8pPr>
            <a:lvl9pPr marL="4114800" lvl="8" indent="-381000" rtl="0">
              <a:spcBef>
                <a:spcPts val="0"/>
              </a:spcBef>
              <a:spcAft>
                <a:spcPts val="0"/>
              </a:spcAft>
              <a:buClr>
                <a:schemeClr val="dk1"/>
              </a:buClr>
              <a:buSzPts val="2400"/>
              <a:buFont typeface="Montserrat"/>
              <a:buChar char="■"/>
              <a:defRPr sz="2400">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556775" y="4758433"/>
            <a:ext cx="548700" cy="309000"/>
          </a:xfrm>
          <a:prstGeom prst="rect">
            <a:avLst/>
          </a:prstGeom>
          <a:noFill/>
          <a:ln>
            <a:noFill/>
          </a:ln>
        </p:spPr>
        <p:txBody>
          <a:bodyPr spcFirstLastPara="1" wrap="square" lIns="91425" tIns="91425" rIns="91425" bIns="91425" anchor="t" anchorCtr="0">
            <a:noAutofit/>
          </a:bodyPr>
          <a:lstStyle>
            <a:lvl1pPr lvl="0" algn="r" rtl="0">
              <a:buNone/>
              <a:defRPr sz="1200" b="1">
                <a:solidFill>
                  <a:schemeClr val="accent1"/>
                </a:solidFill>
                <a:latin typeface="Montserrat"/>
                <a:ea typeface="Montserrat"/>
                <a:cs typeface="Montserrat"/>
                <a:sym typeface="Montserrat"/>
              </a:defRPr>
            </a:lvl1pPr>
            <a:lvl2pPr lvl="1" algn="r" rtl="0">
              <a:buNone/>
              <a:defRPr sz="1200" b="1">
                <a:solidFill>
                  <a:schemeClr val="accent1"/>
                </a:solidFill>
                <a:latin typeface="Montserrat"/>
                <a:ea typeface="Montserrat"/>
                <a:cs typeface="Montserrat"/>
                <a:sym typeface="Montserrat"/>
              </a:defRPr>
            </a:lvl2pPr>
            <a:lvl3pPr lvl="2" algn="r" rtl="0">
              <a:buNone/>
              <a:defRPr sz="1200" b="1">
                <a:solidFill>
                  <a:schemeClr val="accent1"/>
                </a:solidFill>
                <a:latin typeface="Montserrat"/>
                <a:ea typeface="Montserrat"/>
                <a:cs typeface="Montserrat"/>
                <a:sym typeface="Montserrat"/>
              </a:defRPr>
            </a:lvl3pPr>
            <a:lvl4pPr lvl="3" algn="r" rtl="0">
              <a:buNone/>
              <a:defRPr sz="1200" b="1">
                <a:solidFill>
                  <a:schemeClr val="accent1"/>
                </a:solidFill>
                <a:latin typeface="Montserrat"/>
                <a:ea typeface="Montserrat"/>
                <a:cs typeface="Montserrat"/>
                <a:sym typeface="Montserrat"/>
              </a:defRPr>
            </a:lvl4pPr>
            <a:lvl5pPr lvl="4" algn="r" rtl="0">
              <a:buNone/>
              <a:defRPr sz="1200" b="1">
                <a:solidFill>
                  <a:schemeClr val="accent1"/>
                </a:solidFill>
                <a:latin typeface="Montserrat"/>
                <a:ea typeface="Montserrat"/>
                <a:cs typeface="Montserrat"/>
                <a:sym typeface="Montserrat"/>
              </a:defRPr>
            </a:lvl5pPr>
            <a:lvl6pPr lvl="5" algn="r" rtl="0">
              <a:buNone/>
              <a:defRPr sz="1200" b="1">
                <a:solidFill>
                  <a:schemeClr val="accent1"/>
                </a:solidFill>
                <a:latin typeface="Montserrat"/>
                <a:ea typeface="Montserrat"/>
                <a:cs typeface="Montserrat"/>
                <a:sym typeface="Montserrat"/>
              </a:defRPr>
            </a:lvl6pPr>
            <a:lvl7pPr lvl="6" algn="r" rtl="0">
              <a:buNone/>
              <a:defRPr sz="1200" b="1">
                <a:solidFill>
                  <a:schemeClr val="accent1"/>
                </a:solidFill>
                <a:latin typeface="Montserrat"/>
                <a:ea typeface="Montserrat"/>
                <a:cs typeface="Montserrat"/>
                <a:sym typeface="Montserrat"/>
              </a:defRPr>
            </a:lvl7pPr>
            <a:lvl8pPr lvl="7" algn="r" rtl="0">
              <a:buNone/>
              <a:defRPr sz="1200" b="1">
                <a:solidFill>
                  <a:schemeClr val="accent1"/>
                </a:solidFill>
                <a:latin typeface="Montserrat"/>
                <a:ea typeface="Montserrat"/>
                <a:cs typeface="Montserrat"/>
                <a:sym typeface="Montserrat"/>
              </a:defRPr>
            </a:lvl8pPr>
            <a:lvl9pPr lvl="8" algn="r" rtl="0">
              <a:buNone/>
              <a:defRPr sz="1200" b="1">
                <a:solidFill>
                  <a:schemeClr val="accen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YrHIQIO_bdQ"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ccdi.ca/media/1588/toolkit-2-exploring-my-power-and-privilege.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HoKkasEyDOI"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forms.gle/YyYHkpKR4m7oUwBc6"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mentoring.org/new-site/wp-content/uploads/2015/09/The_Mentoring_Effect_Full_Report.pdf"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hyperlink" Target="http://www.centeril.org" TargetMode="External"/><Relationship Id="rId4" Type="http://schemas.openxmlformats.org/officeDocument/2006/relationships/hyperlink" Target="https://ppc.uiowa.edu/sites/default/files/icsb_brief1_mentors.pd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slidescarnival.com/"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hyperlink" Target="http://unsplash.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1"/>
          <p:cNvSpPr txBox="1">
            <a:spLocks noGrp="1"/>
          </p:cNvSpPr>
          <p:nvPr>
            <p:ph type="ctrTitle"/>
          </p:nvPr>
        </p:nvSpPr>
        <p:spPr>
          <a:xfrm>
            <a:off x="3012325" y="2220413"/>
            <a:ext cx="5445900" cy="1804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3000"/>
              <a:t>Promoting Positive Relationships With Youth in Our Communities</a:t>
            </a:r>
            <a:endParaRPr sz="3000"/>
          </a:p>
          <a:p>
            <a:pPr marL="0" lvl="0" indent="0" algn="r" rtl="0">
              <a:spcBef>
                <a:spcPts val="0"/>
              </a:spcBef>
              <a:spcAft>
                <a:spcPts val="0"/>
              </a:spcAft>
              <a:buNone/>
            </a:pPr>
            <a:endParaRPr sz="1400"/>
          </a:p>
          <a:p>
            <a:pPr marL="0" lvl="0" indent="0" algn="r" rtl="0">
              <a:spcBef>
                <a:spcPts val="0"/>
              </a:spcBef>
              <a:spcAft>
                <a:spcPts val="0"/>
              </a:spcAft>
              <a:buNone/>
            </a:pPr>
            <a:r>
              <a:rPr lang="en" sz="1600"/>
              <a:t>July 15, 2020</a:t>
            </a:r>
            <a:endParaRPr sz="1600"/>
          </a:p>
        </p:txBody>
      </p:sp>
      <p:sp>
        <p:nvSpPr>
          <p:cNvPr id="63" name="Google Shape;63;p11"/>
          <p:cNvSpPr txBox="1">
            <a:spLocks noGrp="1"/>
          </p:cNvSpPr>
          <p:nvPr>
            <p:ph type="ctrTitle"/>
          </p:nvPr>
        </p:nvSpPr>
        <p:spPr>
          <a:xfrm>
            <a:off x="4245325" y="4397700"/>
            <a:ext cx="4212900" cy="743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950"/>
              <a:t>Asha K. Unni, Ph.D.</a:t>
            </a:r>
            <a:endParaRPr sz="950"/>
          </a:p>
          <a:p>
            <a:pPr marL="0" lvl="0" indent="0" algn="r" rtl="0">
              <a:spcBef>
                <a:spcPts val="0"/>
              </a:spcBef>
              <a:spcAft>
                <a:spcPts val="0"/>
              </a:spcAft>
              <a:buNone/>
            </a:pPr>
            <a:r>
              <a:rPr lang="en" sz="950"/>
              <a:t>Postdoctoral Fellow</a:t>
            </a:r>
            <a:endParaRPr sz="950"/>
          </a:p>
          <a:p>
            <a:pPr marL="0" lvl="0" indent="0" algn="r" rtl="0">
              <a:spcBef>
                <a:spcPts val="0"/>
              </a:spcBef>
              <a:spcAft>
                <a:spcPts val="0"/>
              </a:spcAft>
              <a:buNone/>
            </a:pPr>
            <a:r>
              <a:rPr lang="en" sz="950"/>
              <a:t>Stress &amp; Trauma Treatment Center</a:t>
            </a:r>
            <a:endParaRPr sz="950"/>
          </a:p>
          <a:p>
            <a:pPr marL="0" lvl="0" indent="0" algn="r" rtl="0">
              <a:spcBef>
                <a:spcPts val="0"/>
              </a:spcBef>
              <a:spcAft>
                <a:spcPts val="0"/>
              </a:spcAft>
              <a:buNone/>
            </a:pPr>
            <a:endParaRPr sz="950"/>
          </a:p>
          <a:p>
            <a:pPr marL="0" lvl="0" indent="0" algn="r" rtl="0">
              <a:spcBef>
                <a:spcPts val="0"/>
              </a:spcBef>
              <a:spcAft>
                <a:spcPts val="0"/>
              </a:spcAft>
              <a:buNone/>
            </a:pPr>
            <a:r>
              <a:rPr lang="en" sz="850"/>
              <a:t>[Webinar Recorded on August 15, 2020]</a:t>
            </a:r>
            <a:endParaRPr sz="85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body" idx="1"/>
          </p:nvPr>
        </p:nvSpPr>
        <p:spPr>
          <a:xfrm>
            <a:off x="3026875" y="1453950"/>
            <a:ext cx="5738400" cy="3304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700" i="1"/>
              <a:t>The excessive or prolonged activation of the physiological system in the absence of the buffering protection afforded by stable, responsive relationships.</a:t>
            </a:r>
            <a:endParaRPr sz="2800"/>
          </a:p>
        </p:txBody>
      </p:sp>
      <p:sp>
        <p:nvSpPr>
          <p:cNvPr id="134" name="Google Shape;134;p21"/>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Biases - What Are They and Why Are They Important? </a:t>
            </a:r>
            <a:endParaRPr/>
          </a:p>
        </p:txBody>
      </p:sp>
      <p:sp>
        <p:nvSpPr>
          <p:cNvPr id="140" name="Google Shape;140;p22"/>
          <p:cNvSpPr txBox="1">
            <a:spLocks noGrp="1"/>
          </p:cNvSpPr>
          <p:nvPr>
            <p:ph type="body" idx="1"/>
          </p:nvPr>
        </p:nvSpPr>
        <p:spPr>
          <a:xfrm>
            <a:off x="691200" y="1511100"/>
            <a:ext cx="5163600" cy="28689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Char char="▣"/>
            </a:pPr>
            <a:r>
              <a:rPr lang="en"/>
              <a:t>Racial and ethnic biases</a:t>
            </a:r>
            <a:endParaRPr/>
          </a:p>
          <a:p>
            <a:pPr marL="457200" lvl="0" indent="-381000" algn="l" rtl="0">
              <a:spcBef>
                <a:spcPts val="0"/>
              </a:spcBef>
              <a:spcAft>
                <a:spcPts val="0"/>
              </a:spcAft>
              <a:buSzPts val="2400"/>
              <a:buChar char="▣"/>
            </a:pPr>
            <a:r>
              <a:rPr lang="en"/>
              <a:t>Implicit and explicit biases</a:t>
            </a:r>
            <a:endParaRPr/>
          </a:p>
          <a:p>
            <a:pPr marL="457200" lvl="0" indent="-381000" algn="l" rtl="0">
              <a:spcBef>
                <a:spcPts val="0"/>
              </a:spcBef>
              <a:spcAft>
                <a:spcPts val="0"/>
              </a:spcAft>
              <a:buSzPts val="2400"/>
              <a:buChar char="▣"/>
            </a:pPr>
            <a:r>
              <a:rPr lang="en"/>
              <a:t>Prejudice versus discrimination </a:t>
            </a:r>
            <a:endParaRPr/>
          </a:p>
        </p:txBody>
      </p:sp>
      <p:pic>
        <p:nvPicPr>
          <p:cNvPr id="141" name="Google Shape;141;p22"/>
          <p:cNvPicPr preferRelativeResize="0"/>
          <p:nvPr/>
        </p:nvPicPr>
        <p:blipFill>
          <a:blip r:embed="rId3">
            <a:alphaModFix/>
          </a:blip>
          <a:stretch>
            <a:fillRect/>
          </a:stretch>
        </p:blipFill>
        <p:spPr>
          <a:xfrm>
            <a:off x="5754449" y="1462037"/>
            <a:ext cx="2920250" cy="22194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sldNum" idx="12"/>
          </p:nvPr>
        </p:nvSpPr>
        <p:spPr>
          <a:xfrm>
            <a:off x="4297650" y="4777483"/>
            <a:ext cx="548700" cy="3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12</a:t>
            </a:fld>
            <a:endParaRPr/>
          </a:p>
        </p:txBody>
      </p:sp>
      <p:pic>
        <p:nvPicPr>
          <p:cNvPr id="147" name="Google Shape;147;p23"/>
          <p:cNvPicPr preferRelativeResize="0"/>
          <p:nvPr/>
        </p:nvPicPr>
        <p:blipFill>
          <a:blip r:embed="rId3">
            <a:alphaModFix/>
          </a:blip>
          <a:stretch>
            <a:fillRect/>
          </a:stretch>
        </p:blipFill>
        <p:spPr>
          <a:xfrm>
            <a:off x="1271600" y="713100"/>
            <a:ext cx="6600805" cy="3717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sldNum" idx="12"/>
          </p:nvPr>
        </p:nvSpPr>
        <p:spPr>
          <a:xfrm>
            <a:off x="4297650" y="4777483"/>
            <a:ext cx="548700" cy="3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13</a:t>
            </a:fld>
            <a:endParaRPr/>
          </a:p>
        </p:txBody>
      </p:sp>
      <p:pic>
        <p:nvPicPr>
          <p:cNvPr id="153" name="Google Shape;153;p24" descr="Systemic racism affects every area of life in the US. From incarceration rates to predatory loans, and trying to solve these problems requires changes in major parts of our system. Here's a closer look at what systemic racism is, and how we can solve it. &#10;&#10;Sources:&#10;An overview of funding of public schools&#10;https://www.publicschoolreview.com/blog/an-overview-of-the-funding-of-public-schools&#10;&#10;Minorities who “whiten” job resumes get more interviews (Harvard Study)&#10;https://hbswk.hbs.edu/item/minorities-who-whiten-job-resumes-get-more-interviews&#10;&#10;Bureau of Labor Statistics (Unemployment rates by race and age)&#10;https://www.bls.gov/web/empsit/cpsee_e16.htm&#10;&#10;Whites have a huge wealth gap over blacks (but don’t know it)&#10;https://www.nytimes.com/interactive/2017/09/18/upshot/black-white-wealth-gap-perceptions.htm&#10;&#10;The Effects of 1930s Redlining Maps&#10;https://www.chicagofed.org/publications/working-papers/2017/wp2017-12&#10;&#10;The Color of Money: how mortgage lending practices discriminate against blacks. (1989 Pulitzer Prize investigative Reporting)&#10;http://powerreporting.com/color/&#10;&#10;Additional Viewer Resources: &#10;&#10;Public School Funding in the US&#10;https://en.wikipedia.org/wiki/Public_school_funding_in_the_United_States&#10;&#10;Redlining&#10;https://en.wikipedia.org/wiki/Redlining&#10;&#10;Institutional Racism&#10;https://en.wikipedia.org/wiki/Institutional_racism&#10;&#10;-------&#10;act.tv is a progressive media company specializing in next generation live streaming and digital strategy. Our YouTube channel focuses on animated explainers, livestreams from protests around the country, and original political commentary.&#10;&#10;Main site: http://act.tv&#10;Facebook: http://facebook.com/actdottv&#10;Twitter: http://www.twitter.com/actdottv&#10;Instagram: http://www.instagram.com/actdottv" title="Systemic Racism Explained">
            <a:hlinkClick r:id="rId3"/>
          </p:cNvPr>
          <p:cNvPicPr preferRelativeResize="0"/>
          <p:nvPr/>
        </p:nvPicPr>
        <p:blipFill>
          <a:blip r:embed="rId4">
            <a:alphaModFix/>
          </a:blip>
          <a:stretch>
            <a:fillRect/>
          </a:stretch>
        </p:blipFill>
        <p:spPr>
          <a:xfrm>
            <a:off x="2061575" y="688938"/>
            <a:ext cx="5020850" cy="3765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Privilege and Bias</a:t>
            </a:r>
            <a:endParaRPr/>
          </a:p>
        </p:txBody>
      </p:sp>
      <p:sp>
        <p:nvSpPr>
          <p:cNvPr id="159" name="Google Shape;159;p25"/>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000"/>
              <a:t>What is privilege? What does it entail? How do we discuss privilege with our staff, our students, and others?  </a:t>
            </a:r>
            <a:endParaRPr sz="2000"/>
          </a:p>
          <a:p>
            <a:pPr marL="0" lvl="0" indent="0" algn="l" rtl="0">
              <a:spcBef>
                <a:spcPts val="600"/>
              </a:spcBef>
              <a:spcAft>
                <a:spcPts val="0"/>
              </a:spcAft>
              <a:buNone/>
            </a:pPr>
            <a:endParaRPr sz="2000"/>
          </a:p>
          <a:p>
            <a:pPr marL="0" lvl="0" indent="0" algn="l" rtl="0">
              <a:spcBef>
                <a:spcPts val="600"/>
              </a:spcBef>
              <a:spcAft>
                <a:spcPts val="0"/>
              </a:spcAft>
              <a:buNone/>
            </a:pPr>
            <a:r>
              <a:rPr lang="en" sz="2000"/>
              <a:t>Activity (10 minutes)</a:t>
            </a:r>
            <a:endParaRPr sz="2000"/>
          </a:p>
          <a:p>
            <a:pPr marL="0" lvl="0" indent="0" algn="l" rtl="0">
              <a:spcBef>
                <a:spcPts val="600"/>
              </a:spcBef>
              <a:spcAft>
                <a:spcPts val="0"/>
              </a:spcAft>
              <a:buNone/>
            </a:pPr>
            <a:r>
              <a:rPr lang="en" sz="2000"/>
              <a:t>On the next page, this is an activity that can be used with youth to help them engage in a discussion about privilege.  </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6"/>
          <p:cNvPicPr preferRelativeResize="0"/>
          <p:nvPr/>
        </p:nvPicPr>
        <p:blipFill>
          <a:blip r:embed="rId3">
            <a:alphaModFix/>
          </a:blip>
          <a:stretch>
            <a:fillRect/>
          </a:stretch>
        </p:blipFill>
        <p:spPr>
          <a:xfrm>
            <a:off x="4011063" y="0"/>
            <a:ext cx="3993174" cy="5143501"/>
          </a:xfrm>
          <a:prstGeom prst="rect">
            <a:avLst/>
          </a:prstGeom>
          <a:noFill/>
          <a:ln>
            <a:noFill/>
          </a:ln>
        </p:spPr>
      </p:pic>
      <p:sp>
        <p:nvSpPr>
          <p:cNvPr id="165" name="Google Shape;165;p26"/>
          <p:cNvSpPr txBox="1">
            <a:spLocks noGrp="1"/>
          </p:cNvSpPr>
          <p:nvPr>
            <p:ph type="body" idx="1"/>
          </p:nvPr>
        </p:nvSpPr>
        <p:spPr>
          <a:xfrm>
            <a:off x="283600" y="1353925"/>
            <a:ext cx="3406800" cy="3168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000"/>
              <a:t>Fill out the outer section of the petals to identify the socially dominant group for each category.</a:t>
            </a:r>
            <a:endParaRPr sz="2000"/>
          </a:p>
          <a:p>
            <a:pPr marL="0" lvl="0" indent="0" algn="l" rtl="0">
              <a:spcBef>
                <a:spcPts val="600"/>
              </a:spcBef>
              <a:spcAft>
                <a:spcPts val="0"/>
              </a:spcAft>
              <a:buNone/>
            </a:pPr>
            <a:r>
              <a:rPr lang="en" sz="2000" u="sng">
                <a:solidFill>
                  <a:schemeClr val="hlink"/>
                </a:solidFill>
                <a:hlinkClick r:id="rId4"/>
              </a:rPr>
              <a:t>https://ccdi.ca/media/1588/toolkit-2-exploring-my-power-and-privilege.pdf</a:t>
            </a:r>
            <a:r>
              <a:rPr lang="en" sz="2000"/>
              <a:t> </a:t>
            </a:r>
            <a:endParaRPr sz="2000"/>
          </a:p>
          <a:p>
            <a:pPr marL="0" lvl="0" indent="0" algn="l" rtl="0">
              <a:spcBef>
                <a:spcPts val="600"/>
              </a:spcBef>
              <a:spcAft>
                <a:spcPts val="0"/>
              </a:spcAft>
              <a:buNone/>
            </a:pPr>
            <a:endParaRPr sz="2000"/>
          </a:p>
          <a:p>
            <a:pPr marL="0" lvl="0" indent="0" algn="l" rtl="0">
              <a:spcBef>
                <a:spcPts val="600"/>
              </a:spcBef>
              <a:spcAft>
                <a:spcPts val="0"/>
              </a:spcAft>
              <a:buNone/>
            </a:pP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7"/>
          <p:cNvPicPr preferRelativeResize="0"/>
          <p:nvPr/>
        </p:nvPicPr>
        <p:blipFill>
          <a:blip r:embed="rId3">
            <a:alphaModFix/>
          </a:blip>
          <a:stretch>
            <a:fillRect/>
          </a:stretch>
        </p:blipFill>
        <p:spPr>
          <a:xfrm>
            <a:off x="4799050" y="152400"/>
            <a:ext cx="3773036" cy="4838702"/>
          </a:xfrm>
          <a:prstGeom prst="rect">
            <a:avLst/>
          </a:prstGeom>
          <a:noFill/>
          <a:ln>
            <a:noFill/>
          </a:ln>
        </p:spPr>
      </p:pic>
      <p:sp>
        <p:nvSpPr>
          <p:cNvPr id="171" name="Google Shape;171;p27"/>
          <p:cNvSpPr txBox="1">
            <a:spLocks noGrp="1"/>
          </p:cNvSpPr>
          <p:nvPr>
            <p:ph type="body" idx="1"/>
          </p:nvPr>
        </p:nvSpPr>
        <p:spPr>
          <a:xfrm>
            <a:off x="385625" y="1373000"/>
            <a:ext cx="36348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700"/>
              <a:t>Some suggested outer petal categories (these can change!). </a:t>
            </a:r>
            <a:endParaRPr sz="1700"/>
          </a:p>
          <a:p>
            <a:pPr marL="0" lvl="0" indent="0" algn="l" rtl="0">
              <a:spcBef>
                <a:spcPts val="600"/>
              </a:spcBef>
              <a:spcAft>
                <a:spcPts val="0"/>
              </a:spcAft>
              <a:buNone/>
            </a:pPr>
            <a:r>
              <a:rPr lang="en" sz="1700"/>
              <a:t>This time, in the inner petals: fill out your personal identity. For example, if you can speak English then you write English-speaker in the inner petal. </a:t>
            </a:r>
            <a:endParaRPr sz="1700"/>
          </a:p>
          <a:p>
            <a:pPr marL="0" lvl="0" indent="0" algn="l" rtl="0">
              <a:spcBef>
                <a:spcPts val="600"/>
              </a:spcBef>
              <a:spcAft>
                <a:spcPts val="0"/>
              </a:spcAft>
              <a:buNone/>
            </a:pPr>
            <a:r>
              <a:rPr lang="en" sz="1700"/>
              <a:t>What are your thoughts, reactions, and/or reflections with this activity? Things you were surprised about?  </a:t>
            </a:r>
            <a:endParaRPr sz="1700"/>
          </a:p>
          <a:p>
            <a:pPr marL="0" lvl="0" indent="0" algn="l" rtl="0">
              <a:spcBef>
                <a:spcPts val="600"/>
              </a:spcBef>
              <a:spcAft>
                <a:spcPts val="0"/>
              </a:spcAft>
              <a:buNone/>
            </a:pPr>
            <a:endParaRPr sz="1700"/>
          </a:p>
          <a:p>
            <a:pPr marL="0" lvl="0" indent="0" algn="l" rtl="0">
              <a:spcBef>
                <a:spcPts val="600"/>
              </a:spcBef>
              <a:spcAft>
                <a:spcPts val="0"/>
              </a:spcAft>
              <a:buNone/>
            </a:pPr>
            <a:endParaRPr sz="17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sldNum" idx="12"/>
          </p:nvPr>
        </p:nvSpPr>
        <p:spPr>
          <a:xfrm>
            <a:off x="4297650" y="4777483"/>
            <a:ext cx="548700" cy="3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17</a:t>
            </a:fld>
            <a:endParaRPr/>
          </a:p>
        </p:txBody>
      </p:sp>
      <p:pic>
        <p:nvPicPr>
          <p:cNvPr id="177" name="Google Shape;177;p28" descr="The school-to-prison pipeline starts in preschool.&#10;&#10;Subscribe to our channel! http://goo.gl/0bsAjO&#10;&#10;Video by: Dara Lind, Liz Scheltens, Gina Barton&#10;&#10;Read more about the school-to-prison pipeline and police in schools:&#10;http://www.vox.com/2015/10/28/9626820/police-school-resource-officers&#10;http://www.vox.com/2015/2/24/8101289/school-discipline-race&#10;http://www.vox.com/2015/7/30/9075065/school-to-prison-pipeline-study&#10;&#10;Thousands of law enforcement officers are stationed in American schools — and they're a key part of the &quot;school-to-prison pipeline,&quot; which places students into the criminal justice system for matters of school discipline. &#10;&#10;It started in the 90s, when schools began responding to rising crime rates with zero-tolerance policies. There were originally put in place to stop weapons and drugs from entering schools and to prevent tragedies like Columbine—these policies extended beyond to include smaller infractions such as uniform violations, talking back, insubordination, etc.&#10;&#10;Schools in Oakland, California are exploring new ways to break the school-to-prison pipeline. These schools practice restorative justice where both parties talk out their issues instead of administrators suspending or expelling students.&#10;&#10;Vox.com is a news website that helps you cut through the noise and understand what's really driving the events in the headlines. Check out http://www.vox.com to get up to speed on everything from Kurdistan to the Kim Kardashian app. &#10;&#10;Check out our full video catalog: http://goo.gl/IZONyE&#10;Follow Vox on Twitter: http://goo.gl/XFrZ5H&#10;Or on Facebook: http://goo.gl/U2g06o" title="The school-to-prison pipeline, explained">
            <a:hlinkClick r:id="rId3"/>
          </p:cNvPr>
          <p:cNvPicPr preferRelativeResize="0"/>
          <p:nvPr/>
        </p:nvPicPr>
        <p:blipFill>
          <a:blip r:embed="rId4">
            <a:alphaModFix/>
          </a:blip>
          <a:stretch>
            <a:fillRect/>
          </a:stretch>
        </p:blipFill>
        <p:spPr>
          <a:xfrm>
            <a:off x="2000675" y="643263"/>
            <a:ext cx="5142625" cy="3856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Why is the School-to-Prison Pipeline Important? </a:t>
            </a:r>
            <a:endParaRPr/>
          </a:p>
        </p:txBody>
      </p:sp>
      <p:sp>
        <p:nvSpPr>
          <p:cNvPr id="183" name="Google Shape;183;p29"/>
          <p:cNvSpPr txBox="1">
            <a:spLocks noGrp="1"/>
          </p:cNvSpPr>
          <p:nvPr>
            <p:ph type="body" idx="1"/>
          </p:nvPr>
        </p:nvSpPr>
        <p:spPr>
          <a:xfrm>
            <a:off x="691200" y="1511100"/>
            <a:ext cx="3615300" cy="2868900"/>
          </a:xfrm>
          <a:prstGeom prst="rect">
            <a:avLst/>
          </a:prstGeom>
        </p:spPr>
        <p:txBody>
          <a:bodyPr spcFirstLastPara="1" wrap="square" lIns="91425" tIns="91425" rIns="91425" bIns="91425" anchor="t" anchorCtr="0">
            <a:noAutofit/>
          </a:bodyPr>
          <a:lstStyle/>
          <a:p>
            <a:pPr marL="457200" lvl="0" indent="-323850" algn="l" rtl="0">
              <a:spcBef>
                <a:spcPts val="600"/>
              </a:spcBef>
              <a:spcAft>
                <a:spcPts val="0"/>
              </a:spcAft>
              <a:buSzPts val="1500"/>
              <a:buChar char="▣"/>
            </a:pPr>
            <a:r>
              <a:rPr lang="en" sz="1500"/>
              <a:t>Positive student relationships can end the cycle</a:t>
            </a:r>
            <a:endParaRPr sz="1500"/>
          </a:p>
          <a:p>
            <a:pPr marL="914400" lvl="1" indent="-323850" algn="l" rtl="0">
              <a:spcBef>
                <a:spcPts val="0"/>
              </a:spcBef>
              <a:spcAft>
                <a:spcPts val="0"/>
              </a:spcAft>
              <a:buSzPts val="1500"/>
              <a:buChar char="□"/>
            </a:pPr>
            <a:r>
              <a:rPr lang="en" sz="1500"/>
              <a:t>Promoting positive behaviors and intervening in ways that support students in alternative ways (social skills, mindfulness, anger management, and so on)</a:t>
            </a:r>
            <a:endParaRPr sz="1500"/>
          </a:p>
          <a:p>
            <a:pPr marL="0" lvl="0" indent="0" algn="l" rtl="0">
              <a:spcBef>
                <a:spcPts val="600"/>
              </a:spcBef>
              <a:spcAft>
                <a:spcPts val="0"/>
              </a:spcAft>
              <a:buNone/>
            </a:pPr>
            <a:endParaRPr sz="1500"/>
          </a:p>
        </p:txBody>
      </p:sp>
      <p:pic>
        <p:nvPicPr>
          <p:cNvPr id="184" name="Google Shape;184;p29"/>
          <p:cNvPicPr preferRelativeResize="0"/>
          <p:nvPr/>
        </p:nvPicPr>
        <p:blipFill>
          <a:blip r:embed="rId3">
            <a:alphaModFix/>
          </a:blip>
          <a:stretch>
            <a:fillRect/>
          </a:stretch>
        </p:blipFill>
        <p:spPr>
          <a:xfrm>
            <a:off x="4367050" y="886000"/>
            <a:ext cx="4040856" cy="3717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0"/>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How Do We Foster Positive Relationships With Our Youth?</a:t>
            </a:r>
            <a:endParaRPr/>
          </a:p>
        </p:txBody>
      </p:sp>
      <p:sp>
        <p:nvSpPr>
          <p:cNvPr id="190" name="Google Shape;190;p30"/>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Brainstorm ways you personally work on improving your relationships with your youth. What works best? What methods have you wanted to try?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Objectives</a:t>
            </a:r>
            <a:endParaRPr/>
          </a:p>
        </p:txBody>
      </p:sp>
      <p:sp>
        <p:nvSpPr>
          <p:cNvPr id="69" name="Google Shape;69;p12"/>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457200" lvl="0" indent="-355600" algn="l" rtl="0">
              <a:spcBef>
                <a:spcPts val="600"/>
              </a:spcBef>
              <a:spcAft>
                <a:spcPts val="0"/>
              </a:spcAft>
              <a:buSzPts val="2000"/>
              <a:buChar char="▣"/>
            </a:pPr>
            <a:r>
              <a:rPr lang="en" sz="2000"/>
              <a:t>During this webinar, participants will:</a:t>
            </a:r>
            <a:endParaRPr sz="2000"/>
          </a:p>
          <a:p>
            <a:pPr marL="914400" lvl="1" indent="-342900" algn="l" rtl="0">
              <a:spcBef>
                <a:spcPts val="0"/>
              </a:spcBef>
              <a:spcAft>
                <a:spcPts val="0"/>
              </a:spcAft>
              <a:buSzPts val="1800"/>
              <a:buChar char="□"/>
            </a:pPr>
            <a:r>
              <a:rPr lang="en" sz="1800"/>
              <a:t>Understand importance of positive and supportive relationships between at-risk youth and adults in the community</a:t>
            </a:r>
            <a:endParaRPr sz="1800"/>
          </a:p>
          <a:p>
            <a:pPr marL="914400" lvl="1" indent="-342900" algn="l" rtl="0">
              <a:spcBef>
                <a:spcPts val="0"/>
              </a:spcBef>
              <a:spcAft>
                <a:spcPts val="0"/>
              </a:spcAft>
              <a:buSzPts val="1800"/>
              <a:buChar char="□"/>
            </a:pPr>
            <a:r>
              <a:rPr lang="en" sz="1800"/>
              <a:t>Learn about current research on the benefits of these relationships</a:t>
            </a:r>
            <a:endParaRPr sz="1800"/>
          </a:p>
          <a:p>
            <a:pPr marL="914400" lvl="1" indent="-342900" algn="l" rtl="0">
              <a:spcBef>
                <a:spcPts val="0"/>
              </a:spcBef>
              <a:spcAft>
                <a:spcPts val="0"/>
              </a:spcAft>
              <a:buSzPts val="1800"/>
              <a:buChar char="□"/>
            </a:pPr>
            <a:r>
              <a:rPr lang="en" sz="1800"/>
              <a:t>Review approaches adults can use to cultivate relationships</a:t>
            </a:r>
            <a:endParaRPr sz="1800"/>
          </a:p>
          <a:p>
            <a:pPr marL="914400" lvl="1" indent="-342900" algn="l" rtl="0">
              <a:spcBef>
                <a:spcPts val="0"/>
              </a:spcBef>
              <a:spcAft>
                <a:spcPts val="0"/>
              </a:spcAft>
              <a:buSzPts val="1800"/>
              <a:buChar char="□"/>
            </a:pPr>
            <a:r>
              <a:rPr lang="en" sz="1800"/>
              <a:t>Discuss barriers and challenges that arise in developing these relationships with these youth </a:t>
            </a:r>
            <a:endParaRPr sz="1800"/>
          </a:p>
          <a:p>
            <a:pPr marL="457200" lvl="0" indent="0" algn="l" rtl="0">
              <a:spcBef>
                <a:spcPts val="60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txBox="1">
            <a:spLocks noGrp="1"/>
          </p:cNvSpPr>
          <p:nvPr>
            <p:ph type="sldNum" idx="12"/>
          </p:nvPr>
        </p:nvSpPr>
        <p:spPr>
          <a:xfrm>
            <a:off x="4297650" y="4777483"/>
            <a:ext cx="548700" cy="3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20</a:t>
            </a:fld>
            <a:endParaRPr/>
          </a:p>
        </p:txBody>
      </p:sp>
      <p:sp>
        <p:nvSpPr>
          <p:cNvPr id="196" name="Google Shape;196;p31"/>
          <p:cNvSpPr txBox="1">
            <a:spLocks noGrp="1"/>
          </p:cNvSpPr>
          <p:nvPr>
            <p:ph type="title" idx="4294967295"/>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is a Mentor???</a:t>
            </a:r>
            <a:endParaRPr/>
          </a:p>
        </p:txBody>
      </p:sp>
      <p:pic>
        <p:nvPicPr>
          <p:cNvPr id="197" name="Google Shape;197;p31"/>
          <p:cNvPicPr preferRelativeResize="0"/>
          <p:nvPr/>
        </p:nvPicPr>
        <p:blipFill>
          <a:blip r:embed="rId3">
            <a:alphaModFix/>
          </a:blip>
          <a:stretch>
            <a:fillRect/>
          </a:stretch>
        </p:blipFill>
        <p:spPr>
          <a:xfrm>
            <a:off x="247350" y="1104800"/>
            <a:ext cx="3855931" cy="2244275"/>
          </a:xfrm>
          <a:prstGeom prst="rect">
            <a:avLst/>
          </a:prstGeom>
          <a:noFill/>
          <a:ln>
            <a:noFill/>
          </a:ln>
        </p:spPr>
      </p:pic>
      <p:pic>
        <p:nvPicPr>
          <p:cNvPr id="198" name="Google Shape;198;p31"/>
          <p:cNvPicPr preferRelativeResize="0"/>
          <p:nvPr/>
        </p:nvPicPr>
        <p:blipFill>
          <a:blip r:embed="rId4">
            <a:alphaModFix/>
          </a:blip>
          <a:stretch>
            <a:fillRect/>
          </a:stretch>
        </p:blipFill>
        <p:spPr>
          <a:xfrm>
            <a:off x="5314275" y="1017724"/>
            <a:ext cx="3248075" cy="2244276"/>
          </a:xfrm>
          <a:prstGeom prst="rect">
            <a:avLst/>
          </a:prstGeom>
          <a:noFill/>
          <a:ln>
            <a:noFill/>
          </a:ln>
        </p:spPr>
      </p:pic>
      <p:pic>
        <p:nvPicPr>
          <p:cNvPr id="199" name="Google Shape;199;p31"/>
          <p:cNvPicPr preferRelativeResize="0"/>
          <p:nvPr/>
        </p:nvPicPr>
        <p:blipFill>
          <a:blip r:embed="rId5">
            <a:alphaModFix/>
          </a:blip>
          <a:stretch>
            <a:fillRect/>
          </a:stretch>
        </p:blipFill>
        <p:spPr>
          <a:xfrm>
            <a:off x="3075350" y="2784850"/>
            <a:ext cx="2993298" cy="2244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10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gtEl>
                                        <p:attrNameLst>
                                          <p:attrName>style.visibility</p:attrName>
                                        </p:attrNameLst>
                                      </p:cBhvr>
                                      <p:to>
                                        <p:strVal val="visible"/>
                                      </p:to>
                                    </p:set>
                                    <p:animEffect transition="in" filter="fade">
                                      <p:cBhvr>
                                        <p:cTn id="17"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Mentoring Relationships - Characteristics</a:t>
            </a:r>
            <a:endParaRPr/>
          </a:p>
        </p:txBody>
      </p:sp>
      <p:sp>
        <p:nvSpPr>
          <p:cNvPr id="205" name="Google Shape;205;p32"/>
          <p:cNvSpPr txBox="1">
            <a:spLocks noGrp="1"/>
          </p:cNvSpPr>
          <p:nvPr>
            <p:ph type="body" idx="1"/>
          </p:nvPr>
        </p:nvSpPr>
        <p:spPr>
          <a:xfrm>
            <a:off x="403725" y="1318100"/>
            <a:ext cx="42603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800" b="1"/>
              <a:t>Relationship Characteristics</a:t>
            </a:r>
            <a:endParaRPr sz="1800" b="1"/>
          </a:p>
          <a:p>
            <a:pPr marL="457200" lvl="0" indent="-342900" algn="l" rtl="0">
              <a:spcBef>
                <a:spcPts val="600"/>
              </a:spcBef>
              <a:spcAft>
                <a:spcPts val="0"/>
              </a:spcAft>
              <a:buSzPts val="1800"/>
              <a:buChar char="▣"/>
            </a:pPr>
            <a:r>
              <a:rPr lang="en" sz="1800"/>
              <a:t>Safe, nurturing, supportive environment to foster development of youth</a:t>
            </a:r>
            <a:endParaRPr sz="1800"/>
          </a:p>
          <a:p>
            <a:pPr marL="457200" lvl="0" indent="-342900" algn="l" rtl="0">
              <a:spcBef>
                <a:spcPts val="0"/>
              </a:spcBef>
              <a:spcAft>
                <a:spcPts val="0"/>
              </a:spcAft>
              <a:buSzPts val="1800"/>
              <a:buChar char="▣"/>
            </a:pPr>
            <a:r>
              <a:rPr lang="en" sz="1800"/>
              <a:t>Emotionally close and safe</a:t>
            </a:r>
            <a:endParaRPr sz="1800"/>
          </a:p>
          <a:p>
            <a:pPr marL="457200" lvl="0" indent="-342900" algn="l" rtl="0">
              <a:spcBef>
                <a:spcPts val="0"/>
              </a:spcBef>
              <a:spcAft>
                <a:spcPts val="0"/>
              </a:spcAft>
              <a:buSzPts val="1800"/>
              <a:buChar char="▣"/>
            </a:pPr>
            <a:r>
              <a:rPr lang="en" sz="1800"/>
              <a:t>Trusting</a:t>
            </a:r>
            <a:endParaRPr sz="1800"/>
          </a:p>
          <a:p>
            <a:pPr marL="457200" lvl="0" indent="-342900" algn="l" rtl="0">
              <a:spcBef>
                <a:spcPts val="0"/>
              </a:spcBef>
              <a:spcAft>
                <a:spcPts val="0"/>
              </a:spcAft>
              <a:buSzPts val="1800"/>
              <a:buChar char="▣"/>
            </a:pPr>
            <a:r>
              <a:rPr lang="en" sz="1800"/>
              <a:t>Instrumental and reciprocal help</a:t>
            </a: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sz="1800"/>
          </a:p>
        </p:txBody>
      </p:sp>
      <p:sp>
        <p:nvSpPr>
          <p:cNvPr id="206" name="Google Shape;206;p32"/>
          <p:cNvSpPr txBox="1">
            <a:spLocks noGrp="1"/>
          </p:cNvSpPr>
          <p:nvPr>
            <p:ph type="body" idx="1"/>
          </p:nvPr>
        </p:nvSpPr>
        <p:spPr>
          <a:xfrm>
            <a:off x="4792850" y="1318100"/>
            <a:ext cx="42603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800" b="1"/>
              <a:t>Mentor Characteristics</a:t>
            </a:r>
            <a:endParaRPr sz="1800" b="1"/>
          </a:p>
          <a:p>
            <a:pPr marL="457200" lvl="0" indent="-342900" algn="l" rtl="0">
              <a:spcBef>
                <a:spcPts val="600"/>
              </a:spcBef>
              <a:spcAft>
                <a:spcPts val="0"/>
              </a:spcAft>
              <a:buSzPts val="1800"/>
              <a:buChar char="▣"/>
            </a:pPr>
            <a:r>
              <a:rPr lang="en" sz="1800"/>
              <a:t>Warm</a:t>
            </a:r>
            <a:endParaRPr sz="1800"/>
          </a:p>
          <a:p>
            <a:pPr marL="457200" lvl="0" indent="-342900" algn="l" rtl="0">
              <a:spcBef>
                <a:spcPts val="0"/>
              </a:spcBef>
              <a:spcAft>
                <a:spcPts val="0"/>
              </a:spcAft>
              <a:buSzPts val="1800"/>
              <a:buChar char="▣"/>
            </a:pPr>
            <a:r>
              <a:rPr lang="en" sz="1800"/>
              <a:t>Empathic</a:t>
            </a:r>
            <a:endParaRPr sz="1800"/>
          </a:p>
          <a:p>
            <a:pPr marL="457200" lvl="0" indent="-342900" algn="l" rtl="0">
              <a:spcBef>
                <a:spcPts val="0"/>
              </a:spcBef>
              <a:spcAft>
                <a:spcPts val="0"/>
              </a:spcAft>
              <a:buSzPts val="1800"/>
              <a:buChar char="▣"/>
            </a:pPr>
            <a:r>
              <a:rPr lang="en" sz="1800"/>
              <a:t>Encouraging</a:t>
            </a:r>
            <a:endParaRPr sz="1800"/>
          </a:p>
          <a:p>
            <a:pPr marL="457200" lvl="0" indent="-342900" algn="l" rtl="0">
              <a:spcBef>
                <a:spcPts val="0"/>
              </a:spcBef>
              <a:spcAft>
                <a:spcPts val="0"/>
              </a:spcAft>
              <a:buSzPts val="1800"/>
              <a:buChar char="▣"/>
            </a:pPr>
            <a:r>
              <a:rPr lang="en" sz="1800"/>
              <a:t>Positivite </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3"/>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Why Should We Promote Mentoring Relationships?</a:t>
            </a:r>
            <a:endParaRPr/>
          </a:p>
        </p:txBody>
      </p:sp>
      <p:pic>
        <p:nvPicPr>
          <p:cNvPr id="212" name="Google Shape;212;p33"/>
          <p:cNvPicPr preferRelativeResize="0"/>
          <p:nvPr/>
        </p:nvPicPr>
        <p:blipFill>
          <a:blip r:embed="rId3">
            <a:alphaModFix/>
          </a:blip>
          <a:stretch>
            <a:fillRect/>
          </a:stretch>
        </p:blipFill>
        <p:spPr>
          <a:xfrm>
            <a:off x="1442725" y="1121400"/>
            <a:ext cx="6074251" cy="3731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4"/>
          <p:cNvPicPr preferRelativeResize="0"/>
          <p:nvPr/>
        </p:nvPicPr>
        <p:blipFill>
          <a:blip r:embed="rId3">
            <a:alphaModFix/>
          </a:blip>
          <a:stretch>
            <a:fillRect/>
          </a:stretch>
        </p:blipFill>
        <p:spPr>
          <a:xfrm>
            <a:off x="1290385" y="490087"/>
            <a:ext cx="6563225" cy="41633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5"/>
          <p:cNvPicPr preferRelativeResize="0"/>
          <p:nvPr/>
        </p:nvPicPr>
        <p:blipFill>
          <a:blip r:embed="rId3">
            <a:alphaModFix/>
          </a:blip>
          <a:stretch>
            <a:fillRect/>
          </a:stretch>
        </p:blipFill>
        <p:spPr>
          <a:xfrm>
            <a:off x="1291600" y="495550"/>
            <a:ext cx="6560801" cy="4152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6"/>
          <p:cNvPicPr preferRelativeResize="0"/>
          <p:nvPr/>
        </p:nvPicPr>
        <p:blipFill>
          <a:blip r:embed="rId3">
            <a:alphaModFix/>
          </a:blip>
          <a:stretch>
            <a:fillRect/>
          </a:stretch>
        </p:blipFill>
        <p:spPr>
          <a:xfrm>
            <a:off x="1233637" y="455125"/>
            <a:ext cx="6676725" cy="42332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7"/>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 Conclusion</a:t>
            </a:r>
            <a:endParaRPr/>
          </a:p>
        </p:txBody>
      </p:sp>
      <p:sp>
        <p:nvSpPr>
          <p:cNvPr id="233" name="Google Shape;233;p37"/>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457200" lvl="0" indent="-361950" algn="l" rtl="0">
              <a:spcBef>
                <a:spcPts val="600"/>
              </a:spcBef>
              <a:spcAft>
                <a:spcPts val="0"/>
              </a:spcAft>
              <a:buSzPts val="2100"/>
              <a:buChar char="▣"/>
            </a:pPr>
            <a:r>
              <a:rPr lang="en" sz="2100"/>
              <a:t>At-risk youth likely experience traumatic events (which can impact their behaviors)</a:t>
            </a:r>
            <a:endParaRPr sz="2100"/>
          </a:p>
          <a:p>
            <a:pPr marL="457200" lvl="0" indent="-361950" algn="l" rtl="0">
              <a:spcBef>
                <a:spcPts val="0"/>
              </a:spcBef>
              <a:spcAft>
                <a:spcPts val="0"/>
              </a:spcAft>
              <a:buSzPts val="2100"/>
              <a:buChar char="▣"/>
            </a:pPr>
            <a:r>
              <a:rPr lang="en" sz="2100"/>
              <a:t>Historical and systemic circumstances can lead to racial and ethnic bias and discrimination</a:t>
            </a:r>
            <a:endParaRPr sz="2100"/>
          </a:p>
          <a:p>
            <a:pPr marL="457200" lvl="0" indent="-361950" algn="l" rtl="0">
              <a:spcBef>
                <a:spcPts val="0"/>
              </a:spcBef>
              <a:spcAft>
                <a:spcPts val="0"/>
              </a:spcAft>
              <a:buSzPts val="2100"/>
              <a:buChar char="▣"/>
            </a:pPr>
            <a:r>
              <a:rPr lang="en" sz="2100"/>
              <a:t>Youth interact with multiple systems in their environments, and thus “social change agents” </a:t>
            </a:r>
            <a:endParaRPr sz="2100"/>
          </a:p>
          <a:p>
            <a:pPr marL="457200" lvl="0" indent="-361950" algn="l" rtl="0">
              <a:spcBef>
                <a:spcPts val="0"/>
              </a:spcBef>
              <a:spcAft>
                <a:spcPts val="0"/>
              </a:spcAft>
              <a:buSzPts val="2100"/>
              <a:buChar char="▣"/>
            </a:pPr>
            <a:r>
              <a:rPr lang="en" sz="2100"/>
              <a:t>As social change agents, we can have significant impact on these youth through informal mentoring relationships </a:t>
            </a:r>
            <a:endParaRPr sz="2100"/>
          </a:p>
        </p:txBody>
      </p:sp>
      <p:sp>
        <p:nvSpPr>
          <p:cNvPr id="234" name="Google Shape;234;p37"/>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p:nvPr/>
        </p:nvSpPr>
        <p:spPr>
          <a:xfrm>
            <a:off x="0" y="0"/>
            <a:ext cx="9144000" cy="1965000"/>
          </a:xfrm>
          <a:prstGeom prst="rect">
            <a:avLst/>
          </a:prstGeom>
          <a:solidFill>
            <a:srgbClr val="C7F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8"/>
          <p:cNvSpPr txBox="1">
            <a:spLocks noGrp="1"/>
          </p:cNvSpPr>
          <p:nvPr>
            <p:ph type="ctrTitle" idx="4294967295"/>
          </p:nvPr>
        </p:nvSpPr>
        <p:spPr>
          <a:xfrm>
            <a:off x="582500" y="1390256"/>
            <a:ext cx="67461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2000">
                <a:solidFill>
                  <a:srgbClr val="4ECDC4"/>
                </a:solidFill>
              </a:rPr>
              <a:t>Thanks!</a:t>
            </a:r>
            <a:endParaRPr sz="12000">
              <a:solidFill>
                <a:srgbClr val="4ECDC4"/>
              </a:solidFill>
            </a:endParaRPr>
          </a:p>
        </p:txBody>
      </p:sp>
      <p:sp>
        <p:nvSpPr>
          <p:cNvPr id="241" name="Google Shape;241;p38"/>
          <p:cNvSpPr txBox="1">
            <a:spLocks noGrp="1"/>
          </p:cNvSpPr>
          <p:nvPr>
            <p:ph type="subTitle" idx="4294967295"/>
          </p:nvPr>
        </p:nvSpPr>
        <p:spPr>
          <a:xfrm>
            <a:off x="701982" y="2188411"/>
            <a:ext cx="5025300" cy="62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4000" b="1"/>
              <a:t>Any questions?</a:t>
            </a:r>
            <a:endParaRPr sz="4000" b="1"/>
          </a:p>
        </p:txBody>
      </p:sp>
      <p:sp>
        <p:nvSpPr>
          <p:cNvPr id="242" name="Google Shape;242;p38"/>
          <p:cNvSpPr txBox="1">
            <a:spLocks noGrp="1"/>
          </p:cNvSpPr>
          <p:nvPr>
            <p:ph type="body" idx="4294967295"/>
          </p:nvPr>
        </p:nvSpPr>
        <p:spPr>
          <a:xfrm>
            <a:off x="701975" y="3448988"/>
            <a:ext cx="6665100" cy="141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454F5B"/>
                </a:solidFill>
              </a:rPr>
              <a:t>Comments and feedback: </a:t>
            </a:r>
            <a:endParaRPr sz="1500">
              <a:solidFill>
                <a:srgbClr val="454F5B"/>
              </a:solidFill>
            </a:endParaRPr>
          </a:p>
          <a:p>
            <a:pPr marL="0" lvl="0" indent="0" algn="l" rtl="0">
              <a:spcBef>
                <a:spcPts val="0"/>
              </a:spcBef>
              <a:spcAft>
                <a:spcPts val="0"/>
              </a:spcAft>
              <a:buNone/>
            </a:pPr>
            <a:r>
              <a:rPr lang="en" sz="1500" u="sng">
                <a:solidFill>
                  <a:schemeClr val="hlink"/>
                </a:solidFill>
                <a:hlinkClick r:id="rId3"/>
              </a:rPr>
              <a:t>https://forms.gle/YyYHkpKR4m7oUwBc6</a:t>
            </a:r>
            <a:endParaRPr sz="1500">
              <a:solidFill>
                <a:srgbClr val="454F5B"/>
              </a:solidFill>
            </a:endParaRPr>
          </a:p>
          <a:p>
            <a:pPr marL="0" lvl="0" indent="0" algn="l" rtl="0">
              <a:spcBef>
                <a:spcPts val="0"/>
              </a:spcBef>
              <a:spcAft>
                <a:spcPts val="0"/>
              </a:spcAft>
              <a:buNone/>
            </a:pPr>
            <a:endParaRPr sz="1500">
              <a:solidFill>
                <a:srgbClr val="454F5B"/>
              </a:solidFill>
            </a:endParaRPr>
          </a:p>
          <a:p>
            <a:pPr marL="0" lvl="0" indent="0" algn="l" rtl="0">
              <a:spcBef>
                <a:spcPts val="0"/>
              </a:spcBef>
              <a:spcAft>
                <a:spcPts val="0"/>
              </a:spcAft>
              <a:buNone/>
            </a:pPr>
            <a:r>
              <a:rPr lang="en" sz="1500">
                <a:solidFill>
                  <a:srgbClr val="454F5B"/>
                </a:solidFill>
              </a:rPr>
              <a:t>You can find me at:</a:t>
            </a:r>
            <a:endParaRPr sz="1500">
              <a:solidFill>
                <a:srgbClr val="454F5B"/>
              </a:solidFill>
            </a:endParaRPr>
          </a:p>
          <a:p>
            <a:pPr marL="0" lvl="0" indent="0" algn="l" rtl="0">
              <a:spcBef>
                <a:spcPts val="0"/>
              </a:spcBef>
              <a:spcAft>
                <a:spcPts val="0"/>
              </a:spcAft>
              <a:buNone/>
            </a:pPr>
            <a:r>
              <a:rPr lang="en" sz="1500">
                <a:solidFill>
                  <a:srgbClr val="454F5B"/>
                </a:solidFill>
              </a:rPr>
              <a:t>aunni@stressandtrauma.org</a:t>
            </a:r>
            <a:endParaRPr sz="1500">
              <a:solidFill>
                <a:srgbClr val="454F5B"/>
              </a:solidFill>
            </a:endParaRPr>
          </a:p>
        </p:txBody>
      </p:sp>
      <p:sp>
        <p:nvSpPr>
          <p:cNvPr id="243" name="Google Shape;243;p38"/>
          <p:cNvSpPr/>
          <p:nvPr/>
        </p:nvSpPr>
        <p:spPr>
          <a:xfrm>
            <a:off x="813273" y="3075198"/>
            <a:ext cx="1533600" cy="103200"/>
          </a:xfrm>
          <a:prstGeom prst="rect">
            <a:avLst/>
          </a:prstGeom>
          <a:solidFill>
            <a:srgbClr val="454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54F5B"/>
              </a:solidFill>
            </a:endParaRPr>
          </a:p>
        </p:txBody>
      </p:sp>
      <p:sp>
        <p:nvSpPr>
          <p:cNvPr id="244" name="Google Shape;244;p38"/>
          <p:cNvSpPr txBox="1">
            <a:spLocks noGrp="1"/>
          </p:cNvSpPr>
          <p:nvPr>
            <p:ph type="sldNum" idx="12"/>
          </p:nvPr>
        </p:nvSpPr>
        <p:spPr>
          <a:xfrm>
            <a:off x="4297650" y="4777483"/>
            <a:ext cx="548700" cy="3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39"/>
          <p:cNvPicPr preferRelativeResize="0"/>
          <p:nvPr/>
        </p:nvPicPr>
        <p:blipFill>
          <a:blip r:embed="rId3">
            <a:alphaModFix/>
          </a:blip>
          <a:stretch>
            <a:fillRect/>
          </a:stretch>
        </p:blipFill>
        <p:spPr>
          <a:xfrm>
            <a:off x="2000250" y="0"/>
            <a:ext cx="5143503" cy="514350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0"/>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55" name="Google Shape;255;p40"/>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256" name="Google Shape;256;p40"/>
          <p:cNvPicPr preferRelativeResize="0"/>
          <p:nvPr/>
        </p:nvPicPr>
        <p:blipFill>
          <a:blip r:embed="rId3">
            <a:alphaModFix/>
          </a:blip>
          <a:stretch>
            <a:fillRect/>
          </a:stretch>
        </p:blipFill>
        <p:spPr>
          <a:xfrm>
            <a:off x="1998535" y="0"/>
            <a:ext cx="5146929"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3"/>
          <p:cNvSpPr txBox="1">
            <a:spLocks noGrp="1"/>
          </p:cNvSpPr>
          <p:nvPr>
            <p:ph type="sldNum" idx="12"/>
          </p:nvPr>
        </p:nvSpPr>
        <p:spPr>
          <a:xfrm>
            <a:off x="4297650" y="4777483"/>
            <a:ext cx="548700" cy="3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sp>
        <p:nvSpPr>
          <p:cNvPr id="75" name="Google Shape;75;p13"/>
          <p:cNvSpPr txBox="1"/>
          <p:nvPr/>
        </p:nvSpPr>
        <p:spPr>
          <a:xfrm>
            <a:off x="270300" y="2148300"/>
            <a:ext cx="8603400" cy="84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chemeClr val="dk1"/>
                </a:solidFill>
                <a:latin typeface="Montserrat"/>
                <a:ea typeface="Montserrat"/>
                <a:cs typeface="Montserrat"/>
                <a:sym typeface="Montserrat"/>
              </a:rPr>
              <a:t>This webinar was hosted by The Illinois Association of Juvenile Justice Councils</a:t>
            </a:r>
            <a:endParaRPr sz="2600">
              <a:solidFill>
                <a:schemeClr val="dk1"/>
              </a:solidFill>
              <a:latin typeface="Montserrat"/>
              <a:ea typeface="Montserrat"/>
              <a:cs typeface="Montserrat"/>
              <a:sym typeface="Montserrat"/>
            </a:endParaRPr>
          </a:p>
          <a:p>
            <a:pPr marL="0" lvl="0" indent="0" algn="ctr" rtl="0">
              <a:spcBef>
                <a:spcPts val="0"/>
              </a:spcBef>
              <a:spcAft>
                <a:spcPts val="0"/>
              </a:spcAft>
              <a:buNone/>
            </a:pPr>
            <a:r>
              <a:rPr lang="en" sz="2600">
                <a:solidFill>
                  <a:schemeClr val="dk1"/>
                </a:solidFill>
                <a:latin typeface="Montserrat"/>
                <a:ea typeface="Montserrat"/>
                <a:cs typeface="Montserrat"/>
                <a:sym typeface="Montserrat"/>
              </a:rPr>
              <a:t> &amp; </a:t>
            </a:r>
            <a:endParaRPr sz="2600">
              <a:solidFill>
                <a:schemeClr val="dk1"/>
              </a:solidFill>
              <a:latin typeface="Montserrat"/>
              <a:ea typeface="Montserrat"/>
              <a:cs typeface="Montserrat"/>
              <a:sym typeface="Montserrat"/>
            </a:endParaRPr>
          </a:p>
          <a:p>
            <a:pPr marL="0" lvl="0" indent="0" algn="ctr" rtl="0">
              <a:spcBef>
                <a:spcPts val="0"/>
              </a:spcBef>
              <a:spcAft>
                <a:spcPts val="0"/>
              </a:spcAft>
              <a:buNone/>
            </a:pPr>
            <a:r>
              <a:rPr lang="en" sz="2600">
                <a:solidFill>
                  <a:schemeClr val="dk1"/>
                </a:solidFill>
                <a:latin typeface="Montserrat"/>
                <a:ea typeface="Montserrat"/>
                <a:cs typeface="Montserrat"/>
                <a:sym typeface="Montserrat"/>
              </a:rPr>
              <a:t>The Southern Illinois </a:t>
            </a:r>
            <a:endParaRPr sz="2600">
              <a:solidFill>
                <a:schemeClr val="dk1"/>
              </a:solidFill>
              <a:latin typeface="Montserrat"/>
              <a:ea typeface="Montserrat"/>
              <a:cs typeface="Montserrat"/>
              <a:sym typeface="Montserrat"/>
            </a:endParaRPr>
          </a:p>
          <a:p>
            <a:pPr marL="0" lvl="0" indent="0" algn="ctr" rtl="0">
              <a:spcBef>
                <a:spcPts val="0"/>
              </a:spcBef>
              <a:spcAft>
                <a:spcPts val="0"/>
              </a:spcAft>
              <a:buNone/>
            </a:pPr>
            <a:r>
              <a:rPr lang="en" sz="2600">
                <a:solidFill>
                  <a:schemeClr val="dk1"/>
                </a:solidFill>
                <a:latin typeface="Montserrat"/>
                <a:ea typeface="Montserrat"/>
                <a:cs typeface="Montserrat"/>
                <a:sym typeface="Montserrat"/>
              </a:rPr>
              <a:t>Violence Prevention Project </a:t>
            </a:r>
            <a:endParaRPr sz="2600">
              <a:solidFill>
                <a:schemeClr val="dk1"/>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1"/>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62" name="Google Shape;262;p41"/>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263" name="Google Shape;263;p41"/>
          <p:cNvPicPr preferRelativeResize="0"/>
          <p:nvPr/>
        </p:nvPicPr>
        <p:blipFill>
          <a:blip r:embed="rId3">
            <a:alphaModFix/>
          </a:blip>
          <a:stretch>
            <a:fillRect/>
          </a:stretch>
        </p:blipFill>
        <p:spPr>
          <a:xfrm>
            <a:off x="2390900" y="282600"/>
            <a:ext cx="4501375" cy="4501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2"/>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69" name="Google Shape;269;p42"/>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270" name="Google Shape;270;p42"/>
          <p:cNvPicPr preferRelativeResize="0"/>
          <p:nvPr/>
        </p:nvPicPr>
        <p:blipFill>
          <a:blip r:embed="rId3">
            <a:alphaModFix/>
          </a:blip>
          <a:stretch>
            <a:fillRect/>
          </a:stretch>
        </p:blipFill>
        <p:spPr>
          <a:xfrm>
            <a:off x="1998535" y="0"/>
            <a:ext cx="5146929"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3"/>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76" name="Google Shape;276;p43"/>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277" name="Google Shape;277;p43"/>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4"/>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83" name="Google Shape;283;p44"/>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284" name="Google Shape;284;p44"/>
          <p:cNvPicPr preferRelativeResize="0"/>
          <p:nvPr/>
        </p:nvPicPr>
        <p:blipFill>
          <a:blip r:embed="rId3">
            <a:alphaModFix/>
          </a:blip>
          <a:stretch>
            <a:fillRect/>
          </a:stretch>
        </p:blipFill>
        <p:spPr>
          <a:xfrm>
            <a:off x="2000250" y="48125"/>
            <a:ext cx="51435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5"/>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90" name="Google Shape;290;p45"/>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291" name="Google Shape;291;p45"/>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6"/>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97" name="Google Shape;297;p46"/>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298" name="Google Shape;298;p46"/>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7"/>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04" name="Google Shape;304;p47"/>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305" name="Google Shape;305;p47"/>
          <p:cNvPicPr preferRelativeResize="0"/>
          <p:nvPr/>
        </p:nvPicPr>
        <p:blipFill>
          <a:blip r:embed="rId3">
            <a:alphaModFix/>
          </a:blip>
          <a:stretch>
            <a:fillRect/>
          </a:stretch>
        </p:blipFill>
        <p:spPr>
          <a:xfrm>
            <a:off x="1998535" y="0"/>
            <a:ext cx="5146929"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8"/>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11" name="Google Shape;311;p48"/>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312" name="Google Shape;312;p48"/>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9"/>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18" name="Google Shape;318;p49"/>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319" name="Google Shape;319;p49"/>
          <p:cNvPicPr preferRelativeResize="0"/>
          <p:nvPr/>
        </p:nvPicPr>
        <p:blipFill>
          <a:blip r:embed="rId3">
            <a:alphaModFix/>
          </a:blip>
          <a:stretch>
            <a:fillRect/>
          </a:stretch>
        </p:blipFill>
        <p:spPr>
          <a:xfrm>
            <a:off x="862197" y="0"/>
            <a:ext cx="7419604" cy="51434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0"/>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25" name="Google Shape;325;p50"/>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326" name="Google Shape;326;p50"/>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Bronfenbrenner’s Ecological Systems Theory </a:t>
            </a:r>
            <a:endParaRPr/>
          </a:p>
        </p:txBody>
      </p:sp>
      <p:pic>
        <p:nvPicPr>
          <p:cNvPr id="96" name="Google Shape;96;p15"/>
          <p:cNvPicPr preferRelativeResize="0"/>
          <p:nvPr/>
        </p:nvPicPr>
        <p:blipFill>
          <a:blip r:embed="rId3">
            <a:alphaModFix/>
          </a:blip>
          <a:stretch>
            <a:fillRect/>
          </a:stretch>
        </p:blipFill>
        <p:spPr>
          <a:xfrm>
            <a:off x="2555825" y="1232100"/>
            <a:ext cx="4032349" cy="3660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1"/>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32" name="Google Shape;332;p51"/>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333" name="Google Shape;333;p51"/>
          <p:cNvPicPr preferRelativeResize="0"/>
          <p:nvPr/>
        </p:nvPicPr>
        <p:blipFill>
          <a:blip r:embed="rId3">
            <a:alphaModFix/>
          </a:blip>
          <a:stretch>
            <a:fillRect/>
          </a:stretch>
        </p:blipFill>
        <p:spPr>
          <a:xfrm>
            <a:off x="2630694" y="0"/>
            <a:ext cx="3882612" cy="51434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2"/>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39" name="Google Shape;339;p52"/>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340" name="Google Shape;340;p52"/>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3"/>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References</a:t>
            </a:r>
            <a:endParaRPr/>
          </a:p>
        </p:txBody>
      </p:sp>
      <p:sp>
        <p:nvSpPr>
          <p:cNvPr id="346" name="Google Shape;346;p53"/>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457200" lvl="0" indent="-292100" algn="l" rtl="0">
              <a:spcBef>
                <a:spcPts val="600"/>
              </a:spcBef>
              <a:spcAft>
                <a:spcPts val="0"/>
              </a:spcAft>
              <a:buSzPts val="1000"/>
              <a:buChar char="▣"/>
            </a:pPr>
            <a:r>
              <a:rPr lang="en" sz="1000"/>
              <a:t>Bruce, M. &amp; Bridgeland, J. (2014). </a:t>
            </a:r>
            <a:r>
              <a:rPr lang="en" sz="1000" i="1"/>
              <a:t>The mentoring effect: Young people’s perspectives on the outcomes and availability of mentoring. </a:t>
            </a:r>
            <a:r>
              <a:rPr lang="en" sz="1000"/>
              <a:t>Civic Enterprises in association with Hart Research Associates. </a:t>
            </a:r>
            <a:r>
              <a:rPr lang="en" sz="1000" u="sng">
                <a:solidFill>
                  <a:schemeClr val="hlink"/>
                </a:solidFill>
                <a:hlinkClick r:id="rId3"/>
              </a:rPr>
              <a:t>https://www.mentoring.org/new-site/wp-content/uploads/2015/09/The_Mentoring_Effect_Full_Report.pdf</a:t>
            </a:r>
            <a:r>
              <a:rPr lang="en" sz="1000"/>
              <a:t> </a:t>
            </a:r>
            <a:endParaRPr sz="1000"/>
          </a:p>
          <a:p>
            <a:pPr marL="457200" lvl="0" indent="-292100" algn="l" rtl="0">
              <a:spcBef>
                <a:spcPts val="0"/>
              </a:spcBef>
              <a:spcAft>
                <a:spcPts val="0"/>
              </a:spcAft>
              <a:buSzPts val="1000"/>
              <a:buChar char="▣"/>
            </a:pPr>
            <a:r>
              <a:rPr lang="en" sz="1000"/>
              <a:t>Bruch, S. K., Haynes, H., &amp; Hylka, A. (2016). </a:t>
            </a:r>
            <a:r>
              <a:rPr lang="en" sz="1000" i="1"/>
              <a:t>Focus area policy brief: Teacher &amp; mentor relationships. </a:t>
            </a:r>
            <a:r>
              <a:rPr lang="en" sz="1000"/>
              <a:t>The University of Iowa Public Policy Center. </a:t>
            </a:r>
            <a:r>
              <a:rPr lang="en" sz="1000" u="sng">
                <a:solidFill>
                  <a:schemeClr val="hlink"/>
                </a:solidFill>
                <a:hlinkClick r:id="rId4"/>
              </a:rPr>
              <a:t>https://ppc.uiowa.edu/sites/default/files/icsb_brief1_mentors.pdf</a:t>
            </a:r>
            <a:endParaRPr sz="1000"/>
          </a:p>
          <a:p>
            <a:pPr marL="457200" lvl="0" indent="-292100" algn="l" rtl="0">
              <a:spcBef>
                <a:spcPts val="0"/>
              </a:spcBef>
              <a:spcAft>
                <a:spcPts val="0"/>
              </a:spcAft>
              <a:buSzPts val="1000"/>
              <a:buChar char="▣"/>
            </a:pPr>
            <a:r>
              <a:rPr lang="en" sz="1000"/>
              <a:t>Harbour, K. E., Evanovich, L. L., Sweigart, C. A., Hughes, L. E. (2015). A brief review of effective teaching practices that maximize student engagement. </a:t>
            </a:r>
            <a:r>
              <a:rPr lang="en" sz="1000" i="1"/>
              <a:t>Preventing School Failure, 59</a:t>
            </a:r>
            <a:r>
              <a:rPr lang="en" sz="1000"/>
              <a:t>(1), 5-13. </a:t>
            </a:r>
            <a:endParaRPr sz="1000"/>
          </a:p>
          <a:p>
            <a:pPr marL="457200" lvl="0" indent="-292100" algn="l" rtl="0">
              <a:spcBef>
                <a:spcPts val="0"/>
              </a:spcBef>
              <a:spcAft>
                <a:spcPts val="0"/>
              </a:spcAft>
              <a:buSzPts val="1000"/>
              <a:buChar char="▣"/>
            </a:pPr>
            <a:r>
              <a:rPr lang="en" sz="1000"/>
              <a:t>Jensen, E. (2013). How poverty affects classroom engagement. </a:t>
            </a:r>
            <a:r>
              <a:rPr lang="en" sz="1000" i="1"/>
              <a:t>Faces of Poverty, 70</a:t>
            </a:r>
            <a:r>
              <a:rPr lang="en" sz="1000"/>
              <a:t>(8), 24-30. </a:t>
            </a:r>
            <a:endParaRPr sz="1000"/>
          </a:p>
          <a:p>
            <a:pPr marL="457200" lvl="0" indent="-292100" algn="l" rtl="0">
              <a:spcBef>
                <a:spcPts val="0"/>
              </a:spcBef>
              <a:spcAft>
                <a:spcPts val="0"/>
              </a:spcAft>
              <a:buSzPts val="1000"/>
              <a:buChar char="▣"/>
            </a:pPr>
            <a:r>
              <a:rPr lang="en" sz="1000"/>
              <a:t>McCormick, M. P, &amp; O’Connor, E. E. (2014). Teacher-child relationship quality and academic achievement in elementary school: Does gender matter? </a:t>
            </a:r>
            <a:r>
              <a:rPr lang="en" sz="1000" i="1"/>
              <a:t>Journal of Educational Psychology. </a:t>
            </a:r>
            <a:endParaRPr sz="1000"/>
          </a:p>
          <a:p>
            <a:pPr marL="457200" lvl="0" indent="-292100" algn="l" rtl="0">
              <a:spcBef>
                <a:spcPts val="0"/>
              </a:spcBef>
              <a:spcAft>
                <a:spcPts val="0"/>
              </a:spcAft>
              <a:buSzPts val="1000"/>
              <a:buChar char="▣"/>
            </a:pPr>
            <a:r>
              <a:rPr lang="en" sz="1000"/>
              <a:t>Shen, B., McNauhtry, N., Martin, J., Garn, A., Kulik, N., &amp; Fahlman, M. (2015). The relationship between teacher burnout and student teacher motivation. </a:t>
            </a:r>
            <a:r>
              <a:rPr lang="en" sz="1000" i="1"/>
              <a:t>British Journal of Educational Psychology. </a:t>
            </a:r>
            <a:endParaRPr sz="1000"/>
          </a:p>
          <a:p>
            <a:pPr marL="457200" lvl="0" indent="-292100" algn="l" rtl="0">
              <a:spcBef>
                <a:spcPts val="0"/>
              </a:spcBef>
              <a:spcAft>
                <a:spcPts val="0"/>
              </a:spcAft>
              <a:buSzPts val="1000"/>
              <a:buChar char="▣"/>
            </a:pPr>
            <a:r>
              <a:rPr lang="en" sz="1000"/>
              <a:t>Sparks, S. D. (2019, Mar 12). Why teacher-student relationships matter. </a:t>
            </a:r>
            <a:r>
              <a:rPr lang="en" sz="1000" i="1"/>
              <a:t>Education Week. 	</a:t>
            </a:r>
            <a:endParaRPr sz="1000"/>
          </a:p>
          <a:p>
            <a:pPr marL="457200" lvl="0" indent="-292100" algn="l" rtl="0">
              <a:spcBef>
                <a:spcPts val="0"/>
              </a:spcBef>
              <a:spcAft>
                <a:spcPts val="0"/>
              </a:spcAft>
              <a:buSzPts val="1000"/>
              <a:buChar char="▣"/>
            </a:pPr>
            <a:r>
              <a:rPr lang="en" sz="1000"/>
              <a:t>Taylor, R. D., &amp; Gebre, A. (2016). Teacher-student relationships and personalized learning: Implications of person and contextual variables. In M. Murphy, S. Redding, &amp; J. Twyman (eds.), </a:t>
            </a:r>
            <a:r>
              <a:rPr lang="en" sz="1000" i="1"/>
              <a:t>Handbook on personalized learning for states, districts, and schools</a:t>
            </a:r>
            <a:r>
              <a:rPr lang="en" sz="1000"/>
              <a:t> (pp. 205-220). Philadelphia, PA: Temple University, Center on Innovations in Learning. Retrieved from </a:t>
            </a:r>
            <a:r>
              <a:rPr lang="en" sz="1000" u="sng">
                <a:solidFill>
                  <a:schemeClr val="hlink"/>
                </a:solidFill>
                <a:hlinkClick r:id="rId5"/>
              </a:rPr>
              <a:t>www.centeril.org</a:t>
            </a:r>
            <a:endParaRPr sz="1000"/>
          </a:p>
          <a:p>
            <a:pPr marL="457200" lvl="0" indent="-292100" algn="l" rtl="0">
              <a:spcBef>
                <a:spcPts val="0"/>
              </a:spcBef>
              <a:spcAft>
                <a:spcPts val="0"/>
              </a:spcAft>
              <a:buSzPts val="1000"/>
              <a:buChar char="▣"/>
            </a:pPr>
            <a:r>
              <a:rPr lang="en" sz="1000"/>
              <a:t>Zee, M., &amp; de Bree, E. (2016). Students’ self-regulation and achievement in basic reading and math skills: The role of student-teacher relationships in middle childhood. </a:t>
            </a:r>
            <a:r>
              <a:rPr lang="en" sz="1000" i="1"/>
              <a:t>European Journal of Developmental Psychology, 14</a:t>
            </a:r>
            <a:r>
              <a:rPr lang="en" sz="1000"/>
              <a:t>(3). </a:t>
            </a:r>
            <a:endParaRPr sz="1000"/>
          </a:p>
          <a:p>
            <a:pPr marL="457200" lvl="0" indent="0" algn="l" rtl="0">
              <a:spcBef>
                <a:spcPts val="600"/>
              </a:spcBef>
              <a:spcAft>
                <a:spcPts val="0"/>
              </a:spcAft>
              <a:buNone/>
            </a:pPr>
            <a:endParaRPr sz="1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4"/>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Credits</a:t>
            </a:r>
            <a:endParaRPr/>
          </a:p>
        </p:txBody>
      </p:sp>
      <p:sp>
        <p:nvSpPr>
          <p:cNvPr id="352" name="Google Shape;352;p54"/>
          <p:cNvSpPr txBox="1">
            <a:spLocks noGrp="1"/>
          </p:cNvSpPr>
          <p:nvPr>
            <p:ph type="body" idx="1"/>
          </p:nvPr>
        </p:nvSpPr>
        <p:spPr>
          <a:xfrm>
            <a:off x="691200" y="1511100"/>
            <a:ext cx="7761600" cy="286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400">
                <a:solidFill>
                  <a:srgbClr val="454F5B"/>
                </a:solidFill>
              </a:rPr>
              <a:t>Special thanks to all the people who made and released these awesome resources for free:</a:t>
            </a:r>
            <a:endParaRPr sz="2400">
              <a:solidFill>
                <a:srgbClr val="454F5B"/>
              </a:solidFill>
            </a:endParaRPr>
          </a:p>
          <a:p>
            <a:pPr marL="457200" lvl="0" indent="-381000" algn="l" rtl="0">
              <a:lnSpc>
                <a:spcPct val="115000"/>
              </a:lnSpc>
              <a:spcBef>
                <a:spcPts val="600"/>
              </a:spcBef>
              <a:spcAft>
                <a:spcPts val="0"/>
              </a:spcAft>
              <a:buClr>
                <a:srgbClr val="C7F464"/>
              </a:buClr>
              <a:buSzPts val="2400"/>
              <a:buChar char="▣"/>
            </a:pPr>
            <a:r>
              <a:rPr lang="en" sz="2400">
                <a:solidFill>
                  <a:srgbClr val="454F5B"/>
                </a:solidFill>
              </a:rPr>
              <a:t>Presentation template by </a:t>
            </a:r>
            <a:r>
              <a:rPr lang="en" sz="2400" u="sng">
                <a:solidFill>
                  <a:srgbClr val="454F5B"/>
                </a:solidFill>
                <a:hlinkClick r:id="rId3"/>
              </a:rPr>
              <a:t>SlidesCarnival</a:t>
            </a:r>
            <a:endParaRPr sz="2400">
              <a:solidFill>
                <a:srgbClr val="454F5B"/>
              </a:solidFill>
            </a:endParaRPr>
          </a:p>
          <a:p>
            <a:pPr marL="457200" lvl="0" indent="-381000" algn="l" rtl="0">
              <a:lnSpc>
                <a:spcPct val="115000"/>
              </a:lnSpc>
              <a:spcBef>
                <a:spcPts val="0"/>
              </a:spcBef>
              <a:spcAft>
                <a:spcPts val="0"/>
              </a:spcAft>
              <a:buClr>
                <a:srgbClr val="C7F464"/>
              </a:buClr>
              <a:buSzPts val="2400"/>
              <a:buChar char="▣"/>
            </a:pPr>
            <a:r>
              <a:rPr lang="en" sz="2400">
                <a:solidFill>
                  <a:srgbClr val="454F5B"/>
                </a:solidFill>
              </a:rPr>
              <a:t>Photographs by </a:t>
            </a:r>
            <a:r>
              <a:rPr lang="en" sz="2400" u="sng">
                <a:solidFill>
                  <a:srgbClr val="454F5B"/>
                </a:solidFill>
                <a:hlinkClick r:id="rId4"/>
              </a:rPr>
              <a:t>Unsplash</a:t>
            </a:r>
            <a:endParaRPr sz="2400">
              <a:solidFill>
                <a:srgbClr val="454F5B"/>
              </a:solidFill>
            </a:endParaRPr>
          </a:p>
        </p:txBody>
      </p:sp>
      <p:sp>
        <p:nvSpPr>
          <p:cNvPr id="353" name="Google Shape;353;p54"/>
          <p:cNvSpPr txBox="1">
            <a:spLocks noGrp="1"/>
          </p:cNvSpPr>
          <p:nvPr>
            <p:ph type="sldNum" idx="12"/>
          </p:nvPr>
        </p:nvSpPr>
        <p:spPr>
          <a:xfrm>
            <a:off x="8556775" y="4758433"/>
            <a:ext cx="548700" cy="30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Examples of Students’ Interactions Within Ecosystems</a:t>
            </a:r>
            <a:endParaRPr/>
          </a:p>
        </p:txBody>
      </p:sp>
      <p:sp>
        <p:nvSpPr>
          <p:cNvPr id="102" name="Google Shape;102;p16"/>
          <p:cNvSpPr txBox="1">
            <a:spLocks noGrp="1"/>
          </p:cNvSpPr>
          <p:nvPr>
            <p:ph type="body" idx="1"/>
          </p:nvPr>
        </p:nvSpPr>
        <p:spPr>
          <a:xfrm>
            <a:off x="311700" y="1265050"/>
            <a:ext cx="46653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600"/>
              <a:t>Example: </a:t>
            </a:r>
            <a:endParaRPr sz="1600"/>
          </a:p>
          <a:p>
            <a:pPr marL="0" lvl="0" indent="0" algn="l" rtl="0">
              <a:spcBef>
                <a:spcPts val="600"/>
              </a:spcBef>
              <a:spcAft>
                <a:spcPts val="0"/>
              </a:spcAft>
              <a:buNone/>
            </a:pPr>
            <a:r>
              <a:rPr lang="en" sz="1600"/>
              <a:t>13-year-old Latina student Anna lives in middle-class neighborhood with her parents and siblings. Parents have lived in the U.S. for 10 years, and she has a good relationship with them. She has a good friend group at school but often gets bullied for being an immigrant. Anna has good relationships with her teachers and is in after-school programs. Her parents are worried about their immigration status. </a:t>
            </a:r>
            <a:endParaRPr sz="1600"/>
          </a:p>
          <a:p>
            <a:pPr marL="0" lvl="0" indent="0" algn="l" rtl="0">
              <a:spcBef>
                <a:spcPts val="600"/>
              </a:spcBef>
              <a:spcAft>
                <a:spcPts val="0"/>
              </a:spcAft>
              <a:buNone/>
            </a:pPr>
            <a:endParaRPr sz="1600"/>
          </a:p>
          <a:p>
            <a:pPr marL="0" lvl="0" indent="0" algn="l" rtl="0">
              <a:spcBef>
                <a:spcPts val="600"/>
              </a:spcBef>
              <a:spcAft>
                <a:spcPts val="0"/>
              </a:spcAft>
              <a:buNone/>
            </a:pPr>
            <a:endParaRPr sz="1600"/>
          </a:p>
        </p:txBody>
      </p:sp>
      <p:pic>
        <p:nvPicPr>
          <p:cNvPr id="103" name="Google Shape;103;p16"/>
          <p:cNvPicPr preferRelativeResize="0"/>
          <p:nvPr/>
        </p:nvPicPr>
        <p:blipFill>
          <a:blip r:embed="rId3">
            <a:alphaModFix/>
          </a:blip>
          <a:stretch>
            <a:fillRect/>
          </a:stretch>
        </p:blipFill>
        <p:spPr>
          <a:xfrm>
            <a:off x="5216225" y="1265050"/>
            <a:ext cx="3558600" cy="33038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Common Barriers to Developing Positive Relationships with Youth</a:t>
            </a:r>
            <a:endParaRPr/>
          </a:p>
        </p:txBody>
      </p:sp>
      <p:sp>
        <p:nvSpPr>
          <p:cNvPr id="109" name="Google Shape;109;p17"/>
          <p:cNvSpPr txBox="1">
            <a:spLocks noGrp="1"/>
          </p:cNvSpPr>
          <p:nvPr>
            <p:ph type="body" idx="1"/>
          </p:nvPr>
        </p:nvSpPr>
        <p:spPr>
          <a:xfrm>
            <a:off x="311700" y="1580350"/>
            <a:ext cx="8520600" cy="34164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Char char="▣"/>
            </a:pPr>
            <a:r>
              <a:rPr lang="en"/>
              <a:t>Trauma</a:t>
            </a:r>
            <a:endParaRPr/>
          </a:p>
          <a:p>
            <a:pPr marL="457200" lvl="0" indent="-381000" algn="l" rtl="0">
              <a:spcBef>
                <a:spcPts val="0"/>
              </a:spcBef>
              <a:spcAft>
                <a:spcPts val="0"/>
              </a:spcAft>
              <a:buSzPts val="2400"/>
              <a:buChar char="▣"/>
            </a:pPr>
            <a:r>
              <a:rPr lang="en"/>
              <a:t>Biases</a:t>
            </a:r>
            <a:endParaRPr/>
          </a:p>
        </p:txBody>
      </p:sp>
      <p:pic>
        <p:nvPicPr>
          <p:cNvPr id="110" name="Google Shape;110;p17"/>
          <p:cNvPicPr preferRelativeResize="0"/>
          <p:nvPr/>
        </p:nvPicPr>
        <p:blipFill>
          <a:blip r:embed="rId3">
            <a:alphaModFix/>
          </a:blip>
          <a:stretch>
            <a:fillRect/>
          </a:stretch>
        </p:blipFill>
        <p:spPr>
          <a:xfrm>
            <a:off x="3468850" y="1543250"/>
            <a:ext cx="4737900" cy="2753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is Trauma? </a:t>
            </a:r>
            <a:endParaRPr/>
          </a:p>
        </p:txBody>
      </p:sp>
      <p:pic>
        <p:nvPicPr>
          <p:cNvPr id="116" name="Google Shape;116;p18"/>
          <p:cNvPicPr preferRelativeResize="0"/>
          <p:nvPr/>
        </p:nvPicPr>
        <p:blipFill>
          <a:blip r:embed="rId3">
            <a:alphaModFix/>
          </a:blip>
          <a:stretch>
            <a:fillRect/>
          </a:stretch>
        </p:blipFill>
        <p:spPr>
          <a:xfrm>
            <a:off x="1812163" y="1030975"/>
            <a:ext cx="5519677" cy="41125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Traumatic Stress</a:t>
            </a:r>
            <a:endParaRPr/>
          </a:p>
        </p:txBody>
      </p:sp>
      <p:sp>
        <p:nvSpPr>
          <p:cNvPr id="122" name="Google Shape;122;p19"/>
          <p:cNvSpPr txBox="1">
            <a:spLocks noGrp="1"/>
          </p:cNvSpPr>
          <p:nvPr>
            <p:ph type="body" idx="1"/>
          </p:nvPr>
        </p:nvSpPr>
        <p:spPr>
          <a:xfrm>
            <a:off x="691200" y="1511100"/>
            <a:ext cx="8006400" cy="2868900"/>
          </a:xfrm>
          <a:prstGeom prst="rect">
            <a:avLst/>
          </a:prstGeom>
        </p:spPr>
        <p:txBody>
          <a:bodyPr spcFirstLastPara="1" wrap="square" lIns="91425" tIns="91425" rIns="91425" bIns="91425" anchor="t" anchorCtr="0">
            <a:noAutofit/>
          </a:bodyPr>
          <a:lstStyle/>
          <a:p>
            <a:pPr marL="457200" lvl="0" indent="-342900" algn="l" rtl="0">
              <a:lnSpc>
                <a:spcPct val="80000"/>
              </a:lnSpc>
              <a:spcBef>
                <a:spcPts val="600"/>
              </a:spcBef>
              <a:spcAft>
                <a:spcPts val="0"/>
              </a:spcAft>
              <a:buClr>
                <a:schemeClr val="dk1"/>
              </a:buClr>
              <a:buSzPts val="1800"/>
              <a:buChar char="▣"/>
            </a:pPr>
            <a:r>
              <a:rPr lang="en" sz="1800"/>
              <a:t>Overwhelm capacity to cope</a:t>
            </a:r>
            <a:endParaRPr sz="1800"/>
          </a:p>
          <a:p>
            <a:pPr marL="457200" lvl="0" indent="-342900" algn="l" rtl="0">
              <a:lnSpc>
                <a:spcPct val="100000"/>
              </a:lnSpc>
              <a:spcBef>
                <a:spcPts val="0"/>
              </a:spcBef>
              <a:spcAft>
                <a:spcPts val="0"/>
              </a:spcAft>
              <a:buClr>
                <a:schemeClr val="dk1"/>
              </a:buClr>
              <a:buSzPts val="1800"/>
              <a:buChar char="▣"/>
            </a:pPr>
            <a:r>
              <a:rPr lang="en" sz="1800"/>
              <a:t>Feelings of terror, powerlessness, and out-of-control responses</a:t>
            </a:r>
            <a:r>
              <a:rPr lang="en" sz="2730"/>
              <a:t> </a:t>
            </a:r>
            <a:endParaRPr sz="2360"/>
          </a:p>
          <a:p>
            <a:pPr marL="457200" lvl="0" indent="-342900" algn="l" rtl="0">
              <a:lnSpc>
                <a:spcPct val="80000"/>
              </a:lnSpc>
              <a:spcBef>
                <a:spcPts val="0"/>
              </a:spcBef>
              <a:spcAft>
                <a:spcPts val="0"/>
              </a:spcAft>
              <a:buClr>
                <a:schemeClr val="dk1"/>
              </a:buClr>
              <a:buSzPts val="1800"/>
              <a:buChar char="▣"/>
            </a:pPr>
            <a:r>
              <a:rPr lang="en" sz="1800"/>
              <a:t>Impact: </a:t>
            </a:r>
            <a:endParaRPr sz="1800"/>
          </a:p>
          <a:p>
            <a:pPr marL="914400" lvl="1" indent="-342900" algn="l" rtl="0">
              <a:lnSpc>
                <a:spcPct val="90000"/>
              </a:lnSpc>
              <a:spcBef>
                <a:spcPts val="0"/>
              </a:spcBef>
              <a:spcAft>
                <a:spcPts val="0"/>
              </a:spcAft>
              <a:buClr>
                <a:schemeClr val="dk1"/>
              </a:buClr>
              <a:buSzPts val="1800"/>
              <a:buChar char="□"/>
            </a:pPr>
            <a:r>
              <a:rPr lang="en" sz="1800"/>
              <a:t>Sense of trust</a:t>
            </a:r>
            <a:endParaRPr sz="1800"/>
          </a:p>
          <a:p>
            <a:pPr marL="914400" lvl="1" indent="-342900" algn="l" rtl="0">
              <a:lnSpc>
                <a:spcPct val="90000"/>
              </a:lnSpc>
              <a:spcBef>
                <a:spcPts val="0"/>
              </a:spcBef>
              <a:spcAft>
                <a:spcPts val="0"/>
              </a:spcAft>
              <a:buClr>
                <a:schemeClr val="dk1"/>
              </a:buClr>
              <a:buSzPts val="1800"/>
              <a:buChar char="□"/>
            </a:pPr>
            <a:r>
              <a:rPr lang="en" sz="1800"/>
              <a:t>Sense of personal safety </a:t>
            </a:r>
            <a:endParaRPr sz="1800"/>
          </a:p>
          <a:p>
            <a:pPr marL="914400" lvl="1" indent="-342900" algn="l" rtl="0">
              <a:lnSpc>
                <a:spcPct val="90000"/>
              </a:lnSpc>
              <a:spcBef>
                <a:spcPts val="0"/>
              </a:spcBef>
              <a:spcAft>
                <a:spcPts val="0"/>
              </a:spcAft>
              <a:buClr>
                <a:schemeClr val="dk1"/>
              </a:buClr>
              <a:buSzPts val="1800"/>
              <a:buChar char="□"/>
            </a:pPr>
            <a:r>
              <a:rPr lang="en" sz="1800"/>
              <a:t>View of world and self</a:t>
            </a:r>
            <a:endParaRPr sz="1800"/>
          </a:p>
          <a:p>
            <a:pPr marL="914400" lvl="1" indent="-342900" algn="l" rtl="0">
              <a:lnSpc>
                <a:spcPct val="90000"/>
              </a:lnSpc>
              <a:spcBef>
                <a:spcPts val="0"/>
              </a:spcBef>
              <a:spcAft>
                <a:spcPts val="0"/>
              </a:spcAft>
              <a:buClr>
                <a:schemeClr val="dk1"/>
              </a:buClr>
              <a:buSzPts val="1800"/>
              <a:buChar char="□"/>
            </a:pPr>
            <a:r>
              <a:rPr lang="en" sz="1800"/>
              <a:t>Ability to navigate stressful events/changes</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0"/>
          <p:cNvSpPr txBox="1">
            <a:spLocks noGrp="1"/>
          </p:cNvSpPr>
          <p:nvPr>
            <p:ph type="title"/>
          </p:nvPr>
        </p:nvSpPr>
        <p:spPr>
          <a:xfrm>
            <a:off x="691200" y="152400"/>
            <a:ext cx="7761600" cy="96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Trauma and the Brain</a:t>
            </a:r>
            <a:endParaRPr/>
          </a:p>
        </p:txBody>
      </p:sp>
      <p:pic>
        <p:nvPicPr>
          <p:cNvPr id="128" name="Google Shape;128;p20"/>
          <p:cNvPicPr preferRelativeResize="0"/>
          <p:nvPr/>
        </p:nvPicPr>
        <p:blipFill>
          <a:blip r:embed="rId3">
            <a:alphaModFix/>
          </a:blip>
          <a:stretch>
            <a:fillRect/>
          </a:stretch>
        </p:blipFill>
        <p:spPr>
          <a:xfrm>
            <a:off x="2003864" y="1455775"/>
            <a:ext cx="5136274" cy="3435879"/>
          </a:xfrm>
          <a:prstGeom prst="rect">
            <a:avLst/>
          </a:prstGeom>
          <a:noFill/>
          <a:ln>
            <a:noFill/>
          </a:ln>
        </p:spPr>
      </p:pic>
    </p:spTree>
  </p:cSld>
  <p:clrMapOvr>
    <a:masterClrMapping/>
  </p:clrMapOvr>
</p:sld>
</file>

<file path=ppt/theme/theme1.xml><?xml version="1.0" encoding="utf-8"?>
<a:theme xmlns:a="http://schemas.openxmlformats.org/drawingml/2006/main" name="Desdemona template">
  <a:themeElements>
    <a:clrScheme name="Custom 347">
      <a:dk1>
        <a:srgbClr val="454F5B"/>
      </a:dk1>
      <a:lt1>
        <a:srgbClr val="FFFFFF"/>
      </a:lt1>
      <a:dk2>
        <a:srgbClr val="666666"/>
      </a:dk2>
      <a:lt2>
        <a:srgbClr val="F3F3F3"/>
      </a:lt2>
      <a:accent1>
        <a:srgbClr val="4ECDC4"/>
      </a:accent1>
      <a:accent2>
        <a:srgbClr val="C7F464"/>
      </a:accent2>
      <a:accent3>
        <a:srgbClr val="454F5B"/>
      </a:accent3>
      <a:accent4>
        <a:srgbClr val="738498"/>
      </a:accent4>
      <a:accent5>
        <a:srgbClr val="A6B5C7"/>
      </a:accent5>
      <a:accent6>
        <a:srgbClr val="D4DAE0"/>
      </a:accent6>
      <a:hlink>
        <a:srgbClr val="454F5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2371</Words>
  <Application>Microsoft Office PowerPoint</Application>
  <PresentationFormat>On-screen Show (16:9)</PresentationFormat>
  <Paragraphs>158</Paragraphs>
  <Slides>43</Slides>
  <Notes>43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Montserrat</vt:lpstr>
      <vt:lpstr>Arial</vt:lpstr>
      <vt:lpstr>Average</vt:lpstr>
      <vt:lpstr>Desdemona template</vt:lpstr>
      <vt:lpstr>Promoting Positive Relationships With Youth in Our Communities  July 15, 2020</vt:lpstr>
      <vt:lpstr>Objectives</vt:lpstr>
      <vt:lpstr>PowerPoint Presentation</vt:lpstr>
      <vt:lpstr>Bronfenbrenner’s Ecological Systems Theory </vt:lpstr>
      <vt:lpstr>Examples of Students’ Interactions Within Ecosystems</vt:lpstr>
      <vt:lpstr>Common Barriers to Developing Positive Relationships with Youth</vt:lpstr>
      <vt:lpstr>What is Trauma? </vt:lpstr>
      <vt:lpstr>Traumatic Stress</vt:lpstr>
      <vt:lpstr>Trauma and the Brain</vt:lpstr>
      <vt:lpstr>PowerPoint Presentation</vt:lpstr>
      <vt:lpstr>Biases - What Are They and Why Are They Important? </vt:lpstr>
      <vt:lpstr>PowerPoint Presentation</vt:lpstr>
      <vt:lpstr>PowerPoint Presentation</vt:lpstr>
      <vt:lpstr>Privilege and Bias</vt:lpstr>
      <vt:lpstr>PowerPoint Presentation</vt:lpstr>
      <vt:lpstr>PowerPoint Presentation</vt:lpstr>
      <vt:lpstr>PowerPoint Presentation</vt:lpstr>
      <vt:lpstr>Why is the School-to-Prison Pipeline Important? </vt:lpstr>
      <vt:lpstr>How Do We Foster Positive Relationships With Our Youth?</vt:lpstr>
      <vt:lpstr>What is a Mentor???</vt:lpstr>
      <vt:lpstr>Mentoring Relationships - Characteristics</vt:lpstr>
      <vt:lpstr>Why Should We Promote Mentoring Relationships?</vt:lpstr>
      <vt:lpstr>PowerPoint Presentation</vt:lpstr>
      <vt:lpstr>PowerPoint Presentation</vt:lpstr>
      <vt:lpstr>PowerPoint Presentation</vt:lpstr>
      <vt:lpstr>In Conclusion</vt:lpstr>
      <vt:lpstr>Thanks!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Positive Relationships With Youth in Our Communities  July 15, 2020</dc:title>
  <dc:creator>Matt Buckman</dc:creator>
  <cp:lastModifiedBy>Matt Buckman</cp:lastModifiedBy>
  <cp:revision>2</cp:revision>
  <dcterms:modified xsi:type="dcterms:W3CDTF">2020-08-20T12:39:47Z</dcterms:modified>
</cp:coreProperties>
</file>