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4"/>
    <p:sldMasterId id="2147483759" r:id="rId5"/>
    <p:sldMasterId id="2147483763" r:id="rId6"/>
    <p:sldMasterId id="2147483766" r:id="rId7"/>
    <p:sldMasterId id="2147483768" r:id="rId8"/>
    <p:sldMasterId id="2147483770" r:id="rId9"/>
    <p:sldMasterId id="2147483772" r:id="rId10"/>
    <p:sldMasterId id="2147483775" r:id="rId11"/>
  </p:sldMasterIdLst>
  <p:notesMasterIdLst>
    <p:notesMasterId r:id="rId258"/>
  </p:notesMasterIdLst>
  <p:handoutMasterIdLst>
    <p:handoutMasterId r:id="rId259"/>
  </p:handoutMasterIdLst>
  <p:sldIdLst>
    <p:sldId id="547" r:id="rId12"/>
    <p:sldId id="1548" r:id="rId13"/>
    <p:sldId id="1366" r:id="rId14"/>
    <p:sldId id="1595" r:id="rId15"/>
    <p:sldId id="1377" r:id="rId16"/>
    <p:sldId id="1588" r:id="rId17"/>
    <p:sldId id="1593" r:id="rId18"/>
    <p:sldId id="1597" r:id="rId19"/>
    <p:sldId id="1598" r:id="rId20"/>
    <p:sldId id="1599" r:id="rId21"/>
    <p:sldId id="1600" r:id="rId22"/>
    <p:sldId id="1601" r:id="rId23"/>
    <p:sldId id="1602" r:id="rId24"/>
    <p:sldId id="1603" r:id="rId25"/>
    <p:sldId id="1604" r:id="rId26"/>
    <p:sldId id="1605" r:id="rId27"/>
    <p:sldId id="1606" r:id="rId28"/>
    <p:sldId id="1607" r:id="rId29"/>
    <p:sldId id="1608" r:id="rId30"/>
    <p:sldId id="1609" r:id="rId31"/>
    <p:sldId id="1610" r:id="rId32"/>
    <p:sldId id="1611" r:id="rId33"/>
    <p:sldId id="1612" r:id="rId34"/>
    <p:sldId id="1613" r:id="rId35"/>
    <p:sldId id="1614" r:id="rId36"/>
    <p:sldId id="1615" r:id="rId37"/>
    <p:sldId id="1616" r:id="rId38"/>
    <p:sldId id="1617" r:id="rId39"/>
    <p:sldId id="1618" r:id="rId40"/>
    <p:sldId id="1619" r:id="rId41"/>
    <p:sldId id="1620" r:id="rId42"/>
    <p:sldId id="1621" r:id="rId43"/>
    <p:sldId id="1622" r:id="rId44"/>
    <p:sldId id="1623" r:id="rId45"/>
    <p:sldId id="1624" r:id="rId46"/>
    <p:sldId id="1625" r:id="rId47"/>
    <p:sldId id="1626" r:id="rId48"/>
    <p:sldId id="1627" r:id="rId49"/>
    <p:sldId id="1628" r:id="rId50"/>
    <p:sldId id="1629" r:id="rId51"/>
    <p:sldId id="1630" r:id="rId52"/>
    <p:sldId id="1631" r:id="rId53"/>
    <p:sldId id="1632" r:id="rId54"/>
    <p:sldId id="1633" r:id="rId55"/>
    <p:sldId id="1666" r:id="rId56"/>
    <p:sldId id="1667" r:id="rId57"/>
    <p:sldId id="1668" r:id="rId58"/>
    <p:sldId id="1669" r:id="rId59"/>
    <p:sldId id="1670" r:id="rId60"/>
    <p:sldId id="1671" r:id="rId61"/>
    <p:sldId id="1672" r:id="rId62"/>
    <p:sldId id="1673" r:id="rId63"/>
    <p:sldId id="1674" r:id="rId64"/>
    <p:sldId id="1675" r:id="rId65"/>
    <p:sldId id="1676" r:id="rId66"/>
    <p:sldId id="1677" r:id="rId67"/>
    <p:sldId id="1678" r:id="rId68"/>
    <p:sldId id="1679" r:id="rId69"/>
    <p:sldId id="1680" r:id="rId70"/>
    <p:sldId id="1681" r:id="rId71"/>
    <p:sldId id="1682" r:id="rId72"/>
    <p:sldId id="1683" r:id="rId73"/>
    <p:sldId id="1684" r:id="rId74"/>
    <p:sldId id="1685" r:id="rId75"/>
    <p:sldId id="1686" r:id="rId76"/>
    <p:sldId id="1687" r:id="rId77"/>
    <p:sldId id="1688" r:id="rId78"/>
    <p:sldId id="1689" r:id="rId79"/>
    <p:sldId id="1690" r:id="rId80"/>
    <p:sldId id="1691" r:id="rId81"/>
    <p:sldId id="1692" r:id="rId82"/>
    <p:sldId id="1693" r:id="rId83"/>
    <p:sldId id="1694" r:id="rId84"/>
    <p:sldId id="1695" r:id="rId85"/>
    <p:sldId id="1696" r:id="rId86"/>
    <p:sldId id="1697" r:id="rId87"/>
    <p:sldId id="1698" r:id="rId88"/>
    <p:sldId id="1699" r:id="rId89"/>
    <p:sldId id="1700" r:id="rId90"/>
    <p:sldId id="1701" r:id="rId91"/>
    <p:sldId id="1702" r:id="rId92"/>
    <p:sldId id="1703" r:id="rId93"/>
    <p:sldId id="1704" r:id="rId94"/>
    <p:sldId id="1705" r:id="rId95"/>
    <p:sldId id="1706" r:id="rId96"/>
    <p:sldId id="1707" r:id="rId97"/>
    <p:sldId id="1708" r:id="rId98"/>
    <p:sldId id="1709" r:id="rId99"/>
    <p:sldId id="1710" r:id="rId100"/>
    <p:sldId id="1711" r:id="rId101"/>
    <p:sldId id="1712" r:id="rId102"/>
    <p:sldId id="1713" r:id="rId103"/>
    <p:sldId id="1714" r:id="rId104"/>
    <p:sldId id="1715" r:id="rId105"/>
    <p:sldId id="1716" r:id="rId106"/>
    <p:sldId id="1717" r:id="rId107"/>
    <p:sldId id="1718" r:id="rId108"/>
    <p:sldId id="1719" r:id="rId109"/>
    <p:sldId id="1720" r:id="rId110"/>
    <p:sldId id="1721" r:id="rId111"/>
    <p:sldId id="1722" r:id="rId112"/>
    <p:sldId id="1723" r:id="rId113"/>
    <p:sldId id="1724" r:id="rId114"/>
    <p:sldId id="1725" r:id="rId115"/>
    <p:sldId id="1726" r:id="rId116"/>
    <p:sldId id="1727" r:id="rId117"/>
    <p:sldId id="1728" r:id="rId118"/>
    <p:sldId id="1729" r:id="rId119"/>
    <p:sldId id="1730" r:id="rId120"/>
    <p:sldId id="1731" r:id="rId121"/>
    <p:sldId id="1732" r:id="rId122"/>
    <p:sldId id="1733" r:id="rId123"/>
    <p:sldId id="1734" r:id="rId124"/>
    <p:sldId id="1735" r:id="rId125"/>
    <p:sldId id="1736" r:id="rId126"/>
    <p:sldId id="1737" r:id="rId127"/>
    <p:sldId id="1738" r:id="rId128"/>
    <p:sldId id="1739" r:id="rId129"/>
    <p:sldId id="1740" r:id="rId130"/>
    <p:sldId id="1741" r:id="rId131"/>
    <p:sldId id="1742" r:id="rId132"/>
    <p:sldId id="1743" r:id="rId133"/>
    <p:sldId id="1744" r:id="rId134"/>
    <p:sldId id="1745" r:id="rId135"/>
    <p:sldId id="1746" r:id="rId136"/>
    <p:sldId id="1747" r:id="rId137"/>
    <p:sldId id="1748" r:id="rId138"/>
    <p:sldId id="1749" r:id="rId139"/>
    <p:sldId id="1750" r:id="rId140"/>
    <p:sldId id="1751" r:id="rId141"/>
    <p:sldId id="1752" r:id="rId142"/>
    <p:sldId id="1753" r:id="rId143"/>
    <p:sldId id="1754" r:id="rId144"/>
    <p:sldId id="1755" r:id="rId145"/>
    <p:sldId id="1756" r:id="rId146"/>
    <p:sldId id="1757" r:id="rId147"/>
    <p:sldId id="1758" r:id="rId148"/>
    <p:sldId id="1759" r:id="rId149"/>
    <p:sldId id="1760" r:id="rId150"/>
    <p:sldId id="1761" r:id="rId151"/>
    <p:sldId id="1762" r:id="rId152"/>
    <p:sldId id="1763" r:id="rId153"/>
    <p:sldId id="1764" r:id="rId154"/>
    <p:sldId id="1765" r:id="rId155"/>
    <p:sldId id="1766" r:id="rId156"/>
    <p:sldId id="1767" r:id="rId157"/>
    <p:sldId id="1768" r:id="rId158"/>
    <p:sldId id="1769" r:id="rId159"/>
    <p:sldId id="1770" r:id="rId160"/>
    <p:sldId id="1771" r:id="rId161"/>
    <p:sldId id="1772" r:id="rId162"/>
    <p:sldId id="1773" r:id="rId163"/>
    <p:sldId id="1774" r:id="rId164"/>
    <p:sldId id="1775" r:id="rId165"/>
    <p:sldId id="1776" r:id="rId166"/>
    <p:sldId id="1777" r:id="rId167"/>
    <p:sldId id="1778" r:id="rId168"/>
    <p:sldId id="1779" r:id="rId169"/>
    <p:sldId id="1780" r:id="rId170"/>
    <p:sldId id="1781" r:id="rId171"/>
    <p:sldId id="1782" r:id="rId172"/>
    <p:sldId id="1783" r:id="rId173"/>
    <p:sldId id="1784" r:id="rId174"/>
    <p:sldId id="1785" r:id="rId175"/>
    <p:sldId id="1786" r:id="rId176"/>
    <p:sldId id="1787" r:id="rId177"/>
    <p:sldId id="1788" r:id="rId178"/>
    <p:sldId id="1789" r:id="rId179"/>
    <p:sldId id="1790" r:id="rId180"/>
    <p:sldId id="1791" r:id="rId181"/>
    <p:sldId id="1792" r:id="rId182"/>
    <p:sldId id="1793" r:id="rId183"/>
    <p:sldId id="1794" r:id="rId184"/>
    <p:sldId id="1795" r:id="rId185"/>
    <p:sldId id="1796" r:id="rId186"/>
    <p:sldId id="1797" r:id="rId187"/>
    <p:sldId id="1798" r:id="rId188"/>
    <p:sldId id="1799" r:id="rId189"/>
    <p:sldId id="1800" r:id="rId190"/>
    <p:sldId id="1801" r:id="rId191"/>
    <p:sldId id="1802" r:id="rId192"/>
    <p:sldId id="1803" r:id="rId193"/>
    <p:sldId id="1804" r:id="rId194"/>
    <p:sldId id="1805" r:id="rId195"/>
    <p:sldId id="1806" r:id="rId196"/>
    <p:sldId id="1807" r:id="rId197"/>
    <p:sldId id="1808" r:id="rId198"/>
    <p:sldId id="1809" r:id="rId199"/>
    <p:sldId id="1810" r:id="rId200"/>
    <p:sldId id="1811" r:id="rId201"/>
    <p:sldId id="1812" r:id="rId202"/>
    <p:sldId id="1813" r:id="rId203"/>
    <p:sldId id="1814" r:id="rId204"/>
    <p:sldId id="1815" r:id="rId205"/>
    <p:sldId id="1816" r:id="rId206"/>
    <p:sldId id="1817" r:id="rId207"/>
    <p:sldId id="1818" r:id="rId208"/>
    <p:sldId id="1819" r:id="rId209"/>
    <p:sldId id="1820" r:id="rId210"/>
    <p:sldId id="1821" r:id="rId211"/>
    <p:sldId id="1822" r:id="rId212"/>
    <p:sldId id="1823" r:id="rId213"/>
    <p:sldId id="1824" r:id="rId214"/>
    <p:sldId id="1825" r:id="rId215"/>
    <p:sldId id="1826" r:id="rId216"/>
    <p:sldId id="1827" r:id="rId217"/>
    <p:sldId id="1828" r:id="rId218"/>
    <p:sldId id="1829" r:id="rId219"/>
    <p:sldId id="1830" r:id="rId220"/>
    <p:sldId id="1831" r:id="rId221"/>
    <p:sldId id="1832" r:id="rId222"/>
    <p:sldId id="1833" r:id="rId223"/>
    <p:sldId id="1834" r:id="rId224"/>
    <p:sldId id="1835" r:id="rId225"/>
    <p:sldId id="1836" r:id="rId226"/>
    <p:sldId id="1837" r:id="rId227"/>
    <p:sldId id="1838" r:id="rId228"/>
    <p:sldId id="1839" r:id="rId229"/>
    <p:sldId id="1840" r:id="rId230"/>
    <p:sldId id="1841" r:id="rId231"/>
    <p:sldId id="1842" r:id="rId232"/>
    <p:sldId id="1843" r:id="rId233"/>
    <p:sldId id="1844" r:id="rId234"/>
    <p:sldId id="1845" r:id="rId235"/>
    <p:sldId id="1846" r:id="rId236"/>
    <p:sldId id="1847" r:id="rId237"/>
    <p:sldId id="1848" r:id="rId238"/>
    <p:sldId id="1849" r:id="rId239"/>
    <p:sldId id="1850" r:id="rId240"/>
    <p:sldId id="1851" r:id="rId241"/>
    <p:sldId id="1852" r:id="rId242"/>
    <p:sldId id="1853" r:id="rId243"/>
    <p:sldId id="1854" r:id="rId244"/>
    <p:sldId id="1855" r:id="rId245"/>
    <p:sldId id="1856" r:id="rId246"/>
    <p:sldId id="1857" r:id="rId247"/>
    <p:sldId id="1858" r:id="rId248"/>
    <p:sldId id="1859" r:id="rId249"/>
    <p:sldId id="1860" r:id="rId250"/>
    <p:sldId id="1861" r:id="rId251"/>
    <p:sldId id="1862" r:id="rId252"/>
    <p:sldId id="1863" r:id="rId253"/>
    <p:sldId id="1864" r:id="rId254"/>
    <p:sldId id="1865" r:id="rId255"/>
    <p:sldId id="1866" r:id="rId256"/>
    <p:sldId id="1867" r:id="rId25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5613" indent="1588" algn="l" rtl="0" fontAlgn="base">
      <a:spcBef>
        <a:spcPct val="0"/>
      </a:spcBef>
      <a:spcAft>
        <a:spcPct val="0"/>
      </a:spcAft>
      <a:defRPr kern="1200">
        <a:solidFill>
          <a:schemeClr val="tx1"/>
        </a:solidFill>
        <a:latin typeface="Arial" pitchFamily="34" charset="0"/>
        <a:ea typeface="+mn-ea"/>
        <a:cs typeface="Arial" pitchFamily="34" charset="0"/>
      </a:defRPr>
    </a:lvl2pPr>
    <a:lvl3pPr marL="912813" indent="1588" algn="l" rtl="0" fontAlgn="base">
      <a:spcBef>
        <a:spcPct val="0"/>
      </a:spcBef>
      <a:spcAft>
        <a:spcPct val="0"/>
      </a:spcAft>
      <a:defRPr kern="1200">
        <a:solidFill>
          <a:schemeClr val="tx1"/>
        </a:solidFill>
        <a:latin typeface="Arial" pitchFamily="34" charset="0"/>
        <a:ea typeface="+mn-ea"/>
        <a:cs typeface="Arial" pitchFamily="34" charset="0"/>
      </a:defRPr>
    </a:lvl3pPr>
    <a:lvl4pPr marL="1368425" indent="3175" algn="l" rtl="0" fontAlgn="base">
      <a:spcBef>
        <a:spcPct val="0"/>
      </a:spcBef>
      <a:spcAft>
        <a:spcPct val="0"/>
      </a:spcAft>
      <a:defRPr kern="1200">
        <a:solidFill>
          <a:schemeClr val="tx1"/>
        </a:solidFill>
        <a:latin typeface="Arial" pitchFamily="34" charset="0"/>
        <a:ea typeface="+mn-ea"/>
        <a:cs typeface="Arial" pitchFamily="34" charset="0"/>
      </a:defRPr>
    </a:lvl4pPr>
    <a:lvl5pPr marL="1825625" indent="3175"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ECFF"/>
    <a:srgbClr val="00B050"/>
    <a:srgbClr val="DBDBC9"/>
    <a:srgbClr val="FFFFFF"/>
    <a:srgbClr val="FF3300"/>
    <a:srgbClr val="0000FF"/>
    <a:srgbClr val="26F40A"/>
    <a:srgbClr val="CBCAB1"/>
    <a:srgbClr val="C2C1A3"/>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44" autoAdjust="0"/>
    <p:restoredTop sz="95742" autoAdjust="0"/>
  </p:normalViewPr>
  <p:slideViewPr>
    <p:cSldViewPr snapToGrid="0">
      <p:cViewPr varScale="1">
        <p:scale>
          <a:sx n="127" d="100"/>
          <a:sy n="127" d="100"/>
        </p:scale>
        <p:origin x="918" y="90"/>
      </p:cViewPr>
      <p:guideLst>
        <p:guide orient="horz" pos="2160"/>
        <p:guide pos="2880"/>
      </p:guideLst>
    </p:cSldViewPr>
  </p:slideViewPr>
  <p:outlineViewPr>
    <p:cViewPr>
      <p:scale>
        <a:sx n="33" d="100"/>
        <a:sy n="33" d="100"/>
      </p:scale>
      <p:origin x="0" y="-77154"/>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95" d="100"/>
          <a:sy n="95" d="100"/>
        </p:scale>
        <p:origin x="361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63" Type="http://schemas.openxmlformats.org/officeDocument/2006/relationships/slide" Target="slides/slide52.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226" Type="http://schemas.openxmlformats.org/officeDocument/2006/relationships/slide" Target="slides/slide215.xml"/><Relationship Id="rId247" Type="http://schemas.openxmlformats.org/officeDocument/2006/relationships/slide" Target="slides/slide236.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2.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slide" Target="slides/slide205.xml"/><Relationship Id="rId237" Type="http://schemas.openxmlformats.org/officeDocument/2006/relationships/slide" Target="slides/slide226.xml"/><Relationship Id="rId258" Type="http://schemas.openxmlformats.org/officeDocument/2006/relationships/notesMaster" Target="notesMasters/notesMaster1.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227" Type="http://schemas.openxmlformats.org/officeDocument/2006/relationships/slide" Target="slides/slide216.xml"/><Relationship Id="rId248" Type="http://schemas.openxmlformats.org/officeDocument/2006/relationships/slide" Target="slides/slide237.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slide" Target="slides/slide206.xml"/><Relationship Id="rId6" Type="http://schemas.openxmlformats.org/officeDocument/2006/relationships/slideMaster" Target="slideMasters/slideMaster3.xml"/><Relationship Id="rId238" Type="http://schemas.openxmlformats.org/officeDocument/2006/relationships/slide" Target="slides/slide227.xml"/><Relationship Id="rId259" Type="http://schemas.openxmlformats.org/officeDocument/2006/relationships/handoutMaster" Target="handoutMasters/handoutMaster1.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228" Type="http://schemas.openxmlformats.org/officeDocument/2006/relationships/slide" Target="slides/slide217.xml"/><Relationship Id="rId249" Type="http://schemas.openxmlformats.org/officeDocument/2006/relationships/slide" Target="slides/slide238.xml"/><Relationship Id="rId13" Type="http://schemas.openxmlformats.org/officeDocument/2006/relationships/slide" Target="slides/slide2.xml"/><Relationship Id="rId109" Type="http://schemas.openxmlformats.org/officeDocument/2006/relationships/slide" Target="slides/slide98.xml"/><Relationship Id="rId260" Type="http://schemas.openxmlformats.org/officeDocument/2006/relationships/presProps" Target="presProps.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4.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slide" Target="slides/slide207.xml"/><Relationship Id="rId239" Type="http://schemas.openxmlformats.org/officeDocument/2006/relationships/slide" Target="slides/slide228.xml"/><Relationship Id="rId250" Type="http://schemas.openxmlformats.org/officeDocument/2006/relationships/slide" Target="slides/slide239.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229" Type="http://schemas.openxmlformats.org/officeDocument/2006/relationships/slide" Target="slides/slide218.xml"/><Relationship Id="rId240" Type="http://schemas.openxmlformats.org/officeDocument/2006/relationships/slide" Target="slides/slide229.xml"/><Relationship Id="rId261" Type="http://schemas.openxmlformats.org/officeDocument/2006/relationships/viewProps" Target="viewProps.xml"/><Relationship Id="rId14" Type="http://schemas.openxmlformats.org/officeDocument/2006/relationships/slide" Target="slides/slide3.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8" Type="http://schemas.openxmlformats.org/officeDocument/2006/relationships/slideMaster" Target="slideMasters/slideMaster5.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219" Type="http://schemas.openxmlformats.org/officeDocument/2006/relationships/slide" Target="slides/slide208.xml"/><Relationship Id="rId230" Type="http://schemas.openxmlformats.org/officeDocument/2006/relationships/slide" Target="slides/slide219.xml"/><Relationship Id="rId251" Type="http://schemas.openxmlformats.org/officeDocument/2006/relationships/slide" Target="slides/slide240.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95" Type="http://schemas.openxmlformats.org/officeDocument/2006/relationships/slide" Target="slides/slide184.xml"/><Relationship Id="rId209" Type="http://schemas.openxmlformats.org/officeDocument/2006/relationships/slide" Target="slides/slide198.xml"/><Relationship Id="rId220" Type="http://schemas.openxmlformats.org/officeDocument/2006/relationships/slide" Target="slides/slide209.xml"/><Relationship Id="rId241" Type="http://schemas.openxmlformats.org/officeDocument/2006/relationships/slide" Target="slides/slide23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262" Type="http://schemas.openxmlformats.org/officeDocument/2006/relationships/theme" Target="theme/theme1.xml"/><Relationship Id="rId78" Type="http://schemas.openxmlformats.org/officeDocument/2006/relationships/slide" Target="slides/slide67.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64" Type="http://schemas.openxmlformats.org/officeDocument/2006/relationships/slide" Target="slides/slide153.xml"/><Relationship Id="rId185" Type="http://schemas.openxmlformats.org/officeDocument/2006/relationships/slide" Target="slides/slide174.xml"/><Relationship Id="rId9" Type="http://schemas.openxmlformats.org/officeDocument/2006/relationships/slideMaster" Target="slideMasters/slideMaster6.xml"/><Relationship Id="rId210" Type="http://schemas.openxmlformats.org/officeDocument/2006/relationships/slide" Target="slides/slide199.xml"/><Relationship Id="rId26" Type="http://schemas.openxmlformats.org/officeDocument/2006/relationships/slide" Target="slides/slide15.xml"/><Relationship Id="rId231" Type="http://schemas.openxmlformats.org/officeDocument/2006/relationships/slide" Target="slides/slide220.xml"/><Relationship Id="rId252" Type="http://schemas.openxmlformats.org/officeDocument/2006/relationships/slide" Target="slides/slide241.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slide" Target="slides/slide210.xml"/><Relationship Id="rId242" Type="http://schemas.openxmlformats.org/officeDocument/2006/relationships/slide" Target="slides/slide231.xml"/><Relationship Id="rId263" Type="http://schemas.openxmlformats.org/officeDocument/2006/relationships/tableStyles" Target="tableStyles.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32" Type="http://schemas.openxmlformats.org/officeDocument/2006/relationships/slide" Target="slides/slide221.xml"/><Relationship Id="rId253" Type="http://schemas.openxmlformats.org/officeDocument/2006/relationships/slide" Target="slides/slide242.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222" Type="http://schemas.openxmlformats.org/officeDocument/2006/relationships/slide" Target="slides/slide211.xml"/><Relationship Id="rId243" Type="http://schemas.openxmlformats.org/officeDocument/2006/relationships/slide" Target="slides/slide232.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customXml" Target="../customXml/item1.xml"/><Relationship Id="rId212" Type="http://schemas.openxmlformats.org/officeDocument/2006/relationships/slide" Target="slides/slide201.xml"/><Relationship Id="rId233" Type="http://schemas.openxmlformats.org/officeDocument/2006/relationships/slide" Target="slides/slide222.xml"/><Relationship Id="rId254" Type="http://schemas.openxmlformats.org/officeDocument/2006/relationships/slide" Target="slides/slide243.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223" Type="http://schemas.openxmlformats.org/officeDocument/2006/relationships/slide" Target="slides/slide212.xml"/><Relationship Id="rId244" Type="http://schemas.openxmlformats.org/officeDocument/2006/relationships/slide" Target="slides/slide233.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2" Type="http://schemas.openxmlformats.org/officeDocument/2006/relationships/customXml" Target="../customXml/item2.xml"/><Relationship Id="rId29" Type="http://schemas.openxmlformats.org/officeDocument/2006/relationships/slide" Target="slides/slide18.xml"/><Relationship Id="rId255" Type="http://schemas.openxmlformats.org/officeDocument/2006/relationships/slide" Target="slides/slide244.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 Id="rId224" Type="http://schemas.openxmlformats.org/officeDocument/2006/relationships/slide" Target="slides/slide213.xml"/><Relationship Id="rId245" Type="http://schemas.openxmlformats.org/officeDocument/2006/relationships/slide" Target="slides/slide234.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189" Type="http://schemas.openxmlformats.org/officeDocument/2006/relationships/slide" Target="slides/slide178.xml"/><Relationship Id="rId3" Type="http://schemas.openxmlformats.org/officeDocument/2006/relationships/customXml" Target="../customXml/item3.xml"/><Relationship Id="rId214" Type="http://schemas.openxmlformats.org/officeDocument/2006/relationships/slide" Target="slides/slide203.xml"/><Relationship Id="rId235" Type="http://schemas.openxmlformats.org/officeDocument/2006/relationships/slide" Target="slides/slide224.xml"/><Relationship Id="rId256" Type="http://schemas.openxmlformats.org/officeDocument/2006/relationships/slide" Target="slides/slide245.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179" Type="http://schemas.openxmlformats.org/officeDocument/2006/relationships/slide" Target="slides/slide168.xml"/><Relationship Id="rId190" Type="http://schemas.openxmlformats.org/officeDocument/2006/relationships/slide" Target="slides/slide179.xml"/><Relationship Id="rId204" Type="http://schemas.openxmlformats.org/officeDocument/2006/relationships/slide" Target="slides/slide193.xml"/><Relationship Id="rId225" Type="http://schemas.openxmlformats.org/officeDocument/2006/relationships/slide" Target="slides/slide214.xml"/><Relationship Id="rId246" Type="http://schemas.openxmlformats.org/officeDocument/2006/relationships/slide" Target="slides/slide235.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94" Type="http://schemas.openxmlformats.org/officeDocument/2006/relationships/slide" Target="slides/slide83.xml"/><Relationship Id="rId148" Type="http://schemas.openxmlformats.org/officeDocument/2006/relationships/slide" Target="slides/slide137.xml"/><Relationship Id="rId169" Type="http://schemas.openxmlformats.org/officeDocument/2006/relationships/slide" Target="slides/slide158.xml"/><Relationship Id="rId4" Type="http://schemas.openxmlformats.org/officeDocument/2006/relationships/slideMaster" Target="slideMasters/slideMaster1.xml"/><Relationship Id="rId180" Type="http://schemas.openxmlformats.org/officeDocument/2006/relationships/slide" Target="slides/slide169.xml"/><Relationship Id="rId215" Type="http://schemas.openxmlformats.org/officeDocument/2006/relationships/slide" Target="slides/slide204.xml"/><Relationship Id="rId236" Type="http://schemas.openxmlformats.org/officeDocument/2006/relationships/slide" Target="slides/slide225.xml"/><Relationship Id="rId257" Type="http://schemas.openxmlformats.org/officeDocument/2006/relationships/slide" Target="slides/slide246.xml"/><Relationship Id="rId42" Type="http://schemas.openxmlformats.org/officeDocument/2006/relationships/slide" Target="slides/slide31.xml"/><Relationship Id="rId84" Type="http://schemas.openxmlformats.org/officeDocument/2006/relationships/slide" Target="slides/slide73.xml"/><Relationship Id="rId138" Type="http://schemas.openxmlformats.org/officeDocument/2006/relationships/slide" Target="slides/slide1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1278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9682" name="TextBox 11"/>
          <p:cNvSpPr txBox="1">
            <a:spLocks noChangeArrowheads="1"/>
          </p:cNvSpPr>
          <p:nvPr/>
        </p:nvSpPr>
        <p:spPr bwMode="auto">
          <a:xfrm>
            <a:off x="4165468" y="290513"/>
            <a:ext cx="2743003" cy="8066244"/>
          </a:xfrm>
          <a:prstGeom prst="rect">
            <a:avLst/>
          </a:prstGeom>
          <a:noFill/>
          <a:ln w="9525">
            <a:solidFill>
              <a:schemeClr val="tx1"/>
            </a:solidFill>
            <a:miter lim="800000"/>
            <a:headEnd/>
            <a:tailEnd/>
          </a:ln>
        </p:spPr>
        <p:txBody>
          <a:bodyPr lIns="89409" tIns="44705" rIns="89409" bIns="4470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100" b="1" dirty="0">
                <a:latin typeface="Verdana" pitchFamily="34" charset="0"/>
                <a:cs typeface="+mn-cs"/>
              </a:rPr>
              <a:t>Record your own notes here:</a:t>
            </a: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a:p>
            <a:pPr algn="ctr" eaLnBrk="1" hangingPunct="1">
              <a:defRPr/>
            </a:pPr>
            <a:endParaRPr lang="en-US" sz="1200" b="1" dirty="0">
              <a:latin typeface="Verdana" pitchFamily="34" charset="0"/>
              <a:cs typeface="+mn-cs"/>
            </a:endParaRPr>
          </a:p>
        </p:txBody>
      </p:sp>
      <p:sp>
        <p:nvSpPr>
          <p:cNvPr id="5" name="Notes Placeholder 4"/>
          <p:cNvSpPr>
            <a:spLocks noGrp="1"/>
          </p:cNvSpPr>
          <p:nvPr>
            <p:ph type="body" sz="quarter" idx="3"/>
          </p:nvPr>
        </p:nvSpPr>
        <p:spPr>
          <a:xfrm>
            <a:off x="264716" y="3238680"/>
            <a:ext cx="3829249" cy="5687282"/>
          </a:xfrm>
          <a:prstGeom prst="rect">
            <a:avLst/>
          </a:prstGeom>
        </p:spPr>
        <p:txBody>
          <a:bodyPr vert="horz" lIns="94515" tIns="47257" rIns="94515" bIns="47257"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6426201" y="8830661"/>
            <a:ext cx="582679" cy="464205"/>
          </a:xfrm>
          <a:prstGeom prst="rect">
            <a:avLst/>
          </a:prstGeom>
        </p:spPr>
        <p:txBody>
          <a:bodyPr vert="horz" lIns="94515" tIns="47257" rIns="94515" bIns="47257" rtlCol="0" anchor="b"/>
          <a:lstStyle>
            <a:lvl1pPr algn="r" fontAlgn="auto">
              <a:spcBef>
                <a:spcPts val="0"/>
              </a:spcBef>
              <a:spcAft>
                <a:spcPts val="0"/>
              </a:spcAft>
              <a:defRPr sz="900">
                <a:latin typeface="Verdana" pitchFamily="34" charset="0"/>
                <a:cs typeface="+mn-cs"/>
              </a:defRPr>
            </a:lvl1pPr>
          </a:lstStyle>
          <a:p>
            <a:pPr>
              <a:defRPr/>
            </a:pPr>
            <a:fld id="{E039FE8E-CD2D-4AB1-BC8D-01D887796C86}" type="slidenum">
              <a:rPr lang="en-US"/>
              <a:pPr>
                <a:defRPr/>
              </a:pPr>
              <a:t>‹#›</a:t>
            </a:fld>
            <a:endParaRPr lang="en-US" dirty="0"/>
          </a:p>
        </p:txBody>
      </p:sp>
      <p:sp>
        <p:nvSpPr>
          <p:cNvPr id="9" name="Footer Placeholder 8"/>
          <p:cNvSpPr>
            <a:spLocks noGrp="1"/>
          </p:cNvSpPr>
          <p:nvPr>
            <p:ph type="ftr" sz="quarter" idx="4"/>
          </p:nvPr>
        </p:nvSpPr>
        <p:spPr>
          <a:xfrm>
            <a:off x="4" y="8845926"/>
            <a:ext cx="6421164" cy="464205"/>
          </a:xfrm>
          <a:prstGeom prst="rect">
            <a:avLst/>
          </a:prstGeom>
        </p:spPr>
        <p:txBody>
          <a:bodyPr vert="horz" lIns="88586" tIns="44292" rIns="88586" bIns="44292" rtlCol="0" anchor="b"/>
          <a:lstStyle>
            <a:lvl1pPr algn="ctr">
              <a:defRPr sz="800">
                <a:latin typeface="Verdana" pitchFamily="34" charset="0"/>
                <a:ea typeface="Verdana" pitchFamily="34" charset="0"/>
                <a:cs typeface="Verdana" pitchFamily="34" charset="0"/>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2" name="Slide Image Placeholder 1"/>
          <p:cNvSpPr>
            <a:spLocks noGrp="1" noRot="1" noChangeAspect="1"/>
          </p:cNvSpPr>
          <p:nvPr>
            <p:ph type="sldImg" idx="2"/>
          </p:nvPr>
        </p:nvSpPr>
        <p:spPr>
          <a:xfrm>
            <a:off x="255588" y="292100"/>
            <a:ext cx="3671887" cy="2754313"/>
          </a:xfrm>
          <a:prstGeom prst="rect">
            <a:avLst/>
          </a:prstGeom>
          <a:noFill/>
          <a:ln w="12700">
            <a:solidFill>
              <a:prstClr val="black"/>
            </a:solidFill>
          </a:ln>
        </p:spPr>
        <p:txBody>
          <a:bodyPr vert="horz" lIns="93121" tIns="46560" rIns="93121" bIns="46560" rtlCol="0" anchor="ctr"/>
          <a:lstStyle/>
          <a:p>
            <a:endParaRPr lang="en-US" dirty="0"/>
          </a:p>
        </p:txBody>
      </p:sp>
    </p:spTree>
    <p:extLst>
      <p:ext uri="{BB962C8B-B14F-4D97-AF65-F5344CB8AC3E}">
        <p14:creationId xmlns:p14="http://schemas.microsoft.com/office/powerpoint/2010/main" val="371433161"/>
      </p:ext>
    </p:extLst>
  </p:cSld>
  <p:clrMap bg1="lt1" tx1="dk1" bg2="lt2" tx2="dk2" accent1="accent1" accent2="accent2" accent3="accent3" accent4="accent4" accent5="accent5" accent6="accent6" hlink="hlink" folHlink="folHlink"/>
  <p:hf hdr="0" dt="0"/>
  <p:notesStyle>
    <a:lvl1pPr algn="l" rtl="0" eaLnBrk="0" fontAlgn="base" hangingPunct="0">
      <a:lnSpc>
        <a:spcPts val="1200"/>
      </a:lnSpc>
      <a:spcBef>
        <a:spcPct val="30000"/>
      </a:spcBef>
      <a:spcAft>
        <a:spcPct val="0"/>
      </a:spcAft>
      <a:defRPr sz="1200" kern="1200">
        <a:solidFill>
          <a:schemeClr val="tx1"/>
        </a:solidFill>
        <a:latin typeface="Verdana" pitchFamily="34" charset="0"/>
        <a:ea typeface="+mn-ea"/>
        <a:cs typeface="+mn-cs"/>
      </a:defRPr>
    </a:lvl1pPr>
    <a:lvl2pPr marL="455613" algn="l" rtl="0" eaLnBrk="0" fontAlgn="base" hangingPunct="0">
      <a:lnSpc>
        <a:spcPts val="1200"/>
      </a:lnSpc>
      <a:spcBef>
        <a:spcPct val="30000"/>
      </a:spcBef>
      <a:spcAft>
        <a:spcPct val="0"/>
      </a:spcAft>
      <a:defRPr sz="1200" kern="1200">
        <a:solidFill>
          <a:schemeClr val="tx1"/>
        </a:solidFill>
        <a:latin typeface="Verdana" pitchFamily="34" charset="0"/>
        <a:ea typeface="+mn-ea"/>
        <a:cs typeface="+mn-cs"/>
      </a:defRPr>
    </a:lvl2pPr>
    <a:lvl3pPr marL="912813" algn="l" rtl="0" eaLnBrk="0" fontAlgn="base" hangingPunct="0">
      <a:lnSpc>
        <a:spcPts val="1200"/>
      </a:lnSpc>
      <a:spcBef>
        <a:spcPct val="30000"/>
      </a:spcBef>
      <a:spcAft>
        <a:spcPct val="0"/>
      </a:spcAft>
      <a:defRPr sz="1200" kern="1200">
        <a:solidFill>
          <a:schemeClr val="tx1"/>
        </a:solidFill>
        <a:latin typeface="Verdana" pitchFamily="34" charset="0"/>
        <a:ea typeface="+mn-ea"/>
        <a:cs typeface="+mn-cs"/>
      </a:defRPr>
    </a:lvl3pPr>
    <a:lvl4pPr marL="1368425" algn="l" rtl="0" eaLnBrk="0" fontAlgn="base" hangingPunct="0">
      <a:lnSpc>
        <a:spcPts val="1200"/>
      </a:lnSpc>
      <a:spcBef>
        <a:spcPct val="30000"/>
      </a:spcBef>
      <a:spcAft>
        <a:spcPct val="0"/>
      </a:spcAft>
      <a:defRPr sz="1200" kern="1200">
        <a:solidFill>
          <a:schemeClr val="tx1"/>
        </a:solidFill>
        <a:latin typeface="Verdana" pitchFamily="34" charset="0"/>
        <a:ea typeface="+mn-ea"/>
        <a:cs typeface="+mn-cs"/>
      </a:defRPr>
    </a:lvl4pPr>
    <a:lvl5pPr marL="1825625" algn="l" rtl="0" eaLnBrk="0" fontAlgn="base" hangingPunct="0">
      <a:lnSpc>
        <a:spcPts val="1200"/>
      </a:lnSpc>
      <a:spcBef>
        <a:spcPct val="30000"/>
      </a:spcBef>
      <a:spcAft>
        <a:spcPct val="0"/>
      </a:spcAft>
      <a:defRPr sz="1200" kern="1200">
        <a:solidFill>
          <a:schemeClr val="tx1"/>
        </a:solidFill>
        <a:latin typeface="Verdana" pitchFamily="34" charset="0"/>
        <a:ea typeface="+mn-ea"/>
        <a:cs typeface="+mn-cs"/>
      </a:defRPr>
    </a:lvl5pPr>
    <a:lvl6pPr marL="2282132" algn="l" defTabSz="912851" rtl="0" eaLnBrk="1" latinLnBrk="0" hangingPunct="1">
      <a:defRPr sz="1200" kern="1200">
        <a:solidFill>
          <a:schemeClr val="tx1"/>
        </a:solidFill>
        <a:latin typeface="+mn-lt"/>
        <a:ea typeface="+mn-ea"/>
        <a:cs typeface="+mn-cs"/>
      </a:defRPr>
    </a:lvl6pPr>
    <a:lvl7pPr marL="2738555" algn="l" defTabSz="912851" rtl="0" eaLnBrk="1" latinLnBrk="0" hangingPunct="1">
      <a:defRPr sz="1200" kern="1200">
        <a:solidFill>
          <a:schemeClr val="tx1"/>
        </a:solidFill>
        <a:latin typeface="+mn-lt"/>
        <a:ea typeface="+mn-ea"/>
        <a:cs typeface="+mn-cs"/>
      </a:defRPr>
    </a:lvl7pPr>
    <a:lvl8pPr marL="3194985" algn="l" defTabSz="912851" rtl="0" eaLnBrk="1" latinLnBrk="0" hangingPunct="1">
      <a:defRPr sz="1200" kern="1200">
        <a:solidFill>
          <a:schemeClr val="tx1"/>
        </a:solidFill>
        <a:latin typeface="+mn-lt"/>
        <a:ea typeface="+mn-ea"/>
        <a:cs typeface="+mn-cs"/>
      </a:defRPr>
    </a:lvl8pPr>
    <a:lvl9pPr marL="3651412" algn="l" defTabSz="91285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16.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17.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35.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36.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49.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0.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6.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7.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71.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72.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84.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85.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97.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98.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9.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10.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25.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2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26.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34.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2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35.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77.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196611" name="Notes Placeholder 2"/>
          <p:cNvSpPr>
            <a:spLocks noGrp="1"/>
          </p:cNvSpPr>
          <p:nvPr>
            <p:ph type="body" idx="1"/>
          </p:nvPr>
        </p:nvSpPr>
        <p:spPr bwMode="auto"/>
        <p:txBody>
          <a:bodyPr wrap="square" numCol="1" anchor="t" anchorCtr="0" compatLnSpc="1">
            <a:prstTxWarp prst="textNoShape">
              <a:avLst/>
            </a:prstTxWarp>
            <a:noAutofit/>
          </a:bodyPr>
          <a:lstStyle/>
          <a:p>
            <a:pPr>
              <a:lnSpc>
                <a:spcPct val="100000"/>
              </a:lnSpc>
              <a:spcBef>
                <a:spcPts val="0"/>
              </a:spcBef>
              <a:defRPr/>
            </a:pPr>
            <a:r>
              <a:rPr lang="en-US" sz="1000" b="1" dirty="0"/>
              <a:t>Instructor Notes: </a:t>
            </a:r>
            <a:endParaRPr lang="en-US" sz="1000" dirty="0"/>
          </a:p>
          <a:p>
            <a:pPr>
              <a:lnSpc>
                <a:spcPct val="100000"/>
              </a:lnSpc>
              <a:spcBef>
                <a:spcPts val="0"/>
              </a:spcBef>
              <a:defRPr/>
            </a:pPr>
            <a:endParaRPr lang="en-US" sz="1000" dirty="0"/>
          </a:p>
          <a:p>
            <a:pPr marL="223524" indent="-223524">
              <a:lnSpc>
                <a:spcPct val="100000"/>
              </a:lnSpc>
              <a:spcBef>
                <a:spcPts val="0"/>
              </a:spcBef>
              <a:buFontTx/>
              <a:buAutoNum type="arabicPeriod"/>
              <a:defRPr/>
            </a:pPr>
            <a:r>
              <a:rPr lang="en-US" sz="1000" dirty="0"/>
              <a:t>Introduction of Trainer(s). You might consider answering these questions:</a:t>
            </a:r>
          </a:p>
          <a:p>
            <a:pPr marL="664915" lvl="1" indent="-223524">
              <a:lnSpc>
                <a:spcPct val="100000"/>
              </a:lnSpc>
              <a:spcBef>
                <a:spcPts val="0"/>
              </a:spcBef>
              <a:buFont typeface="Arial" pitchFamily="34" charset="0"/>
              <a:buChar char="•"/>
              <a:defRPr/>
            </a:pPr>
            <a:r>
              <a:rPr lang="en-US" sz="1000" dirty="0"/>
              <a:t>Why are you interested in teaching resilience to teens?</a:t>
            </a:r>
          </a:p>
          <a:p>
            <a:pPr marL="664915" lvl="1" indent="-223524">
              <a:lnSpc>
                <a:spcPct val="100000"/>
              </a:lnSpc>
              <a:spcBef>
                <a:spcPts val="0"/>
              </a:spcBef>
              <a:buFont typeface="Arial" pitchFamily="34" charset="0"/>
              <a:buChar char="•"/>
              <a:defRPr/>
            </a:pPr>
            <a:r>
              <a:rPr lang="en-US" sz="1000" dirty="0"/>
              <a:t>When have you personally used the resilience skills?</a:t>
            </a:r>
          </a:p>
          <a:p>
            <a:pPr marL="664915" lvl="1" indent="-223524">
              <a:lnSpc>
                <a:spcPct val="100000"/>
              </a:lnSpc>
              <a:spcBef>
                <a:spcPts val="0"/>
              </a:spcBef>
              <a:buFont typeface="Arial" pitchFamily="34" charset="0"/>
              <a:buChar char="•"/>
              <a:defRPr/>
            </a:pPr>
            <a:r>
              <a:rPr lang="en-US" sz="1000" dirty="0"/>
              <a:t>If you have teens, when have they demonstrated resilience skills?</a:t>
            </a:r>
          </a:p>
          <a:p>
            <a:pPr marL="664915" lvl="1" indent="-223524">
              <a:lnSpc>
                <a:spcPct val="100000"/>
              </a:lnSpc>
              <a:spcBef>
                <a:spcPts val="0"/>
              </a:spcBef>
              <a:buFont typeface="Arial" pitchFamily="34" charset="0"/>
              <a:buChar char="•"/>
              <a:defRPr/>
            </a:pPr>
            <a:r>
              <a:rPr lang="en-US" sz="1000" dirty="0"/>
              <a:t>Why is it so important to teach resilience skills to teens?</a:t>
            </a:r>
          </a:p>
          <a:p>
            <a:pPr marL="664915" lvl="1" indent="-223524">
              <a:lnSpc>
                <a:spcPct val="100000"/>
              </a:lnSpc>
              <a:spcBef>
                <a:spcPts val="0"/>
              </a:spcBef>
              <a:buFontTx/>
              <a:buAutoNum type="arabicPeriod"/>
              <a:defRPr/>
            </a:pPr>
            <a:endParaRPr lang="en-US" sz="1000" dirty="0"/>
          </a:p>
          <a:p>
            <a:pPr marL="223524" indent="-223524">
              <a:lnSpc>
                <a:spcPct val="100000"/>
              </a:lnSpc>
              <a:spcBef>
                <a:spcPts val="0"/>
              </a:spcBef>
              <a:defRPr/>
            </a:pPr>
            <a:r>
              <a:rPr lang="en-US" sz="1000" dirty="0"/>
              <a:t>	</a:t>
            </a:r>
          </a:p>
          <a:p>
            <a:pPr marL="223524" indent="-223524">
              <a:lnSpc>
                <a:spcPct val="100000"/>
              </a:lnSpc>
              <a:spcBef>
                <a:spcPts val="0"/>
              </a:spcBef>
              <a:defRPr/>
            </a:pPr>
            <a:r>
              <a:rPr lang="en-US" sz="1000" dirty="0"/>
              <a:t>		</a:t>
            </a:r>
          </a:p>
        </p:txBody>
      </p:sp>
      <p:sp>
        <p:nvSpPr>
          <p:cNvPr id="6" name="Slide Number Placeholder 5"/>
          <p:cNvSpPr>
            <a:spLocks noGrp="1"/>
          </p:cNvSpPr>
          <p:nvPr>
            <p:ph type="sldNum" sz="quarter" idx="5"/>
          </p:nvPr>
        </p:nvSpPr>
        <p:spPr/>
        <p:txBody>
          <a:bodyPr/>
          <a:lstStyle/>
          <a:p>
            <a:pPr>
              <a:defRPr/>
            </a:pPr>
            <a:fld id="{9DE4B510-3636-4CF7-9620-ACDF21743F20}" type="slidenum">
              <a:rPr lang="en-US" smtClean="0"/>
              <a:pPr>
                <a:defRPr/>
              </a:pPr>
              <a:t>1</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542917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marL="1117607" indent="-1117607">
              <a:spcBef>
                <a:spcPct val="20000"/>
              </a:spcBef>
              <a:tabLst>
                <a:tab pos="1117607" algn="l"/>
              </a:tabLst>
              <a:defRPr/>
            </a:pPr>
            <a:r>
              <a:rPr lang="en-US" altLang="en-US" sz="1100" b="1" i="1" dirty="0">
                <a:latin typeface="Verdana" pitchFamily="34" charset="0"/>
              </a:rPr>
              <a:t>Hunt the Good Stuff</a:t>
            </a:r>
            <a:r>
              <a:rPr lang="en-US" altLang="en-US" sz="1100" i="1" dirty="0">
                <a:latin typeface="Verdana" pitchFamily="34" charset="0"/>
              </a:rPr>
              <a:t>	</a:t>
            </a:r>
            <a:r>
              <a:rPr lang="en-US" altLang="en-US" sz="1100" dirty="0">
                <a:latin typeface="Verdana" pitchFamily="34" charset="0"/>
              </a:rPr>
              <a:t>A resilience skill used to counter the Negativity Bias, to create 	positive emotion, and to notice and analyze what is good</a:t>
            </a:r>
          </a:p>
          <a:p>
            <a:pPr>
              <a:spcBef>
                <a:spcPct val="20000"/>
              </a:spcBef>
              <a:tabLst>
                <a:tab pos="1038698" algn="l"/>
              </a:tabLst>
              <a:defRPr/>
            </a:pPr>
            <a:endParaRPr lang="en-US" altLang="en-US" sz="1100" i="1" dirty="0">
              <a:latin typeface="Verdana" pitchFamily="34" charset="0"/>
            </a:endParaRPr>
          </a:p>
          <a:p>
            <a:pPr>
              <a:spcBef>
                <a:spcPct val="20000"/>
              </a:spcBef>
              <a:tabLst>
                <a:tab pos="1038698" algn="l"/>
              </a:tabLst>
              <a:defRPr/>
            </a:pPr>
            <a:r>
              <a:rPr lang="en-US" altLang="en-US" sz="1100" b="1" i="1" dirty="0">
                <a:latin typeface="Verdana" pitchFamily="34" charset="0"/>
              </a:rPr>
              <a:t>Negativity Bias</a:t>
            </a:r>
            <a:r>
              <a:rPr lang="en-US" altLang="en-US" sz="1100" dirty="0">
                <a:latin typeface="Verdana" pitchFamily="34" charset="0"/>
              </a:rPr>
              <a:t>	The tendency to notice and remember the negative aspects of 		a situation more than the positive aspects; we remember 		failures more readily than successes and analyze bad events 		more thoroughly than good events</a:t>
            </a:r>
          </a:p>
          <a:p>
            <a:pPr>
              <a:spcBef>
                <a:spcPct val="20000"/>
              </a:spcBef>
              <a:tabLst>
                <a:tab pos="0" algn="l"/>
              </a:tabLst>
              <a:defRPr/>
            </a:pPr>
            <a:endParaRPr lang="en-US" altLang="en-US" sz="1100" i="1" dirty="0">
              <a:latin typeface="Verdana" pitchFamily="34" charset="0"/>
            </a:endParaRPr>
          </a:p>
          <a:p>
            <a:pPr marL="1117607" indent="-1117607">
              <a:spcBef>
                <a:spcPct val="20000"/>
              </a:spcBef>
              <a:tabLst>
                <a:tab pos="1117607" algn="l"/>
              </a:tabLst>
              <a:defRPr/>
            </a:pPr>
            <a:endParaRPr lang="en-US" altLang="en-US" sz="1100" b="1" dirty="0">
              <a:latin typeface="Verdana" pitchFamily="34" charset="0"/>
            </a:endParaRPr>
          </a:p>
          <a:p>
            <a:pPr marL="1117607" indent="-1117607">
              <a:spcBef>
                <a:spcPct val="20000"/>
              </a:spcBef>
              <a:tabLst>
                <a:tab pos="1117607" algn="l"/>
              </a:tabLst>
              <a:defRPr/>
            </a:pPr>
            <a:endParaRPr lang="en-US" altLang="en-US" sz="11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Hunt the Good Stuff</a:t>
            </a:r>
          </a:p>
          <a:p>
            <a:pPr fontAlgn="auto">
              <a:spcAft>
                <a:spcPts val="0"/>
              </a:spcAft>
              <a:defRPr/>
            </a:pPr>
            <a:r>
              <a:rPr lang="en-US" sz="2000" b="1" dirty="0">
                <a:latin typeface="Verdana" pitchFamily="34" charset="0"/>
                <a:ea typeface="+mj-ea"/>
                <a:cs typeface="+mj-cs"/>
              </a:rPr>
              <a:t>Key Terms</a:t>
            </a:r>
          </a:p>
        </p:txBody>
      </p:sp>
      <p:pic>
        <p:nvPicPr>
          <p:cNvPr id="21509"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21510"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11" name="Slide Number Placeholder 10"/>
          <p:cNvSpPr>
            <a:spLocks noGrp="1"/>
          </p:cNvSpPr>
          <p:nvPr>
            <p:ph type="sldNum" sz="quarter" idx="5"/>
          </p:nvPr>
        </p:nvSpPr>
        <p:spPr/>
        <p:txBody>
          <a:bodyPr/>
          <a:lstStyle/>
          <a:p>
            <a:pPr>
              <a:defRPr/>
            </a:pPr>
            <a:fld id="{18146826-78BA-4A22-B81F-7206A18DA334}" type="slidenum">
              <a:rPr lang="en-US"/>
              <a:pPr>
                <a:defRPr/>
              </a:pPr>
              <a:t>10</a:t>
            </a:fld>
            <a:endParaRPr lang="en-US" dirty="0"/>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09530798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41987" name="Notes Placeholder 2"/>
          <p:cNvSpPr>
            <a:spLocks noGrp="1"/>
          </p:cNvSpPr>
          <p:nvPr>
            <p:ph type="body" idx="1"/>
          </p:nvPr>
        </p:nvSpPr>
        <p:spPr bwMode="auto">
          <a:xfrm>
            <a:off x="138139" y="3238680"/>
            <a:ext cx="3829249" cy="5687282"/>
          </a:xfrm>
        </p:spPr>
        <p:txBody>
          <a:bodyPr wrap="square" numCol="1" anchor="t" anchorCtr="0" compatLnSpc="1">
            <a:prstTxWarp prst="textNoShape">
              <a:avLst/>
            </a:prstTxWarp>
            <a:normAutofit/>
          </a:bodyPr>
          <a:lstStyle/>
          <a:p>
            <a:pPr eaLnBrk="1" hangingPunct="1">
              <a:lnSpc>
                <a:spcPct val="100000"/>
              </a:lnSpc>
              <a:spcBef>
                <a:spcPct val="0"/>
              </a:spcBef>
              <a:defRPr/>
            </a:pPr>
            <a:r>
              <a:rPr lang="en-US" sz="1100" b="1" dirty="0"/>
              <a:t>Instructor Notes:</a:t>
            </a:r>
          </a:p>
          <a:p>
            <a:pPr eaLnBrk="1" hangingPunct="1">
              <a:lnSpc>
                <a:spcPct val="100000"/>
              </a:lnSpc>
              <a:spcBef>
                <a:spcPct val="0"/>
              </a:spcBef>
              <a:defRPr/>
            </a:pPr>
            <a:endParaRPr lang="en-US" sz="1100" b="1" dirty="0"/>
          </a:p>
          <a:p>
            <a:pPr marL="232802" indent="-232802">
              <a:lnSpc>
                <a:spcPct val="100000"/>
              </a:lnSpc>
              <a:buFont typeface="+mj-lt"/>
              <a:buAutoNum type="arabicParenR"/>
              <a:defRPr/>
            </a:pPr>
            <a:r>
              <a:rPr lang="en-US" sz="1100" dirty="0"/>
              <a:t>Explain the Confirmation Bias in terms of a metaphor – the Velcro/Teflon Effect. </a:t>
            </a:r>
          </a:p>
          <a:p>
            <a:pPr marL="232802" indent="-232802">
              <a:lnSpc>
                <a:spcPct val="100000"/>
              </a:lnSpc>
              <a:buFont typeface="+mj-lt"/>
              <a:buAutoNum type="arabicParenR"/>
              <a:defRPr/>
            </a:pPr>
            <a:r>
              <a:rPr lang="en-US" sz="1100" dirty="0"/>
              <a:t>Emphasize that evidence that fits our beliefs is like Velcro – it sticks to us.</a:t>
            </a:r>
          </a:p>
          <a:p>
            <a:pPr marL="232802" indent="-232802">
              <a:lnSpc>
                <a:spcPct val="100000"/>
              </a:lnSpc>
              <a:buFont typeface="+mj-lt"/>
              <a:buAutoNum type="arabicParenR"/>
              <a:defRPr/>
            </a:pPr>
            <a:r>
              <a:rPr lang="en-US" sz="1100" dirty="0"/>
              <a:t>Instruct students to underline SUPPORTS in their Participant Workbook. </a:t>
            </a:r>
          </a:p>
          <a:p>
            <a:pPr marL="232802" indent="-232802">
              <a:lnSpc>
                <a:spcPct val="100000"/>
              </a:lnSpc>
              <a:buFont typeface="+mj-lt"/>
              <a:buAutoNum type="arabicParenR"/>
              <a:defRPr/>
            </a:pPr>
            <a:r>
              <a:rPr lang="en-US" sz="1100" b="1" dirty="0"/>
              <a:t>At the same time our brain notices, remembers, and weights the evidence that fits our beliefs, the evidence that does NOT fit our beliefs slides off – like an egg sliding off of a Teflon pan. (Since teens may not know what Teflon is, draw their attention to the image on the slide).</a:t>
            </a:r>
          </a:p>
          <a:p>
            <a:pPr marL="232802" indent="-232802">
              <a:lnSpc>
                <a:spcPct val="100000"/>
              </a:lnSpc>
              <a:buFont typeface="+mj-lt"/>
              <a:buAutoNum type="arabicParenR"/>
              <a:defRPr/>
            </a:pPr>
            <a:r>
              <a:rPr lang="en-US" sz="1100" dirty="0"/>
              <a:t>Instruct students to write AND and underline NOT SUPPORT in their Participant Workbook. </a:t>
            </a:r>
          </a:p>
          <a:p>
            <a:pPr marL="232802" indent="-232802">
              <a:lnSpc>
                <a:spcPct val="100000"/>
              </a:lnSpc>
              <a:buFont typeface="+mj-lt"/>
              <a:buAutoNum type="arabicParenR"/>
              <a:defRPr/>
            </a:pPr>
            <a:r>
              <a:rPr lang="en-US" sz="1100" dirty="0"/>
              <a:t>State that the Confirmation Bias or Velcro/Teflon Effect is common and influences all of us. </a:t>
            </a:r>
          </a:p>
          <a:p>
            <a:pPr marL="232802" indent="-232802">
              <a:lnSpc>
                <a:spcPct val="100000"/>
              </a:lnSpc>
              <a:buFont typeface="+mj-lt"/>
              <a:buAutoNum type="arabicParenR"/>
              <a:defRPr/>
            </a:pPr>
            <a:r>
              <a:rPr lang="en-US" sz="1100" dirty="0"/>
              <a:t>Emphasize that Mental Agility is needed to get around the Confirmation Bias. </a:t>
            </a:r>
          </a:p>
          <a:p>
            <a:pPr eaLnBrk="1" hangingPunct="1">
              <a:lnSpc>
                <a:spcPct val="100000"/>
              </a:lnSpc>
              <a:spcBef>
                <a:spcPct val="0"/>
              </a:spcBef>
              <a:defRPr/>
            </a:pPr>
            <a:endParaRPr lang="en-US" sz="1100" b="1" dirty="0"/>
          </a:p>
          <a:p>
            <a:pPr marL="221464" indent="-221464" eaLnBrk="1" hangingPunct="1">
              <a:lnSpc>
                <a:spcPct val="100000"/>
              </a:lnSpc>
              <a:spcBef>
                <a:spcPct val="0"/>
              </a:spcBef>
              <a:defRPr/>
            </a:pPr>
            <a:r>
              <a:rPr lang="en-US" sz="1100" b="1" dirty="0"/>
              <a:t>Key Points:</a:t>
            </a:r>
          </a:p>
          <a:p>
            <a:pPr marL="221464" indent="-221464" eaLnBrk="1" hangingPunct="1">
              <a:lnSpc>
                <a:spcPct val="100000"/>
              </a:lnSpc>
              <a:spcBef>
                <a:spcPct val="0"/>
              </a:spcBef>
              <a:defRPr/>
            </a:pPr>
            <a:endParaRPr lang="en-US" sz="1100" b="1" dirty="0"/>
          </a:p>
          <a:p>
            <a:pPr eaLnBrk="1" hangingPunct="1">
              <a:lnSpc>
                <a:spcPct val="100000"/>
              </a:lnSpc>
              <a:spcBef>
                <a:spcPct val="0"/>
              </a:spcBef>
              <a:defRPr/>
            </a:pPr>
            <a:r>
              <a:rPr lang="en-US" sz="1100" dirty="0"/>
              <a:t>The Confirmation Bias causes us to notice evidence that fits our thoughts and beliefs and miss evidence that does not fit our thoughts and beliefs. </a:t>
            </a:r>
          </a:p>
          <a:p>
            <a:pPr marL="221464" indent="-221464" eaLnBrk="1" hangingPunct="1">
              <a:lnSpc>
                <a:spcPct val="100000"/>
              </a:lnSpc>
              <a:spcBef>
                <a:spcPct val="0"/>
              </a:spcBef>
              <a:defRPr/>
            </a:pPr>
            <a:endParaRPr lang="en-US" sz="1100" dirty="0"/>
          </a:p>
        </p:txBody>
      </p:sp>
      <p:sp>
        <p:nvSpPr>
          <p:cNvPr id="41988"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66F53E-2888-4B45-AF0A-19B862EF9A70}" type="slidenum">
              <a:rPr lang="en-US" smtClean="0">
                <a:solidFill>
                  <a:srgbClr val="000000"/>
                </a:solidFill>
                <a:cs typeface="Arial" pitchFamily="34" charset="0"/>
              </a:rPr>
              <a:pPr fontAlgn="base">
                <a:spcBef>
                  <a:spcPct val="0"/>
                </a:spcBef>
                <a:spcAft>
                  <a:spcPct val="0"/>
                </a:spcAft>
              </a:pPr>
              <a:t>100</a:t>
            </a:fld>
            <a:endParaRPr lang="en-US" dirty="0">
              <a:solidFill>
                <a:srgbClr val="000000"/>
              </a:solidFill>
              <a:cs typeface="Arial" pitchFamily="34" charset="0"/>
            </a:endParaRPr>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8497455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62855" y="3183893"/>
            <a:ext cx="3953506" cy="6408182"/>
          </a:xfrm>
        </p:spPr>
        <p:txBody>
          <a:bodyPr>
            <a:normAutofit/>
          </a:bodyPr>
          <a:lstStyle/>
          <a:p>
            <a:pPr>
              <a:lnSpc>
                <a:spcPct val="100000"/>
              </a:lnSpc>
              <a:spcBef>
                <a:spcPts val="0"/>
              </a:spcBef>
              <a:defRPr/>
            </a:pPr>
            <a:r>
              <a:rPr lang="en-US" sz="1100" b="1" dirty="0"/>
              <a:t>Instructor Notes: </a:t>
            </a:r>
            <a:endParaRPr lang="en-US" sz="700" b="1" dirty="0"/>
          </a:p>
          <a:p>
            <a:pPr>
              <a:lnSpc>
                <a:spcPct val="100000"/>
              </a:lnSpc>
              <a:spcBef>
                <a:spcPts val="0"/>
              </a:spcBef>
              <a:defRPr/>
            </a:pPr>
            <a:endParaRPr lang="en-US" sz="600" b="1" dirty="0"/>
          </a:p>
          <a:p>
            <a:pPr>
              <a:lnSpc>
                <a:spcPct val="100000"/>
              </a:lnSpc>
              <a:spcBef>
                <a:spcPts val="0"/>
              </a:spcBef>
              <a:defRPr/>
            </a:pPr>
            <a:r>
              <a:rPr lang="en-US" sz="1100" b="1" u="sng" dirty="0"/>
              <a:t>Hook</a:t>
            </a:r>
            <a:r>
              <a:rPr lang="en-US" sz="1100" u="sng" dirty="0"/>
              <a:t> (Low-Tech)</a:t>
            </a:r>
          </a:p>
          <a:p>
            <a:pPr>
              <a:lnSpc>
                <a:spcPct val="100000"/>
              </a:lnSpc>
              <a:spcBef>
                <a:spcPts val="0"/>
              </a:spcBef>
              <a:defRPr/>
            </a:pPr>
            <a:endParaRPr lang="en-US" sz="1100" dirty="0"/>
          </a:p>
          <a:p>
            <a:pPr marL="232802" indent="-232802">
              <a:lnSpc>
                <a:spcPct val="100000"/>
              </a:lnSpc>
              <a:spcBef>
                <a:spcPts val="0"/>
              </a:spcBef>
              <a:buFont typeface="+mj-lt"/>
              <a:buAutoNum type="arabicParenR"/>
              <a:defRPr/>
            </a:pPr>
            <a:r>
              <a:rPr lang="en-US" sz="1100" dirty="0"/>
              <a:t>Instructor prepares a flipchart that is made to look like a television.</a:t>
            </a:r>
          </a:p>
          <a:p>
            <a:pPr marL="232802" indent="-232802">
              <a:lnSpc>
                <a:spcPct val="100000"/>
              </a:lnSpc>
              <a:spcBef>
                <a:spcPts val="0"/>
              </a:spcBef>
              <a:buFont typeface="+mj-lt"/>
              <a:buAutoNum type="arabicParenR"/>
              <a:defRPr/>
            </a:pPr>
            <a:r>
              <a:rPr lang="en-US" sz="1100" dirty="0"/>
              <a:t>All 8 pieces of evidence from the belief, “My parents hate me” are written on sticky notes and posted on the flipchart (TV screen). Evidence that supports the belief is in one color and evidence that does not support the belief is in another color. </a:t>
            </a:r>
            <a:r>
              <a:rPr lang="en-US" sz="1100" b="1" dirty="0"/>
              <a:t>Look at the following page </a:t>
            </a:r>
            <a:r>
              <a:rPr lang="en-US" sz="1100" dirty="0"/>
              <a:t>for the list of evidence to prepare sticky notes.   </a:t>
            </a:r>
          </a:p>
          <a:p>
            <a:pPr marL="232802" indent="-232802">
              <a:lnSpc>
                <a:spcPct val="100000"/>
              </a:lnSpc>
              <a:spcBef>
                <a:spcPts val="0"/>
              </a:spcBef>
              <a:buFont typeface="+mj-lt"/>
              <a:buAutoNum type="arabicParenR"/>
              <a:defRPr/>
            </a:pPr>
            <a:r>
              <a:rPr lang="en-US" sz="1100" dirty="0"/>
              <a:t>The instructor looks at the “TV” and sticks all of the evidence that supports his/her belief onto themselves. </a:t>
            </a:r>
          </a:p>
          <a:p>
            <a:pPr marL="232802" indent="-232802">
              <a:lnSpc>
                <a:spcPct val="100000"/>
              </a:lnSpc>
              <a:spcBef>
                <a:spcPts val="0"/>
              </a:spcBef>
              <a:buFont typeface="+mj-lt"/>
              <a:buAutoNum type="arabicParenR"/>
              <a:defRPr/>
            </a:pPr>
            <a:r>
              <a:rPr lang="en-US" sz="1100" dirty="0"/>
              <a:t>Instructor says, “I know the Confirmation Bias is affecting my ability to see the whole picture. I have a lot of evidence to make my belief even stronger, but I need to see if there’s evidence on another side. Let me call a friend to help me out.”</a:t>
            </a:r>
          </a:p>
          <a:p>
            <a:pPr marL="232802" indent="-232802">
              <a:lnSpc>
                <a:spcPct val="100000"/>
              </a:lnSpc>
              <a:spcBef>
                <a:spcPts val="0"/>
              </a:spcBef>
              <a:buFont typeface="+mj-lt"/>
              <a:buAutoNum type="arabicParenR"/>
              <a:defRPr/>
            </a:pPr>
            <a:r>
              <a:rPr lang="en-US" sz="1100" dirty="0"/>
              <a:t>Call up a student to help be your friend (to make this demo faster, use another instructor)</a:t>
            </a:r>
          </a:p>
          <a:p>
            <a:pPr marL="232802" indent="-232802">
              <a:lnSpc>
                <a:spcPct val="100000"/>
              </a:lnSpc>
              <a:spcBef>
                <a:spcPts val="0"/>
              </a:spcBef>
              <a:buFont typeface="+mj-lt"/>
              <a:buAutoNum type="arabicParenR"/>
              <a:defRPr/>
            </a:pPr>
            <a:r>
              <a:rPr lang="en-US" sz="1100" dirty="0"/>
              <a:t>Instructor reads a piece of evidence that supports their belief “My parents hate me” (e.g., They took my phone away).</a:t>
            </a:r>
          </a:p>
          <a:p>
            <a:pPr marL="232802" indent="-232802">
              <a:lnSpc>
                <a:spcPct val="100000"/>
              </a:lnSpc>
              <a:spcBef>
                <a:spcPts val="0"/>
              </a:spcBef>
              <a:buFont typeface="+mj-lt"/>
              <a:buAutoNum type="arabicParenR"/>
              <a:defRPr/>
            </a:pPr>
            <a:r>
              <a:rPr lang="en-US" sz="1100" dirty="0"/>
              <a:t>The friend must then find and read evidence on the “TV” that does not support the belief (e.g., They threw me a surprise birthday party). The instructor then sticks that evidence onto them. </a:t>
            </a:r>
          </a:p>
          <a:p>
            <a:pPr marL="232802" indent="-232802">
              <a:lnSpc>
                <a:spcPct val="100000"/>
              </a:lnSpc>
              <a:spcBef>
                <a:spcPts val="0"/>
              </a:spcBef>
              <a:buFont typeface="+mj-lt"/>
              <a:buAutoNum type="arabicParenR"/>
              <a:defRPr/>
            </a:pPr>
            <a:r>
              <a:rPr lang="en-US" sz="1100" dirty="0"/>
              <a:t>Continue until all sticky notes are stuck onto the instructor.</a:t>
            </a:r>
          </a:p>
          <a:p>
            <a:pPr marL="232802" indent="-232802">
              <a:lnSpc>
                <a:spcPct val="100000"/>
              </a:lnSpc>
              <a:spcBef>
                <a:spcPts val="0"/>
              </a:spcBef>
              <a:buFont typeface="+mj-lt"/>
              <a:buAutoNum type="arabicParenR"/>
              <a:defRPr/>
            </a:pPr>
            <a:r>
              <a:rPr lang="en-US" sz="1100" dirty="0"/>
              <a:t>Instructor thanks his/her friend and starts to reflect on the new evidence.</a:t>
            </a:r>
          </a:p>
          <a:p>
            <a:pPr marL="232802" indent="-232802">
              <a:lnSpc>
                <a:spcPct val="100000"/>
              </a:lnSpc>
              <a:spcBef>
                <a:spcPts val="0"/>
              </a:spcBef>
              <a:buFont typeface="+mj-lt"/>
              <a:buAutoNum type="arabicParenR"/>
              <a:defRPr/>
            </a:pPr>
            <a:r>
              <a:rPr lang="en-US" sz="1100" dirty="0"/>
              <a:t> Debrief the demonstration using the questions </a:t>
            </a:r>
            <a:r>
              <a:rPr lang="en-US" sz="1100" b="1" dirty="0"/>
              <a:t>on the following page</a:t>
            </a:r>
            <a:r>
              <a:rPr lang="en-US" sz="1100" dirty="0"/>
              <a:t>. </a:t>
            </a:r>
          </a:p>
          <a:p>
            <a:pPr marL="221464" indent="-221464">
              <a:lnSpc>
                <a:spcPct val="100000"/>
              </a:lnSpc>
              <a:spcBef>
                <a:spcPts val="0"/>
              </a:spcBef>
              <a:buFontTx/>
              <a:buAutoNum type="arabicParenR"/>
              <a:defRPr/>
            </a:pPr>
            <a:endParaRPr lang="en-US" sz="1100" dirty="0"/>
          </a:p>
        </p:txBody>
      </p:sp>
      <p:sp>
        <p:nvSpPr>
          <p:cNvPr id="4" name="Slide Number Placeholder 3"/>
          <p:cNvSpPr>
            <a:spLocks noGrp="1"/>
          </p:cNvSpPr>
          <p:nvPr>
            <p:ph type="sldNum" sz="quarter" idx="5"/>
          </p:nvPr>
        </p:nvSpPr>
        <p:spPr/>
        <p:txBody>
          <a:bodyPr/>
          <a:lstStyle/>
          <a:p>
            <a:pPr>
              <a:defRPr/>
            </a:pPr>
            <a:fld id="{30FB68CF-4373-42BA-A44F-3EDDAC9EB659}" type="slidenum">
              <a:rPr lang="en-US" smtClean="0"/>
              <a:pPr>
                <a:defRPr/>
              </a:pPr>
              <a:t>101</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2677380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64716" y="295124"/>
            <a:ext cx="3829249" cy="9351736"/>
          </a:xfrm>
        </p:spPr>
        <p:txBody>
          <a:bodyPr>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endParaRPr lang="en-US" sz="1100" b="1" dirty="0"/>
          </a:p>
          <a:p>
            <a:pPr>
              <a:lnSpc>
                <a:spcPct val="100000"/>
              </a:lnSpc>
              <a:spcBef>
                <a:spcPts val="0"/>
              </a:spcBef>
              <a:defRPr/>
            </a:pPr>
            <a:r>
              <a:rPr lang="en-US" sz="1100" b="1" dirty="0"/>
              <a:t>Debrief Questions</a:t>
            </a:r>
            <a:r>
              <a:rPr lang="en-US" sz="1100" dirty="0"/>
              <a:t>:</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Why was all the evidence seen on the “TV” but not when the instructor gathered evidence? </a:t>
            </a:r>
          </a:p>
          <a:p>
            <a:pPr marL="232802" indent="-232802">
              <a:lnSpc>
                <a:spcPct val="100000"/>
              </a:lnSpc>
              <a:spcBef>
                <a:spcPts val="0"/>
              </a:spcBef>
              <a:buFont typeface="+mj-lt"/>
              <a:buAutoNum type="arabicParenR"/>
              <a:defRPr/>
            </a:pPr>
            <a:r>
              <a:rPr lang="en-US" sz="1100" dirty="0"/>
              <a:t>How did the friend help the instructor to fight the Confirmation Bias?</a:t>
            </a:r>
          </a:p>
          <a:p>
            <a:pPr marL="232802" indent="-232802">
              <a:lnSpc>
                <a:spcPct val="100000"/>
              </a:lnSpc>
              <a:spcBef>
                <a:spcPts val="0"/>
              </a:spcBef>
              <a:buFont typeface="+mj-lt"/>
              <a:buAutoNum type="arabicParenR"/>
              <a:defRPr/>
            </a:pPr>
            <a:r>
              <a:rPr lang="en-US" sz="1100" dirty="0"/>
              <a:t>Is it easy to see both sides of the story? </a:t>
            </a:r>
          </a:p>
          <a:p>
            <a:pPr marL="221464" indent="-221464">
              <a:lnSpc>
                <a:spcPct val="100000"/>
              </a:lnSpc>
              <a:spcBef>
                <a:spcPts val="0"/>
              </a:spcBef>
              <a:defRPr/>
            </a:pPr>
            <a:endParaRPr lang="en-US" sz="1100" dirty="0"/>
          </a:p>
        </p:txBody>
      </p:sp>
      <p:sp>
        <p:nvSpPr>
          <p:cNvPr id="4" name="Slide Number Placeholder 3"/>
          <p:cNvSpPr>
            <a:spLocks noGrp="1"/>
          </p:cNvSpPr>
          <p:nvPr>
            <p:ph type="sldNum" sz="quarter" idx="5"/>
          </p:nvPr>
        </p:nvSpPr>
        <p:spPr/>
        <p:txBody>
          <a:bodyPr/>
          <a:lstStyle/>
          <a:p>
            <a:pPr>
              <a:defRPr/>
            </a:pPr>
            <a:fld id="{52698AE6-ED7B-42D8-A27B-821ABCFDBEA9}" type="slidenum">
              <a:rPr lang="en-US" smtClean="0"/>
              <a:pPr>
                <a:defRPr/>
              </a:pPr>
              <a:t>102</a:t>
            </a:fld>
            <a:endParaRPr lang="en-US" dirty="0"/>
          </a:p>
        </p:txBody>
      </p:sp>
      <p:graphicFrame>
        <p:nvGraphicFramePr>
          <p:cNvPr id="6" name="Table 5"/>
          <p:cNvGraphicFramePr>
            <a:graphicFrameLocks noGrp="1"/>
          </p:cNvGraphicFramePr>
          <p:nvPr/>
        </p:nvGraphicFramePr>
        <p:xfrm>
          <a:off x="237332" y="750106"/>
          <a:ext cx="3852068" cy="2977149"/>
        </p:xfrm>
        <a:graphic>
          <a:graphicData uri="http://schemas.openxmlformats.org/drawingml/2006/table">
            <a:tbl>
              <a:tblPr firstRow="1" bandRow="1">
                <a:tableStyleId>{5C22544A-7EE6-4342-B048-85BDC9FD1C3A}</a:tableStyleId>
              </a:tblPr>
              <a:tblGrid>
                <a:gridCol w="1862137">
                  <a:extLst>
                    <a:ext uri="{9D8B030D-6E8A-4147-A177-3AD203B41FA5}">
                      <a16:colId xmlns:a16="http://schemas.microsoft.com/office/drawing/2014/main" val="20000"/>
                    </a:ext>
                  </a:extLst>
                </a:gridCol>
                <a:gridCol w="1989932">
                  <a:extLst>
                    <a:ext uri="{9D8B030D-6E8A-4147-A177-3AD203B41FA5}">
                      <a16:colId xmlns:a16="http://schemas.microsoft.com/office/drawing/2014/main" val="20001"/>
                    </a:ext>
                  </a:extLst>
                </a:gridCol>
              </a:tblGrid>
              <a:tr h="639205">
                <a:tc>
                  <a:txBody>
                    <a:bodyPr/>
                    <a:lstStyle/>
                    <a:p>
                      <a:pPr algn="ctr"/>
                      <a:r>
                        <a:rPr lang="en-US" sz="1100" dirty="0">
                          <a:solidFill>
                            <a:schemeClr val="tx1"/>
                          </a:solidFill>
                          <a:latin typeface="Verdana" pitchFamily="34" charset="0"/>
                          <a:ea typeface="Verdana" pitchFamily="34" charset="0"/>
                          <a:cs typeface="Verdana" pitchFamily="34" charset="0"/>
                        </a:rPr>
                        <a:t>VELCRO</a:t>
                      </a:r>
                    </a:p>
                    <a:p>
                      <a:pPr algn="ctr"/>
                      <a:endParaRPr lang="en-US" sz="1100" baseline="0" dirty="0">
                        <a:solidFill>
                          <a:schemeClr val="tx1"/>
                        </a:solidFill>
                        <a:latin typeface="Verdana" pitchFamily="34" charset="0"/>
                        <a:ea typeface="Verdana" pitchFamily="34" charset="0"/>
                        <a:cs typeface="Verdana" pitchFamily="34" charset="0"/>
                      </a:endParaRPr>
                    </a:p>
                    <a:p>
                      <a:pPr algn="ctr"/>
                      <a:r>
                        <a:rPr lang="en-US" sz="1100" baseline="0" dirty="0">
                          <a:solidFill>
                            <a:schemeClr val="tx1"/>
                          </a:solidFill>
                          <a:latin typeface="Verdana" pitchFamily="34" charset="0"/>
                          <a:ea typeface="Verdana" pitchFamily="34" charset="0"/>
                          <a:cs typeface="Verdana" pitchFamily="34" charset="0"/>
                        </a:rPr>
                        <a:t>(Read by instructor)</a:t>
                      </a:r>
                      <a:endParaRPr lang="en-US" sz="1100" dirty="0">
                        <a:solidFill>
                          <a:schemeClr val="tx1"/>
                        </a:solidFill>
                        <a:latin typeface="Verdana" pitchFamily="34" charset="0"/>
                        <a:ea typeface="Verdana" pitchFamily="34" charset="0"/>
                        <a:cs typeface="Verdana" pitchFamily="34" charset="0"/>
                      </a:endParaRPr>
                    </a:p>
                  </a:txBody>
                  <a:tcPr marL="87630" marR="87630" marT="44268" marB="4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solidFill>
                          <a:latin typeface="Verdana" pitchFamily="34" charset="0"/>
                          <a:ea typeface="Verdana" pitchFamily="34" charset="0"/>
                          <a:cs typeface="Verdana" pitchFamily="34" charset="0"/>
                        </a:rPr>
                        <a:t>TEFLON</a:t>
                      </a:r>
                    </a:p>
                    <a:p>
                      <a:pPr algn="ctr"/>
                      <a:endParaRPr lang="en-US" sz="1100" dirty="0">
                        <a:solidFill>
                          <a:schemeClr val="tx1"/>
                        </a:solidFill>
                        <a:latin typeface="Verdana" pitchFamily="34" charset="0"/>
                        <a:ea typeface="Verdana" pitchFamily="34" charset="0"/>
                        <a:cs typeface="Verdana" pitchFamily="34" charset="0"/>
                      </a:endParaRPr>
                    </a:p>
                    <a:p>
                      <a:pPr algn="ctr"/>
                      <a:r>
                        <a:rPr lang="en-US" sz="1100" baseline="0" dirty="0">
                          <a:solidFill>
                            <a:schemeClr val="tx1"/>
                          </a:solidFill>
                          <a:latin typeface="Verdana" pitchFamily="34" charset="0"/>
                          <a:ea typeface="Verdana" pitchFamily="34" charset="0"/>
                          <a:cs typeface="Verdana" pitchFamily="34" charset="0"/>
                        </a:rPr>
                        <a:t>(Read by friend)</a:t>
                      </a:r>
                      <a:endParaRPr lang="en-US" sz="1100" dirty="0">
                        <a:solidFill>
                          <a:schemeClr val="tx1"/>
                        </a:solidFill>
                        <a:latin typeface="Verdana" pitchFamily="34" charset="0"/>
                        <a:ea typeface="Verdana" pitchFamily="34" charset="0"/>
                        <a:cs typeface="Verdana" pitchFamily="34" charset="0"/>
                      </a:endParaRPr>
                    </a:p>
                  </a:txBody>
                  <a:tcPr marL="87630" marR="87630" marT="44268" marB="4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79546">
                <a:tc>
                  <a:txBody>
                    <a:bodyPr/>
                    <a:lstStyle/>
                    <a:p>
                      <a:r>
                        <a:rPr lang="en-US" sz="1100" dirty="0">
                          <a:latin typeface="Verdana" pitchFamily="34" charset="0"/>
                          <a:ea typeface="Verdana" pitchFamily="34" charset="0"/>
                          <a:cs typeface="Verdana" pitchFamily="34" charset="0"/>
                        </a:rPr>
                        <a:t>They took my phone away</a:t>
                      </a:r>
                    </a:p>
                  </a:txBody>
                  <a:tcPr marL="87630" marR="87630" marT="44268" marB="442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latin typeface="Verdana" pitchFamily="34" charset="0"/>
                          <a:ea typeface="Verdana" pitchFamily="34" charset="0"/>
                          <a:cs typeface="Verdana" pitchFamily="34" charset="0"/>
                        </a:rPr>
                        <a:t>They threw me a surprise birthday party</a:t>
                      </a:r>
                    </a:p>
                  </a:txBody>
                  <a:tcPr marL="87630" marR="87630" marT="44268" marB="442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79546">
                <a:tc>
                  <a:txBody>
                    <a:bodyPr/>
                    <a:lstStyle/>
                    <a:p>
                      <a:r>
                        <a:rPr lang="en-US" sz="1100" dirty="0">
                          <a:latin typeface="Verdana" pitchFamily="34" charset="0"/>
                          <a:ea typeface="Verdana" pitchFamily="34" charset="0"/>
                          <a:cs typeface="Verdana" pitchFamily="34" charset="0"/>
                        </a:rPr>
                        <a:t>They always side with my little sister</a:t>
                      </a:r>
                    </a:p>
                  </a:txBody>
                  <a:tcPr marL="87630" marR="87630" marT="44268" marB="442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latin typeface="Verdana" pitchFamily="34" charset="0"/>
                          <a:ea typeface="Verdana" pitchFamily="34" charset="0"/>
                          <a:cs typeface="Verdana" pitchFamily="34" charset="0"/>
                        </a:rPr>
                        <a:t>They gave me money to go shopping last week</a:t>
                      </a:r>
                    </a:p>
                  </a:txBody>
                  <a:tcPr marL="87630" marR="87630" marT="44268" marB="442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99307">
                <a:tc>
                  <a:txBody>
                    <a:bodyPr/>
                    <a:lstStyle/>
                    <a:p>
                      <a:r>
                        <a:rPr lang="en-US" sz="1100" dirty="0">
                          <a:latin typeface="Verdana" pitchFamily="34" charset="0"/>
                          <a:ea typeface="Verdana" pitchFamily="34" charset="0"/>
                          <a:cs typeface="Verdana" pitchFamily="34" charset="0"/>
                        </a:rPr>
                        <a:t>They won’t let me go</a:t>
                      </a:r>
                      <a:r>
                        <a:rPr lang="en-US" sz="1100" baseline="0" dirty="0">
                          <a:latin typeface="Verdana" pitchFamily="34" charset="0"/>
                          <a:ea typeface="Verdana" pitchFamily="34" charset="0"/>
                          <a:cs typeface="Verdana" pitchFamily="34" charset="0"/>
                        </a:rPr>
                        <a:t> anywhere with my friends</a:t>
                      </a:r>
                      <a:endParaRPr lang="en-US" sz="1100" dirty="0">
                        <a:latin typeface="Verdana" pitchFamily="34" charset="0"/>
                        <a:ea typeface="Verdana" pitchFamily="34" charset="0"/>
                        <a:cs typeface="Verdana" pitchFamily="34" charset="0"/>
                      </a:endParaRPr>
                    </a:p>
                  </a:txBody>
                  <a:tcPr marL="87630" marR="87630" marT="44268" marB="442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latin typeface="Verdana" pitchFamily="34" charset="0"/>
                          <a:ea typeface="Verdana" pitchFamily="34" charset="0"/>
                          <a:cs typeface="Verdana" pitchFamily="34" charset="0"/>
                        </a:rPr>
                        <a:t>My mom told me she loved me last night</a:t>
                      </a:r>
                    </a:p>
                  </a:txBody>
                  <a:tcPr marL="87630" marR="87630" marT="44268" marB="442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79546">
                <a:tc>
                  <a:txBody>
                    <a:bodyPr/>
                    <a:lstStyle/>
                    <a:p>
                      <a:r>
                        <a:rPr lang="en-US" sz="1100" dirty="0">
                          <a:latin typeface="Verdana" pitchFamily="34" charset="0"/>
                          <a:ea typeface="Verdana" pitchFamily="34" charset="0"/>
                          <a:cs typeface="Verdana" pitchFamily="34" charset="0"/>
                        </a:rPr>
                        <a:t>I’m always grounded</a:t>
                      </a:r>
                    </a:p>
                  </a:txBody>
                  <a:tcPr marL="87630" marR="87630" marT="44268" marB="442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latin typeface="Verdana" pitchFamily="34" charset="0"/>
                          <a:ea typeface="Verdana" pitchFamily="34" charset="0"/>
                          <a:cs typeface="Verdana" pitchFamily="34" charset="0"/>
                        </a:rPr>
                        <a:t>We go on family vacations</a:t>
                      </a:r>
                      <a:r>
                        <a:rPr lang="en-US" sz="1100" baseline="0" dirty="0">
                          <a:latin typeface="Verdana" pitchFamily="34" charset="0"/>
                          <a:ea typeface="Verdana" pitchFamily="34" charset="0"/>
                          <a:cs typeface="Verdana" pitchFamily="34" charset="0"/>
                        </a:rPr>
                        <a:t> every year</a:t>
                      </a:r>
                      <a:endParaRPr lang="en-US" sz="1100" dirty="0">
                        <a:latin typeface="Verdana" pitchFamily="34" charset="0"/>
                        <a:ea typeface="Verdana" pitchFamily="34" charset="0"/>
                        <a:cs typeface="Verdana" pitchFamily="34" charset="0"/>
                      </a:endParaRPr>
                    </a:p>
                  </a:txBody>
                  <a:tcPr marL="87630" marR="87630" marT="44268" marB="442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8573841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5059" name="Notes Placeholder 2"/>
          <p:cNvSpPr>
            <a:spLocks noGrp="1"/>
          </p:cNvSpPr>
          <p:nvPr>
            <p:ph type="body" idx="1"/>
          </p:nvPr>
        </p:nvSpPr>
        <p:spPr bwMode="auto">
          <a:xfrm>
            <a:off x="128402" y="3238680"/>
            <a:ext cx="3829249" cy="5687282"/>
          </a:xfrm>
          <a:noFill/>
        </p:spPr>
        <p:txBody>
          <a:bodyPr wrap="square" numCol="1" anchor="t" anchorCtr="0" compatLnSpc="1">
            <a:prstTxWarp prst="textNoShape">
              <a:avLst/>
            </a:prstTxWarp>
            <a:normAutofit/>
          </a:bodyPr>
          <a:lstStyle/>
          <a:p>
            <a:pPr marL="230692" indent="-230692" eaLnBrk="1" hangingPunct="1">
              <a:lnSpc>
                <a:spcPct val="100000"/>
              </a:lnSpc>
              <a:spcBef>
                <a:spcPct val="0"/>
              </a:spcBef>
            </a:pPr>
            <a:r>
              <a:rPr lang="en-US" altLang="en-US" sz="1100" b="1" dirty="0"/>
              <a:t>Instructor Notes: </a:t>
            </a:r>
            <a:endParaRPr lang="en-US" altLang="en-US" sz="1100" dirty="0"/>
          </a:p>
          <a:p>
            <a:pPr marL="230692" indent="-230692" eaLnBrk="1" hangingPunct="1">
              <a:lnSpc>
                <a:spcPct val="100000"/>
              </a:lnSpc>
              <a:spcBef>
                <a:spcPct val="0"/>
              </a:spcBef>
            </a:pPr>
            <a:endParaRPr lang="en-US" altLang="en-US" sz="1100" u="sng" dirty="0"/>
          </a:p>
          <a:p>
            <a:pPr marL="232802" indent="-232802">
              <a:lnSpc>
                <a:spcPct val="100000"/>
              </a:lnSpc>
              <a:buFont typeface="+mj-lt"/>
              <a:buAutoNum type="arabicParenR"/>
              <a:defRPr/>
            </a:pPr>
            <a:r>
              <a:rPr lang="en-US" altLang="en-US" sz="1100" dirty="0"/>
              <a:t>We are unaware that the Confirmation Bias is operating; we don’t do this on purpose. </a:t>
            </a:r>
          </a:p>
          <a:p>
            <a:pPr marL="232802" indent="-232802">
              <a:lnSpc>
                <a:spcPct val="100000"/>
              </a:lnSpc>
              <a:buFont typeface="+mj-lt"/>
              <a:buAutoNum type="arabicParenR"/>
              <a:defRPr/>
            </a:pPr>
            <a:r>
              <a:rPr lang="en-US" altLang="en-US" sz="1100" dirty="0"/>
              <a:t>The Confirmation Bias tends to be stronger for core beliefs (Icebergs) like, “x group of people are lazy” or “I’m a great athlete,” than it is for Heat-of-the-Moment thoughts like “it’s hot outside today” or “I need a haircut.”</a:t>
            </a:r>
          </a:p>
          <a:p>
            <a:pPr marL="232802" indent="-232802">
              <a:lnSpc>
                <a:spcPct val="100000"/>
              </a:lnSpc>
              <a:buFont typeface="+mj-lt"/>
              <a:buAutoNum type="arabicParenR"/>
              <a:defRPr/>
            </a:pPr>
            <a:r>
              <a:rPr lang="en-US" altLang="en-US" sz="1100" dirty="0"/>
              <a:t>Confirmation Bias can operate on both positive thoughts and negative thoughts.  Either way, it can undermine resilience because it causes you to miss information and makes it hard to see situations accurately.</a:t>
            </a:r>
          </a:p>
          <a:p>
            <a:pPr marL="221464" indent="-221464">
              <a:lnSpc>
                <a:spcPct val="100000"/>
              </a:lnSpc>
              <a:buFontTx/>
              <a:buAutoNum type="arabicParenR"/>
              <a:defRPr/>
            </a:pPr>
            <a:endParaRPr lang="en-US" altLang="en-US" sz="1100" dirty="0"/>
          </a:p>
          <a:p>
            <a:pPr marL="230692" indent="-230692" eaLnBrk="1" hangingPunct="1">
              <a:lnSpc>
                <a:spcPct val="100000"/>
              </a:lnSpc>
              <a:spcBef>
                <a:spcPct val="0"/>
              </a:spcBef>
            </a:pPr>
            <a:r>
              <a:rPr lang="en-US" altLang="en-US" sz="1100" b="1" dirty="0"/>
              <a:t>Key Points:</a:t>
            </a:r>
          </a:p>
          <a:p>
            <a:pPr eaLnBrk="1" hangingPunct="1">
              <a:lnSpc>
                <a:spcPct val="100000"/>
              </a:lnSpc>
              <a:spcBef>
                <a:spcPct val="0"/>
              </a:spcBef>
            </a:pPr>
            <a:endParaRPr lang="en-US" altLang="en-US" sz="1100" b="1" dirty="0"/>
          </a:p>
          <a:p>
            <a:pPr eaLnBrk="1" hangingPunct="1">
              <a:lnSpc>
                <a:spcPct val="100000"/>
              </a:lnSpc>
              <a:spcBef>
                <a:spcPct val="0"/>
              </a:spcBef>
            </a:pPr>
            <a:r>
              <a:rPr lang="en-US" altLang="en-US" sz="1100" dirty="0"/>
              <a:t>The Confirmation Bias is not in our awareness. That is why it’s an important concept to learn.</a:t>
            </a:r>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AEF968-BCE4-4462-8371-81127F16423E}" type="slidenum">
              <a:rPr lang="en-US" altLang="en-US" smtClean="0">
                <a:cs typeface="Arial" pitchFamily="34" charset="0"/>
              </a:rPr>
              <a:pPr fontAlgn="base">
                <a:spcBef>
                  <a:spcPct val="0"/>
                </a:spcBef>
                <a:spcAft>
                  <a:spcPct val="0"/>
                </a:spcAft>
              </a:pPr>
              <a:t>103</a:t>
            </a:fld>
            <a:endParaRPr lang="en-US" altLang="en-US" dirty="0">
              <a:cs typeface="Arial" pitchFamily="34" charset="0"/>
            </a:endParaRPr>
          </a:p>
        </p:txBody>
      </p:sp>
      <p:sp>
        <p:nvSpPr>
          <p:cNvPr id="45061" name="TextBox 5"/>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1756737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46083" name="Notes Placeholder 2"/>
          <p:cNvSpPr>
            <a:spLocks noGrp="1"/>
          </p:cNvSpPr>
          <p:nvPr>
            <p:ph type="body" idx="1"/>
          </p:nvPr>
        </p:nvSpPr>
        <p:spPr bwMode="auto">
          <a:xfrm>
            <a:off x="118665" y="3238680"/>
            <a:ext cx="3829249" cy="5687282"/>
          </a:xfrm>
        </p:spPr>
        <p:txBody>
          <a:bodyPr wrap="square" numCol="1" anchor="t" anchorCtr="0" compatLnSpc="1">
            <a:prstTxWarp prst="textNoShape">
              <a:avLst/>
            </a:prstTxWarp>
          </a:bodyPr>
          <a:lstStyle/>
          <a:p>
            <a:pPr marL="229155" indent="-229155" eaLnBrk="1" hangingPunct="1">
              <a:lnSpc>
                <a:spcPct val="100000"/>
              </a:lnSpc>
              <a:spcBef>
                <a:spcPct val="0"/>
              </a:spcBef>
              <a:defRPr/>
            </a:pPr>
            <a:r>
              <a:rPr lang="en-US" sz="1100" b="1" dirty="0"/>
              <a:t>Instructor Notes:</a:t>
            </a:r>
          </a:p>
          <a:p>
            <a:pPr marL="231895" indent="-231895" eaLnBrk="1" hangingPunct="1">
              <a:lnSpc>
                <a:spcPct val="100000"/>
              </a:lnSpc>
              <a:spcBef>
                <a:spcPct val="0"/>
              </a:spcBef>
              <a:defRPr/>
            </a:pPr>
            <a:endParaRPr lang="en-US" sz="800" dirty="0"/>
          </a:p>
          <a:p>
            <a:pPr marL="232802" indent="-232802">
              <a:lnSpc>
                <a:spcPct val="100000"/>
              </a:lnSpc>
              <a:buFont typeface="+mj-lt"/>
              <a:buAutoNum type="arabicParenR"/>
              <a:defRPr/>
            </a:pPr>
            <a:r>
              <a:rPr lang="en-US" sz="1100" dirty="0"/>
              <a:t>Use an example to review each of the ways the Confirmation Bias works. </a:t>
            </a:r>
          </a:p>
          <a:p>
            <a:pPr marL="232802" indent="-232802">
              <a:lnSpc>
                <a:spcPct val="100000"/>
              </a:lnSpc>
              <a:buFont typeface="+mj-lt"/>
              <a:buAutoNum type="arabicParenR"/>
              <a:defRPr/>
            </a:pPr>
            <a:r>
              <a:rPr lang="en-US" sz="1100" dirty="0"/>
              <a:t>Because of the Confirmation Bias, we are likely to interpret unclear information as supportive of our thoughts and beliefs. </a:t>
            </a:r>
          </a:p>
          <a:p>
            <a:pPr marL="232802" indent="-232802">
              <a:lnSpc>
                <a:spcPct val="100000"/>
              </a:lnSpc>
              <a:buFont typeface="+mj-lt"/>
              <a:buAutoNum type="arabicParenR"/>
              <a:defRPr/>
            </a:pPr>
            <a:r>
              <a:rPr lang="en-US" sz="1100" dirty="0"/>
              <a:t>Example: Student who believes “I am not smart”</a:t>
            </a:r>
          </a:p>
          <a:p>
            <a:pPr marL="465603" lvl="1" indent="-232802">
              <a:lnSpc>
                <a:spcPct val="100000"/>
              </a:lnSpc>
              <a:buFont typeface="Arial" panose="020B0604020202020204" pitchFamily="34" charset="0"/>
              <a:buChar char="•"/>
              <a:defRPr/>
            </a:pPr>
            <a:r>
              <a:rPr lang="en-US" sz="1100" dirty="0"/>
              <a:t>Ask the students: When the teacher says the student’s answer is partially correct (build slide), what does the student hear?</a:t>
            </a:r>
          </a:p>
          <a:p>
            <a:pPr marL="465603" lvl="1" indent="-232802">
              <a:lnSpc>
                <a:spcPct val="100000"/>
              </a:lnSpc>
              <a:buFont typeface="Arial" panose="020B0604020202020204" pitchFamily="34" charset="0"/>
              <a:buChar char="•"/>
              <a:defRPr/>
            </a:pPr>
            <a:r>
              <a:rPr lang="en-US" sz="1100" dirty="0"/>
              <a:t>The student only hears “I’m wrong” (build slide).</a:t>
            </a:r>
          </a:p>
          <a:p>
            <a:pPr marL="229155" indent="-229155" eaLnBrk="1" hangingPunct="1">
              <a:lnSpc>
                <a:spcPct val="100000"/>
              </a:lnSpc>
              <a:spcBef>
                <a:spcPct val="0"/>
              </a:spcBef>
              <a:defRPr/>
            </a:pPr>
            <a:endParaRPr lang="en-US" sz="1000" b="1" dirty="0"/>
          </a:p>
        </p:txBody>
      </p:sp>
      <p:sp>
        <p:nvSpPr>
          <p:cNvPr id="46084"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26B152-B4A7-45DD-A108-7DFFFC71AA9C}" type="slidenum">
              <a:rPr lang="en-US" smtClean="0">
                <a:solidFill>
                  <a:srgbClr val="000000"/>
                </a:solidFill>
                <a:cs typeface="Arial" pitchFamily="34" charset="0"/>
              </a:rPr>
              <a:pPr fontAlgn="base">
                <a:spcBef>
                  <a:spcPct val="0"/>
                </a:spcBef>
                <a:spcAft>
                  <a:spcPct val="0"/>
                </a:spcAft>
              </a:pPr>
              <a:t>104</a:t>
            </a:fld>
            <a:endParaRPr lang="en-US" dirty="0">
              <a:solidFill>
                <a:srgbClr val="000000"/>
              </a:solidFill>
              <a:cs typeface="Arial" pitchFamily="34" charset="0"/>
            </a:endParaRPr>
          </a:p>
        </p:txBody>
      </p:sp>
      <p:sp>
        <p:nvSpPr>
          <p:cNvPr id="46085"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3806339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302083" name="Notes Placeholder 2"/>
          <p:cNvSpPr>
            <a:spLocks noGrp="1"/>
          </p:cNvSpPr>
          <p:nvPr>
            <p:ph type="body" idx="1"/>
          </p:nvPr>
        </p:nvSpPr>
        <p:spPr bwMode="auto"/>
        <p:txBody>
          <a:bodyPr wrap="square" numCol="1" anchor="t" anchorCtr="0" compatLnSpc="1">
            <a:prstTxWarp prst="textNoShape">
              <a:avLst/>
            </a:prstTxWarp>
          </a:bodyPr>
          <a:lstStyle/>
          <a:p>
            <a:pPr marL="229673" indent="-229673" eaLnBrk="1" hangingPunct="1">
              <a:lnSpc>
                <a:spcPts val="1105"/>
              </a:lnSpc>
              <a:spcBef>
                <a:spcPct val="0"/>
              </a:spcBef>
              <a:defRPr/>
            </a:pPr>
            <a:endParaRPr lang="en-US" sz="1000" dirty="0">
              <a:solidFill>
                <a:prstClr val="black"/>
              </a:solidFill>
            </a:endParaRPr>
          </a:p>
          <a:p>
            <a:pPr marL="229642" indent="-229642" eaLnBrk="1" hangingPunct="1">
              <a:spcBef>
                <a:spcPct val="0"/>
              </a:spcBef>
              <a:defRPr/>
            </a:pPr>
            <a:endParaRPr lang="en-US" dirty="0">
              <a:solidFill>
                <a:srgbClr val="FF0000"/>
              </a:solidFill>
            </a:endParaRPr>
          </a:p>
        </p:txBody>
      </p:sp>
      <p:sp>
        <p:nvSpPr>
          <p:cNvPr id="47108"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AB0370-FB85-496E-8C43-78E8243F4980}" type="slidenum">
              <a:rPr lang="en-US" smtClean="0">
                <a:solidFill>
                  <a:srgbClr val="000000"/>
                </a:solidFill>
                <a:cs typeface="Arial" pitchFamily="34" charset="0"/>
              </a:rPr>
              <a:pPr fontAlgn="base">
                <a:spcBef>
                  <a:spcPct val="0"/>
                </a:spcBef>
                <a:spcAft>
                  <a:spcPct val="0"/>
                </a:spcAft>
              </a:pPr>
              <a:t>105</a:t>
            </a:fld>
            <a:endParaRPr lang="en-US" dirty="0">
              <a:solidFill>
                <a:srgbClr val="000000"/>
              </a:solidFill>
              <a:cs typeface="Arial" pitchFamily="34" charset="0"/>
            </a:endParaRPr>
          </a:p>
        </p:txBody>
      </p:sp>
      <p:sp>
        <p:nvSpPr>
          <p:cNvPr id="47109"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Rectangle 7"/>
          <p:cNvSpPr/>
          <p:nvPr/>
        </p:nvSpPr>
        <p:spPr>
          <a:xfrm>
            <a:off x="143722" y="3281719"/>
            <a:ext cx="3724276" cy="2133002"/>
          </a:xfrm>
          <a:prstGeom prst="rect">
            <a:avLst/>
          </a:prstGeom>
        </p:spPr>
        <p:txBody>
          <a:bodyPr lIns="88586" tIns="44292" rIns="88586" bIns="44292">
            <a:spAutoFit/>
          </a:bodyPr>
          <a:lstStyle/>
          <a:p>
            <a:pPr marL="229155" indent="-229155" eaLnBrk="0" hangingPunct="0">
              <a:spcBef>
                <a:spcPts val="0"/>
              </a:spcBef>
              <a:defRPr/>
            </a:pPr>
            <a:r>
              <a:rPr lang="en-US" sz="1100" b="1" dirty="0">
                <a:latin typeface="Verdana" pitchFamily="34" charset="0"/>
                <a:cs typeface="+mn-cs"/>
              </a:rPr>
              <a:t>Instructor Notes:</a:t>
            </a:r>
          </a:p>
          <a:p>
            <a:pPr marL="231895" indent="-231895" eaLnBrk="0" hangingPunct="0">
              <a:spcBef>
                <a:spcPts val="0"/>
              </a:spcBef>
              <a:defRPr/>
            </a:pPr>
            <a:endParaRPr lang="en-US" sz="1100" dirty="0">
              <a:latin typeface="Verdana" pitchFamily="34" charset="0"/>
              <a:cs typeface="+mn-cs"/>
            </a:endParaRPr>
          </a:p>
          <a:p>
            <a:pPr marL="232802" indent="-232802" eaLnBrk="0" hangingPunct="0">
              <a:spcBef>
                <a:spcPts val="0"/>
              </a:spcBef>
              <a:buFont typeface="+mj-lt"/>
              <a:buAutoNum type="arabicParenR"/>
              <a:defRPr/>
            </a:pPr>
            <a:r>
              <a:rPr lang="en-US" sz="1100" dirty="0">
                <a:latin typeface="Verdana" pitchFamily="34" charset="0"/>
                <a:cs typeface="+mn-cs"/>
              </a:rPr>
              <a:t>Use an example to review each of the ways the Confirmation Bias works. </a:t>
            </a:r>
          </a:p>
          <a:p>
            <a:pPr marL="232802" indent="-232802" eaLnBrk="0" hangingPunct="0">
              <a:spcBef>
                <a:spcPts val="0"/>
              </a:spcBef>
              <a:buFont typeface="+mj-lt"/>
              <a:buAutoNum type="arabicParenR"/>
              <a:defRPr/>
            </a:pPr>
            <a:r>
              <a:rPr lang="en-US" sz="1100" dirty="0">
                <a:latin typeface="Verdana" pitchFamily="34" charset="0"/>
                <a:cs typeface="+mn-cs"/>
              </a:rPr>
              <a:t>Because of the Confirmation Bias, we don’t actively seek evidence that counters our thoughts and beliefs.</a:t>
            </a:r>
          </a:p>
          <a:p>
            <a:pPr marL="232802" indent="-232802" eaLnBrk="0" hangingPunct="0">
              <a:spcBef>
                <a:spcPts val="0"/>
              </a:spcBef>
              <a:buFont typeface="+mj-lt"/>
              <a:buAutoNum type="arabicParenR"/>
              <a:defRPr/>
            </a:pPr>
            <a:r>
              <a:rPr lang="en-US" sz="1100" dirty="0">
                <a:latin typeface="Verdana" pitchFamily="34" charset="0"/>
                <a:cs typeface="+mn-cs"/>
              </a:rPr>
              <a:t>Example: Student who believes “I am not smart”</a:t>
            </a:r>
          </a:p>
          <a:p>
            <a:pPr marL="467013" lvl="1" indent="-231895" eaLnBrk="0" hangingPunct="0">
              <a:spcBef>
                <a:spcPts val="0"/>
              </a:spcBef>
              <a:buFontTx/>
              <a:buChar char="•"/>
              <a:defRPr/>
            </a:pPr>
            <a:r>
              <a:rPr lang="en-US" sz="1100" dirty="0">
                <a:latin typeface="Verdana" pitchFamily="34" charset="0"/>
                <a:cs typeface="+mn-cs"/>
              </a:rPr>
              <a:t>Ask the students: Which course are they likely to take?</a:t>
            </a:r>
          </a:p>
          <a:p>
            <a:pPr marL="467013" lvl="1" indent="-231895" eaLnBrk="0" hangingPunct="0">
              <a:spcBef>
                <a:spcPts val="0"/>
              </a:spcBef>
              <a:buFontTx/>
              <a:buChar char="•"/>
              <a:defRPr/>
            </a:pPr>
            <a:r>
              <a:rPr lang="en-US" sz="1100" dirty="0">
                <a:latin typeface="Verdana" pitchFamily="34" charset="0"/>
                <a:cs typeface="+mn-cs"/>
              </a:rPr>
              <a:t>Basic Science  </a:t>
            </a:r>
            <a:r>
              <a:rPr lang="en-US" sz="1100" dirty="0">
                <a:latin typeface="Verdana" pitchFamily="34" charset="0"/>
                <a:ea typeface="Verdana" pitchFamily="34" charset="0"/>
                <a:cs typeface="Verdana" pitchFamily="34" charset="0"/>
              </a:rPr>
              <a:t>(build slide)</a:t>
            </a: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2059699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48131"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637228-84BB-4673-B9CF-7670582FA263}" type="slidenum">
              <a:rPr lang="en-US" smtClean="0">
                <a:solidFill>
                  <a:srgbClr val="000000"/>
                </a:solidFill>
                <a:cs typeface="Arial" pitchFamily="34" charset="0"/>
              </a:rPr>
              <a:pPr fontAlgn="base">
                <a:spcBef>
                  <a:spcPct val="0"/>
                </a:spcBef>
                <a:spcAft>
                  <a:spcPct val="0"/>
                </a:spcAft>
              </a:pPr>
              <a:t>106</a:t>
            </a:fld>
            <a:endParaRPr lang="en-US" dirty="0">
              <a:solidFill>
                <a:srgbClr val="000000"/>
              </a:solidFill>
              <a:cs typeface="Arial" pitchFamily="34" charset="0"/>
            </a:endParaRPr>
          </a:p>
        </p:txBody>
      </p:sp>
      <p:sp>
        <p:nvSpPr>
          <p:cNvPr id="48132"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Notes Placeholder 7"/>
          <p:cNvSpPr>
            <a:spLocks noGrp="1"/>
          </p:cNvSpPr>
          <p:nvPr>
            <p:ph type="body" idx="1"/>
          </p:nvPr>
        </p:nvSpPr>
        <p:spPr>
          <a:xfrm>
            <a:off x="128402" y="3238678"/>
            <a:ext cx="3829249" cy="3061567"/>
          </a:xfrm>
        </p:spPr>
        <p:txBody>
          <a:bodyPr wrap="square">
            <a:spAutoFit/>
          </a:bodyPr>
          <a:lstStyle/>
          <a:p>
            <a:pPr marL="229155" indent="-229155">
              <a:defRPr/>
            </a:pPr>
            <a:r>
              <a:rPr lang="en-US" sz="1100" b="1" dirty="0"/>
              <a:t>Instructor Notes:</a:t>
            </a:r>
          </a:p>
          <a:p>
            <a:pPr marL="229155" indent="-229155">
              <a:defRPr/>
            </a:pPr>
            <a:endParaRPr lang="en-US" sz="1100" b="1" dirty="0"/>
          </a:p>
          <a:p>
            <a:pPr marL="232802" indent="-232802">
              <a:buFont typeface="+mj-lt"/>
              <a:buAutoNum type="arabicParenR"/>
              <a:defRPr/>
            </a:pPr>
            <a:r>
              <a:rPr lang="en-US" sz="1100" dirty="0"/>
              <a:t>Use an example to review each of the ways the Confirmation Bias works. </a:t>
            </a:r>
          </a:p>
          <a:p>
            <a:pPr marL="232802" indent="-232802">
              <a:buFont typeface="+mj-lt"/>
              <a:buAutoNum type="arabicParenR"/>
              <a:defRPr/>
            </a:pPr>
            <a:r>
              <a:rPr lang="en-US" sz="1100" dirty="0"/>
              <a:t>Because of the Confirmation Bias, we weight evidence for and against our thoughts differently.</a:t>
            </a:r>
          </a:p>
          <a:p>
            <a:pPr marL="232802" indent="-232802">
              <a:buFont typeface="+mj-lt"/>
              <a:buAutoNum type="arabicParenR"/>
              <a:defRPr/>
            </a:pPr>
            <a:r>
              <a:rPr lang="en-US" sz="1100" dirty="0"/>
              <a:t>Example: Student who believes “I am not smart”</a:t>
            </a:r>
          </a:p>
          <a:p>
            <a:pPr marL="467013" lvl="1" indent="-231895">
              <a:buFontTx/>
              <a:buChar char="•"/>
              <a:defRPr/>
            </a:pPr>
            <a:r>
              <a:rPr lang="en-US" sz="1100" dirty="0"/>
              <a:t>The student gets an A+ on a Social Studies  assignment and a D+ on an English paper. He weights the English teacher’s grade more heavily, telling himself, “that teacher knows me better and my Social Studies teacher gives good grades to everybody” (build slide).</a:t>
            </a:r>
          </a:p>
          <a:p>
            <a:pPr marL="467013" lvl="1" indent="-231895">
              <a:defRPr/>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145773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4915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9087E4-FEA3-4F1F-94FD-992EEE349D92}" type="slidenum">
              <a:rPr lang="en-US" smtClean="0">
                <a:solidFill>
                  <a:srgbClr val="000000"/>
                </a:solidFill>
                <a:cs typeface="Arial" pitchFamily="34" charset="0"/>
              </a:rPr>
              <a:pPr fontAlgn="base">
                <a:spcBef>
                  <a:spcPct val="0"/>
                </a:spcBef>
                <a:spcAft>
                  <a:spcPct val="0"/>
                </a:spcAft>
              </a:pPr>
              <a:t>107</a:t>
            </a:fld>
            <a:endParaRPr lang="en-US" dirty="0">
              <a:solidFill>
                <a:srgbClr val="000000"/>
              </a:solidFill>
              <a:cs typeface="Arial" pitchFamily="34" charset="0"/>
            </a:endParaRPr>
          </a:p>
        </p:txBody>
      </p:sp>
      <p:sp>
        <p:nvSpPr>
          <p:cNvPr id="49156"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Notes Placeholder 7"/>
          <p:cNvSpPr>
            <a:spLocks noGrp="1"/>
          </p:cNvSpPr>
          <p:nvPr>
            <p:ph type="body" idx="1"/>
          </p:nvPr>
        </p:nvSpPr>
        <p:spPr>
          <a:xfrm>
            <a:off x="128402" y="3238677"/>
            <a:ext cx="3829249" cy="5407170"/>
          </a:xfrm>
        </p:spPr>
        <p:txBody>
          <a:bodyPr wrap="square">
            <a:spAutoFit/>
          </a:bodyPr>
          <a:lstStyle/>
          <a:p>
            <a:pPr marL="229155" indent="-229155">
              <a:lnSpc>
                <a:spcPct val="100000"/>
              </a:lnSpc>
              <a:defRPr/>
            </a:pPr>
            <a:r>
              <a:rPr lang="en-US" sz="1100" b="1" dirty="0"/>
              <a:t>Instructor Notes:</a:t>
            </a:r>
          </a:p>
          <a:p>
            <a:pPr marL="231895" indent="-231895">
              <a:lnSpc>
                <a:spcPct val="100000"/>
              </a:lnSpc>
              <a:defRPr/>
            </a:pPr>
            <a:endParaRPr lang="en-US" sz="1100" dirty="0"/>
          </a:p>
          <a:p>
            <a:pPr marL="232802" indent="-232802">
              <a:lnSpc>
                <a:spcPct val="100000"/>
              </a:lnSpc>
              <a:buFont typeface="+mj-lt"/>
              <a:buAutoNum type="arabicParenR"/>
              <a:defRPr/>
            </a:pPr>
            <a:r>
              <a:rPr lang="en-US" sz="1100" dirty="0"/>
              <a:t>Use an example to review each of the ways the Confirmation Bias works. </a:t>
            </a:r>
          </a:p>
          <a:p>
            <a:pPr marL="232802" indent="-232802">
              <a:lnSpc>
                <a:spcPct val="100000"/>
              </a:lnSpc>
              <a:buFont typeface="+mj-lt"/>
              <a:buAutoNum type="arabicParenR"/>
              <a:defRPr/>
            </a:pPr>
            <a:r>
              <a:rPr lang="en-US" sz="1100" dirty="0"/>
              <a:t>Because of the Confirmation Bias, once we find evidence that supports our thoughts or beliefs, we tend to stop gathering evidence.</a:t>
            </a:r>
          </a:p>
          <a:p>
            <a:pPr marL="232802" indent="-232802">
              <a:lnSpc>
                <a:spcPct val="100000"/>
              </a:lnSpc>
              <a:buFont typeface="+mj-lt"/>
              <a:buAutoNum type="arabicParenR"/>
              <a:defRPr/>
            </a:pPr>
            <a:r>
              <a:rPr lang="en-US" sz="1100" dirty="0"/>
              <a:t>Example: Student who believes “I am not smart”</a:t>
            </a:r>
          </a:p>
          <a:p>
            <a:pPr marL="467013" lvl="1" indent="-231895">
              <a:lnSpc>
                <a:spcPct val="100000"/>
              </a:lnSpc>
              <a:buFontTx/>
              <a:buChar char="•"/>
              <a:defRPr/>
            </a:pPr>
            <a:r>
              <a:rPr lang="en-US" sz="1100" dirty="0"/>
              <a:t>At the end of the day, the student has all the evidence they need to confirm the fact that they are not smart; there is no need to think about the good things that happened that day (build slide).</a:t>
            </a:r>
          </a:p>
          <a:p>
            <a:pPr marL="467013" lvl="1" indent="-231895">
              <a:lnSpc>
                <a:spcPct val="100000"/>
              </a:lnSpc>
              <a:buFontTx/>
              <a:buChar char="•"/>
              <a:defRPr/>
            </a:pPr>
            <a:endParaRPr lang="en-US" sz="1100" dirty="0"/>
          </a:p>
          <a:p>
            <a:pPr eaLnBrk="1" hangingPunct="1">
              <a:lnSpc>
                <a:spcPct val="100000"/>
              </a:lnSpc>
              <a:spcBef>
                <a:spcPct val="0"/>
              </a:spcBef>
              <a:defRPr/>
            </a:pPr>
            <a:r>
              <a:rPr lang="en-US" sz="1100" b="1" dirty="0"/>
              <a:t>Key Points:</a:t>
            </a:r>
            <a:endParaRPr lang="en-US" sz="1100" dirty="0"/>
          </a:p>
          <a:p>
            <a:pPr eaLnBrk="1" hangingPunct="1">
              <a:lnSpc>
                <a:spcPct val="100000"/>
              </a:lnSpc>
              <a:spcBef>
                <a:spcPct val="0"/>
              </a:spcBef>
              <a:defRPr/>
            </a:pPr>
            <a:endParaRPr lang="en-US" sz="1100" dirty="0"/>
          </a:p>
          <a:p>
            <a:pPr marL="232802" indent="-232802">
              <a:lnSpc>
                <a:spcPct val="100000"/>
              </a:lnSpc>
              <a:buFont typeface="+mj-lt"/>
              <a:buAutoNum type="arabicParenR"/>
              <a:defRPr/>
            </a:pPr>
            <a:r>
              <a:rPr lang="en-US" sz="1100" dirty="0"/>
              <a:t>The Confirmation Bias or Velcro/Teflon Effect causes us to notice evidence that fits our thoughts and beliefs and miss evidence that contradicts our thoughts and beliefs.</a:t>
            </a:r>
          </a:p>
          <a:p>
            <a:pPr marL="232802" indent="-232802">
              <a:lnSpc>
                <a:spcPct val="100000"/>
              </a:lnSpc>
              <a:buFont typeface="+mj-lt"/>
              <a:buAutoNum type="arabicParenR"/>
              <a:defRPr/>
            </a:pPr>
            <a:r>
              <a:rPr lang="en-US" sz="1100" dirty="0"/>
              <a:t>All of these processes lead us to miss critical information and make it hard to see situations accurately.</a:t>
            </a:r>
          </a:p>
          <a:p>
            <a:pPr marL="232802" indent="-232802">
              <a:lnSpc>
                <a:spcPct val="100000"/>
              </a:lnSpc>
              <a:buFont typeface="+mj-lt"/>
              <a:buAutoNum type="arabicParenR"/>
              <a:defRPr/>
            </a:pPr>
            <a:r>
              <a:rPr lang="en-US" sz="1100" dirty="0"/>
              <a:t>The Confirmation Bias gets in the way of processing information accurately.</a:t>
            </a:r>
          </a:p>
          <a:p>
            <a:pPr marL="232802" indent="-232802">
              <a:lnSpc>
                <a:spcPct val="100000"/>
              </a:lnSpc>
              <a:buFont typeface="+mj-lt"/>
              <a:buAutoNum type="arabicParenR"/>
              <a:defRPr/>
            </a:pPr>
            <a:endParaRPr lang="en-US" sz="1100" dirty="0"/>
          </a:p>
          <a:p>
            <a:pPr marL="467013" lvl="1" indent="-231895">
              <a:lnSpc>
                <a:spcPct val="100000"/>
              </a:lnSpc>
              <a:defRPr/>
            </a:pPr>
            <a:endParaRPr lang="en-US" sz="10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5604325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50179" name="Notes Placeholder 2"/>
          <p:cNvSpPr>
            <a:spLocks noGrp="1"/>
          </p:cNvSpPr>
          <p:nvPr>
            <p:ph type="body" idx="1"/>
          </p:nvPr>
        </p:nvSpPr>
        <p:spPr bwMode="auto">
          <a:xfrm>
            <a:off x="128402" y="3238680"/>
            <a:ext cx="3829249" cy="5687282"/>
          </a:xfrm>
          <a:noFill/>
        </p:spPr>
        <p:txBody>
          <a:bodyPr wrap="square" numCol="1" anchor="t" anchorCtr="0" compatLnSpc="1">
            <a:prstTxWarp prst="textNoShape">
              <a:avLst/>
            </a:prstTxWarp>
            <a:normAutofit/>
          </a:bodyPr>
          <a:lstStyle/>
          <a:p>
            <a:pPr marL="229155" indent="-229155" eaLnBrk="1" hangingPunct="1">
              <a:lnSpc>
                <a:spcPct val="100000"/>
              </a:lnSpc>
              <a:spcBef>
                <a:spcPct val="0"/>
              </a:spcBef>
            </a:pPr>
            <a:r>
              <a:rPr lang="en-US" sz="1100" b="1" dirty="0"/>
              <a:t>Instructor Notes: </a:t>
            </a:r>
          </a:p>
          <a:p>
            <a:pPr marL="229155" indent="-229155" eaLnBrk="1" hangingPunct="1">
              <a:lnSpc>
                <a:spcPct val="100000"/>
              </a:lnSpc>
              <a:spcBef>
                <a:spcPct val="0"/>
              </a:spcBef>
            </a:pPr>
            <a:endParaRPr lang="en-US" sz="1100" b="1" dirty="0"/>
          </a:p>
          <a:p>
            <a:pPr marL="232802" indent="-232802">
              <a:lnSpc>
                <a:spcPct val="100000"/>
              </a:lnSpc>
              <a:buFont typeface="+mj-lt"/>
              <a:buAutoNum type="arabicParenR"/>
              <a:defRPr/>
            </a:pPr>
            <a:r>
              <a:rPr lang="en-US" sz="1100" dirty="0"/>
              <a:t>Remind students that the Confirmation Bias operates off of both positive and negative thoughts and beliefs. </a:t>
            </a:r>
          </a:p>
          <a:p>
            <a:pPr marL="232802" indent="-232802">
              <a:lnSpc>
                <a:spcPct val="100000"/>
              </a:lnSpc>
              <a:buFont typeface="+mj-lt"/>
              <a:buAutoNum type="arabicParenR"/>
              <a:defRPr/>
            </a:pPr>
            <a:r>
              <a:rPr lang="en-US" sz="1100" dirty="0"/>
              <a:t>Quickly walk students through the example.</a:t>
            </a:r>
          </a:p>
          <a:p>
            <a:pPr marL="232802" indent="-232802">
              <a:lnSpc>
                <a:spcPct val="100000"/>
              </a:lnSpc>
              <a:buFont typeface="+mj-lt"/>
              <a:buAutoNum type="arabicParenR"/>
              <a:defRPr/>
            </a:pPr>
            <a:r>
              <a:rPr lang="en-US" sz="1100" dirty="0"/>
              <a:t>When the teacher says, “That’s partially correct” (build slide), the student with the belief of “I am smart,” is going to hear, “I’m right” (build slide). </a:t>
            </a:r>
          </a:p>
        </p:txBody>
      </p:sp>
      <p:sp>
        <p:nvSpPr>
          <p:cNvPr id="50180"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B9DCEA-5F5E-4346-B992-926DEB361B48}" type="slidenum">
              <a:rPr lang="en-US" smtClean="0">
                <a:solidFill>
                  <a:srgbClr val="000000"/>
                </a:solidFill>
                <a:cs typeface="Arial" pitchFamily="34" charset="0"/>
              </a:rPr>
              <a:pPr fontAlgn="base">
                <a:spcBef>
                  <a:spcPct val="0"/>
                </a:spcBef>
                <a:spcAft>
                  <a:spcPct val="0"/>
                </a:spcAft>
              </a:pPr>
              <a:t>108</a:t>
            </a:fld>
            <a:endParaRPr lang="en-US" dirty="0">
              <a:solidFill>
                <a:srgbClr val="000000"/>
              </a:solidFill>
              <a:cs typeface="Arial" pitchFamily="34" charset="0"/>
            </a:endParaRPr>
          </a:p>
        </p:txBody>
      </p:sp>
      <p:sp>
        <p:nvSpPr>
          <p:cNvPr id="50181"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09299265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302083" name="Notes Placeholder 2"/>
          <p:cNvSpPr>
            <a:spLocks noGrp="1"/>
          </p:cNvSpPr>
          <p:nvPr>
            <p:ph type="body" idx="1"/>
          </p:nvPr>
        </p:nvSpPr>
        <p:spPr bwMode="auto">
          <a:xfrm>
            <a:off x="196558" y="3238680"/>
            <a:ext cx="3829249" cy="5687282"/>
          </a:xfrm>
        </p:spPr>
        <p:txBody>
          <a:bodyPr wrap="square" numCol="1" anchor="t" anchorCtr="0" compatLnSpc="1">
            <a:prstTxWarp prst="textNoShape">
              <a:avLst/>
            </a:prstTxWarp>
          </a:bodyPr>
          <a:lstStyle/>
          <a:p>
            <a:pPr marL="229673" indent="-229673" eaLnBrk="1" hangingPunct="1">
              <a:lnSpc>
                <a:spcPts val="1105"/>
              </a:lnSpc>
              <a:spcBef>
                <a:spcPct val="0"/>
              </a:spcBef>
              <a:defRPr/>
            </a:pPr>
            <a:endParaRPr lang="en-US" sz="1000" dirty="0">
              <a:solidFill>
                <a:prstClr val="black"/>
              </a:solidFill>
            </a:endParaRPr>
          </a:p>
          <a:p>
            <a:pPr marL="229642" indent="-229642" eaLnBrk="1" hangingPunct="1">
              <a:spcBef>
                <a:spcPct val="0"/>
              </a:spcBef>
              <a:defRPr/>
            </a:pPr>
            <a:endParaRPr lang="en-US" dirty="0">
              <a:solidFill>
                <a:srgbClr val="FF0000"/>
              </a:solidFill>
            </a:endParaRPr>
          </a:p>
        </p:txBody>
      </p:sp>
      <p:sp>
        <p:nvSpPr>
          <p:cNvPr id="51204"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4EE3CF-6090-4592-BA88-0353A7AFC7E4}" type="slidenum">
              <a:rPr lang="en-US" smtClean="0">
                <a:solidFill>
                  <a:srgbClr val="000000"/>
                </a:solidFill>
                <a:cs typeface="Arial" pitchFamily="34" charset="0"/>
              </a:rPr>
              <a:pPr fontAlgn="base">
                <a:spcBef>
                  <a:spcPct val="0"/>
                </a:spcBef>
                <a:spcAft>
                  <a:spcPct val="0"/>
                </a:spcAft>
              </a:pPr>
              <a:t>109</a:t>
            </a:fld>
            <a:endParaRPr lang="en-US" dirty="0">
              <a:solidFill>
                <a:srgbClr val="000000"/>
              </a:solidFill>
              <a:cs typeface="Arial" pitchFamily="34" charset="0"/>
            </a:endParaRPr>
          </a:p>
        </p:txBody>
      </p:sp>
      <p:sp>
        <p:nvSpPr>
          <p:cNvPr id="51205"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Notes Placeholder 2"/>
          <p:cNvSpPr txBox="1">
            <a:spLocks/>
          </p:cNvSpPr>
          <p:nvPr/>
        </p:nvSpPr>
        <p:spPr bwMode="auto">
          <a:xfrm>
            <a:off x="124750" y="3294015"/>
            <a:ext cx="3829249" cy="5687282"/>
          </a:xfrm>
          <a:prstGeom prst="rect">
            <a:avLst/>
          </a:prstGeom>
          <a:noFill/>
        </p:spPr>
        <p:txBody>
          <a:bodyPr lIns="94515" tIns="47257" rIns="94515" bIns="47257">
            <a:normAutofit/>
          </a:bodyPr>
          <a:lstStyle/>
          <a:p>
            <a:pPr marL="229155" indent="-229155">
              <a:lnSpc>
                <a:spcPts val="1163"/>
              </a:lnSpc>
              <a:defRPr/>
            </a:pPr>
            <a:r>
              <a:rPr lang="en-US" sz="1100" b="1" dirty="0">
                <a:latin typeface="Verdana" pitchFamily="34" charset="0"/>
                <a:cs typeface="+mn-cs"/>
              </a:rPr>
              <a:t>Instructor Notes: </a:t>
            </a:r>
          </a:p>
          <a:p>
            <a:pPr marL="229155" indent="-229155">
              <a:lnSpc>
                <a:spcPts val="1163"/>
              </a:lnSpc>
              <a:defRPr/>
            </a:pPr>
            <a:endParaRPr lang="en-US" sz="1100" b="1" dirty="0">
              <a:latin typeface="Verdana" pitchFamily="34" charset="0"/>
              <a:cs typeface="+mn-cs"/>
            </a:endParaRPr>
          </a:p>
          <a:p>
            <a:pPr marL="232802" indent="-232802" eaLnBrk="0" hangingPunct="0">
              <a:lnSpc>
                <a:spcPts val="1222"/>
              </a:lnSpc>
              <a:spcBef>
                <a:spcPct val="30000"/>
              </a:spcBef>
              <a:buFont typeface="+mj-lt"/>
              <a:buAutoNum type="arabicParenR"/>
              <a:defRPr/>
            </a:pPr>
            <a:r>
              <a:rPr lang="en-US" sz="1100" dirty="0">
                <a:latin typeface="Verdana" pitchFamily="34" charset="0"/>
                <a:cs typeface="+mn-cs"/>
              </a:rPr>
              <a:t>Quickly walk students through the example.</a:t>
            </a:r>
          </a:p>
          <a:p>
            <a:pPr marL="232802" indent="-232802" eaLnBrk="0" hangingPunct="0">
              <a:lnSpc>
                <a:spcPts val="1222"/>
              </a:lnSpc>
              <a:spcBef>
                <a:spcPct val="30000"/>
              </a:spcBef>
              <a:buFont typeface="+mj-lt"/>
              <a:buAutoNum type="arabicParenR"/>
              <a:defRPr/>
            </a:pPr>
            <a:r>
              <a:rPr lang="en-US" sz="1100" dirty="0">
                <a:latin typeface="Verdana" pitchFamily="34" charset="0"/>
                <a:cs typeface="+mn-cs"/>
              </a:rPr>
              <a:t>A student with the belief “I am smart,” is going to take the most difficult classes (build slide).</a:t>
            </a: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549153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174AED8D-E39E-47CE-B628-23E519740C57}" type="slidenum">
              <a:rPr lang="en-US" smtClean="0"/>
              <a:pPr>
                <a:defRPr/>
              </a:pPr>
              <a:t>11</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8" name="Notes Placeholder 2"/>
          <p:cNvSpPr>
            <a:spLocks noGrp="1"/>
          </p:cNvSpPr>
          <p:nvPr>
            <p:ph type="body" sz="quarter" idx="10"/>
          </p:nvPr>
        </p:nvSpPr>
        <p:spPr bwMode="auto"/>
        <p:txBody>
          <a:bodyPr wrap="square" numCol="1" anchor="t" anchorCtr="0" compatLnSpc="1">
            <a:prstTxWarp prst="textNoShape">
              <a:avLst/>
            </a:prstTxWarp>
            <a:normAutofit/>
          </a:bodyPr>
          <a:lstStyle/>
          <a:p>
            <a:pPr>
              <a:spcBef>
                <a:spcPts val="0"/>
              </a:spcBef>
              <a:defRPr/>
            </a:pPr>
            <a:r>
              <a:rPr lang="en-US" sz="1100" b="1" dirty="0"/>
              <a:t>Instructor Notes: </a:t>
            </a:r>
          </a:p>
          <a:p>
            <a:pPr>
              <a:spcBef>
                <a:spcPts val="0"/>
              </a:spcBef>
              <a:defRPr/>
            </a:pPr>
            <a:endParaRPr lang="en-US" sz="800" dirty="0"/>
          </a:p>
          <a:p>
            <a:pPr marL="232802" lvl="1" indent="-232802" eaLnBrk="1" hangingPunct="1">
              <a:spcBef>
                <a:spcPts val="0"/>
              </a:spcBef>
              <a:buFont typeface="+mj-lt"/>
              <a:buAutoNum type="arabicParenR"/>
              <a:defRPr/>
            </a:pPr>
            <a:r>
              <a:rPr lang="en-US" altLang="en-US" sz="1100" dirty="0"/>
              <a:t>Tell students in one sentence what they will be learning.</a:t>
            </a:r>
          </a:p>
          <a:p>
            <a:pPr marL="352436" lvl="1" indent="-113167" eaLnBrk="1" hangingPunct="1">
              <a:spcBef>
                <a:spcPts val="0"/>
              </a:spcBef>
              <a:buFont typeface="Arial" panose="020B0604020202020204" pitchFamily="34" charset="0"/>
              <a:buChar char="•"/>
              <a:defRPr/>
            </a:pPr>
            <a:r>
              <a:rPr lang="en-US" altLang="en-US" sz="1100" dirty="0"/>
              <a:t>Define HTGS:  HTGS is the counter to negativity bias.  It is the positive emotion that focuses on goodness/the good things.</a:t>
            </a:r>
          </a:p>
          <a:p>
            <a:pPr marL="232802" lvl="1" indent="-232802" eaLnBrk="1" hangingPunct="1">
              <a:spcBef>
                <a:spcPts val="0"/>
              </a:spcBef>
              <a:buFont typeface="+mj-lt"/>
              <a:buAutoNum type="arabicParenR" startAt="2"/>
              <a:defRPr/>
            </a:pPr>
            <a:r>
              <a:rPr lang="en-US" altLang="en-US" sz="1100" dirty="0"/>
              <a:t>Provide students with the resilience core competency the skill targets. </a:t>
            </a:r>
          </a:p>
          <a:p>
            <a:pPr marL="230726" lvl="1" indent="-230726" eaLnBrk="1" hangingPunct="1">
              <a:spcBef>
                <a:spcPts val="0"/>
              </a:spcBef>
              <a:defRPr/>
            </a:pPr>
            <a:endParaRPr lang="en-US" altLang="en-US" sz="800" b="1" dirty="0"/>
          </a:p>
          <a:p>
            <a:pPr marL="230726" lvl="1" indent="-230726" eaLnBrk="1" hangingPunct="1">
              <a:spcBef>
                <a:spcPts val="0"/>
              </a:spcBef>
              <a:defRPr/>
            </a:pPr>
            <a:r>
              <a:rPr lang="en-US" altLang="en-US" sz="1100" b="1" dirty="0"/>
              <a:t>Key Points:</a:t>
            </a:r>
          </a:p>
          <a:p>
            <a:pPr marL="230726" lvl="1" indent="-230726" eaLnBrk="1" hangingPunct="1">
              <a:spcBef>
                <a:spcPts val="0"/>
              </a:spcBef>
              <a:defRPr/>
            </a:pPr>
            <a:endParaRPr lang="en-US" altLang="en-US" sz="800" b="1" dirty="0"/>
          </a:p>
          <a:p>
            <a:pPr marL="0" lvl="1" eaLnBrk="1" hangingPunct="1">
              <a:spcBef>
                <a:spcPts val="0"/>
              </a:spcBef>
              <a:defRPr/>
            </a:pPr>
            <a:r>
              <a:rPr lang="en-US" altLang="en-US" sz="1100" dirty="0"/>
              <a:t>HTGS builds Optimism.</a:t>
            </a:r>
          </a:p>
        </p:txBody>
      </p:sp>
    </p:spTree>
    <p:extLst>
      <p:ext uri="{BB962C8B-B14F-4D97-AF65-F5344CB8AC3E}">
        <p14:creationId xmlns:p14="http://schemas.microsoft.com/office/powerpoint/2010/main" val="13640299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52227"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7DEDF1-0B78-46B4-88D3-6DB099EAED22}" type="slidenum">
              <a:rPr lang="en-US" smtClean="0">
                <a:solidFill>
                  <a:srgbClr val="000000"/>
                </a:solidFill>
                <a:cs typeface="Arial" pitchFamily="34" charset="0"/>
              </a:rPr>
              <a:pPr fontAlgn="base">
                <a:spcBef>
                  <a:spcPct val="0"/>
                </a:spcBef>
                <a:spcAft>
                  <a:spcPct val="0"/>
                </a:spcAft>
              </a:pPr>
              <a:t>110</a:t>
            </a:fld>
            <a:endParaRPr lang="en-US" dirty="0">
              <a:solidFill>
                <a:srgbClr val="000000"/>
              </a:solidFill>
              <a:cs typeface="Arial" pitchFamily="34" charset="0"/>
            </a:endParaRPr>
          </a:p>
        </p:txBody>
      </p:sp>
      <p:sp>
        <p:nvSpPr>
          <p:cNvPr id="52228"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52229" name="Notes Placeholder 2"/>
          <p:cNvSpPr>
            <a:spLocks noGrp="1"/>
          </p:cNvSpPr>
          <p:nvPr>
            <p:ph type="body" idx="1"/>
          </p:nvPr>
        </p:nvSpPr>
        <p:spPr bwMode="auto">
          <a:xfrm>
            <a:off x="138139" y="3238680"/>
            <a:ext cx="3829249" cy="5687282"/>
          </a:xfrm>
          <a:noFill/>
        </p:spPr>
        <p:txBody>
          <a:bodyPr wrap="square" numCol="1" anchor="t" anchorCtr="0" compatLnSpc="1">
            <a:prstTxWarp prst="textNoShape">
              <a:avLst/>
            </a:prstTxWarp>
          </a:bodyPr>
          <a:lstStyle/>
          <a:p>
            <a:pPr marL="229155" indent="-229155" eaLnBrk="1" hangingPunct="1">
              <a:lnSpc>
                <a:spcPct val="100000"/>
              </a:lnSpc>
              <a:spcBef>
                <a:spcPct val="0"/>
              </a:spcBef>
            </a:pPr>
            <a:r>
              <a:rPr lang="en-US" sz="1100" b="1" dirty="0"/>
              <a:t>Instructor Notes: </a:t>
            </a:r>
          </a:p>
          <a:p>
            <a:pPr marL="229155" indent="-229155" eaLnBrk="1" hangingPunct="1">
              <a:lnSpc>
                <a:spcPct val="100000"/>
              </a:lnSpc>
              <a:spcBef>
                <a:spcPct val="0"/>
              </a:spcBef>
            </a:pPr>
            <a:endParaRPr lang="en-US" sz="1100" b="1" dirty="0"/>
          </a:p>
          <a:p>
            <a:pPr marL="232802" indent="-232802">
              <a:lnSpc>
                <a:spcPct val="100000"/>
              </a:lnSpc>
              <a:buFont typeface="+mj-lt"/>
              <a:buAutoNum type="arabicParenR"/>
              <a:defRPr/>
            </a:pPr>
            <a:r>
              <a:rPr lang="en-US" sz="1100" dirty="0"/>
              <a:t>Quickly walk students through the example.</a:t>
            </a:r>
          </a:p>
          <a:p>
            <a:pPr marL="232802" indent="-232802">
              <a:lnSpc>
                <a:spcPct val="100000"/>
              </a:lnSpc>
              <a:buFont typeface="+mj-lt"/>
              <a:buAutoNum type="arabicParenR"/>
              <a:defRPr/>
            </a:pPr>
            <a:r>
              <a:rPr lang="en-US" sz="1100" dirty="0"/>
              <a:t>A student with the belief “I am smart,” weights the Social Studies teacher’s comments more heavily, telling herself, “that teacher knows me better and is a good teacher, my English teacher is lazy and gives everyone bad grades” (build slide).</a:t>
            </a:r>
          </a:p>
          <a:p>
            <a:pPr marL="231895" indent="-231895">
              <a:buFontTx/>
              <a:buAutoNum type="arabicParenR"/>
              <a:defRPr/>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9690955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53251"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8D3B88-88B9-4937-83FA-65DE28F42A15}" type="slidenum">
              <a:rPr lang="en-US" smtClean="0">
                <a:solidFill>
                  <a:srgbClr val="000000"/>
                </a:solidFill>
                <a:cs typeface="Arial" pitchFamily="34" charset="0"/>
              </a:rPr>
              <a:pPr fontAlgn="base">
                <a:spcBef>
                  <a:spcPct val="0"/>
                </a:spcBef>
                <a:spcAft>
                  <a:spcPct val="0"/>
                </a:spcAft>
              </a:pPr>
              <a:t>111</a:t>
            </a:fld>
            <a:endParaRPr lang="en-US" dirty="0">
              <a:solidFill>
                <a:srgbClr val="000000"/>
              </a:solidFill>
              <a:cs typeface="Arial" pitchFamily="34" charset="0"/>
            </a:endParaRPr>
          </a:p>
        </p:txBody>
      </p:sp>
      <p:sp>
        <p:nvSpPr>
          <p:cNvPr id="53252"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Notes Placeholder 7"/>
          <p:cNvSpPr>
            <a:spLocks noGrp="1"/>
          </p:cNvSpPr>
          <p:nvPr>
            <p:ph type="body" idx="1"/>
          </p:nvPr>
        </p:nvSpPr>
        <p:spPr>
          <a:xfrm>
            <a:off x="118665" y="3238677"/>
            <a:ext cx="3829249" cy="3879921"/>
          </a:xfrm>
        </p:spPr>
        <p:txBody>
          <a:bodyPr wrap="square">
            <a:spAutoFit/>
          </a:bodyPr>
          <a:lstStyle/>
          <a:p>
            <a:pPr marL="229155" indent="-229155">
              <a:lnSpc>
                <a:spcPct val="100000"/>
              </a:lnSpc>
              <a:defRPr/>
            </a:pPr>
            <a:r>
              <a:rPr lang="en-US" sz="1100" b="1" dirty="0"/>
              <a:t>Instructor Notes:</a:t>
            </a:r>
          </a:p>
          <a:p>
            <a:pPr marL="231895" indent="-231895">
              <a:lnSpc>
                <a:spcPct val="100000"/>
              </a:lnSpc>
              <a:defRPr/>
            </a:pPr>
            <a:endParaRPr lang="en-US" sz="1100" dirty="0"/>
          </a:p>
          <a:p>
            <a:pPr marL="232802" indent="-232802">
              <a:lnSpc>
                <a:spcPct val="100000"/>
              </a:lnSpc>
              <a:buFont typeface="+mj-lt"/>
              <a:buAutoNum type="arabicParenR"/>
              <a:defRPr/>
            </a:pPr>
            <a:r>
              <a:rPr lang="en-US" sz="1100" dirty="0"/>
              <a:t>Quickly walk students through the example</a:t>
            </a:r>
          </a:p>
          <a:p>
            <a:pPr marL="232802" indent="-232802">
              <a:lnSpc>
                <a:spcPct val="100000"/>
              </a:lnSpc>
              <a:buFont typeface="+mj-lt"/>
              <a:buAutoNum type="arabicParenR"/>
              <a:defRPr/>
            </a:pPr>
            <a:r>
              <a:rPr lang="en-US" sz="1100" dirty="0"/>
              <a:t>At the end of the day, a student with the belief “I am smart,” has all the evidence to confirm the belief. </a:t>
            </a:r>
          </a:p>
          <a:p>
            <a:pPr marL="232802" indent="-232802">
              <a:lnSpc>
                <a:spcPct val="100000"/>
              </a:lnSpc>
              <a:buFont typeface="+mj-lt"/>
              <a:buAutoNum type="arabicParenR"/>
              <a:defRPr/>
            </a:pPr>
            <a:r>
              <a:rPr lang="en-US" sz="1100" dirty="0"/>
              <a:t>Ask students why it is a bad thing when the Confirmation Bias operates off of positive beliefs. </a:t>
            </a:r>
          </a:p>
          <a:p>
            <a:pPr marL="232802" indent="-232802">
              <a:lnSpc>
                <a:spcPct val="100000"/>
              </a:lnSpc>
              <a:buFont typeface="+mj-lt"/>
              <a:buAutoNum type="arabicParenR"/>
              <a:defRPr/>
            </a:pPr>
            <a:r>
              <a:rPr lang="en-US" sz="1100" dirty="0"/>
              <a:t>Point out that this student may be missing the things she is not doing well. The intent is not to change her belief, it is to make sure she is seeing an accurate picture. </a:t>
            </a:r>
          </a:p>
          <a:p>
            <a:pPr marL="467013" lvl="1" indent="-231895">
              <a:lnSpc>
                <a:spcPct val="100000"/>
              </a:lnSpc>
              <a:buFontTx/>
              <a:buChar char="•"/>
              <a:defRPr/>
            </a:pPr>
            <a:endParaRPr lang="en-US" sz="1100" dirty="0"/>
          </a:p>
          <a:p>
            <a:pPr eaLnBrk="1" hangingPunct="1">
              <a:lnSpc>
                <a:spcPct val="100000"/>
              </a:lnSpc>
              <a:spcBef>
                <a:spcPct val="0"/>
              </a:spcBef>
              <a:defRPr/>
            </a:pPr>
            <a:r>
              <a:rPr lang="en-US" sz="1100" b="1" dirty="0"/>
              <a:t>Key Points:</a:t>
            </a:r>
            <a:endParaRPr lang="en-US" sz="1100" dirty="0"/>
          </a:p>
          <a:p>
            <a:pPr eaLnBrk="1" hangingPunct="1">
              <a:lnSpc>
                <a:spcPct val="100000"/>
              </a:lnSpc>
              <a:spcBef>
                <a:spcPct val="0"/>
              </a:spcBef>
              <a:defRPr/>
            </a:pPr>
            <a:endParaRPr lang="en-US" sz="1100" dirty="0"/>
          </a:p>
          <a:p>
            <a:pPr eaLnBrk="1" hangingPunct="1">
              <a:lnSpc>
                <a:spcPct val="100000"/>
              </a:lnSpc>
              <a:spcBef>
                <a:spcPct val="0"/>
              </a:spcBef>
              <a:defRPr/>
            </a:pPr>
            <a:r>
              <a:rPr lang="en-US" sz="1100" dirty="0"/>
              <a:t>The Confirmation Bias operates off of both positive and negative beliefs. </a:t>
            </a:r>
          </a:p>
          <a:p>
            <a:pPr marL="25620" indent="-231895">
              <a:defRPr/>
            </a:pPr>
            <a:endParaRPr lang="en-US" sz="1100" dirty="0"/>
          </a:p>
          <a:p>
            <a:pPr marL="467013" lvl="1" indent="-231895">
              <a:defRPr/>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3018040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54275" name="Notes Placeholder 2"/>
          <p:cNvSpPr>
            <a:spLocks noGrp="1"/>
          </p:cNvSpPr>
          <p:nvPr>
            <p:ph type="body" idx="1"/>
          </p:nvPr>
        </p:nvSpPr>
        <p:spPr bwMode="auto">
          <a:xfrm>
            <a:off x="118665" y="3238680"/>
            <a:ext cx="3829249" cy="5687282"/>
          </a:xfrm>
          <a:noFill/>
        </p:spPr>
        <p:txBody>
          <a:bodyPr wrap="square" numCol="1" anchor="t" anchorCtr="0" compatLnSpc="1">
            <a:prstTxWarp prst="textNoShape">
              <a:avLst/>
            </a:prstTxWarp>
            <a:normAutofit/>
          </a:bodyPr>
          <a:lstStyle/>
          <a:p>
            <a:pPr marL="230692" indent="-230692" eaLnBrk="1" hangingPunct="1">
              <a:lnSpc>
                <a:spcPct val="100000"/>
              </a:lnSpc>
              <a:spcBef>
                <a:spcPct val="0"/>
              </a:spcBef>
            </a:pPr>
            <a:r>
              <a:rPr lang="en-US" altLang="en-US" sz="1100" b="1" dirty="0"/>
              <a:t>Instructor Notes: </a:t>
            </a:r>
          </a:p>
          <a:p>
            <a:pPr marL="230692" indent="-230692" eaLnBrk="1" hangingPunct="1">
              <a:lnSpc>
                <a:spcPct val="100000"/>
              </a:lnSpc>
              <a:spcBef>
                <a:spcPct val="0"/>
              </a:spcBef>
            </a:pPr>
            <a:endParaRPr lang="en-US" altLang="en-US" sz="1100" dirty="0"/>
          </a:p>
          <a:p>
            <a:pPr marL="230692" indent="-230692" eaLnBrk="1" hangingPunct="1">
              <a:lnSpc>
                <a:spcPct val="100000"/>
              </a:lnSpc>
              <a:spcBef>
                <a:spcPct val="0"/>
              </a:spcBef>
            </a:pPr>
            <a:r>
              <a:rPr lang="en-US" altLang="en-US" sz="1100" b="1" u="sng" dirty="0"/>
              <a:t>Activity</a:t>
            </a:r>
            <a:r>
              <a:rPr lang="en-US" altLang="en-US" sz="1100" u="sng" dirty="0"/>
              <a:t> (Low-Tech)</a:t>
            </a:r>
          </a:p>
          <a:p>
            <a:pPr marL="230692" indent="-230692" eaLnBrk="1" hangingPunct="1">
              <a:lnSpc>
                <a:spcPct val="100000"/>
              </a:lnSpc>
              <a:spcBef>
                <a:spcPct val="0"/>
              </a:spcBef>
            </a:pPr>
            <a:endParaRPr lang="en-US" altLang="en-US" sz="1100" u="sng" dirty="0"/>
          </a:p>
          <a:p>
            <a:pPr marL="232802" indent="-232802">
              <a:buFont typeface="+mj-lt"/>
              <a:buAutoNum type="arabicParenR"/>
              <a:defRPr/>
            </a:pPr>
            <a:r>
              <a:rPr lang="en-US" altLang="en-US" sz="1100" dirty="0"/>
              <a:t>Have students complete the Confirmation Bias exercise in the Participant Workbook. Instruct them to read the story. Students should circle any evidence that supports the belief, “Nobody likes me,” and cross out any evidence that does not support the belief.</a:t>
            </a:r>
          </a:p>
          <a:p>
            <a:pPr marL="232802" indent="-232802">
              <a:buFont typeface="+mj-lt"/>
              <a:buAutoNum type="arabicParenR"/>
              <a:defRPr/>
            </a:pPr>
            <a:r>
              <a:rPr lang="en-US" altLang="en-US" sz="1100" dirty="0"/>
              <a:t>Debrief the activity by having a participant read the story without saying any of the information that was crossed out. Show how the Confirmation Bias caused Jon to miss critical information and remember the events of the day completely differently.</a:t>
            </a:r>
          </a:p>
          <a:p>
            <a:pPr marL="231895" indent="-231895">
              <a:buFontTx/>
              <a:buAutoNum type="arabicParenR"/>
              <a:defRPr/>
            </a:pPr>
            <a:endParaRPr lang="en-US" altLang="en-US" sz="1100" dirty="0"/>
          </a:p>
          <a:p>
            <a:pPr marL="230692" indent="-230692" eaLnBrk="1" hangingPunct="1">
              <a:lnSpc>
                <a:spcPct val="100000"/>
              </a:lnSpc>
              <a:spcBef>
                <a:spcPct val="0"/>
              </a:spcBef>
            </a:pPr>
            <a:r>
              <a:rPr lang="en-US" altLang="en-US" sz="1100" b="1" dirty="0"/>
              <a:t>Key Points:</a:t>
            </a:r>
          </a:p>
          <a:p>
            <a:pPr marL="230692" indent="-230692" eaLnBrk="1" hangingPunct="1">
              <a:lnSpc>
                <a:spcPct val="100000"/>
              </a:lnSpc>
              <a:spcBef>
                <a:spcPct val="0"/>
              </a:spcBef>
            </a:pPr>
            <a:endParaRPr lang="en-US" altLang="en-US" sz="1100" b="1" dirty="0"/>
          </a:p>
          <a:p>
            <a:pPr eaLnBrk="1" hangingPunct="1">
              <a:lnSpc>
                <a:spcPct val="100000"/>
              </a:lnSpc>
              <a:spcBef>
                <a:spcPct val="0"/>
              </a:spcBef>
            </a:pPr>
            <a:r>
              <a:rPr lang="en-US" altLang="en-US" sz="1100" dirty="0"/>
              <a:t>The Confirmation Bias is not in our awareness. That is why it’s an important concept to learn.</a:t>
            </a:r>
          </a:p>
        </p:txBody>
      </p:sp>
      <p:sp>
        <p:nvSpPr>
          <p:cNvPr id="4" name="Slide Number Placeholder 3"/>
          <p:cNvSpPr>
            <a:spLocks noGrp="1"/>
          </p:cNvSpPr>
          <p:nvPr>
            <p:ph type="sldNum" sz="quarter" idx="5"/>
          </p:nvPr>
        </p:nvSpPr>
        <p:spPr/>
        <p:txBody>
          <a:bodyPr/>
          <a:lstStyle/>
          <a:p>
            <a:pPr>
              <a:defRPr/>
            </a:pPr>
            <a:fld id="{73B79C74-990F-407D-BA38-D4CB9165B762}" type="slidenum">
              <a:rPr lang="en-US" smtClean="0"/>
              <a:pPr>
                <a:defRPr/>
              </a:pPr>
              <a:t>112</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5316219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18665" y="3200331"/>
            <a:ext cx="3829249" cy="5687282"/>
          </a:xfrm>
        </p:spPr>
        <p:txBody>
          <a:bodyPr wrap="square" numCol="1" anchor="t" anchorCtr="0" compatLnSpc="1">
            <a:prstTxWarp prst="textNoShape">
              <a:avLst/>
            </a:prstTxWarp>
            <a:noAutofit/>
          </a:bodyPr>
          <a:lstStyle/>
          <a:p>
            <a:pPr>
              <a:lnSpc>
                <a:spcPct val="100000"/>
              </a:lnSpc>
              <a:spcBef>
                <a:spcPts val="0"/>
              </a:spcBef>
              <a:defRPr/>
            </a:pPr>
            <a:r>
              <a:rPr lang="en-US" sz="1100" b="1" i="1" dirty="0"/>
              <a:t>Instructor Notes: </a:t>
            </a:r>
            <a:endParaRPr lang="en-US" sz="1100" i="1" dirty="0"/>
          </a:p>
          <a:p>
            <a:pPr>
              <a:lnSpc>
                <a:spcPct val="100000"/>
              </a:lnSpc>
              <a:spcBef>
                <a:spcPts val="0"/>
              </a:spcBef>
              <a:defRPr/>
            </a:pPr>
            <a:endParaRPr lang="en-US" sz="1100" i="1" u="sng" dirty="0"/>
          </a:p>
          <a:p>
            <a:pPr marL="232802" indent="-232802">
              <a:buFont typeface="+mj-lt"/>
              <a:buAutoNum type="arabicParenR"/>
              <a:defRPr/>
            </a:pPr>
            <a:r>
              <a:rPr lang="en-US" sz="1100" dirty="0"/>
              <a:t>Review the strategies for fighting the Confirmation Bias or Velcro/Teflon Effect.</a:t>
            </a:r>
          </a:p>
          <a:p>
            <a:pPr marL="232802" indent="-232802">
              <a:buFont typeface="+mj-lt"/>
              <a:buAutoNum type="arabicParenR"/>
              <a:defRPr/>
            </a:pPr>
            <a:r>
              <a:rPr lang="en-US" sz="1100" dirty="0"/>
              <a:t>Underscore the difficulty of asking fair questions. The tendency is to ask leading questions such as: “How many times did you get a bad grade?” or “How often did you get a question wrong in class?” </a:t>
            </a:r>
          </a:p>
          <a:p>
            <a:pPr marL="232802" indent="-232802">
              <a:buFont typeface="+mj-lt"/>
              <a:buAutoNum type="arabicParenR"/>
              <a:defRPr/>
            </a:pPr>
            <a:r>
              <a:rPr lang="en-US" sz="1100" dirty="0"/>
              <a:t>Examples of fair questions are: “How did you do on the tests over the last year?” or “What percentage of questions do you answer correctly?” </a:t>
            </a:r>
          </a:p>
          <a:p>
            <a:pPr marL="232802" indent="-232802">
              <a:buFont typeface="+mj-lt"/>
              <a:buAutoNum type="arabicParenR"/>
              <a:defRPr/>
            </a:pPr>
            <a:r>
              <a:rPr lang="en-US" sz="1100" dirty="0"/>
              <a:t>Emphasize that asking others to help you evaluate the accuracy of a thought is helpful because they can help you gather evidence you are missing. Let students know that who they pick to help them is important. You don’t want to pick someone who shares your belief. </a:t>
            </a:r>
          </a:p>
        </p:txBody>
      </p:sp>
      <p:sp>
        <p:nvSpPr>
          <p:cNvPr id="6" name="Slide Number Placeholder 5"/>
          <p:cNvSpPr>
            <a:spLocks noGrp="1"/>
          </p:cNvSpPr>
          <p:nvPr>
            <p:ph type="sldNum" sz="quarter" idx="5"/>
          </p:nvPr>
        </p:nvSpPr>
        <p:spPr/>
        <p:txBody>
          <a:bodyPr/>
          <a:lstStyle/>
          <a:p>
            <a:pPr>
              <a:defRPr/>
            </a:pPr>
            <a:fld id="{4CB7826C-D82F-4C48-9B81-1E56A7BFD35A}" type="slidenum">
              <a:rPr lang="en-US" smtClean="0"/>
              <a:pPr>
                <a:defRPr/>
              </a:pPr>
              <a:t>113</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10561899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E711EB84-51FA-4462-9290-5C6D14E2C7F4}" type="slidenum">
              <a:rPr lang="en-US" smtClean="0"/>
              <a:pPr>
                <a:defRPr/>
              </a:pPr>
              <a:t>114</a:t>
            </a:fld>
            <a:endParaRPr lang="en-US" dirty="0"/>
          </a:p>
        </p:txBody>
      </p:sp>
      <p:sp>
        <p:nvSpPr>
          <p:cNvPr id="6" name="Notes Placeholder 2"/>
          <p:cNvSpPr>
            <a:spLocks noGrp="1"/>
          </p:cNvSpPr>
          <p:nvPr>
            <p:ph type="body" idx="1"/>
          </p:nvPr>
        </p:nvSpPr>
        <p:spPr bwMode="auto">
          <a:xfrm>
            <a:off x="138139" y="3238680"/>
            <a:ext cx="3829249" cy="5687282"/>
          </a:xfrm>
        </p:spPr>
        <p:txBody>
          <a:bodyPr wrap="square" numCol="1" anchor="t" anchorCtr="0" compatLnSpc="1">
            <a:prstTxWarp prst="textNoShape">
              <a:avLst/>
            </a:prstTxWarp>
            <a:normAutofit/>
          </a:bodyPr>
          <a:lstStyle/>
          <a:p>
            <a:pPr>
              <a:defRPr/>
            </a:pPr>
            <a:r>
              <a:rPr lang="en-US" sz="1100" b="1" dirty="0"/>
              <a:t>Instructor Notes:</a:t>
            </a:r>
          </a:p>
          <a:p>
            <a:pPr>
              <a:defRPr/>
            </a:pPr>
            <a:endParaRPr lang="en-US" sz="1100" b="1" dirty="0"/>
          </a:p>
          <a:p>
            <a:pPr>
              <a:defRPr/>
            </a:pPr>
            <a:r>
              <a:rPr lang="en-US" sz="1100" b="1" dirty="0"/>
              <a:t>[This activity is optional]</a:t>
            </a:r>
          </a:p>
          <a:p>
            <a:pPr>
              <a:defRPr/>
            </a:pPr>
            <a:endParaRPr lang="en-US" sz="1100" dirty="0"/>
          </a:p>
          <a:p>
            <a:pPr>
              <a:defRPr/>
            </a:pPr>
            <a:r>
              <a:rPr lang="en-US" sz="1100" b="1" u="sng" dirty="0"/>
              <a:t>Activity </a:t>
            </a:r>
            <a:r>
              <a:rPr lang="en-US" sz="1100" u="sng" dirty="0"/>
              <a:t>(Low-Tech)</a:t>
            </a:r>
          </a:p>
          <a:p>
            <a:pPr>
              <a:defRPr/>
            </a:pPr>
            <a:endParaRPr lang="en-US" sz="1100" u="sng" dirty="0"/>
          </a:p>
          <a:p>
            <a:pPr marL="232802" indent="-232802">
              <a:buFont typeface="+mj-lt"/>
              <a:buAutoNum type="arabicParenR"/>
              <a:defRPr/>
            </a:pPr>
            <a:r>
              <a:rPr lang="en-US" sz="1100" dirty="0"/>
              <a:t>Use the example in the Participant Workbook (p.40) to instruct students on what they will be doing. </a:t>
            </a:r>
          </a:p>
          <a:p>
            <a:pPr marL="232802" indent="-232802">
              <a:buFont typeface="+mj-lt"/>
              <a:buAutoNum type="arabicParenR"/>
              <a:defRPr/>
            </a:pPr>
            <a:r>
              <a:rPr lang="en-US" sz="1100" dirty="0"/>
              <a:t>Students will choose a belief of their own that the Confirmation Bias is operating on. </a:t>
            </a:r>
          </a:p>
          <a:p>
            <a:pPr marL="232802" indent="-232802">
              <a:buFont typeface="+mj-lt"/>
              <a:buAutoNum type="arabicParenR"/>
              <a:defRPr/>
            </a:pPr>
            <a:r>
              <a:rPr lang="en-US" sz="1100" dirty="0"/>
              <a:t>Students will then list all of the evidence that supports their belief. </a:t>
            </a:r>
          </a:p>
          <a:p>
            <a:pPr marL="232802" indent="-232802">
              <a:buFont typeface="+mj-lt"/>
              <a:buAutoNum type="arabicParenR"/>
              <a:defRPr/>
            </a:pPr>
            <a:r>
              <a:rPr lang="en-US" sz="1100" dirty="0"/>
              <a:t>Students will partner up and ask fair questions to each other to find evidence that does not support their belief. </a:t>
            </a:r>
          </a:p>
          <a:p>
            <a:pPr marL="232802" indent="-232802">
              <a:buFont typeface="+mj-lt"/>
              <a:buAutoNum type="arabicParenR"/>
              <a:defRPr/>
            </a:pPr>
            <a:r>
              <a:rPr lang="en-US" sz="1100" dirty="0"/>
              <a:t>Debrief the practical exercise by asking students what they understand better about the Confirmation Bias after applying it to a personal belief. Ask students what they learned.</a:t>
            </a:r>
          </a:p>
          <a:p>
            <a:pPr>
              <a:lnSpc>
                <a:spcPct val="100000"/>
              </a:lnSpc>
              <a:spcBef>
                <a:spcPts val="0"/>
              </a:spcBef>
              <a:defRPr/>
            </a:pPr>
            <a:endParaRPr lang="en-US" sz="1100" dirty="0"/>
          </a:p>
          <a:p>
            <a:pPr>
              <a:lnSpc>
                <a:spcPct val="100000"/>
              </a:lnSpc>
              <a:spcBef>
                <a:spcPts val="0"/>
              </a:spcBef>
              <a:defRPr/>
            </a:pPr>
            <a:r>
              <a:rPr lang="en-US" sz="1100" b="1" dirty="0"/>
              <a:t>Key Points</a:t>
            </a:r>
            <a:r>
              <a:rPr lang="en-US" sz="1100" dirty="0"/>
              <a:t>:</a:t>
            </a:r>
          </a:p>
          <a:p>
            <a:pPr>
              <a:lnSpc>
                <a:spcPct val="100000"/>
              </a:lnSpc>
              <a:spcBef>
                <a:spcPts val="0"/>
              </a:spcBef>
              <a:buFont typeface="Calibri" pitchFamily="34" charset="0"/>
              <a:buAutoNum type="arabicParenR"/>
              <a:defRPr/>
            </a:pPr>
            <a:endParaRPr lang="en-US" sz="1100" dirty="0"/>
          </a:p>
          <a:p>
            <a:pPr marL="232802" indent="-232802">
              <a:buFont typeface="+mj-lt"/>
              <a:buAutoNum type="arabicParenR"/>
              <a:defRPr/>
            </a:pPr>
            <a:r>
              <a:rPr lang="en-US" sz="1100" dirty="0"/>
              <a:t>There are strategies you can use to fight the Confirmation Bias or Velcro/Teflon Effect.</a:t>
            </a:r>
          </a:p>
          <a:p>
            <a:pPr marL="232802" indent="-232802">
              <a:buFont typeface="+mj-lt"/>
              <a:buAutoNum type="arabicParenR"/>
              <a:defRPr/>
            </a:pPr>
            <a:r>
              <a:rPr lang="en-US" sz="1100" dirty="0"/>
              <a:t>These strategies help you to see the situation accurately.</a:t>
            </a:r>
          </a:p>
          <a:p>
            <a:pPr>
              <a:defRPr/>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6567809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58371" name="Notes Placeholder 2"/>
          <p:cNvSpPr>
            <a:spLocks noGrp="1"/>
          </p:cNvSpPr>
          <p:nvPr>
            <p:ph type="body" idx="1"/>
          </p:nvPr>
        </p:nvSpPr>
        <p:spPr bwMode="auto">
          <a:xfrm>
            <a:off x="108928" y="3238680"/>
            <a:ext cx="3829249" cy="5687282"/>
          </a:xfrm>
        </p:spPr>
        <p:txBody>
          <a:bodyPr wrap="square" numCol="1" anchor="t" anchorCtr="0" compatLnSpc="1">
            <a:prstTxWarp prst="textNoShape">
              <a:avLst/>
            </a:prstTxWarp>
            <a:normAutofit/>
          </a:bodyPr>
          <a:lstStyle/>
          <a:p>
            <a:pPr>
              <a:lnSpc>
                <a:spcPct val="100000"/>
              </a:lnSpc>
              <a:defRPr/>
            </a:pPr>
            <a:r>
              <a:rPr lang="en-US" sz="1100" b="1" dirty="0"/>
              <a:t>Instructor Notes:</a:t>
            </a:r>
          </a:p>
          <a:p>
            <a:pPr>
              <a:lnSpc>
                <a:spcPct val="100000"/>
              </a:lnSpc>
              <a:defRPr/>
            </a:pPr>
            <a:endParaRPr lang="en-US" sz="1100" b="1" dirty="0"/>
          </a:p>
          <a:p>
            <a:pPr marL="232802" indent="-232802">
              <a:lnSpc>
                <a:spcPct val="100000"/>
              </a:lnSpc>
              <a:spcBef>
                <a:spcPts val="0"/>
              </a:spcBef>
              <a:buFont typeface="+mj-lt"/>
              <a:buAutoNum type="arabicParenR"/>
              <a:defRPr/>
            </a:pPr>
            <a:r>
              <a:rPr lang="en-US" sz="1100" dirty="0"/>
              <a:t>Review the Key Principles (if time permits).</a:t>
            </a:r>
          </a:p>
          <a:p>
            <a:pPr marL="232802" indent="-232802">
              <a:lnSpc>
                <a:spcPct val="100000"/>
              </a:lnSpc>
              <a:spcBef>
                <a:spcPts val="0"/>
              </a:spcBef>
              <a:buFont typeface="+mj-lt"/>
              <a:buAutoNum type="arabicParenR"/>
              <a:defRPr/>
            </a:pPr>
            <a:r>
              <a:rPr lang="en-US" sz="1100" dirty="0"/>
              <a:t>Activity found in Refer to Participants Workbook (p.41)</a:t>
            </a:r>
          </a:p>
          <a:p>
            <a:pPr marL="221464" indent="-221464">
              <a:lnSpc>
                <a:spcPct val="100000"/>
              </a:lnSpc>
              <a:buFontTx/>
              <a:buAutoNum type="arabicParenR"/>
              <a:defRPr/>
            </a:pPr>
            <a:endParaRPr lang="en-US" sz="1100" dirty="0"/>
          </a:p>
          <a:p>
            <a:pPr marL="221464" indent="-221464">
              <a:lnSpc>
                <a:spcPct val="100000"/>
              </a:lnSpc>
              <a:defRPr/>
            </a:pPr>
            <a:r>
              <a:rPr lang="en-US" sz="1100" b="1" u="sng" dirty="0"/>
              <a:t>Reflection</a:t>
            </a:r>
            <a:r>
              <a:rPr lang="en-US" sz="1100" u="sng" dirty="0"/>
              <a:t> (Low-Tech)</a:t>
            </a:r>
          </a:p>
          <a:p>
            <a:pPr marL="221464" indent="-221464">
              <a:lnSpc>
                <a:spcPct val="100000"/>
              </a:lnSpc>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own lives.</a:t>
            </a:r>
            <a:endParaRPr lang="en-US" sz="1100" dirty="0"/>
          </a:p>
        </p:txBody>
      </p:sp>
      <p:sp>
        <p:nvSpPr>
          <p:cNvPr id="4" name="Slide Number Placeholder 3"/>
          <p:cNvSpPr>
            <a:spLocks noGrp="1"/>
          </p:cNvSpPr>
          <p:nvPr>
            <p:ph type="sldNum" sz="quarter" idx="5"/>
          </p:nvPr>
        </p:nvSpPr>
        <p:spPr/>
        <p:txBody>
          <a:bodyPr/>
          <a:lstStyle/>
          <a:p>
            <a:pPr>
              <a:defRPr/>
            </a:pPr>
            <a:fld id="{BEC8C1BA-9919-4B57-890A-F48F0153831A}" type="slidenum">
              <a:rPr lang="en-US" smtClean="0"/>
              <a:pPr>
                <a:defRPr/>
              </a:pPr>
              <a:t>115</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579359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32771" name="Subtitle 1"/>
          <p:cNvSpPr txBox="1">
            <a:spLocks/>
          </p:cNvSpPr>
          <p:nvPr/>
        </p:nvSpPr>
        <p:spPr bwMode="auto">
          <a:xfrm>
            <a:off x="219080" y="1713219"/>
            <a:ext cx="6572250" cy="7156753"/>
          </a:xfrm>
          <a:prstGeom prst="rect">
            <a:avLst/>
          </a:prstGeom>
          <a:noFill/>
          <a:ln w="9525">
            <a:noFill/>
            <a:miter lim="800000"/>
            <a:headEnd/>
            <a:tailEnd/>
          </a:ln>
        </p:spPr>
        <p:txBody>
          <a:bodyPr lIns="89409" tIns="44705" rIns="89409" bIns="44705"/>
          <a:lstStyle/>
          <a:p>
            <a:pPr marL="1158075" indent="-1158075">
              <a:spcBef>
                <a:spcPct val="20000"/>
              </a:spcBef>
              <a:tabLst>
                <a:tab pos="1158075" algn="l"/>
              </a:tabLst>
            </a:pPr>
            <a:r>
              <a:rPr lang="en-US" altLang="en-US" sz="1100" b="1" dirty="0">
                <a:latin typeface="Verdana" pitchFamily="34" charset="0"/>
              </a:rPr>
              <a:t>Rationale:</a:t>
            </a:r>
            <a:r>
              <a:rPr lang="en-US" altLang="en-US" sz="1100" dirty="0">
                <a:latin typeface="Verdana" pitchFamily="34" charset="0"/>
              </a:rPr>
              <a:t>	People often waste time and energy on problems because they have not accurately identified the causes of problems. The Confirmation Bias or Velcro/Teflon Effect interferes with problem solving because it causes people to notice the evidence that fits their thoughts and to miss the evidence that contradicts their thoughts. </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Objective:</a:t>
            </a:r>
            <a:r>
              <a:rPr lang="en-US" altLang="en-US" sz="1100" dirty="0">
                <a:latin typeface="Verdana" pitchFamily="34" charset="0"/>
              </a:rPr>
              <a:t>	Accurately identify what caused the problem and identify solution strategies.</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Note:	</a:t>
            </a:r>
            <a:r>
              <a:rPr lang="en-US" altLang="en-US" sz="1100" dirty="0">
                <a:latin typeface="Verdana" pitchFamily="34" charset="0"/>
              </a:rPr>
              <a:t>This is an </a:t>
            </a:r>
            <a:r>
              <a:rPr lang="en-US" altLang="en-US" sz="1100" b="1" dirty="0">
                <a:latin typeface="Verdana" pitchFamily="34" charset="0"/>
              </a:rPr>
              <a:t>optional lesson</a:t>
            </a:r>
            <a:r>
              <a:rPr lang="en-US" altLang="en-US" sz="1100" dirty="0">
                <a:latin typeface="Verdana" pitchFamily="34" charset="0"/>
              </a:rPr>
              <a:t>. Only teach this lesson if your students have a firm understanding of the Confirmation Bias and you believe your group will understand the complexity of the worksheet.</a:t>
            </a:r>
            <a:endParaRPr lang="en-US" altLang="en-US" sz="1100" b="1" dirty="0">
              <a:latin typeface="Verdana" pitchFamily="34" charset="0"/>
            </a:endParaRPr>
          </a:p>
          <a:p>
            <a:pPr marL="1158075" indent="-1158075">
              <a:spcBef>
                <a:spcPct val="20000"/>
              </a:spcBef>
              <a:tabLst>
                <a:tab pos="1158075" algn="l"/>
              </a:tabLst>
            </a:pPr>
            <a:endParaRPr lang="en-US" altLang="en-US" sz="1000" b="1" dirty="0">
              <a:latin typeface="Verdana" pitchFamily="34" charset="0"/>
            </a:endParaRPr>
          </a:p>
          <a:p>
            <a:pPr marL="1158075" indent="-1158075">
              <a:spcBef>
                <a:spcPct val="20000"/>
              </a:spcBef>
              <a:tabLst>
                <a:tab pos="1158075" algn="l"/>
              </a:tabLst>
            </a:pPr>
            <a:endParaRPr lang="en-US" altLang="en-US" sz="10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Unit Overview and Recommended Timing</a:t>
            </a:r>
            <a:r>
              <a:rPr lang="en-US" altLang="en-US" sz="1000" b="1" dirty="0">
                <a:latin typeface="Verdana" pitchFamily="34" charset="0"/>
              </a:rPr>
              <a:t>:</a:t>
            </a:r>
          </a:p>
          <a:p>
            <a:pPr marL="1158075" indent="-1158075">
              <a:spcBef>
                <a:spcPct val="20000"/>
              </a:spcBef>
              <a:tabLst>
                <a:tab pos="1158075" algn="l"/>
              </a:tabLst>
            </a:pPr>
            <a:endParaRPr lang="en-US" altLang="en-US" sz="1000" dirty="0">
              <a:latin typeface="Verdana" pitchFamily="34" charset="0"/>
            </a:endParaRPr>
          </a:p>
        </p:txBody>
      </p:sp>
      <p:sp>
        <p:nvSpPr>
          <p:cNvPr id="32772" name="Title 4"/>
          <p:cNvSpPr txBox="1">
            <a:spLocks/>
          </p:cNvSpPr>
          <p:nvPr/>
        </p:nvSpPr>
        <p:spPr bwMode="auto">
          <a:xfrm>
            <a:off x="219080" y="959152"/>
            <a:ext cx="6572250" cy="664029"/>
          </a:xfrm>
          <a:prstGeom prst="rect">
            <a:avLst/>
          </a:prstGeom>
          <a:noFill/>
          <a:ln w="9525">
            <a:noFill/>
            <a:miter lim="800000"/>
            <a:headEnd/>
            <a:tailEnd/>
          </a:ln>
        </p:spPr>
        <p:txBody>
          <a:bodyPr lIns="89409" tIns="44705" rIns="89409" bIns="44705"/>
          <a:lstStyle/>
          <a:p>
            <a:r>
              <a:rPr lang="en-US" sz="2000" b="1" dirty="0">
                <a:latin typeface="Verdana" pitchFamily="34" charset="0"/>
              </a:rPr>
              <a:t>Resilience Training for Teens, </a:t>
            </a:r>
          </a:p>
          <a:p>
            <a:r>
              <a:rPr lang="en-US" sz="2000" b="1" dirty="0">
                <a:latin typeface="Verdana" pitchFamily="34" charset="0"/>
              </a:rPr>
              <a:t>Unit 9:</a:t>
            </a:r>
            <a:r>
              <a:rPr lang="en-US" sz="2000" b="1" dirty="0">
                <a:solidFill>
                  <a:srgbClr val="000000"/>
                </a:solidFill>
                <a:latin typeface="Verdana" pitchFamily="34" charset="0"/>
              </a:rPr>
              <a:t> Problem Solving</a:t>
            </a:r>
            <a:endParaRPr lang="en-US" sz="2000" b="1" dirty="0">
              <a:latin typeface="Verdana" pitchFamily="34" charset="0"/>
            </a:endParaRPr>
          </a:p>
        </p:txBody>
      </p:sp>
      <p:pic>
        <p:nvPicPr>
          <p:cNvPr id="32773"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2774"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3710180733"/>
              </p:ext>
            </p:extLst>
          </p:nvPr>
        </p:nvGraphicFramePr>
        <p:xfrm>
          <a:off x="321314" y="4563514"/>
          <a:ext cx="6485228" cy="3951372"/>
        </p:xfrm>
        <a:graphic>
          <a:graphicData uri="http://schemas.openxmlformats.org/drawingml/2006/table">
            <a:tbl>
              <a:tblPr/>
              <a:tblGrid>
                <a:gridCol w="5421825">
                  <a:extLst>
                    <a:ext uri="{9D8B030D-6E8A-4147-A177-3AD203B41FA5}">
                      <a16:colId xmlns:a16="http://schemas.microsoft.com/office/drawing/2014/main" val="20000"/>
                    </a:ext>
                  </a:extLst>
                </a:gridCol>
                <a:gridCol w="1063404">
                  <a:extLst>
                    <a:ext uri="{9D8B030D-6E8A-4147-A177-3AD203B41FA5}">
                      <a16:colId xmlns:a16="http://schemas.microsoft.com/office/drawing/2014/main" val="20001"/>
                    </a:ext>
                  </a:extLst>
                </a:gridCol>
              </a:tblGrid>
              <a:tr h="703999">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Describe Problem Solving, connecting what was learned about Confirmation</a:t>
                      </a:r>
                      <a:r>
                        <a:rPr lang="en-US" sz="1100" b="0" i="0" u="none" strike="noStrike" kern="1200" baseline="0" dirty="0">
                          <a:solidFill>
                            <a:schemeClr val="tx1"/>
                          </a:solidFill>
                          <a:latin typeface="Verdana" pitchFamily="34" charset="0"/>
                          <a:ea typeface="Calibri"/>
                        </a:rPr>
                        <a:t> Bias to this skill</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756835">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 </a:t>
                      </a:r>
                      <a:r>
                        <a:rPr lang="en-US" sz="1100" b="0" i="0" u="none" strike="noStrike" kern="1200" dirty="0">
                          <a:solidFill>
                            <a:schemeClr val="tx1"/>
                          </a:solidFill>
                          <a:latin typeface="Verdana" pitchFamily="34" charset="0"/>
                          <a:ea typeface="Calibri"/>
                        </a:rPr>
                        <a:t>Confirmation</a:t>
                      </a:r>
                      <a:r>
                        <a:rPr lang="en-US" sz="1100" b="0" i="0" u="none" strike="noStrike" kern="1200" baseline="0" dirty="0">
                          <a:solidFill>
                            <a:schemeClr val="tx1"/>
                          </a:solidFill>
                          <a:latin typeface="Verdana" pitchFamily="34" charset="0"/>
                          <a:ea typeface="Calibri"/>
                        </a:rPr>
                        <a:t> Bias review (LT)</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1009853">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a:t>
                      </a:r>
                      <a:r>
                        <a:rPr lang="en-US" sz="1100" b="1" i="0" u="none" strike="noStrike" kern="1200" baseline="0" dirty="0">
                          <a:solidFill>
                            <a:schemeClr val="tx1"/>
                          </a:solidFill>
                          <a:latin typeface="Verdana" pitchFamily="34" charset="0"/>
                          <a:ea typeface="Calibri"/>
                        </a:rPr>
                        <a: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1) Students write down key words in the Participant Workbook per step *(LT)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2)</a:t>
                      </a:r>
                      <a:r>
                        <a:rPr lang="en-US" sz="1100" b="0" i="0" u="none" strike="noStrike" kern="1200" baseline="0" dirty="0">
                          <a:solidFill>
                            <a:schemeClr val="tx1"/>
                          </a:solidFill>
                          <a:latin typeface="Verdana" pitchFamily="34" charset="0"/>
                          <a:ea typeface="Calibri"/>
                        </a:rPr>
                        <a:t> Problem Solving practice using a personal example *(LT)</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30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740342">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Make</a:t>
                      </a:r>
                      <a:r>
                        <a:rPr lang="en-US" sz="1100" b="1" i="0" u="none" strike="noStrike" kern="1200" baseline="0" dirty="0">
                          <a:solidFill>
                            <a:schemeClr val="tx1"/>
                          </a:solidFill>
                          <a:latin typeface="Verdana" pitchFamily="34" charset="0"/>
                          <a:ea typeface="Calibri"/>
                        </a:rPr>
                        <a:t> it Personal</a:t>
                      </a:r>
                      <a:r>
                        <a:rPr lang="en-US" sz="1100" b="1" i="0" u="none" strike="noStrike" kern="1200" dirty="0">
                          <a:solidFill>
                            <a:schemeClr val="tx1"/>
                          </a:solidFill>
                          <a:latin typeface="Verdana" pitchFamily="34" charset="0"/>
                          <a:ea typeface="Calibri"/>
                        </a:rPr>
                        <a:t>:</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daily lives*</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740342">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Total </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45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4"/>
                  </a:ext>
                </a:extLst>
              </a:tr>
            </a:tbl>
          </a:graphicData>
        </a:graphic>
      </p:graphicFrame>
      <p:sp>
        <p:nvSpPr>
          <p:cNvPr id="11" name="Slide Number Placeholder 10"/>
          <p:cNvSpPr>
            <a:spLocks noGrp="1"/>
          </p:cNvSpPr>
          <p:nvPr>
            <p:ph type="sldNum" sz="quarter" idx="5"/>
          </p:nvPr>
        </p:nvSpPr>
        <p:spPr/>
        <p:txBody>
          <a:bodyPr/>
          <a:lstStyle/>
          <a:p>
            <a:pPr>
              <a:defRPr/>
            </a:pPr>
            <a:fld id="{98A9290B-9A0E-4C82-B151-F0D3DE911FFD}" type="slidenum">
              <a:rPr lang="en-US"/>
              <a:pPr>
                <a:defRPr/>
              </a:pPr>
              <a:t>116</a:t>
            </a:fld>
            <a:endParaRPr lang="en-US" dirty="0"/>
          </a:p>
        </p:txBody>
      </p:sp>
      <p:sp>
        <p:nvSpPr>
          <p:cNvPr id="12"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10713041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a:spcBef>
                <a:spcPct val="20000"/>
              </a:spcBef>
              <a:tabLst>
                <a:tab pos="54753" algn="l"/>
              </a:tabLst>
              <a:defRPr/>
            </a:pPr>
            <a:r>
              <a:rPr lang="en-US" altLang="en-US" sz="1100" b="1" i="1" dirty="0">
                <a:latin typeface="Verdana" pitchFamily="34" charset="0"/>
              </a:rPr>
              <a:t>Problem Solving</a:t>
            </a:r>
            <a:r>
              <a:rPr lang="en-US" altLang="en-US" sz="1100" i="1" dirty="0">
                <a:latin typeface="Verdana" pitchFamily="34" charset="0"/>
              </a:rPr>
              <a:t>	</a:t>
            </a:r>
            <a:r>
              <a:rPr lang="en-US" altLang="en-US" sz="1100" dirty="0">
                <a:latin typeface="Verdana" pitchFamily="34" charset="0"/>
              </a:rPr>
              <a:t>A skill used to accurately identify what caused the problem 			and identify solution strategies</a:t>
            </a:r>
          </a:p>
          <a:p>
            <a:pPr marL="1117607" indent="-1117607">
              <a:spcBef>
                <a:spcPct val="20000"/>
              </a:spcBef>
              <a:tabLst>
                <a:tab pos="1117607" algn="l"/>
              </a:tabLst>
              <a:defRPr/>
            </a:pPr>
            <a:endParaRPr lang="en-US" altLang="en-US" sz="1000" b="1" dirty="0">
              <a:latin typeface="Verdana" pitchFamily="34" charset="0"/>
            </a:endParaRPr>
          </a:p>
          <a:p>
            <a:pPr marL="1117607" indent="-1117607">
              <a:spcBef>
                <a:spcPct val="20000"/>
              </a:spcBef>
              <a:tabLst>
                <a:tab pos="1117607" algn="l"/>
              </a:tabLst>
              <a:defRPr/>
            </a:pPr>
            <a:endParaRPr lang="en-US" altLang="en-US" sz="10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Problem Solving</a:t>
            </a:r>
          </a:p>
          <a:p>
            <a:pPr fontAlgn="auto">
              <a:spcAft>
                <a:spcPts val="0"/>
              </a:spcAft>
              <a:defRPr/>
            </a:pPr>
            <a:r>
              <a:rPr lang="en-US" sz="2000" b="1" dirty="0">
                <a:latin typeface="Verdana" pitchFamily="34" charset="0"/>
                <a:ea typeface="+mj-ea"/>
                <a:cs typeface="+mj-cs"/>
              </a:rPr>
              <a:t>Key Terms</a:t>
            </a:r>
          </a:p>
        </p:txBody>
      </p:sp>
      <p:pic>
        <p:nvPicPr>
          <p:cNvPr id="33797"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3798"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9B5C1F40-1EC9-4168-989E-65B8476ABFCC}" type="slidenum">
              <a:rPr lang="en-US"/>
              <a:pPr>
                <a:defRPr/>
              </a:pPr>
              <a:t>117</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95218614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xfrm>
            <a:off x="118665"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a:t>
            </a:r>
            <a:r>
              <a:rPr lang="en-US" sz="1100" u="sng" dirty="0"/>
              <a:t> (Low-Tech)</a:t>
            </a:r>
          </a:p>
          <a:p>
            <a:pPr>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Begin the lesson with Hunt the Good Stuff.</a:t>
            </a:r>
          </a:p>
          <a:p>
            <a:pPr marL="232802" indent="-232802">
              <a:lnSpc>
                <a:spcPct val="100000"/>
              </a:lnSpc>
              <a:spcBef>
                <a:spcPts val="0"/>
              </a:spcBef>
              <a:buFont typeface="+mj-lt"/>
              <a:buAutoNum type="arabicParenR"/>
              <a:defRPr/>
            </a:pPr>
            <a:r>
              <a:rPr lang="en-US" sz="1100" dirty="0"/>
              <a:t>Have students write down one to three good things in the Participant Workbook.</a:t>
            </a:r>
          </a:p>
          <a:p>
            <a:pPr marL="232802" indent="-232802">
              <a:lnSpc>
                <a:spcPct val="100000"/>
              </a:lnSpc>
              <a:spcBef>
                <a:spcPts val="0"/>
              </a:spcBef>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lnSpc>
                <a:spcPct val="100000"/>
              </a:lnSpc>
              <a:spcBef>
                <a:spcPts val="0"/>
              </a:spcBef>
              <a:buFont typeface="+mj-lt"/>
              <a:buAutoNum type="arabicParenR"/>
              <a:defRPr/>
            </a:pPr>
            <a:r>
              <a:rPr lang="en-US" sz="1100" dirty="0"/>
              <a:t>Ask a couple students to share their “"Good Stuff"” at the group level. Remember to emphasize that the students explain why it is a good thing to them. </a:t>
            </a:r>
          </a:p>
          <a:p>
            <a:pPr marL="221464" indent="-221464">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Optimism is important for resilience.</a:t>
            </a:r>
          </a:p>
          <a:p>
            <a:pPr marL="232802" indent="-232802">
              <a:buFont typeface="+mj-lt"/>
              <a:buAutoNum type="arabicParenR"/>
              <a:defRPr/>
            </a:pPr>
            <a:r>
              <a:rPr lang="en-US" sz="1100" dirty="0"/>
              <a:t>HTGS is a skill to use daily, or at least several times a week.</a:t>
            </a:r>
          </a:p>
          <a:p>
            <a:pPr marL="221464" indent="-221464">
              <a:buFontTx/>
              <a:buAutoNum type="arabicParenR"/>
              <a:defRPr/>
            </a:pPr>
            <a:endParaRPr lang="en-US" sz="1100" dirty="0"/>
          </a:p>
          <a:p>
            <a:pPr marL="221464" indent="-221464">
              <a:defRPr/>
            </a:pPr>
            <a:endParaRPr lang="en-US" sz="1000" dirty="0"/>
          </a:p>
          <a:p>
            <a:pPr marL="221464" indent="-221464">
              <a:defRPr/>
            </a:pPr>
            <a:endParaRPr lang="en-US" sz="1000" dirty="0"/>
          </a:p>
          <a:p>
            <a:pPr>
              <a:defRPr/>
            </a:pPr>
            <a:endParaRPr lang="en-US" dirty="0"/>
          </a:p>
        </p:txBody>
      </p:sp>
      <p:sp>
        <p:nvSpPr>
          <p:cNvPr id="4" name="Slide Number Placeholder 3"/>
          <p:cNvSpPr>
            <a:spLocks noGrp="1"/>
          </p:cNvSpPr>
          <p:nvPr>
            <p:ph type="sldNum" sz="quarter" idx="5"/>
          </p:nvPr>
        </p:nvSpPr>
        <p:spPr/>
        <p:txBody>
          <a:bodyPr/>
          <a:lstStyle/>
          <a:p>
            <a:pPr>
              <a:defRPr/>
            </a:pPr>
            <a:fld id="{34B981C0-FA18-494E-9601-237CBA580559}" type="slidenum">
              <a:rPr lang="en-US" smtClean="0"/>
              <a:pPr>
                <a:defRPr/>
              </a:pPr>
              <a:t>118</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7367955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5843" name="Notes Placeholder 2"/>
          <p:cNvSpPr>
            <a:spLocks noGrp="1"/>
          </p:cNvSpPr>
          <p:nvPr>
            <p:ph type="body" idx="1"/>
          </p:nvPr>
        </p:nvSpPr>
        <p:spPr bwMode="auto">
          <a:xfrm>
            <a:off x="245242" y="3238680"/>
            <a:ext cx="3829249" cy="5687282"/>
          </a:xfrm>
          <a:noFill/>
        </p:spPr>
        <p:txBody>
          <a:bodyPr wrap="square" numCol="1" anchor="t" anchorCtr="0" compatLnSpc="1">
            <a:prstTxWarp prst="textNoShape">
              <a:avLst/>
            </a:prstTxWarp>
          </a:bodyPr>
          <a:lstStyle/>
          <a:p>
            <a:pPr marL="223003" indent="-223003">
              <a:lnSpc>
                <a:spcPct val="100000"/>
              </a:lnSpc>
              <a:spcBef>
                <a:spcPct val="0"/>
              </a:spcBef>
              <a:buFont typeface="Calibri" pitchFamily="34" charset="0"/>
              <a:buAutoNum type="arabicPeriod"/>
            </a:pPr>
            <a:endParaRPr lang="en-US" sz="1000" dirty="0"/>
          </a:p>
          <a:p>
            <a:pPr marL="223003" indent="-223003">
              <a:lnSpc>
                <a:spcPct val="100000"/>
              </a:lnSpc>
            </a:pPr>
            <a:endParaRPr lang="en-US" sz="1000" dirty="0"/>
          </a:p>
          <a:p>
            <a:pPr marL="223003" indent="-223003">
              <a:lnSpc>
                <a:spcPct val="100000"/>
              </a:lnSpc>
              <a:buFont typeface="Calibri" pitchFamily="34" charset="0"/>
              <a:buAutoNum type="arabicPeriod"/>
            </a:pPr>
            <a:endParaRPr lang="en-US" sz="1000" dirty="0"/>
          </a:p>
        </p:txBody>
      </p:sp>
      <p:sp>
        <p:nvSpPr>
          <p:cNvPr id="6" name="Slide Number Placeholder 5"/>
          <p:cNvSpPr>
            <a:spLocks noGrp="1"/>
          </p:cNvSpPr>
          <p:nvPr>
            <p:ph type="sldNum" sz="quarter" idx="5"/>
          </p:nvPr>
        </p:nvSpPr>
        <p:spPr/>
        <p:txBody>
          <a:bodyPr/>
          <a:lstStyle/>
          <a:p>
            <a:pPr>
              <a:defRPr/>
            </a:pPr>
            <a:fld id="{EE8AF40D-EEE1-4D43-846B-587C9ACCEC1B}" type="slidenum">
              <a:rPr lang="en-US" smtClean="0"/>
              <a:pPr>
                <a:defRPr/>
              </a:pPr>
              <a:t>119</a:t>
            </a:fld>
            <a:endParaRPr lang="en-US" dirty="0"/>
          </a:p>
        </p:txBody>
      </p:sp>
      <p:sp>
        <p:nvSpPr>
          <p:cNvPr id="8" name="Notes Placeholder 2"/>
          <p:cNvSpPr txBox="1">
            <a:spLocks/>
          </p:cNvSpPr>
          <p:nvPr/>
        </p:nvSpPr>
        <p:spPr bwMode="auto">
          <a:xfrm>
            <a:off x="115324" y="3234068"/>
            <a:ext cx="3829248" cy="5687282"/>
          </a:xfrm>
          <a:prstGeom prst="rect">
            <a:avLst/>
          </a:prstGeom>
        </p:spPr>
        <p:txBody>
          <a:bodyPr lIns="94515" tIns="47257" rIns="94515" bIns="47257">
            <a:normAutofit/>
          </a:bodyPr>
          <a:lstStyle/>
          <a:p>
            <a:pPr eaLnBrk="0" hangingPunct="0">
              <a:spcBef>
                <a:spcPts val="0"/>
              </a:spcBef>
              <a:defRPr/>
            </a:pPr>
            <a:r>
              <a:rPr lang="en-US" sz="1100" b="1" dirty="0">
                <a:latin typeface="Verdana" pitchFamily="34" charset="0"/>
                <a:cs typeface="+mn-cs"/>
              </a:rPr>
              <a:t>Instructor Notes: </a:t>
            </a:r>
          </a:p>
          <a:p>
            <a:pPr eaLnBrk="0" hangingPunct="0">
              <a:spcBef>
                <a:spcPts val="0"/>
              </a:spcBef>
              <a:defRPr/>
            </a:pPr>
            <a:endParaRPr lang="en-US" sz="1100" dirty="0">
              <a:latin typeface="Verdana" pitchFamily="34" charset="0"/>
              <a:cs typeface="+mn-cs"/>
            </a:endParaRPr>
          </a:p>
          <a:p>
            <a:pPr marL="232802" lvl="1" indent="-232802">
              <a:spcBef>
                <a:spcPts val="0"/>
              </a:spcBef>
              <a:buFont typeface="+mj-lt"/>
              <a:buAutoNum type="arabicParenR"/>
              <a:defRPr/>
            </a:pPr>
            <a:r>
              <a:rPr lang="en-US" altLang="en-US" sz="1100" dirty="0">
                <a:latin typeface="Verdana" pitchFamily="34" charset="0"/>
                <a:cs typeface="+mn-cs"/>
              </a:rPr>
              <a:t>Tell students in one sentence what they will be learning.</a:t>
            </a:r>
          </a:p>
          <a:p>
            <a:pPr marL="232802" lvl="1" indent="-232802">
              <a:spcBef>
                <a:spcPts val="0"/>
              </a:spcBef>
              <a:buFont typeface="+mj-lt"/>
              <a:buAutoNum type="arabicParenR"/>
              <a:defRPr/>
            </a:pPr>
            <a:r>
              <a:rPr lang="en-US" altLang="en-US" sz="1100" dirty="0">
                <a:latin typeface="Verdana" pitchFamily="34" charset="0"/>
                <a:cs typeface="+mn-cs"/>
              </a:rPr>
              <a:t>Provide students with the resilience Core Competency the skill targets. </a:t>
            </a:r>
          </a:p>
          <a:p>
            <a:pPr marL="231895" lvl="1" indent="-231895">
              <a:spcBef>
                <a:spcPts val="0"/>
              </a:spcBef>
              <a:defRPr/>
            </a:pPr>
            <a:endParaRPr lang="en-US" altLang="en-US" sz="1100" b="1" dirty="0">
              <a:latin typeface="Verdana" pitchFamily="34" charset="0"/>
              <a:cs typeface="+mn-cs"/>
            </a:endParaRPr>
          </a:p>
          <a:p>
            <a:pPr marL="231895" lvl="1" indent="-231895">
              <a:spcBef>
                <a:spcPts val="0"/>
              </a:spcBef>
              <a:defRPr/>
            </a:pPr>
            <a:r>
              <a:rPr lang="en-US" altLang="en-US" sz="1100" b="1" dirty="0">
                <a:latin typeface="Verdana" pitchFamily="34" charset="0"/>
                <a:cs typeface="+mn-cs"/>
              </a:rPr>
              <a:t>Key Points:</a:t>
            </a:r>
          </a:p>
          <a:p>
            <a:pPr marL="231895" lvl="1" indent="-231895">
              <a:spcBef>
                <a:spcPts val="0"/>
              </a:spcBef>
              <a:defRPr/>
            </a:pPr>
            <a:endParaRPr lang="en-US" altLang="en-US" sz="1100" b="1" dirty="0">
              <a:latin typeface="Verdana" pitchFamily="34" charset="0"/>
              <a:cs typeface="+mn-cs"/>
            </a:endParaRPr>
          </a:p>
          <a:p>
            <a:pPr marL="232802" lvl="1" indent="-232802">
              <a:spcBef>
                <a:spcPts val="0"/>
              </a:spcBef>
              <a:buFont typeface="+mj-lt"/>
              <a:buAutoNum type="arabicParenR"/>
              <a:defRPr/>
            </a:pPr>
            <a:r>
              <a:rPr lang="en-US" altLang="en-US" sz="1100" dirty="0">
                <a:latin typeface="Verdana" pitchFamily="34" charset="0"/>
                <a:cs typeface="+mn-cs"/>
              </a:rPr>
              <a:t>In order to solve a problem we need to understand it first and fight the Confirmation Bias. </a:t>
            </a:r>
          </a:p>
          <a:p>
            <a:pPr marL="232802" lvl="1" indent="-232802">
              <a:spcBef>
                <a:spcPts val="0"/>
              </a:spcBef>
              <a:buFont typeface="+mj-lt"/>
              <a:buAutoNum type="arabicParenR"/>
              <a:defRPr/>
            </a:pPr>
            <a:r>
              <a:rPr lang="en-US" altLang="en-US" sz="1100" dirty="0">
                <a:latin typeface="Verdana" pitchFamily="34" charset="0"/>
                <a:cs typeface="+mn-cs"/>
              </a:rPr>
              <a:t>Problem Solving builds Mental Agility.</a:t>
            </a:r>
          </a:p>
          <a:p>
            <a:pPr marL="231895" lvl="1" indent="-231895">
              <a:lnSpc>
                <a:spcPts val="1163"/>
              </a:lnSpc>
              <a:spcBef>
                <a:spcPct val="30000"/>
              </a:spcBef>
              <a:defRPr/>
            </a:pPr>
            <a:endParaRPr lang="en-US" altLang="en-US" sz="1000" dirty="0">
              <a:latin typeface="Verdana" pitchFamily="34" charset="0"/>
              <a:cs typeface="+mn-cs"/>
            </a:endParaRPr>
          </a:p>
          <a:p>
            <a:pPr marL="223524" indent="-223524">
              <a:lnSpc>
                <a:spcPts val="1163"/>
              </a:lnSpc>
              <a:spcBef>
                <a:spcPct val="30000"/>
              </a:spcBef>
              <a:buFont typeface="+mj-lt"/>
              <a:buAutoNum type="arabicPeriod"/>
              <a:defRPr/>
            </a:pPr>
            <a:endParaRPr lang="en-US" sz="1000" dirty="0">
              <a:latin typeface="Verdana" pitchFamily="34" charset="0"/>
              <a:cs typeface="+mn-cs"/>
            </a:endParaRPr>
          </a:p>
          <a:p>
            <a:pPr>
              <a:lnSpc>
                <a:spcPts val="1163"/>
              </a:lnSpc>
              <a:spcBef>
                <a:spcPct val="30000"/>
              </a:spcBef>
              <a:defRPr/>
            </a:pPr>
            <a:endParaRPr lang="en-US" sz="1000" dirty="0">
              <a:latin typeface="Verdana" pitchFamily="34" charset="0"/>
              <a:cs typeface="+mn-cs"/>
            </a:endParaRPr>
          </a:p>
          <a:p>
            <a:pPr eaLnBrk="0" hangingPunct="0">
              <a:lnSpc>
                <a:spcPts val="1163"/>
              </a:lnSpc>
              <a:spcBef>
                <a:spcPct val="30000"/>
              </a:spcBef>
              <a:defRPr/>
            </a:pPr>
            <a:endParaRPr lang="en-US" sz="1000" dirty="0">
              <a:latin typeface="Verdana" pitchFamily="34" charset="0"/>
              <a:cs typeface="+mn-cs"/>
            </a:endParaRP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695531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266700" y="287338"/>
            <a:ext cx="3884613" cy="2913062"/>
          </a:xfrm>
          <a:prstGeom prst="rect">
            <a:avLst/>
          </a:prstGeom>
          <a:noFill/>
          <a:ln>
            <a:solidFill>
              <a:srgbClr val="000000"/>
            </a:solidFill>
            <a:miter lim="800000"/>
            <a:headEnd/>
            <a:tailEnd/>
          </a:ln>
        </p:spPr>
      </p:sp>
      <p:sp>
        <p:nvSpPr>
          <p:cNvPr id="84996"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charset="0"/>
              </a:defRPr>
            </a:lvl1pPr>
            <a:lvl2pPr marL="719655" indent="-276790" eaLnBrk="0" hangingPunct="0">
              <a:defRPr>
                <a:solidFill>
                  <a:schemeClr val="tx1"/>
                </a:solidFill>
                <a:latin typeface="Arial" charset="0"/>
              </a:defRPr>
            </a:lvl2pPr>
            <a:lvl3pPr marL="1107160" indent="-221433" eaLnBrk="0" hangingPunct="0">
              <a:defRPr>
                <a:solidFill>
                  <a:schemeClr val="tx1"/>
                </a:solidFill>
                <a:latin typeface="Arial" charset="0"/>
              </a:defRPr>
            </a:lvl3pPr>
            <a:lvl4pPr marL="1550024" indent="-221433" eaLnBrk="0" hangingPunct="0">
              <a:defRPr>
                <a:solidFill>
                  <a:schemeClr val="tx1"/>
                </a:solidFill>
                <a:latin typeface="Arial" charset="0"/>
              </a:defRPr>
            </a:lvl4pPr>
            <a:lvl5pPr marL="1992887" indent="-221433" eaLnBrk="0" hangingPunct="0">
              <a:defRPr>
                <a:solidFill>
                  <a:schemeClr val="tx1"/>
                </a:solidFill>
                <a:latin typeface="Arial" charset="0"/>
              </a:defRPr>
            </a:lvl5pPr>
            <a:lvl6pPr marL="2435752" indent="-221433" eaLnBrk="0" fontAlgn="base" hangingPunct="0">
              <a:spcBef>
                <a:spcPct val="0"/>
              </a:spcBef>
              <a:spcAft>
                <a:spcPct val="0"/>
              </a:spcAft>
              <a:defRPr>
                <a:solidFill>
                  <a:schemeClr val="tx1"/>
                </a:solidFill>
                <a:latin typeface="Arial" charset="0"/>
              </a:defRPr>
            </a:lvl6pPr>
            <a:lvl7pPr marL="2878616" indent="-221433" eaLnBrk="0" fontAlgn="base" hangingPunct="0">
              <a:spcBef>
                <a:spcPct val="0"/>
              </a:spcBef>
              <a:spcAft>
                <a:spcPct val="0"/>
              </a:spcAft>
              <a:defRPr>
                <a:solidFill>
                  <a:schemeClr val="tx1"/>
                </a:solidFill>
                <a:latin typeface="Arial" charset="0"/>
              </a:defRPr>
            </a:lvl7pPr>
            <a:lvl8pPr marL="3321478" indent="-221433" eaLnBrk="0" fontAlgn="base" hangingPunct="0">
              <a:spcBef>
                <a:spcPct val="0"/>
              </a:spcBef>
              <a:spcAft>
                <a:spcPct val="0"/>
              </a:spcAft>
              <a:defRPr>
                <a:solidFill>
                  <a:schemeClr val="tx1"/>
                </a:solidFill>
                <a:latin typeface="Arial" charset="0"/>
              </a:defRPr>
            </a:lvl8pPr>
            <a:lvl9pPr marL="3764343" indent="-221433" eaLnBrk="0" fontAlgn="base" hangingPunct="0">
              <a:spcBef>
                <a:spcPct val="0"/>
              </a:spcBef>
              <a:spcAft>
                <a:spcPct val="0"/>
              </a:spcAft>
              <a:defRPr>
                <a:solidFill>
                  <a:schemeClr val="tx1"/>
                </a:solidFill>
                <a:latin typeface="Arial" charset="0"/>
              </a:defRPr>
            </a:lvl9pPr>
          </a:lstStyle>
          <a:p>
            <a:pPr eaLnBrk="1" hangingPunct="1">
              <a:defRPr/>
            </a:pPr>
            <a:fld id="{3BF2FD91-E924-4959-A55D-BA7C2E64C807}" type="slidenum">
              <a:rPr lang="en-US">
                <a:solidFill>
                  <a:prstClr val="black"/>
                </a:solidFill>
                <a:latin typeface="Verdana" pitchFamily="34" charset="0"/>
              </a:rPr>
              <a:pPr eaLnBrk="1" hangingPunct="1">
                <a:defRPr/>
              </a:pPr>
              <a:t>12</a:t>
            </a:fld>
            <a:endParaRPr lang="en-US" dirty="0">
              <a:solidFill>
                <a:prstClr val="black"/>
              </a:solidFill>
              <a:latin typeface="Verdana" pitchFamily="34" charset="0"/>
            </a:endParaRPr>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7" name="Notes Placeholder 2"/>
          <p:cNvSpPr>
            <a:spLocks noGrp="1"/>
          </p:cNvSpPr>
          <p:nvPr>
            <p:ph type="body" sz="quarter" idx="10"/>
          </p:nvPr>
        </p:nvSpPr>
        <p:spPr bwMode="auto"/>
        <p:txBody>
          <a:bodyPr wrap="square" numCol="1" anchor="t" anchorCtr="0" compatLnSpc="1">
            <a:prstTxWarp prst="textNoShape">
              <a:avLst/>
            </a:prstTxWarp>
            <a:normAutofit/>
          </a:bodyPr>
          <a:lstStyle/>
          <a:p>
            <a:pPr>
              <a:defRPr/>
            </a:pPr>
            <a:r>
              <a:rPr lang="en-US" sz="1100" b="1" dirty="0"/>
              <a:t>Instructor Notes: </a:t>
            </a:r>
          </a:p>
          <a:p>
            <a:pPr>
              <a:defRPr/>
            </a:pPr>
            <a:r>
              <a:rPr lang="en-US" sz="1100" b="1" dirty="0"/>
              <a:t>			</a:t>
            </a:r>
          </a:p>
          <a:p>
            <a:pPr>
              <a:spcBef>
                <a:spcPts val="0"/>
              </a:spcBef>
              <a:defRPr/>
            </a:pPr>
            <a:r>
              <a:rPr lang="en-US" sz="1100" b="1" u="sng" dirty="0"/>
              <a:t>Skil</a:t>
            </a:r>
            <a:r>
              <a:rPr lang="en-US" sz="1100" u="sng" dirty="0"/>
              <a:t>l</a:t>
            </a:r>
          </a:p>
          <a:p>
            <a:pPr>
              <a:spcBef>
                <a:spcPts val="0"/>
              </a:spcBef>
              <a:defRPr/>
            </a:pPr>
            <a:endParaRPr lang="en-US" sz="1100" u="sng" dirty="0"/>
          </a:p>
          <a:p>
            <a:pPr marL="330521" indent="-330521">
              <a:spcBef>
                <a:spcPts val="0"/>
              </a:spcBef>
              <a:buFont typeface="+mj-lt"/>
              <a:buAutoNum type="arabicParenR"/>
              <a:defRPr/>
            </a:pPr>
            <a:r>
              <a:rPr lang="en-US" sz="1100" dirty="0"/>
              <a:t>Define Optimism.</a:t>
            </a:r>
          </a:p>
          <a:p>
            <a:pPr marL="330521" indent="-330521">
              <a:spcBef>
                <a:spcPts val="0"/>
              </a:spcBef>
              <a:buFont typeface="+mj-lt"/>
              <a:buAutoNum type="arabicParenR"/>
              <a:defRPr/>
            </a:pPr>
            <a:r>
              <a:rPr lang="en-US" sz="1100" dirty="0"/>
              <a:t>Discuss negativity bias with the students.  Describe negativity bias as the tendency to pay more attention to the bad than the good.  Make the point that negativity bias is a basic survival skill is not bad but that HTGS helps to balance this bias.</a:t>
            </a:r>
          </a:p>
          <a:p>
            <a:pPr marL="330521" indent="-330521">
              <a:spcBef>
                <a:spcPts val="0"/>
              </a:spcBef>
              <a:buFont typeface="+mj-lt"/>
              <a:buAutoNum type="arabicParenR"/>
              <a:defRPr/>
            </a:pPr>
            <a:r>
              <a:rPr lang="en-US" sz="1100" dirty="0"/>
              <a:t>Provide an example of "the negativity bias".</a:t>
            </a:r>
          </a:p>
          <a:p>
            <a:pPr marL="465603" lvl="1" indent="-113167" eaLnBrk="1" hangingPunct="1">
              <a:spcBef>
                <a:spcPts val="0"/>
              </a:spcBef>
              <a:buFont typeface="Arial" panose="020B0604020202020204" pitchFamily="34" charset="0"/>
              <a:buChar char="•"/>
              <a:defRPr/>
            </a:pPr>
            <a:r>
              <a:rPr lang="en-US" sz="1100" dirty="0"/>
              <a:t>i.e., at the end of the day when you talk to your best friend, you are more likely to talk about the bad grade you got, the fight you got into with another friend, how bad lunch was versus the good stuff that happened. </a:t>
            </a:r>
          </a:p>
          <a:p>
            <a:pPr marL="330521" indent="-330521">
              <a:spcBef>
                <a:spcPts val="0"/>
              </a:spcBef>
              <a:buFontTx/>
              <a:buAutoNum type="arabicParenR"/>
              <a:defRPr/>
            </a:pPr>
            <a:r>
              <a:rPr lang="en-US" sz="1100" dirty="0"/>
              <a:t>Go over the benefits of Optimism (listed in Participant Guide). 		</a:t>
            </a:r>
            <a:r>
              <a:rPr lang="en-US" sz="800" dirty="0"/>
              <a:t>	</a:t>
            </a:r>
          </a:p>
          <a:p>
            <a:pPr marL="330521" indent="-330521">
              <a:spcBef>
                <a:spcPts val="0"/>
              </a:spcBef>
              <a:defRPr/>
            </a:pPr>
            <a:r>
              <a:rPr lang="en-US" sz="1100" b="1" dirty="0"/>
              <a:t>Key Points:</a:t>
            </a:r>
          </a:p>
          <a:p>
            <a:pPr marL="330521" indent="-330521">
              <a:spcBef>
                <a:spcPts val="0"/>
              </a:spcBef>
              <a:defRPr/>
            </a:pPr>
            <a:endParaRPr lang="en-US" sz="800" dirty="0"/>
          </a:p>
          <a:p>
            <a:pPr marL="330521" indent="-330521">
              <a:spcBef>
                <a:spcPts val="0"/>
              </a:spcBef>
              <a:buFont typeface="+mj-lt"/>
              <a:buAutoNum type="arabicParenR"/>
              <a:defRPr/>
            </a:pPr>
            <a:r>
              <a:rPr lang="en-US" sz="1100" dirty="0"/>
              <a:t>You can fight "the negativity bias" through this simple exercise. </a:t>
            </a:r>
          </a:p>
          <a:p>
            <a:pPr marL="330521" indent="-330521">
              <a:spcBef>
                <a:spcPts val="0"/>
              </a:spcBef>
              <a:buFont typeface="+mj-lt"/>
              <a:buAutoNum type="arabicParenR"/>
              <a:defRPr/>
            </a:pPr>
            <a:r>
              <a:rPr lang="en-US" sz="1100" dirty="0"/>
              <a:t>Optimistic thoughts drive behaviors that lead to more positive outcomes. </a:t>
            </a:r>
          </a:p>
          <a:p>
            <a:pPr marL="330521" indent="-330521">
              <a:spcBef>
                <a:spcPts val="0"/>
              </a:spcBef>
              <a:buFont typeface="+mj-lt"/>
              <a:buAutoNum type="arabicParenR"/>
              <a:defRPr/>
            </a:pPr>
            <a:r>
              <a:rPr lang="en-US" sz="1100" dirty="0"/>
              <a:t>The benefits of Optimism listed on the slide result from Hunting the Good Stuff on a regular basis.</a:t>
            </a:r>
          </a:p>
          <a:p>
            <a:pPr marL="330521" indent="-330521">
              <a:spcBef>
                <a:spcPts val="0"/>
              </a:spcBef>
              <a:defRPr/>
            </a:pPr>
            <a:endParaRPr lang="en-US" sz="1100" dirty="0"/>
          </a:p>
        </p:txBody>
      </p:sp>
    </p:spTree>
    <p:extLst>
      <p:ext uri="{BB962C8B-B14F-4D97-AF65-F5344CB8AC3E}">
        <p14:creationId xmlns:p14="http://schemas.microsoft.com/office/powerpoint/2010/main" val="18966084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36867"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60E548-A1CB-49B8-ADDA-71C18ADA351C}" type="slidenum">
              <a:rPr lang="en-US" smtClean="0">
                <a:solidFill>
                  <a:srgbClr val="000000"/>
                </a:solidFill>
                <a:cs typeface="Arial" pitchFamily="34" charset="0"/>
              </a:rPr>
              <a:pPr fontAlgn="base">
                <a:spcBef>
                  <a:spcPct val="0"/>
                </a:spcBef>
                <a:spcAft>
                  <a:spcPct val="0"/>
                </a:spcAft>
              </a:pPr>
              <a:t>120</a:t>
            </a:fld>
            <a:endParaRPr lang="en-US" dirty="0">
              <a:solidFill>
                <a:srgbClr val="000000"/>
              </a:solidFill>
              <a:cs typeface="Arial" pitchFamily="34" charset="0"/>
            </a:endParaRPr>
          </a:p>
        </p:txBody>
      </p:sp>
      <p:sp>
        <p:nvSpPr>
          <p:cNvPr id="7" name="Notes Placeholder 2"/>
          <p:cNvSpPr>
            <a:spLocks noGrp="1"/>
          </p:cNvSpPr>
          <p:nvPr>
            <p:ph type="body" idx="1"/>
          </p:nvPr>
        </p:nvSpPr>
        <p:spPr bwMode="auto">
          <a:xfrm>
            <a:off x="118665" y="3238680"/>
            <a:ext cx="3829249" cy="5687282"/>
          </a:xfrm>
        </p:spPr>
        <p:txBody>
          <a:bodyPr wrap="square" numCol="1" anchor="t" anchorCtr="0" compatLnSpc="1">
            <a:prstTxWarp prst="textNoShape">
              <a:avLst/>
            </a:prstTxWarp>
          </a:bodyPr>
          <a:lstStyle/>
          <a:p>
            <a:pPr>
              <a:defRPr/>
            </a:pPr>
            <a:r>
              <a:rPr lang="en-US" sz="1100" b="1" dirty="0"/>
              <a:t>Instructor Notes: </a:t>
            </a:r>
          </a:p>
          <a:p>
            <a:pPr marL="231895" lvl="1" indent="-231895" eaLnBrk="1" hangingPunct="1">
              <a:lnSpc>
                <a:spcPct val="100000"/>
              </a:lnSpc>
              <a:defRPr/>
            </a:pPr>
            <a:endParaRPr lang="en-US" altLang="en-US" sz="1100" dirty="0"/>
          </a:p>
          <a:p>
            <a:pPr marL="232802" lvl="1" indent="-232802" eaLnBrk="1" hangingPunct="1">
              <a:lnSpc>
                <a:spcPct val="100000"/>
              </a:lnSpc>
              <a:buFont typeface="+mj-lt"/>
              <a:buAutoNum type="arabicParenR"/>
              <a:defRPr/>
            </a:pPr>
            <a:r>
              <a:rPr lang="en-US" altLang="en-US" sz="1100" dirty="0"/>
              <a:t>Use the slide to review the key points of the Confirmation Bias. </a:t>
            </a:r>
          </a:p>
          <a:p>
            <a:pPr marL="232802" lvl="1" indent="-232802" eaLnBrk="1" hangingPunct="1">
              <a:lnSpc>
                <a:spcPct val="100000"/>
              </a:lnSpc>
              <a:buFont typeface="+mj-lt"/>
              <a:buAutoNum type="arabicParenR"/>
              <a:defRPr/>
            </a:pPr>
            <a:r>
              <a:rPr lang="en-US" altLang="en-US" sz="1100" dirty="0"/>
              <a:t>Instruct students to write NOTICE, REMEMBER, WEIGHT on both the Velcro and Teflon sides in their Participant Workbook. </a:t>
            </a:r>
          </a:p>
          <a:p>
            <a:pPr marL="232802" lvl="1" indent="-232802" eaLnBrk="1" hangingPunct="1">
              <a:lnSpc>
                <a:spcPct val="100000"/>
              </a:lnSpc>
              <a:buFont typeface="+mj-lt"/>
              <a:buAutoNum type="arabicParenR"/>
              <a:defRPr/>
            </a:pPr>
            <a:r>
              <a:rPr lang="en-US" altLang="en-US" sz="1100" dirty="0"/>
              <a:t>Instruct students to write STICKS and SLIDES OFF on both the Velcro and Teflon sides in their Participant Workbook.</a:t>
            </a:r>
          </a:p>
          <a:p>
            <a:pPr marL="232802" lvl="1" indent="-232802" eaLnBrk="1" hangingPunct="1">
              <a:lnSpc>
                <a:spcPct val="100000"/>
              </a:lnSpc>
              <a:buFont typeface="+mj-lt"/>
              <a:buAutoNum type="arabicParenR"/>
              <a:defRPr/>
            </a:pPr>
            <a:r>
              <a:rPr lang="en-US" altLang="en-US" sz="1100" dirty="0"/>
              <a:t>Have students write in their Participant Workbook (p. 43) how they believe the Confirmation Bias affects their ability to solve a problem. Get a couple students to share their answer. </a:t>
            </a:r>
          </a:p>
          <a:p>
            <a:pPr marL="231895" lvl="1" indent="-231895" eaLnBrk="1" hangingPunct="1">
              <a:lnSpc>
                <a:spcPct val="100000"/>
              </a:lnSpc>
              <a:defRPr/>
            </a:pPr>
            <a:endParaRPr lang="en-US" altLang="en-US" sz="1100" b="1" dirty="0"/>
          </a:p>
          <a:p>
            <a:pPr marL="221464" indent="-221464" eaLnBrk="1" hangingPunct="1">
              <a:lnSpc>
                <a:spcPct val="100000"/>
              </a:lnSpc>
              <a:spcBef>
                <a:spcPct val="0"/>
              </a:spcBef>
              <a:defRPr/>
            </a:pPr>
            <a:r>
              <a:rPr lang="en-US" sz="1100" b="1" dirty="0"/>
              <a:t>Key Points:</a:t>
            </a:r>
          </a:p>
          <a:p>
            <a:pPr marL="221464" indent="-221464" eaLnBrk="1" hangingPunct="1">
              <a:lnSpc>
                <a:spcPct val="100000"/>
              </a:lnSpc>
              <a:spcBef>
                <a:spcPct val="0"/>
              </a:spcBef>
              <a:defRPr/>
            </a:pPr>
            <a:endParaRPr lang="en-US" sz="1100" b="1" dirty="0"/>
          </a:p>
          <a:p>
            <a:pPr marL="232802" lvl="1" indent="-232802" eaLnBrk="1" hangingPunct="1">
              <a:lnSpc>
                <a:spcPct val="100000"/>
              </a:lnSpc>
              <a:buFont typeface="+mj-lt"/>
              <a:buAutoNum type="arabicParenR"/>
              <a:defRPr/>
            </a:pPr>
            <a:r>
              <a:rPr lang="en-US" sz="1100" dirty="0"/>
              <a:t>The Confirmation Bias causes us to notice evidence that fits our thoughts and beliefs and miss evidence that does not fit our thoughts and beliefs. </a:t>
            </a:r>
          </a:p>
          <a:p>
            <a:pPr marL="232802" lvl="1" indent="-232802" eaLnBrk="1" hangingPunct="1">
              <a:lnSpc>
                <a:spcPct val="100000"/>
              </a:lnSpc>
              <a:buFont typeface="+mj-lt"/>
              <a:buAutoNum type="arabicParenR"/>
              <a:defRPr/>
            </a:pPr>
            <a:r>
              <a:rPr lang="en-US" sz="1100" dirty="0"/>
              <a:t>The Confirmation Bias makes it hard for us to see problems accurately and solve them. We may only be seeing our side of the story. </a:t>
            </a:r>
          </a:p>
          <a:p>
            <a:pPr marL="231895" lvl="1" indent="-231895" eaLnBrk="1" hangingPunct="1">
              <a:lnSpc>
                <a:spcPct val="100000"/>
              </a:lnSpc>
              <a:buFontTx/>
              <a:buAutoNum type="arabicParenR"/>
              <a:defRPr/>
            </a:pPr>
            <a:endParaRPr lang="en-US" altLang="en-US" sz="1000" dirty="0"/>
          </a:p>
          <a:p>
            <a:pPr marL="231895" lvl="1" indent="-231895" eaLnBrk="1" hangingPunct="1">
              <a:buFontTx/>
              <a:buAutoNum type="arabicParenR"/>
              <a:defRPr/>
            </a:pPr>
            <a:endParaRPr lang="en-US" sz="1000" dirty="0"/>
          </a:p>
          <a:p>
            <a:pPr eaLnBrk="1" hangingPunct="1">
              <a:defRPr/>
            </a:pPr>
            <a:endParaRPr lang="en-US" sz="1000" dirty="0"/>
          </a:p>
          <a:p>
            <a:pPr>
              <a:defRPr/>
            </a:pPr>
            <a:endParaRPr lang="en-US" sz="1000"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7672587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4035" name="Notes Placeholder 2"/>
          <p:cNvSpPr>
            <a:spLocks noGrp="1"/>
          </p:cNvSpPr>
          <p:nvPr>
            <p:ph type="body" idx="1"/>
          </p:nvPr>
        </p:nvSpPr>
        <p:spPr bwMode="auto">
          <a:xfrm>
            <a:off x="118665" y="3238680"/>
            <a:ext cx="3829249" cy="5687282"/>
          </a:xfrm>
        </p:spPr>
        <p:txBody>
          <a:bodyPr wrap="square" numCol="1" anchor="t" anchorCtr="0" compatLnSpc="1">
            <a:prstTxWarp prst="textNoShape">
              <a:avLst/>
            </a:prstTxWarp>
            <a:normAutofit/>
          </a:bodyPr>
          <a:lstStyle/>
          <a:p>
            <a:pPr>
              <a:lnSpc>
                <a:spcPct val="100000"/>
              </a:lnSpc>
              <a:spcBef>
                <a:spcPts val="0"/>
              </a:spcBef>
              <a:defRPr/>
            </a:pPr>
            <a:r>
              <a:rPr lang="en-US" sz="1100" b="1" dirty="0"/>
              <a:t>Instructor Notes: </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In order to solve a problem we need to understand it first. </a:t>
            </a:r>
          </a:p>
          <a:p>
            <a:pPr marL="232802" indent="-232802">
              <a:lnSpc>
                <a:spcPct val="100000"/>
              </a:lnSpc>
              <a:spcBef>
                <a:spcPts val="0"/>
              </a:spcBef>
              <a:buFont typeface="+mj-lt"/>
              <a:buAutoNum type="arabicParenR"/>
              <a:defRPr/>
            </a:pPr>
            <a:r>
              <a:rPr lang="en-US" sz="1100" dirty="0"/>
              <a:t>Read the examples of problems, and prompt students to begin thinking of some of the problems they currently have. </a:t>
            </a:r>
          </a:p>
        </p:txBody>
      </p:sp>
      <p:sp>
        <p:nvSpPr>
          <p:cNvPr id="340997" name="Slide Number Placeholder 4"/>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9655" indent="-276790" eaLnBrk="0" hangingPunct="0">
              <a:defRPr>
                <a:solidFill>
                  <a:schemeClr val="tx1"/>
                </a:solidFill>
                <a:latin typeface="Arial" pitchFamily="34" charset="0"/>
              </a:defRPr>
            </a:lvl2pPr>
            <a:lvl3pPr marL="1107160" indent="-221433" eaLnBrk="0" hangingPunct="0">
              <a:defRPr>
                <a:solidFill>
                  <a:schemeClr val="tx1"/>
                </a:solidFill>
                <a:latin typeface="Arial" pitchFamily="34" charset="0"/>
              </a:defRPr>
            </a:lvl3pPr>
            <a:lvl4pPr marL="1550024" indent="-221433" eaLnBrk="0" hangingPunct="0">
              <a:defRPr>
                <a:solidFill>
                  <a:schemeClr val="tx1"/>
                </a:solidFill>
                <a:latin typeface="Arial" pitchFamily="34" charset="0"/>
              </a:defRPr>
            </a:lvl4pPr>
            <a:lvl5pPr marL="1992887" indent="-221433" eaLnBrk="0" hangingPunct="0">
              <a:defRPr>
                <a:solidFill>
                  <a:schemeClr val="tx1"/>
                </a:solidFill>
                <a:latin typeface="Arial" pitchFamily="34" charset="0"/>
              </a:defRPr>
            </a:lvl5pPr>
            <a:lvl6pPr marL="2435752" indent="-221433" eaLnBrk="0" fontAlgn="base" hangingPunct="0">
              <a:spcBef>
                <a:spcPct val="0"/>
              </a:spcBef>
              <a:spcAft>
                <a:spcPct val="0"/>
              </a:spcAft>
              <a:defRPr>
                <a:solidFill>
                  <a:schemeClr val="tx1"/>
                </a:solidFill>
                <a:latin typeface="Arial" pitchFamily="34" charset="0"/>
              </a:defRPr>
            </a:lvl6pPr>
            <a:lvl7pPr marL="2878616" indent="-221433" eaLnBrk="0" fontAlgn="base" hangingPunct="0">
              <a:spcBef>
                <a:spcPct val="0"/>
              </a:spcBef>
              <a:spcAft>
                <a:spcPct val="0"/>
              </a:spcAft>
              <a:defRPr>
                <a:solidFill>
                  <a:schemeClr val="tx1"/>
                </a:solidFill>
                <a:latin typeface="Arial" pitchFamily="34" charset="0"/>
              </a:defRPr>
            </a:lvl7pPr>
            <a:lvl8pPr marL="3321478" indent="-221433" eaLnBrk="0" fontAlgn="base" hangingPunct="0">
              <a:spcBef>
                <a:spcPct val="0"/>
              </a:spcBef>
              <a:spcAft>
                <a:spcPct val="0"/>
              </a:spcAft>
              <a:defRPr>
                <a:solidFill>
                  <a:schemeClr val="tx1"/>
                </a:solidFill>
                <a:latin typeface="Arial" pitchFamily="34" charset="0"/>
              </a:defRPr>
            </a:lvl8pPr>
            <a:lvl9pPr marL="3764343" indent="-22143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99A3BA38-9981-427F-88F9-91BFC69CAFDB}" type="slidenum">
              <a:rPr lang="en-US" smtClean="0">
                <a:latin typeface="Verdana" pitchFamily="34" charset="0"/>
              </a:rPr>
              <a:pPr eaLnBrk="1" fontAlgn="base" hangingPunct="1">
                <a:spcBef>
                  <a:spcPct val="0"/>
                </a:spcBef>
                <a:spcAft>
                  <a:spcPct val="0"/>
                </a:spcAft>
                <a:defRPr/>
              </a:pPr>
              <a:t>121</a:t>
            </a:fld>
            <a:endParaRPr lang="en-US" dirty="0">
              <a:latin typeface="Verdana" pitchFamily="34" charset="0"/>
            </a:endParaRPr>
          </a:p>
        </p:txBody>
      </p:sp>
      <p:sp>
        <p:nvSpPr>
          <p:cNvPr id="37893"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64167622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77507" name="Notes Placeholder 2"/>
          <p:cNvSpPr>
            <a:spLocks noGrp="1"/>
          </p:cNvSpPr>
          <p:nvPr>
            <p:ph type="body" idx="1"/>
          </p:nvPr>
        </p:nvSpPr>
        <p:spPr bwMode="auto">
          <a:xfrm>
            <a:off x="138139"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buFont typeface="+mj-lt"/>
              <a:buAutoNum type="arabicParenR"/>
              <a:defRPr/>
            </a:pPr>
            <a:r>
              <a:rPr lang="en-US" sz="1100" dirty="0"/>
              <a:t>Read the title of the step. </a:t>
            </a:r>
          </a:p>
          <a:p>
            <a:pPr marL="232802" indent="-232802">
              <a:lnSpc>
                <a:spcPct val="100000"/>
              </a:lnSpc>
              <a:buFont typeface="+mj-lt"/>
              <a:buAutoNum type="arabicParenR"/>
              <a:defRPr/>
            </a:pPr>
            <a:r>
              <a:rPr lang="en-US" sz="1100" dirty="0"/>
              <a:t>Ask students to write down the key word OBJECTIVE next to Step 1 in their Participant Workbook. </a:t>
            </a:r>
          </a:p>
          <a:p>
            <a:pPr marL="232802" indent="-232802">
              <a:lnSpc>
                <a:spcPct val="100000"/>
              </a:lnSpc>
              <a:buFont typeface="+mj-lt"/>
              <a:buAutoNum type="arabicParenR"/>
              <a:defRPr/>
            </a:pPr>
            <a:r>
              <a:rPr lang="en-US" sz="1100" dirty="0"/>
              <a:t>Explain why the key word is important to the Problem Solving Model:</a:t>
            </a:r>
          </a:p>
          <a:p>
            <a:pPr marL="465603" lvl="1" indent="-232802">
              <a:lnSpc>
                <a:spcPct val="100000"/>
              </a:lnSpc>
              <a:buFont typeface="Arial" panose="020B0604020202020204" pitchFamily="34" charset="0"/>
              <a:buChar char="•"/>
              <a:defRPr/>
            </a:pPr>
            <a:r>
              <a:rPr lang="en-US" sz="1100" dirty="0"/>
              <a:t>One needs to be able to accurately and objectively describe the problem before they can start to solve it. </a:t>
            </a:r>
          </a:p>
          <a:p>
            <a:pPr marL="221464" indent="-221464">
              <a:lnSpc>
                <a:spcPct val="100000"/>
              </a:lnSpc>
              <a:buFontTx/>
              <a:buAutoNum type="arabicParenR"/>
              <a:defRPr/>
            </a:pPr>
            <a:r>
              <a:rPr lang="en-US" sz="1100" dirty="0"/>
              <a:t>Read the example on the slide.</a:t>
            </a:r>
          </a:p>
          <a:p>
            <a:pPr eaLnBrk="1" hangingPunct="1">
              <a:lnSpc>
                <a:spcPct val="100000"/>
              </a:lnSpc>
              <a:spcBef>
                <a:spcPts val="0"/>
              </a:spcBef>
              <a:defRPr/>
            </a:pPr>
            <a:endParaRPr lang="en-US" sz="1100" b="1" dirty="0"/>
          </a:p>
          <a:p>
            <a:pPr eaLnBrk="1" hangingPunct="1">
              <a:lnSpc>
                <a:spcPct val="100000"/>
              </a:lnSpc>
              <a:spcBef>
                <a:spcPts val="0"/>
              </a:spcBef>
              <a:defRPr/>
            </a:pPr>
            <a:r>
              <a:rPr lang="en-US" sz="1100" b="1" dirty="0"/>
              <a:t>Key Points:</a:t>
            </a:r>
          </a:p>
          <a:p>
            <a:pPr eaLnBrk="1" hangingPunct="1">
              <a:lnSpc>
                <a:spcPct val="100000"/>
              </a:lnSpc>
              <a:spcBef>
                <a:spcPts val="0"/>
              </a:spcBef>
              <a:defRPr/>
            </a:pPr>
            <a:endParaRPr lang="en-US" sz="1100" b="1" dirty="0"/>
          </a:p>
          <a:p>
            <a:pPr eaLnBrk="1" hangingPunct="1">
              <a:lnSpc>
                <a:spcPct val="100000"/>
              </a:lnSpc>
              <a:spcBef>
                <a:spcPts val="0"/>
              </a:spcBef>
              <a:defRPr/>
            </a:pPr>
            <a:r>
              <a:rPr lang="en-US" sz="1100" dirty="0"/>
              <a:t>Emphasize that they already have practice describing problems objectively from the “A” of the ATC model.</a:t>
            </a:r>
          </a:p>
          <a:p>
            <a:pPr>
              <a:lnSpc>
                <a:spcPct val="100000"/>
              </a:lnSpc>
              <a:spcBef>
                <a:spcPts val="0"/>
              </a:spcBef>
              <a:buFont typeface="Calibri" pitchFamily="34" charset="0"/>
              <a:buAutoNum type="arabicParenR"/>
              <a:defRPr/>
            </a:pPr>
            <a:endParaRPr lang="en-US" sz="1000" dirty="0"/>
          </a:p>
        </p:txBody>
      </p:sp>
      <p:sp>
        <p:nvSpPr>
          <p:cNvPr id="6" name="Slide Number Placeholder 5"/>
          <p:cNvSpPr>
            <a:spLocks noGrp="1"/>
          </p:cNvSpPr>
          <p:nvPr>
            <p:ph type="sldNum" sz="quarter" idx="5"/>
          </p:nvPr>
        </p:nvSpPr>
        <p:spPr/>
        <p:txBody>
          <a:bodyPr/>
          <a:lstStyle/>
          <a:p>
            <a:pPr>
              <a:defRPr/>
            </a:pPr>
            <a:fld id="{B0E2ED57-E6D7-4D21-9D84-5CFD0007D750}" type="slidenum">
              <a:rPr lang="en-US" smtClean="0"/>
              <a:pPr>
                <a:defRPr/>
              </a:pPr>
              <a:t>122</a:t>
            </a:fld>
            <a:endParaRPr lang="en-US" dirty="0"/>
          </a:p>
        </p:txBody>
      </p:sp>
      <p:sp>
        <p:nvSpPr>
          <p:cNvPr id="3891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1700703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18665" y="3238680"/>
            <a:ext cx="3829249" cy="5687282"/>
          </a:xfrm>
        </p:spPr>
        <p:txBody>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Have students write down a personal example of a problem they would like to use to work through the Problem Solving model. </a:t>
            </a:r>
          </a:p>
          <a:p>
            <a:pPr marL="232802" indent="-232802">
              <a:lnSpc>
                <a:spcPct val="100000"/>
              </a:lnSpc>
              <a:spcBef>
                <a:spcPts val="0"/>
              </a:spcBef>
              <a:buFont typeface="+mj-lt"/>
              <a:buAutoNum type="arabicParenR"/>
              <a:defRPr/>
            </a:pPr>
            <a:r>
              <a:rPr lang="en-US" sz="1100" dirty="0"/>
              <a:t>Make sure that students use appropriate kinds of problems for the skill of Problem Solving. The following are criteria for good examples:</a:t>
            </a:r>
          </a:p>
          <a:p>
            <a:pPr marL="456361" indent="-223524">
              <a:lnSpc>
                <a:spcPct val="100000"/>
              </a:lnSpc>
              <a:spcBef>
                <a:spcPts val="0"/>
              </a:spcBef>
              <a:buFont typeface="Arial" pitchFamily="34" charset="0"/>
              <a:buChar char="•"/>
              <a:defRPr/>
            </a:pPr>
            <a:r>
              <a:rPr lang="en-US" sz="1100" dirty="0"/>
              <a:t>Good examples often involve other people. </a:t>
            </a:r>
          </a:p>
          <a:p>
            <a:pPr marL="456361" indent="-223524">
              <a:lnSpc>
                <a:spcPct val="100000"/>
              </a:lnSpc>
              <a:spcBef>
                <a:spcPts val="0"/>
              </a:spcBef>
              <a:buFont typeface="Arial" pitchFamily="34" charset="0"/>
              <a:buChar char="•"/>
              <a:defRPr/>
            </a:pPr>
            <a:r>
              <a:rPr lang="en-US" sz="1100" dirty="0"/>
              <a:t>Students have some control over the problem.</a:t>
            </a:r>
          </a:p>
          <a:p>
            <a:pPr marL="456361" indent="-223524">
              <a:lnSpc>
                <a:spcPct val="100000"/>
              </a:lnSpc>
              <a:spcBef>
                <a:spcPts val="0"/>
              </a:spcBef>
              <a:buFont typeface="Arial" pitchFamily="34" charset="0"/>
              <a:buChar char="•"/>
              <a:defRPr/>
            </a:pPr>
            <a:r>
              <a:rPr lang="en-US" sz="1100" dirty="0"/>
              <a:t>Students have time to think about the problem (i.e., it doesn’t require an immediate fix).</a:t>
            </a:r>
          </a:p>
          <a:p>
            <a:pPr marL="456361" indent="-223524">
              <a:lnSpc>
                <a:spcPct val="100000"/>
              </a:lnSpc>
              <a:spcBef>
                <a:spcPts val="0"/>
              </a:spcBef>
              <a:buFont typeface="Arial" pitchFamily="34" charset="0"/>
              <a:buChar char="•"/>
              <a:defRPr/>
            </a:pPr>
            <a:r>
              <a:rPr lang="en-US" sz="1100" dirty="0"/>
              <a:t>Good examples are complex enough to have multiple causes.</a:t>
            </a:r>
          </a:p>
          <a:p>
            <a:pPr marL="456361" indent="-223524">
              <a:lnSpc>
                <a:spcPct val="100000"/>
              </a:lnSpc>
              <a:spcBef>
                <a:spcPts val="0"/>
              </a:spcBef>
              <a:buFont typeface="Arial" pitchFamily="34" charset="0"/>
              <a:buChar char="•"/>
              <a:defRPr/>
            </a:pPr>
            <a:r>
              <a:rPr lang="en-US" sz="1100" dirty="0"/>
              <a:t>The scenario might be an example of a recurring problem.</a:t>
            </a:r>
          </a:p>
          <a:p>
            <a:pPr marL="456361" indent="-223524">
              <a:lnSpc>
                <a:spcPct val="100000"/>
              </a:lnSpc>
              <a:spcBef>
                <a:spcPts val="0"/>
              </a:spcBef>
              <a:buFont typeface="Arial" pitchFamily="34" charset="0"/>
              <a:buChar char="•"/>
              <a:defRPr/>
            </a:pPr>
            <a:r>
              <a:rPr lang="en-US" sz="1100" dirty="0"/>
              <a:t>The scenario is a problem the participant is dealing with him or herself (i.e., it’s not someone else’s problem).</a:t>
            </a:r>
          </a:p>
          <a:p>
            <a:pPr marL="456361" indent="-223524">
              <a:lnSpc>
                <a:spcPct val="100000"/>
              </a:lnSpc>
              <a:spcBef>
                <a:spcPts val="0"/>
              </a:spcBef>
              <a:buFont typeface="Arial" pitchFamily="34" charset="0"/>
              <a:buChar char="•"/>
              <a:defRPr/>
            </a:pPr>
            <a:r>
              <a:rPr lang="en-US" sz="1100" dirty="0"/>
              <a:t>Students might also think about a goal they are having trouble achieving. They can use that as a problem to solve (e.g., Why am I not improving my free throw percentage?).</a:t>
            </a:r>
          </a:p>
          <a:p>
            <a:pPr marL="662856" lvl="1" indent="-221464">
              <a:lnSpc>
                <a:spcPct val="100000"/>
              </a:lnSpc>
              <a:spcBef>
                <a:spcPts val="0"/>
              </a:spcBef>
              <a:buFont typeface="Arial" pitchFamily="34" charset="0"/>
              <a:buChar char="•"/>
              <a:defRPr/>
            </a:pPr>
            <a:endParaRPr lang="en-US" sz="1100" dirty="0"/>
          </a:p>
          <a:p>
            <a:pPr marL="662856" lvl="1" indent="-221464">
              <a:buFont typeface="Arial" pitchFamily="34" charset="0"/>
              <a:buChar char="•"/>
              <a:defRPr/>
            </a:pPr>
            <a:endParaRPr lang="en-US" sz="1000" dirty="0"/>
          </a:p>
          <a:p>
            <a:pPr marL="662856" lvl="1" indent="-221464">
              <a:buFont typeface="Arial" pitchFamily="34" charset="0"/>
              <a:buChar char="•"/>
              <a:defRPr/>
            </a:pPr>
            <a:endParaRPr lang="en-US" dirty="0"/>
          </a:p>
        </p:txBody>
      </p:sp>
      <p:sp>
        <p:nvSpPr>
          <p:cNvPr id="4" name="Slide Number Placeholder 3"/>
          <p:cNvSpPr>
            <a:spLocks noGrp="1"/>
          </p:cNvSpPr>
          <p:nvPr>
            <p:ph type="sldNum" sz="quarter" idx="5"/>
          </p:nvPr>
        </p:nvSpPr>
        <p:spPr/>
        <p:txBody>
          <a:bodyPr/>
          <a:lstStyle/>
          <a:p>
            <a:pPr>
              <a:defRPr/>
            </a:pPr>
            <a:fld id="{5243D201-7B7C-486C-A532-7D37102924E0}" type="slidenum">
              <a:rPr lang="en-US" smtClean="0"/>
              <a:pPr>
                <a:defRPr/>
              </a:pPr>
              <a:t>123</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6166184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0963"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Slide Number Placeholder 6"/>
          <p:cNvSpPr>
            <a:spLocks noGrp="1"/>
          </p:cNvSpPr>
          <p:nvPr>
            <p:ph type="sldNum" sz="quarter" idx="5"/>
          </p:nvPr>
        </p:nvSpPr>
        <p:spPr/>
        <p:txBody>
          <a:bodyPr/>
          <a:lstStyle/>
          <a:p>
            <a:pPr>
              <a:defRPr/>
            </a:pPr>
            <a:fld id="{0D04A7C1-08A7-4D3D-BA19-B1D2E65BFEAB}" type="slidenum">
              <a:rPr lang="en-US" smtClean="0"/>
              <a:pPr>
                <a:defRPr/>
              </a:pPr>
              <a:t>124</a:t>
            </a:fld>
            <a:endParaRPr lang="en-US" dirty="0"/>
          </a:p>
        </p:txBody>
      </p:sp>
      <p:sp>
        <p:nvSpPr>
          <p:cNvPr id="8" name="Notes Placeholder 2"/>
          <p:cNvSpPr txBox="1">
            <a:spLocks/>
          </p:cNvSpPr>
          <p:nvPr/>
        </p:nvSpPr>
        <p:spPr bwMode="auto">
          <a:xfrm>
            <a:off x="118669" y="3159642"/>
            <a:ext cx="4027532" cy="5811651"/>
          </a:xfrm>
          <a:prstGeom prst="rect">
            <a:avLst/>
          </a:prstGeom>
        </p:spPr>
        <p:txBody>
          <a:bodyPr lIns="94515" tIns="47257" rIns="94515" bIns="47257">
            <a:normAutofit fontScale="85000" lnSpcReduction="10000"/>
          </a:bodyPr>
          <a:lstStyle/>
          <a:p>
            <a:pPr eaLnBrk="0" hangingPunct="0">
              <a:lnSpc>
                <a:spcPct val="120000"/>
              </a:lnSpc>
              <a:spcBef>
                <a:spcPts val="0"/>
              </a:spcBef>
              <a:defRPr/>
            </a:pPr>
            <a:r>
              <a:rPr lang="en-US" sz="1200" b="1" dirty="0">
                <a:latin typeface="Verdana" pitchFamily="34" charset="0"/>
                <a:cs typeface="+mn-cs"/>
              </a:rPr>
              <a:t>Instructor Notes:</a:t>
            </a:r>
          </a:p>
          <a:p>
            <a:pPr eaLnBrk="0" hangingPunct="0">
              <a:lnSpc>
                <a:spcPct val="120000"/>
              </a:lnSpc>
              <a:spcBef>
                <a:spcPts val="0"/>
              </a:spcBef>
              <a:defRPr/>
            </a:pPr>
            <a:endParaRPr lang="en-US" sz="1200" b="1" dirty="0">
              <a:latin typeface="Verdana" pitchFamily="34" charset="0"/>
              <a:cs typeface="+mn-cs"/>
            </a:endParaRPr>
          </a:p>
          <a:p>
            <a:pPr marL="232802" indent="-232802" eaLnBrk="0" hangingPunct="0">
              <a:lnSpc>
                <a:spcPct val="120000"/>
              </a:lnSpc>
              <a:spcBef>
                <a:spcPct val="30000"/>
              </a:spcBef>
              <a:buFont typeface="+mj-lt"/>
              <a:buAutoNum type="arabicParenR"/>
              <a:defRPr/>
            </a:pPr>
            <a:r>
              <a:rPr lang="en-US" sz="1200" dirty="0">
                <a:latin typeface="Verdana" pitchFamily="34" charset="0"/>
                <a:cs typeface="+mn-cs"/>
              </a:rPr>
              <a:t>Read the title of the step. </a:t>
            </a:r>
          </a:p>
          <a:p>
            <a:pPr marL="232802" indent="-232802" eaLnBrk="0" hangingPunct="0">
              <a:lnSpc>
                <a:spcPct val="120000"/>
              </a:lnSpc>
              <a:spcBef>
                <a:spcPts val="0"/>
              </a:spcBef>
              <a:buFont typeface="+mj-lt"/>
              <a:buAutoNum type="arabicParenR"/>
              <a:defRPr/>
            </a:pPr>
            <a:r>
              <a:rPr lang="en-US" sz="1200" dirty="0">
                <a:latin typeface="Verdana" pitchFamily="34" charset="0"/>
                <a:cs typeface="+mn-cs"/>
              </a:rPr>
              <a:t>Ask students to write down the key word WHY next to Step 2 in their Participant Workbook. </a:t>
            </a:r>
          </a:p>
          <a:p>
            <a:pPr marL="232802" indent="-232802" eaLnBrk="0" hangingPunct="0">
              <a:lnSpc>
                <a:spcPct val="120000"/>
              </a:lnSpc>
              <a:spcBef>
                <a:spcPct val="30000"/>
              </a:spcBef>
              <a:buFont typeface="+mj-lt"/>
              <a:buAutoNum type="arabicParenR"/>
              <a:defRPr/>
            </a:pPr>
            <a:r>
              <a:rPr lang="en-US" sz="1200" dirty="0">
                <a:latin typeface="Verdana" pitchFamily="34" charset="0"/>
                <a:cs typeface="+mn-cs"/>
              </a:rPr>
              <a:t>Explain why the key word is important to the Problem Solving Model:</a:t>
            </a:r>
          </a:p>
          <a:p>
            <a:pPr marL="465603" lvl="1" indent="-232802" eaLnBrk="0" hangingPunct="0">
              <a:lnSpc>
                <a:spcPct val="120000"/>
              </a:lnSpc>
              <a:spcBef>
                <a:spcPct val="30000"/>
              </a:spcBef>
              <a:buFont typeface="Arial" panose="020B0604020202020204" pitchFamily="34" charset="0"/>
              <a:buChar char="•"/>
              <a:defRPr/>
            </a:pPr>
            <a:r>
              <a:rPr lang="en-US" sz="1200" dirty="0">
                <a:latin typeface="Verdana" pitchFamily="34" charset="0"/>
                <a:cs typeface="+mn-cs"/>
              </a:rPr>
              <a:t>In order to solve the problem, one needs to identify the initial thoughts about why the problem occurred.</a:t>
            </a:r>
          </a:p>
          <a:p>
            <a:pPr marL="232802" indent="-232802" eaLnBrk="0" hangingPunct="0">
              <a:lnSpc>
                <a:spcPct val="120000"/>
              </a:lnSpc>
              <a:spcBef>
                <a:spcPct val="30000"/>
              </a:spcBef>
              <a:buFont typeface="+mj-lt"/>
              <a:buAutoNum type="arabicParenR"/>
              <a:defRPr/>
            </a:pPr>
            <a:r>
              <a:rPr lang="en-US" sz="1200" dirty="0">
                <a:latin typeface="Verdana" pitchFamily="34" charset="0"/>
                <a:cs typeface="+mn-cs"/>
              </a:rPr>
              <a:t>Describe the process of identifying Heat-of-the-   Moment Thoughts. </a:t>
            </a:r>
          </a:p>
          <a:p>
            <a:pPr marL="232802" indent="-232802" eaLnBrk="0" hangingPunct="0">
              <a:lnSpc>
                <a:spcPct val="120000"/>
              </a:lnSpc>
              <a:spcBef>
                <a:spcPct val="30000"/>
              </a:spcBef>
              <a:buFont typeface="+mj-lt"/>
              <a:buAutoNum type="arabicParenR"/>
              <a:defRPr/>
            </a:pPr>
            <a:r>
              <a:rPr lang="en-US" sz="1200" dirty="0">
                <a:latin typeface="Verdana" pitchFamily="34" charset="0"/>
                <a:cs typeface="+mn-cs"/>
              </a:rPr>
              <a:t>Tell the students that when problems arise, most of us have immediate thoughts that pop into our heads about what caused the problem. These thoughts can be inaccurate and incomplete, and when they are, it’s difficult to solve a problem effectively.</a:t>
            </a:r>
          </a:p>
          <a:p>
            <a:pPr marL="232802" indent="-232802" eaLnBrk="0" hangingPunct="0">
              <a:lnSpc>
                <a:spcPct val="120000"/>
              </a:lnSpc>
              <a:spcBef>
                <a:spcPct val="30000"/>
              </a:spcBef>
              <a:buFont typeface="+mj-lt"/>
              <a:buAutoNum type="arabicParenR"/>
              <a:defRPr/>
            </a:pPr>
            <a:r>
              <a:rPr lang="en-US" sz="1200" dirty="0">
                <a:latin typeface="Verdana" pitchFamily="34" charset="0"/>
                <a:cs typeface="+mn-cs"/>
              </a:rPr>
              <a:t>Read the example on the slide.</a:t>
            </a:r>
          </a:p>
          <a:p>
            <a:pPr marL="232802" indent="-232802" eaLnBrk="0" hangingPunct="0">
              <a:lnSpc>
                <a:spcPct val="120000"/>
              </a:lnSpc>
              <a:spcBef>
                <a:spcPct val="30000"/>
              </a:spcBef>
              <a:buFont typeface="+mj-lt"/>
              <a:buAutoNum type="arabicParenR"/>
              <a:defRPr/>
            </a:pPr>
            <a:r>
              <a:rPr lang="en-US" sz="1200" dirty="0">
                <a:latin typeface="Verdana" pitchFamily="34" charset="0"/>
                <a:cs typeface="+mn-cs"/>
              </a:rPr>
              <a:t>Explain to students that the pie is sliced based on how much each factor is contributing to the problem. In this example “I have a lousy teacher” is a larger contributing factor. </a:t>
            </a:r>
          </a:p>
          <a:p>
            <a:pPr>
              <a:lnSpc>
                <a:spcPct val="120000"/>
              </a:lnSpc>
              <a:spcBef>
                <a:spcPts val="0"/>
              </a:spcBef>
              <a:defRPr/>
            </a:pPr>
            <a:endParaRPr lang="en-US" sz="1200" dirty="0">
              <a:latin typeface="Verdana" pitchFamily="34" charset="0"/>
              <a:cs typeface="+mn-cs"/>
            </a:endParaRPr>
          </a:p>
          <a:p>
            <a:pPr>
              <a:lnSpc>
                <a:spcPct val="120000"/>
              </a:lnSpc>
              <a:spcBef>
                <a:spcPts val="0"/>
              </a:spcBef>
              <a:defRPr/>
            </a:pPr>
            <a:r>
              <a:rPr lang="en-US" sz="1200" b="1" dirty="0">
                <a:latin typeface="Verdana" pitchFamily="34" charset="0"/>
                <a:cs typeface="+mn-cs"/>
              </a:rPr>
              <a:t>Key Points:</a:t>
            </a:r>
          </a:p>
          <a:p>
            <a:pPr>
              <a:lnSpc>
                <a:spcPct val="120000"/>
              </a:lnSpc>
              <a:spcBef>
                <a:spcPts val="0"/>
              </a:spcBef>
              <a:defRPr/>
            </a:pPr>
            <a:endParaRPr lang="en-US" sz="1200" b="1" dirty="0">
              <a:latin typeface="Verdana" pitchFamily="34" charset="0"/>
              <a:cs typeface="+mn-cs"/>
            </a:endParaRPr>
          </a:p>
          <a:p>
            <a:pPr marL="232802" indent="-232802" eaLnBrk="0" hangingPunct="0">
              <a:lnSpc>
                <a:spcPct val="120000"/>
              </a:lnSpc>
              <a:spcBef>
                <a:spcPct val="30000"/>
              </a:spcBef>
              <a:buFont typeface="+mj-lt"/>
              <a:buAutoNum type="arabicParenR"/>
              <a:defRPr/>
            </a:pPr>
            <a:r>
              <a:rPr lang="en-US" sz="1200" dirty="0">
                <a:latin typeface="Verdana" pitchFamily="34" charset="0"/>
                <a:ea typeface="Verdana" pitchFamily="34" charset="0"/>
                <a:cs typeface="Verdana" pitchFamily="34" charset="0"/>
              </a:rPr>
              <a:t>When a problem happens we have immediate </a:t>
            </a:r>
            <a:r>
              <a:rPr lang="en-US" sz="1200" dirty="0">
                <a:latin typeface="Verdana" pitchFamily="34" charset="0"/>
                <a:cs typeface="+mn-cs"/>
              </a:rPr>
              <a:t>thoughts about what caused the problem and those thoughts are sometimes inaccurate or incomplete.</a:t>
            </a:r>
          </a:p>
          <a:p>
            <a:pPr marL="232802" indent="-232802" eaLnBrk="0" hangingPunct="0">
              <a:lnSpc>
                <a:spcPct val="120000"/>
              </a:lnSpc>
              <a:spcBef>
                <a:spcPct val="30000"/>
              </a:spcBef>
              <a:buFont typeface="+mj-lt"/>
              <a:buAutoNum type="arabicParenR"/>
              <a:defRPr/>
            </a:pPr>
            <a:r>
              <a:rPr lang="en-US" sz="1200" dirty="0">
                <a:latin typeface="Verdana" pitchFamily="34" charset="0"/>
                <a:cs typeface="+mn-cs"/>
              </a:rPr>
              <a:t>We need to be accurate in our understanding of the causes of problems in order to effectively solve problems.</a:t>
            </a:r>
          </a:p>
          <a:p>
            <a:pPr marL="231895" indent="-231895" eaLnBrk="0" hangingPunct="0">
              <a:lnSpc>
                <a:spcPct val="120000"/>
              </a:lnSpc>
              <a:spcBef>
                <a:spcPct val="30000"/>
              </a:spcBef>
              <a:buFont typeface="+mj-lt"/>
              <a:buAutoNum type="arabicParenR"/>
              <a:defRPr/>
            </a:pPr>
            <a:endParaRPr lang="en-US" sz="1100" dirty="0">
              <a:latin typeface="Verdana" pitchFamily="34" charset="0"/>
              <a:cs typeface="+mn-cs"/>
            </a:endParaRP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86771988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7A7B0F20-BCD9-4F47-9BFF-926E058EB2F0}" type="slidenum">
              <a:rPr lang="en-US" smtClean="0"/>
              <a:pPr>
                <a:defRPr/>
              </a:pPr>
              <a:t>125</a:t>
            </a:fld>
            <a:endParaRPr lang="en-US" dirty="0"/>
          </a:p>
        </p:txBody>
      </p:sp>
      <p:sp>
        <p:nvSpPr>
          <p:cNvPr id="6" name="Notes Placeholder 2"/>
          <p:cNvSpPr>
            <a:spLocks noGrp="1"/>
          </p:cNvSpPr>
          <p:nvPr>
            <p:ph type="body" idx="1"/>
          </p:nvPr>
        </p:nvSpPr>
        <p:spPr>
          <a:xfrm>
            <a:off x="118665" y="3238680"/>
            <a:ext cx="3829249" cy="5687282"/>
          </a:xfrm>
        </p:spPr>
        <p:txBody>
          <a:bodyPr>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Have students write down their 1-2 Heat-of-the-Moment Thoughts about what caused their problem and slice their pie based on how much they think each factor is contributing to the problem.</a:t>
            </a:r>
          </a:p>
          <a:p>
            <a:pPr marL="232802" indent="-232802">
              <a:lnSpc>
                <a:spcPct val="100000"/>
              </a:lnSpc>
              <a:spcBef>
                <a:spcPts val="0"/>
              </a:spcBef>
              <a:buFont typeface="+mj-lt"/>
              <a:buAutoNum type="arabicParenR"/>
              <a:defRPr/>
            </a:pPr>
            <a:r>
              <a:rPr lang="en-US" sz="1100" dirty="0"/>
              <a:t>Activity in Participants Workbook. (p.47) </a:t>
            </a:r>
          </a:p>
          <a:p>
            <a:pPr marL="906995" lvl="1" indent="-465603">
              <a:lnSpc>
                <a:spcPct val="100000"/>
              </a:lnSpc>
              <a:spcBef>
                <a:spcPts val="0"/>
              </a:spcBef>
              <a:buFont typeface="+mj-lt"/>
              <a:buAutoNum type="arabicParenR"/>
              <a:defRPr/>
            </a:pPr>
            <a:endParaRPr lang="en-US" sz="20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14675893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6" name="Slide Number Placeholder 5"/>
          <p:cNvSpPr>
            <a:spLocks noGrp="1"/>
          </p:cNvSpPr>
          <p:nvPr>
            <p:ph type="sldNum" sz="quarter" idx="5"/>
          </p:nvPr>
        </p:nvSpPr>
        <p:spPr/>
        <p:txBody>
          <a:bodyPr/>
          <a:lstStyle/>
          <a:p>
            <a:pPr>
              <a:defRPr/>
            </a:pPr>
            <a:fld id="{FAE94BA2-1449-4EB6-A940-711ACDAA2469}" type="slidenum">
              <a:rPr lang="en-US" smtClean="0"/>
              <a:pPr>
                <a:defRPr/>
              </a:pPr>
              <a:t>126</a:t>
            </a:fld>
            <a:endParaRPr lang="en-US" dirty="0"/>
          </a:p>
        </p:txBody>
      </p:sp>
      <p:sp>
        <p:nvSpPr>
          <p:cNvPr id="7" name="Notes Placeholder 2"/>
          <p:cNvSpPr txBox="1">
            <a:spLocks/>
          </p:cNvSpPr>
          <p:nvPr/>
        </p:nvSpPr>
        <p:spPr bwMode="auto">
          <a:xfrm>
            <a:off x="100107" y="3218696"/>
            <a:ext cx="3829248" cy="5687282"/>
          </a:xfrm>
          <a:prstGeom prst="rect">
            <a:avLst/>
          </a:prstGeom>
        </p:spPr>
        <p:txBody>
          <a:bodyPr lIns="94515" tIns="47257" rIns="94515" bIns="47257">
            <a:normAutofit/>
          </a:bodyPr>
          <a:lstStyle/>
          <a:p>
            <a:pPr eaLnBrk="0" hangingPunct="0">
              <a:spcBef>
                <a:spcPts val="0"/>
              </a:spcBef>
              <a:defRPr/>
            </a:pPr>
            <a:r>
              <a:rPr lang="en-US" sz="1100" b="1" dirty="0">
                <a:latin typeface="Verdana" pitchFamily="34" charset="0"/>
                <a:cs typeface="+mn-cs"/>
              </a:rPr>
              <a:t>Instructor Notes:</a:t>
            </a:r>
          </a:p>
          <a:p>
            <a:pPr eaLnBrk="0" hangingPunct="0">
              <a:spcBef>
                <a:spcPts val="0"/>
              </a:spcBef>
              <a:defRPr/>
            </a:pPr>
            <a:endParaRPr lang="en-US" sz="1100" b="1" dirty="0">
              <a:latin typeface="Verdana" pitchFamily="34" charset="0"/>
              <a:cs typeface="+mn-cs"/>
            </a:endParaRPr>
          </a:p>
          <a:p>
            <a:pPr marL="232802" indent="-232802" eaLnBrk="0" hangingPunct="0">
              <a:spcBef>
                <a:spcPct val="30000"/>
              </a:spcBef>
              <a:buFont typeface="+mj-lt"/>
              <a:buAutoNum type="arabicParenR"/>
              <a:defRPr/>
            </a:pPr>
            <a:r>
              <a:rPr lang="en-US" sz="1100" dirty="0">
                <a:latin typeface="Verdana" pitchFamily="34" charset="0"/>
                <a:cs typeface="+mn-cs"/>
              </a:rPr>
              <a:t>Read the title of the step. </a:t>
            </a:r>
          </a:p>
          <a:p>
            <a:pPr marL="232802" indent="-232802" eaLnBrk="0" hangingPunct="0">
              <a:spcBef>
                <a:spcPct val="30000"/>
              </a:spcBef>
              <a:buFont typeface="+mj-lt"/>
              <a:buAutoNum type="arabicParenR"/>
              <a:defRPr/>
            </a:pPr>
            <a:r>
              <a:rPr lang="en-US" sz="1100" dirty="0">
                <a:latin typeface="Verdana" pitchFamily="34" charset="0"/>
                <a:cs typeface="+mn-cs"/>
              </a:rPr>
              <a:t>Ask students to write down the key word FLEXIBILITY next to Step 3 in their Participant Workbook. </a:t>
            </a:r>
          </a:p>
          <a:p>
            <a:pPr marL="232802" indent="-232802" eaLnBrk="0" hangingPunct="0">
              <a:spcBef>
                <a:spcPct val="30000"/>
              </a:spcBef>
              <a:buFont typeface="+mj-lt"/>
              <a:buAutoNum type="arabicParenR"/>
              <a:defRPr/>
            </a:pPr>
            <a:r>
              <a:rPr lang="en-US" sz="1100" dirty="0">
                <a:latin typeface="Verdana" pitchFamily="34" charset="0"/>
                <a:cs typeface="+mn-cs"/>
              </a:rPr>
              <a:t>Explain why the key word is important to the Problem Solving Model:</a:t>
            </a:r>
          </a:p>
          <a:p>
            <a:pPr marL="465603" lvl="1" indent="-232802" eaLnBrk="0" hangingPunct="0">
              <a:spcBef>
                <a:spcPct val="30000"/>
              </a:spcBef>
              <a:buFont typeface="Arial" panose="020B0604020202020204" pitchFamily="34" charset="0"/>
              <a:buChar char="•"/>
              <a:defRPr/>
            </a:pPr>
            <a:r>
              <a:rPr lang="en-US" sz="1100" dirty="0">
                <a:latin typeface="Verdana" pitchFamily="34" charset="0"/>
                <a:cs typeface="+mn-cs"/>
              </a:rPr>
              <a:t>In order to solve the problem, one needs to use the Critical Questions to identify the additional factors that might have caused the problem that were missed initially. </a:t>
            </a:r>
          </a:p>
          <a:p>
            <a:pPr marL="232802" indent="-232802" eaLnBrk="0" hangingPunct="0">
              <a:spcBef>
                <a:spcPct val="30000"/>
              </a:spcBef>
              <a:buFont typeface="+mj-lt"/>
              <a:buAutoNum type="arabicParenR"/>
              <a:defRPr/>
            </a:pPr>
            <a:r>
              <a:rPr lang="en-US" sz="1100" dirty="0">
                <a:latin typeface="Verdana" pitchFamily="34" charset="0"/>
                <a:cs typeface="+mn-cs"/>
              </a:rPr>
              <a:t>Remind students that the Critical Questions come from the skill of Avoid Thinking Traps.</a:t>
            </a:r>
          </a:p>
          <a:p>
            <a:pPr marL="232802" indent="-232802" eaLnBrk="0" hangingPunct="0">
              <a:spcBef>
                <a:spcPct val="30000"/>
              </a:spcBef>
              <a:buFont typeface="+mj-lt"/>
              <a:buAutoNum type="arabicParenR"/>
              <a:defRPr/>
            </a:pPr>
            <a:r>
              <a:rPr lang="en-US" sz="1100" dirty="0">
                <a:latin typeface="Verdana" pitchFamily="34" charset="0"/>
                <a:cs typeface="+mn-cs"/>
              </a:rPr>
              <a:t>Review the three Critical Questions that are particularly helpful in identifying the causes of problems. </a:t>
            </a:r>
          </a:p>
          <a:p>
            <a:pPr marL="232802" indent="-232802" eaLnBrk="0" hangingPunct="0">
              <a:spcBef>
                <a:spcPct val="30000"/>
              </a:spcBef>
              <a:buFont typeface="+mj-lt"/>
              <a:buAutoNum type="arabicParenR"/>
              <a:defRPr/>
            </a:pPr>
            <a:r>
              <a:rPr lang="en-US" sz="1100" dirty="0">
                <a:latin typeface="Verdana" pitchFamily="34" charset="0"/>
                <a:cs typeface="+mn-cs"/>
              </a:rPr>
              <a:t>Read the example on the slide.</a:t>
            </a:r>
          </a:p>
          <a:p>
            <a:pPr marL="231895" indent="-231895">
              <a:spcBef>
                <a:spcPts val="0"/>
              </a:spcBef>
              <a:defRPr/>
            </a:pPr>
            <a:endParaRPr lang="en-US" sz="1100" dirty="0">
              <a:latin typeface="Verdana" pitchFamily="34" charset="0"/>
              <a:cs typeface="+mn-cs"/>
            </a:endParaRPr>
          </a:p>
          <a:p>
            <a:pPr>
              <a:spcBef>
                <a:spcPts val="0"/>
              </a:spcBef>
              <a:defRPr/>
            </a:pPr>
            <a:r>
              <a:rPr lang="en-US" sz="1100" b="1" dirty="0">
                <a:latin typeface="Verdana" pitchFamily="34" charset="0"/>
                <a:cs typeface="+mn-cs"/>
              </a:rPr>
              <a:t>Key Points:</a:t>
            </a:r>
          </a:p>
          <a:p>
            <a:pPr>
              <a:spcBef>
                <a:spcPts val="0"/>
              </a:spcBef>
              <a:defRPr/>
            </a:pPr>
            <a:endParaRPr lang="en-US" sz="1100" b="1" dirty="0">
              <a:latin typeface="Verdana" pitchFamily="34" charset="0"/>
              <a:cs typeface="+mn-cs"/>
            </a:endParaRPr>
          </a:p>
          <a:p>
            <a:pPr>
              <a:spcBef>
                <a:spcPts val="0"/>
              </a:spcBef>
              <a:defRPr/>
            </a:pPr>
            <a:r>
              <a:rPr lang="en-US" sz="1100" dirty="0">
                <a:latin typeface="Verdana" pitchFamily="34" charset="0"/>
                <a:ea typeface="Verdana" pitchFamily="34" charset="0"/>
                <a:cs typeface="Verdana" pitchFamily="34" charset="0"/>
              </a:rPr>
              <a:t>The Critical Questions will help you notice information about what caused the problem that you didn’t notice initially.</a:t>
            </a:r>
          </a:p>
          <a:p>
            <a:pPr>
              <a:spcBef>
                <a:spcPts val="0"/>
              </a:spcBef>
              <a:defRPr/>
            </a:pPr>
            <a:endParaRPr lang="en-US" sz="1100" b="1" dirty="0">
              <a:latin typeface="Verdana" pitchFamily="34" charset="0"/>
              <a:cs typeface="+mn-cs"/>
            </a:endParaRPr>
          </a:p>
          <a:p>
            <a:pPr>
              <a:spcBef>
                <a:spcPts val="0"/>
              </a:spcBef>
              <a:defRPr/>
            </a:pPr>
            <a:endParaRPr lang="en-US" sz="1100" b="1" dirty="0">
              <a:latin typeface="Verdana" pitchFamily="34" charset="0"/>
              <a:cs typeface="+mn-cs"/>
            </a:endParaRPr>
          </a:p>
          <a:p>
            <a:pPr eaLnBrk="0" hangingPunct="0">
              <a:spcBef>
                <a:spcPts val="0"/>
              </a:spcBef>
              <a:defRPr/>
            </a:pPr>
            <a:endParaRPr lang="en-US" sz="1100" dirty="0">
              <a:latin typeface="Verdana" pitchFamily="34" charset="0"/>
              <a:cs typeface="+mn-cs"/>
            </a:endParaRPr>
          </a:p>
        </p:txBody>
      </p:sp>
      <p:sp>
        <p:nvSpPr>
          <p:cNvPr id="43013"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45330256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D01717AF-A231-4183-823C-7F7A5D6A8212}" type="slidenum">
              <a:rPr lang="en-US" smtClean="0"/>
              <a:pPr>
                <a:defRPr/>
              </a:pPr>
              <a:t>127</a:t>
            </a:fld>
            <a:endParaRPr lang="en-US" dirty="0"/>
          </a:p>
        </p:txBody>
      </p:sp>
      <p:sp>
        <p:nvSpPr>
          <p:cNvPr id="6" name="Notes Placeholder 2"/>
          <p:cNvSpPr>
            <a:spLocks noGrp="1"/>
          </p:cNvSpPr>
          <p:nvPr>
            <p:ph type="body" idx="1"/>
          </p:nvPr>
        </p:nvSpPr>
        <p:spPr>
          <a:xfrm>
            <a:off x="138139" y="3238680"/>
            <a:ext cx="3829249" cy="5687282"/>
          </a:xfrm>
        </p:spPr>
        <p:txBody>
          <a:bodyPr>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Have students use the Critical Questions to identify other potential contributing factors to the problem. </a:t>
            </a:r>
          </a:p>
          <a:p>
            <a:pPr marL="232802" indent="-232802">
              <a:lnSpc>
                <a:spcPct val="100000"/>
              </a:lnSpc>
              <a:spcBef>
                <a:spcPts val="0"/>
              </a:spcBef>
              <a:buFont typeface="+mj-lt"/>
              <a:buAutoNum type="arabicParenR"/>
              <a:defRPr/>
            </a:pPr>
            <a:r>
              <a:rPr lang="en-US" sz="1100" dirty="0"/>
              <a:t>Depending on your group, students can either pair up or work independently. </a:t>
            </a:r>
          </a:p>
          <a:p>
            <a:pPr marL="662856" lvl="1" indent="-221464">
              <a:lnSpc>
                <a:spcPct val="100000"/>
              </a:lnSpc>
              <a:spcBef>
                <a:spcPts val="0"/>
              </a:spcBef>
              <a:buFont typeface="Arial" pitchFamily="34" charset="0"/>
              <a:buChar char="•"/>
              <a:defRPr/>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3825858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6" name="Slide Number Placeholder 5"/>
          <p:cNvSpPr>
            <a:spLocks noGrp="1"/>
          </p:cNvSpPr>
          <p:nvPr>
            <p:ph type="sldNum" sz="quarter" idx="5"/>
          </p:nvPr>
        </p:nvSpPr>
        <p:spPr/>
        <p:txBody>
          <a:bodyPr/>
          <a:lstStyle/>
          <a:p>
            <a:pPr>
              <a:defRPr/>
            </a:pPr>
            <a:fld id="{1296F570-C844-4532-9209-DA2E18996E58}" type="slidenum">
              <a:rPr lang="en-US" smtClean="0"/>
              <a:pPr>
                <a:defRPr/>
              </a:pPr>
              <a:t>128</a:t>
            </a:fld>
            <a:endParaRPr lang="en-US" dirty="0"/>
          </a:p>
        </p:txBody>
      </p:sp>
      <p:sp>
        <p:nvSpPr>
          <p:cNvPr id="7" name="Notes Placeholder 2"/>
          <p:cNvSpPr txBox="1">
            <a:spLocks/>
          </p:cNvSpPr>
          <p:nvPr/>
        </p:nvSpPr>
        <p:spPr bwMode="auto">
          <a:xfrm>
            <a:off x="129320" y="3218696"/>
            <a:ext cx="3829248" cy="5687282"/>
          </a:xfrm>
          <a:prstGeom prst="rect">
            <a:avLst/>
          </a:prstGeom>
        </p:spPr>
        <p:txBody>
          <a:bodyPr lIns="94515" tIns="47257" rIns="94515" bIns="47257">
            <a:normAutofit/>
          </a:bodyPr>
          <a:lstStyle/>
          <a:p>
            <a:pPr eaLnBrk="0" hangingPunct="0">
              <a:spcBef>
                <a:spcPts val="0"/>
              </a:spcBef>
              <a:defRPr/>
            </a:pPr>
            <a:r>
              <a:rPr lang="en-US" sz="1100" b="1" dirty="0">
                <a:latin typeface="Verdana" pitchFamily="34" charset="0"/>
                <a:cs typeface="+mn-cs"/>
              </a:rPr>
              <a:t>Instructor Notes:</a:t>
            </a:r>
          </a:p>
          <a:p>
            <a:pPr eaLnBrk="0" hangingPunct="0">
              <a:spcBef>
                <a:spcPts val="0"/>
              </a:spcBef>
              <a:defRPr/>
            </a:pPr>
            <a:endParaRPr lang="en-US" sz="1100" b="1" dirty="0">
              <a:latin typeface="Verdana" pitchFamily="34" charset="0"/>
              <a:cs typeface="+mn-cs"/>
            </a:endParaRPr>
          </a:p>
          <a:p>
            <a:pPr marL="232802" indent="-232802" eaLnBrk="0" hangingPunct="0">
              <a:spcBef>
                <a:spcPct val="30000"/>
              </a:spcBef>
              <a:buFont typeface="+mj-lt"/>
              <a:buAutoNum type="arabicParenR"/>
              <a:defRPr/>
            </a:pPr>
            <a:r>
              <a:rPr lang="en-US" sz="1100" dirty="0">
                <a:latin typeface="Verdana" pitchFamily="34" charset="0"/>
                <a:cs typeface="+mn-cs"/>
              </a:rPr>
              <a:t>Read the title of the step. </a:t>
            </a:r>
          </a:p>
          <a:p>
            <a:pPr marL="232802" indent="-232802" eaLnBrk="0" hangingPunct="0">
              <a:spcBef>
                <a:spcPct val="30000"/>
              </a:spcBef>
              <a:buFont typeface="+mj-lt"/>
              <a:buAutoNum type="arabicParenR"/>
              <a:defRPr/>
            </a:pPr>
            <a:r>
              <a:rPr lang="en-US" sz="1100" dirty="0">
                <a:latin typeface="Verdana" pitchFamily="34" charset="0"/>
                <a:cs typeface="+mn-cs"/>
              </a:rPr>
              <a:t>Ask students to write down the key word ACCURACY next to Step 4 in their Participant Workbook. </a:t>
            </a:r>
          </a:p>
          <a:p>
            <a:pPr marL="232802" indent="-232802" eaLnBrk="0" hangingPunct="0">
              <a:spcBef>
                <a:spcPct val="30000"/>
              </a:spcBef>
              <a:buFont typeface="+mj-lt"/>
              <a:buAutoNum type="arabicParenR"/>
              <a:defRPr/>
            </a:pPr>
            <a:r>
              <a:rPr lang="en-US" sz="1100" dirty="0">
                <a:latin typeface="Verdana" pitchFamily="34" charset="0"/>
                <a:cs typeface="+mn-cs"/>
              </a:rPr>
              <a:t>Explain why the key word is important to the Problem Solving Model:</a:t>
            </a:r>
          </a:p>
          <a:p>
            <a:pPr marL="465603" lvl="1" indent="-232802" eaLnBrk="0" hangingPunct="0">
              <a:spcBef>
                <a:spcPct val="30000"/>
              </a:spcBef>
              <a:buFont typeface="Arial" panose="020B0604020202020204" pitchFamily="34" charset="0"/>
              <a:buChar char="•"/>
              <a:defRPr/>
            </a:pPr>
            <a:r>
              <a:rPr lang="en-US" sz="1100" dirty="0">
                <a:latin typeface="Verdana" pitchFamily="34" charset="0"/>
                <a:cs typeface="+mn-cs"/>
              </a:rPr>
              <a:t>In order to solve the problem, one needs to accurately identify the true causes of the problem.</a:t>
            </a:r>
          </a:p>
          <a:p>
            <a:pPr marL="465603" lvl="1" indent="-232802" eaLnBrk="0" hangingPunct="0">
              <a:spcBef>
                <a:spcPct val="30000"/>
              </a:spcBef>
              <a:buFont typeface="Arial" panose="020B0604020202020204" pitchFamily="34" charset="0"/>
              <a:buChar char="•"/>
              <a:defRPr/>
            </a:pPr>
            <a:r>
              <a:rPr lang="en-US" sz="1100" dirty="0">
                <a:latin typeface="Verdana" pitchFamily="34" charset="0"/>
                <a:cs typeface="+mn-cs"/>
              </a:rPr>
              <a:t>Fight the Confirmation Bias by weighing the evidence for and against how much each possible cause (identified in Steps 2 and 3) contributed to the problem.</a:t>
            </a:r>
          </a:p>
          <a:p>
            <a:pPr marL="232802" indent="-232802" eaLnBrk="0" hangingPunct="0">
              <a:spcBef>
                <a:spcPct val="30000"/>
              </a:spcBef>
              <a:buFont typeface="+mj-lt"/>
              <a:buAutoNum type="arabicParenR"/>
              <a:defRPr/>
            </a:pPr>
            <a:r>
              <a:rPr lang="en-US" sz="1100" dirty="0">
                <a:latin typeface="Verdana" pitchFamily="34" charset="0"/>
                <a:cs typeface="+mn-cs"/>
              </a:rPr>
              <a:t>Review tips for fighting the Confirmation Bias. </a:t>
            </a:r>
          </a:p>
          <a:p>
            <a:pPr marL="232802" indent="-232802" eaLnBrk="0" hangingPunct="0">
              <a:spcBef>
                <a:spcPct val="30000"/>
              </a:spcBef>
              <a:buFont typeface="+mj-lt"/>
              <a:buAutoNum type="arabicParenR"/>
              <a:defRPr/>
            </a:pPr>
            <a:r>
              <a:rPr lang="en-US" sz="1100" dirty="0">
                <a:latin typeface="Verdana" pitchFamily="34" charset="0"/>
                <a:cs typeface="+mn-cs"/>
              </a:rPr>
              <a:t>Read the example on the slide.</a:t>
            </a:r>
          </a:p>
          <a:p>
            <a:pPr marL="232802" indent="-232802" eaLnBrk="0" hangingPunct="0">
              <a:spcBef>
                <a:spcPct val="30000"/>
              </a:spcBef>
              <a:buFont typeface="+mj-lt"/>
              <a:buAutoNum type="arabicParenR"/>
              <a:defRPr/>
            </a:pPr>
            <a:r>
              <a:rPr lang="en-US" sz="1100" dirty="0">
                <a:latin typeface="Verdana" pitchFamily="34" charset="0"/>
                <a:cs typeface="+mn-cs"/>
              </a:rPr>
              <a:t>Explain what factors will receive a check mark after fighting the Confirmation Bias. </a:t>
            </a:r>
          </a:p>
          <a:p>
            <a:pPr marL="232802" indent="-232802">
              <a:spcBef>
                <a:spcPts val="0"/>
              </a:spcBef>
              <a:buFont typeface="+mj-lt"/>
              <a:buAutoNum type="arabicParenR"/>
              <a:defRPr/>
            </a:pPr>
            <a:endParaRPr lang="en-US" sz="1100" dirty="0">
              <a:latin typeface="Verdana" pitchFamily="34" charset="0"/>
              <a:cs typeface="+mn-cs"/>
            </a:endParaRPr>
          </a:p>
          <a:p>
            <a:pPr>
              <a:spcBef>
                <a:spcPts val="0"/>
              </a:spcBef>
              <a:defRPr/>
            </a:pPr>
            <a:r>
              <a:rPr lang="en-US" sz="1100" b="1" dirty="0">
                <a:latin typeface="Verdana" pitchFamily="34" charset="0"/>
                <a:cs typeface="+mn-cs"/>
              </a:rPr>
              <a:t>Key Points:</a:t>
            </a:r>
          </a:p>
          <a:p>
            <a:pPr>
              <a:spcBef>
                <a:spcPts val="0"/>
              </a:spcBef>
              <a:defRPr/>
            </a:pPr>
            <a:endParaRPr lang="en-US" sz="1100" b="1" dirty="0">
              <a:latin typeface="Verdana" pitchFamily="34" charset="0"/>
              <a:cs typeface="+mn-cs"/>
            </a:endParaRPr>
          </a:p>
          <a:p>
            <a:pPr>
              <a:spcBef>
                <a:spcPts val="0"/>
              </a:spcBef>
              <a:defRPr/>
            </a:pPr>
            <a:r>
              <a:rPr lang="en-US" sz="1100" dirty="0">
                <a:latin typeface="Verdana" pitchFamily="34" charset="0"/>
                <a:ea typeface="Verdana" pitchFamily="34" charset="0"/>
                <a:cs typeface="Verdana" pitchFamily="34" charset="0"/>
              </a:rPr>
              <a:t>Working with a partner on this step is helpful in fighting the Confirmation Bias, unless they share your thought or belief. </a:t>
            </a:r>
          </a:p>
          <a:p>
            <a:pPr>
              <a:spcBef>
                <a:spcPts val="0"/>
              </a:spcBef>
              <a:defRPr/>
            </a:pPr>
            <a:endParaRPr lang="en-US" sz="1000" b="1" dirty="0">
              <a:latin typeface="Verdana" pitchFamily="34" charset="0"/>
              <a:cs typeface="+mn-cs"/>
            </a:endParaRPr>
          </a:p>
          <a:p>
            <a:pPr>
              <a:spcBef>
                <a:spcPts val="0"/>
              </a:spcBef>
              <a:defRPr/>
            </a:pPr>
            <a:endParaRPr lang="en-US" sz="1000" b="1" dirty="0">
              <a:latin typeface="Verdana" pitchFamily="34" charset="0"/>
              <a:cs typeface="+mn-cs"/>
            </a:endParaRPr>
          </a:p>
          <a:p>
            <a:pPr eaLnBrk="0" hangingPunct="0">
              <a:spcBef>
                <a:spcPts val="0"/>
              </a:spcBef>
              <a:defRPr/>
            </a:pPr>
            <a:endParaRPr lang="en-US" sz="1000" dirty="0">
              <a:latin typeface="Verdana" pitchFamily="34" charset="0"/>
              <a:cs typeface="+mn-cs"/>
            </a:endParaRPr>
          </a:p>
        </p:txBody>
      </p:sp>
      <p:sp>
        <p:nvSpPr>
          <p:cNvPr id="45061"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7647623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DE8BFB4F-5CBE-436C-B917-5D1BE40CFD63}" type="slidenum">
              <a:rPr lang="en-US" smtClean="0"/>
              <a:pPr>
                <a:defRPr/>
              </a:pPr>
              <a:t>129</a:t>
            </a:fld>
            <a:endParaRPr lang="en-US" dirty="0"/>
          </a:p>
        </p:txBody>
      </p:sp>
      <p:sp>
        <p:nvSpPr>
          <p:cNvPr id="6" name="Notes Placeholder 2"/>
          <p:cNvSpPr>
            <a:spLocks noGrp="1"/>
          </p:cNvSpPr>
          <p:nvPr>
            <p:ph type="body" idx="1"/>
          </p:nvPr>
        </p:nvSpPr>
        <p:spPr>
          <a:xfrm>
            <a:off x="108928" y="3238680"/>
            <a:ext cx="3829249" cy="5687282"/>
          </a:xfrm>
        </p:spPr>
        <p:txBody>
          <a:bodyPr>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Have students fight the Confirmation Bias for each of their contributing factors from Steps 2-3. </a:t>
            </a:r>
          </a:p>
          <a:p>
            <a:pPr marL="232802" indent="-232802">
              <a:lnSpc>
                <a:spcPct val="100000"/>
              </a:lnSpc>
              <a:spcBef>
                <a:spcPts val="0"/>
              </a:spcBef>
              <a:buFont typeface="+mj-lt"/>
              <a:buAutoNum type="arabicParenR"/>
              <a:defRPr/>
            </a:pPr>
            <a:r>
              <a:rPr lang="en-US" sz="1100" dirty="0"/>
              <a:t>Remind students that after they look at all the evidence, they will place a check mark next to the factors from Steps 2-3 that are ACTUALLY contributing factors to the problem. </a:t>
            </a:r>
          </a:p>
          <a:p>
            <a:pPr marL="232802" indent="-232802">
              <a:lnSpc>
                <a:spcPct val="100000"/>
              </a:lnSpc>
              <a:spcBef>
                <a:spcPts val="0"/>
              </a:spcBef>
              <a:buFont typeface="+mj-lt"/>
              <a:buAutoNum type="arabicParenR"/>
              <a:defRPr/>
            </a:pPr>
            <a:r>
              <a:rPr lang="en-US" sz="1100" dirty="0"/>
              <a:t>Depending on your group, students can either pair up or work independently. </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800879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132100"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6606" indent="-287156" eaLnBrk="0" hangingPunct="0">
              <a:defRPr>
                <a:solidFill>
                  <a:schemeClr val="tx1"/>
                </a:solidFill>
                <a:latin typeface="Arial" pitchFamily="34" charset="0"/>
              </a:defRPr>
            </a:lvl2pPr>
            <a:lvl3pPr marL="1148625" indent="-229725" eaLnBrk="0" hangingPunct="0">
              <a:defRPr>
                <a:solidFill>
                  <a:schemeClr val="tx1"/>
                </a:solidFill>
                <a:latin typeface="Arial" pitchFamily="34" charset="0"/>
              </a:defRPr>
            </a:lvl3pPr>
            <a:lvl4pPr marL="1608075" indent="-229725" eaLnBrk="0" hangingPunct="0">
              <a:defRPr>
                <a:solidFill>
                  <a:schemeClr val="tx1"/>
                </a:solidFill>
                <a:latin typeface="Arial" pitchFamily="34" charset="0"/>
              </a:defRPr>
            </a:lvl4pPr>
            <a:lvl5pPr marL="2067524" indent="-229725" eaLnBrk="0" hangingPunct="0">
              <a:defRPr>
                <a:solidFill>
                  <a:schemeClr val="tx1"/>
                </a:solidFill>
                <a:latin typeface="Arial" pitchFamily="34" charset="0"/>
              </a:defRPr>
            </a:lvl5pPr>
            <a:lvl6pPr marL="2526975" indent="-229725" eaLnBrk="0" fontAlgn="base" hangingPunct="0">
              <a:spcBef>
                <a:spcPct val="0"/>
              </a:spcBef>
              <a:spcAft>
                <a:spcPct val="0"/>
              </a:spcAft>
              <a:defRPr>
                <a:solidFill>
                  <a:schemeClr val="tx1"/>
                </a:solidFill>
                <a:latin typeface="Arial" pitchFamily="34" charset="0"/>
              </a:defRPr>
            </a:lvl6pPr>
            <a:lvl7pPr marL="2986425" indent="-229725" eaLnBrk="0" fontAlgn="base" hangingPunct="0">
              <a:spcBef>
                <a:spcPct val="0"/>
              </a:spcBef>
              <a:spcAft>
                <a:spcPct val="0"/>
              </a:spcAft>
              <a:defRPr>
                <a:solidFill>
                  <a:schemeClr val="tx1"/>
                </a:solidFill>
                <a:latin typeface="Arial" pitchFamily="34" charset="0"/>
              </a:defRPr>
            </a:lvl7pPr>
            <a:lvl8pPr marL="3445875" indent="-229725" eaLnBrk="0" fontAlgn="base" hangingPunct="0">
              <a:spcBef>
                <a:spcPct val="0"/>
              </a:spcBef>
              <a:spcAft>
                <a:spcPct val="0"/>
              </a:spcAft>
              <a:defRPr>
                <a:solidFill>
                  <a:schemeClr val="tx1"/>
                </a:solidFill>
                <a:latin typeface="Arial" pitchFamily="34" charset="0"/>
              </a:defRPr>
            </a:lvl8pPr>
            <a:lvl9pPr marL="3905325" indent="-229725"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034F0D89-1F9F-48C5-A12B-58720B9A82F7}" type="slidenum">
              <a:rPr lang="en-US" smtClean="0">
                <a:latin typeface="Verdana" pitchFamily="34" charset="0"/>
              </a:rPr>
              <a:pPr eaLnBrk="1" fontAlgn="base" hangingPunct="1">
                <a:spcBef>
                  <a:spcPct val="0"/>
                </a:spcBef>
                <a:spcAft>
                  <a:spcPct val="0"/>
                </a:spcAft>
                <a:defRPr/>
              </a:pPr>
              <a:t>13</a:t>
            </a:fld>
            <a:endParaRPr lang="en-US" dirty="0">
              <a:latin typeface="Verdana" pitchFamily="34" charset="0"/>
            </a:endParaRPr>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7" name="Notes Placeholder 2"/>
          <p:cNvSpPr>
            <a:spLocks noGrp="1"/>
          </p:cNvSpPr>
          <p:nvPr>
            <p:ph type="body" sz="quarter" idx="10"/>
          </p:nvPr>
        </p:nvSpPr>
        <p:spPr bwMode="auto"/>
        <p:txBody>
          <a:bodyPr wrap="square" numCol="1" anchor="t" anchorCtr="0" compatLnSpc="1">
            <a:prstTxWarp prst="textNoShape">
              <a:avLst/>
            </a:prstTxWarp>
            <a:normAutofit/>
          </a:bodyPr>
          <a:lstStyle/>
          <a:p>
            <a:pPr>
              <a:lnSpc>
                <a:spcPts val="1266"/>
              </a:lnSpc>
              <a:spcBef>
                <a:spcPts val="0"/>
              </a:spcBef>
              <a:defRPr/>
            </a:pPr>
            <a:r>
              <a:rPr lang="en-US" sz="1100" b="1" dirty="0"/>
              <a:t>Instructor Notes: </a:t>
            </a:r>
          </a:p>
          <a:p>
            <a:pPr>
              <a:lnSpc>
                <a:spcPts val="1266"/>
              </a:lnSpc>
              <a:spcBef>
                <a:spcPts val="0"/>
              </a:spcBef>
              <a:defRPr/>
            </a:pPr>
            <a:endParaRPr lang="en-US" sz="800" b="1" dirty="0"/>
          </a:p>
          <a:p>
            <a:pPr>
              <a:lnSpc>
                <a:spcPts val="1266"/>
              </a:lnSpc>
              <a:spcBef>
                <a:spcPts val="0"/>
              </a:spcBef>
              <a:defRPr/>
            </a:pPr>
            <a:r>
              <a:rPr lang="en-US" sz="1100" dirty="0"/>
              <a:t>Review the points on the slide.</a:t>
            </a:r>
          </a:p>
          <a:p>
            <a:pPr marL="220347" indent="-220347">
              <a:lnSpc>
                <a:spcPts val="1266"/>
              </a:lnSpc>
              <a:spcBef>
                <a:spcPts val="0"/>
              </a:spcBef>
              <a:buFontTx/>
              <a:buAutoNum type="arabicParenR"/>
              <a:defRPr/>
            </a:pPr>
            <a:endParaRPr lang="en-US" sz="800" dirty="0"/>
          </a:p>
          <a:p>
            <a:pPr marL="220347" indent="-220347">
              <a:lnSpc>
                <a:spcPts val="1266"/>
              </a:lnSpc>
              <a:spcBef>
                <a:spcPts val="0"/>
              </a:spcBef>
              <a:defRPr/>
            </a:pPr>
            <a:r>
              <a:rPr lang="en-US" sz="1100" b="1" dirty="0"/>
              <a:t>Key Points:</a:t>
            </a:r>
          </a:p>
          <a:p>
            <a:pPr marL="220347" indent="-220347">
              <a:lnSpc>
                <a:spcPts val="1266"/>
              </a:lnSpc>
              <a:spcBef>
                <a:spcPts val="0"/>
              </a:spcBef>
              <a:defRPr/>
            </a:pPr>
            <a:endParaRPr lang="en-US" sz="800" b="1" dirty="0"/>
          </a:p>
          <a:p>
            <a:pPr marL="232802" indent="-232802">
              <a:lnSpc>
                <a:spcPts val="1266"/>
              </a:lnSpc>
              <a:spcBef>
                <a:spcPts val="0"/>
              </a:spcBef>
              <a:buFont typeface="+mj-lt"/>
              <a:buAutoNum type="arabicParenR"/>
              <a:defRPr/>
            </a:pPr>
            <a:r>
              <a:rPr lang="en-US" sz="1100" dirty="0"/>
              <a:t>HTGS is a daily skill, or at least a skill you practice several times a week to boost your Optimism.</a:t>
            </a:r>
          </a:p>
          <a:p>
            <a:pPr marL="232802" indent="-232802">
              <a:lnSpc>
                <a:spcPts val="1266"/>
              </a:lnSpc>
              <a:spcBef>
                <a:spcPts val="0"/>
              </a:spcBef>
              <a:buFont typeface="+mj-lt"/>
              <a:buAutoNum type="arabicParenR"/>
              <a:defRPr/>
            </a:pPr>
            <a:r>
              <a:rPr lang="en-US" sz="1100" dirty="0"/>
              <a:t>It is important to include a reflection about each good thing because it causes the person to think more about and savor the experience.</a:t>
            </a:r>
          </a:p>
          <a:p>
            <a:pPr>
              <a:lnSpc>
                <a:spcPts val="1266"/>
              </a:lnSpc>
              <a:spcBef>
                <a:spcPts val="0"/>
              </a:spcBef>
              <a:defRPr/>
            </a:pPr>
            <a:endParaRPr lang="en-US" sz="1100" b="1" dirty="0"/>
          </a:p>
        </p:txBody>
      </p:sp>
    </p:spTree>
    <p:extLst>
      <p:ext uri="{BB962C8B-B14F-4D97-AF65-F5344CB8AC3E}">
        <p14:creationId xmlns:p14="http://schemas.microsoft.com/office/powerpoint/2010/main" val="67600313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710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Slide Number Placeholder 6"/>
          <p:cNvSpPr>
            <a:spLocks noGrp="1"/>
          </p:cNvSpPr>
          <p:nvPr>
            <p:ph type="sldNum" sz="quarter" idx="5"/>
          </p:nvPr>
        </p:nvSpPr>
        <p:spPr/>
        <p:txBody>
          <a:bodyPr/>
          <a:lstStyle/>
          <a:p>
            <a:pPr>
              <a:defRPr/>
            </a:pPr>
            <a:fld id="{710D1862-6D11-4EB3-84F0-93F2E76F641F}" type="slidenum">
              <a:rPr lang="en-US" smtClean="0"/>
              <a:pPr>
                <a:defRPr/>
              </a:pPr>
              <a:t>130</a:t>
            </a:fld>
            <a:endParaRPr lang="en-US" dirty="0"/>
          </a:p>
        </p:txBody>
      </p:sp>
      <p:sp>
        <p:nvSpPr>
          <p:cNvPr id="8" name="Notes Placeholder 2"/>
          <p:cNvSpPr txBox="1">
            <a:spLocks/>
          </p:cNvSpPr>
          <p:nvPr/>
        </p:nvSpPr>
        <p:spPr bwMode="auto">
          <a:xfrm>
            <a:off x="109844" y="3218696"/>
            <a:ext cx="3829248" cy="5687282"/>
          </a:xfrm>
          <a:prstGeom prst="rect">
            <a:avLst/>
          </a:prstGeom>
        </p:spPr>
        <p:txBody>
          <a:bodyPr lIns="94515" tIns="47257" rIns="94515" bIns="47257">
            <a:normAutofit/>
          </a:bodyPr>
          <a:lstStyle/>
          <a:p>
            <a:pPr eaLnBrk="0" hangingPunct="0">
              <a:spcBef>
                <a:spcPts val="0"/>
              </a:spcBef>
              <a:defRPr/>
            </a:pPr>
            <a:r>
              <a:rPr lang="en-US" sz="1100" b="1" dirty="0">
                <a:latin typeface="Verdana" pitchFamily="34" charset="0"/>
                <a:cs typeface="+mn-cs"/>
              </a:rPr>
              <a:t>Instructor Notes:</a:t>
            </a:r>
          </a:p>
          <a:p>
            <a:pPr eaLnBrk="0" hangingPunct="0">
              <a:spcBef>
                <a:spcPts val="0"/>
              </a:spcBef>
              <a:defRPr/>
            </a:pPr>
            <a:endParaRPr lang="en-US" sz="1100" b="1" dirty="0">
              <a:latin typeface="Verdana" pitchFamily="34" charset="0"/>
              <a:cs typeface="+mn-cs"/>
            </a:endParaRPr>
          </a:p>
          <a:p>
            <a:pPr marL="232802" indent="-232802" eaLnBrk="0" hangingPunct="0">
              <a:spcBef>
                <a:spcPct val="30000"/>
              </a:spcBef>
              <a:buFont typeface="+mj-lt"/>
              <a:buAutoNum type="arabicParenR"/>
              <a:defRPr/>
            </a:pPr>
            <a:r>
              <a:rPr lang="en-US" sz="1100" dirty="0">
                <a:latin typeface="Verdana" pitchFamily="34" charset="0"/>
                <a:cs typeface="+mn-cs"/>
              </a:rPr>
              <a:t>Read the title of the step. </a:t>
            </a:r>
          </a:p>
          <a:p>
            <a:pPr marL="232802" indent="-232802" eaLnBrk="0" hangingPunct="0">
              <a:spcBef>
                <a:spcPct val="30000"/>
              </a:spcBef>
              <a:buFont typeface="+mj-lt"/>
              <a:buAutoNum type="arabicParenR"/>
              <a:defRPr/>
            </a:pPr>
            <a:r>
              <a:rPr lang="en-US" sz="1100" dirty="0">
                <a:latin typeface="Verdana" pitchFamily="34" charset="0"/>
                <a:cs typeface="+mn-cs"/>
              </a:rPr>
              <a:t>Ask students to write down the key words CLARITY and CONTROL next to Step 5 in their Participant Workbook. </a:t>
            </a:r>
          </a:p>
          <a:p>
            <a:pPr marL="232802" indent="-232802" eaLnBrk="0" hangingPunct="0">
              <a:spcBef>
                <a:spcPct val="30000"/>
              </a:spcBef>
              <a:buFont typeface="+mj-lt"/>
              <a:buAutoNum type="arabicParenR"/>
              <a:defRPr/>
            </a:pPr>
            <a:r>
              <a:rPr lang="en-US" sz="1100" dirty="0">
                <a:latin typeface="Verdana" pitchFamily="34" charset="0"/>
                <a:cs typeface="+mn-cs"/>
              </a:rPr>
              <a:t>Explain why the key word is important to the Problem Solving Model:</a:t>
            </a:r>
          </a:p>
          <a:p>
            <a:pPr marL="465603" lvl="1" indent="-232802" eaLnBrk="0" hangingPunct="0">
              <a:spcBef>
                <a:spcPct val="30000"/>
              </a:spcBef>
              <a:buFont typeface="Arial" panose="020B0604020202020204" pitchFamily="34" charset="0"/>
              <a:buChar char="•"/>
              <a:defRPr/>
            </a:pPr>
            <a:r>
              <a:rPr lang="en-US" sz="1100" dirty="0">
                <a:latin typeface="Verdana" pitchFamily="34" charset="0"/>
                <a:cs typeface="+mn-cs"/>
              </a:rPr>
              <a:t>In order to solve the problem, one needs to know what factors are actually causing the problem and identify which causes one can influence, leverage, or control. </a:t>
            </a:r>
          </a:p>
          <a:p>
            <a:pPr marL="232802" indent="-232802" eaLnBrk="0" hangingPunct="0">
              <a:spcBef>
                <a:spcPct val="30000"/>
              </a:spcBef>
              <a:buFont typeface="+mj-lt"/>
              <a:buAutoNum type="arabicParenR"/>
              <a:defRPr/>
            </a:pPr>
            <a:r>
              <a:rPr lang="en-US" sz="1100" dirty="0">
                <a:latin typeface="Verdana" pitchFamily="34" charset="0"/>
                <a:cs typeface="+mn-cs"/>
              </a:rPr>
              <a:t>Read the example on the slide. </a:t>
            </a:r>
          </a:p>
          <a:p>
            <a:pPr marL="232802" indent="-232802" eaLnBrk="0" hangingPunct="0">
              <a:spcBef>
                <a:spcPct val="30000"/>
              </a:spcBef>
              <a:buFont typeface="+mj-lt"/>
              <a:buAutoNum type="arabicParenR"/>
              <a:defRPr/>
            </a:pPr>
            <a:r>
              <a:rPr lang="en-US" sz="1100" dirty="0">
                <a:latin typeface="Verdana" pitchFamily="34" charset="0"/>
                <a:cs typeface="+mn-cs"/>
              </a:rPr>
              <a:t>Explain the purpose of re-slicing the pie. The new pie chart reflects the actual causes of the problem. </a:t>
            </a:r>
          </a:p>
          <a:p>
            <a:pPr marL="232802" indent="-232802" eaLnBrk="0" hangingPunct="0">
              <a:spcBef>
                <a:spcPct val="30000"/>
              </a:spcBef>
              <a:buFont typeface="+mj-lt"/>
              <a:buAutoNum type="arabicParenR"/>
              <a:defRPr/>
            </a:pPr>
            <a:r>
              <a:rPr lang="en-US" sz="1100" dirty="0">
                <a:latin typeface="Verdana" pitchFamily="34" charset="0"/>
                <a:cs typeface="+mn-cs"/>
              </a:rPr>
              <a:t>Let students know the purpose of starring the causes they can do something about.  It is important to focus efforts on the factors they can influence. </a:t>
            </a:r>
          </a:p>
          <a:p>
            <a:pPr marL="231895" indent="-231895">
              <a:spcBef>
                <a:spcPts val="0"/>
              </a:spcBef>
              <a:defRPr/>
            </a:pPr>
            <a:endParaRPr lang="en-US" sz="1100" dirty="0">
              <a:latin typeface="Verdana" pitchFamily="34" charset="0"/>
              <a:cs typeface="+mn-cs"/>
            </a:endParaRPr>
          </a:p>
          <a:p>
            <a:pPr>
              <a:spcBef>
                <a:spcPts val="0"/>
              </a:spcBef>
              <a:defRPr/>
            </a:pPr>
            <a:r>
              <a:rPr lang="en-US" sz="1100" b="1" dirty="0">
                <a:latin typeface="Verdana" pitchFamily="34" charset="0"/>
                <a:cs typeface="+mn-cs"/>
              </a:rPr>
              <a:t>Key Points:</a:t>
            </a:r>
          </a:p>
          <a:p>
            <a:pPr marL="231895" indent="-231895">
              <a:spcBef>
                <a:spcPts val="0"/>
              </a:spcBef>
              <a:defRPr/>
            </a:pPr>
            <a:endParaRPr lang="en-US" sz="1100" dirty="0">
              <a:latin typeface="Verdana" pitchFamily="34" charset="0"/>
              <a:ea typeface="Verdana" pitchFamily="34" charset="0"/>
              <a:cs typeface="Verdana" pitchFamily="34" charset="0"/>
            </a:endParaRPr>
          </a:p>
          <a:p>
            <a:pPr marL="232802" indent="-232802" eaLnBrk="0" hangingPunct="0">
              <a:spcBef>
                <a:spcPct val="30000"/>
              </a:spcBef>
              <a:buFont typeface="+mj-lt"/>
              <a:buAutoNum type="arabicParenR"/>
              <a:defRPr/>
            </a:pPr>
            <a:r>
              <a:rPr lang="en-US" sz="1100" dirty="0">
                <a:latin typeface="Verdana" pitchFamily="34" charset="0"/>
                <a:cs typeface="+mn-cs"/>
              </a:rPr>
              <a:t>An accurate understanding of the problem allows us to plan out solution strategies. </a:t>
            </a:r>
          </a:p>
          <a:p>
            <a:pPr marL="232802" indent="-232802" eaLnBrk="0" hangingPunct="0">
              <a:spcBef>
                <a:spcPct val="30000"/>
              </a:spcBef>
              <a:buFont typeface="+mj-lt"/>
              <a:buAutoNum type="arabicParenR"/>
              <a:defRPr/>
            </a:pPr>
            <a:r>
              <a:rPr lang="en-US" sz="1100" dirty="0">
                <a:latin typeface="Verdana" pitchFamily="34" charset="0"/>
                <a:cs typeface="+mn-cs"/>
              </a:rPr>
              <a:t>Knowing what you can and cannot control is an important resilience strategy. Resilient people focus on the things they can control and manage their thoughts about the things they cannot control. </a:t>
            </a:r>
          </a:p>
          <a:p>
            <a:pPr marL="231895" indent="-231895" eaLnBrk="0" hangingPunct="0">
              <a:lnSpc>
                <a:spcPts val="1222"/>
              </a:lnSpc>
              <a:spcBef>
                <a:spcPct val="30000"/>
              </a:spcBef>
              <a:buFont typeface="+mj-lt"/>
              <a:buAutoNum type="arabicParenR"/>
              <a:defRPr/>
            </a:pPr>
            <a:endParaRPr lang="en-US" sz="1100" dirty="0">
              <a:latin typeface="Verdana" pitchFamily="34" charset="0"/>
              <a:cs typeface="+mn-cs"/>
            </a:endParaRPr>
          </a:p>
          <a:p>
            <a:pPr marL="231895" indent="-231895" eaLnBrk="0" hangingPunct="0">
              <a:lnSpc>
                <a:spcPts val="1222"/>
              </a:lnSpc>
              <a:spcBef>
                <a:spcPct val="30000"/>
              </a:spcBef>
              <a:buFont typeface="+mj-lt"/>
              <a:buAutoNum type="arabicParenR"/>
              <a:defRPr/>
            </a:pPr>
            <a:endParaRPr lang="en-US" sz="1100" dirty="0">
              <a:latin typeface="Verdana" pitchFamily="34" charset="0"/>
              <a:cs typeface="+mn-cs"/>
            </a:endParaRPr>
          </a:p>
          <a:p>
            <a:pPr marL="231895" indent="-231895" eaLnBrk="0" hangingPunct="0">
              <a:lnSpc>
                <a:spcPts val="1222"/>
              </a:lnSpc>
              <a:spcBef>
                <a:spcPct val="30000"/>
              </a:spcBef>
              <a:buFont typeface="+mj-lt"/>
              <a:buAutoNum type="arabicParenR"/>
              <a:defRPr/>
            </a:pPr>
            <a:endParaRPr lang="en-US" sz="1100" dirty="0">
              <a:latin typeface="Verdana" pitchFamily="34" charset="0"/>
              <a:cs typeface="+mn-cs"/>
            </a:endParaRPr>
          </a:p>
          <a:p>
            <a:pPr marL="231895" indent="-231895" eaLnBrk="0" hangingPunct="0">
              <a:lnSpc>
                <a:spcPts val="1222"/>
              </a:lnSpc>
              <a:spcBef>
                <a:spcPct val="30000"/>
              </a:spcBef>
              <a:buFont typeface="+mj-lt"/>
              <a:buAutoNum type="arabicParenR"/>
              <a:defRPr/>
            </a:pPr>
            <a:endParaRPr lang="en-US" sz="1100" dirty="0">
              <a:latin typeface="Verdana" pitchFamily="34" charset="0"/>
              <a:cs typeface="+mn-cs"/>
            </a:endParaRP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78406362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99698DBE-0D64-4E9C-840D-45C1A222886C}" type="slidenum">
              <a:rPr lang="en-US" smtClean="0"/>
              <a:pPr>
                <a:defRPr/>
              </a:pPr>
              <a:t>131</a:t>
            </a:fld>
            <a:endParaRPr lang="en-US" dirty="0"/>
          </a:p>
        </p:txBody>
      </p:sp>
      <p:sp>
        <p:nvSpPr>
          <p:cNvPr id="6" name="Notes Placeholder 2"/>
          <p:cNvSpPr>
            <a:spLocks noGrp="1"/>
          </p:cNvSpPr>
          <p:nvPr>
            <p:ph type="body" idx="1"/>
          </p:nvPr>
        </p:nvSpPr>
        <p:spPr>
          <a:xfrm>
            <a:off x="108928" y="3238680"/>
            <a:ext cx="3829249" cy="5687282"/>
          </a:xfrm>
        </p:spPr>
        <p:txBody>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Have students write down the factors that are ACTUALLY contributing to their problem (factors they placed a check mark next to). Refer to Participants Workbook (p.48)</a:t>
            </a:r>
          </a:p>
          <a:p>
            <a:pPr marL="232802" indent="-232802">
              <a:lnSpc>
                <a:spcPct val="100000"/>
              </a:lnSpc>
              <a:spcBef>
                <a:spcPts val="0"/>
              </a:spcBef>
              <a:buFont typeface="+mj-lt"/>
              <a:buAutoNum type="arabicParenR"/>
              <a:defRPr/>
            </a:pPr>
            <a:r>
              <a:rPr lang="en-US" sz="1100" dirty="0"/>
              <a:t>Instruct students to re-slice the pie and place a star next to the factors they can influence/control. </a:t>
            </a:r>
          </a:p>
          <a:p>
            <a:pPr marL="232802" indent="-232802">
              <a:lnSpc>
                <a:spcPct val="100000"/>
              </a:lnSpc>
              <a:spcBef>
                <a:spcPts val="0"/>
              </a:spcBef>
              <a:buFont typeface="+mj-lt"/>
              <a:buAutoNum type="arabicParenR"/>
              <a:defRPr/>
            </a:pPr>
            <a:r>
              <a:rPr lang="en-US" sz="1100" dirty="0"/>
              <a:t>Depending on your group, students can either pair up or work independently. </a:t>
            </a:r>
          </a:p>
          <a:p>
            <a:pPr marL="232802" indent="-232802">
              <a:buFont typeface="+mj-lt"/>
              <a:buAutoNum type="arabicParenR"/>
              <a:defRPr/>
            </a:pPr>
            <a:endParaRPr lang="en-US" dirty="0"/>
          </a:p>
          <a:p>
            <a:pPr marL="674193" lvl="1" indent="-232802">
              <a:buFont typeface="+mj-lt"/>
              <a:buAutoNum type="arabicParenR"/>
              <a:defRPr/>
            </a:pPr>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75955425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6" name="Slide Number Placeholder 5"/>
          <p:cNvSpPr>
            <a:spLocks noGrp="1"/>
          </p:cNvSpPr>
          <p:nvPr>
            <p:ph type="sldNum" sz="quarter" idx="5"/>
          </p:nvPr>
        </p:nvSpPr>
        <p:spPr/>
        <p:txBody>
          <a:bodyPr/>
          <a:lstStyle/>
          <a:p>
            <a:pPr>
              <a:defRPr/>
            </a:pPr>
            <a:fld id="{37B6D2BC-233F-41AD-AC56-361DDFF5D670}" type="slidenum">
              <a:rPr lang="en-US" smtClean="0"/>
              <a:pPr>
                <a:defRPr/>
              </a:pPr>
              <a:t>132</a:t>
            </a:fld>
            <a:endParaRPr lang="en-US" dirty="0"/>
          </a:p>
        </p:txBody>
      </p:sp>
      <p:sp>
        <p:nvSpPr>
          <p:cNvPr id="49156"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Notes Placeholder 2"/>
          <p:cNvSpPr txBox="1">
            <a:spLocks/>
          </p:cNvSpPr>
          <p:nvPr/>
        </p:nvSpPr>
        <p:spPr bwMode="auto">
          <a:xfrm>
            <a:off x="109844" y="3218696"/>
            <a:ext cx="3829248" cy="5687282"/>
          </a:xfrm>
          <a:prstGeom prst="rect">
            <a:avLst/>
          </a:prstGeom>
        </p:spPr>
        <p:txBody>
          <a:bodyPr lIns="94515" tIns="47257" rIns="94515" bIns="47257">
            <a:normAutofit/>
          </a:bodyPr>
          <a:lstStyle/>
          <a:p>
            <a:pPr eaLnBrk="0" hangingPunct="0">
              <a:spcBef>
                <a:spcPts val="0"/>
              </a:spcBef>
              <a:defRPr/>
            </a:pPr>
            <a:r>
              <a:rPr lang="en-US" sz="1100" b="1" dirty="0">
                <a:latin typeface="Verdana" pitchFamily="34" charset="0"/>
                <a:cs typeface="+mn-cs"/>
              </a:rPr>
              <a:t>Instructor Notes:</a:t>
            </a:r>
          </a:p>
          <a:p>
            <a:pPr eaLnBrk="0" hangingPunct="0">
              <a:spcBef>
                <a:spcPts val="0"/>
              </a:spcBef>
              <a:defRPr/>
            </a:pPr>
            <a:endParaRPr lang="en-US" sz="1100" b="1" dirty="0">
              <a:latin typeface="Verdana" pitchFamily="34" charset="0"/>
              <a:cs typeface="+mn-cs"/>
            </a:endParaRPr>
          </a:p>
          <a:p>
            <a:pPr marL="232802" indent="-232802" eaLnBrk="0" hangingPunct="0">
              <a:spcBef>
                <a:spcPct val="30000"/>
              </a:spcBef>
              <a:buFont typeface="+mj-lt"/>
              <a:buAutoNum type="arabicParenR"/>
              <a:defRPr/>
            </a:pPr>
            <a:r>
              <a:rPr lang="en-US" sz="1100" dirty="0">
                <a:latin typeface="Verdana" pitchFamily="34" charset="0"/>
                <a:cs typeface="+mn-cs"/>
              </a:rPr>
              <a:t>Read the title of the step. </a:t>
            </a:r>
          </a:p>
          <a:p>
            <a:pPr marL="232802" indent="-232802" eaLnBrk="0" hangingPunct="0">
              <a:spcBef>
                <a:spcPct val="30000"/>
              </a:spcBef>
              <a:buFont typeface="+mj-lt"/>
              <a:buAutoNum type="arabicParenR"/>
              <a:defRPr/>
            </a:pPr>
            <a:r>
              <a:rPr lang="en-US" sz="1100" dirty="0">
                <a:latin typeface="Verdana" pitchFamily="34" charset="0"/>
                <a:cs typeface="+mn-cs"/>
              </a:rPr>
              <a:t>Ask students to write down the key words POSITIVE CHANGE next to Step 6 in their Participant Workbook. </a:t>
            </a:r>
          </a:p>
          <a:p>
            <a:pPr marL="232802" indent="-232802" eaLnBrk="0" hangingPunct="0">
              <a:spcBef>
                <a:spcPct val="30000"/>
              </a:spcBef>
              <a:buFont typeface="+mj-lt"/>
              <a:buAutoNum type="arabicParenR"/>
              <a:defRPr/>
            </a:pPr>
            <a:r>
              <a:rPr lang="en-US" sz="1100" dirty="0">
                <a:latin typeface="Verdana" pitchFamily="34" charset="0"/>
                <a:cs typeface="+mn-cs"/>
              </a:rPr>
              <a:t>Explain why the key word is important to the Problem Solving Model:</a:t>
            </a:r>
          </a:p>
          <a:p>
            <a:pPr marL="465603" lvl="1" indent="-227952" eaLnBrk="0" hangingPunct="0">
              <a:spcBef>
                <a:spcPct val="30000"/>
              </a:spcBef>
              <a:buFont typeface="Arial" panose="020B0604020202020204" pitchFamily="34" charset="0"/>
              <a:buChar char="•"/>
              <a:defRPr/>
            </a:pPr>
            <a:r>
              <a:rPr lang="en-US" sz="1100" dirty="0">
                <a:latin typeface="Verdana" pitchFamily="34" charset="0"/>
                <a:cs typeface="+mn-cs"/>
              </a:rPr>
              <a:t>In order to solve the problem, one needs to identify the actions one will take to help solve the problem.</a:t>
            </a:r>
          </a:p>
          <a:p>
            <a:pPr marL="232802" indent="-232802" eaLnBrk="0" hangingPunct="0">
              <a:spcBef>
                <a:spcPct val="30000"/>
              </a:spcBef>
              <a:buFont typeface="+mj-lt"/>
              <a:buAutoNum type="arabicParenR"/>
              <a:defRPr/>
            </a:pPr>
            <a:r>
              <a:rPr lang="en-US" sz="1100" dirty="0">
                <a:latin typeface="Verdana" pitchFamily="34" charset="0"/>
                <a:cs typeface="+mn-cs"/>
              </a:rPr>
              <a:t>Explain to students that the strategies should be based off of the factors they can control.</a:t>
            </a:r>
          </a:p>
          <a:p>
            <a:pPr marL="232802" indent="-232802" eaLnBrk="0" hangingPunct="0">
              <a:spcBef>
                <a:spcPct val="30000"/>
              </a:spcBef>
              <a:buFont typeface="+mj-lt"/>
              <a:buAutoNum type="arabicParenR"/>
              <a:defRPr/>
            </a:pPr>
            <a:r>
              <a:rPr lang="en-US" sz="1100" dirty="0">
                <a:latin typeface="Verdana" pitchFamily="34" charset="0"/>
                <a:cs typeface="+mn-cs"/>
              </a:rPr>
              <a:t>Read the example on the slide. </a:t>
            </a:r>
          </a:p>
          <a:p>
            <a:pPr marL="231895" indent="-231895">
              <a:spcBef>
                <a:spcPts val="0"/>
              </a:spcBef>
              <a:defRPr/>
            </a:pPr>
            <a:endParaRPr lang="en-US" sz="1100" dirty="0">
              <a:latin typeface="Verdana" pitchFamily="34" charset="0"/>
              <a:cs typeface="+mn-cs"/>
            </a:endParaRPr>
          </a:p>
          <a:p>
            <a:pPr>
              <a:spcBef>
                <a:spcPts val="0"/>
              </a:spcBef>
              <a:defRPr/>
            </a:pPr>
            <a:r>
              <a:rPr lang="en-US" sz="1100" b="1" dirty="0">
                <a:latin typeface="Verdana" pitchFamily="34" charset="0"/>
                <a:cs typeface="+mn-cs"/>
              </a:rPr>
              <a:t>Key Points:</a:t>
            </a:r>
          </a:p>
          <a:p>
            <a:pPr marL="231895" indent="-231895">
              <a:spcBef>
                <a:spcPts val="0"/>
              </a:spcBef>
              <a:defRPr/>
            </a:pPr>
            <a:endParaRPr lang="en-US" sz="1100" dirty="0">
              <a:latin typeface="Verdana" pitchFamily="34" charset="0"/>
              <a:ea typeface="Verdana" pitchFamily="34" charset="0"/>
              <a:cs typeface="Verdana" pitchFamily="34" charset="0"/>
            </a:endParaRPr>
          </a:p>
          <a:p>
            <a:pPr>
              <a:spcBef>
                <a:spcPts val="0"/>
              </a:spcBef>
              <a:defRPr/>
            </a:pPr>
            <a:r>
              <a:rPr lang="en-US" sz="1100" dirty="0">
                <a:latin typeface="Verdana" pitchFamily="34" charset="0"/>
                <a:ea typeface="Verdana" pitchFamily="34" charset="0"/>
                <a:cs typeface="Verdana" pitchFamily="34" charset="0"/>
              </a:rPr>
              <a:t>Focusing on factors you can control or influence will help to generate realistic solutions. </a:t>
            </a:r>
          </a:p>
          <a:p>
            <a:pPr marL="231895" indent="-231895">
              <a:spcBef>
                <a:spcPts val="0"/>
              </a:spcBef>
              <a:defRPr/>
            </a:pPr>
            <a:endParaRPr lang="en-US" sz="1000" dirty="0">
              <a:latin typeface="Verdana" pitchFamily="34" charset="0"/>
              <a:ea typeface="Verdana" pitchFamily="34" charset="0"/>
              <a:cs typeface="Verdana" pitchFamily="34" charset="0"/>
            </a:endParaRPr>
          </a:p>
          <a:p>
            <a:pPr>
              <a:spcBef>
                <a:spcPts val="0"/>
              </a:spcBef>
              <a:defRPr/>
            </a:pPr>
            <a:endParaRPr lang="en-US" sz="1000" b="1" dirty="0">
              <a:latin typeface="Verdana" pitchFamily="34" charset="0"/>
              <a:cs typeface="+mn-cs"/>
            </a:endParaRPr>
          </a:p>
          <a:p>
            <a:pPr>
              <a:spcBef>
                <a:spcPts val="0"/>
              </a:spcBef>
              <a:defRPr/>
            </a:pPr>
            <a:endParaRPr lang="en-US" sz="1000" b="1" dirty="0">
              <a:latin typeface="Verdana" pitchFamily="34" charset="0"/>
              <a:cs typeface="+mn-cs"/>
            </a:endParaRPr>
          </a:p>
          <a:p>
            <a:pPr eaLnBrk="0" hangingPunct="0">
              <a:spcBef>
                <a:spcPts val="0"/>
              </a:spcBef>
              <a:defRPr/>
            </a:pPr>
            <a:endParaRPr lang="en-US" sz="1000" dirty="0">
              <a:latin typeface="Verdana" pitchFamily="34" charset="0"/>
              <a:cs typeface="+mn-cs"/>
            </a:endParaRP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087377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2D14DDBD-B3C6-4B8A-89B1-FD165A2992FE}" type="slidenum">
              <a:rPr lang="en-US" smtClean="0"/>
              <a:pPr>
                <a:defRPr/>
              </a:pPr>
              <a:t>133</a:t>
            </a:fld>
            <a:endParaRPr lang="en-US" dirty="0"/>
          </a:p>
        </p:txBody>
      </p:sp>
      <p:sp>
        <p:nvSpPr>
          <p:cNvPr id="6" name="Notes Placeholder 2"/>
          <p:cNvSpPr>
            <a:spLocks noGrp="1"/>
          </p:cNvSpPr>
          <p:nvPr>
            <p:ph type="body" idx="1"/>
          </p:nvPr>
        </p:nvSpPr>
        <p:spPr>
          <a:xfrm>
            <a:off x="128402" y="3238680"/>
            <a:ext cx="3829249" cy="5687282"/>
          </a:xfrm>
        </p:spPr>
        <p:txBody>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Have students write down strategies for solving the problem, focusing on the factors they can control and/or influence. </a:t>
            </a:r>
          </a:p>
          <a:p>
            <a:pPr marL="232802" indent="-232802">
              <a:lnSpc>
                <a:spcPct val="100000"/>
              </a:lnSpc>
              <a:spcBef>
                <a:spcPts val="0"/>
              </a:spcBef>
              <a:buFont typeface="+mj-lt"/>
              <a:buAutoNum type="arabicParenR"/>
              <a:defRPr/>
            </a:pPr>
            <a:r>
              <a:rPr lang="en-US" sz="1100" dirty="0"/>
              <a:t>Depending on your group, students can either pair up or work independently.</a:t>
            </a:r>
          </a:p>
          <a:p>
            <a:pPr marL="232802" indent="-232802">
              <a:lnSpc>
                <a:spcPct val="100000"/>
              </a:lnSpc>
              <a:spcBef>
                <a:spcPts val="0"/>
              </a:spcBef>
              <a:buFont typeface="+mj-lt"/>
              <a:buAutoNum type="arabicParenR"/>
              <a:defRPr/>
            </a:pPr>
            <a:r>
              <a:rPr lang="en-US" sz="1100" dirty="0"/>
              <a:t>Refer to Participants Workbook (p. 48).</a:t>
            </a:r>
          </a:p>
          <a:p>
            <a:pPr marL="221464" indent="-221464">
              <a:lnSpc>
                <a:spcPct val="100000"/>
              </a:lnSpc>
              <a:spcBef>
                <a:spcPts val="0"/>
              </a:spcBef>
              <a:buFontTx/>
              <a:buAutoNum type="arabicParenR"/>
              <a:defRPr/>
            </a:pPr>
            <a:endParaRPr lang="en-US" sz="1100" dirty="0"/>
          </a:p>
          <a:p>
            <a:pPr marL="221464" indent="-221464">
              <a:lnSpc>
                <a:spcPct val="100000"/>
              </a:lnSpc>
              <a:spcBef>
                <a:spcPts val="0"/>
              </a:spcBef>
              <a:defRPr/>
            </a:pPr>
            <a:endParaRPr lang="en-US" sz="1100" dirty="0"/>
          </a:p>
          <a:p>
            <a:pPr marL="221464" indent="-221464">
              <a:lnSpc>
                <a:spcPct val="100000"/>
              </a:lnSpc>
              <a:spcBef>
                <a:spcPts val="0"/>
              </a:spcBef>
              <a:defRPr/>
            </a:pPr>
            <a:endParaRPr lang="en-US" sz="1100" dirty="0"/>
          </a:p>
          <a:p>
            <a:pPr marL="662856" lvl="1" indent="-221464">
              <a:lnSpc>
                <a:spcPct val="100000"/>
              </a:lnSpc>
              <a:spcBef>
                <a:spcPts val="0"/>
              </a:spcBef>
              <a:buFont typeface="Arial" pitchFamily="34" charset="0"/>
              <a:buChar char="•"/>
              <a:defRPr/>
            </a:pPr>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9615861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8731FC24-D6DE-4A48-90C6-6FC82D1E398F}" type="slidenum">
              <a:rPr lang="en-US" smtClean="0"/>
              <a:pPr>
                <a:defRPr/>
              </a:pPr>
              <a:t>134</a:t>
            </a:fld>
            <a:endParaRPr lang="en-US" dirty="0"/>
          </a:p>
        </p:txBody>
      </p:sp>
      <p:sp>
        <p:nvSpPr>
          <p:cNvPr id="6" name="Notes Placeholder 2"/>
          <p:cNvSpPr>
            <a:spLocks noGrp="1"/>
          </p:cNvSpPr>
          <p:nvPr>
            <p:ph type="body" idx="1"/>
          </p:nvPr>
        </p:nvSpPr>
        <p:spPr>
          <a:xfrm>
            <a:off x="99193" y="3238680"/>
            <a:ext cx="3829249" cy="5687282"/>
          </a:xfrm>
        </p:spPr>
        <p:txBody>
          <a:bodyPr>
            <a:normAutofit/>
          </a:bodyPr>
          <a:lstStyle/>
          <a:p>
            <a:pPr>
              <a:lnSpc>
                <a:spcPct val="100000"/>
              </a:lnSpc>
              <a:defRPr/>
            </a:pPr>
            <a:r>
              <a:rPr lang="en-US" sz="1100" b="1" dirty="0"/>
              <a:t>Instructor Notes:</a:t>
            </a:r>
          </a:p>
          <a:p>
            <a:pPr>
              <a:lnSpc>
                <a:spcPct val="100000"/>
              </a:lnSpc>
              <a:defRPr/>
            </a:pPr>
            <a:endParaRPr lang="en-US" sz="1100" b="1" dirty="0"/>
          </a:p>
          <a:p>
            <a:pPr marL="232802" indent="-232802">
              <a:lnSpc>
                <a:spcPct val="100000"/>
              </a:lnSpc>
              <a:buFont typeface="+mj-lt"/>
              <a:buAutoNum type="arabicParenR"/>
              <a:defRPr/>
            </a:pPr>
            <a:r>
              <a:rPr lang="en-US" sz="1100" dirty="0"/>
              <a:t>Review the Key Principles (if time permits). Refer to Participants Workbook (p.49)</a:t>
            </a:r>
          </a:p>
          <a:p>
            <a:pPr marL="221464" indent="-221464">
              <a:lnSpc>
                <a:spcPct val="100000"/>
              </a:lnSpc>
              <a:buFontTx/>
              <a:buAutoNum type="arabicParenR"/>
              <a:defRPr/>
            </a:pPr>
            <a:endParaRPr lang="en-US" sz="1100" dirty="0"/>
          </a:p>
          <a:p>
            <a:pPr marL="221464" indent="-221464">
              <a:lnSpc>
                <a:spcPct val="100000"/>
              </a:lnSpc>
              <a:defRPr/>
            </a:pPr>
            <a:r>
              <a:rPr lang="en-US" sz="1100" b="1" u="sng" dirty="0"/>
              <a:t>Reflection</a:t>
            </a:r>
            <a:r>
              <a:rPr lang="en-US" sz="1100" u="sng" dirty="0"/>
              <a:t> (Low-Tech)</a:t>
            </a:r>
          </a:p>
          <a:p>
            <a:pPr marL="221464" indent="-221464">
              <a:lnSpc>
                <a:spcPct val="100000"/>
              </a:lnSpc>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own lives. </a:t>
            </a:r>
            <a:endParaRPr lang="en-US" sz="1100" u="sng" dirty="0"/>
          </a:p>
          <a:p>
            <a:pPr>
              <a:lnSpc>
                <a:spcPct val="100000"/>
              </a:lnSpc>
              <a:defRPr/>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39310484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9699"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marL="1158075" indent="-1158075">
              <a:spcBef>
                <a:spcPct val="20000"/>
              </a:spcBef>
              <a:tabLst>
                <a:tab pos="1158075" algn="l"/>
              </a:tabLst>
            </a:pPr>
            <a:r>
              <a:rPr lang="en-US" altLang="en-US" sz="1100" b="1" dirty="0">
                <a:latin typeface="Verdana" pitchFamily="34" charset="0"/>
              </a:rPr>
              <a:t>Rationale:</a:t>
            </a:r>
            <a:r>
              <a:rPr lang="en-US" altLang="en-US" sz="1100" dirty="0">
                <a:latin typeface="Verdana" pitchFamily="34" charset="0"/>
              </a:rPr>
              <a:t>	Catastrophizing leads people to waste critical energy ruminating about the irrational worst case outcomes of a situation. Catastrophizing creates high levels of anxiety, decreases focus, increases helplessness, and it prevents people from taking purposeful action. The goal of Put It In Perspective is to lower anxiety so that one can accurately assess a situation and deal with it. </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Objective:</a:t>
            </a:r>
            <a:r>
              <a:rPr lang="en-US" altLang="en-US" sz="1100" dirty="0">
                <a:latin typeface="Verdana" pitchFamily="34" charset="0"/>
              </a:rPr>
              <a:t>	Stop catastrophic thinking, reduce anxiety, and improve problem solving by capturing the Worst Case thoughts, generating the Best Case thoughts, identifying the Most Likely outcomes of a situation, and developing a plan to deal with the Most Likely outcomes.</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endParaRPr lang="en-US" altLang="en-US" sz="1000" b="1" dirty="0">
              <a:latin typeface="Verdana" pitchFamily="34" charset="0"/>
            </a:endParaRPr>
          </a:p>
          <a:p>
            <a:pPr marL="1158075" indent="-1158075">
              <a:spcBef>
                <a:spcPct val="20000"/>
              </a:spcBef>
              <a:tabLst>
                <a:tab pos="1158075" algn="l"/>
              </a:tabLst>
            </a:pPr>
            <a:endParaRPr lang="en-US" altLang="en-US" sz="10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Unit Overview and Recommended Timing</a:t>
            </a:r>
            <a:r>
              <a:rPr lang="en-US" altLang="en-US" sz="1000" b="1" dirty="0">
                <a:latin typeface="Verdana" pitchFamily="34" charset="0"/>
              </a:rPr>
              <a:t>:</a:t>
            </a:r>
            <a:endParaRPr lang="en-US" altLang="en-US" sz="1000" dirty="0">
              <a:latin typeface="Verdana" pitchFamily="34" charset="0"/>
            </a:endParaRPr>
          </a:p>
        </p:txBody>
      </p:sp>
      <p:sp>
        <p:nvSpPr>
          <p:cNvPr id="29700" name="Title 4"/>
          <p:cNvSpPr txBox="1">
            <a:spLocks/>
          </p:cNvSpPr>
          <p:nvPr/>
        </p:nvSpPr>
        <p:spPr bwMode="auto">
          <a:xfrm>
            <a:off x="219080" y="959152"/>
            <a:ext cx="6572250" cy="664029"/>
          </a:xfrm>
          <a:prstGeom prst="rect">
            <a:avLst/>
          </a:prstGeom>
          <a:noFill/>
          <a:ln w="9525">
            <a:noFill/>
            <a:miter lim="800000"/>
            <a:headEnd/>
            <a:tailEnd/>
          </a:ln>
        </p:spPr>
        <p:txBody>
          <a:bodyPr lIns="89409" tIns="44705" rIns="89409" bIns="44705"/>
          <a:lstStyle/>
          <a:p>
            <a:r>
              <a:rPr lang="en-US" sz="2000" b="1" dirty="0">
                <a:latin typeface="Verdana" pitchFamily="34" charset="0"/>
              </a:rPr>
              <a:t>Resilience Training for Teens, </a:t>
            </a:r>
          </a:p>
          <a:p>
            <a:r>
              <a:rPr lang="en-US" sz="2000" b="1" dirty="0">
                <a:latin typeface="Verdana" pitchFamily="34" charset="0"/>
              </a:rPr>
              <a:t>Unit 10: Put It In Perspective (PIIP)</a:t>
            </a:r>
          </a:p>
        </p:txBody>
      </p:sp>
      <p:pic>
        <p:nvPicPr>
          <p:cNvPr id="29701"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29702"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209192119"/>
              </p:ext>
            </p:extLst>
          </p:nvPr>
        </p:nvGraphicFramePr>
        <p:xfrm>
          <a:off x="289061" y="4589581"/>
          <a:ext cx="6572250" cy="3089815"/>
        </p:xfrm>
        <a:graphic>
          <a:graphicData uri="http://schemas.openxmlformats.org/drawingml/2006/table">
            <a:tbl>
              <a:tblPr/>
              <a:tblGrid>
                <a:gridCol w="5436103">
                  <a:extLst>
                    <a:ext uri="{9D8B030D-6E8A-4147-A177-3AD203B41FA5}">
                      <a16:colId xmlns:a16="http://schemas.microsoft.com/office/drawing/2014/main" val="20000"/>
                    </a:ext>
                  </a:extLst>
                </a:gridCol>
                <a:gridCol w="1136147">
                  <a:extLst>
                    <a:ext uri="{9D8B030D-6E8A-4147-A177-3AD203B41FA5}">
                      <a16:colId xmlns:a16="http://schemas.microsoft.com/office/drawing/2014/main" val="20001"/>
                    </a:ext>
                  </a:extLst>
                </a:gridCol>
              </a:tblGrid>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Describe Put It In Perspective and catastrophizing (or</a:t>
                      </a:r>
                      <a:r>
                        <a:rPr lang="en-US" sz="1100" b="0" i="0" u="none" strike="noStrike" kern="1200" baseline="0" dirty="0">
                          <a:solidFill>
                            <a:schemeClr val="tx1"/>
                          </a:solidFill>
                          <a:latin typeface="Verdana" pitchFamily="34" charset="0"/>
                          <a:ea typeface="Calibri"/>
                        </a:rPr>
                        <a:t> catastrophic thinking)</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770934">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 </a:t>
                      </a:r>
                    </a:p>
                    <a:p>
                      <a:pPr marL="0" marR="0" indent="0" algn="l" rtl="0" fontAlgn="base">
                        <a:lnSpc>
                          <a:spcPct val="115000"/>
                        </a:lnSpc>
                        <a:spcBef>
                          <a:spcPts val="0"/>
                        </a:spcBef>
                        <a:spcAft>
                          <a:spcPts val="0"/>
                        </a:spcAft>
                        <a:buClrTx/>
                        <a:buSzPts val="1400"/>
                        <a:buFont typeface="+mj-lt"/>
                        <a:buNone/>
                        <a:tabLst/>
                      </a:pPr>
                      <a:r>
                        <a:rPr lang="en-US" sz="1100" b="0" i="0" u="none" strike="noStrike" kern="1200" dirty="0">
                          <a:solidFill>
                            <a:schemeClr val="tx1"/>
                          </a:solidFill>
                          <a:latin typeface="Verdana" pitchFamily="34" charset="0"/>
                          <a:ea typeface="Calibri"/>
                        </a:rPr>
                        <a:t> 1)</a:t>
                      </a:r>
                      <a:r>
                        <a:rPr lang="en-US" sz="1100" b="0" i="0" u="none" strike="noStrike" kern="1200" baseline="0" dirty="0">
                          <a:solidFill>
                            <a:schemeClr val="tx1"/>
                          </a:solidFill>
                          <a:latin typeface="Verdana" pitchFamily="34" charset="0"/>
                          <a:ea typeface="Calibri"/>
                        </a:rPr>
                        <a:t> Demonstrations of 3 styles of catastrophic thinking* (LT)</a:t>
                      </a:r>
                    </a:p>
                    <a:p>
                      <a:pPr marL="0" marR="0" indent="0" algn="l" rtl="0" fontAlgn="base">
                        <a:lnSpc>
                          <a:spcPct val="115000"/>
                        </a:lnSpc>
                        <a:spcBef>
                          <a:spcPts val="0"/>
                        </a:spcBef>
                        <a:spcAft>
                          <a:spcPts val="0"/>
                        </a:spcAft>
                        <a:buClrTx/>
                        <a:buSzPts val="1400"/>
                        <a:buFont typeface="+mj-lt"/>
                        <a:buNone/>
                        <a:tabLst/>
                      </a:pPr>
                      <a:r>
                        <a:rPr lang="en-US" sz="1100" b="0" i="0" u="none" strike="noStrike" kern="1200" baseline="0" dirty="0">
                          <a:solidFill>
                            <a:schemeClr val="tx1"/>
                          </a:solidFill>
                          <a:latin typeface="Verdana" pitchFamily="34" charset="0"/>
                          <a:ea typeface="Calibri"/>
                        </a:rPr>
                        <a:t> 2) </a:t>
                      </a:r>
                      <a:r>
                        <a:rPr lang="en-US" sz="1100" b="0" i="0" u="none" strike="noStrike" kern="1200" dirty="0">
                          <a:solidFill>
                            <a:schemeClr val="tx1"/>
                          </a:solidFill>
                          <a:latin typeface="Verdana" pitchFamily="34" charset="0"/>
                          <a:ea typeface="Calibri"/>
                        </a:rPr>
                        <a:t>Review what triggers catastrophic</a:t>
                      </a:r>
                      <a:r>
                        <a:rPr lang="en-US" sz="1100" b="0" i="0" u="none" strike="noStrike" kern="1200" baseline="0" dirty="0">
                          <a:solidFill>
                            <a:schemeClr val="tx1"/>
                          </a:solidFill>
                          <a:latin typeface="Verdana" pitchFamily="34" charset="0"/>
                          <a:ea typeface="Calibri"/>
                        </a:rPr>
                        <a:t> thinking, asking for student contributions *(LT)</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10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770934">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1) PIIP Group Demonstration with flip chart (LT)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2) PIIP example in Participant Workbook (LT)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3</a:t>
                      </a:r>
                      <a:r>
                        <a:rPr lang="en-US" sz="1100" b="0" i="0" u="none" strike="noStrike" kern="1200" dirty="0">
                          <a:solidFill>
                            <a:schemeClr val="tx1"/>
                          </a:solidFill>
                          <a:latin typeface="Verdana" pitchFamily="34" charset="0"/>
                          <a:ea typeface="Calibri"/>
                        </a:rPr>
                        <a:t>)</a:t>
                      </a:r>
                      <a:r>
                        <a:rPr lang="en-US" sz="1100" b="0" i="0" u="none" strike="noStrike" kern="1200" baseline="0" dirty="0">
                          <a:solidFill>
                            <a:schemeClr val="tx1"/>
                          </a:solidFill>
                          <a:latin typeface="Verdana" pitchFamily="34" charset="0"/>
                          <a:ea typeface="Calibri"/>
                        </a:rPr>
                        <a:t> PIIP individual practice in Participant Workbook* (LT)</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25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Make</a:t>
                      </a:r>
                      <a:r>
                        <a:rPr lang="en-US" sz="1100" b="1" i="0" u="none" strike="noStrike" kern="1200" baseline="0" dirty="0">
                          <a:solidFill>
                            <a:schemeClr val="tx1"/>
                          </a:solidFill>
                          <a:latin typeface="Verdana" pitchFamily="34" charset="0"/>
                          <a:ea typeface="Calibri"/>
                        </a:rPr>
                        <a:t> it Personal</a:t>
                      </a:r>
                      <a:r>
                        <a:rPr lang="en-US" sz="1100" b="1" i="0" u="none" strike="noStrike" kern="1200" dirty="0">
                          <a:solidFill>
                            <a:schemeClr val="tx1"/>
                          </a:solidFill>
                          <a:latin typeface="Verdana" pitchFamily="34" charset="0"/>
                          <a:ea typeface="Calibri"/>
                        </a:rPr>
                        <a:t>:</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daily lives*</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274320">
                <a:tc>
                  <a:txBody>
                    <a:bodyPr/>
                    <a:lstStyle/>
                    <a:p>
                      <a:pPr marL="3175" marR="0" indent="0" algn="l" rtl="0" fontAlgn="base">
                        <a:lnSpc>
                          <a:spcPct val="115000"/>
                        </a:lnSpc>
                        <a:spcBef>
                          <a:spcPts val="0"/>
                        </a:spcBef>
                        <a:spcAft>
                          <a:spcPts val="0"/>
                        </a:spcAft>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45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bl>
          </a:graphicData>
        </a:graphic>
      </p:graphicFrame>
      <p:sp>
        <p:nvSpPr>
          <p:cNvPr id="11" name="Slide Number Placeholder 10"/>
          <p:cNvSpPr>
            <a:spLocks noGrp="1"/>
          </p:cNvSpPr>
          <p:nvPr>
            <p:ph type="sldNum" sz="quarter" idx="5"/>
          </p:nvPr>
        </p:nvSpPr>
        <p:spPr/>
        <p:txBody>
          <a:bodyPr/>
          <a:lstStyle/>
          <a:p>
            <a:pPr>
              <a:defRPr/>
            </a:pPr>
            <a:fld id="{A2F85631-A337-4D2E-9D1D-E24719EE579A}" type="slidenum">
              <a:rPr lang="en-US"/>
              <a:pPr>
                <a:defRPr/>
              </a:pPr>
              <a:t>135</a:t>
            </a:fld>
            <a:endParaRPr lang="en-US" dirty="0"/>
          </a:p>
        </p:txBody>
      </p:sp>
      <p:sp>
        <p:nvSpPr>
          <p:cNvPr id="12"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0499389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3"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a:spcBef>
                <a:spcPct val="20000"/>
              </a:spcBef>
              <a:tabLst>
                <a:tab pos="54753" algn="l"/>
              </a:tabLst>
              <a:defRPr/>
            </a:pPr>
            <a:r>
              <a:rPr lang="en-US" altLang="en-US" sz="1100" b="1" i="1" dirty="0">
                <a:latin typeface="Verdana" pitchFamily="34" charset="0"/>
              </a:rPr>
              <a:t>PIIP	</a:t>
            </a:r>
            <a:r>
              <a:rPr lang="en-US" altLang="en-US" sz="1100" i="1" dirty="0">
                <a:latin typeface="Verdana" pitchFamily="34" charset="0"/>
              </a:rPr>
              <a:t>	</a:t>
            </a:r>
            <a:r>
              <a:rPr lang="en-US" altLang="en-US" sz="1100" dirty="0">
                <a:latin typeface="Verdana" pitchFamily="34" charset="0"/>
              </a:rPr>
              <a:t>Put It In Perspective, or PIIP, is a skill used to stop 				catastrophic thinking, reduce anxiety, and improve problem 			solving by capturing worst case thoughts, generating best 			case thoughts, identifying the most likely outcomes of a 			situation, and developing a plan to deal with the most likely 			outcomes</a:t>
            </a:r>
          </a:p>
          <a:p>
            <a:pPr>
              <a:spcBef>
                <a:spcPct val="20000"/>
              </a:spcBef>
              <a:tabLst>
                <a:tab pos="54753" algn="l"/>
              </a:tabLst>
              <a:defRPr/>
            </a:pPr>
            <a:endParaRPr lang="en-US" altLang="en-US" sz="1100" dirty="0">
              <a:latin typeface="Verdana" pitchFamily="34" charset="0"/>
            </a:endParaRPr>
          </a:p>
          <a:p>
            <a:pPr>
              <a:spcBef>
                <a:spcPct val="20000"/>
              </a:spcBef>
              <a:tabLst>
                <a:tab pos="54753" algn="l"/>
              </a:tabLst>
              <a:defRPr/>
            </a:pPr>
            <a:r>
              <a:rPr lang="en-US" altLang="en-US" sz="1100" b="1" i="1" dirty="0">
                <a:latin typeface="Verdana" pitchFamily="34" charset="0"/>
              </a:rPr>
              <a:t>Catastrophizing</a:t>
            </a:r>
            <a:r>
              <a:rPr lang="en-US" altLang="en-US" sz="1100" i="1" dirty="0">
                <a:latin typeface="Verdana" pitchFamily="34" charset="0"/>
              </a:rPr>
              <a:t>	</a:t>
            </a:r>
            <a:r>
              <a:rPr lang="en-US" altLang="en-US" sz="1100" dirty="0">
                <a:latin typeface="Verdana" pitchFamily="34" charset="0"/>
              </a:rPr>
              <a:t>Wasting critical energy ruminating about the irrational worst 			case outcomes of a situation, which prevents you from taking 			purposeful action, leads to downward spirals, creates high 			anxiety, decreases focus, and increases helplessness</a:t>
            </a:r>
            <a:endParaRPr lang="en-US" altLang="en-US" sz="1100" b="1" dirty="0">
              <a:latin typeface="Verdana" pitchFamily="34" charset="0"/>
            </a:endParaRPr>
          </a:p>
          <a:p>
            <a:pPr marL="1117607" indent="-1117607">
              <a:spcBef>
                <a:spcPct val="20000"/>
              </a:spcBef>
              <a:tabLst>
                <a:tab pos="1117607" algn="l"/>
              </a:tabLst>
              <a:defRPr/>
            </a:pPr>
            <a:endParaRPr lang="en-US" altLang="en-US" sz="11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Put It In Perspective</a:t>
            </a:r>
          </a:p>
          <a:p>
            <a:pPr fontAlgn="auto">
              <a:spcAft>
                <a:spcPts val="0"/>
              </a:spcAft>
              <a:defRPr/>
            </a:pPr>
            <a:r>
              <a:rPr lang="en-US" sz="2000" b="1" dirty="0">
                <a:latin typeface="Verdana" pitchFamily="34" charset="0"/>
                <a:ea typeface="+mj-ea"/>
                <a:cs typeface="+mj-cs"/>
              </a:rPr>
              <a:t>Key Terms</a:t>
            </a:r>
          </a:p>
        </p:txBody>
      </p:sp>
      <p:pic>
        <p:nvPicPr>
          <p:cNvPr id="30726"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0727"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08D9FDD4-1373-49AF-BEDF-FD276F2EFB05}" type="slidenum">
              <a:rPr lang="en-US" smtClean="0"/>
              <a:pPr>
                <a:defRPr/>
              </a:pPr>
              <a:t>136</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04948338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xfrm>
            <a:off x="108928"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a:t>
            </a:r>
          </a:p>
          <a:p>
            <a:pPr>
              <a:lnSpc>
                <a:spcPct val="100000"/>
              </a:lnSpc>
              <a:spcBef>
                <a:spcPts val="0"/>
              </a:spcBef>
              <a:defRPr/>
            </a:pPr>
            <a:endParaRPr lang="en-US" sz="800" b="1" dirty="0"/>
          </a:p>
          <a:p>
            <a:pPr>
              <a:lnSpc>
                <a:spcPct val="100000"/>
              </a:lnSpc>
              <a:spcBef>
                <a:spcPts val="0"/>
              </a:spcBef>
              <a:defRPr/>
            </a:pPr>
            <a:r>
              <a:rPr lang="en-US" sz="1100" b="1" u="sng" dirty="0"/>
              <a:t>Activity </a:t>
            </a:r>
            <a:r>
              <a:rPr lang="en-US" sz="1100" u="sng" dirty="0"/>
              <a:t>(Low-Tech)</a:t>
            </a:r>
          </a:p>
          <a:p>
            <a:pPr>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Begin the lesson with Hunt the Good Stuff.</a:t>
            </a:r>
          </a:p>
          <a:p>
            <a:pPr marL="232802" indent="-232802">
              <a:lnSpc>
                <a:spcPct val="100000"/>
              </a:lnSpc>
              <a:spcBef>
                <a:spcPts val="0"/>
              </a:spcBef>
              <a:buFont typeface="+mj-lt"/>
              <a:buAutoNum type="arabicParenR"/>
              <a:defRPr/>
            </a:pPr>
            <a:r>
              <a:rPr lang="en-US" sz="1100" dirty="0"/>
              <a:t>Have students write down one to three good things in the Participant Workbook.</a:t>
            </a:r>
          </a:p>
          <a:p>
            <a:pPr marL="232802" indent="-232802">
              <a:lnSpc>
                <a:spcPct val="100000"/>
              </a:lnSpc>
              <a:spcBef>
                <a:spcPts val="0"/>
              </a:spcBef>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lnSpc>
                <a:spcPct val="100000"/>
              </a:lnSpc>
              <a:spcBef>
                <a:spcPts val="0"/>
              </a:spcBef>
              <a:buFont typeface="+mj-lt"/>
              <a:buAutoNum type="arabicParenR"/>
              <a:defRPr/>
            </a:pPr>
            <a:r>
              <a:rPr lang="en-US" sz="1100" dirty="0"/>
              <a:t>Ask a couple students to share their “Good Stuff” at the group level. Remember to emphasize that the students explain why it is a good thing to them. Refer to Participants Workbook (p.50).</a:t>
            </a:r>
          </a:p>
          <a:p>
            <a:pPr marL="221464" indent="-221464">
              <a:lnSpc>
                <a:spcPct val="100000"/>
              </a:lnSpc>
              <a:spcBef>
                <a:spcPts val="0"/>
              </a:spcBef>
              <a:defRPr/>
            </a:pPr>
            <a:endParaRPr lang="en-US" sz="8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800" b="1" dirty="0"/>
          </a:p>
          <a:p>
            <a:pPr marL="232802" indent="-232802">
              <a:lnSpc>
                <a:spcPct val="100000"/>
              </a:lnSpc>
              <a:spcBef>
                <a:spcPts val="0"/>
              </a:spcBef>
              <a:buFont typeface="+mj-lt"/>
              <a:buAutoNum type="arabicParenR"/>
              <a:defRPr/>
            </a:pPr>
            <a:r>
              <a:rPr lang="en-US" sz="1100" dirty="0"/>
              <a:t>Optimism is important for resilience.</a:t>
            </a:r>
          </a:p>
          <a:p>
            <a:pPr marL="232802" indent="-232802">
              <a:lnSpc>
                <a:spcPct val="100000"/>
              </a:lnSpc>
              <a:spcBef>
                <a:spcPts val="0"/>
              </a:spcBef>
              <a:buFont typeface="+mj-lt"/>
              <a:buAutoNum type="arabicParenR"/>
              <a:defRPr/>
            </a:pPr>
            <a:r>
              <a:rPr lang="en-US" sz="1100" dirty="0"/>
              <a:t>HTGS is a skill to use daily, or at least several times a week</a:t>
            </a:r>
          </a:p>
          <a:p>
            <a:pPr>
              <a:lnSpc>
                <a:spcPct val="100000"/>
              </a:lnSpc>
              <a:spcBef>
                <a:spcPts val="0"/>
              </a:spcBef>
              <a:defRPr/>
            </a:pPr>
            <a:r>
              <a:rPr lang="en-US" sz="1100" dirty="0"/>
              <a:t> </a:t>
            </a:r>
          </a:p>
          <a:p>
            <a:pPr marL="221464" indent="-221464">
              <a:buFontTx/>
              <a:buAutoNum type="arabicParenR"/>
              <a:defRPr/>
            </a:pPr>
            <a:endParaRPr lang="en-US" sz="1100" dirty="0"/>
          </a:p>
          <a:p>
            <a:pPr marL="221464" indent="-221464">
              <a:defRPr/>
            </a:pPr>
            <a:endParaRPr lang="en-US" sz="1000" dirty="0"/>
          </a:p>
          <a:p>
            <a:pPr marL="221464" indent="-221464">
              <a:defRPr/>
            </a:pPr>
            <a:endParaRPr lang="en-US" sz="1000" dirty="0"/>
          </a:p>
          <a:p>
            <a:pPr>
              <a:defRPr/>
            </a:pPr>
            <a:endParaRPr lang="en-US" dirty="0"/>
          </a:p>
        </p:txBody>
      </p:sp>
      <p:sp>
        <p:nvSpPr>
          <p:cNvPr id="4" name="Slide Number Placeholder 3"/>
          <p:cNvSpPr>
            <a:spLocks noGrp="1"/>
          </p:cNvSpPr>
          <p:nvPr>
            <p:ph type="sldNum" sz="quarter" idx="5"/>
          </p:nvPr>
        </p:nvSpPr>
        <p:spPr/>
        <p:txBody>
          <a:bodyPr/>
          <a:lstStyle/>
          <a:p>
            <a:pPr>
              <a:defRPr/>
            </a:pPr>
            <a:fld id="{60824BA2-F9E2-4AFA-8AAA-031F8EAA69A2}" type="slidenum">
              <a:rPr lang="en-US" smtClean="0"/>
              <a:pPr>
                <a:defRPr/>
              </a:pPr>
              <a:t>137</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37783285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02755" name="Notes Placeholder 2"/>
          <p:cNvSpPr>
            <a:spLocks noGrp="1"/>
          </p:cNvSpPr>
          <p:nvPr>
            <p:ph type="body" idx="1"/>
          </p:nvPr>
        </p:nvSpPr>
        <p:spPr bwMode="auto">
          <a:xfrm>
            <a:off x="196558" y="3248267"/>
            <a:ext cx="3829249" cy="5687282"/>
          </a:xfrm>
        </p:spPr>
        <p:txBody>
          <a:bodyPr wrap="square" numCol="1" anchor="t" anchorCtr="0" compatLnSpc="1">
            <a:prstTxWarp prst="textNoShape">
              <a:avLst/>
            </a:prstTxWarp>
          </a:bodyPr>
          <a:lstStyle/>
          <a:p>
            <a:pPr marL="223524" indent="-223524" eaLnBrk="1" hangingPunct="1">
              <a:buFont typeface="+mj-lt"/>
              <a:buAutoNum type="arabicPeriod"/>
              <a:defRPr/>
            </a:pPr>
            <a:endParaRPr lang="en-US" sz="1000" dirty="0"/>
          </a:p>
          <a:p>
            <a:pPr eaLnBrk="1" hangingPunct="1">
              <a:defRPr/>
            </a:pPr>
            <a:endParaRPr lang="en-US" sz="1000" dirty="0"/>
          </a:p>
          <a:p>
            <a:pPr>
              <a:defRPr/>
            </a:pPr>
            <a:endParaRPr lang="en-US" sz="1000" dirty="0"/>
          </a:p>
        </p:txBody>
      </p:sp>
      <p:sp>
        <p:nvSpPr>
          <p:cNvPr id="7" name="Slide Number Placeholder 6"/>
          <p:cNvSpPr>
            <a:spLocks noGrp="1"/>
          </p:cNvSpPr>
          <p:nvPr>
            <p:ph type="sldNum" sz="quarter" idx="5"/>
          </p:nvPr>
        </p:nvSpPr>
        <p:spPr/>
        <p:txBody>
          <a:bodyPr/>
          <a:lstStyle/>
          <a:p>
            <a:pPr>
              <a:defRPr/>
            </a:pPr>
            <a:fld id="{83207372-8CA9-4426-9BA7-523DF03A9994}" type="slidenum">
              <a:rPr lang="en-US" smtClean="0"/>
              <a:pPr>
                <a:defRPr/>
              </a:pPr>
              <a:t>138</a:t>
            </a:fld>
            <a:endParaRPr lang="en-US" dirty="0"/>
          </a:p>
        </p:txBody>
      </p:sp>
      <p:sp>
        <p:nvSpPr>
          <p:cNvPr id="6" name="Notes Placeholder 2"/>
          <p:cNvSpPr txBox="1">
            <a:spLocks/>
          </p:cNvSpPr>
          <p:nvPr/>
        </p:nvSpPr>
        <p:spPr bwMode="auto">
          <a:xfrm>
            <a:off x="109261" y="3233587"/>
            <a:ext cx="3829249" cy="5687282"/>
          </a:xfrm>
          <a:prstGeom prst="rect">
            <a:avLst/>
          </a:prstGeom>
        </p:spPr>
        <p:txBody>
          <a:bodyPr vert="horz" wrap="square" lIns="94515" tIns="47257" rIns="94515" bIns="47257" numCol="1" rtlCol="0" anchor="t" anchorCtr="0" compatLnSpc="1">
            <a:prstTxWarp prst="textNoShape">
              <a:avLst/>
            </a:prstTxWarp>
            <a:normAutofit/>
          </a:bodyPr>
          <a:lstStyle/>
          <a:p>
            <a:pPr defTabSz="885858" eaLnBrk="0" hangingPunct="0">
              <a:spcBef>
                <a:spcPts val="0"/>
              </a:spcBef>
              <a:defRPr/>
            </a:pPr>
            <a:r>
              <a:rPr lang="en-US" sz="1100" b="1" dirty="0">
                <a:latin typeface="Verdana" pitchFamily="34" charset="0"/>
                <a:cs typeface="+mn-cs"/>
              </a:rPr>
              <a:t>Instructor Notes: </a:t>
            </a:r>
          </a:p>
          <a:p>
            <a:pPr defTabSz="885858" eaLnBrk="0" hangingPunct="0">
              <a:spcBef>
                <a:spcPts val="0"/>
              </a:spcBef>
              <a:defRPr/>
            </a:pPr>
            <a:endParaRPr lang="en-US" sz="1100" dirty="0">
              <a:latin typeface="Verdana" pitchFamily="34" charset="0"/>
              <a:cs typeface="+mn-cs"/>
            </a:endParaRPr>
          </a:p>
          <a:p>
            <a:pPr marL="232802" lvl="1" indent="-232802" defTabSz="885858">
              <a:spcBef>
                <a:spcPts val="0"/>
              </a:spcBef>
              <a:buFont typeface="+mj-lt"/>
              <a:buAutoNum type="arabicParenR"/>
              <a:defRPr/>
            </a:pPr>
            <a:r>
              <a:rPr lang="en-US" altLang="en-US" sz="1100" dirty="0">
                <a:latin typeface="Verdana" pitchFamily="34" charset="0"/>
                <a:cs typeface="+mn-cs"/>
              </a:rPr>
              <a:t>Tell students in one sentence what they will be learning.</a:t>
            </a:r>
          </a:p>
          <a:p>
            <a:pPr marL="232802" lvl="1" indent="-232802" defTabSz="885858">
              <a:spcBef>
                <a:spcPts val="0"/>
              </a:spcBef>
              <a:buFont typeface="+mj-lt"/>
              <a:buAutoNum type="arabicParenR"/>
              <a:defRPr/>
            </a:pPr>
            <a:r>
              <a:rPr lang="en-US" altLang="en-US" sz="1100" dirty="0">
                <a:latin typeface="Verdana" pitchFamily="34" charset="0"/>
                <a:cs typeface="+mn-cs"/>
              </a:rPr>
              <a:t>Provide students with the resilience Core Competency the skill targets. </a:t>
            </a:r>
          </a:p>
          <a:p>
            <a:pPr marL="232802" lvl="1" indent="-232802" defTabSz="885858">
              <a:spcBef>
                <a:spcPts val="0"/>
              </a:spcBef>
              <a:buFont typeface="+mj-lt"/>
              <a:buAutoNum type="arabicParenR"/>
              <a:defRPr/>
            </a:pPr>
            <a:endParaRPr lang="en-US" altLang="en-US" sz="1100" b="1" dirty="0">
              <a:latin typeface="Verdana" pitchFamily="34" charset="0"/>
              <a:cs typeface="+mn-cs"/>
            </a:endParaRPr>
          </a:p>
          <a:p>
            <a:pPr marL="231895" lvl="1" indent="-231895" defTabSz="885858">
              <a:spcBef>
                <a:spcPts val="0"/>
              </a:spcBef>
              <a:defRPr/>
            </a:pPr>
            <a:r>
              <a:rPr lang="en-US" altLang="en-US" sz="1100" b="1" dirty="0">
                <a:latin typeface="Verdana" pitchFamily="34" charset="0"/>
                <a:cs typeface="+mn-cs"/>
              </a:rPr>
              <a:t>Key Points:</a:t>
            </a:r>
          </a:p>
          <a:p>
            <a:pPr marL="231895" lvl="1" indent="-231895" defTabSz="885858">
              <a:spcBef>
                <a:spcPts val="0"/>
              </a:spcBef>
              <a:defRPr/>
            </a:pPr>
            <a:endParaRPr lang="en-US" altLang="en-US" sz="1100" b="1" dirty="0">
              <a:latin typeface="Verdana" pitchFamily="34" charset="0"/>
              <a:cs typeface="+mn-cs"/>
            </a:endParaRPr>
          </a:p>
          <a:p>
            <a:pPr marL="232802" lvl="1" indent="-232802" defTabSz="885858">
              <a:spcBef>
                <a:spcPts val="0"/>
              </a:spcBef>
              <a:buFont typeface="+mj-lt"/>
              <a:buAutoNum type="arabicParenR"/>
              <a:defRPr/>
            </a:pPr>
            <a:r>
              <a:rPr lang="en-US" altLang="en-US" sz="1100" dirty="0">
                <a:latin typeface="Verdana" pitchFamily="34" charset="0"/>
                <a:cs typeface="+mn-cs"/>
              </a:rPr>
              <a:t>This skill is for when we can’t stop thinking worst case thoughts. </a:t>
            </a:r>
          </a:p>
          <a:p>
            <a:pPr marL="232802" lvl="1" indent="-232802" defTabSz="885858">
              <a:spcBef>
                <a:spcPts val="0"/>
              </a:spcBef>
              <a:buFont typeface="+mj-lt"/>
              <a:buAutoNum type="arabicParenR"/>
              <a:defRPr/>
            </a:pPr>
            <a:r>
              <a:rPr lang="en-US" altLang="en-US" sz="1100" dirty="0">
                <a:latin typeface="Verdana" pitchFamily="34" charset="0"/>
                <a:cs typeface="+mn-cs"/>
              </a:rPr>
              <a:t>Put It In Perspective builds Optimism. </a:t>
            </a:r>
          </a:p>
          <a:p>
            <a:pPr marL="232802" lvl="1" indent="-232802" defTabSz="885858">
              <a:spcBef>
                <a:spcPts val="0"/>
              </a:spcBef>
              <a:buFont typeface="+mj-lt"/>
              <a:buAutoNum type="arabicParenR"/>
              <a:defRPr/>
            </a:pPr>
            <a:endParaRPr lang="en-US" altLang="en-US" sz="1100" dirty="0">
              <a:latin typeface="Verdana" pitchFamily="34" charset="0"/>
              <a:cs typeface="+mn-cs"/>
            </a:endParaRPr>
          </a:p>
          <a:p>
            <a:pPr marL="232802" indent="-232802" defTabSz="885858">
              <a:lnSpc>
                <a:spcPts val="1163"/>
              </a:lnSpc>
              <a:spcBef>
                <a:spcPct val="30000"/>
              </a:spcBef>
              <a:buFont typeface="+mj-lt"/>
              <a:buAutoNum type="arabicParenR"/>
              <a:defRPr/>
            </a:pPr>
            <a:endParaRPr lang="en-US" sz="1100" dirty="0">
              <a:latin typeface="Verdana" pitchFamily="34" charset="0"/>
              <a:cs typeface="+mn-cs"/>
            </a:endParaRPr>
          </a:p>
          <a:p>
            <a:pPr marL="232802" indent="-232802" defTabSz="885858">
              <a:lnSpc>
                <a:spcPts val="1163"/>
              </a:lnSpc>
              <a:spcBef>
                <a:spcPct val="30000"/>
              </a:spcBef>
              <a:buFont typeface="+mj-lt"/>
              <a:buAutoNum type="arabicParenR"/>
              <a:defRPr/>
            </a:pPr>
            <a:endParaRPr lang="en-US" sz="1100" dirty="0">
              <a:latin typeface="Verdana" pitchFamily="34" charset="0"/>
              <a:cs typeface="+mn-cs"/>
            </a:endParaRPr>
          </a:p>
          <a:p>
            <a:pPr defTabSz="885858" eaLnBrk="0" hangingPunct="0">
              <a:lnSpc>
                <a:spcPts val="1163"/>
              </a:lnSpc>
              <a:spcBef>
                <a:spcPct val="30000"/>
              </a:spcBef>
              <a:defRPr/>
            </a:pPr>
            <a:endParaRPr lang="en-US" sz="1100" dirty="0">
              <a:latin typeface="Verdana" pitchFamily="34" charset="0"/>
              <a:cs typeface="+mn-cs"/>
            </a:endParaRP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8537428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18665" y="3238680"/>
            <a:ext cx="3829249" cy="5687282"/>
          </a:xfrm>
        </p:spPr>
        <p:txBody>
          <a:bodyPr wrap="square" numCol="1" anchor="t" anchorCtr="0" compatLnSpc="1">
            <a:prstTxWarp prst="textNoShape">
              <a:avLst/>
            </a:prstTxWarp>
            <a:normAutofit/>
          </a:bodyPr>
          <a:lstStyle/>
          <a:p>
            <a:pPr>
              <a:lnSpc>
                <a:spcPct val="100000"/>
              </a:lnSpc>
              <a:spcBef>
                <a:spcPts val="0"/>
              </a:spcBef>
              <a:spcAft>
                <a:spcPts val="0"/>
              </a:spcAft>
              <a:defRPr/>
            </a:pPr>
            <a:r>
              <a:rPr lang="en-US" sz="1100" b="1" dirty="0"/>
              <a:t>Instructor Notes:</a:t>
            </a:r>
          </a:p>
          <a:p>
            <a:pPr marL="231895" indent="-231895" eaLnBrk="1" hangingPunct="1">
              <a:lnSpc>
                <a:spcPct val="100000"/>
              </a:lnSpc>
              <a:spcBef>
                <a:spcPts val="0"/>
              </a:spcBef>
              <a:spcAft>
                <a:spcPts val="0"/>
              </a:spcAft>
              <a:defRPr/>
            </a:pPr>
            <a:endParaRPr lang="en-US" sz="800" u="sng" spc="-40" dirty="0"/>
          </a:p>
          <a:p>
            <a:pPr marL="231895" indent="-231895" eaLnBrk="1" hangingPunct="1">
              <a:lnSpc>
                <a:spcPct val="100000"/>
              </a:lnSpc>
              <a:spcBef>
                <a:spcPts val="0"/>
              </a:spcBef>
              <a:spcAft>
                <a:spcPts val="0"/>
              </a:spcAft>
              <a:defRPr/>
            </a:pPr>
            <a:r>
              <a:rPr lang="en-US" sz="1100" b="1" u="sng" spc="-40" dirty="0"/>
              <a:t>Skill</a:t>
            </a:r>
          </a:p>
          <a:p>
            <a:pPr marL="231895" indent="-231895" eaLnBrk="1" hangingPunct="1">
              <a:lnSpc>
                <a:spcPct val="100000"/>
              </a:lnSpc>
              <a:spcBef>
                <a:spcPts val="0"/>
              </a:spcBef>
              <a:spcAft>
                <a:spcPts val="0"/>
              </a:spcAft>
              <a:defRPr/>
            </a:pPr>
            <a:endParaRPr lang="en-US" sz="800" spc="-40" dirty="0"/>
          </a:p>
          <a:p>
            <a:pPr marL="231895" indent="-231895" eaLnBrk="1" hangingPunct="1">
              <a:lnSpc>
                <a:spcPct val="100000"/>
              </a:lnSpc>
              <a:spcBef>
                <a:spcPts val="0"/>
              </a:spcBef>
              <a:spcAft>
                <a:spcPts val="0"/>
              </a:spcAft>
              <a:defRPr/>
            </a:pPr>
            <a:r>
              <a:rPr lang="en-US" sz="1100" spc="-40" dirty="0"/>
              <a:t>Review the points on the slide.</a:t>
            </a:r>
          </a:p>
          <a:p>
            <a:pPr marL="232802" indent="-232802" eaLnBrk="1" hangingPunct="1">
              <a:lnSpc>
                <a:spcPct val="100000"/>
              </a:lnSpc>
              <a:spcBef>
                <a:spcPts val="0"/>
              </a:spcBef>
              <a:spcAft>
                <a:spcPts val="0"/>
              </a:spcAft>
              <a:buFont typeface="+mj-lt"/>
              <a:buAutoNum type="arabicParenR"/>
              <a:defRPr/>
            </a:pPr>
            <a:r>
              <a:rPr lang="en-US" sz="1100" spc="-40" dirty="0"/>
              <a:t>Describe the three styles of Catastrophizing and how the images relate to each style. </a:t>
            </a:r>
          </a:p>
          <a:p>
            <a:pPr marL="470232" lvl="1" indent="-241557" eaLnBrk="1" hangingPunct="1">
              <a:lnSpc>
                <a:spcPct val="100000"/>
              </a:lnSpc>
              <a:spcBef>
                <a:spcPts val="0"/>
              </a:spcBef>
              <a:spcAft>
                <a:spcPts val="0"/>
              </a:spcAft>
              <a:buFont typeface="Arial" panose="020B0604020202020204" pitchFamily="34" charset="0"/>
              <a:buChar char="•"/>
              <a:defRPr/>
            </a:pPr>
            <a:r>
              <a:rPr lang="en-US" sz="1100" spc="-40" dirty="0"/>
              <a:t>Downward spiral: An Activating Event occurs and your brain starts to tell a story that gets increasingly negative and unlikely, causing you to get more and more anxious as the story goes on. Your brain is like a “runaway train.”</a:t>
            </a:r>
          </a:p>
          <a:p>
            <a:pPr marL="470232" lvl="1" indent="-241557" eaLnBrk="1" hangingPunct="1">
              <a:lnSpc>
                <a:spcPct val="100000"/>
              </a:lnSpc>
              <a:spcBef>
                <a:spcPts val="0"/>
              </a:spcBef>
              <a:spcAft>
                <a:spcPts val="0"/>
              </a:spcAft>
              <a:buFont typeface="Arial" panose="020B0604020202020204" pitchFamily="34" charset="0"/>
              <a:buChar char="•"/>
              <a:defRPr/>
            </a:pPr>
            <a:r>
              <a:rPr lang="en-US" sz="1100" spc="-40" dirty="0"/>
              <a:t>Scattershot: An Activating Event occurs and you start thinking about many disconnected, worst case thoughts. </a:t>
            </a:r>
          </a:p>
          <a:p>
            <a:pPr marL="470232" lvl="1" indent="-241557" eaLnBrk="1" hangingPunct="1">
              <a:lnSpc>
                <a:spcPct val="100000"/>
              </a:lnSpc>
              <a:spcBef>
                <a:spcPts val="0"/>
              </a:spcBef>
              <a:spcAft>
                <a:spcPts val="0"/>
              </a:spcAft>
              <a:buFont typeface="Arial" panose="020B0604020202020204" pitchFamily="34" charset="0"/>
              <a:buChar char="•"/>
              <a:defRPr/>
            </a:pPr>
            <a:r>
              <a:rPr lang="en-US" sz="1100" spc="-40" dirty="0"/>
              <a:t>Circling: An Activating Event occurs and your thoughts about one bad outcome keep repeating. The thoughts do not necessarily get more negative, but they continue to occur repetitively. </a:t>
            </a:r>
          </a:p>
          <a:p>
            <a:pPr marL="232802" indent="-232802" eaLnBrk="1" hangingPunct="1">
              <a:lnSpc>
                <a:spcPct val="100000"/>
              </a:lnSpc>
              <a:spcBef>
                <a:spcPts val="0"/>
              </a:spcBef>
              <a:spcAft>
                <a:spcPts val="0"/>
              </a:spcAft>
              <a:buFont typeface="+mj-lt"/>
              <a:buAutoNum type="arabicParenR"/>
              <a:defRPr/>
            </a:pPr>
            <a:r>
              <a:rPr lang="en-US" sz="1100" spc="-40" dirty="0"/>
              <a:t>Define purposeful action as the process of taking steps to address the Activating Event. </a:t>
            </a:r>
          </a:p>
          <a:p>
            <a:pPr marL="232802" indent="-232802" eaLnBrk="1" hangingPunct="1">
              <a:lnSpc>
                <a:spcPct val="100000"/>
              </a:lnSpc>
              <a:spcBef>
                <a:spcPts val="0"/>
              </a:spcBef>
              <a:spcAft>
                <a:spcPts val="0"/>
              </a:spcAft>
              <a:buFont typeface="+mj-lt"/>
              <a:buAutoNum type="arabicParenR"/>
              <a:defRPr/>
            </a:pPr>
            <a:r>
              <a:rPr lang="en-US" sz="1100" spc="-40" dirty="0"/>
              <a:t>Demonstrate the three styles of Catastrophizing following the demonstration instructions on the following page.  Use teen examples so the students can better relate. </a:t>
            </a:r>
          </a:p>
          <a:p>
            <a:pPr marL="232802" indent="-232802" eaLnBrk="1" hangingPunct="1">
              <a:lnSpc>
                <a:spcPct val="100000"/>
              </a:lnSpc>
              <a:spcBef>
                <a:spcPts val="0"/>
              </a:spcBef>
              <a:spcAft>
                <a:spcPts val="0"/>
              </a:spcAft>
              <a:buFont typeface="+mj-lt"/>
              <a:buAutoNum type="arabicParenR"/>
              <a:defRPr/>
            </a:pPr>
            <a:r>
              <a:rPr lang="en-US" sz="1100" spc="-40" dirty="0"/>
              <a:t>Following the demonstration ask for a show of hands: How many of you have catastrophized before? How many of you know someone who catastrophizes?</a:t>
            </a:r>
          </a:p>
          <a:p>
            <a:pPr eaLnBrk="1" hangingPunct="1">
              <a:lnSpc>
                <a:spcPct val="100000"/>
              </a:lnSpc>
              <a:spcBef>
                <a:spcPts val="0"/>
              </a:spcBef>
              <a:spcAft>
                <a:spcPts val="0"/>
              </a:spcAft>
              <a:defRPr/>
            </a:pPr>
            <a:endParaRPr lang="en-US" sz="1100" spc="-40" dirty="0"/>
          </a:p>
        </p:txBody>
      </p:sp>
      <p:sp>
        <p:nvSpPr>
          <p:cNvPr id="6" name="Slide Number Placeholder 5"/>
          <p:cNvSpPr>
            <a:spLocks noGrp="1"/>
          </p:cNvSpPr>
          <p:nvPr>
            <p:ph type="sldNum" sz="quarter" idx="5"/>
          </p:nvPr>
        </p:nvSpPr>
        <p:spPr/>
        <p:txBody>
          <a:bodyPr/>
          <a:lstStyle/>
          <a:p>
            <a:pPr>
              <a:defRPr/>
            </a:pPr>
            <a:fld id="{D67A1B78-BBDD-4C68-A842-C2ADC9531B77}" type="slidenum">
              <a:rPr lang="en-US" smtClean="0"/>
              <a:pPr>
                <a:defRPr/>
              </a:pPr>
              <a:t>139</a:t>
            </a:fld>
            <a:endParaRPr lang="en-US" dirty="0"/>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827188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EDB99C68-67F2-4CD7-9D8C-EDADE395D319}" type="slidenum">
              <a:rPr lang="en-US" smtClean="0"/>
              <a:pPr>
                <a:defRPr/>
              </a:pPr>
              <a:t>14</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7" name="Notes Placeholder 2"/>
          <p:cNvSpPr>
            <a:spLocks noGrp="1"/>
          </p:cNvSpPr>
          <p:nvPr>
            <p:ph type="body" sz="quarter" idx="10"/>
          </p:nvPr>
        </p:nvSpPr>
        <p:spPr bwMode="auto"/>
        <p:txBody>
          <a:bodyPr wrap="square" numCol="1" anchor="t" anchorCtr="0" compatLnSpc="1">
            <a:prstTxWarp prst="textNoShape">
              <a:avLst/>
            </a:prstTxWarp>
            <a:normAutofit/>
          </a:bodyPr>
          <a:lstStyle/>
          <a:p>
            <a:pPr>
              <a:spcBef>
                <a:spcPts val="0"/>
              </a:spcBef>
              <a:defRPr/>
            </a:pPr>
            <a:r>
              <a:rPr lang="en-US" sz="1100" b="1" dirty="0"/>
              <a:t>Instructor Notes: </a:t>
            </a:r>
          </a:p>
          <a:p>
            <a:pPr>
              <a:spcBef>
                <a:spcPts val="0"/>
              </a:spcBef>
              <a:defRPr/>
            </a:pPr>
            <a:endParaRPr lang="en-US" sz="800" u="sng" dirty="0"/>
          </a:p>
          <a:p>
            <a:pPr>
              <a:spcBef>
                <a:spcPts val="0"/>
              </a:spcBef>
              <a:defRPr/>
            </a:pPr>
            <a:r>
              <a:rPr lang="en-US" sz="1100" b="1" u="sng" dirty="0"/>
              <a:t>Activity</a:t>
            </a:r>
            <a:r>
              <a:rPr lang="en-US" sz="1100" u="sng" dirty="0"/>
              <a:t> (Low-Tech)</a:t>
            </a:r>
          </a:p>
          <a:p>
            <a:pPr>
              <a:spcBef>
                <a:spcPts val="0"/>
              </a:spcBef>
              <a:defRPr/>
            </a:pPr>
            <a:endParaRPr lang="en-US" sz="1100" u="sng" dirty="0"/>
          </a:p>
          <a:p>
            <a:pPr marL="232802" indent="-232802">
              <a:spcBef>
                <a:spcPts val="0"/>
              </a:spcBef>
              <a:buFont typeface="+mj-lt"/>
              <a:buAutoNum type="arabicParenR"/>
              <a:defRPr/>
            </a:pPr>
            <a:r>
              <a:rPr lang="en-US" sz="1100" dirty="0"/>
              <a:t>Go over the HTGS example.</a:t>
            </a:r>
          </a:p>
          <a:p>
            <a:pPr marL="232802" indent="-232802">
              <a:spcBef>
                <a:spcPts val="0"/>
              </a:spcBef>
              <a:buFont typeface="+mj-lt"/>
              <a:buAutoNum type="arabicParenR"/>
              <a:defRPr/>
            </a:pPr>
            <a:r>
              <a:rPr lang="en-US" sz="1100" dirty="0"/>
              <a:t>Have students write down one to three good things in the Participant Guide.</a:t>
            </a:r>
          </a:p>
          <a:p>
            <a:pPr marL="232802" indent="-232802">
              <a:spcBef>
                <a:spcPts val="0"/>
              </a:spcBef>
              <a:buFont typeface="+mj-lt"/>
              <a:buAutoNum type="arabicParenR"/>
              <a:defRPr/>
            </a:pPr>
            <a:r>
              <a:rPr lang="en-US" sz="1100" dirty="0"/>
              <a:t>Tell students to share the good thing </a:t>
            </a:r>
            <a:r>
              <a:rPr lang="en-US" sz="1100" b="1" dirty="0"/>
              <a:t>and </a:t>
            </a:r>
            <a:r>
              <a:rPr lang="en-US" sz="1100" dirty="0"/>
              <a:t>the reflection they wrote about it. </a:t>
            </a:r>
          </a:p>
          <a:p>
            <a:pPr marL="232802" indent="-232802">
              <a:spcBef>
                <a:spcPts val="0"/>
              </a:spcBef>
              <a:buFont typeface="+mj-lt"/>
              <a:buAutoNum type="arabicParenR"/>
              <a:defRPr/>
            </a:pPr>
            <a:r>
              <a:rPr lang="en-US" sz="1100" dirty="0"/>
              <a:t>Ask a couple students to share their "Good Stuff" at the group level. Remember to emphasize that the students </a:t>
            </a:r>
            <a:r>
              <a:rPr lang="en-US" sz="1100" b="1" u="sng" dirty="0"/>
              <a:t>explain why </a:t>
            </a:r>
            <a:r>
              <a:rPr lang="en-US" sz="1100" dirty="0"/>
              <a:t>it is a good thing to them. </a:t>
            </a:r>
          </a:p>
          <a:p>
            <a:pPr marL="220347" indent="-220347">
              <a:spcBef>
                <a:spcPts val="0"/>
              </a:spcBef>
              <a:defRPr/>
            </a:pPr>
            <a:endParaRPr lang="en-US" sz="800" dirty="0"/>
          </a:p>
          <a:p>
            <a:pPr marL="220347" indent="-220347">
              <a:spcBef>
                <a:spcPts val="0"/>
              </a:spcBef>
              <a:defRPr/>
            </a:pPr>
            <a:r>
              <a:rPr lang="en-US" sz="1100" b="1" dirty="0"/>
              <a:t>Key Points:</a:t>
            </a:r>
          </a:p>
          <a:p>
            <a:pPr marL="220347" indent="-220347">
              <a:spcBef>
                <a:spcPts val="0"/>
              </a:spcBef>
              <a:defRPr/>
            </a:pPr>
            <a:endParaRPr lang="en-US" sz="800" b="1" dirty="0"/>
          </a:p>
          <a:p>
            <a:pPr marL="232802" indent="-232802">
              <a:spcBef>
                <a:spcPts val="0"/>
              </a:spcBef>
              <a:buFont typeface="+mj-lt"/>
              <a:buAutoNum type="arabicParenR"/>
              <a:defRPr/>
            </a:pPr>
            <a:r>
              <a:rPr lang="en-US" sz="1100" dirty="0"/>
              <a:t>Optimism is important for resilience.</a:t>
            </a:r>
          </a:p>
          <a:p>
            <a:pPr marL="232802" indent="-232802">
              <a:spcBef>
                <a:spcPts val="0"/>
              </a:spcBef>
              <a:buFont typeface="+mj-lt"/>
              <a:buAutoNum type="arabicParenR"/>
              <a:defRPr/>
            </a:pPr>
            <a:r>
              <a:rPr lang="en-US" sz="1100" dirty="0"/>
              <a:t>HTGS is a daily skill. </a:t>
            </a:r>
          </a:p>
          <a:p>
            <a:pPr marL="220347" indent="-220347">
              <a:spcBef>
                <a:spcPts val="0"/>
              </a:spcBef>
              <a:buFontTx/>
              <a:buAutoNum type="arabicParenR"/>
              <a:defRPr/>
            </a:pPr>
            <a:endParaRPr lang="en-US" sz="800" dirty="0"/>
          </a:p>
          <a:p>
            <a:pPr marL="220347" indent="-220347">
              <a:spcBef>
                <a:spcPts val="0"/>
              </a:spcBef>
              <a:defRPr/>
            </a:pPr>
            <a:r>
              <a:rPr lang="en-US" sz="1100" b="1" dirty="0"/>
              <a:t>Recommendation:</a:t>
            </a:r>
          </a:p>
          <a:p>
            <a:pPr marL="220347" indent="-220347">
              <a:spcBef>
                <a:spcPts val="0"/>
              </a:spcBef>
              <a:defRPr/>
            </a:pPr>
            <a:endParaRPr lang="en-US" sz="800" b="1" dirty="0"/>
          </a:p>
          <a:p>
            <a:pPr>
              <a:spcBef>
                <a:spcPts val="0"/>
              </a:spcBef>
              <a:defRPr/>
            </a:pPr>
            <a:r>
              <a:rPr lang="en-US" sz="1100" dirty="0"/>
              <a:t>It is important to have the students Hunt the Good Stuff on a regular basis.  It is recommended that Hunt the Good Stuff be conducted and shared prior to the start of every lesson, time permitting.</a:t>
            </a:r>
          </a:p>
          <a:p>
            <a:pPr marL="220347" indent="-220347">
              <a:spcBef>
                <a:spcPts val="0"/>
              </a:spcBef>
              <a:defRPr/>
            </a:pPr>
            <a:endParaRPr lang="en-US" sz="1100" dirty="0"/>
          </a:p>
          <a:p>
            <a:pPr marL="220347" indent="-220347">
              <a:spcBef>
                <a:spcPts val="0"/>
              </a:spcBef>
              <a:defRPr/>
            </a:pPr>
            <a:endParaRPr lang="en-US" sz="1100" dirty="0"/>
          </a:p>
          <a:p>
            <a:pPr>
              <a:spcBef>
                <a:spcPts val="0"/>
              </a:spcBef>
              <a:defRPr/>
            </a:pPr>
            <a:endParaRPr lang="en-US" sz="1100" dirty="0"/>
          </a:p>
        </p:txBody>
      </p:sp>
    </p:spTree>
    <p:extLst>
      <p:ext uri="{BB962C8B-B14F-4D97-AF65-F5344CB8AC3E}">
        <p14:creationId xmlns:p14="http://schemas.microsoft.com/office/powerpoint/2010/main" val="319128682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a:defRPr/>
            </a:pPr>
            <a:fld id="{6F1B9FF7-F874-4D3F-8BFD-C368BC6A1442}" type="slidenum">
              <a:rPr lang="en-US"/>
              <a:pPr>
                <a:defRPr/>
              </a:pPr>
              <a:t>140</a:t>
            </a:fld>
            <a:endParaRPr lang="en-US" dirty="0"/>
          </a:p>
        </p:txBody>
      </p:sp>
      <p:sp>
        <p:nvSpPr>
          <p:cNvPr id="5" name="Notes Placeholder 2"/>
          <p:cNvSpPr>
            <a:spLocks noGrp="1"/>
          </p:cNvSpPr>
          <p:nvPr>
            <p:ph type="body" idx="3"/>
          </p:nvPr>
        </p:nvSpPr>
        <p:spPr>
          <a:xfrm>
            <a:off x="60246" y="33925"/>
            <a:ext cx="4116163" cy="8652355"/>
          </a:xfrm>
        </p:spPr>
        <p:txBody>
          <a:bodyPr wrap="square" numCol="1" anchor="t" anchorCtr="0" compatLnSpc="1">
            <a:prstTxWarp prst="textNoShape">
              <a:avLst/>
            </a:prstTxWarp>
            <a:noAutofit/>
          </a:bodyPr>
          <a:lstStyle/>
          <a:p>
            <a:pPr>
              <a:lnSpc>
                <a:spcPct val="110000"/>
              </a:lnSpc>
              <a:spcBef>
                <a:spcPts val="0"/>
              </a:spcBef>
              <a:spcAft>
                <a:spcPts val="0"/>
              </a:spcAft>
              <a:defRPr/>
            </a:pPr>
            <a:r>
              <a:rPr lang="en-US" sz="900" b="1" dirty="0"/>
              <a:t>Instructor Notes:</a:t>
            </a:r>
          </a:p>
          <a:p>
            <a:pPr>
              <a:lnSpc>
                <a:spcPct val="110000"/>
              </a:lnSpc>
              <a:spcBef>
                <a:spcPts val="0"/>
              </a:spcBef>
              <a:spcAft>
                <a:spcPts val="0"/>
              </a:spcAft>
              <a:defRPr/>
            </a:pPr>
            <a:endParaRPr lang="en-US" sz="400" b="1" dirty="0"/>
          </a:p>
          <a:p>
            <a:pPr>
              <a:lnSpc>
                <a:spcPct val="110000"/>
              </a:lnSpc>
              <a:spcBef>
                <a:spcPts val="0"/>
              </a:spcBef>
              <a:spcAft>
                <a:spcPts val="0"/>
              </a:spcAft>
              <a:defRPr/>
            </a:pPr>
            <a:r>
              <a:rPr lang="en-US" sz="900" b="1" u="sng" dirty="0"/>
              <a:t>Hook</a:t>
            </a:r>
            <a:r>
              <a:rPr lang="en-US" sz="900" u="sng" dirty="0"/>
              <a:t> (Low-Tech)</a:t>
            </a:r>
          </a:p>
          <a:p>
            <a:pPr marL="231895" indent="-231895" eaLnBrk="1" hangingPunct="1">
              <a:lnSpc>
                <a:spcPct val="110000"/>
              </a:lnSpc>
              <a:spcBef>
                <a:spcPts val="0"/>
              </a:spcBef>
              <a:spcAft>
                <a:spcPts val="0"/>
              </a:spcAft>
              <a:defRPr/>
            </a:pPr>
            <a:endParaRPr lang="en-US" sz="900" u="sng" dirty="0"/>
          </a:p>
          <a:p>
            <a:pPr marL="232802" indent="-232802" eaLnBrk="1" hangingPunct="1">
              <a:lnSpc>
                <a:spcPct val="110000"/>
              </a:lnSpc>
              <a:spcBef>
                <a:spcPts val="0"/>
              </a:spcBef>
              <a:spcAft>
                <a:spcPts val="0"/>
              </a:spcAft>
              <a:buFont typeface="+mj-lt"/>
              <a:buAutoNum type="arabicParenR"/>
              <a:defRPr/>
            </a:pPr>
            <a:r>
              <a:rPr lang="en-US" sz="900" dirty="0"/>
              <a:t>Demonstrate all three styles of catastrophizing.</a:t>
            </a:r>
          </a:p>
          <a:p>
            <a:pPr marL="232802" indent="-232802" eaLnBrk="1" hangingPunct="1">
              <a:lnSpc>
                <a:spcPct val="110000"/>
              </a:lnSpc>
              <a:spcBef>
                <a:spcPts val="0"/>
              </a:spcBef>
              <a:spcAft>
                <a:spcPts val="0"/>
              </a:spcAft>
              <a:buFont typeface="+mj-lt"/>
              <a:buAutoNum type="arabicParenR"/>
              <a:defRPr/>
            </a:pPr>
            <a:r>
              <a:rPr lang="en-US" sz="900" dirty="0"/>
              <a:t>Starting with downward spiral, describe the Activating Event aloud, and then demonstrate the catastrophic thoughts. After each demonstration, describe what happens physiologically, and how you’re unable to take purposeful action. Each demonstration should follow the below guidelines:</a:t>
            </a:r>
          </a:p>
          <a:p>
            <a:pPr marL="467918" lvl="1" indent="-232802" eaLnBrk="1" hangingPunct="1">
              <a:lnSpc>
                <a:spcPct val="110000"/>
              </a:lnSpc>
              <a:spcBef>
                <a:spcPts val="0"/>
              </a:spcBef>
              <a:spcAft>
                <a:spcPts val="0"/>
              </a:spcAft>
              <a:buFont typeface="Arial" panose="020B0604020202020204" pitchFamily="34" charset="0"/>
              <a:buChar char="•"/>
              <a:defRPr/>
            </a:pPr>
            <a:r>
              <a:rPr lang="en-US" sz="900" b="1" dirty="0"/>
              <a:t>Downward spiral: </a:t>
            </a:r>
            <a:r>
              <a:rPr lang="en-US" sz="900" dirty="0"/>
              <a:t>The demonstration should last 30-40 seconds and contain at least 6 thoughts.  The body movements should mimic the experience of Catastrophizing (e.g., pacing, wringing hands).</a:t>
            </a:r>
          </a:p>
          <a:p>
            <a:pPr marL="467918" lvl="1" indent="-232802" eaLnBrk="1" hangingPunct="1">
              <a:lnSpc>
                <a:spcPct val="110000"/>
              </a:lnSpc>
              <a:spcBef>
                <a:spcPts val="0"/>
              </a:spcBef>
              <a:spcAft>
                <a:spcPts val="0"/>
              </a:spcAft>
              <a:buFont typeface="Arial" panose="020B0604020202020204" pitchFamily="34" charset="0"/>
              <a:buChar char="•"/>
              <a:defRPr/>
            </a:pPr>
            <a:r>
              <a:rPr lang="en-US" sz="900" b="1" dirty="0"/>
              <a:t>Scattershot:</a:t>
            </a:r>
            <a:r>
              <a:rPr lang="en-US" sz="900" dirty="0"/>
              <a:t> The demonstration should last about 30 seconds.</a:t>
            </a:r>
          </a:p>
          <a:p>
            <a:pPr marL="467918" lvl="1" indent="-232802" eaLnBrk="1" hangingPunct="1">
              <a:lnSpc>
                <a:spcPct val="110000"/>
              </a:lnSpc>
              <a:spcBef>
                <a:spcPts val="0"/>
              </a:spcBef>
              <a:spcAft>
                <a:spcPts val="0"/>
              </a:spcAft>
              <a:buFont typeface="Arial" panose="020B0604020202020204" pitchFamily="34" charset="0"/>
              <a:buChar char="•"/>
              <a:defRPr/>
            </a:pPr>
            <a:r>
              <a:rPr lang="en-US" sz="900" b="1" dirty="0"/>
              <a:t>Circling:</a:t>
            </a:r>
            <a:r>
              <a:rPr lang="en-US" sz="900" dirty="0"/>
              <a:t> The demonstration should last about 15 seconds.</a:t>
            </a:r>
          </a:p>
          <a:p>
            <a:pPr marL="467918" lvl="1" indent="-232802" eaLnBrk="1" hangingPunct="1">
              <a:lnSpc>
                <a:spcPct val="110000"/>
              </a:lnSpc>
              <a:spcBef>
                <a:spcPts val="0"/>
              </a:spcBef>
              <a:spcAft>
                <a:spcPts val="0"/>
              </a:spcAft>
              <a:buFont typeface="+mj-lt"/>
              <a:buAutoNum type="arabicParenR"/>
              <a:defRPr/>
            </a:pPr>
            <a:endParaRPr lang="en-US" sz="400" dirty="0"/>
          </a:p>
          <a:p>
            <a:pPr marL="26527" indent="-232802" eaLnBrk="1" hangingPunct="1">
              <a:lnSpc>
                <a:spcPct val="110000"/>
              </a:lnSpc>
              <a:spcBef>
                <a:spcPts val="0"/>
              </a:spcBef>
              <a:spcAft>
                <a:spcPts val="0"/>
              </a:spcAft>
              <a:buFont typeface="+mj-lt"/>
              <a:buAutoNum type="arabicParenR"/>
              <a:defRPr/>
            </a:pPr>
            <a:r>
              <a:rPr lang="en-US" sz="900" u="sng" dirty="0"/>
              <a:t>Sample Teen Examples: </a:t>
            </a:r>
          </a:p>
          <a:p>
            <a:pPr marL="26527" indent="-232802" eaLnBrk="1" hangingPunct="1">
              <a:lnSpc>
                <a:spcPct val="110000"/>
              </a:lnSpc>
              <a:spcBef>
                <a:spcPts val="0"/>
              </a:spcBef>
              <a:spcAft>
                <a:spcPts val="0"/>
              </a:spcAft>
              <a:buFont typeface="+mj-lt"/>
              <a:buAutoNum type="arabicParenR"/>
              <a:defRPr/>
            </a:pPr>
            <a:r>
              <a:rPr lang="en-US" sz="900" dirty="0"/>
              <a:t>Downward Spiral</a:t>
            </a:r>
          </a:p>
          <a:p>
            <a:pPr marL="235117" lvl="1" eaLnBrk="1" hangingPunct="1">
              <a:lnSpc>
                <a:spcPct val="110000"/>
              </a:lnSpc>
              <a:spcBef>
                <a:spcPts val="0"/>
              </a:spcBef>
              <a:spcAft>
                <a:spcPts val="0"/>
              </a:spcAft>
              <a:defRPr/>
            </a:pPr>
            <a:r>
              <a:rPr lang="en-US" sz="900" dirty="0"/>
              <a:t>AE: Failed history mid-term</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“Oh crap, I’m going to fail this class.”</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“I’m never going to graduate.”</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“How will I ever get a job?”</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“My parents are going to kick me out.”</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“I’m going to be a bum on the street.”</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“I’ll turn to a life of crime.”</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“No one will love me.”</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“I’ll die alone.”</a:t>
            </a:r>
          </a:p>
          <a:p>
            <a:pPr marL="26527" indent="-232802" eaLnBrk="1" hangingPunct="1">
              <a:lnSpc>
                <a:spcPct val="110000"/>
              </a:lnSpc>
              <a:spcBef>
                <a:spcPts val="0"/>
              </a:spcBef>
              <a:spcAft>
                <a:spcPts val="0"/>
              </a:spcAft>
              <a:buFont typeface="+mj-lt"/>
              <a:buAutoNum type="arabicParenR"/>
              <a:defRPr/>
            </a:pPr>
            <a:r>
              <a:rPr lang="en-US" sz="900" dirty="0"/>
              <a:t>Scattershot</a:t>
            </a:r>
          </a:p>
          <a:p>
            <a:pPr marL="235117" lvl="1" eaLnBrk="1" hangingPunct="1">
              <a:lnSpc>
                <a:spcPct val="110000"/>
              </a:lnSpc>
              <a:spcBef>
                <a:spcPts val="0"/>
              </a:spcBef>
              <a:spcAft>
                <a:spcPts val="0"/>
              </a:spcAft>
              <a:defRPr/>
            </a:pPr>
            <a:r>
              <a:rPr lang="en-US" sz="900" dirty="0"/>
              <a:t>AE: Found out my family is PCSing </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“OMG, not again, I’m going to be alone forever.” </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“But what about my friends here at [Fort Knox]?”</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“Everyone is going to think I’m such a loser.”</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“Why me? It’s like my parents hate me.”</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“I’m going to have to get a new job.”</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“I’ll never make new friends.”</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“New schools are so hard in the middle of the year!”</a:t>
            </a:r>
          </a:p>
          <a:p>
            <a:pPr marL="409718" lvl="1" indent="-174602" eaLnBrk="1" hangingPunct="1">
              <a:lnSpc>
                <a:spcPct val="110000"/>
              </a:lnSpc>
              <a:spcBef>
                <a:spcPts val="0"/>
              </a:spcBef>
              <a:spcAft>
                <a:spcPts val="0"/>
              </a:spcAft>
              <a:buFont typeface="Arial" panose="020B0604020202020204" pitchFamily="34" charset="0"/>
              <a:buChar char="•"/>
              <a:defRPr/>
            </a:pPr>
            <a:r>
              <a:rPr lang="en-US" sz="900" dirty="0"/>
              <a:t>“I’m probably going to fail out of high school, maybe I </a:t>
            </a:r>
          </a:p>
          <a:p>
            <a:pPr marL="235117" lvl="1" eaLnBrk="1" hangingPunct="1">
              <a:lnSpc>
                <a:spcPct val="110000"/>
              </a:lnSpc>
              <a:spcBef>
                <a:spcPts val="0"/>
              </a:spcBef>
              <a:spcAft>
                <a:spcPts val="0"/>
              </a:spcAft>
              <a:defRPr/>
            </a:pPr>
            <a:r>
              <a:rPr lang="en-US" sz="900" dirty="0"/>
              <a:t>      should drop out.”</a:t>
            </a:r>
          </a:p>
          <a:p>
            <a:pPr marL="235117" lvl="1" eaLnBrk="1" hangingPunct="1">
              <a:lnSpc>
                <a:spcPct val="110000"/>
              </a:lnSpc>
              <a:spcBef>
                <a:spcPts val="0"/>
              </a:spcBef>
              <a:spcAft>
                <a:spcPts val="0"/>
              </a:spcAft>
              <a:defRPr/>
            </a:pPr>
            <a:r>
              <a:rPr lang="en-US" sz="900" dirty="0"/>
              <a:t>“What am I going to do?”</a:t>
            </a:r>
          </a:p>
          <a:p>
            <a:pPr marL="26527" indent="-232802" eaLnBrk="1" hangingPunct="1">
              <a:lnSpc>
                <a:spcPct val="110000"/>
              </a:lnSpc>
              <a:spcBef>
                <a:spcPts val="0"/>
              </a:spcBef>
              <a:spcAft>
                <a:spcPts val="0"/>
              </a:spcAft>
              <a:buFont typeface="+mj-lt"/>
              <a:buAutoNum type="arabicParenR"/>
              <a:defRPr/>
            </a:pPr>
            <a:r>
              <a:rPr lang="en-US" sz="900" dirty="0"/>
              <a:t>Circling </a:t>
            </a:r>
          </a:p>
          <a:p>
            <a:pPr marL="490514" lvl="1" indent="-232802" eaLnBrk="1" hangingPunct="1">
              <a:lnSpc>
                <a:spcPct val="110000"/>
              </a:lnSpc>
              <a:spcBef>
                <a:spcPts val="0"/>
              </a:spcBef>
              <a:spcAft>
                <a:spcPts val="0"/>
              </a:spcAft>
              <a:buFont typeface="Arial" panose="020B0604020202020204" pitchFamily="34" charset="0"/>
              <a:buChar char="•"/>
              <a:defRPr/>
            </a:pPr>
            <a:r>
              <a:rPr lang="en-US" sz="900" dirty="0"/>
              <a:t>AE: Lost my parents’ car keys or Dented the car</a:t>
            </a:r>
          </a:p>
          <a:p>
            <a:pPr marL="490514" lvl="1" indent="-232802" eaLnBrk="1" hangingPunct="1">
              <a:lnSpc>
                <a:spcPct val="110000"/>
              </a:lnSpc>
              <a:spcBef>
                <a:spcPts val="0"/>
              </a:spcBef>
              <a:spcAft>
                <a:spcPts val="0"/>
              </a:spcAft>
              <a:buFont typeface="Arial" panose="020B0604020202020204" pitchFamily="34" charset="0"/>
              <a:buChar char="•"/>
              <a:defRPr/>
            </a:pPr>
            <a:r>
              <a:rPr lang="en-US" sz="900" dirty="0"/>
              <a:t>“Oh no! My parents are going to kill me”</a:t>
            </a:r>
          </a:p>
          <a:p>
            <a:pPr marL="490514" lvl="1" indent="-232802" eaLnBrk="1" hangingPunct="1">
              <a:lnSpc>
                <a:spcPct val="110000"/>
              </a:lnSpc>
              <a:spcBef>
                <a:spcPts val="0"/>
              </a:spcBef>
              <a:spcAft>
                <a:spcPts val="0"/>
              </a:spcAft>
              <a:buFont typeface="Arial" panose="020B0604020202020204" pitchFamily="34" charset="0"/>
              <a:buChar char="•"/>
              <a:defRPr/>
            </a:pPr>
            <a:r>
              <a:rPr lang="en-US" sz="900" dirty="0"/>
              <a:t>“My parents are going to be so mad.”</a:t>
            </a:r>
          </a:p>
          <a:p>
            <a:pPr marL="490514" lvl="1" indent="-232802" eaLnBrk="1" hangingPunct="1">
              <a:lnSpc>
                <a:spcPct val="110000"/>
              </a:lnSpc>
              <a:spcBef>
                <a:spcPts val="0"/>
              </a:spcBef>
              <a:spcAft>
                <a:spcPts val="0"/>
              </a:spcAft>
              <a:buFont typeface="Arial" panose="020B0604020202020204" pitchFamily="34" charset="0"/>
              <a:buChar char="•"/>
              <a:defRPr/>
            </a:pPr>
            <a:r>
              <a:rPr lang="en-US" sz="900" dirty="0"/>
              <a:t>“They will never let me drive again.”</a:t>
            </a:r>
          </a:p>
          <a:p>
            <a:pPr marL="490514" lvl="1" indent="-232802" eaLnBrk="1" hangingPunct="1">
              <a:lnSpc>
                <a:spcPct val="110000"/>
              </a:lnSpc>
              <a:spcBef>
                <a:spcPts val="0"/>
              </a:spcBef>
              <a:spcAft>
                <a:spcPts val="0"/>
              </a:spcAft>
              <a:buFont typeface="Arial" panose="020B0604020202020204" pitchFamily="34" charset="0"/>
              <a:buChar char="•"/>
              <a:defRPr/>
            </a:pPr>
            <a:r>
              <a:rPr lang="en-US" sz="900" dirty="0"/>
              <a:t>(Continue to circle around these 3 thoughts)</a:t>
            </a:r>
          </a:p>
          <a:p>
            <a:pPr eaLnBrk="1" hangingPunct="1">
              <a:lnSpc>
                <a:spcPct val="110000"/>
              </a:lnSpc>
              <a:spcBef>
                <a:spcPts val="0"/>
              </a:spcBef>
              <a:spcAft>
                <a:spcPts val="0"/>
              </a:spcAft>
              <a:defRPr/>
            </a:pPr>
            <a:endParaRPr lang="en-US" sz="400" b="1" dirty="0"/>
          </a:p>
          <a:p>
            <a:pPr eaLnBrk="1" hangingPunct="1">
              <a:lnSpc>
                <a:spcPct val="110000"/>
              </a:lnSpc>
              <a:spcBef>
                <a:spcPts val="0"/>
              </a:spcBef>
              <a:spcAft>
                <a:spcPts val="0"/>
              </a:spcAft>
              <a:defRPr/>
            </a:pPr>
            <a:r>
              <a:rPr lang="en-US" sz="900" b="1" dirty="0"/>
              <a:t>Key Points:</a:t>
            </a:r>
          </a:p>
          <a:p>
            <a:pPr eaLnBrk="1" hangingPunct="1">
              <a:lnSpc>
                <a:spcPct val="110000"/>
              </a:lnSpc>
              <a:spcBef>
                <a:spcPts val="0"/>
              </a:spcBef>
              <a:spcAft>
                <a:spcPts val="0"/>
              </a:spcAft>
              <a:defRPr/>
            </a:pPr>
            <a:endParaRPr lang="en-US" sz="400" b="1" dirty="0"/>
          </a:p>
          <a:p>
            <a:pPr marL="232802" indent="-232802" eaLnBrk="1" hangingPunct="1">
              <a:lnSpc>
                <a:spcPct val="110000"/>
              </a:lnSpc>
              <a:spcBef>
                <a:spcPts val="0"/>
              </a:spcBef>
              <a:spcAft>
                <a:spcPts val="0"/>
              </a:spcAft>
              <a:buFont typeface="+mj-lt"/>
              <a:buAutoNum type="arabicParenR"/>
              <a:defRPr/>
            </a:pPr>
            <a:r>
              <a:rPr lang="en-US" sz="900" dirty="0"/>
              <a:t>Catastrophizing is when a person is lost in his or her head, and the thoughts are not reality-based.</a:t>
            </a:r>
          </a:p>
          <a:p>
            <a:pPr marL="232802" indent="-232802" eaLnBrk="1" hangingPunct="1">
              <a:lnSpc>
                <a:spcPct val="110000"/>
              </a:lnSpc>
              <a:spcBef>
                <a:spcPts val="0"/>
              </a:spcBef>
              <a:spcAft>
                <a:spcPts val="0"/>
              </a:spcAft>
              <a:buFont typeface="+mj-lt"/>
              <a:buAutoNum type="arabicParenR"/>
              <a:defRPr/>
            </a:pPr>
            <a:r>
              <a:rPr lang="en-US" sz="900" dirty="0"/>
              <a:t>Catastrophic thoughts cause anxiety and prevent purposeful action.</a:t>
            </a:r>
          </a:p>
          <a:p>
            <a:pPr marL="232802" indent="-232802" eaLnBrk="1" hangingPunct="1">
              <a:lnSpc>
                <a:spcPct val="110000"/>
              </a:lnSpc>
              <a:spcBef>
                <a:spcPts val="0"/>
              </a:spcBef>
              <a:spcAft>
                <a:spcPts val="0"/>
              </a:spcAft>
              <a:buFont typeface="+mj-lt"/>
              <a:buAutoNum type="arabicParenR"/>
              <a:defRPr/>
            </a:pPr>
            <a:r>
              <a:rPr lang="en-US" sz="900" dirty="0"/>
              <a:t>When we see others catastrophize we often laugh or feel disgust but for the person catastrophizing it is serious and anxiety filled. </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24071581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18665" y="3238680"/>
            <a:ext cx="3829249" cy="5687282"/>
          </a:xfrm>
        </p:spPr>
        <p:txBody>
          <a:bodyPr>
            <a:normAutofit/>
          </a:bodyPr>
          <a:lstStyle/>
          <a:p>
            <a:pPr>
              <a:lnSpc>
                <a:spcPct val="100000"/>
              </a:lnSpc>
              <a:spcBef>
                <a:spcPts val="0"/>
              </a:spcBef>
              <a:defRPr/>
            </a:pPr>
            <a:r>
              <a:rPr lang="en-US" sz="1100" b="1" dirty="0"/>
              <a:t>Instructor Notes: </a:t>
            </a:r>
          </a:p>
          <a:p>
            <a:pPr>
              <a:lnSpc>
                <a:spcPct val="100000"/>
              </a:lnSpc>
              <a:spcBef>
                <a:spcPts val="0"/>
              </a:spcBef>
              <a:defRPr/>
            </a:pPr>
            <a:endParaRPr lang="en-US" sz="1100" b="1" dirty="0"/>
          </a:p>
          <a:p>
            <a:pPr marL="231895" indent="-231895">
              <a:lnSpc>
                <a:spcPct val="100000"/>
              </a:lnSpc>
              <a:spcBef>
                <a:spcPts val="0"/>
              </a:spcBef>
              <a:defRPr/>
            </a:pPr>
            <a:r>
              <a:rPr lang="en-US" sz="1100" b="1" u="sng" dirty="0"/>
              <a:t>Hook</a:t>
            </a:r>
            <a:r>
              <a:rPr lang="en-US" sz="1100" u="sng" dirty="0"/>
              <a:t> (Low-Tech)</a:t>
            </a:r>
          </a:p>
          <a:p>
            <a:pPr marL="231895" indent="-231895">
              <a:lnSpc>
                <a:spcPct val="100000"/>
              </a:lnSpc>
              <a:spcBef>
                <a:spcPts val="0"/>
              </a:spcBef>
              <a:defRPr/>
            </a:pPr>
            <a:endParaRPr lang="en-US" sz="1100" dirty="0"/>
          </a:p>
          <a:p>
            <a:pPr marL="232802" indent="-232802">
              <a:lnSpc>
                <a:spcPct val="100000"/>
              </a:lnSpc>
              <a:spcBef>
                <a:spcPts val="0"/>
              </a:spcBef>
              <a:buFont typeface="+mj-lt"/>
              <a:buAutoNum type="arabicParenR"/>
              <a:defRPr/>
            </a:pPr>
            <a:r>
              <a:rPr lang="en-US" sz="1100" dirty="0"/>
              <a:t>Review what triggers catastrophic thinking. Use the images on the slide for examples. </a:t>
            </a:r>
          </a:p>
          <a:p>
            <a:pPr marL="465603" lvl="1" indent="-227952">
              <a:lnSpc>
                <a:spcPct val="100000"/>
              </a:lnSpc>
              <a:spcBef>
                <a:spcPts val="0"/>
              </a:spcBef>
              <a:buFont typeface="Arial" panose="020B0604020202020204" pitchFamily="34" charset="0"/>
              <a:buChar char="•"/>
              <a:defRPr/>
            </a:pPr>
            <a:r>
              <a:rPr lang="en-US" sz="1100" dirty="0"/>
              <a:t>When something is unclear (e.g., parent  says “call me” in a text message).</a:t>
            </a:r>
          </a:p>
          <a:p>
            <a:pPr marL="465603" lvl="1" indent="-227952">
              <a:lnSpc>
                <a:spcPct val="100000"/>
              </a:lnSpc>
              <a:spcBef>
                <a:spcPts val="0"/>
              </a:spcBef>
              <a:buFont typeface="Arial" panose="020B0604020202020204" pitchFamily="34" charset="0"/>
              <a:buChar char="•"/>
              <a:defRPr/>
            </a:pPr>
            <a:r>
              <a:rPr lang="en-US" sz="1100" dirty="0"/>
              <a:t>Something you value is at stake (e.g., failed a test).</a:t>
            </a:r>
          </a:p>
          <a:p>
            <a:pPr marL="465603" lvl="1" indent="-227952">
              <a:lnSpc>
                <a:spcPct val="100000"/>
              </a:lnSpc>
              <a:spcBef>
                <a:spcPts val="0"/>
              </a:spcBef>
              <a:buFont typeface="Arial" panose="020B0604020202020204" pitchFamily="34" charset="0"/>
              <a:buChar char="•"/>
              <a:defRPr/>
            </a:pPr>
            <a:r>
              <a:rPr lang="en-US" sz="1100" dirty="0"/>
              <a:t>You’re run down or tired (e.g., didn’t get much sleep after studying all night).</a:t>
            </a:r>
          </a:p>
          <a:p>
            <a:pPr marL="465603" lvl="1" indent="-227952">
              <a:lnSpc>
                <a:spcPct val="100000"/>
              </a:lnSpc>
              <a:spcBef>
                <a:spcPts val="0"/>
              </a:spcBef>
              <a:buFont typeface="Arial" panose="020B0604020202020204" pitchFamily="34" charset="0"/>
              <a:buChar char="•"/>
              <a:defRPr/>
            </a:pPr>
            <a:r>
              <a:rPr lang="en-US" sz="1100" dirty="0"/>
              <a:t>You already fear the situation (e.g., parent deploying). </a:t>
            </a:r>
          </a:p>
          <a:p>
            <a:pPr marL="465603" lvl="1" indent="-227952">
              <a:lnSpc>
                <a:spcPct val="100000"/>
              </a:lnSpc>
              <a:spcBef>
                <a:spcPts val="0"/>
              </a:spcBef>
              <a:buFont typeface="Arial" panose="020B0604020202020204" pitchFamily="34" charset="0"/>
              <a:buChar char="•"/>
              <a:defRPr/>
            </a:pPr>
            <a:r>
              <a:rPr lang="en-US" sz="1100" dirty="0"/>
              <a:t>Your first time doing something (e.g., first day at a new school).</a:t>
            </a:r>
          </a:p>
          <a:p>
            <a:pPr marL="232802" indent="-232802">
              <a:lnSpc>
                <a:spcPct val="100000"/>
              </a:lnSpc>
              <a:spcBef>
                <a:spcPts val="0"/>
              </a:spcBef>
              <a:buFont typeface="+mj-lt"/>
              <a:buAutoNum type="arabicParenR"/>
              <a:defRPr/>
            </a:pPr>
            <a:r>
              <a:rPr lang="en-US" sz="1100" dirty="0"/>
              <a:t>Ask if students have any triggers they want to add.</a:t>
            </a:r>
          </a:p>
          <a:p>
            <a:pPr>
              <a:lnSpc>
                <a:spcPct val="100000"/>
              </a:lnSpc>
              <a:spcBef>
                <a:spcPts val="0"/>
              </a:spcBef>
              <a:defRPr/>
            </a:pPr>
            <a:endParaRPr lang="en-US" sz="1100" dirty="0"/>
          </a:p>
        </p:txBody>
      </p:sp>
      <p:sp>
        <p:nvSpPr>
          <p:cNvPr id="6" name="Slide Number Placeholder 5"/>
          <p:cNvSpPr>
            <a:spLocks noGrp="1"/>
          </p:cNvSpPr>
          <p:nvPr>
            <p:ph type="sldNum" sz="quarter" idx="5"/>
          </p:nvPr>
        </p:nvSpPr>
        <p:spPr/>
        <p:txBody>
          <a:bodyPr/>
          <a:lstStyle/>
          <a:p>
            <a:pPr>
              <a:defRPr/>
            </a:pPr>
            <a:fld id="{B2775B99-8D5A-4077-9EE9-A2977404703D}" type="slidenum">
              <a:rPr lang="en-US" smtClean="0"/>
              <a:pPr>
                <a:defRPr/>
              </a:pPr>
              <a:t>141</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53888830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35843" name="Notes Placeholder 2"/>
          <p:cNvSpPr>
            <a:spLocks noGrp="1"/>
          </p:cNvSpPr>
          <p:nvPr>
            <p:ph type="body" idx="1"/>
          </p:nvPr>
        </p:nvSpPr>
        <p:spPr bwMode="auto">
          <a:xfrm>
            <a:off x="138141" y="3200331"/>
            <a:ext cx="3999945" cy="5687282"/>
          </a:xfrm>
          <a:noFill/>
        </p:spPr>
        <p:txBody>
          <a:bodyPr wrap="square" numCol="1" anchor="t" anchorCtr="0" compatLnSpc="1">
            <a:prstTxWarp prst="textNoShape">
              <a:avLst/>
            </a:prstTxWarp>
            <a:noAutofit/>
          </a:bodyPr>
          <a:lstStyle/>
          <a:p>
            <a:pPr>
              <a:lnSpc>
                <a:spcPct val="100000"/>
              </a:lnSpc>
            </a:pPr>
            <a:r>
              <a:rPr lang="en-US" sz="1100" b="1" dirty="0"/>
              <a:t>Trainer Instructors:</a:t>
            </a:r>
          </a:p>
          <a:p>
            <a:pPr>
              <a:lnSpc>
                <a:spcPct val="100000"/>
              </a:lnSpc>
            </a:pPr>
            <a:endParaRPr lang="en-US" sz="1100" b="1" dirty="0"/>
          </a:p>
          <a:p>
            <a:pPr marL="232802" indent="-232802">
              <a:lnSpc>
                <a:spcPct val="100000"/>
              </a:lnSpc>
              <a:buFont typeface="+mj-lt"/>
              <a:buAutoNum type="arabicParenR"/>
            </a:pPr>
            <a:r>
              <a:rPr lang="en-US" sz="1100" dirty="0"/>
              <a:t>Tell students we will be going over the steps of Put It Into Perspective. Emphasize that order is very important. </a:t>
            </a:r>
          </a:p>
          <a:p>
            <a:pPr marL="232802" indent="-232802">
              <a:lnSpc>
                <a:spcPct val="100000"/>
              </a:lnSpc>
              <a:buFont typeface="+mj-lt"/>
              <a:buAutoNum type="arabicParenR"/>
            </a:pPr>
            <a:r>
              <a:rPr lang="en-US" sz="1100" dirty="0"/>
              <a:t>Point out the goal of PIIP and instruct students to underline LOWER ANXIETY in their Participant Workbook. </a:t>
            </a:r>
          </a:p>
          <a:p>
            <a:pPr marL="232802" indent="-232802">
              <a:lnSpc>
                <a:spcPct val="100000"/>
              </a:lnSpc>
              <a:buFont typeface="+mj-lt"/>
              <a:buAutoNum type="arabicParenR"/>
            </a:pPr>
            <a:r>
              <a:rPr lang="en-US" sz="1100" dirty="0"/>
              <a:t>The skill always starts with describing the AE. </a:t>
            </a:r>
          </a:p>
          <a:p>
            <a:pPr marL="232802" indent="-232802">
              <a:lnSpc>
                <a:spcPct val="100000"/>
              </a:lnSpc>
              <a:buFont typeface="+mj-lt"/>
              <a:buAutoNum type="arabicParenR"/>
            </a:pPr>
            <a:r>
              <a:rPr lang="en-US" sz="1100" dirty="0"/>
              <a:t>Then, you must Capture the Worst Case thoughts, Generate the Best Case thoughts, and Identify the Most Likely outcomes. Capturing the Worst Case then generating the Best Case (in that order) “jolts” people out of their anxiety so they are better able to identify the accurate Most Likely outcomes of a situation. </a:t>
            </a:r>
          </a:p>
          <a:p>
            <a:pPr marL="232802" indent="-232802">
              <a:lnSpc>
                <a:spcPct val="100000"/>
              </a:lnSpc>
              <a:buFont typeface="+mj-lt"/>
              <a:buAutoNum type="arabicParenR"/>
            </a:pPr>
            <a:r>
              <a:rPr lang="en-US" sz="1100" dirty="0"/>
              <a:t>Point out that Best Case thoughts are highly unlikely to actually happen.</a:t>
            </a:r>
          </a:p>
          <a:p>
            <a:pPr marL="232802" indent="-232802">
              <a:lnSpc>
                <a:spcPct val="100000"/>
              </a:lnSpc>
              <a:spcBef>
                <a:spcPts val="0"/>
              </a:spcBef>
              <a:buFont typeface="+mj-lt"/>
              <a:buAutoNum type="arabicParenR"/>
              <a:defRPr/>
            </a:pPr>
            <a:r>
              <a:rPr lang="en-US" sz="1100" dirty="0"/>
              <a:t>Point out that the Most Likely outcomes may not all be positive, but identifying them allows one to Develop a plan.</a:t>
            </a:r>
          </a:p>
          <a:p>
            <a:pPr marL="232802" indent="-232802">
              <a:lnSpc>
                <a:spcPct val="100000"/>
              </a:lnSpc>
              <a:spcBef>
                <a:spcPts val="0"/>
              </a:spcBef>
              <a:buFont typeface="+mj-lt"/>
              <a:buAutoNum type="arabicParenR"/>
              <a:defRPr/>
            </a:pPr>
            <a:r>
              <a:rPr lang="en-US" sz="1100" dirty="0"/>
              <a:t>The final step is to Develop a plan for dealing with the Most Likely outcomes.</a:t>
            </a:r>
          </a:p>
          <a:p>
            <a:pPr>
              <a:lnSpc>
                <a:spcPct val="100000"/>
              </a:lnSpc>
              <a:spcBef>
                <a:spcPts val="0"/>
              </a:spcBef>
              <a:defRPr/>
            </a:pPr>
            <a:endParaRPr lang="en-US" sz="1100" dirty="0"/>
          </a:p>
          <a:p>
            <a:pPr>
              <a:lnSpc>
                <a:spcPct val="100000"/>
              </a:lnSpc>
              <a:spcBef>
                <a:spcPts val="0"/>
              </a:spcBef>
              <a:defRPr/>
            </a:pPr>
            <a:r>
              <a:rPr lang="en-US" sz="1100" b="1" dirty="0"/>
              <a:t>Key Points:</a:t>
            </a:r>
            <a:endParaRPr lang="en-US" sz="1100" dirty="0"/>
          </a:p>
          <a:p>
            <a:pPr>
              <a:lnSpc>
                <a:spcPct val="100000"/>
              </a:lnSpc>
              <a:spcBef>
                <a:spcPts val="0"/>
              </a:spcBef>
              <a:buFont typeface="Calibri" pitchFamily="34" charset="0"/>
              <a:buAutoNum type="arabicParenR"/>
              <a:defRPr/>
            </a:pPr>
            <a:endParaRPr lang="en-US" sz="1100" b="1" dirty="0"/>
          </a:p>
          <a:p>
            <a:pPr marL="232802" indent="-232802">
              <a:lnSpc>
                <a:spcPct val="100000"/>
              </a:lnSpc>
              <a:spcBef>
                <a:spcPts val="0"/>
              </a:spcBef>
              <a:buFont typeface="+mj-lt"/>
              <a:buAutoNum type="arabicParenR"/>
              <a:defRPr/>
            </a:pPr>
            <a:r>
              <a:rPr lang="en-US" sz="1100" dirty="0"/>
              <a:t>When using the skill of PIIP, always follow the order of the five steps: </a:t>
            </a:r>
          </a:p>
          <a:p>
            <a:pPr marL="465603" lvl="1" indent="-227952">
              <a:lnSpc>
                <a:spcPct val="100000"/>
              </a:lnSpc>
              <a:spcBef>
                <a:spcPts val="0"/>
              </a:spcBef>
              <a:buFont typeface="Arial" panose="020B0604020202020204" pitchFamily="34" charset="0"/>
              <a:buChar char="•"/>
              <a:defRPr/>
            </a:pPr>
            <a:r>
              <a:rPr lang="en-US" sz="1100" dirty="0"/>
              <a:t>Describe the AE</a:t>
            </a:r>
          </a:p>
          <a:p>
            <a:pPr marL="465603" lvl="1" indent="-227952">
              <a:lnSpc>
                <a:spcPct val="100000"/>
              </a:lnSpc>
              <a:spcBef>
                <a:spcPts val="0"/>
              </a:spcBef>
              <a:buFont typeface="Arial" panose="020B0604020202020204" pitchFamily="34" charset="0"/>
              <a:buChar char="•"/>
              <a:defRPr/>
            </a:pPr>
            <a:r>
              <a:rPr lang="en-US" sz="1100" dirty="0"/>
              <a:t>Capture Worst Case thoughts</a:t>
            </a:r>
          </a:p>
          <a:p>
            <a:pPr marL="465603" lvl="1" indent="-227952">
              <a:lnSpc>
                <a:spcPct val="100000"/>
              </a:lnSpc>
              <a:spcBef>
                <a:spcPts val="0"/>
              </a:spcBef>
              <a:buFont typeface="Arial" panose="020B0604020202020204" pitchFamily="34" charset="0"/>
              <a:buChar char="•"/>
              <a:defRPr/>
            </a:pPr>
            <a:r>
              <a:rPr lang="en-US" sz="1100" dirty="0"/>
              <a:t>Generate Best Case thoughts</a:t>
            </a:r>
          </a:p>
          <a:p>
            <a:pPr marL="465603" lvl="1" indent="-227952">
              <a:lnSpc>
                <a:spcPct val="100000"/>
              </a:lnSpc>
              <a:spcBef>
                <a:spcPts val="0"/>
              </a:spcBef>
              <a:buFont typeface="Arial" panose="020B0604020202020204" pitchFamily="34" charset="0"/>
              <a:buChar char="•"/>
              <a:defRPr/>
            </a:pPr>
            <a:r>
              <a:rPr lang="en-US" sz="1100" dirty="0"/>
              <a:t>Identify Most Likely outcomes</a:t>
            </a:r>
          </a:p>
          <a:p>
            <a:pPr marL="465603" lvl="1" indent="-227952">
              <a:lnSpc>
                <a:spcPct val="100000"/>
              </a:lnSpc>
              <a:spcBef>
                <a:spcPts val="0"/>
              </a:spcBef>
              <a:buFont typeface="Arial" panose="020B0604020202020204" pitchFamily="34" charset="0"/>
              <a:buChar char="•"/>
              <a:defRPr/>
            </a:pPr>
            <a:r>
              <a:rPr lang="en-US" sz="1100" dirty="0"/>
              <a:t>Develop a plan </a:t>
            </a:r>
          </a:p>
          <a:p>
            <a:pPr marL="465603" indent="-227952">
              <a:lnSpc>
                <a:spcPct val="100000"/>
              </a:lnSpc>
              <a:buFont typeface="Arial" panose="020B0604020202020204" pitchFamily="34" charset="0"/>
              <a:buChar char="•"/>
            </a:pPr>
            <a:endParaRPr lang="en-US" sz="1100" dirty="0"/>
          </a:p>
        </p:txBody>
      </p:sp>
      <p:sp>
        <p:nvSpPr>
          <p:cNvPr id="342021" name="Slide Number Placeholder 4"/>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6496" indent="-287114" eaLnBrk="0" hangingPunct="0">
              <a:defRPr>
                <a:solidFill>
                  <a:schemeClr val="tx1"/>
                </a:solidFill>
                <a:latin typeface="Arial" pitchFamily="34" charset="0"/>
              </a:defRPr>
            </a:lvl2pPr>
            <a:lvl3pPr marL="1148457" indent="-229692" eaLnBrk="0" hangingPunct="0">
              <a:defRPr>
                <a:solidFill>
                  <a:schemeClr val="tx1"/>
                </a:solidFill>
                <a:latin typeface="Arial" pitchFamily="34" charset="0"/>
              </a:defRPr>
            </a:lvl3pPr>
            <a:lvl4pPr marL="1607839" indent="-229692" eaLnBrk="0" hangingPunct="0">
              <a:defRPr>
                <a:solidFill>
                  <a:schemeClr val="tx1"/>
                </a:solidFill>
                <a:latin typeface="Arial" pitchFamily="34" charset="0"/>
              </a:defRPr>
            </a:lvl4pPr>
            <a:lvl5pPr marL="2067223" indent="-229692" eaLnBrk="0" hangingPunct="0">
              <a:defRPr>
                <a:solidFill>
                  <a:schemeClr val="tx1"/>
                </a:solidFill>
                <a:latin typeface="Arial" pitchFamily="34" charset="0"/>
              </a:defRPr>
            </a:lvl5pPr>
            <a:lvl6pPr marL="2526606" indent="-229692" eaLnBrk="0" fontAlgn="base" hangingPunct="0">
              <a:spcBef>
                <a:spcPct val="0"/>
              </a:spcBef>
              <a:spcAft>
                <a:spcPct val="0"/>
              </a:spcAft>
              <a:defRPr>
                <a:solidFill>
                  <a:schemeClr val="tx1"/>
                </a:solidFill>
                <a:latin typeface="Arial" pitchFamily="34" charset="0"/>
              </a:defRPr>
            </a:lvl6pPr>
            <a:lvl7pPr marL="2985987" indent="-229692" eaLnBrk="0" fontAlgn="base" hangingPunct="0">
              <a:spcBef>
                <a:spcPct val="0"/>
              </a:spcBef>
              <a:spcAft>
                <a:spcPct val="0"/>
              </a:spcAft>
              <a:defRPr>
                <a:solidFill>
                  <a:schemeClr val="tx1"/>
                </a:solidFill>
                <a:latin typeface="Arial" pitchFamily="34" charset="0"/>
              </a:defRPr>
            </a:lvl7pPr>
            <a:lvl8pPr marL="3445370" indent="-229692" eaLnBrk="0" fontAlgn="base" hangingPunct="0">
              <a:spcBef>
                <a:spcPct val="0"/>
              </a:spcBef>
              <a:spcAft>
                <a:spcPct val="0"/>
              </a:spcAft>
              <a:defRPr>
                <a:solidFill>
                  <a:schemeClr val="tx1"/>
                </a:solidFill>
                <a:latin typeface="Arial" pitchFamily="34" charset="0"/>
              </a:defRPr>
            </a:lvl8pPr>
            <a:lvl9pPr marL="3904753" indent="-229692" eaLnBrk="0" fontAlgn="base" hangingPunct="0">
              <a:spcBef>
                <a:spcPct val="0"/>
              </a:spcBef>
              <a:spcAft>
                <a:spcPct val="0"/>
              </a:spcAft>
              <a:defRPr>
                <a:solidFill>
                  <a:schemeClr val="tx1"/>
                </a:solidFill>
                <a:latin typeface="Arial" pitchFamily="34" charset="0"/>
              </a:defRPr>
            </a:lvl9pPr>
          </a:lstStyle>
          <a:p>
            <a:pPr eaLnBrk="1" hangingPunct="1">
              <a:defRPr/>
            </a:pPr>
            <a:fld id="{4B9C0BCD-C12C-423E-B0C9-C1F3CB363B03}" type="slidenum">
              <a:rPr lang="en-US">
                <a:solidFill>
                  <a:prstClr val="black"/>
                </a:solidFill>
                <a:latin typeface="Verdana" pitchFamily="34" charset="0"/>
              </a:rPr>
              <a:pPr eaLnBrk="1" hangingPunct="1">
                <a:defRPr/>
              </a:pPr>
              <a:t>142</a:t>
            </a:fld>
            <a:endParaRPr lang="en-US" dirty="0">
              <a:solidFill>
                <a:prstClr val="black"/>
              </a:solidFill>
              <a:latin typeface="Verdana" pitchFamily="34" charset="0"/>
            </a:endParaRPr>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07585207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4" name="Slide Number Placeholder 3"/>
          <p:cNvSpPr>
            <a:spLocks noGrp="1"/>
          </p:cNvSpPr>
          <p:nvPr>
            <p:ph type="sldNum" sz="quarter" idx="10"/>
          </p:nvPr>
        </p:nvSpPr>
        <p:spPr/>
        <p:txBody>
          <a:bodyPr/>
          <a:lstStyle/>
          <a:p>
            <a:pPr>
              <a:defRPr/>
            </a:pPr>
            <a:fld id="{C48B8EC7-829C-4684-8F50-EFB8768BBE60}" type="slidenum">
              <a:rPr lang="en-US" smtClean="0"/>
              <a:pPr>
                <a:defRPr/>
              </a:pPr>
              <a:t>143</a:t>
            </a:fld>
            <a:endParaRPr lang="en-US" dirty="0"/>
          </a:p>
        </p:txBody>
      </p:sp>
      <p:sp>
        <p:nvSpPr>
          <p:cNvPr id="6" name="TextBox 5"/>
          <p:cNvSpPr txBox="1">
            <a:spLocks noChangeArrowheads="1"/>
          </p:cNvSpPr>
          <p:nvPr/>
        </p:nvSpPr>
        <p:spPr bwMode="auto">
          <a:xfrm>
            <a:off x="1904740" y="3"/>
            <a:ext cx="533996" cy="278808"/>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Flip </a:t>
            </a:r>
          </a:p>
          <a:p>
            <a:pPr algn="ctr"/>
            <a:r>
              <a:rPr lang="en-US" altLang="en-US" sz="900" b="1" dirty="0">
                <a:latin typeface="Verdana" pitchFamily="34" charset="0"/>
              </a:rPr>
              <a:t>Chart</a:t>
            </a:r>
          </a:p>
        </p:txBody>
      </p:sp>
      <p:sp>
        <p:nvSpPr>
          <p:cNvPr id="7" name="Notes Placeholder 2"/>
          <p:cNvSpPr>
            <a:spLocks noGrp="1"/>
          </p:cNvSpPr>
          <p:nvPr>
            <p:ph type="body" idx="1"/>
          </p:nvPr>
        </p:nvSpPr>
        <p:spPr>
          <a:xfrm>
            <a:off x="108929" y="3238680"/>
            <a:ext cx="4037269" cy="5687282"/>
          </a:xfrm>
        </p:spPr>
        <p:txBody>
          <a:bodyPr wrap="square" numCol="1" anchor="t" anchorCtr="0" compatLnSpc="1">
            <a:prstTxWarp prst="textNoShape">
              <a:avLst/>
            </a:prstTxWarp>
            <a:noAutofit/>
          </a:bodyPr>
          <a:lstStyle/>
          <a:p>
            <a:pPr>
              <a:lnSpc>
                <a:spcPct val="100000"/>
              </a:lnSpc>
              <a:spcBef>
                <a:spcPts val="0"/>
              </a:spcBef>
              <a:defRPr/>
            </a:pPr>
            <a:r>
              <a:rPr lang="en-US" altLang="en-US" sz="1100" b="1" spc="-20" dirty="0"/>
              <a:t>Instructor Notes:</a:t>
            </a:r>
          </a:p>
          <a:p>
            <a:pPr>
              <a:lnSpc>
                <a:spcPct val="100000"/>
              </a:lnSpc>
              <a:spcBef>
                <a:spcPts val="0"/>
              </a:spcBef>
              <a:defRPr/>
            </a:pPr>
            <a:endParaRPr lang="en-US" altLang="en-US" sz="1100" b="1" spc="-20" dirty="0"/>
          </a:p>
          <a:p>
            <a:pPr>
              <a:lnSpc>
                <a:spcPct val="100000"/>
              </a:lnSpc>
              <a:spcBef>
                <a:spcPts val="0"/>
              </a:spcBef>
              <a:defRPr/>
            </a:pPr>
            <a:r>
              <a:rPr lang="en-US" altLang="en-US" sz="1100" b="1" spc="-20" dirty="0"/>
              <a:t>[This demonstration is optional, do if time permits. If time does not permit, follow the example in the Participant Workbook, shown on next slide.]</a:t>
            </a:r>
          </a:p>
          <a:p>
            <a:pPr>
              <a:lnSpc>
                <a:spcPct val="100000"/>
              </a:lnSpc>
              <a:spcBef>
                <a:spcPts val="0"/>
              </a:spcBef>
              <a:defRPr/>
            </a:pPr>
            <a:endParaRPr lang="en-US" altLang="en-US" sz="1100" b="1" spc="-20" dirty="0"/>
          </a:p>
          <a:p>
            <a:pPr>
              <a:lnSpc>
                <a:spcPct val="100000"/>
              </a:lnSpc>
              <a:spcBef>
                <a:spcPts val="0"/>
              </a:spcBef>
              <a:defRPr/>
            </a:pPr>
            <a:r>
              <a:rPr lang="en-US" altLang="en-US" sz="1100" b="1" u="sng" spc="-20" dirty="0"/>
              <a:t>Demonstration </a:t>
            </a:r>
            <a:r>
              <a:rPr lang="en-US" altLang="en-US" sz="1100" u="sng" spc="-20" dirty="0"/>
              <a:t>(Low-Tech)</a:t>
            </a:r>
          </a:p>
          <a:p>
            <a:pPr>
              <a:lnSpc>
                <a:spcPct val="100000"/>
              </a:lnSpc>
              <a:spcBef>
                <a:spcPts val="0"/>
              </a:spcBef>
              <a:defRPr/>
            </a:pPr>
            <a:endParaRPr lang="en-US" altLang="en-US" sz="1100" b="1" spc="-20" dirty="0"/>
          </a:p>
          <a:p>
            <a:pPr marL="232802" indent="-232802">
              <a:lnSpc>
                <a:spcPct val="100000"/>
              </a:lnSpc>
              <a:spcBef>
                <a:spcPts val="0"/>
              </a:spcBef>
              <a:buFont typeface="+mj-lt"/>
              <a:buAutoNum type="arabicParenR"/>
              <a:defRPr/>
            </a:pPr>
            <a:r>
              <a:rPr lang="en-US" altLang="en-US" sz="1100" spc="-20" dirty="0"/>
              <a:t>Prepare a flip chart that looks exactly like the blank PIIP Practical Exercise ahead of time.</a:t>
            </a:r>
          </a:p>
          <a:p>
            <a:pPr marL="232802" indent="-232802">
              <a:lnSpc>
                <a:spcPct val="100000"/>
              </a:lnSpc>
              <a:spcBef>
                <a:spcPts val="0"/>
              </a:spcBef>
              <a:buFont typeface="+mj-lt"/>
              <a:buAutoNum type="arabicParenR"/>
              <a:defRPr/>
            </a:pPr>
            <a:r>
              <a:rPr lang="en-US" altLang="en-US" sz="1100" spc="-20" dirty="0">
                <a:cs typeface="Times New Roman" pitchFamily="18" charset="0"/>
              </a:rPr>
              <a:t>This demonstration should take approximately 12 minutes.</a:t>
            </a:r>
          </a:p>
          <a:p>
            <a:pPr marL="232802" indent="-232802">
              <a:lnSpc>
                <a:spcPct val="100000"/>
              </a:lnSpc>
              <a:spcBef>
                <a:spcPts val="0"/>
              </a:spcBef>
              <a:buFont typeface="+mj-lt"/>
              <a:buAutoNum type="arabicParenR"/>
              <a:defRPr/>
            </a:pPr>
            <a:r>
              <a:rPr lang="en-US" altLang="en-US" sz="1100" spc="-20" dirty="0"/>
              <a:t>Facilitate Step 1: Describe the Activating Event: “I got home from school and my parent told me that he/she just found out that he/she is deploying.”</a:t>
            </a:r>
          </a:p>
          <a:p>
            <a:pPr marL="232802" indent="-232802">
              <a:lnSpc>
                <a:spcPct val="100000"/>
              </a:lnSpc>
              <a:spcBef>
                <a:spcPts val="0"/>
              </a:spcBef>
              <a:buFont typeface="+mj-lt"/>
              <a:buAutoNum type="arabicParenR"/>
              <a:defRPr/>
            </a:pPr>
            <a:r>
              <a:rPr lang="en-US" altLang="en-US" sz="1100" spc="-20" dirty="0"/>
              <a:t>Facilitate Step 2: Capture the Worst Case thoughts (flip chart on the left side):</a:t>
            </a:r>
          </a:p>
          <a:p>
            <a:pPr marL="464698" lvl="1" indent="-232802">
              <a:lnSpc>
                <a:spcPct val="100000"/>
              </a:lnSpc>
              <a:spcBef>
                <a:spcPts val="0"/>
              </a:spcBef>
              <a:buFont typeface="Arial" panose="020B0604020202020204" pitchFamily="34" charset="0"/>
              <a:buChar char="•"/>
              <a:defRPr/>
            </a:pPr>
            <a:r>
              <a:rPr lang="en-US" altLang="en-US" sz="1100" spc="-20" dirty="0"/>
              <a:t>The demonstration tends to work best with a downward spiral example, but if the style changes to scattershot during the demonstration, name what has happened and proceed with the demonstration. Circling does not make for a good demonstration.</a:t>
            </a:r>
          </a:p>
          <a:p>
            <a:pPr marL="464698" lvl="1" indent="-232802">
              <a:lnSpc>
                <a:spcPct val="100000"/>
              </a:lnSpc>
              <a:spcBef>
                <a:spcPts val="0"/>
              </a:spcBef>
              <a:buFont typeface="Arial" panose="020B0604020202020204" pitchFamily="34" charset="0"/>
              <a:buChar char="•"/>
              <a:defRPr/>
            </a:pPr>
            <a:r>
              <a:rPr lang="en-US" altLang="en-US" sz="1100" spc="-20" dirty="0"/>
              <a:t>Emphasize the logic of using the verb “Capture.”</a:t>
            </a:r>
          </a:p>
          <a:p>
            <a:pPr marL="464698" lvl="1" indent="-232802">
              <a:lnSpc>
                <a:spcPct val="100000"/>
              </a:lnSpc>
              <a:spcBef>
                <a:spcPts val="0"/>
              </a:spcBef>
              <a:buFont typeface="Arial" panose="020B0604020202020204" pitchFamily="34" charset="0"/>
              <a:buChar char="•"/>
              <a:defRPr/>
            </a:pPr>
            <a:r>
              <a:rPr lang="en-US" altLang="en-US" sz="1100" spc="-20" dirty="0"/>
              <a:t>Point out that catastrophic thoughts feel real in the moment. Proof that they feel real is that our bodies react strongly (e.g., anxiety, hands sweating, heart racing, confused thinking, agitation, etc.). </a:t>
            </a:r>
          </a:p>
          <a:p>
            <a:pPr marL="464698" lvl="1" indent="-232802">
              <a:lnSpc>
                <a:spcPct val="100000"/>
              </a:lnSpc>
              <a:spcBef>
                <a:spcPts val="0"/>
              </a:spcBef>
              <a:buFont typeface="Arial" panose="020B0604020202020204" pitchFamily="34" charset="0"/>
              <a:buChar char="•"/>
              <a:defRPr/>
            </a:pPr>
            <a:r>
              <a:rPr lang="en-US" altLang="en-US" sz="1100" spc="-20" dirty="0"/>
              <a:t>Use the question “And then what happens?” until the group stops generating ideas. Record the Worst Case thoughts on the left side of the flip chart. </a:t>
            </a:r>
          </a:p>
          <a:p>
            <a:pPr marL="232802" indent="-232802">
              <a:lnSpc>
                <a:spcPct val="100000"/>
              </a:lnSpc>
              <a:spcBef>
                <a:spcPts val="0"/>
              </a:spcBef>
              <a:buFont typeface="+mj-lt"/>
              <a:buAutoNum type="arabicParenR"/>
              <a:defRPr/>
            </a:pPr>
            <a:r>
              <a:rPr lang="en-US" altLang="en-US" sz="1100" spc="-20" dirty="0"/>
              <a:t>Ask students about their mood, focus, and energy after reviewing Step 2.</a:t>
            </a: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9083709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a:defRPr/>
            </a:pPr>
            <a:fld id="{AA8E41AC-E6C9-4E95-9CFB-C2C82E7F23A2}" type="slidenum">
              <a:rPr lang="en-US"/>
              <a:pPr>
                <a:defRPr/>
              </a:pPr>
              <a:t>144</a:t>
            </a:fld>
            <a:endParaRPr lang="en-US" dirty="0"/>
          </a:p>
        </p:txBody>
      </p:sp>
      <p:sp>
        <p:nvSpPr>
          <p:cNvPr id="5" name="Notes Placeholder 2"/>
          <p:cNvSpPr>
            <a:spLocks noGrp="1"/>
          </p:cNvSpPr>
          <p:nvPr>
            <p:ph type="body" idx="3"/>
          </p:nvPr>
        </p:nvSpPr>
        <p:spPr>
          <a:xfrm>
            <a:off x="234660" y="3013986"/>
            <a:ext cx="3829249" cy="6125986"/>
          </a:xfrm>
        </p:spPr>
        <p:txBody>
          <a:bodyPr wrap="square" numCol="1" anchor="t" anchorCtr="0" compatLnSpc="1">
            <a:prstTxWarp prst="textNoShape">
              <a:avLst/>
            </a:prstTxWarp>
            <a:noAutofit/>
          </a:bodyPr>
          <a:lstStyle/>
          <a:p>
            <a:pPr>
              <a:lnSpc>
                <a:spcPct val="100000"/>
              </a:lnSpc>
              <a:spcBef>
                <a:spcPts val="0"/>
              </a:spcBef>
              <a:defRPr/>
            </a:pPr>
            <a:r>
              <a:rPr lang="en-US" altLang="en-US" sz="1100" b="1" spc="-20" dirty="0"/>
              <a:t>Instructor Notes:</a:t>
            </a:r>
          </a:p>
          <a:p>
            <a:pPr>
              <a:lnSpc>
                <a:spcPct val="100000"/>
              </a:lnSpc>
              <a:spcBef>
                <a:spcPts val="0"/>
              </a:spcBef>
              <a:defRPr/>
            </a:pPr>
            <a:endParaRPr lang="en-US" altLang="en-US" sz="1100" b="1" spc="-20" dirty="0"/>
          </a:p>
          <a:p>
            <a:pPr marL="231895" indent="-231895">
              <a:lnSpc>
                <a:spcPct val="100000"/>
              </a:lnSpc>
              <a:spcBef>
                <a:spcPts val="0"/>
              </a:spcBef>
              <a:defRPr/>
            </a:pPr>
            <a:r>
              <a:rPr lang="en-US" altLang="en-US" sz="1100" spc="-20" dirty="0"/>
              <a:t>7)	Facilitate Step 3: Generate Best Case thoughts (flip chart on the right side):</a:t>
            </a:r>
          </a:p>
          <a:p>
            <a:pPr marL="349453" lvl="1" indent="-117558">
              <a:lnSpc>
                <a:spcPct val="100000"/>
              </a:lnSpc>
              <a:spcBef>
                <a:spcPts val="0"/>
              </a:spcBef>
              <a:buFont typeface="Arial" panose="020B0604020202020204" pitchFamily="34" charset="0"/>
              <a:buChar char="•"/>
              <a:defRPr/>
            </a:pPr>
            <a:r>
              <a:rPr lang="en-US" altLang="en-US" sz="1100" spc="-20" dirty="0"/>
              <a:t>Best Case does not have to be equally as outrageous as the Worst Case, but does need to be very unlikely so that it changes the emotion from negative to positive.</a:t>
            </a:r>
          </a:p>
          <a:p>
            <a:pPr marL="349453" lvl="1" indent="-117558">
              <a:lnSpc>
                <a:spcPct val="100000"/>
              </a:lnSpc>
              <a:spcBef>
                <a:spcPts val="0"/>
              </a:spcBef>
              <a:buFont typeface="Arial" panose="020B0604020202020204" pitchFamily="34" charset="0"/>
              <a:buChar char="•"/>
              <a:defRPr/>
            </a:pPr>
            <a:r>
              <a:rPr lang="en-US" altLang="en-US" sz="1100" spc="-20" dirty="0"/>
              <a:t>If students have difficulty coming up with unlikely Best Case thoughts, remind them that the Negativity Bias may be preventing them from thinking about potentially positive events.</a:t>
            </a:r>
          </a:p>
          <a:p>
            <a:pPr marL="231895" indent="-231895">
              <a:lnSpc>
                <a:spcPct val="100000"/>
              </a:lnSpc>
              <a:spcBef>
                <a:spcPts val="0"/>
              </a:spcBef>
              <a:defRPr/>
            </a:pPr>
            <a:r>
              <a:rPr lang="en-US" altLang="en-US" sz="1100" spc="-20" dirty="0"/>
              <a:t>8)	Ask students about their mood, focus, and energy after reviewing Step 3. Highlight that positive emotions help a person to calm down so they can think more clearly.</a:t>
            </a:r>
          </a:p>
          <a:p>
            <a:pPr marL="231895" indent="-231895">
              <a:lnSpc>
                <a:spcPct val="100000"/>
              </a:lnSpc>
              <a:spcBef>
                <a:spcPts val="0"/>
              </a:spcBef>
              <a:defRPr/>
            </a:pPr>
            <a:r>
              <a:rPr lang="en-US" altLang="en-US" sz="1100" spc="-20" dirty="0"/>
              <a:t>9)	Facilitate Step 4: Identify Most Likely outcomes (flip chart in the middle):</a:t>
            </a:r>
          </a:p>
          <a:p>
            <a:pPr marL="349453" lvl="1" indent="-117558">
              <a:lnSpc>
                <a:spcPct val="100000"/>
              </a:lnSpc>
              <a:spcBef>
                <a:spcPts val="0"/>
              </a:spcBef>
              <a:buFont typeface="Arial" panose="020B0604020202020204" pitchFamily="34" charset="0"/>
              <a:buChar char="•"/>
              <a:defRPr/>
            </a:pPr>
            <a:r>
              <a:rPr lang="en-US" altLang="en-US" sz="1100" spc="-20" dirty="0"/>
              <a:t>Encourage students to include other people, long-term and short-term outcomes, and emotions and behaviors, not just events (e.g., “I’ll feel down, want to avoid friends”).</a:t>
            </a:r>
          </a:p>
          <a:p>
            <a:pPr marL="349453" lvl="1" indent="-117558">
              <a:lnSpc>
                <a:spcPct val="100000"/>
              </a:lnSpc>
              <a:spcBef>
                <a:spcPts val="0"/>
              </a:spcBef>
              <a:buFont typeface="Arial" panose="020B0604020202020204" pitchFamily="34" charset="0"/>
              <a:buChar char="•"/>
              <a:defRPr/>
            </a:pPr>
            <a:r>
              <a:rPr lang="en-US" altLang="en-US" sz="1100" spc="-20" dirty="0"/>
              <a:t>Point out that the Most Likely outcomes can include both positive and negative potential outcomes.</a:t>
            </a:r>
          </a:p>
          <a:p>
            <a:pPr marL="231895" indent="-231895">
              <a:lnSpc>
                <a:spcPct val="100000"/>
              </a:lnSpc>
              <a:spcBef>
                <a:spcPts val="0"/>
              </a:spcBef>
              <a:defRPr/>
            </a:pPr>
            <a:r>
              <a:rPr lang="en-US" altLang="en-US" sz="1100" spc="-20" dirty="0"/>
              <a:t>10) Ask students about their mood, focus, and energy after reviewing Step 4.</a:t>
            </a:r>
          </a:p>
          <a:p>
            <a:pPr marL="231895" indent="-231895">
              <a:lnSpc>
                <a:spcPct val="100000"/>
              </a:lnSpc>
              <a:spcBef>
                <a:spcPts val="0"/>
              </a:spcBef>
              <a:defRPr/>
            </a:pPr>
            <a:r>
              <a:rPr lang="en-US" altLang="en-US" sz="1100" spc="-20" dirty="0"/>
              <a:t>11) Facilitate Step 5: Develop a Plan: </a:t>
            </a:r>
          </a:p>
          <a:p>
            <a:pPr marL="349453" lvl="1" indent="-117558">
              <a:lnSpc>
                <a:spcPct val="100000"/>
              </a:lnSpc>
              <a:spcBef>
                <a:spcPts val="0"/>
              </a:spcBef>
              <a:buFont typeface="Arial" panose="020B0604020202020204" pitchFamily="34" charset="0"/>
              <a:buChar char="•"/>
              <a:defRPr/>
            </a:pPr>
            <a:r>
              <a:rPr lang="en-US" altLang="en-US" sz="1100" spc="-20" dirty="0"/>
              <a:t>Ask students to name three to five action steps they can take to deal with the Most Likely outcomes. </a:t>
            </a:r>
          </a:p>
          <a:p>
            <a:pPr marL="349453" lvl="1" indent="-117558">
              <a:lnSpc>
                <a:spcPct val="100000"/>
              </a:lnSpc>
              <a:spcBef>
                <a:spcPts val="0"/>
              </a:spcBef>
              <a:buFont typeface="Arial" panose="020B0604020202020204" pitchFamily="34" charset="0"/>
              <a:buChar char="•"/>
              <a:defRPr/>
            </a:pPr>
            <a:r>
              <a:rPr lang="en-US" altLang="en-US" sz="1100" spc="-20" dirty="0"/>
              <a:t>Make sure to have brief plans for dealing with any feelings identified in the Most Likely outcomes (e.g., Deliberate Breathing, exercise, talk to my parents).</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36994730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4" name="Slide Number Placeholder 3"/>
          <p:cNvSpPr>
            <a:spLocks noGrp="1"/>
          </p:cNvSpPr>
          <p:nvPr>
            <p:ph type="sldNum" sz="quarter" idx="10"/>
          </p:nvPr>
        </p:nvSpPr>
        <p:spPr/>
        <p:txBody>
          <a:bodyPr/>
          <a:lstStyle/>
          <a:p>
            <a:pPr>
              <a:defRPr/>
            </a:pPr>
            <a:fld id="{C48B8EC7-829C-4684-8F50-EFB8768BBE60}" type="slidenum">
              <a:rPr lang="en-US" smtClean="0"/>
              <a:pPr>
                <a:defRPr/>
              </a:pPr>
              <a:t>145</a:t>
            </a:fld>
            <a:endParaRPr lang="en-US" dirty="0"/>
          </a:p>
        </p:txBody>
      </p:sp>
      <p:sp>
        <p:nvSpPr>
          <p:cNvPr id="6" name="TextBox 5"/>
          <p:cNvSpPr txBox="1">
            <a:spLocks noChangeArrowheads="1"/>
          </p:cNvSpPr>
          <p:nvPr/>
        </p:nvSpPr>
        <p:spPr bwMode="auto">
          <a:xfrm>
            <a:off x="1904740" y="3"/>
            <a:ext cx="533996" cy="278808"/>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Flip </a:t>
            </a:r>
          </a:p>
          <a:p>
            <a:pPr algn="ctr"/>
            <a:r>
              <a:rPr lang="en-US" altLang="en-US" sz="900" b="1" dirty="0">
                <a:latin typeface="Verdana" pitchFamily="34" charset="0"/>
              </a:rPr>
              <a:t>Chart</a:t>
            </a:r>
          </a:p>
        </p:txBody>
      </p:sp>
      <p:sp>
        <p:nvSpPr>
          <p:cNvPr id="7" name="Notes Placeholder 2"/>
          <p:cNvSpPr>
            <a:spLocks noGrp="1"/>
          </p:cNvSpPr>
          <p:nvPr>
            <p:ph type="body" idx="1"/>
          </p:nvPr>
        </p:nvSpPr>
        <p:spPr>
          <a:xfrm>
            <a:off x="138139" y="3219505"/>
            <a:ext cx="3829249" cy="5687282"/>
          </a:xfrm>
        </p:spPr>
        <p:txBody>
          <a:bodyPr wrap="square" numCol="1" anchor="t" anchorCtr="0" compatLnSpc="1">
            <a:prstTxWarp prst="textNoShape">
              <a:avLst/>
            </a:prstTxWarp>
            <a:noAutofit/>
          </a:bodyPr>
          <a:lstStyle/>
          <a:p>
            <a:pPr>
              <a:lnSpc>
                <a:spcPct val="100000"/>
              </a:lnSpc>
              <a:spcBef>
                <a:spcPts val="0"/>
              </a:spcBef>
              <a:defRPr/>
            </a:pPr>
            <a:r>
              <a:rPr lang="en-US" altLang="en-US" sz="1100" b="1" spc="-20" dirty="0"/>
              <a:t>Instructor Notes:</a:t>
            </a:r>
          </a:p>
          <a:p>
            <a:pPr>
              <a:lnSpc>
                <a:spcPct val="100000"/>
              </a:lnSpc>
              <a:spcBef>
                <a:spcPts val="0"/>
              </a:spcBef>
              <a:defRPr/>
            </a:pPr>
            <a:endParaRPr lang="en-US" altLang="en-US" sz="1100" b="1" spc="-20" dirty="0"/>
          </a:p>
          <a:p>
            <a:pPr>
              <a:lnSpc>
                <a:spcPct val="100000"/>
              </a:lnSpc>
              <a:spcBef>
                <a:spcPts val="0"/>
              </a:spcBef>
              <a:defRPr/>
            </a:pPr>
            <a:r>
              <a:rPr lang="en-US" altLang="en-US" sz="1100" b="1" spc="-20" dirty="0"/>
              <a:t>[This activity is optional, complete if the demonstration was not completed]</a:t>
            </a:r>
          </a:p>
          <a:p>
            <a:pPr>
              <a:lnSpc>
                <a:spcPct val="100000"/>
              </a:lnSpc>
              <a:spcBef>
                <a:spcPts val="0"/>
              </a:spcBef>
              <a:defRPr/>
            </a:pPr>
            <a:endParaRPr lang="en-US" altLang="en-US" sz="1100" b="1" spc="-20" dirty="0"/>
          </a:p>
          <a:p>
            <a:pPr>
              <a:lnSpc>
                <a:spcPct val="100000"/>
              </a:lnSpc>
              <a:spcBef>
                <a:spcPts val="0"/>
              </a:spcBef>
              <a:defRPr/>
            </a:pPr>
            <a:r>
              <a:rPr lang="en-US" altLang="en-US" sz="1100" b="1" u="sng" spc="-20" dirty="0"/>
              <a:t>Activity</a:t>
            </a:r>
            <a:r>
              <a:rPr lang="en-US" altLang="en-US" sz="1100" u="sng" spc="-20" dirty="0"/>
              <a:t> (Low-Tech)</a:t>
            </a:r>
          </a:p>
          <a:p>
            <a:pPr>
              <a:lnSpc>
                <a:spcPct val="100000"/>
              </a:lnSpc>
              <a:spcBef>
                <a:spcPts val="0"/>
              </a:spcBef>
              <a:defRPr/>
            </a:pPr>
            <a:endParaRPr lang="en-US" altLang="en-US" sz="1100" b="1" spc="-20" dirty="0"/>
          </a:p>
          <a:p>
            <a:pPr marL="232802" indent="-232802">
              <a:lnSpc>
                <a:spcPct val="100000"/>
              </a:lnSpc>
              <a:spcBef>
                <a:spcPts val="0"/>
              </a:spcBef>
              <a:buFont typeface="+mj-lt"/>
              <a:buAutoNum type="arabicParenR"/>
              <a:defRPr/>
            </a:pPr>
            <a:r>
              <a:rPr lang="en-US" altLang="en-US" sz="1100" spc="-20" dirty="0"/>
              <a:t>Walk through the completed PIIP example in the Participant Workbook (p.52)  with interaction from the students.</a:t>
            </a:r>
            <a:endParaRPr lang="en-US" altLang="en-US" sz="1100" spc="-20" dirty="0">
              <a:cs typeface="Times New Roman" pitchFamily="18" charset="0"/>
            </a:endParaRPr>
          </a:p>
          <a:p>
            <a:pPr marL="232802" indent="-232802">
              <a:lnSpc>
                <a:spcPct val="100000"/>
              </a:lnSpc>
              <a:spcBef>
                <a:spcPts val="0"/>
              </a:spcBef>
              <a:buFont typeface="+mj-lt"/>
              <a:buAutoNum type="arabicParenR"/>
              <a:defRPr/>
            </a:pPr>
            <a:r>
              <a:rPr lang="en-US" altLang="en-US" sz="1100" spc="-20" dirty="0"/>
              <a:t>Facilitate Step 1: Describe the Activating Event: “It’s the middle of the school year and my parents told me that we are moving in two months.”</a:t>
            </a:r>
          </a:p>
          <a:p>
            <a:pPr marL="232802" indent="-232802">
              <a:lnSpc>
                <a:spcPct val="100000"/>
              </a:lnSpc>
              <a:spcBef>
                <a:spcPts val="0"/>
              </a:spcBef>
              <a:buFont typeface="+mj-lt"/>
              <a:buAutoNum type="arabicParenR"/>
              <a:defRPr/>
            </a:pPr>
            <a:r>
              <a:rPr lang="en-US" altLang="en-US" sz="1100" spc="-20" dirty="0"/>
              <a:t>Facilitate Step 2: Capture the Worst Case thoughts</a:t>
            </a:r>
          </a:p>
          <a:p>
            <a:pPr marL="464698" lvl="1" indent="-232802">
              <a:lnSpc>
                <a:spcPct val="100000"/>
              </a:lnSpc>
              <a:spcBef>
                <a:spcPts val="0"/>
              </a:spcBef>
              <a:buFont typeface="Arial" panose="020B0604020202020204" pitchFamily="34" charset="0"/>
              <a:buChar char="•"/>
              <a:defRPr/>
            </a:pPr>
            <a:r>
              <a:rPr lang="en-US" altLang="en-US" sz="1100" spc="-20" dirty="0"/>
              <a:t>Ask the students what style of catastrophizing is displayed  in this example (Downward Spiral).</a:t>
            </a:r>
          </a:p>
          <a:p>
            <a:pPr marL="464698" lvl="1" indent="-232802">
              <a:lnSpc>
                <a:spcPct val="100000"/>
              </a:lnSpc>
              <a:spcBef>
                <a:spcPts val="0"/>
              </a:spcBef>
              <a:buFont typeface="Arial" panose="020B0604020202020204" pitchFamily="34" charset="0"/>
              <a:buChar char="•"/>
              <a:defRPr/>
            </a:pPr>
            <a:r>
              <a:rPr lang="en-US" altLang="en-US" sz="1100" spc="-20" dirty="0"/>
              <a:t>Emphasize the logic of using the verb “Capture.”</a:t>
            </a:r>
          </a:p>
          <a:p>
            <a:pPr marL="464698" lvl="1" indent="-232802">
              <a:lnSpc>
                <a:spcPct val="100000"/>
              </a:lnSpc>
              <a:spcBef>
                <a:spcPts val="0"/>
              </a:spcBef>
              <a:buFont typeface="Arial" panose="020B0604020202020204" pitchFamily="34" charset="0"/>
              <a:buChar char="•"/>
              <a:defRPr/>
            </a:pPr>
            <a:r>
              <a:rPr lang="en-US" altLang="en-US" sz="1100" spc="-20" dirty="0"/>
              <a:t>Point out that catastrophic thoughts feel real in the moment. Proof that they feel real is that our bodies react strongly (e.g., anxiety, hands sweating, heart racing, confused thinking, agitation, etc.). </a:t>
            </a:r>
          </a:p>
          <a:p>
            <a:pPr marL="232802" indent="-232802">
              <a:lnSpc>
                <a:spcPct val="100000"/>
              </a:lnSpc>
              <a:spcBef>
                <a:spcPts val="0"/>
              </a:spcBef>
              <a:buFont typeface="+mj-lt"/>
              <a:buAutoNum type="arabicParenR"/>
              <a:defRPr/>
            </a:pPr>
            <a:r>
              <a:rPr lang="en-US" altLang="en-US" sz="1100" spc="-20" dirty="0"/>
              <a:t>Ask students about their mood, focus, and energy after reviewing Step 2.</a:t>
            </a: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56352405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a:defRPr/>
            </a:pPr>
            <a:fld id="{AA8E41AC-E6C9-4E95-9CFB-C2C82E7F23A2}" type="slidenum">
              <a:rPr lang="en-US"/>
              <a:pPr>
                <a:defRPr/>
              </a:pPr>
              <a:t>146</a:t>
            </a:fld>
            <a:endParaRPr lang="en-US" dirty="0"/>
          </a:p>
        </p:txBody>
      </p:sp>
      <p:sp>
        <p:nvSpPr>
          <p:cNvPr id="5" name="Notes Placeholder 2"/>
          <p:cNvSpPr>
            <a:spLocks noGrp="1"/>
          </p:cNvSpPr>
          <p:nvPr>
            <p:ph type="body" idx="3"/>
          </p:nvPr>
        </p:nvSpPr>
        <p:spPr>
          <a:xfrm>
            <a:off x="264716" y="284368"/>
            <a:ext cx="3829249" cy="8597018"/>
          </a:xfrm>
        </p:spPr>
        <p:txBody>
          <a:bodyPr wrap="square" numCol="1" anchor="t" anchorCtr="0" compatLnSpc="1">
            <a:prstTxWarp prst="textNoShape">
              <a:avLst/>
            </a:prstTxWarp>
            <a:noAutofit/>
          </a:bodyPr>
          <a:lstStyle/>
          <a:p>
            <a:pPr>
              <a:lnSpc>
                <a:spcPct val="100000"/>
              </a:lnSpc>
              <a:spcBef>
                <a:spcPts val="0"/>
              </a:spcBef>
              <a:defRPr/>
            </a:pPr>
            <a:r>
              <a:rPr lang="en-US" altLang="en-US" sz="1100" b="1" spc="-20" dirty="0"/>
              <a:t>Instructor Notes:</a:t>
            </a:r>
          </a:p>
          <a:p>
            <a:pPr>
              <a:lnSpc>
                <a:spcPct val="100000"/>
              </a:lnSpc>
              <a:spcBef>
                <a:spcPts val="0"/>
              </a:spcBef>
              <a:defRPr/>
            </a:pPr>
            <a:endParaRPr lang="en-US" altLang="en-US" sz="800" b="1" spc="-20" dirty="0"/>
          </a:p>
          <a:p>
            <a:pPr marL="231895" indent="-231895">
              <a:lnSpc>
                <a:spcPct val="100000"/>
              </a:lnSpc>
              <a:spcBef>
                <a:spcPts val="0"/>
              </a:spcBef>
              <a:defRPr/>
            </a:pPr>
            <a:r>
              <a:rPr lang="en-US" altLang="en-US" sz="1100" spc="-20" dirty="0"/>
              <a:t>7)	Facilitate Step 3: Generate Best Case thoughts:</a:t>
            </a:r>
          </a:p>
          <a:p>
            <a:pPr marL="349453" lvl="1" indent="-117558">
              <a:lnSpc>
                <a:spcPct val="100000"/>
              </a:lnSpc>
              <a:spcBef>
                <a:spcPts val="0"/>
              </a:spcBef>
              <a:buFont typeface="Arial" panose="020B0604020202020204" pitchFamily="34" charset="0"/>
              <a:buChar char="•"/>
              <a:defRPr/>
            </a:pPr>
            <a:r>
              <a:rPr lang="en-US" altLang="en-US" sz="1100" spc="-20" dirty="0"/>
              <a:t>Best Case does not have to be equally as outrageous as the Worst Case, but does need to be very unlikely so that it changes the emotion from negative to positive.</a:t>
            </a:r>
          </a:p>
          <a:p>
            <a:pPr marL="349453" lvl="1" indent="-117558">
              <a:lnSpc>
                <a:spcPct val="100000"/>
              </a:lnSpc>
              <a:spcBef>
                <a:spcPts val="0"/>
              </a:spcBef>
              <a:buFont typeface="Arial" panose="020B0604020202020204" pitchFamily="34" charset="0"/>
              <a:buChar char="•"/>
              <a:defRPr/>
            </a:pPr>
            <a:r>
              <a:rPr lang="en-US" altLang="en-US" sz="1100" spc="-20" dirty="0"/>
              <a:t>Ask students what makes generating Best Case thoughts so difficult (Negativity Bias).</a:t>
            </a:r>
          </a:p>
          <a:p>
            <a:pPr marL="231895" indent="-231895">
              <a:lnSpc>
                <a:spcPct val="100000"/>
              </a:lnSpc>
              <a:spcBef>
                <a:spcPts val="0"/>
              </a:spcBef>
              <a:defRPr/>
            </a:pPr>
            <a:r>
              <a:rPr lang="en-US" altLang="en-US" sz="1100" spc="-20" dirty="0"/>
              <a:t>8)	Ask students about their mood, focus, and energy after reviewing Step 3. Highlight that positive emotions help a person to calm down so they can think more clearly.</a:t>
            </a:r>
          </a:p>
          <a:p>
            <a:pPr marL="231895" indent="-231895">
              <a:lnSpc>
                <a:spcPct val="100000"/>
              </a:lnSpc>
              <a:spcBef>
                <a:spcPts val="0"/>
              </a:spcBef>
              <a:defRPr/>
            </a:pPr>
            <a:r>
              <a:rPr lang="en-US" altLang="en-US" sz="1100" spc="-20" dirty="0"/>
              <a:t>9)	Facilitate Step 4: Identify Most Likely outcomes:</a:t>
            </a:r>
          </a:p>
          <a:p>
            <a:pPr marL="349453" lvl="1" indent="-117558">
              <a:lnSpc>
                <a:spcPct val="100000"/>
              </a:lnSpc>
              <a:spcBef>
                <a:spcPts val="0"/>
              </a:spcBef>
              <a:buFont typeface="Arial" panose="020B0604020202020204" pitchFamily="34" charset="0"/>
              <a:buChar char="•"/>
              <a:defRPr/>
            </a:pPr>
            <a:r>
              <a:rPr lang="en-US" altLang="en-US" sz="1100" spc="-20" dirty="0"/>
              <a:t>Point out in this step it is important to include other people, long-term and short-term outcomes, and emotions and behaviors, not just events (e.g., “I’ll feel down, want to avoid friends”).</a:t>
            </a:r>
          </a:p>
          <a:p>
            <a:pPr marL="349453" lvl="1" indent="-117558">
              <a:lnSpc>
                <a:spcPct val="100000"/>
              </a:lnSpc>
              <a:spcBef>
                <a:spcPts val="0"/>
              </a:spcBef>
              <a:buFont typeface="Arial" panose="020B0604020202020204" pitchFamily="34" charset="0"/>
              <a:buChar char="•"/>
              <a:defRPr/>
            </a:pPr>
            <a:r>
              <a:rPr lang="en-US" altLang="en-US" sz="1100" spc="-20" dirty="0"/>
              <a:t>Point out that the Most Likely outcomes can include both positive and negative potential outcomes.</a:t>
            </a:r>
          </a:p>
          <a:p>
            <a:pPr marL="231895" indent="-231895">
              <a:lnSpc>
                <a:spcPct val="100000"/>
              </a:lnSpc>
              <a:spcBef>
                <a:spcPts val="0"/>
              </a:spcBef>
              <a:defRPr/>
            </a:pPr>
            <a:r>
              <a:rPr lang="en-US" altLang="en-US" sz="1100" spc="-20" dirty="0"/>
              <a:t>10) Ask students about their mood, focus, and energy after reviewing Step 4.</a:t>
            </a:r>
          </a:p>
          <a:p>
            <a:pPr marL="231895" indent="-231895">
              <a:lnSpc>
                <a:spcPct val="100000"/>
              </a:lnSpc>
              <a:spcBef>
                <a:spcPts val="0"/>
              </a:spcBef>
              <a:defRPr/>
            </a:pPr>
            <a:endParaRPr lang="en-US" altLang="en-US" sz="1100" spc="-20" dirty="0"/>
          </a:p>
          <a:p>
            <a:pPr marL="231895" indent="-231895">
              <a:lnSpc>
                <a:spcPct val="100000"/>
              </a:lnSpc>
              <a:spcBef>
                <a:spcPts val="0"/>
              </a:spcBef>
              <a:defRPr/>
            </a:pPr>
            <a:r>
              <a:rPr lang="en-US" altLang="en-US" sz="1100" spc="-20" dirty="0"/>
              <a:t>11) Facilitate Step 5: Develop a Plan: </a:t>
            </a:r>
          </a:p>
          <a:p>
            <a:pPr marL="349453" lvl="1" indent="-117558">
              <a:lnSpc>
                <a:spcPct val="100000"/>
              </a:lnSpc>
              <a:spcBef>
                <a:spcPts val="0"/>
              </a:spcBef>
              <a:buFont typeface="Arial" panose="020B0604020202020204" pitchFamily="34" charset="0"/>
              <a:buChar char="•"/>
              <a:defRPr/>
            </a:pPr>
            <a:r>
              <a:rPr lang="en-US" altLang="en-US" sz="1100" spc="-20" dirty="0"/>
              <a:t>Ask students if they can come up with any additional plans. </a:t>
            </a:r>
          </a:p>
          <a:p>
            <a:pPr marL="349453" lvl="1" indent="-117558">
              <a:lnSpc>
                <a:spcPct val="100000"/>
              </a:lnSpc>
              <a:spcBef>
                <a:spcPts val="0"/>
              </a:spcBef>
              <a:buFont typeface="Arial" panose="020B0604020202020204" pitchFamily="34" charset="0"/>
              <a:buChar char="•"/>
              <a:defRPr/>
            </a:pPr>
            <a:r>
              <a:rPr lang="en-US" altLang="en-US" sz="1100" spc="-20" dirty="0"/>
              <a:t>Make sure to have brief plans for dealing with any feelings identified in the Most Likely outcomes (e.g., Deliberate Breathing, exercise, talk to my parents).</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414500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18669" y="3238679"/>
            <a:ext cx="4027532" cy="5642705"/>
          </a:xfrm>
        </p:spPr>
        <p:txBody>
          <a:bodyPr>
            <a:noAutofit/>
          </a:bodyPr>
          <a:lstStyle/>
          <a:p>
            <a:pPr>
              <a:lnSpc>
                <a:spcPct val="100000"/>
              </a:lnSpc>
              <a:spcBef>
                <a:spcPts val="0"/>
              </a:spcBef>
              <a:defRPr/>
            </a:pPr>
            <a:r>
              <a:rPr lang="en-US" sz="1100" b="1" dirty="0"/>
              <a:t>Instructor Notes: </a:t>
            </a:r>
          </a:p>
          <a:p>
            <a:pPr marL="223524" indent="-223524">
              <a:lnSpc>
                <a:spcPct val="100000"/>
              </a:lnSpc>
              <a:spcBef>
                <a:spcPts val="0"/>
              </a:spcBef>
              <a:defRPr/>
            </a:pPr>
            <a:endParaRPr lang="en-US" sz="800" dirty="0"/>
          </a:p>
          <a:p>
            <a:pPr marL="223524" indent="-223524">
              <a:lnSpc>
                <a:spcPct val="100000"/>
              </a:lnSpc>
              <a:spcBef>
                <a:spcPts val="0"/>
              </a:spcBef>
              <a:defRPr/>
            </a:pPr>
            <a:r>
              <a:rPr lang="en-US" sz="1100" b="1" u="sng" dirty="0"/>
              <a:t>Activity</a:t>
            </a:r>
            <a:r>
              <a:rPr lang="en-US" sz="1100" u="sng" dirty="0"/>
              <a:t> (Low-Tech)</a:t>
            </a:r>
          </a:p>
          <a:p>
            <a:pPr marL="223524" indent="-223524">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Refer students to the Participant Workbook.(p.53)</a:t>
            </a:r>
          </a:p>
          <a:p>
            <a:pPr marL="232802" indent="-232802">
              <a:lnSpc>
                <a:spcPct val="100000"/>
              </a:lnSpc>
              <a:spcBef>
                <a:spcPts val="0"/>
              </a:spcBef>
              <a:buFont typeface="+mj-lt"/>
              <a:buAutoNum type="arabicParenR"/>
              <a:defRPr/>
            </a:pPr>
            <a:r>
              <a:rPr lang="en-US" sz="1100" dirty="0"/>
              <a:t>This setup should take approximately 5 minutes.</a:t>
            </a:r>
          </a:p>
          <a:p>
            <a:pPr marL="232802" indent="-232802">
              <a:lnSpc>
                <a:spcPct val="100000"/>
              </a:lnSpc>
              <a:spcBef>
                <a:spcPts val="0"/>
              </a:spcBef>
              <a:buFont typeface="+mj-lt"/>
              <a:buAutoNum type="arabicParenR"/>
              <a:defRPr/>
            </a:pPr>
            <a:r>
              <a:rPr lang="en-US" sz="1100" dirty="0"/>
              <a:t>Students work with a partner.</a:t>
            </a:r>
          </a:p>
          <a:p>
            <a:pPr marL="232802" indent="-232802">
              <a:lnSpc>
                <a:spcPct val="100000"/>
              </a:lnSpc>
              <a:spcBef>
                <a:spcPts val="0"/>
              </a:spcBef>
              <a:buFont typeface="+mj-lt"/>
              <a:buAutoNum type="arabicParenR"/>
              <a:defRPr/>
            </a:pPr>
            <a:r>
              <a:rPr lang="en-US" sz="1100" dirty="0"/>
              <a:t>Partners decide whose situation they will work through first. </a:t>
            </a:r>
          </a:p>
          <a:p>
            <a:pPr marL="232802" indent="-232802">
              <a:lnSpc>
                <a:spcPct val="100000"/>
              </a:lnSpc>
              <a:spcBef>
                <a:spcPts val="0"/>
              </a:spcBef>
              <a:buFont typeface="+mj-lt"/>
              <a:buAutoNum type="arabicParenR"/>
              <a:defRPr/>
            </a:pPr>
            <a:r>
              <a:rPr lang="en-US" sz="1100" dirty="0"/>
              <a:t>The first partner describes his or her Activating Event on the Practical Exercise.</a:t>
            </a:r>
          </a:p>
          <a:p>
            <a:pPr marL="232802" indent="-232802">
              <a:lnSpc>
                <a:spcPct val="100000"/>
              </a:lnSpc>
              <a:spcBef>
                <a:spcPts val="0"/>
              </a:spcBef>
              <a:buFont typeface="+mj-lt"/>
              <a:buAutoNum type="arabicParenR"/>
              <a:defRPr/>
            </a:pPr>
            <a:r>
              <a:rPr lang="en-US" sz="1100" dirty="0"/>
              <a:t>Then, the partners work to Capture the first partner’s Worst Case thoughts. The second partner should ask questions to help Capture the Worst Case thoughts (i.e., “and then what happens” or “what else”). </a:t>
            </a:r>
          </a:p>
          <a:p>
            <a:pPr marL="232802" indent="-232802">
              <a:lnSpc>
                <a:spcPct val="100000"/>
              </a:lnSpc>
              <a:spcBef>
                <a:spcPts val="0"/>
              </a:spcBef>
              <a:buFont typeface="+mj-lt"/>
              <a:buAutoNum type="arabicParenR"/>
              <a:defRPr/>
            </a:pPr>
            <a:r>
              <a:rPr lang="en-US" sz="1100" dirty="0"/>
              <a:t>Next, the second partner helps the first partner Generate the Best Case thoughts until he or she is jolted out of Catastrophizing by generating some positive emotion.</a:t>
            </a:r>
          </a:p>
          <a:p>
            <a:pPr marL="232802" indent="-232802">
              <a:lnSpc>
                <a:spcPct val="100000"/>
              </a:lnSpc>
              <a:spcBef>
                <a:spcPts val="0"/>
              </a:spcBef>
              <a:buFont typeface="+mj-lt"/>
              <a:buAutoNum type="arabicParenR"/>
              <a:defRPr/>
            </a:pPr>
            <a:r>
              <a:rPr lang="en-US" sz="1100" dirty="0"/>
              <a:t>Then, the second partner helps the first partner Identify the Most Likely outcomes, making sure to include other people, long-term and short-term outcomes, and emotions and behaviors.</a:t>
            </a:r>
          </a:p>
          <a:p>
            <a:pPr marL="232802" indent="-232802">
              <a:lnSpc>
                <a:spcPct val="100000"/>
              </a:lnSpc>
              <a:spcBef>
                <a:spcPts val="0"/>
              </a:spcBef>
              <a:buFont typeface="+mj-lt"/>
              <a:buAutoNum type="arabicParenR"/>
              <a:defRPr/>
            </a:pPr>
            <a:r>
              <a:rPr lang="en-US" sz="1100" dirty="0"/>
              <a:t>Finally, the second partner helps the first partner Develop a plan for dealing with the Most Likely outcomes, including plans for dealing with any feelings identified in the Most Likely outcomes.</a:t>
            </a:r>
          </a:p>
          <a:p>
            <a:pPr marL="232802" indent="-232802">
              <a:lnSpc>
                <a:spcPct val="100000"/>
              </a:lnSpc>
              <a:spcBef>
                <a:spcPts val="0"/>
              </a:spcBef>
              <a:buFont typeface="+mj-lt"/>
              <a:buAutoNum type="arabicParenR"/>
              <a:defRPr/>
            </a:pPr>
            <a:r>
              <a:rPr lang="en-US" sz="1100" dirty="0"/>
              <a:t>Once the first partner has completed his or her Practical Exercise, the partners switch roles and the first partner coaches the second partner through his or her situation following the same instructions.</a:t>
            </a:r>
          </a:p>
          <a:p>
            <a:pPr marL="231895" indent="-231895">
              <a:lnSpc>
                <a:spcPct val="100000"/>
              </a:lnSpc>
              <a:spcBef>
                <a:spcPts val="0"/>
              </a:spcBef>
              <a:defRPr/>
            </a:pPr>
            <a:endParaRPr lang="en-US" sz="1100" dirty="0"/>
          </a:p>
          <a:p>
            <a:pPr>
              <a:lnSpc>
                <a:spcPct val="100000"/>
              </a:lnSpc>
              <a:spcBef>
                <a:spcPts val="0"/>
              </a:spcBef>
              <a:defRPr/>
            </a:pPr>
            <a:endParaRPr lang="en-US" sz="1000" dirty="0"/>
          </a:p>
        </p:txBody>
      </p:sp>
      <p:sp>
        <p:nvSpPr>
          <p:cNvPr id="6" name="Slide Number Placeholder 5"/>
          <p:cNvSpPr>
            <a:spLocks noGrp="1"/>
          </p:cNvSpPr>
          <p:nvPr>
            <p:ph type="sldNum" sz="quarter" idx="5"/>
          </p:nvPr>
        </p:nvSpPr>
        <p:spPr/>
        <p:txBody>
          <a:bodyPr/>
          <a:lstStyle/>
          <a:p>
            <a:pPr>
              <a:defRPr/>
            </a:pPr>
            <a:fld id="{4B03C984-FDFC-49AA-92BF-939DDD5B1B49}" type="slidenum">
              <a:rPr lang="en-US" smtClean="0"/>
              <a:pPr>
                <a:defRPr/>
              </a:pPr>
              <a:t>147</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23602886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4" name="Slide Number Placeholder 3"/>
          <p:cNvSpPr>
            <a:spLocks noGrp="1"/>
          </p:cNvSpPr>
          <p:nvPr>
            <p:ph type="sldNum" sz="quarter" idx="10"/>
          </p:nvPr>
        </p:nvSpPr>
        <p:spPr/>
        <p:txBody>
          <a:bodyPr/>
          <a:lstStyle/>
          <a:p>
            <a:pPr>
              <a:defRPr/>
            </a:pPr>
            <a:fld id="{C48B8EC7-829C-4684-8F50-EFB8768BBE60}" type="slidenum">
              <a:rPr lang="en-US" smtClean="0"/>
              <a:pPr>
                <a:defRPr/>
              </a:pPr>
              <a:t>148</a:t>
            </a:fld>
            <a:endParaRPr lang="en-US" dirty="0"/>
          </a:p>
        </p:txBody>
      </p:sp>
      <p:sp>
        <p:nvSpPr>
          <p:cNvPr id="6" name="Notes Placeholder 2"/>
          <p:cNvSpPr>
            <a:spLocks noGrp="1"/>
          </p:cNvSpPr>
          <p:nvPr>
            <p:ph type="body" idx="1"/>
          </p:nvPr>
        </p:nvSpPr>
        <p:spPr>
          <a:xfrm>
            <a:off x="118665" y="3238680"/>
            <a:ext cx="3829249" cy="5687282"/>
          </a:xfrm>
        </p:spPr>
        <p:txBody>
          <a:bodyPr>
            <a:normAutofit/>
          </a:bodyPr>
          <a:lstStyle/>
          <a:p>
            <a:pPr>
              <a:lnSpc>
                <a:spcPct val="100000"/>
              </a:lnSpc>
              <a:defRPr/>
            </a:pPr>
            <a:r>
              <a:rPr lang="en-US" sz="1100" b="1" dirty="0"/>
              <a:t>Instructor Notes:</a:t>
            </a:r>
          </a:p>
          <a:p>
            <a:pPr>
              <a:lnSpc>
                <a:spcPct val="100000"/>
              </a:lnSpc>
              <a:defRPr/>
            </a:pPr>
            <a:endParaRPr lang="en-US" sz="800" b="1" dirty="0"/>
          </a:p>
          <a:p>
            <a:pPr marL="232802" indent="-232802">
              <a:lnSpc>
                <a:spcPct val="100000"/>
              </a:lnSpc>
              <a:buFont typeface="+mj-lt"/>
              <a:buAutoNum type="arabicParenR"/>
              <a:defRPr/>
            </a:pPr>
            <a:r>
              <a:rPr lang="en-US" sz="1100" dirty="0"/>
              <a:t>Review the Key Principles (if time permits). Participants workbook (p.54)</a:t>
            </a:r>
          </a:p>
          <a:p>
            <a:pPr marL="221464" indent="-221464">
              <a:lnSpc>
                <a:spcPct val="100000"/>
              </a:lnSpc>
              <a:buFontTx/>
              <a:buAutoNum type="arabicParenR"/>
              <a:defRPr/>
            </a:pPr>
            <a:endParaRPr lang="en-US" sz="800" dirty="0"/>
          </a:p>
          <a:p>
            <a:pPr marL="221464" indent="-221464">
              <a:lnSpc>
                <a:spcPct val="100000"/>
              </a:lnSpc>
              <a:defRPr/>
            </a:pPr>
            <a:r>
              <a:rPr lang="en-US" sz="1100" b="1" u="sng" dirty="0"/>
              <a:t>Reflection</a:t>
            </a:r>
            <a:r>
              <a:rPr lang="en-US" sz="1100" u="sng" dirty="0"/>
              <a:t> (Low-Tech)</a:t>
            </a:r>
          </a:p>
          <a:p>
            <a:pPr marL="221464" indent="-221464">
              <a:lnSpc>
                <a:spcPct val="100000"/>
              </a:lnSpc>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own lives. </a:t>
            </a:r>
            <a:endParaRPr lang="en-US" sz="1100" u="sng" dirty="0"/>
          </a:p>
          <a:p>
            <a:pPr>
              <a:lnSpc>
                <a:spcPct val="100000"/>
              </a:lnSpc>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80359059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0483" name="Subtitle 1"/>
          <p:cNvSpPr txBox="1">
            <a:spLocks/>
          </p:cNvSpPr>
          <p:nvPr/>
        </p:nvSpPr>
        <p:spPr bwMode="auto">
          <a:xfrm>
            <a:off x="219080" y="1770742"/>
            <a:ext cx="6572250" cy="7156753"/>
          </a:xfrm>
          <a:prstGeom prst="rect">
            <a:avLst/>
          </a:prstGeom>
          <a:noFill/>
          <a:ln w="9525">
            <a:noFill/>
            <a:miter lim="800000"/>
            <a:headEnd/>
            <a:tailEnd/>
          </a:ln>
        </p:spPr>
        <p:txBody>
          <a:bodyPr lIns="89402" tIns="44701" rIns="89402" bIns="44701"/>
          <a:lstStyle/>
          <a:p>
            <a:pPr marL="1158075" indent="-1158075">
              <a:spcBef>
                <a:spcPct val="20000"/>
              </a:spcBef>
              <a:tabLst>
                <a:tab pos="1158075" algn="l"/>
              </a:tabLst>
            </a:pPr>
            <a:r>
              <a:rPr lang="en-US" altLang="en-US" sz="1100" b="1" dirty="0">
                <a:solidFill>
                  <a:srgbClr val="000000"/>
                </a:solidFill>
                <a:latin typeface="Verdana" pitchFamily="34" charset="0"/>
              </a:rPr>
              <a:t>Rationale:</a:t>
            </a:r>
            <a:r>
              <a:rPr lang="en-US" altLang="en-US" sz="1100" dirty="0">
                <a:solidFill>
                  <a:srgbClr val="000000"/>
                </a:solidFill>
                <a:latin typeface="Verdana" pitchFamily="34" charset="0"/>
              </a:rPr>
              <a:t>	</a:t>
            </a:r>
            <a:r>
              <a:rPr lang="en-US" altLang="en-US" sz="1100" dirty="0">
                <a:latin typeface="Verdana" pitchFamily="34" charset="0"/>
              </a:rPr>
              <a:t>Mental Games are used to regulate emotion and energy levels and enable critical thinking and optimal performance. They help to refocus one’s thinking on the task at hand. </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Objective:</a:t>
            </a:r>
            <a:r>
              <a:rPr lang="en-US" altLang="en-US" sz="1100" dirty="0">
                <a:latin typeface="Verdana" pitchFamily="34" charset="0"/>
              </a:rPr>
              <a:t>	Change the focus away from, or compartmentalize, counterproductive thinking to enable greater concentration and focus on the task at hand.</a:t>
            </a:r>
          </a:p>
          <a:p>
            <a:pPr marL="1158075" indent="-1158075">
              <a:spcBef>
                <a:spcPct val="20000"/>
              </a:spcBef>
              <a:tabLst>
                <a:tab pos="1158075" algn="l"/>
              </a:tabLst>
            </a:pPr>
            <a:endParaRPr lang="en-US" altLang="en-US" sz="1100" dirty="0">
              <a:latin typeface="Verdana" pitchFamily="34" charset="0"/>
            </a:endParaRPr>
          </a:p>
          <a:p>
            <a:pPr marL="1158075" indent="-1158075">
              <a:spcBef>
                <a:spcPct val="20000"/>
              </a:spcBef>
              <a:tabLst>
                <a:tab pos="1158075" algn="l"/>
              </a:tabLst>
            </a:pPr>
            <a:r>
              <a:rPr lang="en-US" altLang="en-US" sz="1100" b="1" dirty="0">
                <a:latin typeface="Verdana" pitchFamily="34" charset="0"/>
              </a:rPr>
              <a:t>Note: 	</a:t>
            </a:r>
            <a:r>
              <a:rPr lang="en-US" altLang="en-US" sz="1100" dirty="0">
                <a:latin typeface="Verdana" pitchFamily="34" charset="0"/>
              </a:rPr>
              <a:t>This is a short unit. If time permits, this unit should be taught in conjunction with Unit 12: Real-Time Resilience.</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solidFill>
                  <a:srgbClr val="000000"/>
                </a:solidFill>
                <a:latin typeface="Verdana" pitchFamily="34" charset="0"/>
              </a:rPr>
              <a:t>Unit Overview and Recommended Timing:</a:t>
            </a:r>
          </a:p>
          <a:p>
            <a:pPr marL="1158075" indent="-1158075">
              <a:spcBef>
                <a:spcPct val="20000"/>
              </a:spcBef>
              <a:tabLst>
                <a:tab pos="1158075" algn="l"/>
              </a:tabLst>
            </a:pPr>
            <a:endParaRPr lang="en-US" altLang="en-US" sz="1100" dirty="0">
              <a:solidFill>
                <a:srgbClr val="000000"/>
              </a:solidFill>
              <a:latin typeface="Verdana" pitchFamily="34" charset="0"/>
            </a:endParaRPr>
          </a:p>
        </p:txBody>
      </p:sp>
      <p:sp>
        <p:nvSpPr>
          <p:cNvPr id="20484" name="Title 4"/>
          <p:cNvSpPr txBox="1">
            <a:spLocks/>
          </p:cNvSpPr>
          <p:nvPr/>
        </p:nvSpPr>
        <p:spPr bwMode="auto">
          <a:xfrm>
            <a:off x="219080" y="959152"/>
            <a:ext cx="6572250" cy="664029"/>
          </a:xfrm>
          <a:prstGeom prst="rect">
            <a:avLst/>
          </a:prstGeom>
          <a:noFill/>
          <a:ln w="9525">
            <a:noFill/>
            <a:miter lim="800000"/>
            <a:headEnd/>
            <a:tailEnd/>
          </a:ln>
        </p:spPr>
        <p:txBody>
          <a:bodyPr lIns="89402" tIns="44701" rIns="89402" bIns="44701"/>
          <a:lstStyle/>
          <a:p>
            <a:r>
              <a:rPr lang="en-US" sz="2000" b="1" dirty="0">
                <a:latin typeface="Verdana" pitchFamily="34" charset="0"/>
              </a:rPr>
              <a:t>Resilience Training for Teens, </a:t>
            </a:r>
          </a:p>
          <a:p>
            <a:r>
              <a:rPr lang="en-US" sz="2000" b="1" dirty="0">
                <a:latin typeface="Verdana" pitchFamily="34" charset="0"/>
              </a:rPr>
              <a:t>Unit 11:</a:t>
            </a:r>
            <a:r>
              <a:rPr lang="en-US" sz="2000" b="1" dirty="0">
                <a:solidFill>
                  <a:srgbClr val="000000"/>
                </a:solidFill>
                <a:latin typeface="Verdana" pitchFamily="34" charset="0"/>
              </a:rPr>
              <a:t> Mental Games</a:t>
            </a:r>
            <a:endParaRPr lang="en-US" sz="2000" b="1" dirty="0">
              <a:latin typeface="Verdana" pitchFamily="34" charset="0"/>
            </a:endParaRPr>
          </a:p>
        </p:txBody>
      </p:sp>
      <p:pic>
        <p:nvPicPr>
          <p:cNvPr id="20485"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20486"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graphicFrame>
        <p:nvGraphicFramePr>
          <p:cNvPr id="11" name="Table 10"/>
          <p:cNvGraphicFramePr>
            <a:graphicFrameLocks noGrp="1"/>
          </p:cNvGraphicFramePr>
          <p:nvPr>
            <p:extLst>
              <p:ext uri="{D42A27DB-BD31-4B8C-83A1-F6EECF244321}">
                <p14:modId xmlns:p14="http://schemas.microsoft.com/office/powerpoint/2010/main" val="1150319859"/>
              </p:ext>
            </p:extLst>
          </p:nvPr>
        </p:nvGraphicFramePr>
        <p:xfrm>
          <a:off x="234292" y="4349900"/>
          <a:ext cx="6572250" cy="2743415"/>
        </p:xfrm>
        <a:graphic>
          <a:graphicData uri="http://schemas.openxmlformats.org/drawingml/2006/table">
            <a:tbl>
              <a:tblPr/>
              <a:tblGrid>
                <a:gridCol w="5481136">
                  <a:extLst>
                    <a:ext uri="{9D8B030D-6E8A-4147-A177-3AD203B41FA5}">
                      <a16:colId xmlns:a16="http://schemas.microsoft.com/office/drawing/2014/main" val="20000"/>
                    </a:ext>
                  </a:extLst>
                </a:gridCol>
                <a:gridCol w="1091115">
                  <a:extLst>
                    <a:ext uri="{9D8B030D-6E8A-4147-A177-3AD203B41FA5}">
                      <a16:colId xmlns:a16="http://schemas.microsoft.com/office/drawing/2014/main" val="20001"/>
                    </a:ext>
                  </a:extLst>
                </a:gridCol>
              </a:tblGrid>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Define Mental Games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3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617274">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 </a:t>
                      </a:r>
                      <a:r>
                        <a:rPr lang="en-US" sz="1100" b="0" i="0" u="none" strike="noStrike" kern="1200" dirty="0">
                          <a:solidFill>
                            <a:schemeClr val="tx1"/>
                          </a:solidFill>
                          <a:latin typeface="Verdana" pitchFamily="34" charset="0"/>
                          <a:ea typeface="Calibri"/>
                        </a:rPr>
                        <a:t>Mental Games student demonstrations</a:t>
                      </a:r>
                      <a:r>
                        <a:rPr lang="en-US" sz="1100" b="0" i="0" u="none" strike="noStrike" kern="1200" baseline="0" dirty="0">
                          <a:solidFill>
                            <a:schemeClr val="tx1"/>
                          </a:solidFill>
                          <a:latin typeface="Verdana" pitchFamily="34" charset="0"/>
                          <a:ea typeface="Calibri"/>
                        </a:rPr>
                        <a:t>*(LT)</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617274">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a:t>
                      </a:r>
                      <a:r>
                        <a:rPr lang="en-US" sz="1100" b="1" i="0" u="none" strike="noStrike" kern="1200" baseline="0" dirty="0">
                          <a:solidFill>
                            <a:schemeClr val="tx1"/>
                          </a:solidFill>
                          <a:latin typeface="Verdana" pitchFamily="34" charset="0"/>
                          <a:ea typeface="Calibri"/>
                        </a:rPr>
                        <a:t> </a:t>
                      </a:r>
                      <a:r>
                        <a:rPr lang="en-US" sz="1100" b="0" i="0" u="none" strike="noStrike" kern="1200" baseline="0" dirty="0">
                          <a:solidFill>
                            <a:schemeClr val="tx1"/>
                          </a:solidFill>
                          <a:latin typeface="Verdana" pitchFamily="34" charset="0"/>
                          <a:ea typeface="Calibri"/>
                        </a:rPr>
                        <a:t>(1) Small group practice and Mental Game development*(LT)</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Make</a:t>
                      </a:r>
                      <a:r>
                        <a:rPr lang="en-US" sz="1100" b="1" i="0" u="none" strike="noStrike" kern="1200" baseline="0" dirty="0">
                          <a:solidFill>
                            <a:schemeClr val="tx1"/>
                          </a:solidFill>
                          <a:latin typeface="Verdana" pitchFamily="34" charset="0"/>
                          <a:ea typeface="Calibri"/>
                        </a:rPr>
                        <a:t> it Personal</a:t>
                      </a:r>
                      <a:r>
                        <a:rPr lang="en-US" sz="1100" b="1" i="0" u="none" strike="noStrike" kern="120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daily lives*</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2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274320">
                <a:tc>
                  <a:txBody>
                    <a:bodyPr/>
                    <a:lstStyle/>
                    <a:p>
                      <a:pPr marL="3175" marR="0" indent="0" algn="l" rtl="0" fontAlgn="base">
                        <a:lnSpc>
                          <a:spcPct val="115000"/>
                        </a:lnSpc>
                        <a:spcBef>
                          <a:spcPts val="0"/>
                        </a:spcBef>
                        <a:spcAft>
                          <a:spcPts val="0"/>
                        </a:spcAft>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15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bl>
          </a:graphicData>
        </a:graphic>
      </p:graphicFrame>
      <p:sp>
        <p:nvSpPr>
          <p:cNvPr id="12" name="Slide Number Placeholder 11"/>
          <p:cNvSpPr>
            <a:spLocks noGrp="1"/>
          </p:cNvSpPr>
          <p:nvPr>
            <p:ph type="sldNum" sz="quarter" idx="5"/>
          </p:nvPr>
        </p:nvSpPr>
        <p:spPr/>
        <p:txBody>
          <a:bodyPr/>
          <a:lstStyle/>
          <a:p>
            <a:pPr>
              <a:defRPr/>
            </a:pPr>
            <a:fld id="{345C5A98-C09F-4280-9054-ED5CB453FC47}" type="slidenum">
              <a:rPr lang="en-US"/>
              <a:pPr>
                <a:defRPr/>
              </a:pPr>
              <a:t>149</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476954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30FB3ACF-BBA5-4A92-9D08-467F18C786B2}" type="slidenum">
              <a:rPr lang="en-US" smtClean="0"/>
              <a:pPr>
                <a:defRPr/>
              </a:pPr>
              <a:t>15</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7" name="Notes Placeholder 2"/>
          <p:cNvSpPr>
            <a:spLocks noGrp="1"/>
          </p:cNvSpPr>
          <p:nvPr>
            <p:ph type="body" sz="quarter" idx="10"/>
          </p:nvPr>
        </p:nvSpPr>
        <p:spPr bwMode="auto"/>
        <p:txBody>
          <a:bodyPr wrap="square" numCol="1" anchor="t" anchorCtr="0" compatLnSpc="1">
            <a:prstTxWarp prst="textNoShape">
              <a:avLst/>
            </a:prstTxWarp>
            <a:normAutofit/>
          </a:bodyPr>
          <a:lstStyle/>
          <a:p>
            <a:pPr>
              <a:spcBef>
                <a:spcPts val="0"/>
              </a:spcBef>
              <a:defRPr/>
            </a:pPr>
            <a:r>
              <a:rPr lang="en-US" sz="1100" b="1" dirty="0"/>
              <a:t>Instructor Notes: </a:t>
            </a:r>
          </a:p>
          <a:p>
            <a:pPr>
              <a:spcBef>
                <a:spcPts val="0"/>
              </a:spcBef>
              <a:defRPr/>
            </a:pPr>
            <a:endParaRPr lang="en-US" sz="800" b="1" dirty="0"/>
          </a:p>
          <a:p>
            <a:pPr>
              <a:spcBef>
                <a:spcPts val="0"/>
              </a:spcBef>
              <a:defRPr/>
            </a:pPr>
            <a:r>
              <a:rPr lang="en-US" sz="1100" dirty="0"/>
              <a:t>Review the Key Principles (if time permits).</a:t>
            </a:r>
          </a:p>
          <a:p>
            <a:pPr marL="220347" indent="-220347">
              <a:spcBef>
                <a:spcPts val="0"/>
              </a:spcBef>
              <a:buFontTx/>
              <a:buAutoNum type="arabicParenR"/>
              <a:defRPr/>
            </a:pPr>
            <a:endParaRPr lang="en-US" sz="800" dirty="0"/>
          </a:p>
          <a:p>
            <a:pPr marL="220347" indent="-220347">
              <a:spcBef>
                <a:spcPts val="0"/>
              </a:spcBef>
              <a:defRPr/>
            </a:pPr>
            <a:r>
              <a:rPr lang="en-US" sz="1100" b="1" u="sng" dirty="0"/>
              <a:t>Reflection</a:t>
            </a:r>
            <a:r>
              <a:rPr lang="en-US" sz="1100" u="sng" dirty="0"/>
              <a:t> (Low-Tech)</a:t>
            </a:r>
          </a:p>
          <a:p>
            <a:pPr marL="220347" indent="-220347">
              <a:spcBef>
                <a:spcPts val="0"/>
              </a:spcBef>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own lives. </a:t>
            </a:r>
            <a:endParaRPr lang="en-US" sz="1100" u="sng" dirty="0"/>
          </a:p>
          <a:p>
            <a:pPr marL="220347" indent="-220347">
              <a:spcBef>
                <a:spcPts val="0"/>
              </a:spcBef>
              <a:defRPr/>
            </a:pPr>
            <a:endParaRPr lang="en-US" sz="1100" u="sng" dirty="0"/>
          </a:p>
          <a:p>
            <a:pPr>
              <a:spcBef>
                <a:spcPts val="0"/>
              </a:spcBef>
              <a:defRPr/>
            </a:pPr>
            <a:endParaRPr lang="en-US" sz="1100" dirty="0"/>
          </a:p>
        </p:txBody>
      </p:sp>
    </p:spTree>
    <p:extLst>
      <p:ext uri="{BB962C8B-B14F-4D97-AF65-F5344CB8AC3E}">
        <p14:creationId xmlns:p14="http://schemas.microsoft.com/office/powerpoint/2010/main" val="92297510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a:spcBef>
                <a:spcPct val="20000"/>
              </a:spcBef>
              <a:tabLst>
                <a:tab pos="54753" algn="l"/>
              </a:tabLst>
              <a:defRPr/>
            </a:pPr>
            <a:r>
              <a:rPr lang="en-US" altLang="en-US" sz="1100" b="1" i="1" dirty="0">
                <a:latin typeface="Verdana" pitchFamily="34" charset="0"/>
              </a:rPr>
              <a:t>Mental Games </a:t>
            </a:r>
            <a:r>
              <a:rPr lang="en-US" altLang="en-US" sz="1100" i="1" dirty="0">
                <a:latin typeface="Verdana" pitchFamily="34" charset="0"/>
              </a:rPr>
              <a:t>	</a:t>
            </a:r>
            <a:r>
              <a:rPr lang="en-US" altLang="en-US" sz="1100" dirty="0">
                <a:latin typeface="Verdana" pitchFamily="34" charset="0"/>
              </a:rPr>
              <a:t>A skill used to change the focus away from counterproductive 			thinking to enable greater concentration and focus on the task 			at hand</a:t>
            </a:r>
          </a:p>
          <a:p>
            <a:pPr marL="1117607" indent="-1117607">
              <a:spcBef>
                <a:spcPct val="20000"/>
              </a:spcBef>
              <a:tabLst>
                <a:tab pos="1117607" algn="l"/>
              </a:tabLst>
              <a:defRPr/>
            </a:pPr>
            <a:endParaRPr lang="en-US" altLang="en-US" sz="1000" b="1" dirty="0">
              <a:latin typeface="Verdana" pitchFamily="34" charset="0"/>
            </a:endParaRPr>
          </a:p>
          <a:p>
            <a:pPr marL="1117607" indent="-1117607">
              <a:spcBef>
                <a:spcPct val="20000"/>
              </a:spcBef>
              <a:tabLst>
                <a:tab pos="1117607" algn="l"/>
              </a:tabLst>
              <a:defRPr/>
            </a:pPr>
            <a:endParaRPr lang="en-US" altLang="en-US" sz="10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Mental Games</a:t>
            </a:r>
          </a:p>
          <a:p>
            <a:pPr fontAlgn="auto">
              <a:spcAft>
                <a:spcPts val="0"/>
              </a:spcAft>
              <a:defRPr/>
            </a:pPr>
            <a:r>
              <a:rPr lang="en-US" sz="2000" b="1" dirty="0">
                <a:latin typeface="Verdana" pitchFamily="34" charset="0"/>
                <a:ea typeface="+mj-ea"/>
                <a:cs typeface="+mj-cs"/>
              </a:rPr>
              <a:t>Key Terms</a:t>
            </a:r>
          </a:p>
        </p:txBody>
      </p:sp>
      <p:pic>
        <p:nvPicPr>
          <p:cNvPr id="21509"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21510"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A04F3B31-9529-452F-BD68-459FF153B874}" type="slidenum">
              <a:rPr lang="en-US"/>
              <a:pPr>
                <a:defRPr/>
              </a:pPr>
              <a:t>150</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63556477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xfrm>
            <a:off x="128402"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a:t>
            </a:r>
            <a:r>
              <a:rPr lang="en-US" sz="1100" u="sng" dirty="0"/>
              <a:t> (Low-Tech)</a:t>
            </a:r>
          </a:p>
          <a:p>
            <a:pPr>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Begin the lesson with Hunt the Good Stuff.</a:t>
            </a:r>
          </a:p>
          <a:p>
            <a:pPr marL="232802" indent="-232802">
              <a:lnSpc>
                <a:spcPct val="100000"/>
              </a:lnSpc>
              <a:spcBef>
                <a:spcPts val="0"/>
              </a:spcBef>
              <a:buFont typeface="+mj-lt"/>
              <a:buAutoNum type="arabicParenR"/>
              <a:defRPr/>
            </a:pPr>
            <a:r>
              <a:rPr lang="en-US" sz="1100" dirty="0"/>
              <a:t>Have students write down one to three good things in the Participant Workbook.</a:t>
            </a:r>
          </a:p>
          <a:p>
            <a:pPr marL="232802" indent="-232802">
              <a:lnSpc>
                <a:spcPct val="100000"/>
              </a:lnSpc>
              <a:spcBef>
                <a:spcPts val="0"/>
              </a:spcBef>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lnSpc>
                <a:spcPct val="100000"/>
              </a:lnSpc>
              <a:spcBef>
                <a:spcPts val="0"/>
              </a:spcBef>
              <a:buFont typeface="+mj-lt"/>
              <a:buAutoNum type="arabicParenR"/>
              <a:defRPr/>
            </a:pPr>
            <a:r>
              <a:rPr lang="en-US" sz="1100" dirty="0"/>
              <a:t>Ask a couple students to share their “"Good Stuff"” at the group level. Remember to emphasize that the students explain why it is a good thing to them. </a:t>
            </a:r>
          </a:p>
          <a:p>
            <a:pPr marL="221464" indent="-221464">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Optimism is important for resilience.</a:t>
            </a:r>
          </a:p>
          <a:p>
            <a:pPr marL="232802" indent="-232802">
              <a:lnSpc>
                <a:spcPct val="100000"/>
              </a:lnSpc>
              <a:spcBef>
                <a:spcPts val="0"/>
              </a:spcBef>
              <a:buFont typeface="+mj-lt"/>
              <a:buAutoNum type="arabicParenR"/>
              <a:defRPr/>
            </a:pPr>
            <a:r>
              <a:rPr lang="en-US" sz="1100" dirty="0"/>
              <a:t>HTGS is a skill to use daily, or at least several times a week</a:t>
            </a:r>
          </a:p>
          <a:p>
            <a:pPr marL="221464" indent="-221464">
              <a:lnSpc>
                <a:spcPct val="100000"/>
              </a:lnSpc>
              <a:spcBef>
                <a:spcPts val="0"/>
              </a:spcBef>
              <a:buFontTx/>
              <a:buAutoNum type="arabicParenR"/>
              <a:defRPr/>
            </a:pPr>
            <a:endParaRPr lang="en-US" sz="1100" dirty="0"/>
          </a:p>
          <a:p>
            <a:pPr marL="221464" indent="-221464">
              <a:lnSpc>
                <a:spcPct val="100000"/>
              </a:lnSpc>
              <a:spcBef>
                <a:spcPts val="0"/>
              </a:spcBef>
              <a:defRPr/>
            </a:pPr>
            <a:r>
              <a:rPr lang="en-US" sz="1100" b="1" dirty="0"/>
              <a:t>Note:</a:t>
            </a:r>
          </a:p>
          <a:p>
            <a:pPr marL="221464" indent="-221464">
              <a:lnSpc>
                <a:spcPct val="100000"/>
              </a:lnSpc>
              <a:spcBef>
                <a:spcPts val="0"/>
              </a:spcBef>
              <a:defRPr/>
            </a:pPr>
            <a:r>
              <a:rPr lang="en-US" sz="1100" dirty="0"/>
              <a:t>	If Mental Games is taught in conjunction with Real-Time Resilience, Hunt the Good Stuff only needs to be conducted once at the start of the block of instruction.</a:t>
            </a:r>
          </a:p>
          <a:p>
            <a:pPr marL="221464" indent="-221464">
              <a:buFontTx/>
              <a:buAutoNum type="arabicPeriod"/>
              <a:defRPr/>
            </a:pPr>
            <a:endParaRPr lang="en-US" sz="1000" dirty="0"/>
          </a:p>
          <a:p>
            <a:pPr marL="221464" indent="-221464">
              <a:defRPr/>
            </a:pPr>
            <a:endParaRPr lang="en-US" sz="1000" dirty="0"/>
          </a:p>
          <a:p>
            <a:pPr marL="221464" indent="-221464">
              <a:defRPr/>
            </a:pPr>
            <a:endParaRPr lang="en-US" sz="1000" dirty="0"/>
          </a:p>
          <a:p>
            <a:pPr>
              <a:defRPr/>
            </a:pPr>
            <a:endParaRPr lang="en-US" dirty="0"/>
          </a:p>
        </p:txBody>
      </p:sp>
      <p:sp>
        <p:nvSpPr>
          <p:cNvPr id="4" name="Slide Number Placeholder 3"/>
          <p:cNvSpPr>
            <a:spLocks noGrp="1"/>
          </p:cNvSpPr>
          <p:nvPr>
            <p:ph type="sldNum" sz="quarter" idx="5"/>
          </p:nvPr>
        </p:nvSpPr>
        <p:spPr/>
        <p:txBody>
          <a:bodyPr/>
          <a:lstStyle/>
          <a:p>
            <a:pPr>
              <a:defRPr/>
            </a:pPr>
            <a:fld id="{F1775970-880C-4187-98A0-54F44B4384AE}" type="slidenum">
              <a:rPr lang="en-US" smtClean="0"/>
              <a:pPr>
                <a:defRPr/>
              </a:pPr>
              <a:t>151</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21559799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4B8FC6DB-5C37-4C5A-9379-2AAFC9B1E801}" type="slidenum">
              <a:rPr lang="en-US" smtClean="0"/>
              <a:pPr>
                <a:defRPr/>
              </a:pPr>
              <a:t>152</a:t>
            </a:fld>
            <a:endParaRPr lang="en-US" dirty="0"/>
          </a:p>
        </p:txBody>
      </p:sp>
      <p:sp>
        <p:nvSpPr>
          <p:cNvPr id="8" name="Notes Placeholder 2"/>
          <p:cNvSpPr>
            <a:spLocks noGrp="1"/>
          </p:cNvSpPr>
          <p:nvPr>
            <p:ph type="body" sz="quarter" idx="10"/>
          </p:nvPr>
        </p:nvSpPr>
        <p:spPr bwMode="auto">
          <a:xfrm flipH="1">
            <a:off x="104367" y="3297090"/>
            <a:ext cx="3852068" cy="5495143"/>
          </a:xfrm>
        </p:spPr>
        <p:txBody>
          <a:bodyPr>
            <a:noAutofit/>
          </a:bodyPr>
          <a:lstStyle/>
          <a:p>
            <a:pPr>
              <a:lnSpc>
                <a:spcPct val="100000"/>
              </a:lnSpc>
              <a:spcBef>
                <a:spcPts val="0"/>
              </a:spcBef>
              <a:defRPr/>
            </a:pPr>
            <a:r>
              <a:rPr lang="en-US" sz="1100" b="1" dirty="0"/>
              <a:t>Instructor Notes: </a:t>
            </a:r>
          </a:p>
          <a:p>
            <a:pPr>
              <a:lnSpc>
                <a:spcPct val="100000"/>
              </a:lnSpc>
              <a:spcBef>
                <a:spcPts val="0"/>
              </a:spcBef>
              <a:defRPr/>
            </a:pPr>
            <a:endParaRPr lang="en-US" sz="1100" dirty="0"/>
          </a:p>
          <a:p>
            <a:pPr marL="231895" lvl="1" indent="-231895" eaLnBrk="1" hangingPunct="1">
              <a:lnSpc>
                <a:spcPct val="100000"/>
              </a:lnSpc>
              <a:spcBef>
                <a:spcPts val="0"/>
              </a:spcBef>
              <a:buFont typeface="+mj-lt"/>
              <a:buAutoNum type="arabicParenR"/>
              <a:defRPr/>
            </a:pPr>
            <a:r>
              <a:rPr lang="en-US" altLang="en-US" sz="1100" dirty="0"/>
              <a:t>Tell students in one sentence what they will be learning.</a:t>
            </a:r>
          </a:p>
          <a:p>
            <a:pPr marL="232802" lvl="1" indent="-232802" eaLnBrk="1" hangingPunct="1">
              <a:lnSpc>
                <a:spcPct val="100000"/>
              </a:lnSpc>
              <a:spcBef>
                <a:spcPts val="0"/>
              </a:spcBef>
              <a:buFont typeface="+mj-lt"/>
              <a:buAutoNum type="arabicParenR"/>
              <a:defRPr/>
            </a:pPr>
            <a:r>
              <a:rPr lang="en-US" altLang="en-US" sz="1100" dirty="0"/>
              <a:t>Provide students with the resilience Core Competency the skill targets. </a:t>
            </a:r>
          </a:p>
          <a:p>
            <a:pPr marL="231895" lvl="1" indent="-231895" eaLnBrk="1" hangingPunct="1">
              <a:lnSpc>
                <a:spcPct val="100000"/>
              </a:lnSpc>
              <a:spcBef>
                <a:spcPts val="0"/>
              </a:spcBef>
              <a:defRPr/>
            </a:pPr>
            <a:endParaRPr lang="en-US" altLang="en-US" sz="1100" b="1" dirty="0"/>
          </a:p>
          <a:p>
            <a:pPr marL="231895" lvl="1" indent="-231895" eaLnBrk="1" hangingPunct="1">
              <a:lnSpc>
                <a:spcPct val="100000"/>
              </a:lnSpc>
              <a:spcBef>
                <a:spcPts val="0"/>
              </a:spcBef>
              <a:defRPr/>
            </a:pPr>
            <a:r>
              <a:rPr lang="en-US" altLang="en-US" sz="1100" b="1" dirty="0"/>
              <a:t>Key Points:</a:t>
            </a:r>
          </a:p>
          <a:p>
            <a:pPr marL="231895" lvl="1" indent="-231895" eaLnBrk="1" hangingPunct="1">
              <a:lnSpc>
                <a:spcPct val="100000"/>
              </a:lnSpc>
              <a:spcBef>
                <a:spcPts val="0"/>
              </a:spcBef>
              <a:defRPr/>
            </a:pPr>
            <a:endParaRPr lang="en-US" altLang="en-US" sz="1100" b="1" dirty="0"/>
          </a:p>
          <a:p>
            <a:pPr marL="232802" lvl="1" indent="-232802" eaLnBrk="1" hangingPunct="1">
              <a:lnSpc>
                <a:spcPct val="100000"/>
              </a:lnSpc>
              <a:spcBef>
                <a:spcPts val="0"/>
              </a:spcBef>
              <a:buFont typeface="+mj-lt"/>
              <a:buAutoNum type="arabicParenR"/>
              <a:defRPr/>
            </a:pPr>
            <a:r>
              <a:rPr lang="en-US" altLang="en-US" sz="1100" dirty="0"/>
              <a:t>This skill is a fun way to get re-focused.</a:t>
            </a:r>
          </a:p>
          <a:p>
            <a:pPr marL="232802" lvl="1" indent="-232802" eaLnBrk="1" hangingPunct="1">
              <a:lnSpc>
                <a:spcPct val="100000"/>
              </a:lnSpc>
              <a:spcBef>
                <a:spcPts val="0"/>
              </a:spcBef>
              <a:buFont typeface="+mj-lt"/>
              <a:buAutoNum type="arabicParenR"/>
              <a:defRPr/>
            </a:pPr>
            <a:r>
              <a:rPr lang="en-US" altLang="en-US" sz="1100" dirty="0"/>
              <a:t>Mental Games builds Self-regulation. </a:t>
            </a:r>
          </a:p>
          <a:p>
            <a:pPr marL="231895" lvl="1" indent="-231895" eaLnBrk="1" hangingPunct="1">
              <a:lnSpc>
                <a:spcPct val="100000"/>
              </a:lnSpc>
              <a:spcBef>
                <a:spcPts val="0"/>
              </a:spcBef>
              <a:defRPr/>
            </a:pPr>
            <a:endParaRPr lang="en-US" altLang="en-US" sz="1100" dirty="0"/>
          </a:p>
          <a:p>
            <a:pPr marL="223524" indent="-223524" eaLnBrk="1" hangingPunct="1">
              <a:lnSpc>
                <a:spcPct val="100000"/>
              </a:lnSpc>
              <a:spcBef>
                <a:spcPts val="0"/>
              </a:spcBef>
              <a:buFont typeface="+mj-lt"/>
              <a:buAutoNum type="arabicPeriod"/>
              <a:defRPr/>
            </a:pPr>
            <a:endParaRPr lang="en-US" sz="1100" dirty="0"/>
          </a:p>
          <a:p>
            <a:pPr eaLnBrk="1" hangingPunct="1">
              <a:lnSpc>
                <a:spcPct val="100000"/>
              </a:lnSpc>
              <a:spcBef>
                <a:spcPts val="0"/>
              </a:spcBef>
              <a:defRPr/>
            </a:pPr>
            <a:endParaRPr lang="en-US" sz="1100" dirty="0"/>
          </a:p>
          <a:p>
            <a:pPr>
              <a:lnSpc>
                <a:spcPct val="100000"/>
              </a:lnSpc>
              <a:spcBef>
                <a:spcPts val="0"/>
              </a:spcBef>
              <a:defRPr/>
            </a:pPr>
            <a:endParaRPr lang="en-US" sz="1100"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79274802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5603" name="Notes Placeholder 2"/>
          <p:cNvSpPr>
            <a:spLocks noGrp="1"/>
          </p:cNvSpPr>
          <p:nvPr>
            <p:ph type="body" idx="1"/>
          </p:nvPr>
        </p:nvSpPr>
        <p:spPr bwMode="auto">
          <a:xfrm>
            <a:off x="128402" y="3238680"/>
            <a:ext cx="3829249" cy="5687282"/>
          </a:xfrm>
        </p:spPr>
        <p:txBody>
          <a:bodyPr wrap="square" numCol="1" anchor="t" anchorCtr="0" compatLnSpc="1">
            <a:prstTxWarp prst="textNoShape">
              <a:avLst/>
            </a:prstTxWarp>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Explain that Mental Games are used when you cannot stay focused and your thoughts are distracting you from a task at hand (i.e., something you need to do). </a:t>
            </a:r>
          </a:p>
          <a:p>
            <a:pPr marL="232802" indent="-232802">
              <a:lnSpc>
                <a:spcPct val="100000"/>
              </a:lnSpc>
              <a:spcBef>
                <a:spcPts val="0"/>
              </a:spcBef>
              <a:buFont typeface="+mj-lt"/>
              <a:buAutoNum type="arabicParenR"/>
              <a:defRPr/>
            </a:pPr>
            <a:r>
              <a:rPr lang="en-US" sz="1100" dirty="0"/>
              <a:t>Define counterproductive thoughts as unhelpful. Instruct students to write UNHELPFUL in their Participant Workbooks. </a:t>
            </a:r>
          </a:p>
          <a:p>
            <a:pPr marL="232802" indent="-232802">
              <a:lnSpc>
                <a:spcPct val="100000"/>
              </a:lnSpc>
              <a:spcBef>
                <a:spcPts val="0"/>
              </a:spcBef>
              <a:buFont typeface="+mj-lt"/>
              <a:buAutoNum type="arabicParenR"/>
              <a:defRPr/>
            </a:pPr>
            <a:r>
              <a:rPr lang="en-US" sz="1100" dirty="0"/>
              <a:t>Point out that this skill is used when there is a task at hand. Instruct students to write down SOMETHING YOU’RE ABOUT TO DO in their Participant Workbooks. </a:t>
            </a:r>
          </a:p>
          <a:p>
            <a:pPr marL="404170" indent="-166518">
              <a:lnSpc>
                <a:spcPct val="100000"/>
              </a:lnSpc>
              <a:spcBef>
                <a:spcPts val="0"/>
              </a:spcBef>
              <a:buFont typeface="Arial" panose="020B0604020202020204" pitchFamily="34" charset="0"/>
              <a:buChar char="•"/>
              <a:defRPr/>
            </a:pPr>
            <a:r>
              <a:rPr lang="en-US" sz="1100" dirty="0"/>
              <a:t>Review the three criteria of Mental Games:</a:t>
            </a:r>
          </a:p>
          <a:p>
            <a:pPr marL="404170" indent="-166518">
              <a:lnSpc>
                <a:spcPct val="100000"/>
              </a:lnSpc>
              <a:spcBef>
                <a:spcPts val="0"/>
              </a:spcBef>
              <a:buFont typeface="Arial" panose="020B0604020202020204" pitchFamily="34" charset="0"/>
              <a:buChar char="•"/>
              <a:defRPr/>
            </a:pPr>
            <a:r>
              <a:rPr lang="en-US" sz="1100" dirty="0"/>
              <a:t>Engage your full attention so you do not have distracting thoughts going on at the same time</a:t>
            </a:r>
          </a:p>
          <a:p>
            <a:pPr marL="404170" indent="-166518">
              <a:lnSpc>
                <a:spcPct val="100000"/>
              </a:lnSpc>
              <a:spcBef>
                <a:spcPts val="0"/>
              </a:spcBef>
              <a:buFont typeface="Arial" panose="020B0604020202020204" pitchFamily="34" charset="0"/>
              <a:buChar char="•"/>
              <a:defRPr/>
            </a:pPr>
            <a:r>
              <a:rPr lang="en-US" sz="1100" dirty="0"/>
              <a:t>Be challenging and fun so that it takes your full attention and does not create more distracting thoughts</a:t>
            </a:r>
          </a:p>
          <a:p>
            <a:pPr marL="404170" indent="-166518">
              <a:lnSpc>
                <a:spcPct val="100000"/>
              </a:lnSpc>
              <a:spcBef>
                <a:spcPts val="0"/>
              </a:spcBef>
              <a:buFont typeface="Arial" panose="020B0604020202020204" pitchFamily="34" charset="0"/>
              <a:buChar char="•"/>
              <a:defRPr/>
            </a:pPr>
            <a:r>
              <a:rPr lang="en-US" sz="1100" dirty="0"/>
              <a:t>Be done in a few minutes because there is a task at hand (i.e., something you need to do)</a:t>
            </a:r>
          </a:p>
          <a:p>
            <a:pPr marL="404170" indent="-166518">
              <a:lnSpc>
                <a:spcPct val="100000"/>
              </a:lnSpc>
              <a:spcBef>
                <a:spcPts val="0"/>
              </a:spcBef>
              <a:buFont typeface="Arial" panose="020B0604020202020204" pitchFamily="34" charset="0"/>
              <a:buChar char="•"/>
              <a:defRPr/>
            </a:pPr>
            <a:r>
              <a:rPr lang="en-US" sz="1100" dirty="0"/>
              <a:t>Instruct students to underline FULL ATTENTION, CHALLENGING, FUN and FEW MINUTES in their Participant Workbook. </a:t>
            </a:r>
          </a:p>
          <a:p>
            <a:pPr marL="221464" indent="-221464">
              <a:lnSpc>
                <a:spcPct val="100000"/>
              </a:lnSpc>
              <a:spcBef>
                <a:spcPts val="0"/>
              </a:spcBef>
              <a:buFont typeface="Calibri" pitchFamily="34" charset="0"/>
              <a:buAutoNum type="arabicParenR"/>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800" b="1" dirty="0"/>
          </a:p>
          <a:p>
            <a:pPr marL="232802" indent="-232802">
              <a:lnSpc>
                <a:spcPct val="100000"/>
              </a:lnSpc>
              <a:spcBef>
                <a:spcPts val="0"/>
              </a:spcBef>
              <a:buFont typeface="+mj-lt"/>
              <a:buAutoNum type="arabicParenR"/>
              <a:defRPr/>
            </a:pPr>
            <a:r>
              <a:rPr lang="en-US" sz="1100" dirty="0"/>
              <a:t>We will teach you some Mental Games and, with the criteria described, you can generate your own.</a:t>
            </a:r>
          </a:p>
          <a:p>
            <a:pPr marL="221464" indent="-221464">
              <a:lnSpc>
                <a:spcPct val="100000"/>
              </a:lnSpc>
              <a:spcBef>
                <a:spcPts val="0"/>
              </a:spcBef>
              <a:defRPr/>
            </a:pPr>
            <a:endParaRPr lang="en-US" sz="1100" dirty="0"/>
          </a:p>
        </p:txBody>
      </p:sp>
      <p:sp>
        <p:nvSpPr>
          <p:cNvPr id="408581" name="Slide Number Placeholder 4"/>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9655" indent="-276790" eaLnBrk="0" hangingPunct="0">
              <a:defRPr>
                <a:solidFill>
                  <a:schemeClr val="tx1"/>
                </a:solidFill>
                <a:latin typeface="Arial" pitchFamily="34" charset="0"/>
              </a:defRPr>
            </a:lvl2pPr>
            <a:lvl3pPr marL="1107160" indent="-221433" eaLnBrk="0" hangingPunct="0">
              <a:defRPr>
                <a:solidFill>
                  <a:schemeClr val="tx1"/>
                </a:solidFill>
                <a:latin typeface="Arial" pitchFamily="34" charset="0"/>
              </a:defRPr>
            </a:lvl3pPr>
            <a:lvl4pPr marL="1550024" indent="-221433" eaLnBrk="0" hangingPunct="0">
              <a:defRPr>
                <a:solidFill>
                  <a:schemeClr val="tx1"/>
                </a:solidFill>
                <a:latin typeface="Arial" pitchFamily="34" charset="0"/>
              </a:defRPr>
            </a:lvl4pPr>
            <a:lvl5pPr marL="1992887" indent="-221433" eaLnBrk="0" hangingPunct="0">
              <a:defRPr>
                <a:solidFill>
                  <a:schemeClr val="tx1"/>
                </a:solidFill>
                <a:latin typeface="Arial" pitchFamily="34" charset="0"/>
              </a:defRPr>
            </a:lvl5pPr>
            <a:lvl6pPr marL="2435752" indent="-221433" eaLnBrk="0" fontAlgn="base" hangingPunct="0">
              <a:spcBef>
                <a:spcPct val="0"/>
              </a:spcBef>
              <a:spcAft>
                <a:spcPct val="0"/>
              </a:spcAft>
              <a:defRPr>
                <a:solidFill>
                  <a:schemeClr val="tx1"/>
                </a:solidFill>
                <a:latin typeface="Arial" pitchFamily="34" charset="0"/>
              </a:defRPr>
            </a:lvl6pPr>
            <a:lvl7pPr marL="2878616" indent="-221433" eaLnBrk="0" fontAlgn="base" hangingPunct="0">
              <a:spcBef>
                <a:spcPct val="0"/>
              </a:spcBef>
              <a:spcAft>
                <a:spcPct val="0"/>
              </a:spcAft>
              <a:defRPr>
                <a:solidFill>
                  <a:schemeClr val="tx1"/>
                </a:solidFill>
                <a:latin typeface="Arial" pitchFamily="34" charset="0"/>
              </a:defRPr>
            </a:lvl7pPr>
            <a:lvl8pPr marL="3321478" indent="-221433" eaLnBrk="0" fontAlgn="base" hangingPunct="0">
              <a:spcBef>
                <a:spcPct val="0"/>
              </a:spcBef>
              <a:spcAft>
                <a:spcPct val="0"/>
              </a:spcAft>
              <a:defRPr>
                <a:solidFill>
                  <a:schemeClr val="tx1"/>
                </a:solidFill>
                <a:latin typeface="Arial" pitchFamily="34" charset="0"/>
              </a:defRPr>
            </a:lvl8pPr>
            <a:lvl9pPr marL="3764343" indent="-22143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9F813439-12FB-41A7-9F22-0BC78072D4D1}" type="slidenum">
              <a:rPr lang="en-US" smtClean="0">
                <a:solidFill>
                  <a:srgbClr val="000000"/>
                </a:solidFill>
                <a:latin typeface="Verdana" pitchFamily="34" charset="0"/>
              </a:rPr>
              <a:pPr eaLnBrk="1" fontAlgn="base" hangingPunct="1">
                <a:spcBef>
                  <a:spcPct val="0"/>
                </a:spcBef>
                <a:spcAft>
                  <a:spcPct val="0"/>
                </a:spcAft>
                <a:defRPr/>
              </a:pPr>
              <a:t>153</a:t>
            </a:fld>
            <a:endParaRPr lang="en-US" dirty="0">
              <a:solidFill>
                <a:srgbClr val="000000"/>
              </a:solidFill>
              <a:latin typeface="Verdana" pitchFamily="34" charset="0"/>
            </a:endParaRPr>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30359131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18669" y="3238677"/>
            <a:ext cx="4027532" cy="6057723"/>
          </a:xfrm>
        </p:spPr>
        <p:txBody>
          <a:bodyPr>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Hook</a:t>
            </a:r>
            <a:r>
              <a:rPr lang="en-US" sz="1100" u="sng" dirty="0"/>
              <a:t> (Low-Tech)</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Describe each of the Mental Games in the Participant Workbook. (p.56)</a:t>
            </a:r>
          </a:p>
          <a:p>
            <a:pPr marL="232802" indent="-232802">
              <a:lnSpc>
                <a:spcPct val="100000"/>
              </a:lnSpc>
              <a:spcBef>
                <a:spcPts val="0"/>
              </a:spcBef>
              <a:buFont typeface="+mj-lt"/>
              <a:buAutoNum type="arabicParenR"/>
              <a:defRPr/>
            </a:pPr>
            <a:r>
              <a:rPr lang="en-US" sz="1100" dirty="0"/>
              <a:t>Pick a few Mental Games to demonstrate with the students’ involvement:</a:t>
            </a:r>
          </a:p>
          <a:p>
            <a:pPr marL="465603" lvl="1" indent="-227952">
              <a:lnSpc>
                <a:spcPct val="100000"/>
              </a:lnSpc>
              <a:spcBef>
                <a:spcPts val="0"/>
              </a:spcBef>
              <a:buFont typeface="Arial" pitchFamily="34" charset="0"/>
              <a:buChar char="•"/>
              <a:defRPr/>
            </a:pPr>
            <a:r>
              <a:rPr lang="en-US" sz="1100" dirty="0"/>
              <a:t>Math games</a:t>
            </a:r>
          </a:p>
          <a:p>
            <a:pPr marL="465603" lvl="1" indent="-227952">
              <a:lnSpc>
                <a:spcPct val="100000"/>
              </a:lnSpc>
              <a:spcBef>
                <a:spcPts val="0"/>
              </a:spcBef>
              <a:buFont typeface="Arial" pitchFamily="34" charset="0"/>
              <a:buChar char="•"/>
              <a:defRPr/>
            </a:pPr>
            <a:r>
              <a:rPr lang="en-US" sz="1100" dirty="0"/>
              <a:t>Alphabet games</a:t>
            </a:r>
          </a:p>
          <a:p>
            <a:pPr marL="465603" lvl="1" indent="-227952">
              <a:lnSpc>
                <a:spcPct val="100000"/>
              </a:lnSpc>
              <a:spcBef>
                <a:spcPts val="0"/>
              </a:spcBef>
              <a:buFont typeface="Arial" pitchFamily="34" charset="0"/>
              <a:buChar char="•"/>
              <a:defRPr/>
            </a:pPr>
            <a:r>
              <a:rPr lang="en-US" sz="1100" dirty="0"/>
              <a:t>Categories games</a:t>
            </a:r>
          </a:p>
          <a:p>
            <a:pPr marL="465603" lvl="1" indent="-227952">
              <a:lnSpc>
                <a:spcPct val="100000"/>
              </a:lnSpc>
              <a:spcBef>
                <a:spcPts val="0"/>
              </a:spcBef>
              <a:buFont typeface="Arial" pitchFamily="34" charset="0"/>
              <a:buChar char="•"/>
              <a:defRPr/>
            </a:pPr>
            <a:r>
              <a:rPr lang="en-US" sz="1100" dirty="0"/>
              <a:t>Alphabet backwards</a:t>
            </a:r>
          </a:p>
          <a:p>
            <a:pPr marL="465603" lvl="1" indent="-227952">
              <a:lnSpc>
                <a:spcPct val="100000"/>
              </a:lnSpc>
              <a:spcBef>
                <a:spcPts val="0"/>
              </a:spcBef>
              <a:buFont typeface="Arial" pitchFamily="34" charset="0"/>
              <a:buChar char="•"/>
              <a:defRPr/>
            </a:pPr>
            <a:r>
              <a:rPr lang="en-US" sz="1100" dirty="0"/>
              <a:t>Lyrics- use caution with the musical lyrics example to ensure they are not disruptive or offensive</a:t>
            </a:r>
          </a:p>
          <a:p>
            <a:pPr marL="465603" lvl="1" indent="-227952">
              <a:lnSpc>
                <a:spcPct val="100000"/>
              </a:lnSpc>
              <a:spcBef>
                <a:spcPts val="0"/>
              </a:spcBef>
              <a:buFont typeface="Arial" pitchFamily="34" charset="0"/>
              <a:buChar char="•"/>
              <a:defRPr/>
            </a:pPr>
            <a:r>
              <a:rPr lang="en-US" sz="1100" dirty="0"/>
              <a:t>Positive Imagery</a:t>
            </a:r>
          </a:p>
          <a:p>
            <a:pPr>
              <a:lnSpc>
                <a:spcPct val="100000"/>
              </a:lnSpc>
              <a:spcBef>
                <a:spcPts val="0"/>
              </a:spcBef>
              <a:defRPr/>
            </a:pPr>
            <a:endParaRPr lang="en-US" sz="1100" b="1" dirty="0"/>
          </a:p>
          <a:p>
            <a:pPr>
              <a:lnSpc>
                <a:spcPct val="100000"/>
              </a:lnSpc>
              <a:spcBef>
                <a:spcPts val="0"/>
              </a:spcBef>
              <a:defRPr/>
            </a:pPr>
            <a:r>
              <a:rPr lang="en-US" sz="1100" b="1" u="sng" dirty="0"/>
              <a:t>Activity</a:t>
            </a:r>
            <a:r>
              <a:rPr lang="en-US" sz="1100" u="sng" dirty="0"/>
              <a:t> (Low-Tech)</a:t>
            </a:r>
          </a:p>
          <a:p>
            <a:pPr>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Ask students to pair up and think of other Mental Games they could use when they need to re-focus. Have students record games in their Participant Workbook.</a:t>
            </a:r>
          </a:p>
          <a:p>
            <a:pPr marL="232802" indent="-232802">
              <a:lnSpc>
                <a:spcPct val="100000"/>
              </a:lnSpc>
              <a:spcBef>
                <a:spcPts val="0"/>
              </a:spcBef>
              <a:buFont typeface="+mj-lt"/>
              <a:buAutoNum type="arabicParenR"/>
              <a:defRPr/>
            </a:pPr>
            <a:r>
              <a:rPr lang="en-US" sz="1100" dirty="0"/>
              <a:t>Debrief the skill by asking students which Mental Games they think they will use and identify when Mental Games will be useful for them. </a:t>
            </a:r>
          </a:p>
          <a:p>
            <a:pPr marL="221464" indent="-221464">
              <a:lnSpc>
                <a:spcPct val="100000"/>
              </a:lnSpc>
              <a:spcBef>
                <a:spcPts val="0"/>
              </a:spcBef>
              <a:buFontTx/>
              <a:buAutoNum type="arabicParenR"/>
              <a:defRPr/>
            </a:pPr>
            <a:endParaRPr lang="en-US" sz="1100" dirty="0"/>
          </a:p>
          <a:p>
            <a:pPr marL="221464" indent="-221464">
              <a:lnSpc>
                <a:spcPct val="100000"/>
              </a:lnSpc>
              <a:spcBef>
                <a:spcPts val="0"/>
              </a:spcBef>
              <a:defRPr/>
            </a:pPr>
            <a:r>
              <a:rPr lang="en-US" sz="1100" b="1" dirty="0"/>
              <a:t>Key Points: </a:t>
            </a:r>
          </a:p>
          <a:p>
            <a:pPr marL="221464" indent="-221464">
              <a:lnSpc>
                <a:spcPct val="100000"/>
              </a:lnSpc>
              <a:spcBef>
                <a:spcPts val="0"/>
              </a:spcBef>
              <a:defRPr/>
            </a:pPr>
            <a:endParaRPr lang="en-US" sz="1100" b="1" dirty="0"/>
          </a:p>
          <a:p>
            <a:pPr>
              <a:lnSpc>
                <a:spcPct val="100000"/>
              </a:lnSpc>
              <a:spcBef>
                <a:spcPts val="0"/>
              </a:spcBef>
              <a:defRPr/>
            </a:pPr>
            <a:r>
              <a:rPr lang="en-US" sz="1100" dirty="0"/>
              <a:t>It is important to choose a game that’s right for you. For example, if math games make you frustrated, it will likely decrease your focus. </a:t>
            </a:r>
          </a:p>
          <a:p>
            <a:pPr>
              <a:lnSpc>
                <a:spcPct val="100000"/>
              </a:lnSpc>
              <a:spcBef>
                <a:spcPts val="0"/>
              </a:spcBef>
              <a:defRPr/>
            </a:pPr>
            <a:endParaRPr lang="en-US" sz="1100" b="1" dirty="0"/>
          </a:p>
        </p:txBody>
      </p:sp>
      <p:sp>
        <p:nvSpPr>
          <p:cNvPr id="4" name="Slide Number Placeholder 3"/>
          <p:cNvSpPr>
            <a:spLocks noGrp="1"/>
          </p:cNvSpPr>
          <p:nvPr>
            <p:ph type="sldNum" sz="quarter" idx="5"/>
          </p:nvPr>
        </p:nvSpPr>
        <p:spPr/>
        <p:txBody>
          <a:bodyPr/>
          <a:lstStyle/>
          <a:p>
            <a:pPr>
              <a:defRPr/>
            </a:pPr>
            <a:fld id="{FF102C59-7AFC-4BC8-8F83-ADBFB4FF69F6}" type="slidenum">
              <a:rPr lang="en-US" smtClean="0"/>
              <a:pPr>
                <a:defRPr/>
              </a:pPr>
              <a:t>154</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56270962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82719180-AA6B-49F1-BD2F-FE8D7CA95950}" type="slidenum">
              <a:rPr lang="en-US" smtClean="0"/>
              <a:pPr>
                <a:defRPr/>
              </a:pPr>
              <a:t>155</a:t>
            </a:fld>
            <a:endParaRPr lang="en-US" dirty="0"/>
          </a:p>
        </p:txBody>
      </p:sp>
      <p:sp>
        <p:nvSpPr>
          <p:cNvPr id="6" name="Notes Placeholder 2"/>
          <p:cNvSpPr>
            <a:spLocks noGrp="1"/>
          </p:cNvSpPr>
          <p:nvPr>
            <p:ph type="body" idx="1"/>
          </p:nvPr>
        </p:nvSpPr>
        <p:spPr>
          <a:xfrm>
            <a:off x="118669" y="3238680"/>
            <a:ext cx="4027532" cy="5687282"/>
          </a:xfrm>
        </p:spPr>
        <p:txBody>
          <a:bodyPr>
            <a:normAutofit/>
          </a:bodyPr>
          <a:lstStyle/>
          <a:p>
            <a:pPr>
              <a:lnSpc>
                <a:spcPct val="100000"/>
              </a:lnSpc>
              <a:defRPr/>
            </a:pPr>
            <a:r>
              <a:rPr lang="en-US" b="1" dirty="0"/>
              <a:t>Instructor Notes:</a:t>
            </a:r>
          </a:p>
          <a:p>
            <a:pPr>
              <a:lnSpc>
                <a:spcPct val="100000"/>
              </a:lnSpc>
              <a:defRPr/>
            </a:pPr>
            <a:endParaRPr lang="en-US" b="1" dirty="0"/>
          </a:p>
          <a:p>
            <a:pPr>
              <a:lnSpc>
                <a:spcPct val="100000"/>
              </a:lnSpc>
              <a:defRPr/>
            </a:pPr>
            <a:r>
              <a:rPr lang="en-US" dirty="0"/>
              <a:t>Review the Key Principles (if time permits). Refer to Participants Workbook (p.57)</a:t>
            </a:r>
          </a:p>
          <a:p>
            <a:pPr marL="221464" indent="-221464">
              <a:lnSpc>
                <a:spcPct val="100000"/>
              </a:lnSpc>
              <a:buFontTx/>
              <a:buAutoNum type="arabicParenR"/>
              <a:defRPr/>
            </a:pPr>
            <a:endParaRPr lang="en-US" dirty="0"/>
          </a:p>
          <a:p>
            <a:pPr marL="221464" indent="-221464">
              <a:lnSpc>
                <a:spcPct val="100000"/>
              </a:lnSpc>
              <a:defRPr/>
            </a:pPr>
            <a:r>
              <a:rPr lang="en-US" b="1" u="sng" dirty="0"/>
              <a:t>Reflection</a:t>
            </a:r>
            <a:r>
              <a:rPr lang="en-US" u="sng" dirty="0"/>
              <a:t> (Low-Tech)</a:t>
            </a:r>
          </a:p>
          <a:p>
            <a:pPr marL="221464" indent="-221464">
              <a:lnSpc>
                <a:spcPct val="100000"/>
              </a:lnSpc>
              <a:defRPr/>
            </a:pPr>
            <a:endParaRPr lang="en-US" u="sng" dirty="0"/>
          </a:p>
          <a:p>
            <a:pPr>
              <a:lnSpc>
                <a:spcPct val="100000"/>
              </a:lnSpc>
              <a:spcBef>
                <a:spcPts val="0"/>
              </a:spcBef>
              <a:defRPr/>
            </a:pPr>
            <a:r>
              <a:rPr lang="en-US" dirty="0">
                <a:ea typeface="Calibri"/>
              </a:rPr>
              <a:t>Students write down what they learned and how they can use it or apply it to their own lives. </a:t>
            </a:r>
            <a:endParaRPr lang="en-US" u="sng" dirty="0"/>
          </a:p>
          <a:p>
            <a:pPr>
              <a:lnSpc>
                <a:spcPct val="100000"/>
              </a:lnSpc>
              <a:defRPr/>
            </a:pPr>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74055952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32771" name="Subtitle 1"/>
          <p:cNvSpPr txBox="1">
            <a:spLocks/>
          </p:cNvSpPr>
          <p:nvPr/>
        </p:nvSpPr>
        <p:spPr bwMode="auto">
          <a:xfrm>
            <a:off x="219080" y="1770742"/>
            <a:ext cx="6572250" cy="7156753"/>
          </a:xfrm>
          <a:prstGeom prst="rect">
            <a:avLst/>
          </a:prstGeom>
          <a:noFill/>
          <a:ln w="9525">
            <a:noFill/>
            <a:miter lim="800000"/>
            <a:headEnd/>
            <a:tailEnd/>
          </a:ln>
        </p:spPr>
        <p:txBody>
          <a:bodyPr lIns="89402" tIns="44701" rIns="89402" bIns="44701"/>
          <a:lstStyle/>
          <a:p>
            <a:pPr marL="1158075" indent="-1158075">
              <a:spcBef>
                <a:spcPct val="20000"/>
              </a:spcBef>
              <a:tabLst>
                <a:tab pos="1158075" algn="l"/>
              </a:tabLst>
            </a:pPr>
            <a:r>
              <a:rPr lang="en-US" altLang="en-US" sz="1100" b="1" dirty="0">
                <a:solidFill>
                  <a:srgbClr val="000000"/>
                </a:solidFill>
                <a:latin typeface="Verdana" pitchFamily="34" charset="0"/>
              </a:rPr>
              <a:t>Rationale:</a:t>
            </a:r>
            <a:r>
              <a:rPr lang="en-US" altLang="en-US" sz="1100" dirty="0">
                <a:solidFill>
                  <a:srgbClr val="000000"/>
                </a:solidFill>
                <a:latin typeface="Verdana" pitchFamily="34" charset="0"/>
              </a:rPr>
              <a:t>	Counterproductive thoughts sometimes interfere with the ability to effectively engage with the task at hand. Real-Time Resilience is used to lower anxiety and to enhance a person’s attention and positive attitude.</a:t>
            </a:r>
          </a:p>
          <a:p>
            <a:pPr marL="1158075" indent="-1158075">
              <a:spcBef>
                <a:spcPct val="20000"/>
              </a:spcBef>
              <a:tabLst>
                <a:tab pos="1158075" algn="l"/>
              </a:tabLst>
            </a:pPr>
            <a:endParaRPr lang="en-US" altLang="en-US" sz="1100" dirty="0">
              <a:solidFill>
                <a:srgbClr val="000000"/>
              </a:solidFill>
              <a:latin typeface="Verdana" pitchFamily="34" charset="0"/>
            </a:endParaRPr>
          </a:p>
          <a:p>
            <a:pPr marL="1158075" indent="-1158075">
              <a:spcBef>
                <a:spcPct val="20000"/>
              </a:spcBef>
              <a:tabLst>
                <a:tab pos="1158075" algn="l"/>
              </a:tabLst>
            </a:pPr>
            <a:r>
              <a:rPr lang="en-US" altLang="en-US" sz="1100" b="1" dirty="0">
                <a:solidFill>
                  <a:srgbClr val="000000"/>
                </a:solidFill>
                <a:latin typeface="Verdana" pitchFamily="34" charset="0"/>
              </a:rPr>
              <a:t>Objective:</a:t>
            </a:r>
            <a:r>
              <a:rPr lang="en-US" altLang="en-US" sz="1100" dirty="0">
                <a:solidFill>
                  <a:srgbClr val="000000"/>
                </a:solidFill>
                <a:latin typeface="Verdana" pitchFamily="34" charset="0"/>
              </a:rPr>
              <a:t>	Shut down counterproductive thinking to enable greater concentration and focus on the task at hand.</a:t>
            </a:r>
          </a:p>
          <a:p>
            <a:pPr marL="1158075" indent="-1158075">
              <a:spcBef>
                <a:spcPct val="20000"/>
              </a:spcBef>
              <a:tabLst>
                <a:tab pos="1158075" algn="l"/>
              </a:tabLst>
            </a:pPr>
            <a:endParaRPr lang="en-US" altLang="en-US" sz="1100" b="1" dirty="0">
              <a:solidFill>
                <a:srgbClr val="000000"/>
              </a:solidFill>
              <a:latin typeface="Verdana" pitchFamily="34" charset="0"/>
            </a:endParaRPr>
          </a:p>
          <a:p>
            <a:pPr marL="1158075" indent="-1158075">
              <a:spcBef>
                <a:spcPct val="20000"/>
              </a:spcBef>
              <a:tabLst>
                <a:tab pos="1158075" algn="l"/>
              </a:tabLst>
            </a:pPr>
            <a:endParaRPr lang="en-US" altLang="en-US" sz="1100" b="1" dirty="0">
              <a:solidFill>
                <a:srgbClr val="000000"/>
              </a:solidFill>
              <a:latin typeface="Verdana" pitchFamily="34" charset="0"/>
            </a:endParaRPr>
          </a:p>
          <a:p>
            <a:pPr marL="1158075" indent="-1158075">
              <a:spcBef>
                <a:spcPct val="20000"/>
              </a:spcBef>
              <a:tabLst>
                <a:tab pos="1158075" algn="l"/>
              </a:tabLst>
            </a:pPr>
            <a:endParaRPr lang="en-US" altLang="en-US" sz="1100" b="1" dirty="0">
              <a:solidFill>
                <a:srgbClr val="000000"/>
              </a:solidFill>
              <a:latin typeface="Verdana" pitchFamily="34" charset="0"/>
            </a:endParaRPr>
          </a:p>
          <a:p>
            <a:pPr marL="1158075" indent="-1158075">
              <a:spcBef>
                <a:spcPct val="20000"/>
              </a:spcBef>
              <a:tabLst>
                <a:tab pos="1158075" algn="l"/>
              </a:tabLst>
            </a:pPr>
            <a:r>
              <a:rPr lang="en-US" altLang="en-US" sz="1100" b="1" dirty="0">
                <a:solidFill>
                  <a:srgbClr val="000000"/>
                </a:solidFill>
                <a:latin typeface="Verdana" pitchFamily="34" charset="0"/>
              </a:rPr>
              <a:t>Unit Overview and Recommended Timing:</a:t>
            </a:r>
          </a:p>
          <a:p>
            <a:pPr marL="1158075" indent="-1158075">
              <a:spcBef>
                <a:spcPct val="20000"/>
              </a:spcBef>
              <a:tabLst>
                <a:tab pos="1158075" algn="l"/>
              </a:tabLst>
            </a:pPr>
            <a:endParaRPr lang="en-US" altLang="en-US" sz="1100" dirty="0">
              <a:solidFill>
                <a:srgbClr val="000000"/>
              </a:solidFill>
              <a:latin typeface="Verdana" pitchFamily="34" charset="0"/>
            </a:endParaRPr>
          </a:p>
        </p:txBody>
      </p:sp>
      <p:sp>
        <p:nvSpPr>
          <p:cNvPr id="32772" name="Title 4"/>
          <p:cNvSpPr txBox="1">
            <a:spLocks/>
          </p:cNvSpPr>
          <p:nvPr/>
        </p:nvSpPr>
        <p:spPr bwMode="auto">
          <a:xfrm>
            <a:off x="219080" y="959152"/>
            <a:ext cx="6572250" cy="664029"/>
          </a:xfrm>
          <a:prstGeom prst="rect">
            <a:avLst/>
          </a:prstGeom>
          <a:noFill/>
          <a:ln w="9525">
            <a:noFill/>
            <a:miter lim="800000"/>
            <a:headEnd/>
            <a:tailEnd/>
          </a:ln>
        </p:spPr>
        <p:txBody>
          <a:bodyPr lIns="89402" tIns="44701" rIns="89402" bIns="44701"/>
          <a:lstStyle/>
          <a:p>
            <a:r>
              <a:rPr lang="en-US" sz="2000" b="1" dirty="0">
                <a:latin typeface="Verdana" pitchFamily="34" charset="0"/>
              </a:rPr>
              <a:t>Resilience Training for Teens, </a:t>
            </a:r>
          </a:p>
          <a:p>
            <a:r>
              <a:rPr lang="en-US" sz="2000" b="1" dirty="0">
                <a:latin typeface="Verdana" pitchFamily="34" charset="0"/>
              </a:rPr>
              <a:t>Unit 12:</a:t>
            </a:r>
            <a:r>
              <a:rPr lang="en-US" sz="2000" b="1" dirty="0">
                <a:solidFill>
                  <a:srgbClr val="000000"/>
                </a:solidFill>
                <a:latin typeface="Verdana" pitchFamily="34" charset="0"/>
              </a:rPr>
              <a:t> Real-Time Resilience (RTR)</a:t>
            </a:r>
            <a:endParaRPr lang="en-US" sz="2000" b="1" dirty="0">
              <a:latin typeface="Verdana" pitchFamily="34" charset="0"/>
            </a:endParaRPr>
          </a:p>
        </p:txBody>
      </p:sp>
      <p:pic>
        <p:nvPicPr>
          <p:cNvPr id="32773"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2774"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graphicFrame>
        <p:nvGraphicFramePr>
          <p:cNvPr id="12" name="Table 11"/>
          <p:cNvGraphicFramePr>
            <a:graphicFrameLocks noGrp="1"/>
          </p:cNvGraphicFramePr>
          <p:nvPr>
            <p:extLst>
              <p:ext uri="{D42A27DB-BD31-4B8C-83A1-F6EECF244321}">
                <p14:modId xmlns:p14="http://schemas.microsoft.com/office/powerpoint/2010/main" val="4082819268"/>
              </p:ext>
            </p:extLst>
          </p:nvPr>
        </p:nvGraphicFramePr>
        <p:xfrm>
          <a:off x="264511" y="3813018"/>
          <a:ext cx="6572250" cy="2916615"/>
        </p:xfrm>
        <a:graphic>
          <a:graphicData uri="http://schemas.openxmlformats.org/drawingml/2006/table">
            <a:tbl>
              <a:tblPr/>
              <a:tblGrid>
                <a:gridCol w="5431443">
                  <a:extLst>
                    <a:ext uri="{9D8B030D-6E8A-4147-A177-3AD203B41FA5}">
                      <a16:colId xmlns:a16="http://schemas.microsoft.com/office/drawing/2014/main" val="20000"/>
                    </a:ext>
                  </a:extLst>
                </a:gridCol>
                <a:gridCol w="1140807">
                  <a:extLst>
                    <a:ext uri="{9D8B030D-6E8A-4147-A177-3AD203B41FA5}">
                      <a16:colId xmlns:a16="http://schemas.microsoft.com/office/drawing/2014/main" val="20001"/>
                    </a:ext>
                  </a:extLst>
                </a:gridCol>
              </a:tblGrid>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Define Real-Time</a:t>
                      </a:r>
                      <a:r>
                        <a:rPr lang="en-US" sz="1100" b="0" i="0" u="none" strike="noStrike" kern="1200" baseline="0" dirty="0">
                          <a:solidFill>
                            <a:schemeClr val="tx1"/>
                          </a:solidFill>
                          <a:latin typeface="Verdana" pitchFamily="34" charset="0"/>
                          <a:ea typeface="Calibri"/>
                        </a:rPr>
                        <a:t> Resilience</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617274">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 </a:t>
                      </a:r>
                      <a:r>
                        <a:rPr lang="en-US" sz="1100" b="0" i="0" u="none" strike="noStrike" kern="1200" dirty="0">
                          <a:solidFill>
                            <a:schemeClr val="tx1"/>
                          </a:solidFill>
                          <a:latin typeface="Verdana" pitchFamily="34" charset="0"/>
                          <a:ea typeface="Calibri"/>
                        </a:rPr>
                        <a:t>RTR</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Demonstration</a:t>
                      </a:r>
                      <a:r>
                        <a:rPr lang="en-US" sz="1100" b="0" i="0" u="none" strike="noStrike" kern="1200" baseline="0" dirty="0">
                          <a:solidFill>
                            <a:schemeClr val="tx1"/>
                          </a:solidFill>
                          <a:latin typeface="Verdana" pitchFamily="34" charset="0"/>
                          <a:ea typeface="Calibri"/>
                        </a:rPr>
                        <a:t> *(LT)</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10 minutes</a:t>
                      </a:r>
                    </a:p>
                    <a:p>
                      <a:pPr marL="914400" marR="0" indent="-914400" algn="l" rtl="0" fontAlgn="base">
                        <a:lnSpc>
                          <a:spcPct val="115000"/>
                        </a:lnSpc>
                        <a:spcBef>
                          <a:spcPts val="0"/>
                        </a:spcBef>
                        <a:spcAft>
                          <a:spcPts val="0"/>
                        </a:spcAft>
                        <a:tabLst>
                          <a:tab pos="914400" algn="l"/>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770934">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a:t>
                      </a:r>
                      <a:r>
                        <a:rPr lang="en-US" sz="1100" b="1" i="0" u="none" strike="noStrike" kern="1200" baseline="0" dirty="0">
                          <a:solidFill>
                            <a:schemeClr val="tx1"/>
                          </a:solidFill>
                          <a:latin typeface="Verdana" pitchFamily="34" charset="0"/>
                          <a:ea typeface="Calibri"/>
                        </a:rPr>
                        <a: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1) Name that Pitfall *(LT)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2) Workbook activity using a personal situation *(LT)</a:t>
                      </a:r>
                    </a:p>
                    <a:p>
                      <a:pPr marL="0" marR="0" indent="0" algn="l" rtl="0" fontAlgn="base">
                        <a:lnSpc>
                          <a:spcPct val="115000"/>
                        </a:lnSpc>
                        <a:spcBef>
                          <a:spcPts val="0"/>
                        </a:spcBef>
                        <a:spcAft>
                          <a:spcPts val="0"/>
                        </a:spcAft>
                        <a:buClrTx/>
                        <a:buSzPts val="1400"/>
                        <a:buFont typeface="+mj-lt"/>
                        <a:buNone/>
                        <a:tabLst>
                          <a:tab pos="228600" algn="l"/>
                        </a:tabLst>
                      </a:pPr>
                      <a:endParaRPr lang="en-US" sz="1100" b="0" i="0" u="none" strike="noStrike" kern="1200" baseline="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25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Reflection: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daily lives *</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274320">
                <a:tc>
                  <a:txBody>
                    <a:bodyPr/>
                    <a:lstStyle/>
                    <a:p>
                      <a:pPr marL="3175" marR="0" indent="0" algn="l" rtl="0" fontAlgn="base">
                        <a:lnSpc>
                          <a:spcPct val="115000"/>
                        </a:lnSpc>
                        <a:spcBef>
                          <a:spcPts val="0"/>
                        </a:spcBef>
                        <a:spcAft>
                          <a:spcPts val="0"/>
                        </a:spcAft>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45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bl>
          </a:graphicData>
        </a:graphic>
      </p:graphicFrame>
      <p:sp>
        <p:nvSpPr>
          <p:cNvPr id="11" name="Slide Number Placeholder 10"/>
          <p:cNvSpPr>
            <a:spLocks noGrp="1"/>
          </p:cNvSpPr>
          <p:nvPr>
            <p:ph type="sldNum" sz="quarter" idx="5"/>
          </p:nvPr>
        </p:nvSpPr>
        <p:spPr/>
        <p:txBody>
          <a:bodyPr/>
          <a:lstStyle/>
          <a:p>
            <a:pPr>
              <a:defRPr/>
            </a:pPr>
            <a:fld id="{07CE0C16-54F0-44CC-A2C9-69265F167463}" type="slidenum">
              <a:rPr lang="en-US"/>
              <a:pPr>
                <a:defRPr/>
              </a:pPr>
              <a:t>156</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80833833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a:spcBef>
                <a:spcPct val="20000"/>
              </a:spcBef>
              <a:tabLst>
                <a:tab pos="54753" algn="l"/>
              </a:tabLst>
              <a:defRPr/>
            </a:pPr>
            <a:r>
              <a:rPr lang="en-US" altLang="en-US" sz="1100" b="1" i="1" dirty="0">
                <a:latin typeface="Verdana" pitchFamily="34" charset="0"/>
              </a:rPr>
              <a:t>Real-Time Resilience</a:t>
            </a:r>
            <a:r>
              <a:rPr lang="en-US" altLang="en-US" sz="1000" i="1" dirty="0">
                <a:latin typeface="Verdana" pitchFamily="34" charset="0"/>
              </a:rPr>
              <a:t>	</a:t>
            </a:r>
            <a:r>
              <a:rPr lang="en-US" altLang="en-US" sz="1100" dirty="0">
                <a:latin typeface="Verdana" pitchFamily="34" charset="0"/>
              </a:rPr>
              <a:t>A skill used to shut down counterproductive thinking, enabling 			greater concentration and focus on the task at hand</a:t>
            </a:r>
            <a:endParaRPr lang="en-US" altLang="en-US" sz="1100" dirty="0">
              <a:solidFill>
                <a:srgbClr val="000000"/>
              </a:solidFill>
              <a:latin typeface="Verdana" pitchFamily="34" charset="0"/>
            </a:endParaRPr>
          </a:p>
          <a:p>
            <a:pPr marL="1117607" indent="-1117607">
              <a:spcBef>
                <a:spcPct val="20000"/>
              </a:spcBef>
              <a:tabLst>
                <a:tab pos="1117607" algn="l"/>
              </a:tabLst>
              <a:defRPr/>
            </a:pPr>
            <a:endParaRPr lang="en-US" altLang="en-US" sz="1100" b="1" dirty="0">
              <a:latin typeface="Verdana" pitchFamily="34" charset="0"/>
            </a:endParaRPr>
          </a:p>
          <a:p>
            <a:pPr marL="1117607" indent="-1117607">
              <a:spcBef>
                <a:spcPct val="20000"/>
              </a:spcBef>
              <a:tabLst>
                <a:tab pos="1117607" algn="l"/>
              </a:tabLst>
              <a:defRPr/>
            </a:pPr>
            <a:endParaRPr lang="en-US" altLang="en-US" sz="11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Real-Time Resilience</a:t>
            </a:r>
          </a:p>
          <a:p>
            <a:pPr fontAlgn="auto">
              <a:spcAft>
                <a:spcPts val="0"/>
              </a:spcAft>
              <a:defRPr/>
            </a:pPr>
            <a:r>
              <a:rPr lang="en-US" sz="2000" b="1" dirty="0">
                <a:latin typeface="Verdana" pitchFamily="34" charset="0"/>
                <a:ea typeface="+mj-ea"/>
                <a:cs typeface="+mj-cs"/>
              </a:rPr>
              <a:t>Key Terms</a:t>
            </a:r>
          </a:p>
        </p:txBody>
      </p:sp>
      <p:pic>
        <p:nvPicPr>
          <p:cNvPr id="33797"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3798"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E0ADA940-A301-465C-A9F9-C3871EDB3787}" type="slidenum">
              <a:rPr lang="en-US"/>
              <a:pPr>
                <a:defRPr/>
              </a:pPr>
              <a:t>157</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10262319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xfrm>
            <a:off x="108928"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a:t>
            </a:r>
            <a:r>
              <a:rPr lang="en-US" sz="1100" u="sng" dirty="0"/>
              <a:t> (Low-Tech)</a:t>
            </a:r>
          </a:p>
          <a:p>
            <a:pPr>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Begin the lesson with Hunt the Good Stuff.</a:t>
            </a:r>
          </a:p>
          <a:p>
            <a:pPr marL="232802" indent="-232802">
              <a:lnSpc>
                <a:spcPct val="100000"/>
              </a:lnSpc>
              <a:spcBef>
                <a:spcPts val="0"/>
              </a:spcBef>
              <a:buFont typeface="+mj-lt"/>
              <a:buAutoNum type="arabicParenR"/>
              <a:defRPr/>
            </a:pPr>
            <a:r>
              <a:rPr lang="en-US" sz="1100" dirty="0"/>
              <a:t>Have students write down one to three good things in the Participant Workbook.</a:t>
            </a:r>
          </a:p>
          <a:p>
            <a:pPr marL="232802" indent="-232802">
              <a:lnSpc>
                <a:spcPct val="100000"/>
              </a:lnSpc>
              <a:spcBef>
                <a:spcPts val="0"/>
              </a:spcBef>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lnSpc>
                <a:spcPct val="100000"/>
              </a:lnSpc>
              <a:spcBef>
                <a:spcPts val="0"/>
              </a:spcBef>
              <a:buFont typeface="+mj-lt"/>
              <a:buAutoNum type="arabicParenR"/>
              <a:defRPr/>
            </a:pPr>
            <a:r>
              <a:rPr lang="en-US" sz="1100" dirty="0"/>
              <a:t>Ask a couple students to share their “"Good Stuff"” at the group level. Remember to emphasize that the students explain why it is a good thing to them. </a:t>
            </a:r>
          </a:p>
          <a:p>
            <a:pPr marL="221464" indent="-221464">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Optimism is important for resilience.</a:t>
            </a:r>
          </a:p>
          <a:p>
            <a:pPr marL="232802" indent="-232802">
              <a:lnSpc>
                <a:spcPct val="100000"/>
              </a:lnSpc>
              <a:spcBef>
                <a:spcPts val="0"/>
              </a:spcBef>
              <a:buFont typeface="+mj-lt"/>
              <a:buAutoNum type="arabicParenR"/>
              <a:defRPr/>
            </a:pPr>
            <a:r>
              <a:rPr lang="en-US" sz="1100" dirty="0"/>
              <a:t>HTGS is a skill to use daily, or at least several times a week</a:t>
            </a:r>
          </a:p>
          <a:p>
            <a:pPr marL="232802" indent="-232802">
              <a:buFont typeface="+mj-lt"/>
              <a:buAutoNum type="arabicParenR"/>
              <a:defRPr/>
            </a:pPr>
            <a:endParaRPr lang="en-US" sz="1100" dirty="0"/>
          </a:p>
          <a:p>
            <a:pPr marL="232802" indent="-232802">
              <a:buFont typeface="+mj-lt"/>
              <a:buAutoNum type="arabicParenR"/>
              <a:defRPr/>
            </a:pPr>
            <a:endParaRPr lang="en-US" sz="1100" dirty="0"/>
          </a:p>
          <a:p>
            <a:pPr marL="221464" indent="-221464">
              <a:defRPr/>
            </a:pPr>
            <a:endParaRPr lang="en-US" sz="1000" dirty="0"/>
          </a:p>
          <a:p>
            <a:pPr>
              <a:defRPr/>
            </a:pPr>
            <a:endParaRPr lang="en-US" dirty="0"/>
          </a:p>
        </p:txBody>
      </p:sp>
      <p:sp>
        <p:nvSpPr>
          <p:cNvPr id="4" name="Slide Number Placeholder 3"/>
          <p:cNvSpPr>
            <a:spLocks noGrp="1"/>
          </p:cNvSpPr>
          <p:nvPr>
            <p:ph type="sldNum" sz="quarter" idx="5"/>
          </p:nvPr>
        </p:nvSpPr>
        <p:spPr/>
        <p:txBody>
          <a:bodyPr/>
          <a:lstStyle/>
          <a:p>
            <a:pPr>
              <a:defRPr/>
            </a:pPr>
            <a:fld id="{60824BA2-F9E2-4AFA-8AAA-031F8EAA69A2}" type="slidenum">
              <a:rPr lang="en-US" smtClean="0"/>
              <a:pPr>
                <a:defRPr/>
              </a:pPr>
              <a:t>158</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2808351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0AEFE501-28BD-4544-A915-0287ED032B75}" type="slidenum">
              <a:rPr lang="en-US" smtClean="0"/>
              <a:pPr>
                <a:defRPr/>
              </a:pPr>
              <a:t>159</a:t>
            </a:fld>
            <a:endParaRPr lang="en-US" dirty="0"/>
          </a:p>
        </p:txBody>
      </p:sp>
      <p:sp>
        <p:nvSpPr>
          <p:cNvPr id="6" name="Notes Placeholder 2"/>
          <p:cNvSpPr txBox="1">
            <a:spLocks/>
          </p:cNvSpPr>
          <p:nvPr/>
        </p:nvSpPr>
        <p:spPr bwMode="auto">
          <a:xfrm>
            <a:off x="138432" y="3233592"/>
            <a:ext cx="3829249" cy="5687282"/>
          </a:xfrm>
          <a:prstGeom prst="rect">
            <a:avLst/>
          </a:prstGeom>
        </p:spPr>
        <p:txBody>
          <a:bodyPr vert="horz" wrap="square" lIns="94515" tIns="47257" rIns="94515" bIns="47257" numCol="1" rtlCol="0" anchor="t" anchorCtr="0" compatLnSpc="1">
            <a:prstTxWarp prst="textNoShape">
              <a:avLst/>
            </a:prstTxWarp>
            <a:normAutofit/>
          </a:bodyPr>
          <a:lstStyle/>
          <a:p>
            <a:pPr defTabSz="885858" eaLnBrk="0" hangingPunct="0">
              <a:spcBef>
                <a:spcPts val="0"/>
              </a:spcBef>
              <a:defRPr/>
            </a:pPr>
            <a:r>
              <a:rPr lang="en-US" sz="1100" b="1" dirty="0">
                <a:latin typeface="Verdana" pitchFamily="34" charset="0"/>
                <a:cs typeface="+mn-cs"/>
              </a:rPr>
              <a:t>Instructor Notes: </a:t>
            </a:r>
          </a:p>
          <a:p>
            <a:pPr defTabSz="885858" eaLnBrk="0" hangingPunct="0">
              <a:spcBef>
                <a:spcPts val="0"/>
              </a:spcBef>
              <a:defRPr/>
            </a:pPr>
            <a:endParaRPr lang="en-US" sz="1100" dirty="0">
              <a:latin typeface="Verdana" pitchFamily="34" charset="0"/>
              <a:cs typeface="+mn-cs"/>
            </a:endParaRPr>
          </a:p>
          <a:p>
            <a:pPr marL="232802" lvl="1" indent="-232802" defTabSz="885858">
              <a:spcBef>
                <a:spcPts val="0"/>
              </a:spcBef>
              <a:buFont typeface="+mj-lt"/>
              <a:buAutoNum type="arabicParenR"/>
              <a:defRPr/>
            </a:pPr>
            <a:r>
              <a:rPr lang="en-US" altLang="en-US" sz="1100" dirty="0">
                <a:latin typeface="Verdana" pitchFamily="34" charset="0"/>
                <a:cs typeface="+mn-cs"/>
              </a:rPr>
              <a:t>Tell students in one sentence what they will be learning.</a:t>
            </a:r>
          </a:p>
          <a:p>
            <a:pPr marL="232802" lvl="1" indent="-232802" defTabSz="885858">
              <a:spcBef>
                <a:spcPts val="0"/>
              </a:spcBef>
              <a:buFont typeface="+mj-lt"/>
              <a:buAutoNum type="arabicParenR"/>
              <a:defRPr/>
            </a:pPr>
            <a:r>
              <a:rPr lang="en-US" altLang="en-US" sz="1100" dirty="0">
                <a:latin typeface="Verdana" pitchFamily="34" charset="0"/>
                <a:cs typeface="+mn-cs"/>
              </a:rPr>
              <a:t>Provide students with the resilience Core Competency the skill targets. </a:t>
            </a:r>
          </a:p>
          <a:p>
            <a:pPr marL="231895" lvl="1" indent="-231895" defTabSz="885858">
              <a:spcBef>
                <a:spcPts val="0"/>
              </a:spcBef>
              <a:defRPr/>
            </a:pPr>
            <a:endParaRPr lang="en-US" altLang="en-US" sz="1100" b="1" dirty="0">
              <a:latin typeface="Verdana" pitchFamily="34" charset="0"/>
              <a:cs typeface="+mn-cs"/>
            </a:endParaRPr>
          </a:p>
          <a:p>
            <a:pPr marL="231895" lvl="1" indent="-231895" defTabSz="885858">
              <a:spcBef>
                <a:spcPts val="0"/>
              </a:spcBef>
              <a:defRPr/>
            </a:pPr>
            <a:r>
              <a:rPr lang="en-US" altLang="en-US" sz="1100" b="1" dirty="0">
                <a:latin typeface="Verdana" pitchFamily="34" charset="0"/>
                <a:cs typeface="+mn-cs"/>
              </a:rPr>
              <a:t>Key Points:</a:t>
            </a:r>
          </a:p>
          <a:p>
            <a:pPr marL="231895" lvl="1" indent="-231895" defTabSz="885858">
              <a:spcBef>
                <a:spcPts val="0"/>
              </a:spcBef>
              <a:defRPr/>
            </a:pPr>
            <a:endParaRPr lang="en-US" altLang="en-US" sz="1100" b="1" dirty="0">
              <a:latin typeface="Verdana" pitchFamily="34" charset="0"/>
              <a:cs typeface="+mn-cs"/>
            </a:endParaRPr>
          </a:p>
          <a:p>
            <a:pPr marL="232802" lvl="1" indent="-232802" defTabSz="885858">
              <a:spcBef>
                <a:spcPts val="0"/>
              </a:spcBef>
              <a:buFont typeface="+mj-lt"/>
              <a:buAutoNum type="arabicParenR"/>
              <a:defRPr/>
            </a:pPr>
            <a:r>
              <a:rPr lang="en-US" altLang="en-US" sz="1100" dirty="0">
                <a:latin typeface="Verdana" pitchFamily="34" charset="0"/>
                <a:cs typeface="+mn-cs"/>
              </a:rPr>
              <a:t>This skill is a way to get rid of unhelpful thoughts as they happen. </a:t>
            </a:r>
          </a:p>
          <a:p>
            <a:pPr marL="232802" lvl="1" indent="-232802" defTabSz="885858">
              <a:spcBef>
                <a:spcPts val="0"/>
              </a:spcBef>
              <a:buFont typeface="+mj-lt"/>
              <a:buAutoNum type="arabicParenR"/>
              <a:defRPr/>
            </a:pPr>
            <a:r>
              <a:rPr lang="en-US" altLang="en-US" sz="1100" dirty="0">
                <a:latin typeface="Verdana" pitchFamily="34" charset="0"/>
                <a:cs typeface="+mn-cs"/>
              </a:rPr>
              <a:t>Real-Time Resilience builds Optimism. </a:t>
            </a:r>
          </a:p>
          <a:p>
            <a:pPr marL="231895" lvl="1" indent="-231895" defTabSz="885858">
              <a:lnSpc>
                <a:spcPts val="1163"/>
              </a:lnSpc>
              <a:spcBef>
                <a:spcPct val="30000"/>
              </a:spcBef>
              <a:defRPr/>
            </a:pPr>
            <a:endParaRPr lang="en-US" altLang="en-US" sz="1100" dirty="0">
              <a:latin typeface="Verdana" pitchFamily="34" charset="0"/>
              <a:cs typeface="+mn-cs"/>
            </a:endParaRPr>
          </a:p>
          <a:p>
            <a:pPr marL="223524" indent="-223524" defTabSz="885858">
              <a:lnSpc>
                <a:spcPts val="1163"/>
              </a:lnSpc>
              <a:spcBef>
                <a:spcPct val="30000"/>
              </a:spcBef>
              <a:buFont typeface="+mj-lt"/>
              <a:buAutoNum type="arabicPeriod"/>
              <a:defRPr/>
            </a:pPr>
            <a:endParaRPr lang="en-US" sz="1100" dirty="0">
              <a:latin typeface="Verdana" pitchFamily="34" charset="0"/>
              <a:cs typeface="+mn-cs"/>
            </a:endParaRPr>
          </a:p>
          <a:p>
            <a:pPr defTabSz="885858">
              <a:lnSpc>
                <a:spcPts val="1163"/>
              </a:lnSpc>
              <a:spcBef>
                <a:spcPct val="30000"/>
              </a:spcBef>
              <a:defRPr/>
            </a:pPr>
            <a:endParaRPr lang="en-US" sz="1000" dirty="0">
              <a:latin typeface="Verdana" pitchFamily="34" charset="0"/>
              <a:cs typeface="+mn-cs"/>
            </a:endParaRPr>
          </a:p>
          <a:p>
            <a:pPr defTabSz="885858" eaLnBrk="0" hangingPunct="0">
              <a:lnSpc>
                <a:spcPts val="1163"/>
              </a:lnSpc>
              <a:spcBef>
                <a:spcPct val="30000"/>
              </a:spcBef>
              <a:defRPr/>
            </a:pPr>
            <a:endParaRPr lang="en-US" sz="1000" dirty="0">
              <a:latin typeface="Verdana" pitchFamily="34" charset="0"/>
              <a:cs typeface="+mn-cs"/>
            </a:endParaRP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919322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31747"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marL="1158075" indent="-1158075">
              <a:spcBef>
                <a:spcPct val="20000"/>
              </a:spcBef>
              <a:tabLst>
                <a:tab pos="1158075" algn="l"/>
              </a:tabLst>
            </a:pPr>
            <a:r>
              <a:rPr lang="en-US" altLang="en-US" sz="1100" b="1" dirty="0">
                <a:latin typeface="Verdana" pitchFamily="34" charset="0"/>
              </a:rPr>
              <a:t>Rationale:</a:t>
            </a:r>
            <a:r>
              <a:rPr lang="en-US" altLang="en-US" sz="1100" dirty="0">
                <a:latin typeface="Verdana" pitchFamily="34" charset="0"/>
              </a:rPr>
              <a:t>	Goal Setting, when done correctly, can result in more optimal performance, sustained motivation, and increased effort and persistence. This model of goal setting is effective because it enhances mental toughness by accounting for thoughts and beliefs that can hinder goal achievement. </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Objective:</a:t>
            </a:r>
            <a:r>
              <a:rPr lang="en-US" altLang="en-US" sz="1100" dirty="0">
                <a:latin typeface="Verdana" pitchFamily="34" charset="0"/>
              </a:rPr>
              <a:t>	Introduce students to critical components of the Goal Setting process and practice the skill so it can be used independently to plan for achieving personal and educational goals.  </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Unit Overview and Recommended Timing:</a:t>
            </a:r>
          </a:p>
          <a:p>
            <a:pPr marL="1158075" indent="-1158075">
              <a:spcBef>
                <a:spcPct val="20000"/>
              </a:spcBef>
              <a:tabLst>
                <a:tab pos="1158075" algn="l"/>
              </a:tabLst>
            </a:pPr>
            <a:endParaRPr lang="en-US" altLang="en-US" sz="1100" dirty="0">
              <a:latin typeface="Verdana" pitchFamily="34" charset="0"/>
            </a:endParaRPr>
          </a:p>
        </p:txBody>
      </p:sp>
      <p:sp>
        <p:nvSpPr>
          <p:cNvPr id="31748" name="Title 4"/>
          <p:cNvSpPr txBox="1">
            <a:spLocks/>
          </p:cNvSpPr>
          <p:nvPr/>
        </p:nvSpPr>
        <p:spPr bwMode="auto">
          <a:xfrm>
            <a:off x="219080" y="959152"/>
            <a:ext cx="6572250" cy="664029"/>
          </a:xfrm>
          <a:prstGeom prst="rect">
            <a:avLst/>
          </a:prstGeom>
          <a:noFill/>
          <a:ln w="9525">
            <a:noFill/>
            <a:miter lim="800000"/>
            <a:headEnd/>
            <a:tailEnd/>
          </a:ln>
        </p:spPr>
        <p:txBody>
          <a:bodyPr lIns="89409" tIns="44705" rIns="89409" bIns="44705"/>
          <a:lstStyle/>
          <a:p>
            <a:r>
              <a:rPr lang="en-US" sz="2000" b="1" dirty="0">
                <a:latin typeface="Verdana" pitchFamily="34" charset="0"/>
              </a:rPr>
              <a:t>Resilience Training for Teens, </a:t>
            </a:r>
          </a:p>
          <a:p>
            <a:r>
              <a:rPr lang="en-US" sz="2000" b="1" dirty="0">
                <a:latin typeface="Verdana" pitchFamily="34" charset="0"/>
              </a:rPr>
              <a:t>Unit 3:</a:t>
            </a:r>
            <a:r>
              <a:rPr lang="en-US" sz="2000" b="1" dirty="0">
                <a:solidFill>
                  <a:srgbClr val="000000"/>
                </a:solidFill>
                <a:latin typeface="Verdana" pitchFamily="34" charset="0"/>
              </a:rPr>
              <a:t> Goal Setting</a:t>
            </a:r>
            <a:endParaRPr lang="en-US" sz="2000" b="1" dirty="0">
              <a:latin typeface="Verdana" pitchFamily="34" charset="0"/>
            </a:endParaRPr>
          </a:p>
        </p:txBody>
      </p:sp>
      <p:pic>
        <p:nvPicPr>
          <p:cNvPr id="31749"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1750"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1675191657"/>
              </p:ext>
            </p:extLst>
          </p:nvPr>
        </p:nvGraphicFramePr>
        <p:xfrm>
          <a:off x="234292" y="4364117"/>
          <a:ext cx="6572250" cy="3720089"/>
        </p:xfrm>
        <a:graphic>
          <a:graphicData uri="http://schemas.openxmlformats.org/drawingml/2006/table">
            <a:tbl>
              <a:tblPr/>
              <a:tblGrid>
                <a:gridCol w="5329521">
                  <a:extLst>
                    <a:ext uri="{9D8B030D-6E8A-4147-A177-3AD203B41FA5}">
                      <a16:colId xmlns:a16="http://schemas.microsoft.com/office/drawing/2014/main" val="20000"/>
                    </a:ext>
                  </a:extLst>
                </a:gridCol>
                <a:gridCol w="1242729">
                  <a:extLst>
                    <a:ext uri="{9D8B030D-6E8A-4147-A177-3AD203B41FA5}">
                      <a16:colId xmlns:a16="http://schemas.microsoft.com/office/drawing/2014/main" val="20001"/>
                    </a:ext>
                  </a:extLst>
                </a:gridCol>
              </a:tblGrid>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Introduce Goal Setting</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476402">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a:t>
                      </a:r>
                      <a:r>
                        <a:rPr lang="en-US" sz="1100" b="1" i="0" u="none" strike="noStrike" kern="1200" baseline="0" dirty="0">
                          <a:solidFill>
                            <a:schemeClr val="tx1"/>
                          </a:solidFill>
                          <a:latin typeface="Verdana" pitchFamily="34" charset="0"/>
                          <a:ea typeface="Calibri"/>
                        </a:rPr>
                        <a:t>  </a:t>
                      </a:r>
                      <a:r>
                        <a:rPr lang="en-US" sz="1100" b="0" i="0" u="none" strike="noStrike" kern="1200" baseline="0" dirty="0">
                          <a:solidFill>
                            <a:schemeClr val="tx1"/>
                          </a:solidFill>
                          <a:latin typeface="Verdana" pitchFamily="34" charset="0"/>
                          <a:ea typeface="Calibri"/>
                        </a:rPr>
                        <a:t>Students make a Goal List*(LT)</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p>
                      <a:pPr marL="914400" marR="0" indent="-914400" algn="l" rtl="0" fontAlgn="base">
                        <a:lnSpc>
                          <a:spcPct val="115000"/>
                        </a:lnSpc>
                        <a:spcBef>
                          <a:spcPts val="0"/>
                        </a:spcBef>
                        <a:spcAft>
                          <a:spcPts val="0"/>
                        </a:spcAft>
                        <a:tabLst>
                          <a:tab pos="914400" algn="l"/>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1554114">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1) Students choose</a:t>
                      </a:r>
                      <a:r>
                        <a:rPr lang="en-US" sz="1100" b="0" i="0" u="none" strike="noStrike" kern="1200" baseline="0" dirty="0">
                          <a:solidFill>
                            <a:schemeClr val="tx1"/>
                          </a:solidFill>
                          <a:latin typeface="Verdana" pitchFamily="34" charset="0"/>
                          <a:ea typeface="Calibri"/>
                        </a:rPr>
                        <a:t> a goal to work with:</a:t>
                      </a:r>
                      <a:r>
                        <a:rPr lang="en-US" sz="1100" b="0" i="0" u="none" strike="noStrike" kern="1200" dirty="0">
                          <a:solidFill>
                            <a:schemeClr val="tx1"/>
                          </a:solidFill>
                          <a:latin typeface="Verdana" pitchFamily="34" charset="0"/>
                          <a:ea typeface="Calibri"/>
                        </a:rPr>
                        <a:t> What’s my goal?*(LT)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2) Students visualize success*(LT)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3) Students write down steps to make it happen*(LT)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4) Students create an obstacle game plan*(LT)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5) Students pick their first step they are going to take*(LT)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6) Students make their goal real *(LT)</a:t>
                      </a:r>
                    </a:p>
                    <a:p>
                      <a:pPr marL="0" marR="0" indent="0" algn="l" rtl="0" fontAlgn="base">
                        <a:lnSpc>
                          <a:spcPct val="115000"/>
                        </a:lnSpc>
                        <a:spcBef>
                          <a:spcPts val="0"/>
                        </a:spcBef>
                        <a:spcAft>
                          <a:spcPts val="0"/>
                        </a:spcAft>
                        <a:buClrTx/>
                        <a:buSzPts val="1400"/>
                        <a:buFont typeface="+mj-lt"/>
                        <a:buNone/>
                        <a:tabLst>
                          <a:tab pos="228600" algn="l"/>
                        </a:tabLst>
                      </a:pPr>
                      <a:endParaRPr lang="en-US" sz="1100" b="0" i="0" u="none" strike="noStrike" kern="1200" baseline="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30</a:t>
                      </a:r>
                      <a:r>
                        <a:rPr lang="en-US" sz="1100" b="0" i="0" u="none" strike="noStrike" kern="1200" baseline="0" dirty="0">
                          <a:solidFill>
                            <a:schemeClr val="dk1"/>
                          </a:solidFill>
                          <a:latin typeface="Verdana" pitchFamily="34" charset="0"/>
                          <a:ea typeface="Calibri"/>
                        </a:rPr>
                        <a:t> </a:t>
                      </a:r>
                      <a:r>
                        <a:rPr lang="en-US" sz="1100" b="0" i="0" u="none" strike="noStrike" kern="1200" dirty="0">
                          <a:solidFill>
                            <a:schemeClr val="dk1"/>
                          </a:solidFill>
                          <a:latin typeface="Verdana" pitchFamily="34" charset="0"/>
                          <a:ea typeface="Calibri"/>
                        </a:rPr>
                        <a:t>minutes</a:t>
                      </a:r>
                    </a:p>
                    <a:p>
                      <a:pPr marL="914400" marR="0" indent="-914400" algn="l" rtl="0" fontAlgn="base">
                        <a:lnSpc>
                          <a:spcPct val="115000"/>
                        </a:lnSpc>
                        <a:spcBef>
                          <a:spcPts val="0"/>
                        </a:spcBef>
                        <a:spcAft>
                          <a:spcPts val="0"/>
                        </a:spcAft>
                        <a:tabLst>
                          <a:tab pos="914400" algn="l"/>
                        </a:tabLst>
                      </a:pPr>
                      <a:endParaRPr lang="en-US" sz="1100" b="0" i="0" u="none" strike="noStrike" kern="1200" dirty="0">
                        <a:solidFill>
                          <a:schemeClr val="dk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778437">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Reflection:</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daily lives*</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p>
                      <a:pPr marL="914400" marR="0" indent="-914400" algn="l" rtl="0" fontAlgn="base">
                        <a:lnSpc>
                          <a:spcPct val="115000"/>
                        </a:lnSpc>
                        <a:spcBef>
                          <a:spcPts val="0"/>
                        </a:spcBef>
                        <a:spcAft>
                          <a:spcPts val="0"/>
                        </a:spcAft>
                        <a:tabLst>
                          <a:tab pos="914400" algn="l"/>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274320">
                <a:tc>
                  <a:txBody>
                    <a:bodyPr/>
                    <a:lstStyle/>
                    <a:p>
                      <a:pPr marL="3175" marR="0" indent="0" algn="l" rtl="0" fontAlgn="base">
                        <a:lnSpc>
                          <a:spcPct val="115000"/>
                        </a:lnSpc>
                        <a:spcBef>
                          <a:spcPts val="0"/>
                        </a:spcBef>
                        <a:spcAft>
                          <a:spcPts val="0"/>
                        </a:spcAft>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45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bl>
          </a:graphicData>
        </a:graphic>
      </p:graphicFrame>
      <p:sp>
        <p:nvSpPr>
          <p:cNvPr id="11" name="Slide Number Placeholder 10"/>
          <p:cNvSpPr>
            <a:spLocks noGrp="1"/>
          </p:cNvSpPr>
          <p:nvPr>
            <p:ph type="sldNum" sz="quarter" idx="5"/>
          </p:nvPr>
        </p:nvSpPr>
        <p:spPr/>
        <p:txBody>
          <a:bodyPr/>
          <a:lstStyle/>
          <a:p>
            <a:pPr>
              <a:defRPr/>
            </a:pPr>
            <a:fld id="{66872501-E78E-49C2-A579-BC652344AE80}" type="slidenum">
              <a:rPr lang="en-US"/>
              <a:pPr>
                <a:defRPr/>
              </a:pPr>
              <a:t>16</a:t>
            </a:fld>
            <a:endParaRPr lang="en-US" dirty="0"/>
          </a:p>
        </p:txBody>
      </p:sp>
      <p:sp>
        <p:nvSpPr>
          <p:cNvPr id="12"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30236425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5843" name="Notes Placeholder 2"/>
          <p:cNvSpPr>
            <a:spLocks noGrp="1"/>
          </p:cNvSpPr>
          <p:nvPr>
            <p:ph type="body" idx="1"/>
          </p:nvPr>
        </p:nvSpPr>
        <p:spPr bwMode="auto">
          <a:xfrm>
            <a:off x="118665" y="3238680"/>
            <a:ext cx="3829249" cy="5687282"/>
          </a:xfrm>
          <a:noFill/>
        </p:spPr>
        <p:txBody>
          <a:bodyPr wrap="square" numCol="1" anchor="t" anchorCtr="0" compatLnSpc="1">
            <a:prstTxWarp prst="textNoShape">
              <a:avLst/>
            </a:prstTxWarp>
            <a:normAutofit/>
          </a:bodyPr>
          <a:lstStyle/>
          <a:p>
            <a:pPr>
              <a:lnSpc>
                <a:spcPct val="100000"/>
              </a:lnSpc>
            </a:pPr>
            <a:r>
              <a:rPr lang="en-US" sz="1100" b="1" dirty="0"/>
              <a:t>Instructor Notes:</a:t>
            </a:r>
          </a:p>
          <a:p>
            <a:pPr>
              <a:lnSpc>
                <a:spcPct val="100000"/>
              </a:lnSpc>
            </a:pPr>
            <a:endParaRPr lang="en-US" sz="1100" u="sng" dirty="0"/>
          </a:p>
          <a:p>
            <a:pPr>
              <a:lnSpc>
                <a:spcPct val="100000"/>
              </a:lnSpc>
            </a:pPr>
            <a:r>
              <a:rPr lang="en-US" sz="1100" b="1" u="sng" dirty="0"/>
              <a:t>Skill</a:t>
            </a:r>
          </a:p>
          <a:p>
            <a:pPr>
              <a:lnSpc>
                <a:spcPct val="100000"/>
              </a:lnSpc>
            </a:pPr>
            <a:endParaRPr lang="en-US" sz="1100" u="sng" dirty="0"/>
          </a:p>
          <a:p>
            <a:pPr marL="232802" indent="-232802">
              <a:lnSpc>
                <a:spcPct val="100000"/>
              </a:lnSpc>
              <a:buFont typeface="+mj-lt"/>
              <a:buAutoNum type="arabicParenR"/>
            </a:pPr>
            <a:r>
              <a:rPr lang="en-US" sz="1100" dirty="0"/>
              <a:t>Make it clear that RTR is an internal skill used to challenge your own counterproductive thinking; it happens in your head. </a:t>
            </a:r>
          </a:p>
          <a:p>
            <a:pPr marL="232802" indent="-232802">
              <a:lnSpc>
                <a:spcPct val="100000"/>
              </a:lnSpc>
              <a:buFont typeface="+mj-lt"/>
              <a:buAutoNum type="arabicParenR"/>
            </a:pPr>
            <a:r>
              <a:rPr lang="en-US" sz="1100" dirty="0"/>
              <a:t>Define counterproductive thoughts as unhelpful (slide builds). Instruct students to write UNHELPFUL in their Participant Workbooks. </a:t>
            </a:r>
          </a:p>
          <a:p>
            <a:pPr marL="232802" indent="-232802">
              <a:lnSpc>
                <a:spcPct val="100000"/>
              </a:lnSpc>
              <a:buFont typeface="+mj-lt"/>
              <a:buAutoNum type="arabicParenR"/>
            </a:pPr>
            <a:r>
              <a:rPr lang="en-US" sz="1100" dirty="0"/>
              <a:t>Point out that this skill is used when there is a task at hand (slide builds). Instruct students to write down SOMETHING YOU’RE ABOUT TO DO in their Participant Workbook. </a:t>
            </a:r>
          </a:p>
          <a:p>
            <a:pPr marL="232802" indent="-232802">
              <a:lnSpc>
                <a:spcPct val="100000"/>
              </a:lnSpc>
              <a:buFont typeface="+mj-lt"/>
              <a:buAutoNum type="arabicParenR"/>
            </a:pPr>
            <a:r>
              <a:rPr lang="en-US" sz="1100" dirty="0"/>
              <a:t>This skill is used to get “back in the game” to help you stay focused and perform.</a:t>
            </a:r>
          </a:p>
          <a:p>
            <a:pPr>
              <a:lnSpc>
                <a:spcPct val="100000"/>
              </a:lnSpc>
              <a:spcBef>
                <a:spcPts val="0"/>
              </a:spcBef>
              <a:defRPr/>
            </a:pPr>
            <a:endParaRPr lang="en-US" sz="1100" dirty="0"/>
          </a:p>
          <a:p>
            <a:pPr>
              <a:lnSpc>
                <a:spcPct val="100000"/>
              </a:lnSpc>
              <a:spcBef>
                <a:spcPts val="0"/>
              </a:spcBef>
              <a:defRPr/>
            </a:pPr>
            <a:r>
              <a:rPr lang="en-US" sz="1100" b="1" dirty="0"/>
              <a:t>Key Points</a:t>
            </a:r>
            <a:r>
              <a:rPr lang="en-US" sz="1100" dirty="0"/>
              <a:t>:</a:t>
            </a:r>
          </a:p>
          <a:p>
            <a:pPr marL="223524" indent="-223524">
              <a:lnSpc>
                <a:spcPct val="100000"/>
              </a:lnSpc>
              <a:spcBef>
                <a:spcPts val="0"/>
              </a:spcBef>
              <a:buFont typeface="+mj-lt"/>
              <a:buAutoNum type="arabicParenR"/>
              <a:defRPr/>
            </a:pPr>
            <a:endParaRPr lang="en-US" sz="1100" dirty="0"/>
          </a:p>
          <a:p>
            <a:pPr marL="232802" indent="-232802">
              <a:lnSpc>
                <a:spcPct val="100000"/>
              </a:lnSpc>
              <a:spcBef>
                <a:spcPts val="0"/>
              </a:spcBef>
              <a:buFont typeface="+mj-lt"/>
              <a:buAutoNum type="arabicParenR"/>
              <a:defRPr/>
            </a:pPr>
            <a:r>
              <a:rPr lang="en-US" sz="1100" dirty="0"/>
              <a:t>Real-Time Resilience helps you to stop unhelpful thinking so you can get back to what you need to do and be on top of your game mentally.</a:t>
            </a:r>
          </a:p>
          <a:p>
            <a:pPr marL="232802" indent="-232802">
              <a:lnSpc>
                <a:spcPct val="100000"/>
              </a:lnSpc>
              <a:spcBef>
                <a:spcPts val="0"/>
              </a:spcBef>
              <a:buFont typeface="+mj-lt"/>
              <a:buAutoNum type="arabicParenR"/>
              <a:defRPr/>
            </a:pPr>
            <a:r>
              <a:rPr lang="en-US" sz="1100" dirty="0"/>
              <a:t>Real-Time Resilience is an internal skill.</a:t>
            </a:r>
          </a:p>
          <a:p>
            <a:pPr marL="221464" indent="-221464">
              <a:lnSpc>
                <a:spcPct val="100000"/>
              </a:lnSpc>
            </a:pPr>
            <a:endParaRPr lang="en-US" sz="1100" dirty="0"/>
          </a:p>
          <a:p>
            <a:pPr marL="221464" indent="-221464"/>
            <a:endParaRPr lang="en-US" sz="1100" dirty="0"/>
          </a:p>
          <a:p>
            <a:pPr marL="221464" indent="-221464">
              <a:buAutoNum type="arabicPeriod"/>
            </a:pPr>
            <a:endParaRPr lang="en-US" sz="1000" dirty="0"/>
          </a:p>
        </p:txBody>
      </p:sp>
      <p:sp>
        <p:nvSpPr>
          <p:cNvPr id="415749" name="Slide Number Placeholder 4"/>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9655" indent="-276790" eaLnBrk="0" hangingPunct="0">
              <a:defRPr>
                <a:solidFill>
                  <a:schemeClr val="tx1"/>
                </a:solidFill>
                <a:latin typeface="Arial" pitchFamily="34" charset="0"/>
              </a:defRPr>
            </a:lvl2pPr>
            <a:lvl3pPr marL="1107160" indent="-221433" eaLnBrk="0" hangingPunct="0">
              <a:defRPr>
                <a:solidFill>
                  <a:schemeClr val="tx1"/>
                </a:solidFill>
                <a:latin typeface="Arial" pitchFamily="34" charset="0"/>
              </a:defRPr>
            </a:lvl3pPr>
            <a:lvl4pPr marL="1550024" indent="-221433" eaLnBrk="0" hangingPunct="0">
              <a:defRPr>
                <a:solidFill>
                  <a:schemeClr val="tx1"/>
                </a:solidFill>
                <a:latin typeface="Arial" pitchFamily="34" charset="0"/>
              </a:defRPr>
            </a:lvl4pPr>
            <a:lvl5pPr marL="1992887" indent="-221433" eaLnBrk="0" hangingPunct="0">
              <a:defRPr>
                <a:solidFill>
                  <a:schemeClr val="tx1"/>
                </a:solidFill>
                <a:latin typeface="Arial" pitchFamily="34" charset="0"/>
              </a:defRPr>
            </a:lvl5pPr>
            <a:lvl6pPr marL="2435752" indent="-221433" eaLnBrk="0" fontAlgn="base" hangingPunct="0">
              <a:spcBef>
                <a:spcPct val="0"/>
              </a:spcBef>
              <a:spcAft>
                <a:spcPct val="0"/>
              </a:spcAft>
              <a:defRPr>
                <a:solidFill>
                  <a:schemeClr val="tx1"/>
                </a:solidFill>
                <a:latin typeface="Arial" pitchFamily="34" charset="0"/>
              </a:defRPr>
            </a:lvl6pPr>
            <a:lvl7pPr marL="2878616" indent="-221433" eaLnBrk="0" fontAlgn="base" hangingPunct="0">
              <a:spcBef>
                <a:spcPct val="0"/>
              </a:spcBef>
              <a:spcAft>
                <a:spcPct val="0"/>
              </a:spcAft>
              <a:defRPr>
                <a:solidFill>
                  <a:schemeClr val="tx1"/>
                </a:solidFill>
                <a:latin typeface="Arial" pitchFamily="34" charset="0"/>
              </a:defRPr>
            </a:lvl7pPr>
            <a:lvl8pPr marL="3321478" indent="-221433" eaLnBrk="0" fontAlgn="base" hangingPunct="0">
              <a:spcBef>
                <a:spcPct val="0"/>
              </a:spcBef>
              <a:spcAft>
                <a:spcPct val="0"/>
              </a:spcAft>
              <a:defRPr>
                <a:solidFill>
                  <a:schemeClr val="tx1"/>
                </a:solidFill>
                <a:latin typeface="Arial" pitchFamily="34" charset="0"/>
              </a:defRPr>
            </a:lvl8pPr>
            <a:lvl9pPr marL="3764343" indent="-22143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DB04766A-3747-422B-9119-9A39AD150482}" type="slidenum">
              <a:rPr lang="en-US" smtClean="0">
                <a:latin typeface="Verdana" pitchFamily="34" charset="0"/>
              </a:rPr>
              <a:pPr eaLnBrk="1" fontAlgn="base" hangingPunct="1">
                <a:spcBef>
                  <a:spcPct val="0"/>
                </a:spcBef>
                <a:spcAft>
                  <a:spcPct val="0"/>
                </a:spcAft>
                <a:defRPr/>
              </a:pPr>
              <a:t>160</a:t>
            </a:fld>
            <a:endParaRPr lang="en-US" dirty="0">
              <a:latin typeface="Verdana" pitchFamily="34" charset="0"/>
            </a:endParaRPr>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Notes Placeholder 2"/>
          <p:cNvSpPr txBox="1">
            <a:spLocks/>
          </p:cNvSpPr>
          <p:nvPr/>
        </p:nvSpPr>
        <p:spPr>
          <a:xfrm>
            <a:off x="8629856" y="1203342"/>
            <a:ext cx="3829249" cy="5687282"/>
          </a:xfrm>
          <a:prstGeom prst="rect">
            <a:avLst/>
          </a:prstGeom>
        </p:spPr>
        <p:txBody>
          <a:bodyPr vert="horz" lIns="94515" tIns="47257" rIns="94515" bIns="47257" rtlCol="0">
            <a:normAutofit/>
          </a:bodyPr>
          <a:lstStyle/>
          <a:p>
            <a:pPr defTabSz="885858" eaLnBrk="0" hangingPunct="0">
              <a:spcBef>
                <a:spcPts val="0"/>
              </a:spcBef>
              <a:defRPr/>
            </a:pPr>
            <a:endParaRPr lang="en-US" sz="1000" dirty="0">
              <a:latin typeface="Verdana" pitchFamily="34" charset="0"/>
              <a:cs typeface="+mn-cs"/>
            </a:endParaRPr>
          </a:p>
          <a:p>
            <a:pPr defTabSz="885858" eaLnBrk="0" hangingPunct="0">
              <a:spcBef>
                <a:spcPts val="0"/>
              </a:spcBef>
              <a:defRPr/>
            </a:pPr>
            <a:endParaRPr lang="en-US" sz="1000" dirty="0">
              <a:latin typeface="Verdana" pitchFamily="34" charset="0"/>
              <a:cs typeface="+mn-cs"/>
            </a:endParaRPr>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70233959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6867" name="Notes Placeholder 2"/>
          <p:cNvSpPr>
            <a:spLocks noGrp="1"/>
          </p:cNvSpPr>
          <p:nvPr>
            <p:ph type="body" idx="1"/>
          </p:nvPr>
        </p:nvSpPr>
        <p:spPr bwMode="auto">
          <a:xfrm>
            <a:off x="118665" y="3238680"/>
            <a:ext cx="3829249" cy="5687282"/>
          </a:xfrm>
          <a:noFill/>
        </p:spPr>
        <p:txBody>
          <a:bodyPr wrap="square" numCol="1" anchor="t" anchorCtr="0" compatLnSpc="1">
            <a:prstTxWarp prst="textNoShape">
              <a:avLst/>
            </a:prstTxWarp>
            <a:normAutofit/>
          </a:bodyPr>
          <a:lstStyle/>
          <a:p>
            <a:pPr>
              <a:lnSpc>
                <a:spcPct val="100000"/>
              </a:lnSpc>
              <a:spcBef>
                <a:spcPts val="0"/>
              </a:spcBef>
            </a:pPr>
            <a:r>
              <a:rPr lang="en-US" sz="1100" b="1" dirty="0"/>
              <a:t>Instructor Notes:</a:t>
            </a:r>
          </a:p>
          <a:p>
            <a:pPr>
              <a:lnSpc>
                <a:spcPct val="100000"/>
              </a:lnSpc>
              <a:spcBef>
                <a:spcPts val="0"/>
              </a:spcBef>
            </a:pPr>
            <a:endParaRPr lang="en-US" sz="1100" b="1" dirty="0"/>
          </a:p>
          <a:p>
            <a:pPr marL="232802" indent="-232802">
              <a:lnSpc>
                <a:spcPct val="100000"/>
              </a:lnSpc>
              <a:spcBef>
                <a:spcPts val="0"/>
              </a:spcBef>
              <a:buFont typeface="+mj-lt"/>
              <a:buAutoNum type="arabicParenR"/>
            </a:pPr>
            <a:r>
              <a:rPr lang="en-US" sz="1100" dirty="0"/>
              <a:t>Encourage students to use this skill when their thoughts are preventing them from performing at their best. </a:t>
            </a:r>
          </a:p>
          <a:p>
            <a:pPr marL="232802" indent="-232802">
              <a:lnSpc>
                <a:spcPct val="100000"/>
              </a:lnSpc>
              <a:spcBef>
                <a:spcPts val="0"/>
              </a:spcBef>
              <a:buFont typeface="+mj-lt"/>
              <a:buAutoNum type="arabicParenR"/>
            </a:pPr>
            <a:r>
              <a:rPr lang="en-US" sz="1100" dirty="0"/>
              <a:t>Use RTR when there is something you’re about to do.</a:t>
            </a:r>
          </a:p>
          <a:p>
            <a:pPr marL="232802" indent="-232802">
              <a:lnSpc>
                <a:spcPct val="100000"/>
              </a:lnSpc>
              <a:spcBef>
                <a:spcPts val="0"/>
              </a:spcBef>
              <a:buFont typeface="+mj-lt"/>
              <a:buAutoNum type="arabicParenR"/>
            </a:pPr>
            <a:r>
              <a:rPr lang="en-US" sz="1100" dirty="0"/>
              <a:t>Using the pictures on the slide, provide a couple examples of when students would use RTR:</a:t>
            </a:r>
          </a:p>
          <a:p>
            <a:pPr marL="465603" lvl="1" indent="-260286">
              <a:lnSpc>
                <a:spcPct val="100000"/>
              </a:lnSpc>
              <a:spcBef>
                <a:spcPts val="0"/>
              </a:spcBef>
              <a:buFont typeface="Arial" panose="020B0604020202020204" pitchFamily="34" charset="0"/>
              <a:buChar char="•"/>
            </a:pPr>
            <a:r>
              <a:rPr lang="en-US" sz="1100" dirty="0"/>
              <a:t>About to take a test</a:t>
            </a:r>
          </a:p>
          <a:p>
            <a:pPr marL="465603" lvl="1" indent="-260286">
              <a:lnSpc>
                <a:spcPct val="100000"/>
              </a:lnSpc>
              <a:spcBef>
                <a:spcPts val="0"/>
              </a:spcBef>
              <a:buFont typeface="Arial" panose="020B0604020202020204" pitchFamily="34" charset="0"/>
              <a:buChar char="•"/>
            </a:pPr>
            <a:r>
              <a:rPr lang="en-US" sz="1100" dirty="0"/>
              <a:t>About to give a presentation</a:t>
            </a:r>
          </a:p>
          <a:p>
            <a:pPr marL="465603" lvl="1" indent="-260286">
              <a:lnSpc>
                <a:spcPct val="100000"/>
              </a:lnSpc>
              <a:spcBef>
                <a:spcPts val="0"/>
              </a:spcBef>
              <a:buFont typeface="Arial" panose="020B0604020202020204" pitchFamily="34" charset="0"/>
              <a:buChar char="•"/>
            </a:pPr>
            <a:r>
              <a:rPr lang="en-US" sz="1100" dirty="0"/>
              <a:t>On the starting blocks before a race</a:t>
            </a:r>
          </a:p>
          <a:p>
            <a:pPr marL="465603" lvl="1" indent="-260286">
              <a:lnSpc>
                <a:spcPct val="100000"/>
              </a:lnSpc>
              <a:spcBef>
                <a:spcPts val="0"/>
              </a:spcBef>
              <a:buFont typeface="Arial" panose="020B0604020202020204" pitchFamily="34" charset="0"/>
              <a:buChar char="•"/>
            </a:pPr>
            <a:r>
              <a:rPr lang="en-US" sz="1100" dirty="0"/>
              <a:t>Before driving/driver’s test</a:t>
            </a:r>
          </a:p>
          <a:p>
            <a:pPr marL="465603" lvl="1" indent="-260286">
              <a:lnSpc>
                <a:spcPct val="100000"/>
              </a:lnSpc>
              <a:spcBef>
                <a:spcPts val="0"/>
              </a:spcBef>
              <a:buFont typeface="Arial" panose="020B0604020202020204" pitchFamily="34" charset="0"/>
              <a:buChar char="•"/>
            </a:pPr>
            <a:r>
              <a:rPr lang="en-US" sz="1100" dirty="0"/>
              <a:t>About to start a gaming competition</a:t>
            </a:r>
          </a:p>
          <a:p>
            <a:pPr marL="232802" indent="-232802">
              <a:lnSpc>
                <a:spcPct val="100000"/>
              </a:lnSpc>
              <a:spcBef>
                <a:spcPts val="0"/>
              </a:spcBef>
              <a:buFont typeface="+mj-lt"/>
              <a:buAutoNum type="arabicParenR"/>
            </a:pPr>
            <a:r>
              <a:rPr lang="en-US" sz="1100" dirty="0"/>
              <a:t>Lead a group discussion about other times students could use RTR. </a:t>
            </a:r>
          </a:p>
          <a:p>
            <a:pPr marL="662856" lvl="1" indent="-221464">
              <a:buFont typeface="Arial" pitchFamily="34" charset="0"/>
              <a:buChar char="•"/>
            </a:pPr>
            <a:endParaRPr lang="en-US" sz="1100" dirty="0"/>
          </a:p>
          <a:p>
            <a:pPr marL="662856" lvl="1" indent="-221464"/>
            <a:endParaRPr lang="en-US" sz="1000" dirty="0"/>
          </a:p>
        </p:txBody>
      </p:sp>
      <p:sp>
        <p:nvSpPr>
          <p:cNvPr id="422917" name="Slide Number Placeholder 4"/>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9655" indent="-276790" eaLnBrk="0" hangingPunct="0">
              <a:defRPr>
                <a:solidFill>
                  <a:schemeClr val="tx1"/>
                </a:solidFill>
                <a:latin typeface="Arial" pitchFamily="34" charset="0"/>
              </a:defRPr>
            </a:lvl2pPr>
            <a:lvl3pPr marL="1107160" indent="-221433" eaLnBrk="0" hangingPunct="0">
              <a:defRPr>
                <a:solidFill>
                  <a:schemeClr val="tx1"/>
                </a:solidFill>
                <a:latin typeface="Arial" pitchFamily="34" charset="0"/>
              </a:defRPr>
            </a:lvl3pPr>
            <a:lvl4pPr marL="1550024" indent="-221433" eaLnBrk="0" hangingPunct="0">
              <a:defRPr>
                <a:solidFill>
                  <a:schemeClr val="tx1"/>
                </a:solidFill>
                <a:latin typeface="Arial" pitchFamily="34" charset="0"/>
              </a:defRPr>
            </a:lvl4pPr>
            <a:lvl5pPr marL="1992887" indent="-221433" eaLnBrk="0" hangingPunct="0">
              <a:defRPr>
                <a:solidFill>
                  <a:schemeClr val="tx1"/>
                </a:solidFill>
                <a:latin typeface="Arial" pitchFamily="34" charset="0"/>
              </a:defRPr>
            </a:lvl5pPr>
            <a:lvl6pPr marL="2435752" indent="-221433" eaLnBrk="0" fontAlgn="base" hangingPunct="0">
              <a:spcBef>
                <a:spcPct val="0"/>
              </a:spcBef>
              <a:spcAft>
                <a:spcPct val="0"/>
              </a:spcAft>
              <a:defRPr>
                <a:solidFill>
                  <a:schemeClr val="tx1"/>
                </a:solidFill>
                <a:latin typeface="Arial" pitchFamily="34" charset="0"/>
              </a:defRPr>
            </a:lvl6pPr>
            <a:lvl7pPr marL="2878616" indent="-221433" eaLnBrk="0" fontAlgn="base" hangingPunct="0">
              <a:spcBef>
                <a:spcPct val="0"/>
              </a:spcBef>
              <a:spcAft>
                <a:spcPct val="0"/>
              </a:spcAft>
              <a:defRPr>
                <a:solidFill>
                  <a:schemeClr val="tx1"/>
                </a:solidFill>
                <a:latin typeface="Arial" pitchFamily="34" charset="0"/>
              </a:defRPr>
            </a:lvl7pPr>
            <a:lvl8pPr marL="3321478" indent="-221433" eaLnBrk="0" fontAlgn="base" hangingPunct="0">
              <a:spcBef>
                <a:spcPct val="0"/>
              </a:spcBef>
              <a:spcAft>
                <a:spcPct val="0"/>
              </a:spcAft>
              <a:defRPr>
                <a:solidFill>
                  <a:schemeClr val="tx1"/>
                </a:solidFill>
                <a:latin typeface="Arial" pitchFamily="34" charset="0"/>
              </a:defRPr>
            </a:lvl8pPr>
            <a:lvl9pPr marL="3764343" indent="-22143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75691EEB-9883-43A8-B760-199A86C8B7A8}" type="slidenum">
              <a:rPr lang="en-US" smtClean="0">
                <a:latin typeface="Verdana" pitchFamily="34" charset="0"/>
              </a:rPr>
              <a:pPr eaLnBrk="1" fontAlgn="base" hangingPunct="1">
                <a:spcBef>
                  <a:spcPct val="0"/>
                </a:spcBef>
                <a:spcAft>
                  <a:spcPct val="0"/>
                </a:spcAft>
                <a:defRPr/>
              </a:pPr>
              <a:t>161</a:t>
            </a:fld>
            <a:endParaRPr lang="en-US" dirty="0">
              <a:latin typeface="Verdana" pitchFamily="34" charset="0"/>
            </a:endParaRPr>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14700714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08928" y="3238680"/>
            <a:ext cx="3829249" cy="5687282"/>
          </a:xfrm>
        </p:spPr>
        <p:txBody>
          <a:bodyPr>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Fight back against counterproductive/unhelpful thoughts using evidence, thinking optimistically, and putting the situation in perspective. </a:t>
            </a:r>
          </a:p>
          <a:p>
            <a:pPr marL="232802" indent="-232802">
              <a:lnSpc>
                <a:spcPct val="100000"/>
              </a:lnSpc>
              <a:spcBef>
                <a:spcPts val="0"/>
              </a:spcBef>
              <a:buFont typeface="+mj-lt"/>
              <a:buAutoNum type="arabicParenR"/>
              <a:defRPr/>
            </a:pPr>
            <a:r>
              <a:rPr lang="en-US" sz="1100" dirty="0"/>
              <a:t>Review the three sentence starters with the students.</a:t>
            </a:r>
          </a:p>
          <a:p>
            <a:pPr marL="232802" indent="-232802">
              <a:lnSpc>
                <a:spcPct val="100000"/>
              </a:lnSpc>
              <a:spcBef>
                <a:spcPts val="0"/>
              </a:spcBef>
              <a:buFont typeface="+mj-lt"/>
              <a:buAutoNum type="arabicParenR"/>
              <a:defRPr/>
            </a:pPr>
            <a:r>
              <a:rPr lang="en-US" sz="1100" dirty="0"/>
              <a:t>Fighting back against unhelpful thoughts is difficult; sentence starters will help us to fight back stronger. </a:t>
            </a:r>
          </a:p>
          <a:p>
            <a:pPr marL="221464" indent="-221464">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dirty="0"/>
          </a:p>
          <a:p>
            <a:pPr>
              <a:lnSpc>
                <a:spcPct val="100000"/>
              </a:lnSpc>
              <a:spcBef>
                <a:spcPts val="0"/>
              </a:spcBef>
              <a:defRPr/>
            </a:pPr>
            <a:r>
              <a:rPr lang="en-US" sz="1100" dirty="0"/>
              <a:t>The three Sentence Starters help structure your thinking so that you craft effective Real-Time Resilience responses.</a:t>
            </a:r>
          </a:p>
          <a:p>
            <a:pPr marL="221464" indent="-221464">
              <a:defRPr/>
            </a:pPr>
            <a:endParaRPr lang="en-US" sz="1100" dirty="0"/>
          </a:p>
          <a:p>
            <a:pPr marL="221464" indent="-221464">
              <a:defRPr/>
            </a:pPr>
            <a:endParaRPr lang="en-US" sz="1100" dirty="0"/>
          </a:p>
        </p:txBody>
      </p:sp>
      <p:sp>
        <p:nvSpPr>
          <p:cNvPr id="421893" name="Slide Number Placeholder 4"/>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9655" indent="-276790" eaLnBrk="0" hangingPunct="0">
              <a:defRPr>
                <a:solidFill>
                  <a:schemeClr val="tx1"/>
                </a:solidFill>
                <a:latin typeface="Arial" pitchFamily="34" charset="0"/>
              </a:defRPr>
            </a:lvl2pPr>
            <a:lvl3pPr marL="1107160" indent="-221433" eaLnBrk="0" hangingPunct="0">
              <a:defRPr>
                <a:solidFill>
                  <a:schemeClr val="tx1"/>
                </a:solidFill>
                <a:latin typeface="Arial" pitchFamily="34" charset="0"/>
              </a:defRPr>
            </a:lvl3pPr>
            <a:lvl4pPr marL="1550024" indent="-221433" eaLnBrk="0" hangingPunct="0">
              <a:defRPr>
                <a:solidFill>
                  <a:schemeClr val="tx1"/>
                </a:solidFill>
                <a:latin typeface="Arial" pitchFamily="34" charset="0"/>
              </a:defRPr>
            </a:lvl4pPr>
            <a:lvl5pPr marL="1992887" indent="-221433" eaLnBrk="0" hangingPunct="0">
              <a:defRPr>
                <a:solidFill>
                  <a:schemeClr val="tx1"/>
                </a:solidFill>
                <a:latin typeface="Arial" pitchFamily="34" charset="0"/>
              </a:defRPr>
            </a:lvl5pPr>
            <a:lvl6pPr marL="2435752" indent="-221433" eaLnBrk="0" fontAlgn="base" hangingPunct="0">
              <a:spcBef>
                <a:spcPct val="0"/>
              </a:spcBef>
              <a:spcAft>
                <a:spcPct val="0"/>
              </a:spcAft>
              <a:defRPr>
                <a:solidFill>
                  <a:schemeClr val="tx1"/>
                </a:solidFill>
                <a:latin typeface="Arial" pitchFamily="34" charset="0"/>
              </a:defRPr>
            </a:lvl6pPr>
            <a:lvl7pPr marL="2878616" indent="-221433" eaLnBrk="0" fontAlgn="base" hangingPunct="0">
              <a:spcBef>
                <a:spcPct val="0"/>
              </a:spcBef>
              <a:spcAft>
                <a:spcPct val="0"/>
              </a:spcAft>
              <a:defRPr>
                <a:solidFill>
                  <a:schemeClr val="tx1"/>
                </a:solidFill>
                <a:latin typeface="Arial" pitchFamily="34" charset="0"/>
              </a:defRPr>
            </a:lvl7pPr>
            <a:lvl8pPr marL="3321478" indent="-221433" eaLnBrk="0" fontAlgn="base" hangingPunct="0">
              <a:spcBef>
                <a:spcPct val="0"/>
              </a:spcBef>
              <a:spcAft>
                <a:spcPct val="0"/>
              </a:spcAft>
              <a:defRPr>
                <a:solidFill>
                  <a:schemeClr val="tx1"/>
                </a:solidFill>
                <a:latin typeface="Arial" pitchFamily="34" charset="0"/>
              </a:defRPr>
            </a:lvl8pPr>
            <a:lvl9pPr marL="3764343" indent="-22143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044560A0-81CF-4D29-B3B9-859DA5E469FE}" type="slidenum">
              <a:rPr lang="en-US" smtClean="0">
                <a:latin typeface="Verdana" pitchFamily="34" charset="0"/>
              </a:rPr>
              <a:pPr eaLnBrk="1" fontAlgn="base" hangingPunct="1">
                <a:spcBef>
                  <a:spcPct val="0"/>
                </a:spcBef>
                <a:spcAft>
                  <a:spcPct val="0"/>
                </a:spcAft>
                <a:defRPr/>
              </a:pPr>
              <a:t>162</a:t>
            </a:fld>
            <a:endParaRPr lang="en-US" dirty="0">
              <a:latin typeface="Verdana" pitchFamily="34" charset="0"/>
            </a:endParaRPr>
          </a:p>
        </p:txBody>
      </p:sp>
      <p:sp>
        <p:nvSpPr>
          <p:cNvPr id="8" name="TextBox 7"/>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7281590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24011" y="3238680"/>
            <a:ext cx="3936495" cy="5687282"/>
          </a:xfrm>
        </p:spPr>
        <p:txBody>
          <a:bodyPr>
            <a:noAutofit/>
          </a:bodyPr>
          <a:lstStyle/>
          <a:p>
            <a:pPr>
              <a:lnSpc>
                <a:spcPct val="100000"/>
              </a:lnSpc>
              <a:spcBef>
                <a:spcPts val="0"/>
              </a:spcBef>
            </a:pPr>
            <a:r>
              <a:rPr lang="en-US" sz="1100" b="1" dirty="0"/>
              <a:t>Instructor Notes:</a:t>
            </a:r>
          </a:p>
          <a:p>
            <a:pPr>
              <a:lnSpc>
                <a:spcPct val="100000"/>
              </a:lnSpc>
              <a:spcBef>
                <a:spcPts val="0"/>
              </a:spcBef>
            </a:pPr>
            <a:endParaRPr lang="en-US" sz="800" dirty="0"/>
          </a:p>
          <a:p>
            <a:pPr>
              <a:lnSpc>
                <a:spcPct val="100000"/>
              </a:lnSpc>
              <a:spcBef>
                <a:spcPts val="0"/>
              </a:spcBef>
            </a:pPr>
            <a:r>
              <a:rPr lang="en-US" sz="1100" b="1" u="sng" dirty="0"/>
              <a:t>Hook</a:t>
            </a:r>
            <a:r>
              <a:rPr lang="en-US" sz="1100" u="sng" dirty="0"/>
              <a:t> (Low-Tech)</a:t>
            </a:r>
          </a:p>
          <a:p>
            <a:pPr>
              <a:lnSpc>
                <a:spcPct val="100000"/>
              </a:lnSpc>
              <a:spcBef>
                <a:spcPts val="0"/>
              </a:spcBef>
            </a:pPr>
            <a:endParaRPr lang="en-US" sz="800" dirty="0"/>
          </a:p>
          <a:p>
            <a:pPr marL="232802" indent="-232802">
              <a:lnSpc>
                <a:spcPct val="100000"/>
              </a:lnSpc>
              <a:spcBef>
                <a:spcPts val="0"/>
              </a:spcBef>
              <a:buFont typeface="+mj-lt"/>
              <a:buAutoNum type="arabicParenR"/>
            </a:pPr>
            <a:r>
              <a:rPr lang="en-US" sz="1100" dirty="0"/>
              <a:t>For this demonstration, instructors can create an example or use the example </a:t>
            </a:r>
            <a:r>
              <a:rPr lang="en-US" sz="1100" b="1" dirty="0"/>
              <a:t>on the following page</a:t>
            </a:r>
            <a:r>
              <a:rPr lang="en-US" sz="1100" dirty="0"/>
              <a:t>.</a:t>
            </a:r>
          </a:p>
          <a:p>
            <a:pPr marL="232802" indent="-232802">
              <a:lnSpc>
                <a:spcPct val="100000"/>
              </a:lnSpc>
              <a:spcBef>
                <a:spcPts val="0"/>
              </a:spcBef>
              <a:buFont typeface="+mj-lt"/>
              <a:buAutoNum type="arabicParenR"/>
            </a:pPr>
            <a:r>
              <a:rPr lang="en-US" sz="1100" dirty="0"/>
              <a:t>Instructors have five volunteers come up to the front of the room.</a:t>
            </a:r>
          </a:p>
          <a:p>
            <a:pPr marL="232802" indent="-232802">
              <a:lnSpc>
                <a:spcPct val="100000"/>
              </a:lnSpc>
              <a:spcBef>
                <a:spcPts val="0"/>
              </a:spcBef>
              <a:buFont typeface="+mj-lt"/>
              <a:buAutoNum type="arabicParenR"/>
            </a:pPr>
            <a:r>
              <a:rPr lang="en-US" sz="1100" dirty="0"/>
              <a:t>Each volunteer is given a numbered note card with a counterproductive thought. Tell students that the volunteers will act like the counterproductive part of your brain by saying unhelpful thoughts you might think in the heat of the moment. </a:t>
            </a:r>
          </a:p>
          <a:p>
            <a:pPr marL="232802" indent="-232802">
              <a:lnSpc>
                <a:spcPct val="100000"/>
              </a:lnSpc>
              <a:spcBef>
                <a:spcPts val="0"/>
              </a:spcBef>
              <a:buFont typeface="+mj-lt"/>
              <a:buAutoNum type="arabicParenR"/>
            </a:pPr>
            <a:r>
              <a:rPr lang="en-US" sz="1100" dirty="0"/>
              <a:t>The student with the note card marked number 1 will read their thought first. The instructor responds modeling the use of the sentence starters. After the response, the instructor stops to ask the students to identify whether the instructor used evidence, Optimism or perspective. </a:t>
            </a:r>
          </a:p>
          <a:p>
            <a:pPr marL="232802" indent="-232802">
              <a:lnSpc>
                <a:spcPct val="100000"/>
              </a:lnSpc>
              <a:spcBef>
                <a:spcPts val="0"/>
              </a:spcBef>
              <a:buFont typeface="+mj-lt"/>
              <a:buAutoNum type="arabicParenR"/>
            </a:pPr>
            <a:r>
              <a:rPr lang="en-US" sz="1100" dirty="0"/>
              <a:t>Repeat the process with each counterproductive thought. </a:t>
            </a:r>
          </a:p>
          <a:p>
            <a:pPr marL="232802" indent="-232802">
              <a:lnSpc>
                <a:spcPct val="100000"/>
              </a:lnSpc>
              <a:spcBef>
                <a:spcPts val="0"/>
              </a:spcBef>
              <a:buFont typeface="+mj-lt"/>
              <a:buAutoNum type="arabicParenR"/>
            </a:pPr>
            <a:r>
              <a:rPr lang="en-US" sz="1100" dirty="0"/>
              <a:t>Debrief the demonstration asking students what they noticed about the responses. </a:t>
            </a:r>
          </a:p>
          <a:p>
            <a:pPr marL="221464" indent="-221464">
              <a:lnSpc>
                <a:spcPct val="100000"/>
              </a:lnSpc>
              <a:spcBef>
                <a:spcPts val="0"/>
              </a:spcBef>
              <a:buAutoNum type="arabicParenR"/>
            </a:pPr>
            <a:endParaRPr lang="en-US" sz="800" dirty="0"/>
          </a:p>
          <a:p>
            <a:pPr marL="221464" indent="-221464">
              <a:lnSpc>
                <a:spcPct val="100000"/>
              </a:lnSpc>
              <a:spcBef>
                <a:spcPts val="0"/>
              </a:spcBef>
            </a:pPr>
            <a:r>
              <a:rPr lang="en-US" sz="1100" b="1" dirty="0"/>
              <a:t>Key Points: </a:t>
            </a:r>
          </a:p>
          <a:p>
            <a:pPr marL="221464" indent="-221464">
              <a:lnSpc>
                <a:spcPct val="100000"/>
              </a:lnSpc>
              <a:spcBef>
                <a:spcPts val="0"/>
              </a:spcBef>
            </a:pPr>
            <a:endParaRPr lang="en-US" sz="800" b="1" dirty="0"/>
          </a:p>
          <a:p>
            <a:pPr marL="232802" indent="-232802">
              <a:lnSpc>
                <a:spcPct val="100000"/>
              </a:lnSpc>
              <a:spcBef>
                <a:spcPts val="0"/>
              </a:spcBef>
              <a:buFont typeface="+mj-lt"/>
              <a:buAutoNum type="arabicParenR"/>
            </a:pPr>
            <a:r>
              <a:rPr lang="en-US" sz="1100" dirty="0"/>
              <a:t>RTR uses Evidence, Optimism, and Put It In Perspective to combat unhelpful thinking.</a:t>
            </a:r>
          </a:p>
          <a:p>
            <a:pPr marL="232802" indent="-232802">
              <a:lnSpc>
                <a:spcPct val="100000"/>
              </a:lnSpc>
              <a:spcBef>
                <a:spcPts val="0"/>
              </a:spcBef>
              <a:buFont typeface="+mj-lt"/>
              <a:buAutoNum type="arabicParenR"/>
            </a:pPr>
            <a:r>
              <a:rPr lang="en-US" sz="1100" dirty="0"/>
              <a:t>With practice, responses become accurate and fast. </a:t>
            </a:r>
          </a:p>
          <a:p>
            <a:pPr marL="221464" indent="-221464">
              <a:lnSpc>
                <a:spcPct val="100000"/>
              </a:lnSpc>
              <a:spcBef>
                <a:spcPts val="0"/>
              </a:spcBef>
            </a:pPr>
            <a:r>
              <a:rPr lang="en-US" sz="1100" dirty="0"/>
              <a:t> </a:t>
            </a:r>
          </a:p>
          <a:p>
            <a:pPr marL="221464" indent="-221464"/>
            <a:endParaRPr lang="en-US" sz="1000" dirty="0"/>
          </a:p>
        </p:txBody>
      </p:sp>
      <p:sp>
        <p:nvSpPr>
          <p:cNvPr id="4" name="Slide Number Placeholder 3"/>
          <p:cNvSpPr>
            <a:spLocks noGrp="1"/>
          </p:cNvSpPr>
          <p:nvPr>
            <p:ph type="sldNum" sz="quarter" idx="10"/>
          </p:nvPr>
        </p:nvSpPr>
        <p:spPr/>
        <p:txBody>
          <a:bodyPr/>
          <a:lstStyle/>
          <a:p>
            <a:pPr>
              <a:defRPr/>
            </a:pPr>
            <a:fld id="{02E85FD9-6E07-4046-8D7B-E425EF7A1330}" type="slidenum">
              <a:rPr lang="en-US" smtClean="0"/>
              <a:pPr>
                <a:defRPr/>
              </a:pPr>
              <a:t>163</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98910800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64716" y="310938"/>
            <a:ext cx="3829249" cy="5687282"/>
          </a:xfrm>
        </p:spPr>
        <p:txBody>
          <a:bodyPr>
            <a:normAutofit/>
          </a:bodyPr>
          <a:lstStyle/>
          <a:p>
            <a:pPr>
              <a:lnSpc>
                <a:spcPct val="100000"/>
              </a:lnSpc>
              <a:spcBef>
                <a:spcPts val="0"/>
              </a:spcBef>
            </a:pPr>
            <a:r>
              <a:rPr lang="en-US" sz="1100" b="1" dirty="0"/>
              <a:t>Instructor Notes:</a:t>
            </a:r>
          </a:p>
          <a:p>
            <a:pPr>
              <a:lnSpc>
                <a:spcPct val="100000"/>
              </a:lnSpc>
              <a:spcBef>
                <a:spcPts val="0"/>
              </a:spcBef>
            </a:pPr>
            <a:endParaRPr lang="en-US" sz="800" dirty="0"/>
          </a:p>
          <a:p>
            <a:pPr>
              <a:lnSpc>
                <a:spcPct val="100000"/>
              </a:lnSpc>
              <a:spcBef>
                <a:spcPts val="0"/>
              </a:spcBef>
            </a:pPr>
            <a:r>
              <a:rPr lang="en-US" sz="1100" b="1" u="sng" dirty="0"/>
              <a:t>Example:</a:t>
            </a:r>
          </a:p>
          <a:p>
            <a:pPr>
              <a:lnSpc>
                <a:spcPct val="100000"/>
              </a:lnSpc>
              <a:spcBef>
                <a:spcPts val="0"/>
              </a:spcBef>
            </a:pPr>
            <a:endParaRPr lang="en-US" sz="800" u="sng" dirty="0"/>
          </a:p>
          <a:p>
            <a:pPr>
              <a:lnSpc>
                <a:spcPct val="100000"/>
              </a:lnSpc>
              <a:spcBef>
                <a:spcPts val="0"/>
              </a:spcBef>
            </a:pPr>
            <a:r>
              <a:rPr lang="en-US" sz="1100" b="1" dirty="0"/>
              <a:t>Task at hand</a:t>
            </a:r>
            <a:r>
              <a:rPr lang="en-US" sz="1100" dirty="0"/>
              <a:t>: About to take a math test</a:t>
            </a:r>
          </a:p>
          <a:p>
            <a:pPr>
              <a:lnSpc>
                <a:spcPct val="100000"/>
              </a:lnSpc>
              <a:spcBef>
                <a:spcPts val="0"/>
              </a:spcBef>
            </a:pPr>
            <a:endParaRPr lang="en-US" sz="800" dirty="0"/>
          </a:p>
          <a:p>
            <a:pPr>
              <a:lnSpc>
                <a:spcPct val="100000"/>
              </a:lnSpc>
              <a:spcBef>
                <a:spcPts val="0"/>
              </a:spcBef>
            </a:pPr>
            <a:endParaRPr lang="en-US" sz="1100" dirty="0"/>
          </a:p>
          <a:p>
            <a:pPr>
              <a:lnSpc>
                <a:spcPct val="100000"/>
              </a:lnSpc>
              <a:spcBef>
                <a:spcPts val="0"/>
              </a:spcBef>
            </a:pPr>
            <a:endParaRPr lang="en-US" sz="1100" dirty="0"/>
          </a:p>
          <a:p>
            <a:pPr marL="221464" indent="-221464">
              <a:lnSpc>
                <a:spcPct val="100000"/>
              </a:lnSpc>
              <a:spcBef>
                <a:spcPts val="0"/>
              </a:spcBef>
            </a:pPr>
            <a:endParaRPr lang="en-US" sz="1100" dirty="0"/>
          </a:p>
        </p:txBody>
      </p:sp>
      <p:sp>
        <p:nvSpPr>
          <p:cNvPr id="4" name="Slide Number Placeholder 3"/>
          <p:cNvSpPr>
            <a:spLocks noGrp="1"/>
          </p:cNvSpPr>
          <p:nvPr>
            <p:ph type="sldNum" sz="quarter" idx="10"/>
          </p:nvPr>
        </p:nvSpPr>
        <p:spPr/>
        <p:txBody>
          <a:bodyPr/>
          <a:lstStyle/>
          <a:p>
            <a:pPr>
              <a:defRPr/>
            </a:pPr>
            <a:fld id="{02E85FD9-6E07-4046-8D7B-E425EF7A1330}" type="slidenum">
              <a:rPr lang="en-US" smtClean="0"/>
              <a:pPr>
                <a:defRPr/>
              </a:pPr>
              <a:t>164</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5751027"/>
              </p:ext>
            </p:extLst>
          </p:nvPr>
        </p:nvGraphicFramePr>
        <p:xfrm>
          <a:off x="352535" y="1525388"/>
          <a:ext cx="3726793" cy="7006331"/>
        </p:xfrm>
        <a:graphic>
          <a:graphicData uri="http://schemas.openxmlformats.org/drawingml/2006/table">
            <a:tbl>
              <a:tblPr firstRow="1" bandRow="1">
                <a:tableStyleId>{5C22544A-7EE6-4342-B048-85BDC9FD1C3A}</a:tableStyleId>
              </a:tblPr>
              <a:tblGrid>
                <a:gridCol w="1863397">
                  <a:extLst>
                    <a:ext uri="{9D8B030D-6E8A-4147-A177-3AD203B41FA5}">
                      <a16:colId xmlns:a16="http://schemas.microsoft.com/office/drawing/2014/main" val="20000"/>
                    </a:ext>
                  </a:extLst>
                </a:gridCol>
                <a:gridCol w="1863397">
                  <a:extLst>
                    <a:ext uri="{9D8B030D-6E8A-4147-A177-3AD203B41FA5}">
                      <a16:colId xmlns:a16="http://schemas.microsoft.com/office/drawing/2014/main" val="20001"/>
                    </a:ext>
                  </a:extLst>
                </a:gridCol>
              </a:tblGrid>
              <a:tr h="604664">
                <a:tc>
                  <a:txBody>
                    <a:bodyPr/>
                    <a:lstStyle/>
                    <a:p>
                      <a:pPr algn="ctr"/>
                      <a:r>
                        <a:rPr lang="en-US" sz="1100" dirty="0">
                          <a:solidFill>
                            <a:schemeClr val="tx1"/>
                          </a:solidFill>
                          <a:latin typeface="Verdana" pitchFamily="34" charset="0"/>
                          <a:ea typeface="Verdana" pitchFamily="34" charset="0"/>
                          <a:cs typeface="Verdana" pitchFamily="34" charset="0"/>
                        </a:rPr>
                        <a:t>Counterproductive</a:t>
                      </a:r>
                      <a:r>
                        <a:rPr lang="en-US" sz="1100" baseline="0" dirty="0">
                          <a:solidFill>
                            <a:schemeClr val="tx1"/>
                          </a:solidFill>
                          <a:latin typeface="Verdana" pitchFamily="34" charset="0"/>
                          <a:ea typeface="Verdana" pitchFamily="34" charset="0"/>
                          <a:cs typeface="Verdana" pitchFamily="34" charset="0"/>
                        </a:rPr>
                        <a:t> Thought</a:t>
                      </a:r>
                    </a:p>
                    <a:p>
                      <a:pPr algn="ctr"/>
                      <a:r>
                        <a:rPr lang="en-US" sz="1100" baseline="0" dirty="0">
                          <a:solidFill>
                            <a:schemeClr val="tx1"/>
                          </a:solidFill>
                          <a:latin typeface="Verdana" pitchFamily="34" charset="0"/>
                          <a:ea typeface="Verdana" pitchFamily="34" charset="0"/>
                          <a:cs typeface="Verdana" pitchFamily="34" charset="0"/>
                        </a:rPr>
                        <a:t>(read by student)</a:t>
                      </a:r>
                      <a:endParaRPr lang="en-US" sz="1100" dirty="0">
                        <a:solidFill>
                          <a:schemeClr val="tx1"/>
                        </a:solidFill>
                        <a:latin typeface="Verdana" pitchFamily="34" charset="0"/>
                        <a:ea typeface="Verdana" pitchFamily="34" charset="0"/>
                        <a:cs typeface="Verdana" pitchFamily="34" charset="0"/>
                      </a:endParaRPr>
                    </a:p>
                  </a:txBody>
                  <a:tcPr marL="87630" marR="87630" marT="44268" marB="442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solidFill>
                          <a:latin typeface="Verdana" pitchFamily="34" charset="0"/>
                          <a:ea typeface="Verdana" pitchFamily="34" charset="0"/>
                          <a:cs typeface="Verdana" pitchFamily="34" charset="0"/>
                        </a:rPr>
                        <a:t>RTR Response</a:t>
                      </a:r>
                    </a:p>
                    <a:p>
                      <a:pPr algn="ctr"/>
                      <a:endParaRPr lang="en-US" sz="1100" dirty="0">
                        <a:solidFill>
                          <a:schemeClr val="tx1"/>
                        </a:solidFill>
                        <a:latin typeface="Verdana" pitchFamily="34" charset="0"/>
                        <a:ea typeface="Verdana" pitchFamily="34" charset="0"/>
                        <a:cs typeface="Verdana" pitchFamily="34" charset="0"/>
                      </a:endParaRPr>
                    </a:p>
                    <a:p>
                      <a:pPr algn="ctr"/>
                      <a:r>
                        <a:rPr lang="en-US" sz="1100" dirty="0">
                          <a:solidFill>
                            <a:schemeClr val="tx1"/>
                          </a:solidFill>
                          <a:latin typeface="Verdana" pitchFamily="34" charset="0"/>
                          <a:ea typeface="Verdana" pitchFamily="34" charset="0"/>
                          <a:cs typeface="Verdana" pitchFamily="34" charset="0"/>
                        </a:rPr>
                        <a:t>(given by instructor)</a:t>
                      </a:r>
                    </a:p>
                  </a:txBody>
                  <a:tcPr marL="87630" marR="87630" marT="44268" marB="442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450590">
                <a:tc>
                  <a:txBody>
                    <a:bodyPr/>
                    <a:lstStyle/>
                    <a:p>
                      <a:r>
                        <a:rPr lang="en-US" sz="1100" dirty="0">
                          <a:latin typeface="Verdana" pitchFamily="34" charset="0"/>
                          <a:ea typeface="Verdana" pitchFamily="34" charset="0"/>
                          <a:cs typeface="Verdana" pitchFamily="34" charset="0"/>
                        </a:rPr>
                        <a:t>1. I’m going to fail. </a:t>
                      </a:r>
                    </a:p>
                  </a:txBody>
                  <a:tcPr marL="87630" marR="87630" marT="44268" marB="4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latin typeface="Verdana" pitchFamily="34" charset="0"/>
                          <a:ea typeface="Verdana" pitchFamily="34" charset="0"/>
                          <a:cs typeface="Verdana" pitchFamily="34" charset="0"/>
                        </a:rPr>
                        <a:t>1.</a:t>
                      </a:r>
                      <a:r>
                        <a:rPr lang="en-US" sz="1100" baseline="0" dirty="0">
                          <a:latin typeface="Verdana" pitchFamily="34" charset="0"/>
                          <a:ea typeface="Verdana" pitchFamily="34" charset="0"/>
                          <a:cs typeface="Verdana" pitchFamily="34" charset="0"/>
                        </a:rPr>
                        <a:t> That’s not true, I spent 2 hours studying last night, I’ve completed all my homework assignments, and I have never failed a math test. (E)</a:t>
                      </a:r>
                      <a:endParaRPr lang="en-US" sz="1100" dirty="0">
                        <a:latin typeface="Verdana" pitchFamily="34" charset="0"/>
                        <a:ea typeface="Verdana" pitchFamily="34" charset="0"/>
                        <a:cs typeface="Verdana" pitchFamily="34" charset="0"/>
                      </a:endParaRPr>
                    </a:p>
                  </a:txBody>
                  <a:tcPr marL="87630" marR="87630" marT="44268" marB="4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39820">
                <a:tc>
                  <a:txBody>
                    <a:bodyPr/>
                    <a:lstStyle/>
                    <a:p>
                      <a:r>
                        <a:rPr lang="en-US" sz="1100" dirty="0">
                          <a:latin typeface="Verdana" pitchFamily="34" charset="0"/>
                          <a:ea typeface="Verdana" pitchFamily="34" charset="0"/>
                          <a:cs typeface="Verdana" pitchFamily="34" charset="0"/>
                        </a:rPr>
                        <a:t>2. I didn’t get enough</a:t>
                      </a:r>
                      <a:r>
                        <a:rPr lang="en-US" sz="1100" baseline="0" dirty="0">
                          <a:latin typeface="Verdana" pitchFamily="34" charset="0"/>
                          <a:ea typeface="Verdana" pitchFamily="34" charset="0"/>
                          <a:cs typeface="Verdana" pitchFamily="34" charset="0"/>
                        </a:rPr>
                        <a:t> sleep last night. </a:t>
                      </a:r>
                      <a:endParaRPr lang="en-US" sz="1100" dirty="0">
                        <a:latin typeface="Verdana" pitchFamily="34" charset="0"/>
                        <a:ea typeface="Verdana" pitchFamily="34" charset="0"/>
                        <a:cs typeface="Verdana" pitchFamily="34" charset="0"/>
                      </a:endParaRPr>
                    </a:p>
                  </a:txBody>
                  <a:tcPr marL="87630" marR="87630" marT="44268" marB="4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latin typeface="Verdana" pitchFamily="34" charset="0"/>
                          <a:ea typeface="Verdana" pitchFamily="34" charset="0"/>
                          <a:cs typeface="Verdana" pitchFamily="34" charset="0"/>
                        </a:rPr>
                        <a:t>2. A</a:t>
                      </a:r>
                      <a:r>
                        <a:rPr lang="en-US" sz="1100" baseline="0" dirty="0">
                          <a:latin typeface="Verdana" pitchFamily="34" charset="0"/>
                          <a:ea typeface="Verdana" pitchFamily="34" charset="0"/>
                          <a:cs typeface="Verdana" pitchFamily="34" charset="0"/>
                        </a:rPr>
                        <a:t> more optimistic way of seeing this is that time I stayed up helped me prepare for this test. (O)</a:t>
                      </a:r>
                      <a:endParaRPr lang="en-US" sz="1100" dirty="0">
                        <a:latin typeface="Verdana" pitchFamily="34" charset="0"/>
                        <a:ea typeface="Verdana" pitchFamily="34" charset="0"/>
                        <a:cs typeface="Verdana" pitchFamily="34" charset="0"/>
                      </a:endParaRPr>
                    </a:p>
                  </a:txBody>
                  <a:tcPr marL="87630" marR="87630" marT="44268" marB="4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50590">
                <a:tc>
                  <a:txBody>
                    <a:bodyPr/>
                    <a:lstStyle/>
                    <a:p>
                      <a:r>
                        <a:rPr lang="en-US" sz="1100" dirty="0">
                          <a:latin typeface="Verdana" pitchFamily="34" charset="0"/>
                          <a:ea typeface="Verdana" pitchFamily="34" charset="0"/>
                          <a:cs typeface="Verdana" pitchFamily="34" charset="0"/>
                        </a:rPr>
                        <a:t>3. This test is going to be so hard. </a:t>
                      </a:r>
                    </a:p>
                  </a:txBody>
                  <a:tcPr marL="87630" marR="87630" marT="44268" marB="4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latin typeface="Verdana" pitchFamily="34" charset="0"/>
                          <a:ea typeface="Verdana" pitchFamily="34" charset="0"/>
                          <a:cs typeface="Verdana" pitchFamily="34" charset="0"/>
                        </a:rPr>
                        <a:t>3. The most likely thing is the test will be hard and I can make sure I take my time,</a:t>
                      </a:r>
                      <a:r>
                        <a:rPr lang="en-US" sz="1100" baseline="0" dirty="0">
                          <a:latin typeface="Verdana" pitchFamily="34" charset="0"/>
                          <a:ea typeface="Verdana" pitchFamily="34" charset="0"/>
                          <a:cs typeface="Verdana" pitchFamily="34" charset="0"/>
                        </a:rPr>
                        <a:t> think about the answers, and take deep breaths to help me stay relaxed. (P)</a:t>
                      </a:r>
                      <a:endParaRPr lang="en-US" sz="1100" dirty="0">
                        <a:latin typeface="Verdana" pitchFamily="34" charset="0"/>
                        <a:ea typeface="Verdana" pitchFamily="34" charset="0"/>
                        <a:cs typeface="Verdana" pitchFamily="34" charset="0"/>
                      </a:endParaRPr>
                    </a:p>
                  </a:txBody>
                  <a:tcPr marL="87630" marR="87630" marT="44268" marB="4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80333">
                <a:tc>
                  <a:txBody>
                    <a:bodyPr/>
                    <a:lstStyle/>
                    <a:p>
                      <a:r>
                        <a:rPr lang="en-US" sz="1100" dirty="0">
                          <a:latin typeface="Verdana" pitchFamily="34" charset="0"/>
                          <a:ea typeface="Verdana" pitchFamily="34" charset="0"/>
                          <a:cs typeface="Verdana" pitchFamily="34" charset="0"/>
                        </a:rPr>
                        <a:t>4. This is going to bring down my grade. </a:t>
                      </a:r>
                    </a:p>
                  </a:txBody>
                  <a:tcPr marL="87630" marR="87630" marT="44268" marB="4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latin typeface="Verdana" pitchFamily="34" charset="0"/>
                          <a:ea typeface="Verdana" pitchFamily="34" charset="0"/>
                          <a:cs typeface="Verdana" pitchFamily="34" charset="0"/>
                        </a:rPr>
                        <a:t>4. A</a:t>
                      </a:r>
                      <a:r>
                        <a:rPr lang="en-US" sz="1100" baseline="0" dirty="0">
                          <a:latin typeface="Verdana" pitchFamily="34" charset="0"/>
                          <a:ea typeface="Verdana" pitchFamily="34" charset="0"/>
                          <a:cs typeface="Verdana" pitchFamily="34" charset="0"/>
                        </a:rPr>
                        <a:t> more optimistic way of looking at it is, I have a B in the class and plenty of time to bring my grade up to an A throughout the semester. (O)</a:t>
                      </a:r>
                      <a:endParaRPr lang="en-US" sz="1100" dirty="0">
                        <a:latin typeface="Verdana" pitchFamily="34" charset="0"/>
                        <a:ea typeface="Verdana" pitchFamily="34" charset="0"/>
                        <a:cs typeface="Verdana" pitchFamily="34" charset="0"/>
                      </a:endParaRPr>
                    </a:p>
                  </a:txBody>
                  <a:tcPr marL="87630" marR="87630" marT="44268" marB="4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80333">
                <a:tc>
                  <a:txBody>
                    <a:bodyPr/>
                    <a:lstStyle/>
                    <a:p>
                      <a:r>
                        <a:rPr lang="en-US" sz="1100" dirty="0">
                          <a:latin typeface="Verdana" pitchFamily="34" charset="0"/>
                          <a:ea typeface="Verdana" pitchFamily="34" charset="0"/>
                          <a:cs typeface="Verdana" pitchFamily="34" charset="0"/>
                        </a:rPr>
                        <a:t>5.</a:t>
                      </a:r>
                      <a:r>
                        <a:rPr lang="en-US" sz="1100" baseline="0" dirty="0">
                          <a:latin typeface="Verdana" pitchFamily="34" charset="0"/>
                          <a:ea typeface="Verdana" pitchFamily="34" charset="0"/>
                          <a:cs typeface="Verdana" pitchFamily="34" charset="0"/>
                        </a:rPr>
                        <a:t> The teacher didn’t spend enough time on this unit. </a:t>
                      </a:r>
                      <a:endParaRPr lang="en-US" sz="1100" dirty="0">
                        <a:latin typeface="Verdana" pitchFamily="34" charset="0"/>
                        <a:ea typeface="Verdana" pitchFamily="34" charset="0"/>
                        <a:cs typeface="Verdana" pitchFamily="34" charset="0"/>
                      </a:endParaRPr>
                    </a:p>
                  </a:txBody>
                  <a:tcPr marL="87630" marR="87630" marT="44268" marB="4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latin typeface="Verdana" pitchFamily="34" charset="0"/>
                          <a:ea typeface="Verdana" pitchFamily="34" charset="0"/>
                          <a:cs typeface="Verdana" pitchFamily="34" charset="0"/>
                        </a:rPr>
                        <a:t>5. That’s not completely true, we spent</a:t>
                      </a:r>
                      <a:r>
                        <a:rPr lang="en-US" sz="1100" baseline="0" dirty="0">
                          <a:latin typeface="Verdana" pitchFamily="34" charset="0"/>
                          <a:ea typeface="Verdana" pitchFamily="34" charset="0"/>
                          <a:cs typeface="Verdana" pitchFamily="34" charset="0"/>
                        </a:rPr>
                        <a:t> three weeks on this unit and completed several homework assignments. (E)</a:t>
                      </a:r>
                      <a:endParaRPr lang="en-US" sz="1100" dirty="0">
                        <a:latin typeface="Verdana" pitchFamily="34" charset="0"/>
                        <a:ea typeface="Verdana" pitchFamily="34" charset="0"/>
                        <a:cs typeface="Verdana" pitchFamily="34" charset="0"/>
                      </a:endParaRPr>
                    </a:p>
                  </a:txBody>
                  <a:tcPr marL="87630" marR="87630" marT="44268" marB="4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65594031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20609" y="3238676"/>
            <a:ext cx="3973355" cy="6057723"/>
          </a:xfrm>
        </p:spPr>
        <p:txBody>
          <a:bodyPr>
            <a:noAutofit/>
          </a:bodyPr>
          <a:lstStyle/>
          <a:p>
            <a:pPr>
              <a:lnSpc>
                <a:spcPct val="100000"/>
              </a:lnSpc>
              <a:spcBef>
                <a:spcPts val="0"/>
              </a:spcBef>
              <a:defRPr/>
            </a:pPr>
            <a:r>
              <a:rPr lang="en-US" sz="1100" b="1" dirty="0">
                <a:solidFill>
                  <a:prstClr val="black"/>
                </a:solidFill>
              </a:rPr>
              <a:t>Instructor Notes:</a:t>
            </a:r>
          </a:p>
          <a:p>
            <a:pPr>
              <a:lnSpc>
                <a:spcPct val="100000"/>
              </a:lnSpc>
              <a:spcBef>
                <a:spcPts val="0"/>
              </a:spcBef>
              <a:defRPr/>
            </a:pPr>
            <a:endParaRPr lang="en-US" sz="800" b="1" dirty="0">
              <a:solidFill>
                <a:prstClr val="black"/>
              </a:solidFill>
            </a:endParaRPr>
          </a:p>
          <a:p>
            <a:pPr marL="232802" indent="-232802">
              <a:lnSpc>
                <a:spcPct val="100000"/>
              </a:lnSpc>
              <a:spcBef>
                <a:spcPts val="0"/>
              </a:spcBef>
              <a:buFont typeface="+mj-lt"/>
              <a:buAutoNum type="arabicParenR"/>
              <a:defRPr/>
            </a:pPr>
            <a:r>
              <a:rPr lang="en-US" sz="1100" dirty="0">
                <a:solidFill>
                  <a:prstClr val="black"/>
                </a:solidFill>
              </a:rPr>
              <a:t>Teach the Pitfall responses. For example, the task at hand is you’re about to give a presentation in front of your class.</a:t>
            </a:r>
          </a:p>
          <a:p>
            <a:pPr marL="465603" lvl="1" indent="-227952">
              <a:lnSpc>
                <a:spcPct val="100000"/>
              </a:lnSpc>
              <a:spcBef>
                <a:spcPts val="0"/>
              </a:spcBef>
              <a:buFont typeface="Arial" pitchFamily="34" charset="0"/>
              <a:buChar char="•"/>
              <a:defRPr/>
            </a:pPr>
            <a:r>
              <a:rPr lang="en-US" sz="1100" dirty="0">
                <a:solidFill>
                  <a:prstClr val="black"/>
                </a:solidFill>
              </a:rPr>
              <a:t>Dismissing the grain of truth: students write “NUH-UH” in their Participant Workbooks.</a:t>
            </a:r>
          </a:p>
          <a:p>
            <a:pPr marL="818040" lvl="2" indent="-291003">
              <a:lnSpc>
                <a:spcPct val="100000"/>
              </a:lnSpc>
              <a:spcBef>
                <a:spcPts val="0"/>
              </a:spcBef>
              <a:buFont typeface="Arial" pitchFamily="34" charset="0"/>
              <a:buChar char="•"/>
              <a:defRPr/>
            </a:pPr>
            <a:r>
              <a:rPr lang="en-US" sz="1100" b="1" dirty="0">
                <a:solidFill>
                  <a:prstClr val="black"/>
                </a:solidFill>
              </a:rPr>
              <a:t>Counterproductive Thought</a:t>
            </a:r>
            <a:r>
              <a:rPr lang="en-US" sz="1100" dirty="0">
                <a:solidFill>
                  <a:prstClr val="black"/>
                </a:solidFill>
              </a:rPr>
              <a:t>: I’m not prepared to do this.</a:t>
            </a:r>
          </a:p>
          <a:p>
            <a:pPr marL="818040" lvl="2" indent="-291003">
              <a:lnSpc>
                <a:spcPct val="100000"/>
              </a:lnSpc>
              <a:spcBef>
                <a:spcPts val="0"/>
              </a:spcBef>
              <a:buFont typeface="Arial" pitchFamily="34" charset="0"/>
              <a:buChar char="•"/>
              <a:defRPr/>
            </a:pPr>
            <a:r>
              <a:rPr lang="en-US" sz="1100" b="1" dirty="0">
                <a:solidFill>
                  <a:prstClr val="black"/>
                </a:solidFill>
              </a:rPr>
              <a:t>Pitfall: </a:t>
            </a:r>
            <a:r>
              <a:rPr lang="en-US" sz="1100" dirty="0">
                <a:solidFill>
                  <a:prstClr val="black"/>
                </a:solidFill>
              </a:rPr>
              <a:t>I am totally prepared. </a:t>
            </a:r>
          </a:p>
          <a:p>
            <a:pPr marL="465603" lvl="1" indent="-227952">
              <a:lnSpc>
                <a:spcPct val="100000"/>
              </a:lnSpc>
              <a:spcBef>
                <a:spcPts val="0"/>
              </a:spcBef>
              <a:buFont typeface="Arial" pitchFamily="34" charset="0"/>
              <a:buChar char="•"/>
              <a:defRPr/>
            </a:pPr>
            <a:r>
              <a:rPr lang="en-US" sz="1100" dirty="0">
                <a:solidFill>
                  <a:prstClr val="black"/>
                </a:solidFill>
              </a:rPr>
              <a:t>Minimizing the situation: students write “WHO CARES” in their Participant Workbooks. </a:t>
            </a:r>
          </a:p>
          <a:p>
            <a:pPr marL="818040" lvl="2" indent="-291003">
              <a:lnSpc>
                <a:spcPct val="100000"/>
              </a:lnSpc>
              <a:spcBef>
                <a:spcPts val="0"/>
              </a:spcBef>
              <a:buFont typeface="Arial" pitchFamily="34" charset="0"/>
              <a:buChar char="•"/>
              <a:defRPr/>
            </a:pPr>
            <a:r>
              <a:rPr lang="en-US" sz="1100" b="1" dirty="0">
                <a:solidFill>
                  <a:prstClr val="black"/>
                </a:solidFill>
              </a:rPr>
              <a:t>Counterproductive Thought</a:t>
            </a:r>
            <a:r>
              <a:rPr lang="en-US" sz="1100" dirty="0">
                <a:solidFill>
                  <a:prstClr val="black"/>
                </a:solidFill>
              </a:rPr>
              <a:t>: The teacher and students won’t understand.</a:t>
            </a:r>
          </a:p>
          <a:p>
            <a:pPr marL="818040" lvl="2" indent="-291003">
              <a:lnSpc>
                <a:spcPct val="100000"/>
              </a:lnSpc>
              <a:spcBef>
                <a:spcPts val="0"/>
              </a:spcBef>
              <a:buFont typeface="Arial" pitchFamily="34" charset="0"/>
              <a:buChar char="•"/>
              <a:defRPr/>
            </a:pPr>
            <a:r>
              <a:rPr lang="en-US" sz="1100" b="1" dirty="0">
                <a:solidFill>
                  <a:prstClr val="black"/>
                </a:solidFill>
              </a:rPr>
              <a:t>Pitfall: </a:t>
            </a:r>
            <a:r>
              <a:rPr lang="en-US" sz="1100" dirty="0">
                <a:solidFill>
                  <a:prstClr val="black"/>
                </a:solidFill>
              </a:rPr>
              <a:t>Who cares if they don’t understand!</a:t>
            </a:r>
          </a:p>
          <a:p>
            <a:pPr marL="465603" lvl="1" indent="-227952">
              <a:lnSpc>
                <a:spcPct val="100000"/>
              </a:lnSpc>
              <a:spcBef>
                <a:spcPts val="0"/>
              </a:spcBef>
              <a:buFont typeface="Arial" pitchFamily="34" charset="0"/>
              <a:buChar char="•"/>
              <a:defRPr/>
            </a:pPr>
            <a:r>
              <a:rPr lang="en-US" sz="1100" dirty="0">
                <a:solidFill>
                  <a:prstClr val="black"/>
                </a:solidFill>
              </a:rPr>
              <a:t>Rationalizing or excusing one’s contribution to a problem: students write “BLAME GAME” in their Participant Workbooks.</a:t>
            </a:r>
          </a:p>
          <a:p>
            <a:pPr marL="818040" lvl="2" indent="-291003">
              <a:lnSpc>
                <a:spcPct val="100000"/>
              </a:lnSpc>
              <a:spcBef>
                <a:spcPts val="0"/>
              </a:spcBef>
              <a:buFont typeface="Arial" pitchFamily="34" charset="0"/>
              <a:buChar char="•"/>
              <a:defRPr/>
            </a:pPr>
            <a:r>
              <a:rPr lang="en-US" sz="1100" b="1" dirty="0">
                <a:solidFill>
                  <a:prstClr val="black"/>
                </a:solidFill>
              </a:rPr>
              <a:t>Counterproductive Thought</a:t>
            </a:r>
            <a:r>
              <a:rPr lang="en-US" sz="1100" dirty="0">
                <a:solidFill>
                  <a:prstClr val="black"/>
                </a:solidFill>
              </a:rPr>
              <a:t>: The teacher will ask me questions I can’t answer.</a:t>
            </a:r>
          </a:p>
          <a:p>
            <a:pPr marL="818040" lvl="2" indent="-291003">
              <a:lnSpc>
                <a:spcPct val="100000"/>
              </a:lnSpc>
              <a:spcBef>
                <a:spcPts val="0"/>
              </a:spcBef>
              <a:buFont typeface="Arial" pitchFamily="34" charset="0"/>
              <a:buChar char="•"/>
              <a:defRPr/>
            </a:pPr>
            <a:r>
              <a:rPr lang="en-US" sz="1100" b="1" dirty="0">
                <a:solidFill>
                  <a:prstClr val="black"/>
                </a:solidFill>
              </a:rPr>
              <a:t>Pitfall: </a:t>
            </a:r>
            <a:r>
              <a:rPr lang="en-US" sz="1100" dirty="0">
                <a:solidFill>
                  <a:prstClr val="black"/>
                </a:solidFill>
              </a:rPr>
              <a:t>That’s because she is a bad teacher and gave me bad materials. </a:t>
            </a:r>
          </a:p>
          <a:p>
            <a:pPr marL="465603" lvl="1" indent="-227952">
              <a:lnSpc>
                <a:spcPct val="100000"/>
              </a:lnSpc>
              <a:spcBef>
                <a:spcPts val="0"/>
              </a:spcBef>
              <a:buFont typeface="Arial" pitchFamily="34" charset="0"/>
              <a:buChar char="•"/>
              <a:defRPr/>
            </a:pPr>
            <a:r>
              <a:rPr lang="en-US" sz="1100" dirty="0">
                <a:solidFill>
                  <a:prstClr val="black"/>
                </a:solidFill>
              </a:rPr>
              <a:t>Weak responses: students write “MEH” in their Participant Workbooks. </a:t>
            </a:r>
          </a:p>
          <a:p>
            <a:pPr marL="818040" lvl="2" indent="-291003">
              <a:lnSpc>
                <a:spcPct val="100000"/>
              </a:lnSpc>
              <a:spcBef>
                <a:spcPts val="0"/>
              </a:spcBef>
              <a:buFont typeface="Arial" pitchFamily="34" charset="0"/>
              <a:buChar char="•"/>
              <a:defRPr/>
            </a:pPr>
            <a:r>
              <a:rPr lang="en-US" sz="1100" b="1" dirty="0">
                <a:solidFill>
                  <a:prstClr val="black"/>
                </a:solidFill>
              </a:rPr>
              <a:t>Counterproductive Thought</a:t>
            </a:r>
            <a:r>
              <a:rPr lang="en-US" sz="1100" dirty="0">
                <a:solidFill>
                  <a:prstClr val="black"/>
                </a:solidFill>
              </a:rPr>
              <a:t>: I’m going to blow this presentation. </a:t>
            </a:r>
          </a:p>
          <a:p>
            <a:pPr marL="818040" lvl="2" indent="-291003">
              <a:lnSpc>
                <a:spcPct val="100000"/>
              </a:lnSpc>
              <a:spcBef>
                <a:spcPts val="0"/>
              </a:spcBef>
              <a:buFont typeface="Arial" pitchFamily="34" charset="0"/>
              <a:buChar char="•"/>
              <a:defRPr/>
            </a:pPr>
            <a:r>
              <a:rPr lang="en-US" sz="1100" b="1" dirty="0">
                <a:solidFill>
                  <a:prstClr val="black"/>
                </a:solidFill>
              </a:rPr>
              <a:t>Pitfall: </a:t>
            </a:r>
            <a:r>
              <a:rPr lang="en-US" sz="1100" dirty="0">
                <a:solidFill>
                  <a:prstClr val="black"/>
                </a:solidFill>
              </a:rPr>
              <a:t>No, my pre fine. </a:t>
            </a:r>
          </a:p>
          <a:p>
            <a:pPr marL="221464" indent="-221464">
              <a:defRPr/>
            </a:pPr>
            <a:endParaRPr lang="en-US" sz="1000" dirty="0">
              <a:solidFill>
                <a:prstClr val="black"/>
              </a:solidFill>
            </a:endParaRPr>
          </a:p>
        </p:txBody>
      </p:sp>
      <p:sp>
        <p:nvSpPr>
          <p:cNvPr id="420869" name="Slide Number Placeholder 4"/>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9655" indent="-276790" eaLnBrk="0" hangingPunct="0">
              <a:defRPr>
                <a:solidFill>
                  <a:schemeClr val="tx1"/>
                </a:solidFill>
                <a:latin typeface="Arial" pitchFamily="34" charset="0"/>
              </a:defRPr>
            </a:lvl2pPr>
            <a:lvl3pPr marL="1107160" indent="-221433" eaLnBrk="0" hangingPunct="0">
              <a:defRPr>
                <a:solidFill>
                  <a:schemeClr val="tx1"/>
                </a:solidFill>
                <a:latin typeface="Arial" pitchFamily="34" charset="0"/>
              </a:defRPr>
            </a:lvl3pPr>
            <a:lvl4pPr marL="1550024" indent="-221433" eaLnBrk="0" hangingPunct="0">
              <a:defRPr>
                <a:solidFill>
                  <a:schemeClr val="tx1"/>
                </a:solidFill>
                <a:latin typeface="Arial" pitchFamily="34" charset="0"/>
              </a:defRPr>
            </a:lvl4pPr>
            <a:lvl5pPr marL="1992887" indent="-221433" eaLnBrk="0" hangingPunct="0">
              <a:defRPr>
                <a:solidFill>
                  <a:schemeClr val="tx1"/>
                </a:solidFill>
                <a:latin typeface="Arial" pitchFamily="34" charset="0"/>
              </a:defRPr>
            </a:lvl5pPr>
            <a:lvl6pPr marL="2435752" indent="-221433" eaLnBrk="0" fontAlgn="base" hangingPunct="0">
              <a:spcBef>
                <a:spcPct val="0"/>
              </a:spcBef>
              <a:spcAft>
                <a:spcPct val="0"/>
              </a:spcAft>
              <a:defRPr>
                <a:solidFill>
                  <a:schemeClr val="tx1"/>
                </a:solidFill>
                <a:latin typeface="Arial" pitchFamily="34" charset="0"/>
              </a:defRPr>
            </a:lvl6pPr>
            <a:lvl7pPr marL="2878616" indent="-221433" eaLnBrk="0" fontAlgn="base" hangingPunct="0">
              <a:spcBef>
                <a:spcPct val="0"/>
              </a:spcBef>
              <a:spcAft>
                <a:spcPct val="0"/>
              </a:spcAft>
              <a:defRPr>
                <a:solidFill>
                  <a:schemeClr val="tx1"/>
                </a:solidFill>
                <a:latin typeface="Arial" pitchFamily="34" charset="0"/>
              </a:defRPr>
            </a:lvl7pPr>
            <a:lvl8pPr marL="3321478" indent="-221433" eaLnBrk="0" fontAlgn="base" hangingPunct="0">
              <a:spcBef>
                <a:spcPct val="0"/>
              </a:spcBef>
              <a:spcAft>
                <a:spcPct val="0"/>
              </a:spcAft>
              <a:defRPr>
                <a:solidFill>
                  <a:schemeClr val="tx1"/>
                </a:solidFill>
                <a:latin typeface="Arial" pitchFamily="34" charset="0"/>
              </a:defRPr>
            </a:lvl8pPr>
            <a:lvl9pPr marL="3764343" indent="-22143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9C721552-6CA2-4634-A740-8A8BE9468206}" type="slidenum">
              <a:rPr lang="en-US" smtClean="0">
                <a:latin typeface="Verdana" pitchFamily="34" charset="0"/>
              </a:rPr>
              <a:pPr eaLnBrk="1" fontAlgn="base" hangingPunct="1">
                <a:spcBef>
                  <a:spcPct val="0"/>
                </a:spcBef>
                <a:spcAft>
                  <a:spcPct val="0"/>
                </a:spcAft>
                <a:defRPr/>
              </a:pPr>
              <a:t>165</a:t>
            </a:fld>
            <a:endParaRPr lang="en-US" dirty="0">
              <a:latin typeface="Verdana" pitchFamily="34" charset="0"/>
            </a:endParaRPr>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56268907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49607" y="292526"/>
            <a:ext cx="3829249" cy="6057723"/>
          </a:xfrm>
        </p:spPr>
        <p:txBody>
          <a:bodyPr>
            <a:noAutofit/>
          </a:bodyPr>
          <a:lstStyle/>
          <a:p>
            <a:pPr>
              <a:lnSpc>
                <a:spcPct val="100000"/>
              </a:lnSpc>
              <a:spcBef>
                <a:spcPts val="0"/>
              </a:spcBef>
              <a:defRPr/>
            </a:pPr>
            <a:r>
              <a:rPr lang="en-US" sz="1100" b="1" dirty="0">
                <a:solidFill>
                  <a:prstClr val="black"/>
                </a:solidFill>
              </a:rPr>
              <a:t>Instructor Notes:</a:t>
            </a:r>
          </a:p>
          <a:p>
            <a:pPr>
              <a:lnSpc>
                <a:spcPct val="100000"/>
              </a:lnSpc>
              <a:spcBef>
                <a:spcPts val="0"/>
              </a:spcBef>
              <a:defRPr/>
            </a:pPr>
            <a:endParaRPr lang="en-US" sz="1100" b="1" dirty="0">
              <a:solidFill>
                <a:prstClr val="black"/>
              </a:solidFill>
            </a:endParaRPr>
          </a:p>
          <a:p>
            <a:pPr marL="232802" indent="-232802">
              <a:lnSpc>
                <a:spcPct val="100000"/>
              </a:lnSpc>
              <a:spcBef>
                <a:spcPts val="0"/>
              </a:spcBef>
              <a:buFont typeface="+mj-lt"/>
              <a:buAutoNum type="arabicParenR"/>
              <a:defRPr/>
            </a:pPr>
            <a:r>
              <a:rPr lang="en-US" sz="1100" dirty="0">
                <a:solidFill>
                  <a:prstClr val="black"/>
                </a:solidFill>
              </a:rPr>
              <a:t>Emphasize that Pitfalls are problematic because they keep us from fighting counterproductive thoughts. </a:t>
            </a:r>
          </a:p>
          <a:p>
            <a:pPr marL="232802" indent="-232802">
              <a:lnSpc>
                <a:spcPct val="100000"/>
              </a:lnSpc>
              <a:spcBef>
                <a:spcPts val="0"/>
              </a:spcBef>
              <a:buFont typeface="+mj-lt"/>
              <a:buAutoNum type="arabicParenR"/>
              <a:defRPr/>
            </a:pPr>
            <a:r>
              <a:rPr lang="en-US" sz="1100" dirty="0">
                <a:solidFill>
                  <a:prstClr val="black"/>
                </a:solidFill>
              </a:rPr>
              <a:t>call a do-over and craft a stronger response. Weak responses are responses that lack data and “oomph”. </a:t>
            </a:r>
          </a:p>
          <a:p>
            <a:pPr marL="232802" indent="-232802">
              <a:lnSpc>
                <a:spcPct val="100000"/>
              </a:lnSpc>
              <a:spcBef>
                <a:spcPts val="0"/>
              </a:spcBef>
              <a:buFont typeface="+mj-lt"/>
              <a:buAutoNum type="arabicParenR"/>
              <a:defRPr/>
            </a:pPr>
            <a:r>
              <a:rPr lang="en-US" sz="1100" dirty="0">
                <a:solidFill>
                  <a:prstClr val="black"/>
                </a:solidFill>
              </a:rPr>
              <a:t>Tell students to use the “gut check” (we feel the power of the response in our bodies) to determine whether or not they’re falling into a Pitfall. What may sound like a Pitfall to others may pass that individual’s “gut check.”</a:t>
            </a:r>
          </a:p>
          <a:p>
            <a:pPr>
              <a:lnSpc>
                <a:spcPct val="100000"/>
              </a:lnSpc>
              <a:spcBef>
                <a:spcPts val="0"/>
              </a:spcBef>
              <a:defRPr/>
            </a:pPr>
            <a:endParaRPr lang="en-US" sz="1100" dirty="0">
              <a:solidFill>
                <a:prstClr val="black"/>
              </a:solidFill>
            </a:endParaRPr>
          </a:p>
          <a:p>
            <a:pPr marL="221464" indent="-221464">
              <a:lnSpc>
                <a:spcPct val="100000"/>
              </a:lnSpc>
              <a:spcBef>
                <a:spcPts val="0"/>
              </a:spcBef>
              <a:defRPr/>
            </a:pPr>
            <a:r>
              <a:rPr lang="en-US" sz="1100" b="1" dirty="0">
                <a:solidFill>
                  <a:prstClr val="black"/>
                </a:solidFill>
              </a:rPr>
              <a:t>Key Points: </a:t>
            </a:r>
          </a:p>
          <a:p>
            <a:pPr marL="221464" indent="-221464">
              <a:lnSpc>
                <a:spcPct val="100000"/>
              </a:lnSpc>
              <a:spcBef>
                <a:spcPts val="0"/>
              </a:spcBef>
              <a:defRPr/>
            </a:pPr>
            <a:endParaRPr lang="en-US" sz="1100" b="1" dirty="0">
              <a:solidFill>
                <a:prstClr val="black"/>
              </a:solidFill>
            </a:endParaRPr>
          </a:p>
          <a:p>
            <a:pPr>
              <a:lnSpc>
                <a:spcPct val="100000"/>
              </a:lnSpc>
              <a:spcBef>
                <a:spcPts val="0"/>
              </a:spcBef>
              <a:defRPr/>
            </a:pPr>
            <a:r>
              <a:rPr lang="en-US" sz="1100" dirty="0">
                <a:solidFill>
                  <a:prstClr val="black"/>
                </a:solidFill>
              </a:rPr>
              <a:t>Pitfalls are common, if they happen, </a:t>
            </a:r>
          </a:p>
          <a:p>
            <a:pPr marL="221464" indent="-221464">
              <a:defRPr/>
            </a:pPr>
            <a:endParaRPr lang="en-US" sz="1100" dirty="0">
              <a:solidFill>
                <a:prstClr val="black"/>
              </a:solidFill>
            </a:endParaRPr>
          </a:p>
          <a:p>
            <a:pPr marL="221464" indent="-221464">
              <a:defRPr/>
            </a:pPr>
            <a:endParaRPr lang="en-US" sz="1100" dirty="0">
              <a:solidFill>
                <a:prstClr val="black"/>
              </a:solidFill>
            </a:endParaRPr>
          </a:p>
          <a:p>
            <a:pPr marL="221464" indent="-221464">
              <a:defRPr/>
            </a:pPr>
            <a:endParaRPr lang="en-US" sz="1100" dirty="0">
              <a:solidFill>
                <a:prstClr val="black"/>
              </a:solidFill>
            </a:endParaRPr>
          </a:p>
        </p:txBody>
      </p:sp>
      <p:sp>
        <p:nvSpPr>
          <p:cNvPr id="420869" name="Slide Number Placeholder 4"/>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9655" indent="-276790" eaLnBrk="0" hangingPunct="0">
              <a:defRPr>
                <a:solidFill>
                  <a:schemeClr val="tx1"/>
                </a:solidFill>
                <a:latin typeface="Arial" pitchFamily="34" charset="0"/>
              </a:defRPr>
            </a:lvl2pPr>
            <a:lvl3pPr marL="1107160" indent="-221433" eaLnBrk="0" hangingPunct="0">
              <a:defRPr>
                <a:solidFill>
                  <a:schemeClr val="tx1"/>
                </a:solidFill>
                <a:latin typeface="Arial" pitchFamily="34" charset="0"/>
              </a:defRPr>
            </a:lvl3pPr>
            <a:lvl4pPr marL="1550024" indent="-221433" eaLnBrk="0" hangingPunct="0">
              <a:defRPr>
                <a:solidFill>
                  <a:schemeClr val="tx1"/>
                </a:solidFill>
                <a:latin typeface="Arial" pitchFamily="34" charset="0"/>
              </a:defRPr>
            </a:lvl4pPr>
            <a:lvl5pPr marL="1992887" indent="-221433" eaLnBrk="0" hangingPunct="0">
              <a:defRPr>
                <a:solidFill>
                  <a:schemeClr val="tx1"/>
                </a:solidFill>
                <a:latin typeface="Arial" pitchFamily="34" charset="0"/>
              </a:defRPr>
            </a:lvl5pPr>
            <a:lvl6pPr marL="2435752" indent="-221433" eaLnBrk="0" fontAlgn="base" hangingPunct="0">
              <a:spcBef>
                <a:spcPct val="0"/>
              </a:spcBef>
              <a:spcAft>
                <a:spcPct val="0"/>
              </a:spcAft>
              <a:defRPr>
                <a:solidFill>
                  <a:schemeClr val="tx1"/>
                </a:solidFill>
                <a:latin typeface="Arial" pitchFamily="34" charset="0"/>
              </a:defRPr>
            </a:lvl6pPr>
            <a:lvl7pPr marL="2878616" indent="-221433" eaLnBrk="0" fontAlgn="base" hangingPunct="0">
              <a:spcBef>
                <a:spcPct val="0"/>
              </a:spcBef>
              <a:spcAft>
                <a:spcPct val="0"/>
              </a:spcAft>
              <a:defRPr>
                <a:solidFill>
                  <a:schemeClr val="tx1"/>
                </a:solidFill>
                <a:latin typeface="Arial" pitchFamily="34" charset="0"/>
              </a:defRPr>
            </a:lvl7pPr>
            <a:lvl8pPr marL="3321478" indent="-221433" eaLnBrk="0" fontAlgn="base" hangingPunct="0">
              <a:spcBef>
                <a:spcPct val="0"/>
              </a:spcBef>
              <a:spcAft>
                <a:spcPct val="0"/>
              </a:spcAft>
              <a:defRPr>
                <a:solidFill>
                  <a:schemeClr val="tx1"/>
                </a:solidFill>
                <a:latin typeface="Arial" pitchFamily="34" charset="0"/>
              </a:defRPr>
            </a:lvl8pPr>
            <a:lvl9pPr marL="3764343" indent="-22143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9C721552-6CA2-4634-A740-8A8BE9468206}" type="slidenum">
              <a:rPr lang="en-US" smtClean="0">
                <a:latin typeface="Verdana" pitchFamily="34" charset="0"/>
              </a:rPr>
              <a:pPr eaLnBrk="1" fontAlgn="base" hangingPunct="1">
                <a:spcBef>
                  <a:spcPct val="0"/>
                </a:spcBef>
                <a:spcAft>
                  <a:spcPct val="0"/>
                </a:spcAft>
                <a:defRPr/>
              </a:pPr>
              <a:t>166</a:t>
            </a:fld>
            <a:endParaRPr lang="en-US" dirty="0">
              <a:latin typeface="Verdana" pitchFamily="34" charset="0"/>
            </a:endParaRPr>
          </a:p>
        </p:txBody>
      </p:sp>
      <p:sp>
        <p:nvSpPr>
          <p:cNvPr id="5"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96993130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24005" y="3238680"/>
            <a:ext cx="3829249" cy="5687282"/>
          </a:xfrm>
        </p:spPr>
        <p:txBody>
          <a:bodyPr>
            <a:normAutofit/>
          </a:bodyPr>
          <a:lstStyle/>
          <a:p>
            <a:pPr>
              <a:lnSpc>
                <a:spcPct val="100000"/>
              </a:lnSpc>
              <a:spcBef>
                <a:spcPts val="0"/>
              </a:spcBef>
            </a:pPr>
            <a:r>
              <a:rPr lang="en-US" sz="1100" b="1" dirty="0"/>
              <a:t>Instructor Notes:</a:t>
            </a:r>
          </a:p>
          <a:p>
            <a:pPr>
              <a:lnSpc>
                <a:spcPct val="100000"/>
              </a:lnSpc>
              <a:spcBef>
                <a:spcPts val="0"/>
              </a:spcBef>
            </a:pPr>
            <a:endParaRPr lang="en-US" sz="1100" b="1" dirty="0"/>
          </a:p>
          <a:p>
            <a:pPr>
              <a:lnSpc>
                <a:spcPct val="100000"/>
              </a:lnSpc>
              <a:spcBef>
                <a:spcPts val="0"/>
              </a:spcBef>
            </a:pPr>
            <a:r>
              <a:rPr lang="en-US" sz="1100" b="1" u="sng" dirty="0"/>
              <a:t>Activity</a:t>
            </a:r>
            <a:r>
              <a:rPr lang="en-US" sz="1100" u="sng" dirty="0"/>
              <a:t> (Low-Tech)</a:t>
            </a:r>
            <a:endParaRPr lang="en-US" sz="1100" b="1" u="sng" dirty="0"/>
          </a:p>
          <a:p>
            <a:pPr>
              <a:lnSpc>
                <a:spcPct val="100000"/>
              </a:lnSpc>
              <a:spcBef>
                <a:spcPts val="0"/>
              </a:spcBef>
            </a:pPr>
            <a:endParaRPr lang="en-US" sz="1100" b="1" u="sng" dirty="0"/>
          </a:p>
          <a:p>
            <a:pPr>
              <a:lnSpc>
                <a:spcPct val="100000"/>
              </a:lnSpc>
              <a:spcBef>
                <a:spcPts val="0"/>
              </a:spcBef>
            </a:pPr>
            <a:r>
              <a:rPr lang="en-US" sz="1100" dirty="0"/>
              <a:t>At the large group level, students choose what Pitfall the response falls into (slide builds).</a:t>
            </a:r>
          </a:p>
          <a:p>
            <a:pPr marL="221464" indent="-221464"/>
            <a:endParaRPr lang="en-US" sz="1100" dirty="0"/>
          </a:p>
          <a:p>
            <a:endParaRPr lang="en-US" sz="1100" b="1" u="sng" dirty="0"/>
          </a:p>
          <a:p>
            <a:endParaRPr lang="en-US" sz="1000" dirty="0"/>
          </a:p>
          <a:p>
            <a:endParaRPr lang="en-US" sz="1000" b="1" dirty="0"/>
          </a:p>
          <a:p>
            <a:endParaRPr lang="en-US" sz="1000" b="1" dirty="0"/>
          </a:p>
        </p:txBody>
      </p:sp>
      <p:sp>
        <p:nvSpPr>
          <p:cNvPr id="4" name="Slide Number Placeholder 3"/>
          <p:cNvSpPr>
            <a:spLocks noGrp="1"/>
          </p:cNvSpPr>
          <p:nvPr>
            <p:ph type="sldNum" sz="quarter" idx="10"/>
          </p:nvPr>
        </p:nvSpPr>
        <p:spPr/>
        <p:txBody>
          <a:bodyPr/>
          <a:lstStyle/>
          <a:p>
            <a:pPr>
              <a:defRPr/>
            </a:pPr>
            <a:fld id="{02E85FD9-6E07-4046-8D7B-E425EF7A1330}" type="slidenum">
              <a:rPr lang="en-US" smtClean="0"/>
              <a:pPr>
                <a:defRPr/>
              </a:pPr>
              <a:t>167</a:t>
            </a:fld>
            <a:endParaRPr lang="en-US" dirty="0"/>
          </a:p>
        </p:txBody>
      </p:sp>
      <p:sp>
        <p:nvSpPr>
          <p:cNvPr id="6" name="TextBox 5"/>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21575465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03907" y="3238680"/>
            <a:ext cx="3829249" cy="5687282"/>
          </a:xfrm>
        </p:spPr>
        <p:txBody>
          <a:bodyPr>
            <a:normAutofit/>
          </a:bodyPr>
          <a:lstStyle/>
          <a:p>
            <a:pPr>
              <a:lnSpc>
                <a:spcPct val="100000"/>
              </a:lnSpc>
              <a:spcBef>
                <a:spcPts val="0"/>
              </a:spcBef>
            </a:pPr>
            <a:r>
              <a:rPr lang="en-US" sz="1100" b="1" dirty="0"/>
              <a:t>Instructor Notes:</a:t>
            </a:r>
          </a:p>
          <a:p>
            <a:pPr>
              <a:lnSpc>
                <a:spcPct val="100000"/>
              </a:lnSpc>
              <a:spcBef>
                <a:spcPts val="0"/>
              </a:spcBef>
            </a:pPr>
            <a:endParaRPr lang="en-US" sz="1100" b="1" u="sng" dirty="0"/>
          </a:p>
          <a:p>
            <a:pPr>
              <a:lnSpc>
                <a:spcPct val="100000"/>
              </a:lnSpc>
              <a:spcBef>
                <a:spcPts val="0"/>
              </a:spcBef>
            </a:pPr>
            <a:r>
              <a:rPr lang="en-US" sz="1100" b="1" u="sng" dirty="0"/>
              <a:t>Activity</a:t>
            </a:r>
            <a:r>
              <a:rPr lang="en-US" sz="1100" u="sng" dirty="0"/>
              <a:t> (Low-Tech)</a:t>
            </a:r>
          </a:p>
          <a:p>
            <a:pPr>
              <a:lnSpc>
                <a:spcPct val="100000"/>
              </a:lnSpc>
              <a:spcBef>
                <a:spcPts val="0"/>
              </a:spcBef>
            </a:pPr>
            <a:endParaRPr lang="en-US" sz="1100" u="sng" dirty="0"/>
          </a:p>
          <a:p>
            <a:pPr marL="232802" indent="-232802">
              <a:lnSpc>
                <a:spcPct val="100000"/>
              </a:lnSpc>
              <a:spcBef>
                <a:spcPts val="0"/>
              </a:spcBef>
              <a:buFont typeface="+mj-lt"/>
              <a:buAutoNum type="arabicParenR"/>
            </a:pPr>
            <a:r>
              <a:rPr lang="en-US" sz="1100" dirty="0"/>
              <a:t>Have students turn to their Participant Workbooks. (p.61-62)</a:t>
            </a:r>
          </a:p>
          <a:p>
            <a:pPr marL="232802" indent="-232802">
              <a:lnSpc>
                <a:spcPct val="100000"/>
              </a:lnSpc>
              <a:spcBef>
                <a:spcPts val="0"/>
              </a:spcBef>
              <a:buFont typeface="+mj-lt"/>
              <a:buAutoNum type="arabicParenR"/>
            </a:pPr>
            <a:r>
              <a:rPr lang="en-US" sz="1100" dirty="0"/>
              <a:t>Use the completed example in the Participant Workbook to help explain the activity. </a:t>
            </a:r>
          </a:p>
          <a:p>
            <a:pPr marL="232802" indent="-232802">
              <a:lnSpc>
                <a:spcPct val="100000"/>
              </a:lnSpc>
              <a:spcBef>
                <a:spcPts val="0"/>
              </a:spcBef>
              <a:buFont typeface="+mj-lt"/>
              <a:buAutoNum type="arabicParenR"/>
            </a:pPr>
            <a:r>
              <a:rPr lang="en-US" sz="1100" dirty="0"/>
              <a:t>Students will partner up for this activity and </a:t>
            </a:r>
            <a:r>
              <a:rPr lang="en-US" sz="1100" b="1" dirty="0"/>
              <a:t>complete one partner’s exercise in full before switching</a:t>
            </a:r>
            <a:r>
              <a:rPr lang="en-US" sz="1100" dirty="0"/>
              <a:t>.</a:t>
            </a:r>
          </a:p>
          <a:p>
            <a:pPr marL="232802" indent="-232802">
              <a:lnSpc>
                <a:spcPct val="100000"/>
              </a:lnSpc>
              <a:spcBef>
                <a:spcPts val="0"/>
              </a:spcBef>
              <a:buFont typeface="+mj-lt"/>
              <a:buAutoNum type="arabicParenR"/>
            </a:pPr>
            <a:r>
              <a:rPr lang="en-US" sz="1100" dirty="0"/>
              <a:t>Set up the activity in the Participant Workbook using the instructions </a:t>
            </a:r>
            <a:r>
              <a:rPr lang="en-US" sz="1100" b="1" dirty="0"/>
              <a:t>on the following page</a:t>
            </a:r>
            <a:r>
              <a:rPr lang="en-US" sz="1100" dirty="0"/>
              <a:t>. </a:t>
            </a:r>
          </a:p>
          <a:p>
            <a:pPr marL="232802" indent="-232802">
              <a:lnSpc>
                <a:spcPct val="100000"/>
              </a:lnSpc>
              <a:spcBef>
                <a:spcPts val="0"/>
              </a:spcBef>
              <a:buFont typeface="+mj-lt"/>
              <a:buAutoNum type="arabicParenR"/>
            </a:pPr>
            <a:r>
              <a:rPr lang="en-US" sz="1100" dirty="0"/>
              <a:t>Following the activity, debrief with students their experience with the sentence starters, RTR responses, and Pitfalls. </a:t>
            </a:r>
          </a:p>
          <a:p>
            <a:pPr>
              <a:lnSpc>
                <a:spcPct val="100000"/>
              </a:lnSpc>
              <a:spcBef>
                <a:spcPts val="0"/>
              </a:spcBef>
            </a:pPr>
            <a:endParaRPr lang="en-US" sz="1100" dirty="0"/>
          </a:p>
          <a:p>
            <a:pPr marL="221464" indent="-221464">
              <a:lnSpc>
                <a:spcPct val="100000"/>
              </a:lnSpc>
              <a:spcBef>
                <a:spcPts val="0"/>
              </a:spcBef>
            </a:pPr>
            <a:r>
              <a:rPr lang="en-US" sz="1100" b="1" dirty="0"/>
              <a:t>Note: </a:t>
            </a:r>
          </a:p>
          <a:p>
            <a:pPr marL="221464" indent="-221464">
              <a:lnSpc>
                <a:spcPct val="100000"/>
              </a:lnSpc>
              <a:spcBef>
                <a:spcPts val="0"/>
              </a:spcBef>
            </a:pPr>
            <a:endParaRPr lang="en-US" sz="1100" dirty="0"/>
          </a:p>
          <a:p>
            <a:pPr>
              <a:lnSpc>
                <a:spcPct val="100000"/>
              </a:lnSpc>
              <a:spcBef>
                <a:spcPts val="0"/>
              </a:spcBef>
            </a:pPr>
            <a:r>
              <a:rPr lang="en-US" sz="1100" dirty="0"/>
              <a:t>Students should be responding with the sentence starters throughout the activity. </a:t>
            </a:r>
          </a:p>
          <a:p>
            <a:pPr marL="221464" indent="-221464">
              <a:lnSpc>
                <a:spcPct val="100000"/>
              </a:lnSpc>
              <a:spcBef>
                <a:spcPts val="0"/>
              </a:spcBef>
              <a:buAutoNum type="arabicPeriod"/>
            </a:pPr>
            <a:endParaRPr lang="en-US" sz="1100" dirty="0"/>
          </a:p>
          <a:p>
            <a:pPr marL="221464" indent="-221464">
              <a:lnSpc>
                <a:spcPct val="100000"/>
              </a:lnSpc>
              <a:spcBef>
                <a:spcPts val="0"/>
              </a:spcBef>
            </a:pPr>
            <a:endParaRPr lang="en-US" sz="1100" dirty="0"/>
          </a:p>
        </p:txBody>
      </p:sp>
      <p:sp>
        <p:nvSpPr>
          <p:cNvPr id="4" name="Slide Number Placeholder 3"/>
          <p:cNvSpPr>
            <a:spLocks noGrp="1"/>
          </p:cNvSpPr>
          <p:nvPr>
            <p:ph type="sldNum" sz="quarter" idx="10"/>
          </p:nvPr>
        </p:nvSpPr>
        <p:spPr/>
        <p:txBody>
          <a:bodyPr/>
          <a:lstStyle/>
          <a:p>
            <a:pPr>
              <a:defRPr/>
            </a:pPr>
            <a:fld id="{02E85FD9-6E07-4046-8D7B-E425EF7A1330}" type="slidenum">
              <a:rPr lang="en-US" smtClean="0"/>
              <a:pPr>
                <a:defRPr/>
              </a:pPr>
              <a:t>168</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62778559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0765" y="292526"/>
            <a:ext cx="3973420" cy="8271152"/>
          </a:xfrm>
        </p:spPr>
        <p:txBody>
          <a:bodyPr>
            <a:normAutofit fontScale="92500"/>
          </a:bodyPr>
          <a:lstStyle/>
          <a:p>
            <a:pPr>
              <a:lnSpc>
                <a:spcPct val="110000"/>
              </a:lnSpc>
              <a:spcBef>
                <a:spcPts val="0"/>
              </a:spcBef>
            </a:pPr>
            <a:r>
              <a:rPr lang="en-US" b="1" dirty="0"/>
              <a:t>Instructor Notes:</a:t>
            </a:r>
          </a:p>
          <a:p>
            <a:pPr>
              <a:lnSpc>
                <a:spcPct val="110000"/>
              </a:lnSpc>
              <a:spcBef>
                <a:spcPts val="0"/>
              </a:spcBef>
            </a:pPr>
            <a:endParaRPr lang="en-US" b="1" dirty="0"/>
          </a:p>
          <a:p>
            <a:pPr marL="232802" indent="-232802">
              <a:lnSpc>
                <a:spcPct val="110000"/>
              </a:lnSpc>
              <a:spcBef>
                <a:spcPts val="0"/>
              </a:spcBef>
              <a:buFont typeface="+mj-lt"/>
              <a:buAutoNum type="arabicParenR"/>
            </a:pPr>
            <a:r>
              <a:rPr lang="en-US" dirty="0"/>
              <a:t>Remind students what a task at hand is and have each student choose a task at hand to use for the activity. Have all students write down their task at hand. Refer to the completed example. </a:t>
            </a:r>
          </a:p>
          <a:p>
            <a:pPr marL="232802" indent="-232802">
              <a:lnSpc>
                <a:spcPct val="110000"/>
              </a:lnSpc>
              <a:spcBef>
                <a:spcPts val="0"/>
              </a:spcBef>
              <a:buFont typeface="+mj-lt"/>
              <a:buAutoNum type="arabicParenR"/>
            </a:pPr>
            <a:r>
              <a:rPr lang="en-US" dirty="0"/>
              <a:t>Instruct students to write down five counterproductive thoughts in the left column under </a:t>
            </a:r>
            <a:r>
              <a:rPr lang="en-US" i="1" dirty="0"/>
              <a:t>list five thoughts. </a:t>
            </a:r>
            <a:r>
              <a:rPr lang="en-US" dirty="0"/>
              <a:t>Refer to completed example (give students 2-3 minutes to write down their thoughts). </a:t>
            </a:r>
          </a:p>
          <a:p>
            <a:pPr marL="232802" indent="-232802">
              <a:lnSpc>
                <a:spcPct val="110000"/>
              </a:lnSpc>
              <a:spcBef>
                <a:spcPts val="0"/>
              </a:spcBef>
              <a:buFont typeface="+mj-lt"/>
              <a:buAutoNum type="arabicParenR"/>
            </a:pPr>
            <a:r>
              <a:rPr lang="en-US" dirty="0"/>
              <a:t>After each student records five counterproductive thoughts, they </a:t>
            </a:r>
            <a:r>
              <a:rPr lang="en-US" b="1" dirty="0"/>
              <a:t>switch books with a partner</a:t>
            </a:r>
            <a:r>
              <a:rPr lang="en-US" dirty="0"/>
              <a:t>. </a:t>
            </a:r>
          </a:p>
          <a:p>
            <a:pPr marL="232802" indent="-232802">
              <a:lnSpc>
                <a:spcPct val="110000"/>
              </a:lnSpc>
              <a:spcBef>
                <a:spcPts val="0"/>
              </a:spcBef>
              <a:buFont typeface="+mj-lt"/>
              <a:buAutoNum type="arabicParenR"/>
            </a:pPr>
            <a:r>
              <a:rPr lang="en-US" dirty="0"/>
              <a:t>Partners decide whose activity they will work through first.</a:t>
            </a:r>
          </a:p>
          <a:p>
            <a:pPr marL="232802" indent="-232802">
              <a:lnSpc>
                <a:spcPct val="110000"/>
              </a:lnSpc>
              <a:spcBef>
                <a:spcPts val="0"/>
              </a:spcBef>
              <a:buFont typeface="+mj-lt"/>
              <a:buAutoNum type="arabicParenR"/>
            </a:pPr>
            <a:r>
              <a:rPr lang="en-US" dirty="0"/>
              <a:t>If Partner 1 goes first, Partner 2 reads the first counterproductive thought to Partner 1. Partner 1 responds using a sentence starter. </a:t>
            </a:r>
          </a:p>
          <a:p>
            <a:pPr marL="232802" indent="-232802">
              <a:lnSpc>
                <a:spcPct val="110000"/>
              </a:lnSpc>
              <a:spcBef>
                <a:spcPts val="0"/>
              </a:spcBef>
              <a:buFont typeface="+mj-lt"/>
              <a:buAutoNum type="arabicParenR"/>
            </a:pPr>
            <a:r>
              <a:rPr lang="en-US" dirty="0"/>
              <a:t>Partner 2 writes down the response given by Partner 1 under the column labeled </a:t>
            </a:r>
            <a:r>
              <a:rPr lang="en-US" i="1" dirty="0"/>
              <a:t>Practice Real-Time Resilience. </a:t>
            </a:r>
            <a:r>
              <a:rPr lang="en-US" dirty="0"/>
              <a:t>Refer to the completed example. </a:t>
            </a:r>
            <a:endParaRPr lang="en-US" i="1" dirty="0"/>
          </a:p>
          <a:p>
            <a:pPr marL="232802" indent="-232802">
              <a:lnSpc>
                <a:spcPct val="110000"/>
              </a:lnSpc>
              <a:spcBef>
                <a:spcPts val="0"/>
              </a:spcBef>
              <a:buFont typeface="+mj-lt"/>
              <a:buAutoNum type="arabicParenR"/>
            </a:pPr>
            <a:r>
              <a:rPr lang="en-US" dirty="0"/>
              <a:t>After recording the response, the partners </a:t>
            </a:r>
            <a:r>
              <a:rPr lang="en-US" b="1" dirty="0"/>
              <a:t>code the response together</a:t>
            </a:r>
            <a:r>
              <a:rPr lang="en-US" dirty="0"/>
              <a:t> and check off either E, O, or P. Refer to the completed example. </a:t>
            </a:r>
          </a:p>
          <a:p>
            <a:pPr marL="232802" indent="-232802">
              <a:lnSpc>
                <a:spcPct val="110000"/>
              </a:lnSpc>
              <a:spcBef>
                <a:spcPts val="0"/>
              </a:spcBef>
              <a:buFont typeface="+mj-lt"/>
              <a:buAutoNum type="arabicParenR"/>
            </a:pPr>
            <a:r>
              <a:rPr lang="en-US" dirty="0"/>
              <a:t>If the response is a Pitfall, students circle the response; then the partners work together to write down a stronger RTR response. </a:t>
            </a:r>
          </a:p>
          <a:p>
            <a:pPr marL="232802" indent="-232802">
              <a:lnSpc>
                <a:spcPct val="110000"/>
              </a:lnSpc>
              <a:spcBef>
                <a:spcPts val="0"/>
              </a:spcBef>
              <a:buFont typeface="+mj-lt"/>
              <a:buAutoNum type="arabicParenR"/>
            </a:pPr>
            <a:r>
              <a:rPr lang="en-US" dirty="0"/>
              <a:t>Repeat this process for all five counterproductive thoughts. Complete all five thoughts for Partner 1 before switching to Partner 2. Follow the same steps for Partner 2. </a:t>
            </a:r>
          </a:p>
          <a:p>
            <a:pPr marL="232802" indent="-232802">
              <a:lnSpc>
                <a:spcPct val="110000"/>
              </a:lnSpc>
              <a:spcBef>
                <a:spcPts val="0"/>
              </a:spcBef>
              <a:buFont typeface="+mj-lt"/>
              <a:buAutoNum type="arabicParenR"/>
            </a:pPr>
            <a:r>
              <a:rPr lang="en-US" dirty="0"/>
              <a:t>Instruct the students to take back their own books once both partners have completed the activity. </a:t>
            </a:r>
          </a:p>
          <a:p>
            <a:pPr marL="221464" indent="-221464">
              <a:lnSpc>
                <a:spcPct val="110000"/>
              </a:lnSpc>
              <a:spcBef>
                <a:spcPts val="0"/>
              </a:spcBef>
              <a:buAutoNum type="arabicParenR"/>
            </a:pPr>
            <a:endParaRPr lang="en-US" dirty="0"/>
          </a:p>
          <a:p>
            <a:pPr marL="221464" indent="-221464">
              <a:lnSpc>
                <a:spcPct val="110000"/>
              </a:lnSpc>
              <a:spcBef>
                <a:spcPts val="0"/>
              </a:spcBef>
            </a:pPr>
            <a:r>
              <a:rPr lang="en-US" b="1" dirty="0"/>
              <a:t>Note: </a:t>
            </a:r>
          </a:p>
          <a:p>
            <a:pPr>
              <a:lnSpc>
                <a:spcPct val="110000"/>
              </a:lnSpc>
              <a:spcBef>
                <a:spcPts val="0"/>
              </a:spcBef>
            </a:pPr>
            <a:endParaRPr lang="en-US" dirty="0"/>
          </a:p>
          <a:p>
            <a:pPr>
              <a:lnSpc>
                <a:spcPct val="110000"/>
              </a:lnSpc>
              <a:spcBef>
                <a:spcPts val="0"/>
              </a:spcBef>
            </a:pPr>
            <a:r>
              <a:rPr lang="en-US" dirty="0"/>
              <a:t>These are difficult instructions to follow. Before the students get started, remind them that if they get lost they can follow the flowchart at the top of the page. </a:t>
            </a:r>
          </a:p>
          <a:p>
            <a:pPr marL="221464" indent="-221464">
              <a:lnSpc>
                <a:spcPct val="100000"/>
              </a:lnSpc>
              <a:spcBef>
                <a:spcPts val="0"/>
              </a:spcBef>
            </a:pPr>
            <a:endParaRPr lang="en-US" dirty="0"/>
          </a:p>
          <a:p>
            <a:endParaRPr lang="en-US" b="1" dirty="0"/>
          </a:p>
          <a:p>
            <a:r>
              <a:rPr lang="en-US" b="1" dirty="0"/>
              <a:t> </a:t>
            </a:r>
          </a:p>
          <a:p>
            <a:endParaRPr lang="en-US" sz="1000" b="1" dirty="0"/>
          </a:p>
          <a:p>
            <a:pPr marL="221464" indent="-221464">
              <a:buAutoNum type="arabicPeriod"/>
            </a:pPr>
            <a:endParaRPr lang="en-US" sz="1000" dirty="0"/>
          </a:p>
          <a:p>
            <a:pPr marL="221464" indent="-221464"/>
            <a:endParaRPr lang="en-US" sz="1000" dirty="0"/>
          </a:p>
        </p:txBody>
      </p:sp>
      <p:sp>
        <p:nvSpPr>
          <p:cNvPr id="4" name="Slide Number Placeholder 3"/>
          <p:cNvSpPr>
            <a:spLocks noGrp="1"/>
          </p:cNvSpPr>
          <p:nvPr>
            <p:ph type="sldNum" sz="quarter" idx="10"/>
          </p:nvPr>
        </p:nvSpPr>
        <p:spPr/>
        <p:txBody>
          <a:bodyPr/>
          <a:lstStyle/>
          <a:p>
            <a:pPr>
              <a:defRPr/>
            </a:pPr>
            <a:fld id="{02E85FD9-6E07-4046-8D7B-E425EF7A1330}" type="slidenum">
              <a:rPr lang="en-US" smtClean="0"/>
              <a:pPr>
                <a:defRPr/>
              </a:pPr>
              <a:t>169</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443766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a:spcBef>
                <a:spcPct val="20000"/>
              </a:spcBef>
              <a:tabLst>
                <a:tab pos="54753" algn="l"/>
              </a:tabLst>
              <a:defRPr/>
            </a:pPr>
            <a:r>
              <a:rPr lang="en-US" altLang="en-US" sz="1100" b="1" i="1" dirty="0">
                <a:latin typeface="Verdana" pitchFamily="34" charset="0"/>
              </a:rPr>
              <a:t>Goal Setting</a:t>
            </a:r>
            <a:r>
              <a:rPr lang="en-US" altLang="en-US" sz="1100" i="1" dirty="0">
                <a:latin typeface="Verdana" pitchFamily="34" charset="0"/>
              </a:rPr>
              <a:t>	</a:t>
            </a:r>
            <a:r>
              <a:rPr lang="en-US" altLang="en-US" sz="1100" dirty="0">
                <a:latin typeface="Verdana" pitchFamily="34" charset="0"/>
              </a:rPr>
              <a:t>A process to deliberately energize, direct, and 				sustain behavior to ensure progress toward a goal </a:t>
            </a: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Goal Setting</a:t>
            </a:r>
          </a:p>
          <a:p>
            <a:pPr fontAlgn="auto">
              <a:spcAft>
                <a:spcPts val="0"/>
              </a:spcAft>
              <a:defRPr/>
            </a:pPr>
            <a:r>
              <a:rPr lang="en-US" sz="2000" b="1" dirty="0">
                <a:latin typeface="Verdana" pitchFamily="34" charset="0"/>
                <a:ea typeface="+mj-ea"/>
                <a:cs typeface="+mj-cs"/>
              </a:rPr>
              <a:t>Key Terms</a:t>
            </a:r>
          </a:p>
        </p:txBody>
      </p:sp>
      <p:pic>
        <p:nvPicPr>
          <p:cNvPr id="32773"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2774"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2E08A1A3-0797-4D3E-AE06-31865D266F32}" type="slidenum">
              <a:rPr lang="en-US"/>
              <a:pPr>
                <a:defRPr/>
              </a:pPr>
              <a:t>17</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01850782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4" name="Slide Number Placeholder 3"/>
          <p:cNvSpPr>
            <a:spLocks noGrp="1"/>
          </p:cNvSpPr>
          <p:nvPr>
            <p:ph type="sldNum" sz="quarter" idx="10"/>
          </p:nvPr>
        </p:nvSpPr>
        <p:spPr/>
        <p:txBody>
          <a:bodyPr/>
          <a:lstStyle/>
          <a:p>
            <a:pPr>
              <a:defRPr/>
            </a:pPr>
            <a:fld id="{02E85FD9-6E07-4046-8D7B-E425EF7A1330}" type="slidenum">
              <a:rPr lang="en-US" smtClean="0"/>
              <a:pPr>
                <a:defRPr/>
              </a:pPr>
              <a:t>170</a:t>
            </a:fld>
            <a:endParaRPr lang="en-US" dirty="0"/>
          </a:p>
        </p:txBody>
      </p:sp>
      <p:sp>
        <p:nvSpPr>
          <p:cNvPr id="6" name="Notes Placeholder 2"/>
          <p:cNvSpPr>
            <a:spLocks noGrp="1"/>
          </p:cNvSpPr>
          <p:nvPr>
            <p:ph type="body" idx="1"/>
          </p:nvPr>
        </p:nvSpPr>
        <p:spPr>
          <a:xfrm>
            <a:off x="124003" y="3238680"/>
            <a:ext cx="3829249" cy="5687282"/>
          </a:xfrm>
        </p:spPr>
        <p:txBody>
          <a:bodyPr>
            <a:normAutofit/>
          </a:bodyPr>
          <a:lstStyle/>
          <a:p>
            <a:pPr>
              <a:lnSpc>
                <a:spcPct val="100000"/>
              </a:lnSpc>
              <a:defRPr/>
            </a:pPr>
            <a:r>
              <a:rPr lang="en-US" sz="1100" b="1" dirty="0"/>
              <a:t>Instructor Notes:</a:t>
            </a:r>
          </a:p>
          <a:p>
            <a:pPr>
              <a:lnSpc>
                <a:spcPct val="100000"/>
              </a:lnSpc>
              <a:defRPr/>
            </a:pPr>
            <a:endParaRPr lang="en-US" sz="1100" b="1" dirty="0"/>
          </a:p>
          <a:p>
            <a:pPr>
              <a:lnSpc>
                <a:spcPct val="100000"/>
              </a:lnSpc>
              <a:defRPr/>
            </a:pPr>
            <a:r>
              <a:rPr lang="en-US" sz="1100" dirty="0"/>
              <a:t>Review the Key Principles (if time permits). Refer to Participants Workbook (p.63)</a:t>
            </a:r>
          </a:p>
          <a:p>
            <a:pPr marL="221464" indent="-221464">
              <a:lnSpc>
                <a:spcPct val="100000"/>
              </a:lnSpc>
              <a:buFontTx/>
              <a:buAutoNum type="arabicParenR"/>
              <a:defRPr/>
            </a:pPr>
            <a:endParaRPr lang="en-US" sz="1100" dirty="0"/>
          </a:p>
          <a:p>
            <a:pPr marL="221464" indent="-221464">
              <a:lnSpc>
                <a:spcPct val="100000"/>
              </a:lnSpc>
              <a:defRPr/>
            </a:pPr>
            <a:r>
              <a:rPr lang="en-US" sz="1100" b="1" u="sng" dirty="0"/>
              <a:t>Reflection</a:t>
            </a:r>
            <a:r>
              <a:rPr lang="en-US" sz="1100" u="sng" dirty="0"/>
              <a:t> (Low-Tech)</a:t>
            </a:r>
          </a:p>
          <a:p>
            <a:pPr marL="221464" indent="-221464">
              <a:lnSpc>
                <a:spcPct val="100000"/>
              </a:lnSpc>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own lives. </a:t>
            </a:r>
            <a:endParaRPr lang="en-US" sz="1100" u="sng" dirty="0"/>
          </a:p>
          <a:p>
            <a:pPr>
              <a:lnSpc>
                <a:spcPct val="100000"/>
              </a:lnSpc>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11273773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32771" name="Subtitle 1"/>
          <p:cNvSpPr txBox="1">
            <a:spLocks/>
          </p:cNvSpPr>
          <p:nvPr/>
        </p:nvSpPr>
        <p:spPr bwMode="auto">
          <a:xfrm>
            <a:off x="219080" y="1889497"/>
            <a:ext cx="6572250" cy="7156753"/>
          </a:xfrm>
          <a:prstGeom prst="rect">
            <a:avLst/>
          </a:prstGeom>
          <a:noFill/>
          <a:ln w="9525">
            <a:noFill/>
            <a:miter lim="800000"/>
            <a:headEnd/>
            <a:tailEnd/>
          </a:ln>
        </p:spPr>
        <p:txBody>
          <a:bodyPr lIns="89370" tIns="44686" rIns="89370" bIns="44686"/>
          <a:lstStyle/>
          <a:p>
            <a:pPr marL="1158075" indent="-1158075">
              <a:spcBef>
                <a:spcPct val="20000"/>
              </a:spcBef>
              <a:spcAft>
                <a:spcPts val="1744"/>
              </a:spcAft>
              <a:tabLst>
                <a:tab pos="1158075" algn="l"/>
              </a:tabLst>
            </a:pPr>
            <a:r>
              <a:rPr lang="en-US" altLang="en-US" sz="1100" b="1" dirty="0">
                <a:latin typeface="Verdana" pitchFamily="34" charset="0"/>
              </a:rPr>
              <a:t>Rationale:</a:t>
            </a:r>
            <a:r>
              <a:rPr lang="en-US" altLang="en-US" sz="1100" dirty="0">
                <a:latin typeface="Verdana" pitchFamily="34" charset="0"/>
              </a:rPr>
              <a:t>	</a:t>
            </a:r>
            <a:r>
              <a:rPr kumimoji="1" lang="en-US" altLang="en-US" sz="1100" dirty="0">
                <a:latin typeface="Verdana" pitchFamily="34" charset="0"/>
              </a:rPr>
              <a:t>Drs. Chris Peterson and Martin Seligman identified the Character Strengths that are valued in nearly every culture. They identified a total of twenty-four Character Strengths that appear to be universal. Knowing one’s Character Strengths facilitates optimal performance and builds engagement.</a:t>
            </a:r>
            <a:endParaRPr lang="en-US" altLang="en-US" sz="1100" dirty="0">
              <a:latin typeface="Verdana" pitchFamily="34" charset="0"/>
            </a:endParaRPr>
          </a:p>
          <a:p>
            <a:pPr marL="1158075" indent="-1158075">
              <a:spcBef>
                <a:spcPct val="20000"/>
              </a:spcBef>
              <a:spcAft>
                <a:spcPts val="1744"/>
              </a:spcAft>
              <a:tabLst>
                <a:tab pos="1158075" algn="l"/>
              </a:tabLst>
            </a:pPr>
            <a:r>
              <a:rPr lang="en-US" altLang="en-US" sz="1100" b="1" dirty="0">
                <a:latin typeface="Verdana" pitchFamily="34" charset="0"/>
              </a:rPr>
              <a:t>Objective:</a:t>
            </a:r>
            <a:r>
              <a:rPr lang="en-US" altLang="en-US" sz="1100" dirty="0">
                <a:latin typeface="Verdana" pitchFamily="34" charset="0"/>
              </a:rPr>
              <a:t>	</a:t>
            </a:r>
            <a:r>
              <a:rPr kumimoji="1" lang="en-US" altLang="en-US" sz="1100" dirty="0">
                <a:latin typeface="Verdana" pitchFamily="34" charset="0"/>
              </a:rPr>
              <a:t>Identify Character Strengths in yourself to recognize who you are at your best.</a:t>
            </a:r>
            <a:endParaRPr lang="en-US" altLang="en-US" sz="1100" dirty="0">
              <a:latin typeface="Verdana" pitchFamily="34" charset="0"/>
            </a:endParaRPr>
          </a:p>
          <a:p>
            <a:pPr marL="1158075" indent="-1158075">
              <a:spcBef>
                <a:spcPct val="20000"/>
              </a:spcBef>
              <a:tabLst>
                <a:tab pos="1158075" algn="l"/>
              </a:tabLst>
            </a:pPr>
            <a:r>
              <a:rPr lang="en-US" altLang="en-US" sz="1100" b="1" dirty="0">
                <a:latin typeface="Verdana" pitchFamily="34" charset="0"/>
              </a:rPr>
              <a:t>Note: </a:t>
            </a:r>
            <a:r>
              <a:rPr lang="en-US" altLang="en-US" sz="1100" dirty="0">
                <a:latin typeface="Verdana" pitchFamily="34" charset="0"/>
              </a:rPr>
              <a:t>	It is helpful if students complete the VIA survey for this lesson, this can be done in or out of class depending on your schedule. The survey takes approximately 25-30 minutes to complete (look for specific details in Instructor Notes). There is an alternative if time does not permit the taking of the VIA (detailed in Instructor Notes). </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Unit Overview and Recommended Timing:</a:t>
            </a:r>
          </a:p>
          <a:p>
            <a:pPr marL="1158075" indent="-1158075">
              <a:spcBef>
                <a:spcPct val="20000"/>
              </a:spcBef>
              <a:tabLst>
                <a:tab pos="1158075" algn="l"/>
              </a:tabLst>
            </a:pPr>
            <a:endParaRPr lang="en-US" altLang="en-US" sz="1000" dirty="0">
              <a:latin typeface="Verdana" pitchFamily="34" charset="0"/>
            </a:endParaRPr>
          </a:p>
        </p:txBody>
      </p:sp>
      <p:sp>
        <p:nvSpPr>
          <p:cNvPr id="32772" name="Title 4"/>
          <p:cNvSpPr txBox="1">
            <a:spLocks/>
          </p:cNvSpPr>
          <p:nvPr/>
        </p:nvSpPr>
        <p:spPr bwMode="auto">
          <a:xfrm>
            <a:off x="158779" y="959152"/>
            <a:ext cx="6636148" cy="664029"/>
          </a:xfrm>
          <a:prstGeom prst="rect">
            <a:avLst/>
          </a:prstGeom>
          <a:noFill/>
          <a:ln w="9525">
            <a:noFill/>
            <a:miter lim="800000"/>
            <a:headEnd/>
            <a:tailEnd/>
          </a:ln>
        </p:spPr>
        <p:txBody>
          <a:bodyPr lIns="89370" tIns="44686" rIns="89370" bIns="44686"/>
          <a:lstStyle/>
          <a:p>
            <a:r>
              <a:rPr lang="en-US" sz="2000" b="1" dirty="0">
                <a:latin typeface="Verdana" pitchFamily="34" charset="0"/>
              </a:rPr>
              <a:t>Resilience Training for Teens, </a:t>
            </a:r>
          </a:p>
          <a:p>
            <a:r>
              <a:rPr lang="en-US" sz="2000" b="1" dirty="0">
                <a:latin typeface="Verdana" pitchFamily="34" charset="0"/>
              </a:rPr>
              <a:t>Unit 13:</a:t>
            </a:r>
            <a:r>
              <a:rPr lang="en-US" sz="2000" b="1" dirty="0">
                <a:solidFill>
                  <a:srgbClr val="000000"/>
                </a:solidFill>
                <a:latin typeface="Verdana" pitchFamily="34" charset="0"/>
              </a:rPr>
              <a:t> Character Strengths: Knowing Yourself</a:t>
            </a:r>
            <a:endParaRPr lang="en-US" sz="2000" b="1" dirty="0">
              <a:latin typeface="Verdana" pitchFamily="34" charset="0"/>
            </a:endParaRPr>
          </a:p>
        </p:txBody>
      </p:sp>
      <p:pic>
        <p:nvPicPr>
          <p:cNvPr id="32773" name="Picture 8" descr="CSF2-slide-template-text.png"/>
          <p:cNvPicPr>
            <a:picLocks noChangeAspect="1"/>
          </p:cNvPicPr>
          <p:nvPr/>
        </p:nvPicPr>
        <p:blipFill>
          <a:blip r:embed="rId4"/>
          <a:srcRect/>
          <a:stretch>
            <a:fillRect/>
          </a:stretch>
        </p:blipFill>
        <p:spPr bwMode="auto">
          <a:xfrm>
            <a:off x="733294" y="26133"/>
            <a:ext cx="2552832" cy="859241"/>
          </a:xfrm>
          <a:prstGeom prst="rect">
            <a:avLst/>
          </a:prstGeom>
          <a:noFill/>
          <a:ln w="9525">
            <a:noFill/>
            <a:miter lim="800000"/>
            <a:headEnd/>
            <a:tailEnd/>
          </a:ln>
        </p:spPr>
      </p:pic>
      <p:pic>
        <p:nvPicPr>
          <p:cNvPr id="32774" name="Picture 9" descr="csf2_logo-l.png"/>
          <p:cNvPicPr>
            <a:picLocks noChangeAspect="1"/>
          </p:cNvPicPr>
          <p:nvPr/>
        </p:nvPicPr>
        <p:blipFill>
          <a:blip r:embed="rId5"/>
          <a:srcRect/>
          <a:stretch>
            <a:fillRect/>
          </a:stretch>
        </p:blipFill>
        <p:spPr bwMode="auto">
          <a:xfrm>
            <a:off x="44124" y="119894"/>
            <a:ext cx="646575" cy="653269"/>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3737554556"/>
              </p:ext>
            </p:extLst>
          </p:nvPr>
        </p:nvGraphicFramePr>
        <p:xfrm>
          <a:off x="259281" y="5163916"/>
          <a:ext cx="6572250" cy="3602384"/>
        </p:xfrm>
        <a:graphic>
          <a:graphicData uri="http://schemas.openxmlformats.org/drawingml/2006/table">
            <a:tbl>
              <a:tblPr/>
              <a:tblGrid>
                <a:gridCol w="5608320">
                  <a:extLst>
                    <a:ext uri="{9D8B030D-6E8A-4147-A177-3AD203B41FA5}">
                      <a16:colId xmlns:a16="http://schemas.microsoft.com/office/drawing/2014/main" val="20000"/>
                    </a:ext>
                  </a:extLst>
                </a:gridCol>
                <a:gridCol w="963930">
                  <a:extLst>
                    <a:ext uri="{9D8B030D-6E8A-4147-A177-3AD203B41FA5}">
                      <a16:colId xmlns:a16="http://schemas.microsoft.com/office/drawing/2014/main" val="20001"/>
                    </a:ext>
                  </a:extLst>
                </a:gridCol>
              </a:tblGrid>
              <a:tr h="652355">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Define Character Strengths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1162524">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 </a:t>
                      </a:r>
                    </a:p>
                    <a:p>
                      <a:pPr marL="0" marR="0" indent="0" algn="l" rtl="0" fontAlgn="base">
                        <a:lnSpc>
                          <a:spcPct val="115000"/>
                        </a:lnSpc>
                        <a:spcBef>
                          <a:spcPts val="0"/>
                        </a:spcBef>
                        <a:spcAft>
                          <a:spcPts val="0"/>
                        </a:spcAft>
                        <a:buClrTx/>
                        <a:buSzPts val="1400"/>
                        <a:buFont typeface="+mj-lt"/>
                        <a:buNone/>
                        <a:tabLst/>
                      </a:pPr>
                      <a:r>
                        <a:rPr lang="en-US" sz="1100" b="0" i="0" u="none" strike="noStrike" kern="1200" dirty="0">
                          <a:solidFill>
                            <a:schemeClr val="tx1"/>
                          </a:solidFill>
                          <a:latin typeface="Verdana" pitchFamily="34" charset="0"/>
                          <a:ea typeface="Calibri"/>
                        </a:rPr>
                        <a:t> 1)</a:t>
                      </a:r>
                      <a:r>
                        <a:rPr lang="en-US" sz="1100" b="0" i="0" u="none" strike="noStrike" kern="1200" baseline="0" dirty="0">
                          <a:solidFill>
                            <a:schemeClr val="tx1"/>
                          </a:solidFill>
                          <a:latin typeface="Verdana" pitchFamily="34" charset="0"/>
                          <a:ea typeface="Calibri"/>
                        </a:rPr>
                        <a:t> Students complete the online Values-In-Action (VIA) survey and print results for discussion in class (HT) </a:t>
                      </a:r>
                    </a:p>
                    <a:p>
                      <a:pPr marL="0" marR="0" indent="0" algn="l" rtl="0" fontAlgn="base">
                        <a:lnSpc>
                          <a:spcPct val="115000"/>
                        </a:lnSpc>
                        <a:spcBef>
                          <a:spcPts val="0"/>
                        </a:spcBef>
                        <a:spcAft>
                          <a:spcPts val="0"/>
                        </a:spcAft>
                        <a:buClrTx/>
                        <a:buSzPts val="1400"/>
                        <a:buFont typeface="+mj-lt"/>
                        <a:buNone/>
                        <a:tabLst/>
                      </a:pPr>
                      <a:r>
                        <a:rPr lang="en-US" sz="1100" b="0" i="0" u="none" strike="noStrike" kern="1200" baseline="0" dirty="0">
                          <a:solidFill>
                            <a:schemeClr val="tx1"/>
                          </a:solidFill>
                          <a:latin typeface="Verdana" pitchFamily="34" charset="0"/>
                          <a:ea typeface="Calibri"/>
                        </a:rPr>
                        <a:t> 2) Students complete activity to figure out their Signature Strengths (if VIA was not completed, students use the list of Character Strengths in the Participant Workbook to complete the activity)*(LT)</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10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905044">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a:t>
                      </a:r>
                      <a:r>
                        <a:rPr lang="en-US" sz="1100" b="1" i="0" u="none" strike="noStrike" kern="1200" baseline="0" dirty="0">
                          <a:solidFill>
                            <a:schemeClr val="tx1"/>
                          </a:solidFill>
                          <a:latin typeface="Verdana" pitchFamily="34" charset="0"/>
                          <a:ea typeface="Calibri"/>
                        </a:rPr>
                        <a:t> </a:t>
                      </a:r>
                    </a:p>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baseline="0" dirty="0">
                          <a:solidFill>
                            <a:schemeClr val="tx1"/>
                          </a:solidFill>
                          <a:latin typeface="Verdana" pitchFamily="34" charset="0"/>
                          <a:ea typeface="Calibri"/>
                        </a:rPr>
                        <a:t> </a:t>
                      </a:r>
                      <a:r>
                        <a:rPr lang="en-US" sz="1100" b="0" i="0" u="none" strike="noStrike" kern="1200" baseline="0" dirty="0">
                          <a:solidFill>
                            <a:schemeClr val="tx1"/>
                          </a:solidFill>
                          <a:latin typeface="Verdana" pitchFamily="34" charset="0"/>
                          <a:ea typeface="Calibri"/>
                        </a:rPr>
                        <a:t>1) Dominant hand activity*(LT)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2) Posting Signature Strengths *(LT)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3) Use Participant Workbook prompts to have small group discussion*(LT)</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25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573011">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Reflection:</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daily lives*</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289910">
                <a:tc>
                  <a:txBody>
                    <a:bodyPr/>
                    <a:lstStyle/>
                    <a:p>
                      <a:pPr marL="3175" marR="0" indent="0" algn="l" rtl="0" fontAlgn="base">
                        <a:lnSpc>
                          <a:spcPct val="115000"/>
                        </a:lnSpc>
                        <a:spcBef>
                          <a:spcPts val="0"/>
                        </a:spcBef>
                        <a:spcAft>
                          <a:spcPts val="0"/>
                        </a:spcAft>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45 mins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bl>
          </a:graphicData>
        </a:graphic>
      </p:graphicFrame>
      <p:sp>
        <p:nvSpPr>
          <p:cNvPr id="11" name="Slide Number Placeholder 10"/>
          <p:cNvSpPr>
            <a:spLocks noGrp="1"/>
          </p:cNvSpPr>
          <p:nvPr>
            <p:ph type="sldNum" sz="quarter" idx="5"/>
          </p:nvPr>
        </p:nvSpPr>
        <p:spPr/>
        <p:txBody>
          <a:bodyPr/>
          <a:lstStyle/>
          <a:p>
            <a:pPr>
              <a:defRPr/>
            </a:pPr>
            <a:fld id="{C0080588-4BA1-4A46-A808-16D912C9FBF9}" type="slidenum">
              <a:rPr lang="en-US"/>
              <a:pPr>
                <a:defRPr/>
              </a:pPr>
              <a:t>171</a:t>
            </a:fld>
            <a:endParaRPr lang="en-US" dirty="0"/>
          </a:p>
        </p:txBody>
      </p:sp>
      <p:sp>
        <p:nvSpPr>
          <p:cNvPr id="12"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9773664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a:spcBef>
                <a:spcPct val="20000"/>
              </a:spcBef>
              <a:tabLst>
                <a:tab pos="54753" algn="l"/>
              </a:tabLst>
              <a:defRPr/>
            </a:pPr>
            <a:r>
              <a:rPr lang="en-US" altLang="en-US" sz="1100" b="1" i="1" dirty="0">
                <a:latin typeface="Verdana" pitchFamily="34" charset="0"/>
              </a:rPr>
              <a:t>Signature Character</a:t>
            </a:r>
            <a:r>
              <a:rPr lang="en-US" altLang="en-US" sz="1100" dirty="0">
                <a:latin typeface="Verdana" pitchFamily="34" charset="0"/>
              </a:rPr>
              <a:t>	The top, or most prominent, of your Character Strengths</a:t>
            </a:r>
          </a:p>
          <a:p>
            <a:pPr>
              <a:spcBef>
                <a:spcPct val="20000"/>
              </a:spcBef>
              <a:tabLst>
                <a:tab pos="54753" algn="l"/>
              </a:tabLst>
              <a:defRPr/>
            </a:pPr>
            <a:endParaRPr lang="en-US" altLang="en-US" sz="1100" i="1" dirty="0">
              <a:latin typeface="Verdana" pitchFamily="34" charset="0"/>
            </a:endParaRPr>
          </a:p>
          <a:p>
            <a:pPr>
              <a:spcBef>
                <a:spcPct val="20000"/>
              </a:spcBef>
              <a:tabLst>
                <a:tab pos="54753" algn="l"/>
              </a:tabLst>
              <a:defRPr/>
            </a:pPr>
            <a:r>
              <a:rPr lang="en-US" altLang="en-US" sz="1100" b="1" i="1" dirty="0">
                <a:latin typeface="Verdana" pitchFamily="34" charset="0"/>
              </a:rPr>
              <a:t>Strengths</a:t>
            </a:r>
          </a:p>
          <a:p>
            <a:pPr marL="1117607" indent="-1117607">
              <a:spcBef>
                <a:spcPct val="20000"/>
              </a:spcBef>
              <a:tabLst>
                <a:tab pos="1117607" algn="l"/>
              </a:tabLst>
              <a:defRPr/>
            </a:pPr>
            <a:endParaRPr lang="en-US" altLang="en-US" sz="1100" b="1" dirty="0">
              <a:latin typeface="Verdana" pitchFamily="34" charset="0"/>
            </a:endParaRPr>
          </a:p>
          <a:p>
            <a:pPr marL="1117607" indent="-1117607">
              <a:spcBef>
                <a:spcPct val="20000"/>
              </a:spcBef>
              <a:tabLst>
                <a:tab pos="1117607" algn="l"/>
              </a:tabLst>
              <a:defRPr/>
            </a:pPr>
            <a:endParaRPr lang="en-US" altLang="en-US" sz="1000" dirty="0">
              <a:latin typeface="Verdana" pitchFamily="34" charset="0"/>
            </a:endParaRPr>
          </a:p>
        </p:txBody>
      </p:sp>
      <p:sp>
        <p:nvSpPr>
          <p:cNvPr id="12" name="Title 4"/>
          <p:cNvSpPr txBox="1">
            <a:spLocks/>
          </p:cNvSpPr>
          <p:nvPr/>
        </p:nvSpPr>
        <p:spPr>
          <a:xfrm>
            <a:off x="145295" y="92984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Character Strengths</a:t>
            </a:r>
          </a:p>
          <a:p>
            <a:pPr fontAlgn="auto">
              <a:spcAft>
                <a:spcPts val="0"/>
              </a:spcAft>
              <a:defRPr/>
            </a:pPr>
            <a:r>
              <a:rPr lang="en-US" sz="2000" b="1" dirty="0">
                <a:latin typeface="Verdana" pitchFamily="34" charset="0"/>
                <a:ea typeface="+mj-ea"/>
                <a:cs typeface="+mj-cs"/>
              </a:rPr>
              <a:t>Key Terms</a:t>
            </a:r>
          </a:p>
        </p:txBody>
      </p:sp>
      <p:pic>
        <p:nvPicPr>
          <p:cNvPr id="33797"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3798"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A708FBD3-09FB-4F3A-8569-75085251874D}" type="slidenum">
              <a:rPr lang="en-US"/>
              <a:pPr>
                <a:defRPr/>
              </a:pPr>
              <a:t>172</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27690786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xfrm>
            <a:off x="124009"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a:t>
            </a:r>
            <a:r>
              <a:rPr lang="en-US" sz="1100" u="sng" dirty="0"/>
              <a:t> (Low-Tech)</a:t>
            </a:r>
          </a:p>
          <a:p>
            <a:pPr>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Begin the lesson with Hunt the Good Stuff.</a:t>
            </a:r>
          </a:p>
          <a:p>
            <a:pPr marL="232802" indent="-232802">
              <a:lnSpc>
                <a:spcPct val="100000"/>
              </a:lnSpc>
              <a:spcBef>
                <a:spcPts val="0"/>
              </a:spcBef>
              <a:buFont typeface="+mj-lt"/>
              <a:buAutoNum type="arabicParenR"/>
              <a:defRPr/>
            </a:pPr>
            <a:r>
              <a:rPr lang="en-US" sz="1100" dirty="0"/>
              <a:t>Have students write down one to three good things in the Participant Workbook.</a:t>
            </a:r>
          </a:p>
          <a:p>
            <a:pPr marL="232802" indent="-232802">
              <a:lnSpc>
                <a:spcPct val="100000"/>
              </a:lnSpc>
              <a:spcBef>
                <a:spcPts val="0"/>
              </a:spcBef>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lnSpc>
                <a:spcPct val="100000"/>
              </a:lnSpc>
              <a:spcBef>
                <a:spcPts val="0"/>
              </a:spcBef>
              <a:buFont typeface="+mj-lt"/>
              <a:buAutoNum type="arabicParenR"/>
              <a:defRPr/>
            </a:pPr>
            <a:r>
              <a:rPr lang="en-US" sz="1100" dirty="0"/>
              <a:t>Ask a couple students to share their “"Good Stuff"” at the group level. Remember to emphasize that the students explain why it is a good thing to them. </a:t>
            </a:r>
          </a:p>
          <a:p>
            <a:pPr marL="221464" indent="-221464">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Optimism is important for resilience.</a:t>
            </a:r>
          </a:p>
          <a:p>
            <a:pPr marL="232802" indent="-232802">
              <a:lnSpc>
                <a:spcPct val="100000"/>
              </a:lnSpc>
              <a:spcBef>
                <a:spcPts val="0"/>
              </a:spcBef>
              <a:buFont typeface="+mj-lt"/>
              <a:buAutoNum type="arabicParenR"/>
              <a:defRPr/>
            </a:pPr>
            <a:r>
              <a:rPr lang="en-US" sz="1100" dirty="0"/>
              <a:t>HTGS is a skill to use daily, or at least several times a week</a:t>
            </a:r>
          </a:p>
          <a:p>
            <a:pPr>
              <a:lnSpc>
                <a:spcPct val="100000"/>
              </a:lnSpc>
              <a:spcBef>
                <a:spcPts val="0"/>
              </a:spcBef>
              <a:defRPr/>
            </a:pPr>
            <a:r>
              <a:rPr lang="en-US" sz="1100" dirty="0"/>
              <a:t> </a:t>
            </a:r>
          </a:p>
          <a:p>
            <a:pPr marL="221464" indent="-221464">
              <a:lnSpc>
                <a:spcPct val="100000"/>
              </a:lnSpc>
              <a:buFontTx/>
              <a:buAutoNum type="arabicPeriod"/>
              <a:defRPr/>
            </a:pPr>
            <a:endParaRPr lang="en-US" sz="1100" dirty="0"/>
          </a:p>
          <a:p>
            <a:pPr marL="221464" indent="-221464">
              <a:lnSpc>
                <a:spcPct val="100000"/>
              </a:lnSpc>
              <a:defRPr/>
            </a:pPr>
            <a:endParaRPr lang="en-US" sz="1100" dirty="0"/>
          </a:p>
          <a:p>
            <a:pPr marL="221464" indent="-221464">
              <a:lnSpc>
                <a:spcPct val="100000"/>
              </a:lnSpc>
              <a:defRPr/>
            </a:pPr>
            <a:endParaRPr lang="en-US" sz="1000" dirty="0"/>
          </a:p>
          <a:p>
            <a:pPr>
              <a:lnSpc>
                <a:spcPct val="100000"/>
              </a:lnSpc>
              <a:defRPr/>
            </a:pPr>
            <a:endParaRPr lang="en-US" dirty="0"/>
          </a:p>
        </p:txBody>
      </p:sp>
      <p:sp>
        <p:nvSpPr>
          <p:cNvPr id="4" name="Slide Number Placeholder 3"/>
          <p:cNvSpPr>
            <a:spLocks noGrp="1"/>
          </p:cNvSpPr>
          <p:nvPr>
            <p:ph type="sldNum" sz="quarter" idx="5"/>
          </p:nvPr>
        </p:nvSpPr>
        <p:spPr/>
        <p:txBody>
          <a:bodyPr/>
          <a:lstStyle/>
          <a:p>
            <a:pPr>
              <a:defRPr/>
            </a:pPr>
            <a:fld id="{60824BA2-F9E2-4AFA-8AAA-031F8EAA69A2}" type="slidenum">
              <a:rPr lang="en-US" smtClean="0"/>
              <a:pPr>
                <a:defRPr/>
              </a:pPr>
              <a:t>173</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85759035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02755" name="Notes Placeholder 2"/>
          <p:cNvSpPr>
            <a:spLocks noGrp="1"/>
          </p:cNvSpPr>
          <p:nvPr>
            <p:ph type="body" idx="1"/>
          </p:nvPr>
        </p:nvSpPr>
        <p:spPr bwMode="auto"/>
        <p:txBody>
          <a:bodyPr wrap="square" numCol="1" anchor="t" anchorCtr="0" compatLnSpc="1">
            <a:prstTxWarp prst="textNoShape">
              <a:avLst/>
            </a:prstTxWarp>
          </a:bodyPr>
          <a:lstStyle/>
          <a:p>
            <a:pPr eaLnBrk="1" hangingPunct="1">
              <a:lnSpc>
                <a:spcPct val="100000"/>
              </a:lnSpc>
              <a:spcBef>
                <a:spcPts val="0"/>
              </a:spcBef>
              <a:defRPr/>
            </a:pPr>
            <a:endParaRPr lang="en-US" sz="1000" dirty="0"/>
          </a:p>
          <a:p>
            <a:pPr eaLnBrk="1" hangingPunct="1">
              <a:lnSpc>
                <a:spcPct val="100000"/>
              </a:lnSpc>
              <a:spcBef>
                <a:spcPts val="0"/>
              </a:spcBef>
              <a:defRPr/>
            </a:pPr>
            <a:endParaRPr lang="en-US" sz="1000" dirty="0"/>
          </a:p>
          <a:p>
            <a:pPr>
              <a:lnSpc>
                <a:spcPct val="100000"/>
              </a:lnSpc>
              <a:spcBef>
                <a:spcPts val="0"/>
              </a:spcBef>
              <a:defRPr/>
            </a:pPr>
            <a:endParaRPr lang="en-US" sz="1000" dirty="0"/>
          </a:p>
        </p:txBody>
      </p:sp>
      <p:sp>
        <p:nvSpPr>
          <p:cNvPr id="34820"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Slide Number Placeholder 6"/>
          <p:cNvSpPr>
            <a:spLocks noGrp="1"/>
          </p:cNvSpPr>
          <p:nvPr>
            <p:ph type="sldNum" sz="quarter" idx="5"/>
          </p:nvPr>
        </p:nvSpPr>
        <p:spPr/>
        <p:txBody>
          <a:bodyPr/>
          <a:lstStyle/>
          <a:p>
            <a:pPr>
              <a:defRPr/>
            </a:pPr>
            <a:fld id="{36816399-1539-4AB6-ABC2-523B3FADE8D6}" type="slidenum">
              <a:rPr lang="en-US" smtClean="0"/>
              <a:pPr>
                <a:defRPr/>
              </a:pPr>
              <a:t>174</a:t>
            </a:fld>
            <a:endParaRPr lang="en-US" dirty="0"/>
          </a:p>
        </p:txBody>
      </p:sp>
      <p:sp>
        <p:nvSpPr>
          <p:cNvPr id="8" name="Notes Placeholder 2"/>
          <p:cNvSpPr txBox="1">
            <a:spLocks/>
          </p:cNvSpPr>
          <p:nvPr/>
        </p:nvSpPr>
        <p:spPr bwMode="auto">
          <a:xfrm>
            <a:off x="118967" y="3248853"/>
            <a:ext cx="3829249" cy="5687282"/>
          </a:xfrm>
          <a:prstGeom prst="rect">
            <a:avLst/>
          </a:prstGeom>
        </p:spPr>
        <p:txBody>
          <a:bodyPr vert="horz" wrap="square" lIns="94515" tIns="47257" rIns="94515" bIns="47257" numCol="1" rtlCol="0" anchor="t" anchorCtr="0" compatLnSpc="1">
            <a:prstTxWarp prst="textNoShape">
              <a:avLst/>
            </a:prstTxWarp>
            <a:normAutofit/>
          </a:bodyPr>
          <a:lstStyle/>
          <a:p>
            <a:pPr defTabSz="885858" eaLnBrk="0" hangingPunct="0">
              <a:spcBef>
                <a:spcPts val="0"/>
              </a:spcBef>
              <a:defRPr/>
            </a:pPr>
            <a:r>
              <a:rPr lang="en-US" sz="1100" b="1" dirty="0">
                <a:latin typeface="Verdana" pitchFamily="34" charset="0"/>
                <a:cs typeface="+mn-cs"/>
              </a:rPr>
              <a:t>Instructor Notes: </a:t>
            </a:r>
          </a:p>
          <a:p>
            <a:pPr defTabSz="885858" eaLnBrk="0" hangingPunct="0">
              <a:spcBef>
                <a:spcPts val="0"/>
              </a:spcBef>
              <a:defRPr/>
            </a:pPr>
            <a:endParaRPr lang="en-US" sz="1100" dirty="0">
              <a:latin typeface="Verdana" pitchFamily="34" charset="0"/>
              <a:cs typeface="+mn-cs"/>
            </a:endParaRPr>
          </a:p>
          <a:p>
            <a:pPr marL="232802" lvl="1" indent="-232802" defTabSz="885858">
              <a:spcBef>
                <a:spcPts val="0"/>
              </a:spcBef>
              <a:buFont typeface="+mj-lt"/>
              <a:buAutoNum type="arabicParenR"/>
              <a:defRPr/>
            </a:pPr>
            <a:r>
              <a:rPr lang="en-US" altLang="en-US" sz="1100" dirty="0">
                <a:latin typeface="Verdana" pitchFamily="34" charset="0"/>
                <a:cs typeface="+mn-cs"/>
              </a:rPr>
              <a:t>Tell students in one sentence what they will be learning.</a:t>
            </a:r>
          </a:p>
          <a:p>
            <a:pPr marL="232802" lvl="1" indent="-232802" defTabSz="885858">
              <a:spcBef>
                <a:spcPts val="0"/>
              </a:spcBef>
              <a:buFont typeface="+mj-lt"/>
              <a:buAutoNum type="arabicParenR"/>
              <a:defRPr/>
            </a:pPr>
            <a:r>
              <a:rPr lang="en-US" altLang="en-US" sz="1100" dirty="0">
                <a:latin typeface="Verdana" pitchFamily="34" charset="0"/>
                <a:cs typeface="+mn-cs"/>
              </a:rPr>
              <a:t>Provide students with the resilience Core Competency the skill targets. </a:t>
            </a:r>
          </a:p>
          <a:p>
            <a:pPr marL="232802" lvl="1" indent="-232802">
              <a:spcBef>
                <a:spcPts val="0"/>
              </a:spcBef>
              <a:buFont typeface="+mj-lt"/>
              <a:buAutoNum type="arabicParenR"/>
              <a:defRPr/>
            </a:pPr>
            <a:r>
              <a:rPr lang="en-US" sz="1100" dirty="0">
                <a:latin typeface="Verdana" pitchFamily="34" charset="0"/>
                <a:ea typeface="Verdana" pitchFamily="34" charset="0"/>
                <a:cs typeface="Verdana" pitchFamily="34" charset="0"/>
              </a:rPr>
              <a:t>Ask students how often they think about what they are bad at or what others do better than them. Use these questions to lead into the “what’s right with you?” discussion.</a:t>
            </a:r>
          </a:p>
          <a:p>
            <a:pPr marL="232802" lvl="1" indent="-232802">
              <a:spcBef>
                <a:spcPts val="0"/>
              </a:spcBef>
              <a:buFont typeface="+mj-lt"/>
              <a:buAutoNum type="arabicParenR"/>
              <a:defRPr/>
            </a:pPr>
            <a:r>
              <a:rPr lang="en-US" altLang="en-US" sz="1100" dirty="0">
                <a:latin typeface="Verdana" pitchFamily="34" charset="0"/>
                <a:ea typeface="Verdana" pitchFamily="34" charset="0"/>
                <a:cs typeface="Verdana" pitchFamily="34" charset="0"/>
              </a:rPr>
              <a:t>Instruct students that these next two lessons will be discussion based and there will be an “adult” feel to the conversation. There are no right or wrong answers, just good discussion. </a:t>
            </a:r>
          </a:p>
          <a:p>
            <a:pPr marL="231895" lvl="1" indent="-231895" defTabSz="885858">
              <a:spcBef>
                <a:spcPts val="0"/>
              </a:spcBef>
              <a:defRPr/>
            </a:pPr>
            <a:endParaRPr lang="en-US" altLang="en-US" sz="1100" b="1" dirty="0">
              <a:latin typeface="Verdana" pitchFamily="34" charset="0"/>
              <a:cs typeface="+mn-cs"/>
            </a:endParaRPr>
          </a:p>
          <a:p>
            <a:pPr marL="231895" lvl="1" indent="-231895" defTabSz="885858">
              <a:spcBef>
                <a:spcPts val="0"/>
              </a:spcBef>
              <a:defRPr/>
            </a:pPr>
            <a:r>
              <a:rPr lang="en-US" altLang="en-US" sz="1100" b="1" dirty="0">
                <a:latin typeface="Verdana" pitchFamily="34" charset="0"/>
                <a:cs typeface="+mn-cs"/>
              </a:rPr>
              <a:t>Key Points:</a:t>
            </a:r>
          </a:p>
          <a:p>
            <a:pPr marL="231895" lvl="1" indent="-231895" defTabSz="885858">
              <a:spcBef>
                <a:spcPts val="0"/>
              </a:spcBef>
              <a:defRPr/>
            </a:pPr>
            <a:endParaRPr lang="en-US" altLang="en-US" sz="1100" b="1" dirty="0">
              <a:latin typeface="Verdana" pitchFamily="34" charset="0"/>
              <a:cs typeface="+mn-cs"/>
            </a:endParaRPr>
          </a:p>
          <a:p>
            <a:pPr marL="232802" lvl="1" indent="-232802" defTabSz="885858">
              <a:spcBef>
                <a:spcPts val="0"/>
              </a:spcBef>
              <a:buFont typeface="+mj-lt"/>
              <a:buAutoNum type="arabicParenR"/>
              <a:defRPr/>
            </a:pPr>
            <a:r>
              <a:rPr lang="en-US" altLang="en-US" sz="1100" dirty="0">
                <a:latin typeface="Verdana" pitchFamily="34" charset="0"/>
                <a:cs typeface="+mn-cs"/>
              </a:rPr>
              <a:t>Character Strengths: Knowing Yourself is about knowing who you are at your best. </a:t>
            </a:r>
          </a:p>
          <a:p>
            <a:pPr marL="232802" lvl="1" indent="-232802" defTabSz="885858">
              <a:spcBef>
                <a:spcPts val="0"/>
              </a:spcBef>
              <a:buFont typeface="+mj-lt"/>
              <a:buAutoNum type="arabicParenR"/>
              <a:defRPr/>
            </a:pPr>
            <a:r>
              <a:rPr lang="en-US" altLang="en-US" sz="1100" dirty="0">
                <a:latin typeface="Verdana" pitchFamily="34" charset="0"/>
                <a:cs typeface="+mn-cs"/>
              </a:rPr>
              <a:t>Character Strengths: Knowing Yourself builds Strengths of Character. </a:t>
            </a:r>
          </a:p>
          <a:p>
            <a:pPr marL="231895" lvl="1" indent="-231895" defTabSz="885858">
              <a:lnSpc>
                <a:spcPts val="1163"/>
              </a:lnSpc>
              <a:spcBef>
                <a:spcPct val="30000"/>
              </a:spcBef>
              <a:defRPr/>
            </a:pPr>
            <a:endParaRPr lang="en-US" altLang="en-US" sz="1100" dirty="0">
              <a:latin typeface="Verdana" pitchFamily="34" charset="0"/>
              <a:cs typeface="+mn-cs"/>
            </a:endParaRPr>
          </a:p>
          <a:p>
            <a:pPr marL="223524" indent="-223524" defTabSz="885858">
              <a:lnSpc>
                <a:spcPts val="1163"/>
              </a:lnSpc>
              <a:spcBef>
                <a:spcPct val="30000"/>
              </a:spcBef>
              <a:buFont typeface="+mj-lt"/>
              <a:buAutoNum type="arabicPeriod"/>
              <a:defRPr/>
            </a:pPr>
            <a:endParaRPr lang="en-US" sz="1100" dirty="0">
              <a:latin typeface="Verdana" pitchFamily="34" charset="0"/>
              <a:cs typeface="+mn-cs"/>
            </a:endParaRPr>
          </a:p>
          <a:p>
            <a:pPr defTabSz="885858">
              <a:lnSpc>
                <a:spcPts val="1163"/>
              </a:lnSpc>
              <a:spcBef>
                <a:spcPct val="30000"/>
              </a:spcBef>
              <a:defRPr/>
            </a:pPr>
            <a:endParaRPr lang="en-US" sz="1100" dirty="0">
              <a:latin typeface="Verdana" pitchFamily="34" charset="0"/>
              <a:cs typeface="+mn-cs"/>
            </a:endParaRPr>
          </a:p>
          <a:p>
            <a:pPr defTabSz="885858" eaLnBrk="0" hangingPunct="0">
              <a:lnSpc>
                <a:spcPts val="1163"/>
              </a:lnSpc>
              <a:spcBef>
                <a:spcPct val="30000"/>
              </a:spcBef>
              <a:defRPr/>
            </a:pPr>
            <a:endParaRPr lang="en-US" sz="1000" dirty="0">
              <a:latin typeface="Verdana" pitchFamily="34" charset="0"/>
              <a:cs typeface="+mn-cs"/>
            </a:endParaRPr>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83822494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13959" y="3238680"/>
            <a:ext cx="3829249" cy="5687282"/>
          </a:xfrm>
        </p:spPr>
        <p:txBody>
          <a:bodyPr>
            <a:noAutofit/>
          </a:bodyPr>
          <a:lstStyle/>
          <a:p>
            <a:pPr>
              <a:lnSpc>
                <a:spcPct val="100000"/>
              </a:lnSpc>
              <a:spcBef>
                <a:spcPts val="0"/>
              </a:spcBef>
            </a:pPr>
            <a:r>
              <a:rPr lang="en-US" sz="1100" b="1" dirty="0"/>
              <a:t>Instructor Notes: </a:t>
            </a:r>
          </a:p>
          <a:p>
            <a:pPr>
              <a:lnSpc>
                <a:spcPct val="100000"/>
              </a:lnSpc>
              <a:spcBef>
                <a:spcPts val="0"/>
              </a:spcBef>
            </a:pPr>
            <a:endParaRPr lang="en-US" sz="1100" b="1" dirty="0"/>
          </a:p>
          <a:p>
            <a:pPr>
              <a:lnSpc>
                <a:spcPct val="100000"/>
              </a:lnSpc>
              <a:spcBef>
                <a:spcPts val="0"/>
              </a:spcBef>
            </a:pPr>
            <a:r>
              <a:rPr lang="en-US" sz="1100" b="1" u="sng" dirty="0"/>
              <a:t>Skill</a:t>
            </a:r>
          </a:p>
          <a:p>
            <a:pPr>
              <a:lnSpc>
                <a:spcPct val="100000"/>
              </a:lnSpc>
              <a:spcBef>
                <a:spcPts val="0"/>
              </a:spcBef>
            </a:pPr>
            <a:endParaRPr lang="en-US" sz="1100" u="sng" dirty="0"/>
          </a:p>
          <a:p>
            <a:pPr marL="232802" indent="-232802">
              <a:lnSpc>
                <a:spcPct val="100000"/>
              </a:lnSpc>
              <a:spcBef>
                <a:spcPts val="0"/>
              </a:spcBef>
              <a:buFont typeface="+mj-lt"/>
              <a:buAutoNum type="arabicParenR"/>
            </a:pPr>
            <a:r>
              <a:rPr lang="en-US" sz="1100" dirty="0"/>
              <a:t>You can strengthen your effectiveness in a variety of performances (e.g., school, sports, social, family) by knowing and using your top Character Strengths. </a:t>
            </a:r>
          </a:p>
          <a:p>
            <a:pPr marL="232802" indent="-232802">
              <a:lnSpc>
                <a:spcPct val="100000"/>
              </a:lnSpc>
              <a:spcBef>
                <a:spcPts val="0"/>
              </a:spcBef>
              <a:buFont typeface="+mj-lt"/>
              <a:buAutoNum type="arabicParenR"/>
            </a:pPr>
            <a:r>
              <a:rPr lang="en-US" sz="1100" dirty="0"/>
              <a:t>Inform students that they will be discussing who they are in relation to the 24 Character Strengths. </a:t>
            </a:r>
          </a:p>
          <a:p>
            <a:pPr marL="232802" indent="-232802">
              <a:lnSpc>
                <a:spcPct val="100000"/>
              </a:lnSpc>
              <a:spcBef>
                <a:spcPts val="0"/>
              </a:spcBef>
              <a:buFont typeface="+mj-lt"/>
              <a:buAutoNum type="arabicParenR"/>
            </a:pPr>
            <a:r>
              <a:rPr lang="en-US" sz="1100" dirty="0"/>
              <a:t>Out of those 24 Character Strengths, you will have top Character Strengths called Signature Character Strengths. Those are the strengths you use most comfortably. </a:t>
            </a:r>
          </a:p>
          <a:p>
            <a:pPr marL="232802" indent="-232802">
              <a:lnSpc>
                <a:spcPct val="100000"/>
              </a:lnSpc>
              <a:spcBef>
                <a:spcPts val="0"/>
              </a:spcBef>
              <a:buFont typeface="+mj-lt"/>
              <a:buAutoNum type="arabicParenR"/>
            </a:pPr>
            <a:r>
              <a:rPr lang="en-US" sz="1100" dirty="0"/>
              <a:t>All 24 strengths will not be your Signature Character Strengths because some of them contradict each other. </a:t>
            </a:r>
          </a:p>
          <a:p>
            <a:pPr marL="221464" indent="-221464">
              <a:lnSpc>
                <a:spcPct val="100000"/>
              </a:lnSpc>
              <a:spcBef>
                <a:spcPts val="0"/>
              </a:spcBef>
              <a:buAutoNum type="arabicParenR"/>
            </a:pPr>
            <a:endParaRPr lang="en-US" sz="1100" dirty="0"/>
          </a:p>
          <a:p>
            <a:pPr marL="221464" indent="-221464">
              <a:lnSpc>
                <a:spcPct val="100000"/>
              </a:lnSpc>
              <a:spcBef>
                <a:spcPts val="0"/>
              </a:spcBef>
            </a:pPr>
            <a:r>
              <a:rPr lang="en-US" sz="1100" b="1" u="sng" dirty="0"/>
              <a:t>Activity</a:t>
            </a:r>
            <a:r>
              <a:rPr lang="en-US" sz="1100" u="sng" dirty="0"/>
              <a:t> (Low-Tech)</a:t>
            </a:r>
          </a:p>
          <a:p>
            <a:pPr marL="221464" indent="-221464">
              <a:lnSpc>
                <a:spcPct val="100000"/>
              </a:lnSpc>
              <a:spcBef>
                <a:spcPts val="0"/>
              </a:spcBef>
            </a:pPr>
            <a:endParaRPr lang="en-US" sz="1100" u="sng" dirty="0"/>
          </a:p>
          <a:p>
            <a:pPr marL="232802" indent="-232802">
              <a:lnSpc>
                <a:spcPct val="100000"/>
              </a:lnSpc>
              <a:spcBef>
                <a:spcPts val="0"/>
              </a:spcBef>
              <a:buFont typeface="+mj-lt"/>
              <a:buAutoNum type="arabicParenR"/>
            </a:pPr>
            <a:r>
              <a:rPr lang="en-US" sz="1100" dirty="0"/>
              <a:t>Instruct students to find some blank space in their Participant Workbook and to sign their name with their dominant hand. </a:t>
            </a:r>
          </a:p>
          <a:p>
            <a:pPr marL="232802" indent="-232802">
              <a:lnSpc>
                <a:spcPct val="100000"/>
              </a:lnSpc>
              <a:spcBef>
                <a:spcPts val="0"/>
              </a:spcBef>
              <a:buFont typeface="+mj-lt"/>
              <a:buAutoNum type="arabicParenR"/>
            </a:pPr>
            <a:r>
              <a:rPr lang="en-US" sz="1100" dirty="0"/>
              <a:t>Next, instruct students to sign their name again, but with their non-dominant hand.</a:t>
            </a:r>
          </a:p>
          <a:p>
            <a:pPr marL="232802" indent="-232802">
              <a:lnSpc>
                <a:spcPct val="100000"/>
              </a:lnSpc>
              <a:spcBef>
                <a:spcPts val="0"/>
              </a:spcBef>
              <a:buFont typeface="+mj-lt"/>
              <a:buAutoNum type="arabicParenR"/>
            </a:pPr>
            <a:r>
              <a:rPr lang="en-US" sz="1100" dirty="0"/>
              <a:t>Use this quick activity to illustrate that Signature Character Strengths are like signing with your dominant hand, it’s comfortable and easy. </a:t>
            </a:r>
          </a:p>
          <a:p>
            <a:pPr marL="221464" indent="-221464">
              <a:lnSpc>
                <a:spcPct val="100000"/>
              </a:lnSpc>
              <a:spcBef>
                <a:spcPts val="0"/>
              </a:spcBef>
              <a:buAutoNum type="arabicParenR"/>
            </a:pPr>
            <a:endParaRPr lang="en-US" sz="1100" dirty="0"/>
          </a:p>
          <a:p>
            <a:pPr marL="221464" indent="-221464">
              <a:lnSpc>
                <a:spcPct val="100000"/>
              </a:lnSpc>
              <a:spcBef>
                <a:spcPts val="0"/>
              </a:spcBef>
            </a:pPr>
            <a:r>
              <a:rPr lang="en-US" sz="1100" b="1" dirty="0"/>
              <a:t>Key Points:</a:t>
            </a:r>
          </a:p>
          <a:p>
            <a:pPr marL="221464" indent="-221464">
              <a:lnSpc>
                <a:spcPct val="100000"/>
              </a:lnSpc>
              <a:spcBef>
                <a:spcPts val="0"/>
              </a:spcBef>
            </a:pPr>
            <a:endParaRPr lang="en-US" sz="1100" b="1" dirty="0"/>
          </a:p>
          <a:p>
            <a:pPr marL="232802" indent="-232802">
              <a:lnSpc>
                <a:spcPct val="100000"/>
              </a:lnSpc>
              <a:spcBef>
                <a:spcPts val="0"/>
              </a:spcBef>
              <a:buFont typeface="+mj-lt"/>
              <a:buAutoNum type="arabicParenR"/>
            </a:pPr>
            <a:r>
              <a:rPr lang="en-US" sz="1100" dirty="0"/>
              <a:t>Signature Character Strengths are strengths that are natural and comfortable for us to use. </a:t>
            </a:r>
          </a:p>
          <a:p>
            <a:pPr marL="221464" indent="-221464"/>
            <a:endParaRPr lang="en-US" sz="1100" dirty="0"/>
          </a:p>
          <a:p>
            <a:pPr marL="221464" indent="-221464">
              <a:buAutoNum type="arabicPeriod"/>
            </a:pPr>
            <a:endParaRPr lang="en-US" sz="1100" dirty="0"/>
          </a:p>
          <a:p>
            <a:pPr marL="221464" indent="-221464"/>
            <a:endParaRPr lang="en-US" sz="1000" dirty="0"/>
          </a:p>
          <a:p>
            <a:endParaRPr lang="en-US" sz="1000" dirty="0"/>
          </a:p>
        </p:txBody>
      </p:sp>
      <p:sp>
        <p:nvSpPr>
          <p:cNvPr id="4" name="Slide Number Placeholder 3"/>
          <p:cNvSpPr>
            <a:spLocks noGrp="1"/>
          </p:cNvSpPr>
          <p:nvPr>
            <p:ph type="sldNum" sz="quarter" idx="10"/>
          </p:nvPr>
        </p:nvSpPr>
        <p:spPr/>
        <p:txBody>
          <a:bodyPr/>
          <a:lstStyle/>
          <a:p>
            <a:pPr>
              <a:defRPr/>
            </a:pPr>
            <a:fld id="{D53C7E06-EB54-4025-9E06-5B9185C0A6A6}" type="slidenum">
              <a:rPr lang="en-US" smtClean="0"/>
              <a:pPr>
                <a:defRPr/>
              </a:pPr>
              <a:t>175</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07741940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4" name="Slide Number Placeholder 3"/>
          <p:cNvSpPr>
            <a:spLocks noGrp="1"/>
          </p:cNvSpPr>
          <p:nvPr>
            <p:ph type="sldNum" sz="quarter" idx="10"/>
          </p:nvPr>
        </p:nvSpPr>
        <p:spPr/>
        <p:txBody>
          <a:bodyPr/>
          <a:lstStyle/>
          <a:p>
            <a:pPr>
              <a:defRPr/>
            </a:pPr>
            <a:fld id="{D53C7E06-EB54-4025-9E06-5B9185C0A6A6}" type="slidenum">
              <a:rPr lang="en-US" smtClean="0"/>
              <a:pPr>
                <a:defRPr/>
              </a:pPr>
              <a:t>176</a:t>
            </a:fld>
            <a:endParaRPr lang="en-US" dirty="0"/>
          </a:p>
        </p:txBody>
      </p:sp>
      <p:sp>
        <p:nvSpPr>
          <p:cNvPr id="6" name="Notes Placeholder 2"/>
          <p:cNvSpPr txBox="1">
            <a:spLocks/>
          </p:cNvSpPr>
          <p:nvPr/>
        </p:nvSpPr>
        <p:spPr>
          <a:xfrm>
            <a:off x="134111" y="3218326"/>
            <a:ext cx="3994236" cy="5687282"/>
          </a:xfrm>
          <a:prstGeom prst="rect">
            <a:avLst/>
          </a:prstGeom>
        </p:spPr>
        <p:txBody>
          <a:bodyPr vert="horz" lIns="94515" tIns="47257" rIns="94515" bIns="47257" rtlCol="0">
            <a:noAutofit/>
          </a:bodyPr>
          <a:lstStyle/>
          <a:p>
            <a:pPr defTabSz="885858" eaLnBrk="0" hangingPunct="0">
              <a:spcBef>
                <a:spcPts val="0"/>
              </a:spcBef>
              <a:defRPr/>
            </a:pPr>
            <a:r>
              <a:rPr kumimoji="1" lang="en-US" sz="1100" b="1" dirty="0">
                <a:latin typeface="Verdana" pitchFamily="34" charset="0"/>
                <a:cs typeface="+mn-cs"/>
              </a:rPr>
              <a:t>Instructor Notes:</a:t>
            </a:r>
          </a:p>
          <a:p>
            <a:pPr defTabSz="885858" eaLnBrk="0" hangingPunct="0">
              <a:spcBef>
                <a:spcPts val="0"/>
              </a:spcBef>
              <a:defRPr/>
            </a:pPr>
            <a:endParaRPr kumimoji="1" lang="en-US" sz="1100" b="1" dirty="0">
              <a:latin typeface="Verdana" pitchFamily="34" charset="0"/>
              <a:cs typeface="+mn-cs"/>
            </a:endParaRPr>
          </a:p>
          <a:p>
            <a:pPr marL="221574" indent="-221574" defTabSz="885858" eaLnBrk="0" hangingPunct="0">
              <a:spcBef>
                <a:spcPct val="30000"/>
              </a:spcBef>
              <a:defRPr/>
            </a:pPr>
            <a:r>
              <a:rPr kumimoji="1" lang="en-US" sz="1100" b="1" u="sng" dirty="0">
                <a:latin typeface="Verdana" pitchFamily="34" charset="0"/>
                <a:cs typeface="+mn-cs"/>
              </a:rPr>
              <a:t>Hook</a:t>
            </a:r>
            <a:r>
              <a:rPr kumimoji="1" lang="en-US" sz="1100" u="sng" dirty="0">
                <a:latin typeface="Verdana" pitchFamily="34" charset="0"/>
                <a:cs typeface="+mn-cs"/>
              </a:rPr>
              <a:t> (Low-Tech)</a:t>
            </a:r>
          </a:p>
          <a:p>
            <a:pPr marL="221574" indent="-221574" defTabSz="885858" eaLnBrk="0" hangingPunct="0">
              <a:spcBef>
                <a:spcPct val="30000"/>
              </a:spcBef>
              <a:defRPr/>
            </a:pPr>
            <a:endParaRPr kumimoji="1" lang="en-US" sz="1100" dirty="0">
              <a:latin typeface="Verdana" pitchFamily="34" charset="0"/>
              <a:cs typeface="+mn-cs"/>
            </a:endParaRPr>
          </a:p>
          <a:p>
            <a:pPr marL="232802" indent="-232802" defTabSz="885858" eaLnBrk="0" hangingPunct="0">
              <a:spcBef>
                <a:spcPct val="30000"/>
              </a:spcBef>
              <a:buFont typeface="+mj-lt"/>
              <a:buAutoNum type="arabicParenR"/>
              <a:defRPr/>
            </a:pPr>
            <a:r>
              <a:rPr kumimoji="1" lang="en-US" sz="1100" dirty="0">
                <a:latin typeface="Verdana" pitchFamily="34" charset="0"/>
                <a:cs typeface="+mn-cs"/>
              </a:rPr>
              <a:t>Have students turn to their Participant Workbooks and look over the definition list of all the Character Strengths. </a:t>
            </a:r>
          </a:p>
          <a:p>
            <a:pPr marL="232802" indent="-232802" defTabSz="885858" eaLnBrk="0" hangingPunct="0">
              <a:spcBef>
                <a:spcPct val="30000"/>
              </a:spcBef>
              <a:buFont typeface="+mj-lt"/>
              <a:buAutoNum type="arabicParenR"/>
              <a:defRPr/>
            </a:pPr>
            <a:r>
              <a:rPr kumimoji="1" lang="en-US" sz="1100" dirty="0">
                <a:latin typeface="Verdana" pitchFamily="34" charset="0"/>
                <a:cs typeface="+mn-cs"/>
              </a:rPr>
              <a:t>Explain what the term “Signature Character Strengths” means: one’s top Character Strengths.</a:t>
            </a:r>
          </a:p>
          <a:p>
            <a:pPr marL="232802" indent="-232802" defTabSz="885858" eaLnBrk="0" hangingPunct="0">
              <a:spcBef>
                <a:spcPct val="30000"/>
              </a:spcBef>
              <a:buFont typeface="+mj-lt"/>
              <a:buAutoNum type="arabicParenR"/>
              <a:defRPr/>
            </a:pPr>
            <a:r>
              <a:rPr kumimoji="1" lang="en-US" sz="1100" dirty="0">
                <a:latin typeface="Verdana" pitchFamily="34" charset="0"/>
                <a:cs typeface="+mn-cs"/>
              </a:rPr>
              <a:t>With the use of the definitions, have students complete the “What are your Signature Strengths?” workbook activity on the next page to determine their Signature Strengths. </a:t>
            </a:r>
          </a:p>
          <a:p>
            <a:pPr marL="231895" indent="-231895" algn="ctr" defTabSz="885858" eaLnBrk="0" hangingPunct="0">
              <a:spcBef>
                <a:spcPct val="30000"/>
              </a:spcBef>
              <a:defRPr/>
            </a:pPr>
            <a:r>
              <a:rPr kumimoji="1" lang="en-US" sz="1100" b="1" dirty="0">
                <a:latin typeface="Verdana" pitchFamily="34" charset="0"/>
                <a:cs typeface="+mn-cs"/>
              </a:rPr>
              <a:t>OR</a:t>
            </a:r>
            <a:endParaRPr kumimoji="1" lang="en-US" sz="1100" dirty="0">
              <a:latin typeface="Verdana" pitchFamily="34" charset="0"/>
              <a:cs typeface="+mn-cs"/>
            </a:endParaRPr>
          </a:p>
          <a:p>
            <a:pPr marL="221574" indent="-221574" defTabSz="885858" eaLnBrk="0" hangingPunct="0">
              <a:spcBef>
                <a:spcPct val="30000"/>
              </a:spcBef>
              <a:defRPr/>
            </a:pPr>
            <a:r>
              <a:rPr kumimoji="1" lang="en-US" sz="1100" b="1" u="sng" dirty="0">
                <a:latin typeface="Verdana" pitchFamily="34" charset="0"/>
                <a:ea typeface="Verdana" pitchFamily="34" charset="0"/>
                <a:cs typeface="Verdana" pitchFamily="34" charset="0"/>
              </a:rPr>
              <a:t>Hook</a:t>
            </a:r>
            <a:r>
              <a:rPr kumimoji="1" lang="en-US" sz="1100" u="sng" dirty="0">
                <a:latin typeface="Verdana" pitchFamily="34" charset="0"/>
                <a:ea typeface="Verdana" pitchFamily="34" charset="0"/>
                <a:cs typeface="Verdana" pitchFamily="34" charset="0"/>
              </a:rPr>
              <a:t> (High-Tech)</a:t>
            </a:r>
          </a:p>
          <a:p>
            <a:pPr marL="221574" indent="-221574" defTabSz="885858" eaLnBrk="0" hangingPunct="0">
              <a:spcBef>
                <a:spcPct val="30000"/>
              </a:spcBef>
              <a:defRPr/>
            </a:pPr>
            <a:r>
              <a:rPr kumimoji="1" lang="en-US" sz="1100" b="1" dirty="0">
                <a:latin typeface="Verdana" pitchFamily="34" charset="0"/>
                <a:ea typeface="Verdana" pitchFamily="34" charset="0"/>
                <a:cs typeface="Verdana" pitchFamily="34" charset="0"/>
              </a:rPr>
              <a:t>[This is the preferred method]</a:t>
            </a:r>
          </a:p>
          <a:p>
            <a:pPr marL="221574" indent="-221574" defTabSz="885858" eaLnBrk="0" hangingPunct="0">
              <a:spcBef>
                <a:spcPct val="30000"/>
              </a:spcBef>
              <a:defRPr/>
            </a:pPr>
            <a:endParaRPr kumimoji="1" lang="en-US" sz="1100" dirty="0">
              <a:latin typeface="Verdana" pitchFamily="34" charset="0"/>
              <a:ea typeface="Verdana" pitchFamily="34" charset="0"/>
              <a:cs typeface="Verdana" pitchFamily="34" charset="0"/>
            </a:endParaRPr>
          </a:p>
          <a:p>
            <a:pPr marL="232802" indent="-232802" defTabSz="885858" eaLnBrk="0" hangingPunct="0">
              <a:spcBef>
                <a:spcPct val="30000"/>
              </a:spcBef>
              <a:buFont typeface="+mj-lt"/>
              <a:buAutoNum type="arabicParenR"/>
              <a:defRPr/>
            </a:pPr>
            <a:r>
              <a:rPr kumimoji="1" lang="en-US" sz="1100" dirty="0">
                <a:latin typeface="Verdana" pitchFamily="34" charset="0"/>
                <a:ea typeface="Verdana" pitchFamily="34" charset="0"/>
                <a:cs typeface="Verdana" pitchFamily="34" charset="0"/>
              </a:rPr>
              <a:t>Before class, students should complete the VIA (Values in Action) Strength Survey for Children from University of Pennsylvania. Learners between ages 13-18 are able to register themselves (under 13 requires parental registration). [http://www.authentichappiness.sas.upenn.edu/entry.aspx?rurl=addchild.aspx%3Fcid%3D0%26turl%3D%2FTests%2FSameAnswers_t.aspx%3Fid%3D314]</a:t>
            </a:r>
          </a:p>
          <a:p>
            <a:pPr marL="232802" indent="-232802" defTabSz="885858" eaLnBrk="0" hangingPunct="0">
              <a:spcBef>
                <a:spcPct val="30000"/>
              </a:spcBef>
              <a:buFont typeface="+mj-lt"/>
              <a:buAutoNum type="arabicParenR"/>
              <a:defRPr/>
            </a:pPr>
            <a:r>
              <a:rPr kumimoji="1" lang="en-US" sz="1100" dirty="0">
                <a:latin typeface="Verdana" pitchFamily="34" charset="0"/>
                <a:ea typeface="Verdana" pitchFamily="34" charset="0"/>
                <a:cs typeface="Verdana" pitchFamily="34" charset="0"/>
              </a:rPr>
              <a:t>Based on their VIA results, have students complete the activity on the next page. </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3250886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24009" y="3238680"/>
            <a:ext cx="3829249" cy="5687282"/>
          </a:xfrm>
        </p:spPr>
        <p:txBody>
          <a:bodyPr>
            <a:normAutofit/>
          </a:bodyPr>
          <a:lstStyle/>
          <a:p>
            <a:pPr>
              <a:lnSpc>
                <a:spcPct val="100000"/>
              </a:lnSpc>
              <a:spcBef>
                <a:spcPts val="0"/>
              </a:spcBef>
            </a:pPr>
            <a:r>
              <a:rPr lang="en-US" sz="1100" b="1" dirty="0"/>
              <a:t>Instructor Notes:</a:t>
            </a:r>
          </a:p>
          <a:p>
            <a:pPr>
              <a:lnSpc>
                <a:spcPct val="100000"/>
              </a:lnSpc>
              <a:spcBef>
                <a:spcPts val="0"/>
              </a:spcBef>
            </a:pPr>
            <a:endParaRPr lang="en-US" sz="1100" b="1" dirty="0"/>
          </a:p>
          <a:p>
            <a:pPr>
              <a:lnSpc>
                <a:spcPct val="100000"/>
              </a:lnSpc>
              <a:spcBef>
                <a:spcPts val="0"/>
              </a:spcBef>
            </a:pPr>
            <a:r>
              <a:rPr lang="en-US" sz="1100" b="1" u="sng" dirty="0"/>
              <a:t>Activity</a:t>
            </a:r>
            <a:r>
              <a:rPr lang="en-US" sz="1100" u="sng" dirty="0"/>
              <a:t> (Low-Tech)</a:t>
            </a:r>
          </a:p>
          <a:p>
            <a:pPr>
              <a:lnSpc>
                <a:spcPct val="100000"/>
              </a:lnSpc>
              <a:spcBef>
                <a:spcPts val="0"/>
              </a:spcBef>
            </a:pPr>
            <a:endParaRPr lang="en-US" sz="1100" u="sng" dirty="0"/>
          </a:p>
          <a:p>
            <a:pPr marL="232802" indent="-232802">
              <a:lnSpc>
                <a:spcPct val="100000"/>
              </a:lnSpc>
              <a:spcBef>
                <a:spcPts val="0"/>
              </a:spcBef>
              <a:buFont typeface="+mj-lt"/>
              <a:buAutoNum type="arabicParenR"/>
            </a:pPr>
            <a:r>
              <a:rPr lang="en-US" sz="1100" dirty="0"/>
              <a:t>Using the definitions of the Character Strengths and the VIA (if completed), have students answer the questions to determine their Signature Character Strengths. </a:t>
            </a:r>
          </a:p>
          <a:p>
            <a:pPr marL="232802" indent="-232802">
              <a:lnSpc>
                <a:spcPct val="100000"/>
              </a:lnSpc>
              <a:spcBef>
                <a:spcPts val="0"/>
              </a:spcBef>
              <a:buFont typeface="+mj-lt"/>
              <a:buAutoNum type="arabicParenR"/>
            </a:pPr>
            <a:r>
              <a:rPr lang="en-US" sz="1100" dirty="0"/>
              <a:t>Have students list their Signature Strengths at the bottom of page 66, in the Participants Workbook. </a:t>
            </a:r>
          </a:p>
          <a:p>
            <a:endParaRPr lang="en-US" sz="1100" u="sng" dirty="0"/>
          </a:p>
          <a:p>
            <a:endParaRPr lang="en-US" sz="1100" u="sng" dirty="0"/>
          </a:p>
          <a:p>
            <a:endParaRPr lang="en-US" sz="1100" b="1" dirty="0"/>
          </a:p>
          <a:p>
            <a:endParaRPr lang="en-US" sz="1100" dirty="0"/>
          </a:p>
        </p:txBody>
      </p:sp>
      <p:sp>
        <p:nvSpPr>
          <p:cNvPr id="4" name="Slide Number Placeholder 3"/>
          <p:cNvSpPr>
            <a:spLocks noGrp="1"/>
          </p:cNvSpPr>
          <p:nvPr>
            <p:ph type="sldNum" sz="quarter" idx="10"/>
          </p:nvPr>
        </p:nvSpPr>
        <p:spPr/>
        <p:txBody>
          <a:bodyPr/>
          <a:lstStyle/>
          <a:p>
            <a:pPr>
              <a:defRPr/>
            </a:pPr>
            <a:fld id="{D53C7E06-EB54-4025-9E06-5B9185C0A6A6}" type="slidenum">
              <a:rPr lang="en-US" smtClean="0"/>
              <a:pPr>
                <a:defRPr/>
              </a:pPr>
              <a:t>177</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62207333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13959" y="3238680"/>
            <a:ext cx="3829249" cy="5687282"/>
          </a:xfrm>
        </p:spPr>
        <p:txBody>
          <a:bodyPr>
            <a:normAutofit/>
          </a:bodyPr>
          <a:lstStyle/>
          <a:p>
            <a:r>
              <a:rPr lang="en-US" sz="1100" b="1" dirty="0"/>
              <a:t>Instructor Notes:</a:t>
            </a:r>
          </a:p>
          <a:p>
            <a:endParaRPr lang="en-US" sz="1100" b="1" dirty="0"/>
          </a:p>
          <a:p>
            <a:pPr marL="232802" indent="-232802">
              <a:buFont typeface="+mj-lt"/>
              <a:buAutoNum type="arabicParenR"/>
            </a:pPr>
            <a:r>
              <a:rPr lang="en-US" sz="1100" dirty="0"/>
              <a:t>Discuss the points on the slide. </a:t>
            </a:r>
          </a:p>
          <a:p>
            <a:pPr marL="232802" indent="-232802">
              <a:buFont typeface="+mj-lt"/>
              <a:buAutoNum type="arabicParenR"/>
            </a:pPr>
            <a:r>
              <a:rPr kumimoji="1" lang="en-US" sz="1100" dirty="0"/>
              <a:t>Generate a discussion about what Character Strengths might be at the bottom of their list and whether they are “lesser strengths” or weaknesses. Provide an example of a “lesser strength” vs. a weakness (e.g., Forgiveness and Mercy as a “lesser strength” looks different than Forgiveness and Mercy as a weakness). It is up to the individual to decide which it is.</a:t>
            </a:r>
            <a:endParaRPr lang="en-US" sz="1100" dirty="0"/>
          </a:p>
          <a:p>
            <a:pPr marL="232802" indent="-232802">
              <a:buFont typeface="+mj-lt"/>
              <a:buAutoNum type="arabicParenR"/>
            </a:pPr>
            <a:r>
              <a:rPr lang="en-US" sz="1100" dirty="0"/>
              <a:t>Instruct students to place a “W” next to the strengths they consider weaknesses for themselves either on the definitions pages or their VIA. </a:t>
            </a:r>
          </a:p>
          <a:p>
            <a:pPr marL="232802" indent="-232802">
              <a:buFont typeface="+mj-lt"/>
              <a:buAutoNum type="arabicParenR"/>
            </a:pPr>
            <a:r>
              <a:rPr kumimoji="1" lang="en-US" sz="1100" dirty="0"/>
              <a:t>Ask students to review their Character Strengths list and put a “V” next to the Character Strengths that they value but that do not show up near the top of their lists either on the definitions pages or their VIA.</a:t>
            </a:r>
            <a:endParaRPr lang="en-US" sz="1100" dirty="0"/>
          </a:p>
          <a:p>
            <a:pPr marL="232802" indent="-232802">
              <a:buFont typeface="+mj-lt"/>
              <a:buAutoNum type="arabicParenR"/>
            </a:pPr>
            <a:r>
              <a:rPr lang="en-US" sz="1100" dirty="0"/>
              <a:t>Certain strengths are easier to develop than others (e.g., Optimism).  </a:t>
            </a:r>
            <a:r>
              <a:rPr kumimoji="1" lang="en-US" sz="1100" dirty="0"/>
              <a:t>If there is a value a student wants to put into action more frequently, note that doing so requires effort </a:t>
            </a:r>
            <a:endParaRPr lang="en-US" sz="1100" dirty="0"/>
          </a:p>
          <a:p>
            <a:pPr marL="221464" indent="-221464">
              <a:buAutoNum type="arabicParenR"/>
            </a:pPr>
            <a:endParaRPr lang="en-US" sz="1100" dirty="0"/>
          </a:p>
          <a:p>
            <a:pPr marL="221464" indent="-221464"/>
            <a:r>
              <a:rPr lang="en-US" sz="1100" b="1" dirty="0"/>
              <a:t>Key Points:</a:t>
            </a:r>
          </a:p>
          <a:p>
            <a:pPr marL="221464" indent="-221464"/>
            <a:endParaRPr lang="en-US" sz="1100" b="1" dirty="0"/>
          </a:p>
          <a:p>
            <a:r>
              <a:rPr lang="en-US" sz="1100" dirty="0"/>
              <a:t>With effort, you can develop Character Strengths that you value. </a:t>
            </a:r>
          </a:p>
          <a:p>
            <a:pPr marL="221464" indent="-221464"/>
            <a:endParaRPr lang="en-US" sz="1000" dirty="0"/>
          </a:p>
          <a:p>
            <a:endParaRPr lang="en-US" sz="1000" b="1" dirty="0"/>
          </a:p>
          <a:p>
            <a:endParaRPr lang="en-US" sz="1000" dirty="0"/>
          </a:p>
        </p:txBody>
      </p:sp>
      <p:sp>
        <p:nvSpPr>
          <p:cNvPr id="4" name="Slide Number Placeholder 3"/>
          <p:cNvSpPr>
            <a:spLocks noGrp="1"/>
          </p:cNvSpPr>
          <p:nvPr>
            <p:ph type="sldNum" sz="quarter" idx="10"/>
          </p:nvPr>
        </p:nvSpPr>
        <p:spPr/>
        <p:txBody>
          <a:bodyPr/>
          <a:lstStyle/>
          <a:p>
            <a:pPr>
              <a:defRPr/>
            </a:pPr>
            <a:fld id="{D53C7E06-EB54-4025-9E06-5B9185C0A6A6}" type="slidenum">
              <a:rPr lang="en-US" smtClean="0"/>
              <a:pPr>
                <a:defRPr/>
              </a:pPr>
              <a:t>178</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98021815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13956" y="3209037"/>
            <a:ext cx="3829249" cy="5874544"/>
          </a:xfrm>
        </p:spPr>
        <p:txBody>
          <a:bodyPr>
            <a:normAutofit/>
          </a:bodyPr>
          <a:lstStyle/>
          <a:p>
            <a:pPr>
              <a:lnSpc>
                <a:spcPct val="100000"/>
              </a:lnSpc>
            </a:pPr>
            <a:r>
              <a:rPr lang="en-US" sz="1000" b="1" dirty="0"/>
              <a:t>Instructor Notes: </a:t>
            </a:r>
          </a:p>
          <a:p>
            <a:pPr>
              <a:lnSpc>
                <a:spcPct val="100000"/>
              </a:lnSpc>
            </a:pPr>
            <a:endParaRPr lang="en-US" sz="1000" b="1" dirty="0"/>
          </a:p>
          <a:p>
            <a:pPr>
              <a:lnSpc>
                <a:spcPct val="100000"/>
              </a:lnSpc>
            </a:pPr>
            <a:r>
              <a:rPr lang="en-US" sz="1000" b="1" u="sng" dirty="0"/>
              <a:t>Activity</a:t>
            </a:r>
            <a:r>
              <a:rPr lang="en-US" sz="1000" u="sng" dirty="0"/>
              <a:t> (Low-Tech)</a:t>
            </a:r>
          </a:p>
          <a:p>
            <a:pPr>
              <a:lnSpc>
                <a:spcPct val="100000"/>
              </a:lnSpc>
            </a:pPr>
            <a:endParaRPr lang="en-US" sz="1000" u="sng" dirty="0"/>
          </a:p>
          <a:p>
            <a:pPr>
              <a:lnSpc>
                <a:spcPct val="100000"/>
              </a:lnSpc>
            </a:pPr>
            <a:r>
              <a:rPr lang="en-US" sz="1000" b="1" dirty="0"/>
              <a:t>Note: </a:t>
            </a:r>
            <a:r>
              <a:rPr kumimoji="1" lang="en-US" sz="1000" dirty="0"/>
              <a:t>This activity works best with groups of twenty or more. If you are working with a smaller group, you can instead create a spreadsheet of the Character Strengths and ask participants to write their names under the appropriate columns. </a:t>
            </a:r>
          </a:p>
          <a:p>
            <a:pPr>
              <a:lnSpc>
                <a:spcPct val="100000"/>
              </a:lnSpc>
            </a:pPr>
            <a:endParaRPr kumimoji="1" lang="en-US" sz="1000" dirty="0"/>
          </a:p>
          <a:p>
            <a:pPr marL="232802" indent="-232802">
              <a:lnSpc>
                <a:spcPct val="100000"/>
              </a:lnSpc>
              <a:buFont typeface="+mj-lt"/>
              <a:buAutoNum type="arabicParenR"/>
              <a:defRPr/>
            </a:pPr>
            <a:r>
              <a:rPr kumimoji="1" lang="en-US" sz="1000" dirty="0"/>
              <a:t>Prior to class, post twenty-four flipcharts/pieces of paper around the room, each one labeled with the name of a Character Strength.</a:t>
            </a:r>
            <a:endParaRPr lang="en-US" sz="1000" dirty="0"/>
          </a:p>
          <a:p>
            <a:pPr marL="232802" indent="-232802">
              <a:lnSpc>
                <a:spcPct val="100000"/>
              </a:lnSpc>
              <a:buFont typeface="+mj-lt"/>
              <a:buAutoNum type="arabicParenR"/>
              <a:defRPr/>
            </a:pPr>
            <a:r>
              <a:rPr kumimoji="1" lang="en-US" sz="1000" dirty="0"/>
              <a:t>Distribute at least six sticky notes to each participant. Participants will write their names on, and post, as many sticky notes as they have top Character Strengths (i.e., however many fulfill the criteria for Signature Character Strengths).</a:t>
            </a:r>
          </a:p>
          <a:p>
            <a:pPr marL="232802" indent="-232802">
              <a:lnSpc>
                <a:spcPct val="100000"/>
              </a:lnSpc>
              <a:buFont typeface="+mj-lt"/>
              <a:buAutoNum type="arabicParenR"/>
              <a:defRPr/>
            </a:pPr>
            <a:r>
              <a:rPr kumimoji="1" lang="en-US" sz="1000" dirty="0"/>
              <a:t>Instruct students to post their sticky notes on the respective Character Strengths charts. </a:t>
            </a:r>
          </a:p>
          <a:p>
            <a:pPr marL="232802" indent="-232802">
              <a:lnSpc>
                <a:spcPct val="100000"/>
              </a:lnSpc>
              <a:buFont typeface="+mj-lt"/>
              <a:buAutoNum type="arabicParenR"/>
              <a:defRPr/>
            </a:pPr>
            <a:r>
              <a:rPr kumimoji="1" lang="en-US" sz="1000" dirty="0"/>
              <a:t>When the students are done posting, tally up the number for each strength (it is easiest to have someone tally numbers while the instructor continues to teach).</a:t>
            </a:r>
          </a:p>
          <a:p>
            <a:pPr marL="232802" indent="-232802">
              <a:lnSpc>
                <a:spcPct val="100000"/>
              </a:lnSpc>
              <a:buFont typeface="+mj-lt"/>
              <a:buAutoNum type="arabicParenR"/>
              <a:defRPr/>
            </a:pPr>
            <a:r>
              <a:rPr kumimoji="1" lang="en-US" sz="1000" dirty="0"/>
              <a:t>Use the flipcharts to bring up a discussion on what strengths are high as a group and low as a group. Make sure the discussion is specific and students include WHY they agree or disagree.</a:t>
            </a:r>
          </a:p>
          <a:p>
            <a:pPr marL="232802" indent="-232802">
              <a:lnSpc>
                <a:spcPct val="100000"/>
              </a:lnSpc>
              <a:buFont typeface="+mj-lt"/>
              <a:buAutoNum type="arabicParenR"/>
              <a:defRPr/>
            </a:pPr>
            <a:r>
              <a:rPr kumimoji="1" lang="en-US" sz="1000" dirty="0"/>
              <a:t>The goal of this activity is a great discussion centered around strengths. </a:t>
            </a:r>
          </a:p>
          <a:p>
            <a:pPr marL="232802" indent="-232802">
              <a:lnSpc>
                <a:spcPct val="100000"/>
              </a:lnSpc>
              <a:buFont typeface="+mj-lt"/>
              <a:buAutoNum type="arabicParenR"/>
              <a:defRPr/>
            </a:pPr>
            <a:endParaRPr kumimoji="1" lang="en-US" sz="1000" dirty="0"/>
          </a:p>
          <a:p>
            <a:pPr>
              <a:lnSpc>
                <a:spcPct val="100000"/>
              </a:lnSpc>
              <a:spcBef>
                <a:spcPts val="0"/>
              </a:spcBef>
              <a:defRPr/>
            </a:pPr>
            <a:r>
              <a:rPr kumimoji="1" lang="en-US" sz="1000" b="1" dirty="0"/>
              <a:t>Note:  </a:t>
            </a:r>
            <a:r>
              <a:rPr kumimoji="1" lang="en-US" sz="1000" dirty="0"/>
              <a:t>The discussion on what they posted can take place before or after the activity on the following page. </a:t>
            </a:r>
            <a:endParaRPr kumimoji="1" lang="en-US" sz="1000" b="1" dirty="0"/>
          </a:p>
          <a:p>
            <a:endParaRPr lang="en-US" sz="1000" dirty="0"/>
          </a:p>
          <a:p>
            <a:endParaRPr lang="en-US" sz="1000" u="sng" dirty="0"/>
          </a:p>
          <a:p>
            <a:endParaRPr lang="en-US" sz="1000" dirty="0"/>
          </a:p>
        </p:txBody>
      </p:sp>
      <p:sp>
        <p:nvSpPr>
          <p:cNvPr id="4" name="Slide Number Placeholder 3"/>
          <p:cNvSpPr>
            <a:spLocks noGrp="1"/>
          </p:cNvSpPr>
          <p:nvPr>
            <p:ph type="sldNum" sz="quarter" idx="10"/>
          </p:nvPr>
        </p:nvSpPr>
        <p:spPr/>
        <p:txBody>
          <a:bodyPr/>
          <a:lstStyle/>
          <a:p>
            <a:pPr>
              <a:defRPr/>
            </a:pPr>
            <a:fld id="{D53C7E06-EB54-4025-9E06-5B9185C0A6A6}" type="slidenum">
              <a:rPr lang="en-US" smtClean="0"/>
              <a:pPr>
                <a:defRPr/>
              </a:pPr>
              <a:t>179</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226720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3DC1BED4-C9F3-4650-B9D7-43DE28390C3A}" type="slidenum">
              <a:rPr lang="en-US" smtClean="0"/>
              <a:pPr>
                <a:defRPr/>
              </a:pPr>
              <a:t>18</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7" name="Notes Placeholder 2"/>
          <p:cNvSpPr>
            <a:spLocks noGrp="1"/>
          </p:cNvSpPr>
          <p:nvPr>
            <p:ph type="body" sz="quarter" idx="10"/>
          </p:nvPr>
        </p:nvSpPr>
        <p:spPr bwMode="auto"/>
        <p:txBody>
          <a:bodyPr wrap="square" numCol="1" anchor="t" anchorCtr="0" compatLnSpc="1">
            <a:prstTxWarp prst="textNoShape">
              <a:avLst/>
            </a:prstTxWarp>
          </a:bodyPr>
          <a:lstStyle/>
          <a:p>
            <a:pPr>
              <a:spcBef>
                <a:spcPts val="0"/>
              </a:spcBef>
              <a:defRPr/>
            </a:pPr>
            <a:r>
              <a:rPr lang="en-US" sz="1100" b="1" dirty="0"/>
              <a:t>Instructor Notes: </a:t>
            </a:r>
          </a:p>
          <a:p>
            <a:pPr>
              <a:spcBef>
                <a:spcPts val="0"/>
              </a:spcBef>
              <a:defRPr/>
            </a:pPr>
            <a:endParaRPr lang="en-US" sz="1100" u="sng" dirty="0"/>
          </a:p>
          <a:p>
            <a:pPr>
              <a:spcBef>
                <a:spcPts val="0"/>
              </a:spcBef>
              <a:defRPr/>
            </a:pPr>
            <a:r>
              <a:rPr lang="en-US" sz="1100" b="1" u="sng" dirty="0"/>
              <a:t>Activity</a:t>
            </a:r>
            <a:r>
              <a:rPr lang="en-US" sz="1100" u="sng" dirty="0"/>
              <a:t> (Low-Tech)</a:t>
            </a:r>
          </a:p>
          <a:p>
            <a:pPr>
              <a:spcBef>
                <a:spcPts val="0"/>
              </a:spcBef>
              <a:defRPr/>
            </a:pPr>
            <a:endParaRPr lang="en-US" sz="1100" u="sng" dirty="0"/>
          </a:p>
          <a:p>
            <a:pPr marL="232802" indent="-232802">
              <a:spcBef>
                <a:spcPts val="0"/>
              </a:spcBef>
              <a:buFont typeface="+mj-lt"/>
              <a:buAutoNum type="arabicParenR"/>
              <a:defRPr/>
            </a:pPr>
            <a:r>
              <a:rPr lang="en-US" sz="1100" dirty="0"/>
              <a:t>Begin the lesson with Hunt the Good Stuff.</a:t>
            </a:r>
          </a:p>
          <a:p>
            <a:pPr marL="232802" indent="-232802">
              <a:spcBef>
                <a:spcPts val="0"/>
              </a:spcBef>
              <a:buFont typeface="+mj-lt"/>
              <a:buAutoNum type="arabicParenR"/>
              <a:defRPr/>
            </a:pPr>
            <a:r>
              <a:rPr lang="en-US" sz="1100" dirty="0"/>
              <a:t>Have students write down one to three good things in the Participant Guide.</a:t>
            </a:r>
          </a:p>
          <a:p>
            <a:pPr marL="232802" indent="-232802">
              <a:spcBef>
                <a:spcPts val="0"/>
              </a:spcBef>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spcBef>
                <a:spcPts val="0"/>
              </a:spcBef>
              <a:buFont typeface="+mj-lt"/>
              <a:buAutoNum type="arabicParenR"/>
              <a:defRPr/>
            </a:pPr>
            <a:r>
              <a:rPr lang="en-US" sz="1100" dirty="0"/>
              <a:t>Ask a couple students to share their "Good Stuff" at the group level. Remember to emphasize that the students explain why it is a good thing to them. </a:t>
            </a:r>
          </a:p>
          <a:p>
            <a:pPr marL="220347" indent="-220347">
              <a:spcBef>
                <a:spcPts val="0"/>
              </a:spcBef>
              <a:defRPr/>
            </a:pPr>
            <a:endParaRPr lang="en-US" sz="800" dirty="0"/>
          </a:p>
          <a:p>
            <a:pPr marL="220347" indent="-220347">
              <a:spcBef>
                <a:spcPts val="0"/>
              </a:spcBef>
              <a:defRPr/>
            </a:pPr>
            <a:r>
              <a:rPr lang="en-US" sz="1100" b="1" dirty="0"/>
              <a:t>Key Points:</a:t>
            </a:r>
          </a:p>
          <a:p>
            <a:pPr marL="220347" indent="-220347">
              <a:spcBef>
                <a:spcPts val="0"/>
              </a:spcBef>
              <a:defRPr/>
            </a:pPr>
            <a:endParaRPr lang="en-US" sz="800" b="1" dirty="0"/>
          </a:p>
          <a:p>
            <a:pPr marL="232802" indent="-232802">
              <a:spcBef>
                <a:spcPts val="0"/>
              </a:spcBef>
              <a:buFont typeface="+mj-lt"/>
              <a:buAutoNum type="arabicParenR"/>
              <a:defRPr/>
            </a:pPr>
            <a:r>
              <a:rPr lang="en-US" sz="1100" dirty="0"/>
              <a:t>Optimism is important for resilience.</a:t>
            </a:r>
          </a:p>
          <a:p>
            <a:pPr marL="232802" indent="-232802">
              <a:spcBef>
                <a:spcPts val="0"/>
              </a:spcBef>
              <a:buFont typeface="+mj-lt"/>
              <a:buAutoNum type="arabicParenR"/>
              <a:defRPr/>
            </a:pPr>
            <a:r>
              <a:rPr lang="en-US" sz="1100" dirty="0"/>
              <a:t>HTGS is a skill to use daily, or at least several days a week. </a:t>
            </a:r>
          </a:p>
          <a:p>
            <a:pPr marL="232802" indent="-232802">
              <a:spcBef>
                <a:spcPts val="0"/>
              </a:spcBef>
              <a:buFont typeface="+mj-lt"/>
              <a:buAutoNum type="arabicParenR"/>
              <a:defRPr/>
            </a:pPr>
            <a:endParaRPr lang="en-US" sz="1100" dirty="0"/>
          </a:p>
          <a:p>
            <a:pPr marL="220347" indent="-220347">
              <a:spcBef>
                <a:spcPts val="0"/>
              </a:spcBef>
              <a:defRPr/>
            </a:pPr>
            <a:endParaRPr lang="en-US" sz="1100" dirty="0"/>
          </a:p>
          <a:p>
            <a:pPr marL="220347" indent="-220347">
              <a:spcBef>
                <a:spcPts val="0"/>
              </a:spcBef>
              <a:defRPr/>
            </a:pPr>
            <a:endParaRPr lang="en-US" sz="1100" dirty="0"/>
          </a:p>
          <a:p>
            <a:pPr>
              <a:defRPr/>
            </a:pPr>
            <a:endParaRPr lang="en-US" dirty="0"/>
          </a:p>
        </p:txBody>
      </p:sp>
    </p:spTree>
    <p:extLst>
      <p:ext uri="{BB962C8B-B14F-4D97-AF65-F5344CB8AC3E}">
        <p14:creationId xmlns:p14="http://schemas.microsoft.com/office/powerpoint/2010/main" val="384699501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4" name="Slide Number Placeholder 3"/>
          <p:cNvSpPr>
            <a:spLocks noGrp="1"/>
          </p:cNvSpPr>
          <p:nvPr>
            <p:ph type="sldNum" sz="quarter" idx="10"/>
          </p:nvPr>
        </p:nvSpPr>
        <p:spPr/>
        <p:txBody>
          <a:bodyPr/>
          <a:lstStyle/>
          <a:p>
            <a:pPr>
              <a:defRPr/>
            </a:pPr>
            <a:fld id="{D53C7E06-EB54-4025-9E06-5B9185C0A6A6}" type="slidenum">
              <a:rPr lang="en-US" smtClean="0"/>
              <a:pPr>
                <a:defRPr/>
              </a:pPr>
              <a:t>180</a:t>
            </a:fld>
            <a:endParaRPr lang="en-US" dirty="0"/>
          </a:p>
        </p:txBody>
      </p:sp>
      <p:sp>
        <p:nvSpPr>
          <p:cNvPr id="6" name="Notes Placeholder 2"/>
          <p:cNvSpPr>
            <a:spLocks noGrp="1"/>
          </p:cNvSpPr>
          <p:nvPr>
            <p:ph type="body" idx="1"/>
          </p:nvPr>
        </p:nvSpPr>
        <p:spPr>
          <a:xfrm>
            <a:off x="128588" y="3238680"/>
            <a:ext cx="3829249" cy="5687282"/>
          </a:xfrm>
        </p:spPr>
        <p:txBody>
          <a:bodyPr>
            <a:normAutofit/>
          </a:bodyPr>
          <a:lstStyle/>
          <a:p>
            <a:pPr>
              <a:lnSpc>
                <a:spcPct val="100000"/>
              </a:lnSpc>
              <a:spcBef>
                <a:spcPts val="0"/>
              </a:spcBef>
              <a:defRPr/>
            </a:pPr>
            <a:r>
              <a:rPr kumimoji="1" lang="en-US" sz="1100" b="1" dirty="0"/>
              <a:t>Trainer Instruction:</a:t>
            </a:r>
            <a:endParaRPr lang="en-US" sz="1100" dirty="0"/>
          </a:p>
          <a:p>
            <a:pPr>
              <a:lnSpc>
                <a:spcPct val="100000"/>
              </a:lnSpc>
              <a:spcBef>
                <a:spcPts val="0"/>
              </a:spcBef>
              <a:defRPr/>
            </a:pPr>
            <a:endParaRPr kumimoji="1" lang="en-US" sz="1100" dirty="0"/>
          </a:p>
          <a:p>
            <a:pPr marL="231895" indent="-231895">
              <a:lnSpc>
                <a:spcPct val="100000"/>
              </a:lnSpc>
              <a:spcBef>
                <a:spcPts val="0"/>
              </a:spcBef>
              <a:defRPr/>
            </a:pPr>
            <a:r>
              <a:rPr lang="en-US" sz="1100" b="1" u="sng" dirty="0"/>
              <a:t>Activity</a:t>
            </a:r>
            <a:r>
              <a:rPr lang="en-US" sz="1100" u="sng" dirty="0"/>
              <a:t> (Low-Tech)</a:t>
            </a:r>
          </a:p>
          <a:p>
            <a:pPr marL="231895" indent="-231895">
              <a:lnSpc>
                <a:spcPct val="100000"/>
              </a:lnSpc>
              <a:spcBef>
                <a:spcPts val="0"/>
              </a:spcBef>
              <a:defRPr/>
            </a:pPr>
            <a:endParaRPr lang="en-US" sz="1100" dirty="0"/>
          </a:p>
          <a:p>
            <a:pPr marL="232802" indent="-232802">
              <a:lnSpc>
                <a:spcPct val="100000"/>
              </a:lnSpc>
              <a:spcBef>
                <a:spcPts val="0"/>
              </a:spcBef>
              <a:buFont typeface="+mj-lt"/>
              <a:buAutoNum type="arabicParenR"/>
              <a:defRPr/>
            </a:pPr>
            <a:r>
              <a:rPr lang="en-US" sz="1100" dirty="0"/>
              <a:t>Instruct students to turn to their Participant Workbooks.</a:t>
            </a:r>
          </a:p>
          <a:p>
            <a:pPr marL="232802" indent="-232802">
              <a:lnSpc>
                <a:spcPct val="100000"/>
              </a:lnSpc>
              <a:spcBef>
                <a:spcPts val="0"/>
              </a:spcBef>
              <a:buFont typeface="+mj-lt"/>
              <a:buAutoNum type="arabicParenR"/>
              <a:defRPr/>
            </a:pPr>
            <a:r>
              <a:rPr lang="en-US" sz="1100" dirty="0"/>
              <a:t>Give students a few minutes to record some notes for each question. The discussion is more important than the notes for this activity. </a:t>
            </a:r>
          </a:p>
          <a:p>
            <a:pPr marL="232802" indent="-232802">
              <a:lnSpc>
                <a:spcPct val="100000"/>
              </a:lnSpc>
              <a:spcBef>
                <a:spcPts val="0"/>
              </a:spcBef>
              <a:buFont typeface="+mj-lt"/>
              <a:buAutoNum type="arabicParenR"/>
              <a:defRPr/>
            </a:pPr>
            <a:r>
              <a:rPr lang="en-US" sz="1100" dirty="0"/>
              <a:t>Next, have students discuss their responses with the people around them, using the questions as prompts.</a:t>
            </a:r>
          </a:p>
          <a:p>
            <a:pPr marL="232802" indent="-232802">
              <a:lnSpc>
                <a:spcPct val="100000"/>
              </a:lnSpc>
              <a:spcBef>
                <a:spcPts val="0"/>
              </a:spcBef>
              <a:buFont typeface="+mj-lt"/>
              <a:buAutoNum type="arabicParenR"/>
              <a:defRPr/>
            </a:pPr>
            <a:r>
              <a:rPr lang="en-US" sz="1100" dirty="0"/>
              <a:t>Debrief the exercise by asking students what they learned about themselves and their Character Strengths. </a:t>
            </a:r>
          </a:p>
          <a:p>
            <a:pPr>
              <a:lnSpc>
                <a:spcPct val="100000"/>
              </a:lnSpc>
              <a:spcBef>
                <a:spcPts val="0"/>
              </a:spcBef>
              <a:defRPr/>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67050038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34059" y="3238680"/>
            <a:ext cx="3829249" cy="5687282"/>
          </a:xfrm>
        </p:spPr>
        <p:txBody>
          <a:bodyPr>
            <a:normAutofit/>
          </a:bodyPr>
          <a:lstStyle/>
          <a:p>
            <a:pPr>
              <a:lnSpc>
                <a:spcPct val="100000"/>
              </a:lnSpc>
              <a:spcBef>
                <a:spcPts val="0"/>
              </a:spcBef>
            </a:pPr>
            <a:r>
              <a:rPr lang="en-US" sz="1100" b="1" dirty="0"/>
              <a:t>Instructor Notes: </a:t>
            </a:r>
          </a:p>
          <a:p>
            <a:pPr>
              <a:lnSpc>
                <a:spcPct val="100000"/>
              </a:lnSpc>
              <a:spcBef>
                <a:spcPts val="0"/>
              </a:spcBef>
            </a:pPr>
            <a:endParaRPr lang="en-US" sz="1100" b="1" dirty="0"/>
          </a:p>
          <a:p>
            <a:pPr>
              <a:lnSpc>
                <a:spcPct val="100000"/>
              </a:lnSpc>
              <a:spcBef>
                <a:spcPts val="0"/>
              </a:spcBef>
            </a:pPr>
            <a:r>
              <a:rPr lang="en-US" sz="1100" b="1" dirty="0"/>
              <a:t>[This slide is optional but lends itself to great discussion. If time permits, the slide is recommended.]</a:t>
            </a:r>
          </a:p>
          <a:p>
            <a:pPr marL="232802" indent="-232802">
              <a:lnSpc>
                <a:spcPct val="100000"/>
              </a:lnSpc>
              <a:spcBef>
                <a:spcPts val="0"/>
              </a:spcBef>
              <a:buFont typeface="+mj-lt"/>
              <a:buAutoNum type="arabicParenR"/>
            </a:pPr>
            <a:endParaRPr lang="en-US" sz="1100" dirty="0"/>
          </a:p>
          <a:p>
            <a:pPr marL="232802" indent="-232802">
              <a:lnSpc>
                <a:spcPct val="100000"/>
              </a:lnSpc>
              <a:spcBef>
                <a:spcPts val="0"/>
              </a:spcBef>
              <a:buFont typeface="+mj-lt"/>
              <a:buAutoNum type="arabicParenR"/>
            </a:pPr>
            <a:r>
              <a:rPr lang="en-US" sz="1100" dirty="0"/>
              <a:t>Inform students that this is the ranking for 84,000 U.S. Adults that took the VIA survey. </a:t>
            </a:r>
          </a:p>
          <a:p>
            <a:pPr marL="232802" indent="-232802">
              <a:lnSpc>
                <a:spcPct val="100000"/>
              </a:lnSpc>
              <a:spcBef>
                <a:spcPts val="0"/>
              </a:spcBef>
              <a:buFont typeface="+mj-lt"/>
              <a:buAutoNum type="arabicParenR"/>
            </a:pPr>
            <a:r>
              <a:rPr lang="en-US" sz="1100" dirty="0"/>
              <a:t>The top five strengths are highlighted in yellow. Discuss as a large group the top strengths and whether they agree with/disagree with them and WHY. </a:t>
            </a:r>
          </a:p>
          <a:p>
            <a:pPr marL="232802" indent="-232802">
              <a:lnSpc>
                <a:spcPct val="100000"/>
              </a:lnSpc>
              <a:spcBef>
                <a:spcPts val="0"/>
              </a:spcBef>
              <a:buFont typeface="+mj-lt"/>
              <a:buAutoNum type="arabicParenR"/>
            </a:pPr>
            <a:r>
              <a:rPr lang="en-US" sz="1100" dirty="0"/>
              <a:t>The bottom five strengths are highlighted in red. Discuss as a large group the bottom strengths  and whether they agree with/disagree with them and WHY.</a:t>
            </a:r>
          </a:p>
          <a:p>
            <a:pPr marL="232802" indent="-232802">
              <a:lnSpc>
                <a:spcPct val="100000"/>
              </a:lnSpc>
              <a:spcBef>
                <a:spcPts val="0"/>
              </a:spcBef>
              <a:buFont typeface="+mj-lt"/>
              <a:buAutoNum type="arabicParenR"/>
            </a:pPr>
            <a:r>
              <a:rPr lang="en-US" sz="1100" dirty="0"/>
              <a:t>The goal of this slide is to have a great discussion. </a:t>
            </a:r>
          </a:p>
        </p:txBody>
      </p:sp>
      <p:sp>
        <p:nvSpPr>
          <p:cNvPr id="4" name="Slide Number Placeholder 3"/>
          <p:cNvSpPr>
            <a:spLocks noGrp="1"/>
          </p:cNvSpPr>
          <p:nvPr>
            <p:ph type="sldNum" sz="quarter" idx="10"/>
          </p:nvPr>
        </p:nvSpPr>
        <p:spPr/>
        <p:txBody>
          <a:bodyPr/>
          <a:lstStyle/>
          <a:p>
            <a:pPr>
              <a:defRPr/>
            </a:pPr>
            <a:fld id="{D53C7E06-EB54-4025-9E06-5B9185C0A6A6}" type="slidenum">
              <a:rPr lang="en-US" smtClean="0"/>
              <a:pPr>
                <a:defRPr/>
              </a:pPr>
              <a:t>181</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05391166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4" name="Slide Number Placeholder 3"/>
          <p:cNvSpPr>
            <a:spLocks noGrp="1"/>
          </p:cNvSpPr>
          <p:nvPr>
            <p:ph type="sldNum" sz="quarter" idx="10"/>
          </p:nvPr>
        </p:nvSpPr>
        <p:spPr/>
        <p:txBody>
          <a:bodyPr/>
          <a:lstStyle/>
          <a:p>
            <a:pPr>
              <a:defRPr/>
            </a:pPr>
            <a:fld id="{D53C7E06-EB54-4025-9E06-5B9185C0A6A6}" type="slidenum">
              <a:rPr lang="en-US" smtClean="0"/>
              <a:pPr>
                <a:defRPr/>
              </a:pPr>
              <a:t>182</a:t>
            </a:fld>
            <a:endParaRPr lang="en-US" dirty="0"/>
          </a:p>
        </p:txBody>
      </p:sp>
      <p:sp>
        <p:nvSpPr>
          <p:cNvPr id="6" name="Notes Placeholder 2"/>
          <p:cNvSpPr>
            <a:spLocks noGrp="1"/>
          </p:cNvSpPr>
          <p:nvPr>
            <p:ph type="body" idx="1"/>
          </p:nvPr>
        </p:nvSpPr>
        <p:spPr>
          <a:xfrm>
            <a:off x="113959" y="3238680"/>
            <a:ext cx="3829249" cy="5687282"/>
          </a:xfrm>
        </p:spPr>
        <p:txBody>
          <a:bodyPr>
            <a:normAutofit/>
          </a:bodyPr>
          <a:lstStyle/>
          <a:p>
            <a:r>
              <a:rPr lang="en-US" sz="1100" b="1" dirty="0"/>
              <a:t>Instructor Notes: </a:t>
            </a:r>
          </a:p>
          <a:p>
            <a:endParaRPr lang="en-US" sz="1100" b="1" dirty="0"/>
          </a:p>
          <a:p>
            <a:r>
              <a:rPr lang="en-US" sz="1100" b="1" dirty="0"/>
              <a:t>[This slide is optional but lends itself to great discussion. If time permits, the slide is recommended.]</a:t>
            </a:r>
          </a:p>
          <a:p>
            <a:endParaRPr lang="en-US" sz="1100" dirty="0"/>
          </a:p>
          <a:p>
            <a:pPr marL="232802" indent="-232802">
              <a:buFont typeface="+mj-lt"/>
              <a:buAutoNum type="arabicParenR"/>
            </a:pPr>
            <a:r>
              <a:rPr lang="en-US" sz="1100" dirty="0"/>
              <a:t>Inform students that this is the ranking for U.S. Youth compared to U.S. adults. </a:t>
            </a:r>
          </a:p>
          <a:p>
            <a:pPr marL="232802" indent="-232802">
              <a:buFont typeface="+mj-lt"/>
              <a:buAutoNum type="arabicParenR"/>
            </a:pPr>
            <a:r>
              <a:rPr lang="en-US" sz="1100" dirty="0"/>
              <a:t>The top five strengths are highlighted in yellow. Discuss as a large group the top strengths and whether they agree with/disagree with them and WHY. </a:t>
            </a:r>
          </a:p>
          <a:p>
            <a:pPr marL="232802" indent="-232802">
              <a:buFont typeface="+mj-lt"/>
              <a:buAutoNum type="arabicParenR"/>
            </a:pPr>
            <a:r>
              <a:rPr lang="en-US" sz="1100" dirty="0"/>
              <a:t>The bottom five strengths are highlighted in red. Discuss as a large group the bottom strengths and whether they agree with/disagree with them and WHY.</a:t>
            </a:r>
          </a:p>
          <a:p>
            <a:pPr marL="232802" indent="-232802">
              <a:buFont typeface="+mj-lt"/>
              <a:buAutoNum type="arabicParenR"/>
            </a:pPr>
            <a:r>
              <a:rPr lang="en-US" sz="1100" dirty="0"/>
              <a:t>Discuss the differences between adults and youth. </a:t>
            </a:r>
          </a:p>
          <a:p>
            <a:pPr marL="232802" indent="-232802">
              <a:buFont typeface="+mj-lt"/>
              <a:buAutoNum type="arabicParenR"/>
            </a:pPr>
            <a:r>
              <a:rPr lang="en-US" sz="1100" dirty="0"/>
              <a:t>Compare the youth results on the slide to the posted strengths of your group in the classroom. </a:t>
            </a:r>
          </a:p>
          <a:p>
            <a:pPr marL="232802" indent="-232802">
              <a:buFont typeface="+mj-lt"/>
              <a:buAutoNum type="arabicParenR"/>
            </a:pPr>
            <a:r>
              <a:rPr lang="en-US" sz="1100" dirty="0"/>
              <a:t>The goal of this slide is to have a great discussion. </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5125944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4" name="Slide Number Placeholder 3"/>
          <p:cNvSpPr>
            <a:spLocks noGrp="1"/>
          </p:cNvSpPr>
          <p:nvPr>
            <p:ph type="sldNum" sz="quarter" idx="10"/>
          </p:nvPr>
        </p:nvSpPr>
        <p:spPr/>
        <p:txBody>
          <a:bodyPr/>
          <a:lstStyle/>
          <a:p>
            <a:pPr>
              <a:defRPr/>
            </a:pPr>
            <a:fld id="{D53C7E06-EB54-4025-9E06-5B9185C0A6A6}" type="slidenum">
              <a:rPr lang="en-US" smtClean="0"/>
              <a:pPr>
                <a:defRPr/>
              </a:pPr>
              <a:t>183</a:t>
            </a:fld>
            <a:endParaRPr lang="en-US" dirty="0"/>
          </a:p>
        </p:txBody>
      </p:sp>
      <p:sp>
        <p:nvSpPr>
          <p:cNvPr id="6" name="Notes Placeholder 2"/>
          <p:cNvSpPr>
            <a:spLocks noGrp="1"/>
          </p:cNvSpPr>
          <p:nvPr>
            <p:ph type="body" idx="1"/>
          </p:nvPr>
        </p:nvSpPr>
        <p:spPr>
          <a:xfrm>
            <a:off x="124006" y="3238680"/>
            <a:ext cx="3829249" cy="5687282"/>
          </a:xfrm>
        </p:spPr>
        <p:txBody>
          <a:bodyPr>
            <a:normAutofit/>
          </a:bodyPr>
          <a:lstStyle/>
          <a:p>
            <a:pPr>
              <a:lnSpc>
                <a:spcPct val="100000"/>
              </a:lnSpc>
              <a:defRPr/>
            </a:pPr>
            <a:r>
              <a:rPr lang="en-US" sz="1100" b="1" dirty="0"/>
              <a:t>Instructor Notes:</a:t>
            </a:r>
          </a:p>
          <a:p>
            <a:pPr>
              <a:lnSpc>
                <a:spcPct val="100000"/>
              </a:lnSpc>
              <a:defRPr/>
            </a:pPr>
            <a:endParaRPr lang="en-US" sz="1100" b="1" dirty="0"/>
          </a:p>
          <a:p>
            <a:pPr>
              <a:lnSpc>
                <a:spcPct val="100000"/>
              </a:lnSpc>
              <a:defRPr/>
            </a:pPr>
            <a:r>
              <a:rPr lang="en-US" sz="1100" dirty="0"/>
              <a:t>Review the Key Principles (if time permits). Refer to Participants Workbook (p.69)</a:t>
            </a:r>
          </a:p>
          <a:p>
            <a:pPr marL="221464" indent="-221464">
              <a:lnSpc>
                <a:spcPct val="100000"/>
              </a:lnSpc>
              <a:buFontTx/>
              <a:buAutoNum type="arabicParenR"/>
              <a:defRPr/>
            </a:pPr>
            <a:endParaRPr lang="en-US" sz="1100" dirty="0"/>
          </a:p>
          <a:p>
            <a:pPr marL="221464" indent="-221464">
              <a:lnSpc>
                <a:spcPct val="100000"/>
              </a:lnSpc>
              <a:defRPr/>
            </a:pPr>
            <a:r>
              <a:rPr lang="en-US" sz="1100" b="1" u="sng" dirty="0"/>
              <a:t>Reflection</a:t>
            </a:r>
            <a:r>
              <a:rPr lang="en-US" sz="1100" u="sng" dirty="0"/>
              <a:t> (Low-Tech)</a:t>
            </a:r>
          </a:p>
          <a:p>
            <a:pPr marL="221464" indent="-221464">
              <a:lnSpc>
                <a:spcPct val="100000"/>
              </a:lnSpc>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own lives. </a:t>
            </a:r>
            <a:endParaRPr lang="en-US" sz="1100" u="sng" dirty="0"/>
          </a:p>
          <a:p>
            <a:pPr>
              <a:lnSpc>
                <a:spcPct val="100000"/>
              </a:lnSpc>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32660113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23237" name="Subtitle 1"/>
          <p:cNvSpPr txBox="1">
            <a:spLocks/>
          </p:cNvSpPr>
          <p:nvPr/>
        </p:nvSpPr>
        <p:spPr bwMode="auto">
          <a:xfrm>
            <a:off x="219080" y="1987475"/>
            <a:ext cx="6572250" cy="7156753"/>
          </a:xfrm>
          <a:prstGeom prst="rect">
            <a:avLst/>
          </a:prstGeom>
          <a:noFill/>
          <a:ln w="9525">
            <a:noFill/>
            <a:miter lim="800000"/>
            <a:headEnd/>
            <a:tailEnd/>
          </a:ln>
        </p:spPr>
        <p:txBody>
          <a:bodyPr lIns="89370" tIns="44686" rIns="89370" bIns="44686"/>
          <a:lstStyle/>
          <a:p>
            <a:pPr marL="1159476" indent="-1159476">
              <a:spcBef>
                <a:spcPct val="20000"/>
              </a:spcBef>
              <a:tabLst>
                <a:tab pos="1159476" algn="l"/>
              </a:tabLst>
              <a:defRPr/>
            </a:pPr>
            <a:r>
              <a:rPr lang="en-US" altLang="en-US" sz="1100" b="1" dirty="0">
                <a:latin typeface="Verdana" pitchFamily="34" charset="0"/>
              </a:rPr>
              <a:t>Rationale:</a:t>
            </a:r>
            <a:r>
              <a:rPr lang="en-US" altLang="en-US" sz="1100" dirty="0">
                <a:latin typeface="Verdana" pitchFamily="34" charset="0"/>
              </a:rPr>
              <a:t>	</a:t>
            </a:r>
            <a:r>
              <a:rPr kumimoji="1" lang="en-US" altLang="en-US" sz="1100" dirty="0">
                <a:latin typeface="Verdana" pitchFamily="34" charset="0"/>
              </a:rPr>
              <a:t>Drs. Chris Peterson and Martin Seligman identified the Character Strengths that are valued in nearly every culture. They identified a total of twenty-four Character Strengths that appear to be universal. Character Strengths, in addition to skills and talents, can be used to overcome challenges and to strengthen leadership.</a:t>
            </a:r>
            <a:endParaRPr lang="en-US" altLang="en-US" sz="1100" dirty="0">
              <a:latin typeface="Verdana" pitchFamily="34" charset="0"/>
            </a:endParaRPr>
          </a:p>
          <a:p>
            <a:pPr marL="1159476" indent="-1159476">
              <a:spcBef>
                <a:spcPct val="20000"/>
              </a:spcBef>
              <a:tabLst>
                <a:tab pos="1159476" algn="l"/>
              </a:tabLst>
              <a:defRPr/>
            </a:pPr>
            <a:endParaRPr lang="en-US" altLang="en-US" sz="1100" b="1" dirty="0">
              <a:latin typeface="Verdana" pitchFamily="34" charset="0"/>
            </a:endParaRPr>
          </a:p>
          <a:p>
            <a:pPr marL="1159476" indent="-1159476">
              <a:spcBef>
                <a:spcPct val="20000"/>
              </a:spcBef>
              <a:tabLst>
                <a:tab pos="1159476" algn="l"/>
              </a:tabLst>
              <a:defRPr/>
            </a:pPr>
            <a:r>
              <a:rPr lang="en-US" altLang="en-US" sz="1100" b="1" dirty="0">
                <a:latin typeface="Verdana" pitchFamily="34" charset="0"/>
              </a:rPr>
              <a:t>Objective:</a:t>
            </a:r>
            <a:r>
              <a:rPr lang="en-US" altLang="en-US" sz="1100" dirty="0">
                <a:latin typeface="Verdana" pitchFamily="34" charset="0"/>
              </a:rPr>
              <a:t>	</a:t>
            </a:r>
            <a:r>
              <a:rPr kumimoji="1" lang="en-US" altLang="en-US" sz="1100" dirty="0">
                <a:latin typeface="Verdana" pitchFamily="34" charset="0"/>
              </a:rPr>
              <a:t>Use Character Strengths in yourself and in others to overcome challenges, increase team effectiveness, and strengthen leadership.</a:t>
            </a:r>
          </a:p>
          <a:p>
            <a:pPr marL="1117607" indent="-1117607">
              <a:spcBef>
                <a:spcPct val="20000"/>
              </a:spcBef>
              <a:tabLst>
                <a:tab pos="1117607" algn="l"/>
              </a:tabLst>
              <a:defRPr/>
            </a:pPr>
            <a:endParaRPr lang="en-US" altLang="en-US" sz="1100" b="1" dirty="0">
              <a:latin typeface="Verdana" pitchFamily="34" charset="0"/>
            </a:endParaRPr>
          </a:p>
          <a:p>
            <a:pPr marL="1117607" indent="-1117607">
              <a:spcBef>
                <a:spcPct val="20000"/>
              </a:spcBef>
              <a:tabLst>
                <a:tab pos="1117607" algn="l"/>
              </a:tabLst>
              <a:defRPr/>
            </a:pPr>
            <a:endParaRPr lang="en-US" altLang="en-US" sz="1100" b="1" dirty="0">
              <a:latin typeface="Verdana" pitchFamily="34" charset="0"/>
            </a:endParaRPr>
          </a:p>
          <a:p>
            <a:pPr marL="1117607" indent="-1117607">
              <a:spcBef>
                <a:spcPct val="20000"/>
              </a:spcBef>
              <a:tabLst>
                <a:tab pos="1117607" algn="l"/>
              </a:tabLst>
              <a:defRPr/>
            </a:pPr>
            <a:endParaRPr lang="en-US" altLang="en-US" sz="1100" b="1" dirty="0">
              <a:latin typeface="Verdana" pitchFamily="34" charset="0"/>
            </a:endParaRPr>
          </a:p>
          <a:p>
            <a:pPr marL="1117607" indent="-1117607">
              <a:spcBef>
                <a:spcPct val="20000"/>
              </a:spcBef>
              <a:tabLst>
                <a:tab pos="1117607" algn="l"/>
              </a:tabLst>
              <a:defRPr/>
            </a:pPr>
            <a:endParaRPr lang="en-US" altLang="en-US" sz="1100" b="1" dirty="0">
              <a:latin typeface="Verdana" pitchFamily="34" charset="0"/>
            </a:endParaRPr>
          </a:p>
          <a:p>
            <a:pPr marL="1117607" indent="-1117607">
              <a:spcBef>
                <a:spcPct val="20000"/>
              </a:spcBef>
              <a:tabLst>
                <a:tab pos="1117607" algn="l"/>
              </a:tabLst>
              <a:defRPr/>
            </a:pPr>
            <a:r>
              <a:rPr lang="en-US" altLang="en-US" sz="1100" b="1" dirty="0">
                <a:latin typeface="Verdana" pitchFamily="34" charset="0"/>
              </a:rPr>
              <a:t>Unit Overview and Recommended Timing:</a:t>
            </a:r>
          </a:p>
          <a:p>
            <a:pPr marL="1159476" indent="-1159476">
              <a:spcBef>
                <a:spcPct val="20000"/>
              </a:spcBef>
              <a:tabLst>
                <a:tab pos="1159476" algn="l"/>
              </a:tabLst>
              <a:defRPr/>
            </a:pPr>
            <a:endParaRPr lang="en-US" altLang="en-US" sz="1100" dirty="0">
              <a:latin typeface="Verdana" pitchFamily="34" charset="0"/>
            </a:endParaRPr>
          </a:p>
        </p:txBody>
      </p:sp>
      <p:sp>
        <p:nvSpPr>
          <p:cNvPr id="37892" name="Title 4"/>
          <p:cNvSpPr txBox="1">
            <a:spLocks/>
          </p:cNvSpPr>
          <p:nvPr/>
        </p:nvSpPr>
        <p:spPr bwMode="auto">
          <a:xfrm>
            <a:off x="219080" y="959152"/>
            <a:ext cx="6572250" cy="664029"/>
          </a:xfrm>
          <a:prstGeom prst="rect">
            <a:avLst/>
          </a:prstGeom>
          <a:noFill/>
          <a:ln w="9525">
            <a:noFill/>
            <a:miter lim="800000"/>
            <a:headEnd/>
            <a:tailEnd/>
          </a:ln>
        </p:spPr>
        <p:txBody>
          <a:bodyPr lIns="89370" tIns="44686" rIns="89370" bIns="44686"/>
          <a:lstStyle/>
          <a:p>
            <a:r>
              <a:rPr lang="en-US" sz="2000" b="1" dirty="0">
                <a:latin typeface="Verdana" pitchFamily="34" charset="0"/>
              </a:rPr>
              <a:t>Resilience Training for Teens, </a:t>
            </a:r>
          </a:p>
          <a:p>
            <a:r>
              <a:rPr lang="en-US" sz="2000" b="1" dirty="0">
                <a:latin typeface="Verdana" pitchFamily="34" charset="0"/>
              </a:rPr>
              <a:t>Unit 14:</a:t>
            </a:r>
            <a:r>
              <a:rPr lang="en-US" sz="2000" b="1" dirty="0">
                <a:solidFill>
                  <a:srgbClr val="000000"/>
                </a:solidFill>
                <a:latin typeface="Verdana" pitchFamily="34" charset="0"/>
              </a:rPr>
              <a:t> Character Strengths: Using Your Strengths With Others</a:t>
            </a:r>
            <a:endParaRPr lang="en-US" sz="2000" b="1" dirty="0">
              <a:latin typeface="Verdana" pitchFamily="34" charset="0"/>
            </a:endParaRPr>
          </a:p>
        </p:txBody>
      </p:sp>
      <p:pic>
        <p:nvPicPr>
          <p:cNvPr id="37893"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7894"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1874279038"/>
              </p:ext>
            </p:extLst>
          </p:nvPr>
        </p:nvGraphicFramePr>
        <p:xfrm>
          <a:off x="219080" y="4700828"/>
          <a:ext cx="6572250" cy="2630622"/>
        </p:xfrm>
        <a:graphic>
          <a:graphicData uri="http://schemas.openxmlformats.org/drawingml/2006/table">
            <a:tbl>
              <a:tblPr/>
              <a:tblGrid>
                <a:gridCol w="5489753">
                  <a:extLst>
                    <a:ext uri="{9D8B030D-6E8A-4147-A177-3AD203B41FA5}">
                      <a16:colId xmlns:a16="http://schemas.microsoft.com/office/drawing/2014/main" val="20000"/>
                    </a:ext>
                  </a:extLst>
                </a:gridCol>
                <a:gridCol w="1082498">
                  <a:extLst>
                    <a:ext uri="{9D8B030D-6E8A-4147-A177-3AD203B41FA5}">
                      <a16:colId xmlns:a16="http://schemas.microsoft.com/office/drawing/2014/main" val="20001"/>
                    </a:ext>
                  </a:extLst>
                </a:gridCol>
              </a:tblGrid>
              <a:tr h="504482">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Review</a:t>
                      </a:r>
                      <a:r>
                        <a:rPr lang="en-US" sz="1100" b="0" i="0" u="none" strike="noStrike" kern="1200" baseline="0" dirty="0">
                          <a:solidFill>
                            <a:schemeClr val="tx1"/>
                          </a:solidFill>
                          <a:latin typeface="Verdana" pitchFamily="34" charset="0"/>
                          <a:ea typeface="Calibri"/>
                        </a:rPr>
                        <a:t> Character Strengths and outline that this unit is about using Character Strengths to overcome challenges and work better as a team</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617274">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 </a:t>
                      </a:r>
                    </a:p>
                    <a:p>
                      <a:pPr marL="0" marR="0" indent="0" algn="l" rtl="0" fontAlgn="base">
                        <a:lnSpc>
                          <a:spcPct val="115000"/>
                        </a:lnSpc>
                        <a:spcBef>
                          <a:spcPts val="0"/>
                        </a:spcBef>
                        <a:spcAft>
                          <a:spcPts val="0"/>
                        </a:spcAft>
                        <a:buClrTx/>
                        <a:buSzPts val="1400"/>
                        <a:buFont typeface="+mj-lt"/>
                        <a:buNone/>
                        <a:tabLst/>
                      </a:pP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1) Shadow side discussion </a:t>
                      </a:r>
                      <a:r>
                        <a:rPr lang="en-US" sz="1100" b="0" i="0" u="none" strike="noStrike" kern="1200" baseline="0" dirty="0">
                          <a:solidFill>
                            <a:schemeClr val="tx1"/>
                          </a:solidFill>
                          <a:latin typeface="Verdana" pitchFamily="34" charset="0"/>
                          <a:ea typeface="Calibri"/>
                        </a:rPr>
                        <a:t>*(LT)</a:t>
                      </a:r>
                      <a:endParaRPr lang="en-US" sz="1100" b="1" i="0" u="none" strike="noStrike" kern="1200" dirty="0">
                        <a:solidFill>
                          <a:schemeClr val="tx1"/>
                        </a:solidFill>
                        <a:latin typeface="Verdana" pitchFamily="34" charset="0"/>
                        <a:ea typeface="Calibri"/>
                      </a:endParaRPr>
                    </a:p>
                    <a:p>
                      <a:pPr marL="0" marR="0" indent="0" algn="l" rtl="0" fontAlgn="base">
                        <a:lnSpc>
                          <a:spcPct val="115000"/>
                        </a:lnSpc>
                        <a:spcBef>
                          <a:spcPts val="0"/>
                        </a:spcBef>
                        <a:spcAft>
                          <a:spcPts val="0"/>
                        </a:spcAft>
                        <a:buClrTx/>
                        <a:buSzPts val="1400"/>
                        <a:buFont typeface="+mj-lt"/>
                        <a:buNone/>
                        <a:tabLst/>
                      </a:pP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2)</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“Honest Abe” Geico</a:t>
                      </a:r>
                      <a:r>
                        <a:rPr lang="en-US" sz="1100" b="0" i="0" u="none" strike="noStrike" kern="1200" baseline="0" dirty="0">
                          <a:solidFill>
                            <a:schemeClr val="tx1"/>
                          </a:solidFill>
                          <a:latin typeface="Verdana" pitchFamily="34" charset="0"/>
                          <a:ea typeface="Calibri"/>
                        </a:rPr>
                        <a:t> commercial (HT)</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10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617274">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1) Challenges and Teams in Participant Workbook *(LT)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2) Great Leader in Participant Workbook (LT)</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25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Reflection:</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daily lives *</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274320">
                <a:tc>
                  <a:txBody>
                    <a:bodyPr/>
                    <a:lstStyle/>
                    <a:p>
                      <a:pPr marL="3175" marR="0" indent="0" algn="l" rtl="0" fontAlgn="base">
                        <a:lnSpc>
                          <a:spcPct val="115000"/>
                        </a:lnSpc>
                        <a:spcBef>
                          <a:spcPts val="0"/>
                        </a:spcBef>
                        <a:spcAft>
                          <a:spcPts val="0"/>
                        </a:spcAft>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45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bl>
          </a:graphicData>
        </a:graphic>
      </p:graphicFrame>
      <p:sp>
        <p:nvSpPr>
          <p:cNvPr id="11" name="Slide Number Placeholder 10"/>
          <p:cNvSpPr>
            <a:spLocks noGrp="1"/>
          </p:cNvSpPr>
          <p:nvPr>
            <p:ph type="sldNum" sz="quarter" idx="5"/>
          </p:nvPr>
        </p:nvSpPr>
        <p:spPr/>
        <p:txBody>
          <a:bodyPr/>
          <a:lstStyle/>
          <a:p>
            <a:pPr>
              <a:defRPr/>
            </a:pPr>
            <a:fld id="{CA2DEE3F-6DFD-4C21-B933-8227BD48408B}" type="slidenum">
              <a:rPr lang="en-US"/>
              <a:pPr>
                <a:defRPr/>
              </a:pPr>
              <a:t>184</a:t>
            </a:fld>
            <a:endParaRPr lang="en-US" dirty="0"/>
          </a:p>
        </p:txBody>
      </p:sp>
      <p:sp>
        <p:nvSpPr>
          <p:cNvPr id="12"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99056476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a:spcBef>
                <a:spcPct val="20000"/>
              </a:spcBef>
              <a:tabLst>
                <a:tab pos="54753" algn="l"/>
              </a:tabLst>
              <a:defRPr/>
            </a:pPr>
            <a:r>
              <a:rPr lang="en-US" altLang="en-US" sz="1100" b="1" i="1" dirty="0">
                <a:latin typeface="Verdana" pitchFamily="34" charset="0"/>
              </a:rPr>
              <a:t>Shadow Side	</a:t>
            </a:r>
            <a:r>
              <a:rPr lang="en-US" altLang="en-US" sz="1100" dirty="0">
                <a:latin typeface="Verdana" pitchFamily="34" charset="0"/>
              </a:rPr>
              <a:t>A way in which a Character Strength can get one into trouble 			or cause difficulty</a:t>
            </a:r>
          </a:p>
          <a:p>
            <a:pPr>
              <a:spcBef>
                <a:spcPct val="20000"/>
              </a:spcBef>
              <a:tabLst>
                <a:tab pos="54753" algn="l"/>
              </a:tabLst>
              <a:defRPr/>
            </a:pPr>
            <a:endParaRPr lang="en-US" altLang="en-US" sz="1100" dirty="0">
              <a:latin typeface="Verdana" pitchFamily="34" charset="0"/>
            </a:endParaRPr>
          </a:p>
          <a:p>
            <a:pPr>
              <a:spcBef>
                <a:spcPct val="20000"/>
              </a:spcBef>
              <a:tabLst>
                <a:tab pos="54753" algn="l"/>
              </a:tabLst>
              <a:defRPr/>
            </a:pPr>
            <a:r>
              <a:rPr lang="en-US" altLang="en-US" sz="1100" b="1" i="1" dirty="0">
                <a:latin typeface="Verdana" pitchFamily="34" charset="0"/>
              </a:rPr>
              <a:t>Signature Character</a:t>
            </a:r>
            <a:r>
              <a:rPr lang="en-US" altLang="en-US" sz="1100" dirty="0">
                <a:latin typeface="Verdana" pitchFamily="34" charset="0"/>
              </a:rPr>
              <a:t>	The top, or most prominent, of your Character Strengths</a:t>
            </a:r>
          </a:p>
          <a:p>
            <a:pPr>
              <a:spcBef>
                <a:spcPct val="20000"/>
              </a:spcBef>
              <a:tabLst>
                <a:tab pos="54753" algn="l"/>
              </a:tabLst>
              <a:defRPr/>
            </a:pPr>
            <a:endParaRPr lang="en-US" altLang="en-US" sz="1100" i="1" dirty="0">
              <a:latin typeface="Verdana" pitchFamily="34" charset="0"/>
            </a:endParaRPr>
          </a:p>
          <a:p>
            <a:pPr>
              <a:spcBef>
                <a:spcPct val="20000"/>
              </a:spcBef>
              <a:tabLst>
                <a:tab pos="54753" algn="l"/>
              </a:tabLst>
              <a:defRPr/>
            </a:pPr>
            <a:r>
              <a:rPr lang="en-US" altLang="en-US" sz="1100" b="1" i="1" dirty="0">
                <a:latin typeface="Verdana" pitchFamily="34" charset="0"/>
              </a:rPr>
              <a:t>Strengths</a:t>
            </a:r>
          </a:p>
          <a:p>
            <a:pPr marL="1117607" indent="-1117607">
              <a:spcBef>
                <a:spcPct val="20000"/>
              </a:spcBef>
              <a:tabLst>
                <a:tab pos="1117607" algn="l"/>
              </a:tabLst>
              <a:defRPr/>
            </a:pPr>
            <a:endParaRPr lang="en-US" altLang="en-US" sz="1100" b="1" dirty="0">
              <a:latin typeface="Verdana" pitchFamily="34" charset="0"/>
            </a:endParaRPr>
          </a:p>
          <a:p>
            <a:pPr marL="1117607" indent="-1117607">
              <a:spcBef>
                <a:spcPct val="20000"/>
              </a:spcBef>
              <a:tabLst>
                <a:tab pos="1117607" algn="l"/>
              </a:tabLst>
              <a:defRPr/>
            </a:pPr>
            <a:endParaRPr lang="en-US" altLang="en-US" sz="11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Character Strengths</a:t>
            </a:r>
          </a:p>
          <a:p>
            <a:pPr fontAlgn="auto">
              <a:spcAft>
                <a:spcPts val="0"/>
              </a:spcAft>
              <a:defRPr/>
            </a:pPr>
            <a:r>
              <a:rPr lang="en-US" sz="2000" b="1" dirty="0">
                <a:latin typeface="Verdana" pitchFamily="34" charset="0"/>
                <a:ea typeface="+mj-ea"/>
                <a:cs typeface="+mj-cs"/>
              </a:rPr>
              <a:t>Key Terms</a:t>
            </a:r>
          </a:p>
        </p:txBody>
      </p:sp>
      <p:pic>
        <p:nvPicPr>
          <p:cNvPr id="38917"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8918"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FB7A7706-2FF5-481B-A95B-9DB5F54D8153}" type="slidenum">
              <a:rPr lang="en-US"/>
              <a:pPr>
                <a:defRPr/>
              </a:pPr>
              <a:t>185</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80052820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xfrm>
            <a:off x="113959"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a:t>
            </a:r>
          </a:p>
          <a:p>
            <a:pPr>
              <a:lnSpc>
                <a:spcPct val="100000"/>
              </a:lnSpc>
              <a:spcBef>
                <a:spcPts val="0"/>
              </a:spcBef>
              <a:defRPr/>
            </a:pPr>
            <a:endParaRPr lang="en-US" sz="800" b="1" dirty="0"/>
          </a:p>
          <a:p>
            <a:pPr>
              <a:lnSpc>
                <a:spcPct val="100000"/>
              </a:lnSpc>
              <a:spcBef>
                <a:spcPts val="0"/>
              </a:spcBef>
              <a:defRPr/>
            </a:pPr>
            <a:r>
              <a:rPr lang="en-US" sz="1100" b="1" u="sng" dirty="0"/>
              <a:t>Activity</a:t>
            </a:r>
            <a:r>
              <a:rPr lang="en-US" sz="1100" u="sng" dirty="0"/>
              <a:t> (Low-Tech)</a:t>
            </a:r>
          </a:p>
          <a:p>
            <a:pPr>
              <a:lnSpc>
                <a:spcPct val="100000"/>
              </a:lnSpc>
              <a:spcBef>
                <a:spcPts val="0"/>
              </a:spcBef>
              <a:defRPr/>
            </a:pPr>
            <a:endParaRPr lang="en-US" sz="800" u="sng" dirty="0"/>
          </a:p>
          <a:p>
            <a:pPr marL="232802" indent="-232802">
              <a:lnSpc>
                <a:spcPct val="100000"/>
              </a:lnSpc>
              <a:spcBef>
                <a:spcPts val="0"/>
              </a:spcBef>
              <a:buFont typeface="+mj-lt"/>
              <a:buAutoNum type="arabicParenR"/>
              <a:defRPr/>
            </a:pPr>
            <a:r>
              <a:rPr lang="en-US" sz="1100" dirty="0"/>
              <a:t>Begin the lesson with Hunt the Good Stuff.</a:t>
            </a:r>
          </a:p>
          <a:p>
            <a:pPr marL="232802" indent="-232802">
              <a:lnSpc>
                <a:spcPct val="100000"/>
              </a:lnSpc>
              <a:spcBef>
                <a:spcPts val="0"/>
              </a:spcBef>
              <a:buFont typeface="+mj-lt"/>
              <a:buAutoNum type="arabicParenR"/>
              <a:defRPr/>
            </a:pPr>
            <a:r>
              <a:rPr lang="en-US" sz="1100" dirty="0"/>
              <a:t>Have students write down one to three good things in the Participant Workbook. (p.70)</a:t>
            </a:r>
          </a:p>
          <a:p>
            <a:pPr marL="232802" indent="-232802">
              <a:lnSpc>
                <a:spcPct val="100000"/>
              </a:lnSpc>
              <a:spcBef>
                <a:spcPts val="0"/>
              </a:spcBef>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lnSpc>
                <a:spcPct val="100000"/>
              </a:lnSpc>
              <a:spcBef>
                <a:spcPts val="0"/>
              </a:spcBef>
              <a:buFont typeface="+mj-lt"/>
              <a:buAutoNum type="arabicParenR"/>
              <a:defRPr/>
            </a:pPr>
            <a:r>
              <a:rPr lang="en-US" sz="1100" dirty="0"/>
              <a:t>Ask a couple students to share their “"Good Stuff"” at the group level. Remember to emphasize that the students explain why it is a good thing to them. </a:t>
            </a:r>
          </a:p>
          <a:p>
            <a:pPr marL="221464" indent="-221464">
              <a:lnSpc>
                <a:spcPct val="100000"/>
              </a:lnSpc>
              <a:spcBef>
                <a:spcPts val="0"/>
              </a:spcBef>
              <a:defRPr/>
            </a:pPr>
            <a:endParaRPr lang="en-US" sz="8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800" b="1" dirty="0"/>
          </a:p>
          <a:p>
            <a:pPr marL="232802" indent="-232802">
              <a:lnSpc>
                <a:spcPct val="100000"/>
              </a:lnSpc>
              <a:spcBef>
                <a:spcPts val="0"/>
              </a:spcBef>
              <a:buFont typeface="+mj-lt"/>
              <a:buAutoNum type="arabicParenR"/>
              <a:defRPr/>
            </a:pPr>
            <a:r>
              <a:rPr lang="en-US" sz="1100" dirty="0"/>
              <a:t>Optimism is important for resilience.</a:t>
            </a:r>
          </a:p>
          <a:p>
            <a:pPr marL="232802" indent="-232802">
              <a:lnSpc>
                <a:spcPct val="100000"/>
              </a:lnSpc>
              <a:spcBef>
                <a:spcPts val="0"/>
              </a:spcBef>
              <a:buFont typeface="+mj-lt"/>
              <a:buAutoNum type="arabicParenR"/>
              <a:defRPr/>
            </a:pPr>
            <a:r>
              <a:rPr lang="en-US" sz="1100" dirty="0"/>
              <a:t>HTGS is a skill to use daily, or at least several times a week</a:t>
            </a:r>
          </a:p>
          <a:p>
            <a:pPr>
              <a:lnSpc>
                <a:spcPct val="100000"/>
              </a:lnSpc>
              <a:spcBef>
                <a:spcPts val="0"/>
              </a:spcBef>
              <a:defRPr/>
            </a:pPr>
            <a:endParaRPr lang="en-US" sz="1100" dirty="0"/>
          </a:p>
          <a:p>
            <a:pPr marL="221464" indent="-221464">
              <a:lnSpc>
                <a:spcPct val="100000"/>
              </a:lnSpc>
              <a:spcBef>
                <a:spcPts val="0"/>
              </a:spcBef>
              <a:defRPr/>
            </a:pPr>
            <a:endParaRPr lang="en-US" sz="1100" dirty="0"/>
          </a:p>
          <a:p>
            <a:pPr marL="221464" indent="-221464">
              <a:defRPr/>
            </a:pPr>
            <a:endParaRPr lang="en-US" sz="1000" dirty="0"/>
          </a:p>
          <a:p>
            <a:pPr>
              <a:defRPr/>
            </a:pPr>
            <a:endParaRPr lang="en-US" dirty="0"/>
          </a:p>
        </p:txBody>
      </p:sp>
      <p:sp>
        <p:nvSpPr>
          <p:cNvPr id="4" name="Slide Number Placeholder 3"/>
          <p:cNvSpPr>
            <a:spLocks noGrp="1"/>
          </p:cNvSpPr>
          <p:nvPr>
            <p:ph type="sldNum" sz="quarter" idx="5"/>
          </p:nvPr>
        </p:nvSpPr>
        <p:spPr/>
        <p:txBody>
          <a:bodyPr/>
          <a:lstStyle/>
          <a:p>
            <a:pPr>
              <a:defRPr/>
            </a:pPr>
            <a:fld id="{60824BA2-F9E2-4AFA-8AAA-031F8EAA69A2}" type="slidenum">
              <a:rPr lang="en-US" smtClean="0"/>
              <a:pPr>
                <a:defRPr/>
              </a:pPr>
              <a:t>186</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82734674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2BAC6E50-464B-4C58-98C8-072C4BF004E2}" type="slidenum">
              <a:rPr lang="en-US" smtClean="0"/>
              <a:pPr>
                <a:defRPr/>
              </a:pPr>
              <a:t>187</a:t>
            </a:fld>
            <a:endParaRPr lang="en-US" dirty="0"/>
          </a:p>
        </p:txBody>
      </p:sp>
      <p:sp>
        <p:nvSpPr>
          <p:cNvPr id="9" name="Notes Placeholder 2"/>
          <p:cNvSpPr>
            <a:spLocks noGrp="1"/>
          </p:cNvSpPr>
          <p:nvPr>
            <p:ph type="body" sz="quarter" idx="10"/>
          </p:nvPr>
        </p:nvSpPr>
        <p:spPr bwMode="auto">
          <a:xfrm>
            <a:off x="113956" y="3238680"/>
            <a:ext cx="3829249" cy="5687282"/>
          </a:xfrm>
        </p:spPr>
        <p:txBody>
          <a:bodyPr wrap="square" numCol="1" anchor="t" anchorCtr="0" compatLnSpc="1">
            <a:prstTxWarp prst="textNoShape">
              <a:avLst/>
            </a:prstTxWarp>
          </a:bodyPr>
          <a:lstStyle/>
          <a:p>
            <a:pPr>
              <a:defRPr/>
            </a:pPr>
            <a:r>
              <a:rPr lang="en-US" sz="1100" b="1" dirty="0"/>
              <a:t>Instructor Notes: </a:t>
            </a:r>
          </a:p>
          <a:p>
            <a:pPr>
              <a:defRPr/>
            </a:pPr>
            <a:endParaRPr lang="en-US" sz="1100" dirty="0"/>
          </a:p>
          <a:p>
            <a:pPr marL="232802" lvl="1" indent="-232802" eaLnBrk="1" hangingPunct="1">
              <a:buFont typeface="+mj-lt"/>
              <a:buAutoNum type="arabicParenR"/>
              <a:defRPr/>
            </a:pPr>
            <a:r>
              <a:rPr lang="en-US" altLang="en-US" sz="1100" dirty="0"/>
              <a:t>Tell students in one sentence what they will be learning.</a:t>
            </a:r>
          </a:p>
          <a:p>
            <a:pPr marL="232802" lvl="1" indent="-232802" eaLnBrk="1" hangingPunct="1">
              <a:buFont typeface="+mj-lt"/>
              <a:buAutoNum type="arabicParenR"/>
              <a:defRPr/>
            </a:pPr>
            <a:r>
              <a:rPr lang="en-US" altLang="en-US" sz="1100" dirty="0"/>
              <a:t>Provide students with the resilience Core Competency the skill targets. </a:t>
            </a:r>
          </a:p>
          <a:p>
            <a:pPr marL="231895" lvl="1" indent="-231895" eaLnBrk="1" hangingPunct="1">
              <a:defRPr/>
            </a:pPr>
            <a:endParaRPr lang="en-US" altLang="en-US" sz="1100" b="1" dirty="0"/>
          </a:p>
          <a:p>
            <a:pPr marL="231895" lvl="1" indent="-231895" eaLnBrk="1" hangingPunct="1">
              <a:defRPr/>
            </a:pPr>
            <a:r>
              <a:rPr lang="en-US" altLang="en-US" sz="1100" b="1" dirty="0"/>
              <a:t>Key Points:</a:t>
            </a:r>
          </a:p>
          <a:p>
            <a:pPr marL="231895" lvl="1" indent="-231895" eaLnBrk="1" hangingPunct="1">
              <a:defRPr/>
            </a:pPr>
            <a:endParaRPr lang="en-US" altLang="en-US" sz="1100" b="1" dirty="0"/>
          </a:p>
          <a:p>
            <a:pPr marL="232802" lvl="1" indent="-232802" eaLnBrk="1" hangingPunct="1">
              <a:buFont typeface="+mj-lt"/>
              <a:buAutoNum type="arabicParenR"/>
              <a:defRPr/>
            </a:pPr>
            <a:r>
              <a:rPr lang="en-US" altLang="en-US" sz="1100" dirty="0"/>
              <a:t>Character Strengths can also be used with others to help overcome challenges and in leadership. </a:t>
            </a:r>
          </a:p>
          <a:p>
            <a:pPr marL="232802" lvl="1" indent="-232802" eaLnBrk="1" hangingPunct="1">
              <a:buFont typeface="+mj-lt"/>
              <a:buAutoNum type="arabicParenR"/>
              <a:defRPr/>
            </a:pPr>
            <a:r>
              <a:rPr lang="en-US" altLang="en-US" sz="1100" dirty="0"/>
              <a:t>Character Strengths: Using Your Strengths With Others builds Strengths of Character. </a:t>
            </a:r>
          </a:p>
          <a:p>
            <a:pPr marL="231895" lvl="1" indent="-231895" eaLnBrk="1" hangingPunct="1">
              <a:defRPr/>
            </a:pPr>
            <a:endParaRPr lang="en-US" altLang="en-US" sz="1100" dirty="0"/>
          </a:p>
          <a:p>
            <a:pPr marL="223524" indent="-223524" eaLnBrk="1" hangingPunct="1">
              <a:buFont typeface="+mj-lt"/>
              <a:buAutoNum type="arabicPeriod"/>
              <a:defRPr/>
            </a:pPr>
            <a:endParaRPr lang="en-US" sz="1100" dirty="0"/>
          </a:p>
          <a:p>
            <a:pPr eaLnBrk="1" hangingPunct="1">
              <a:defRPr/>
            </a:pPr>
            <a:endParaRPr lang="en-US" sz="1100" dirty="0"/>
          </a:p>
          <a:p>
            <a:pPr>
              <a:defRPr/>
            </a:pPr>
            <a:endParaRPr lang="en-US" sz="1000"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14736559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54160" y="3238680"/>
            <a:ext cx="3992038" cy="5687282"/>
          </a:xfrm>
        </p:spPr>
        <p:txBody>
          <a:bodyPr>
            <a:normAutofit/>
          </a:bodyPr>
          <a:lstStyle/>
          <a:p>
            <a:pPr>
              <a:lnSpc>
                <a:spcPct val="100000"/>
              </a:lnSpc>
              <a:spcBef>
                <a:spcPts val="0"/>
              </a:spcBef>
              <a:defRPr/>
            </a:pPr>
            <a:r>
              <a:rPr kumimoji="1" lang="en-US" sz="1100" b="1" dirty="0"/>
              <a:t>MRT Instructor Notes:</a:t>
            </a:r>
          </a:p>
          <a:p>
            <a:pPr>
              <a:lnSpc>
                <a:spcPct val="100000"/>
              </a:lnSpc>
              <a:spcBef>
                <a:spcPts val="0"/>
              </a:spcBef>
              <a:defRPr/>
            </a:pPr>
            <a:endParaRPr kumimoji="1" lang="en-US" sz="1100" b="1" dirty="0"/>
          </a:p>
          <a:p>
            <a:pPr>
              <a:lnSpc>
                <a:spcPct val="100000"/>
              </a:lnSpc>
              <a:spcBef>
                <a:spcPts val="0"/>
              </a:spcBef>
              <a:defRPr/>
            </a:pPr>
            <a:r>
              <a:rPr lang="en-US" sz="1100" b="1" u="sng" dirty="0"/>
              <a:t>Hook </a:t>
            </a:r>
            <a:r>
              <a:rPr lang="en-US" sz="1100" u="sng" dirty="0"/>
              <a:t>(Low-Tech)</a:t>
            </a:r>
          </a:p>
          <a:p>
            <a:pPr>
              <a:lnSpc>
                <a:spcPct val="100000"/>
              </a:lnSpc>
              <a:spcBef>
                <a:spcPts val="0"/>
              </a:spcBef>
              <a:defRPr/>
            </a:pPr>
            <a:endParaRPr lang="en-US" sz="1100" dirty="0"/>
          </a:p>
          <a:p>
            <a:pPr marL="232802" indent="-232802">
              <a:lnSpc>
                <a:spcPct val="100000"/>
              </a:lnSpc>
              <a:spcBef>
                <a:spcPts val="0"/>
              </a:spcBef>
              <a:buFont typeface="+mj-lt"/>
              <a:buAutoNum type="arabicParenR"/>
              <a:defRPr/>
            </a:pPr>
            <a:r>
              <a:rPr lang="en-US" sz="1100" dirty="0"/>
              <a:t>Ask participants if their Character Strengths have ever gotten them into trouble (e.g., offending someone because of top Character Strengths of Honesty, Authenticity, and Genuineness or Humor and Playfulness). </a:t>
            </a:r>
          </a:p>
          <a:p>
            <a:pPr marL="232802" indent="-232802">
              <a:lnSpc>
                <a:spcPct val="100000"/>
              </a:lnSpc>
              <a:spcBef>
                <a:spcPts val="0"/>
              </a:spcBef>
              <a:buFont typeface="+mj-lt"/>
              <a:buAutoNum type="arabicParenR"/>
              <a:defRPr/>
            </a:pPr>
            <a:r>
              <a:rPr lang="en-US" sz="1100" dirty="0"/>
              <a:t>Review each shadow side and provide an example of each. </a:t>
            </a:r>
          </a:p>
          <a:p>
            <a:pPr marL="232802" indent="-232802">
              <a:lnSpc>
                <a:spcPct val="100000"/>
              </a:lnSpc>
              <a:spcBef>
                <a:spcPts val="0"/>
              </a:spcBef>
              <a:buFont typeface="+mj-lt"/>
              <a:buAutoNum type="arabicParenR"/>
              <a:defRPr/>
            </a:pPr>
            <a:r>
              <a:rPr lang="en-US" sz="1100" dirty="0"/>
              <a:t>Explain that it is important to be aware of the shadow sides of your Character Strengths and the problems they can cause, particularly in relationships. </a:t>
            </a:r>
          </a:p>
          <a:p>
            <a:pPr marL="221340" indent="-221340">
              <a:lnSpc>
                <a:spcPct val="100000"/>
              </a:lnSpc>
              <a:spcBef>
                <a:spcPts val="0"/>
              </a:spcBef>
              <a:buFont typeface="+mj-lt"/>
              <a:buAutoNum type="arabicParenR"/>
              <a:defRPr/>
            </a:pPr>
            <a:endParaRPr lang="en-US" sz="1100" dirty="0"/>
          </a:p>
          <a:p>
            <a:pPr marL="221340" indent="-221340">
              <a:lnSpc>
                <a:spcPct val="100000"/>
              </a:lnSpc>
              <a:spcBef>
                <a:spcPts val="0"/>
              </a:spcBef>
              <a:defRPr/>
            </a:pPr>
            <a:r>
              <a:rPr lang="en-US" sz="1100" b="1" u="sng" dirty="0"/>
              <a:t>Hook</a:t>
            </a:r>
            <a:r>
              <a:rPr lang="en-US" sz="1100" u="sng" dirty="0"/>
              <a:t> (High-Tech)</a:t>
            </a:r>
          </a:p>
          <a:p>
            <a:pPr marL="221340" indent="-221340">
              <a:lnSpc>
                <a:spcPct val="100000"/>
              </a:lnSpc>
              <a:spcBef>
                <a:spcPts val="0"/>
              </a:spcBef>
              <a:defRPr/>
            </a:pPr>
            <a:endParaRPr lang="en-US" sz="1100" u="sng" dirty="0"/>
          </a:p>
          <a:p>
            <a:pPr marL="221340" indent="-221340">
              <a:lnSpc>
                <a:spcPct val="100000"/>
              </a:lnSpc>
              <a:spcBef>
                <a:spcPts val="0"/>
              </a:spcBef>
              <a:defRPr/>
            </a:pPr>
            <a:r>
              <a:rPr lang="en-US" sz="1100" b="1" dirty="0"/>
              <a:t>[This clip is optional]</a:t>
            </a:r>
          </a:p>
          <a:p>
            <a:pPr marL="221340" indent="-221340">
              <a:lnSpc>
                <a:spcPct val="100000"/>
              </a:lnSpc>
              <a:spcBef>
                <a:spcPts val="0"/>
              </a:spcBef>
              <a:defRPr/>
            </a:pPr>
            <a:endParaRPr lang="en-US" sz="1100" dirty="0"/>
          </a:p>
          <a:p>
            <a:pPr marL="232802" indent="-232802">
              <a:lnSpc>
                <a:spcPct val="100000"/>
              </a:lnSpc>
              <a:spcBef>
                <a:spcPts val="0"/>
              </a:spcBef>
              <a:buFont typeface="+mj-lt"/>
              <a:buAutoNum type="arabicParenR"/>
              <a:defRPr/>
            </a:pPr>
            <a:r>
              <a:rPr lang="en-US" sz="1100" dirty="0"/>
              <a:t>Prior to discussing the points on the slide, show the Geico “Honest Abe” commercial as an example of a shadow side. </a:t>
            </a:r>
          </a:p>
          <a:p>
            <a:pPr marL="232802" indent="-232802">
              <a:lnSpc>
                <a:spcPct val="100000"/>
              </a:lnSpc>
              <a:spcBef>
                <a:spcPts val="0"/>
              </a:spcBef>
              <a:buFont typeface="+mj-lt"/>
              <a:buAutoNum type="arabicParenR"/>
              <a:defRPr/>
            </a:pPr>
            <a:r>
              <a:rPr lang="en-US" sz="1100" dirty="0"/>
              <a:t>Follow the Low-Tech points above after showing the video. </a:t>
            </a:r>
          </a:p>
          <a:p>
            <a:pPr marL="221464" indent="-221464">
              <a:lnSpc>
                <a:spcPct val="100000"/>
              </a:lnSpc>
              <a:spcBef>
                <a:spcPts val="0"/>
              </a:spcBef>
              <a:buAutoNum type="arabicParenR"/>
              <a:defRPr/>
            </a:pPr>
            <a:endParaRPr lang="en-US" sz="1100" dirty="0"/>
          </a:p>
          <a:p>
            <a:pPr marL="221464" indent="-221464">
              <a:lnSpc>
                <a:spcPct val="100000"/>
              </a:lnSpc>
              <a:spcBef>
                <a:spcPts val="0"/>
              </a:spcBef>
              <a:defRPr/>
            </a:pPr>
            <a:r>
              <a:rPr lang="en-US" sz="1100" b="1" dirty="0"/>
              <a:t>Key Points: </a:t>
            </a:r>
          </a:p>
          <a:p>
            <a:pPr marL="221464" indent="-221464">
              <a:lnSpc>
                <a:spcPct val="100000"/>
              </a:lnSpc>
              <a:spcBef>
                <a:spcPts val="0"/>
              </a:spcBef>
              <a:defRPr/>
            </a:pPr>
            <a:endParaRPr lang="en-US" sz="1100" b="1" dirty="0"/>
          </a:p>
          <a:p>
            <a:pPr>
              <a:lnSpc>
                <a:spcPct val="100000"/>
              </a:lnSpc>
              <a:spcBef>
                <a:spcPts val="0"/>
              </a:spcBef>
              <a:defRPr/>
            </a:pPr>
            <a:r>
              <a:rPr lang="en-US" sz="1100" dirty="0"/>
              <a:t>The best of who we are, our Signature Character Strengths, can often get us into trouble and impact our performance and our relationships. </a:t>
            </a:r>
          </a:p>
          <a:p>
            <a:pPr marL="221464" indent="-221464">
              <a:defRPr/>
            </a:pPr>
            <a:endParaRPr lang="en-US" sz="1100" dirty="0"/>
          </a:p>
          <a:p>
            <a:pPr marL="221340" indent="-221340">
              <a:buFont typeface="+mj-lt"/>
              <a:buAutoNum type="arabicPeriod"/>
              <a:defRPr/>
            </a:pPr>
            <a:endParaRPr lang="en-US" sz="1000" dirty="0"/>
          </a:p>
        </p:txBody>
      </p:sp>
      <p:sp>
        <p:nvSpPr>
          <p:cNvPr id="87045" name="Slide Number Placeholder 4"/>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9352" indent="-276673" eaLnBrk="0" hangingPunct="0">
              <a:defRPr>
                <a:solidFill>
                  <a:schemeClr val="tx1"/>
                </a:solidFill>
                <a:latin typeface="Arial" pitchFamily="34" charset="0"/>
              </a:defRPr>
            </a:lvl2pPr>
            <a:lvl3pPr marL="1106695" indent="-221340" eaLnBrk="0" hangingPunct="0">
              <a:defRPr>
                <a:solidFill>
                  <a:schemeClr val="tx1"/>
                </a:solidFill>
                <a:latin typeface="Arial" pitchFamily="34" charset="0"/>
              </a:defRPr>
            </a:lvl3pPr>
            <a:lvl4pPr marL="1549372" indent="-221340" eaLnBrk="0" hangingPunct="0">
              <a:defRPr>
                <a:solidFill>
                  <a:schemeClr val="tx1"/>
                </a:solidFill>
                <a:latin typeface="Arial" pitchFamily="34" charset="0"/>
              </a:defRPr>
            </a:lvl4pPr>
            <a:lvl5pPr marL="1992051" indent="-221340" eaLnBrk="0" hangingPunct="0">
              <a:defRPr>
                <a:solidFill>
                  <a:schemeClr val="tx1"/>
                </a:solidFill>
                <a:latin typeface="Arial" pitchFamily="34" charset="0"/>
              </a:defRPr>
            </a:lvl5pPr>
            <a:lvl6pPr marL="2434729" indent="-221340" eaLnBrk="0" fontAlgn="base" hangingPunct="0">
              <a:spcBef>
                <a:spcPct val="0"/>
              </a:spcBef>
              <a:spcAft>
                <a:spcPct val="0"/>
              </a:spcAft>
              <a:defRPr>
                <a:solidFill>
                  <a:schemeClr val="tx1"/>
                </a:solidFill>
                <a:latin typeface="Arial" pitchFamily="34" charset="0"/>
              </a:defRPr>
            </a:lvl6pPr>
            <a:lvl7pPr marL="2877407" indent="-221340" eaLnBrk="0" fontAlgn="base" hangingPunct="0">
              <a:spcBef>
                <a:spcPct val="0"/>
              </a:spcBef>
              <a:spcAft>
                <a:spcPct val="0"/>
              </a:spcAft>
              <a:defRPr>
                <a:solidFill>
                  <a:schemeClr val="tx1"/>
                </a:solidFill>
                <a:latin typeface="Arial" pitchFamily="34" charset="0"/>
              </a:defRPr>
            </a:lvl7pPr>
            <a:lvl8pPr marL="3320083" indent="-221340" eaLnBrk="0" fontAlgn="base" hangingPunct="0">
              <a:spcBef>
                <a:spcPct val="0"/>
              </a:spcBef>
              <a:spcAft>
                <a:spcPct val="0"/>
              </a:spcAft>
              <a:defRPr>
                <a:solidFill>
                  <a:schemeClr val="tx1"/>
                </a:solidFill>
                <a:latin typeface="Arial" pitchFamily="34" charset="0"/>
              </a:defRPr>
            </a:lvl8pPr>
            <a:lvl9pPr marL="3762762" indent="-221340" eaLnBrk="0" fontAlgn="base" hangingPunct="0">
              <a:spcBef>
                <a:spcPct val="0"/>
              </a:spcBef>
              <a:spcAft>
                <a:spcPct val="0"/>
              </a:spcAft>
              <a:defRPr>
                <a:solidFill>
                  <a:schemeClr val="tx1"/>
                </a:solidFill>
                <a:latin typeface="Arial" pitchFamily="34" charset="0"/>
              </a:defRPr>
            </a:lvl9pPr>
          </a:lstStyle>
          <a:p>
            <a:pPr eaLnBrk="1" hangingPunct="1">
              <a:defRPr/>
            </a:pPr>
            <a:fld id="{0934ACEE-14D3-44C6-9523-43C57A10548C}" type="slidenum">
              <a:rPr lang="en-US">
                <a:solidFill>
                  <a:prstClr val="black"/>
                </a:solidFill>
                <a:latin typeface="Verdana" pitchFamily="34" charset="0"/>
              </a:rPr>
              <a:pPr eaLnBrk="1" hangingPunct="1">
                <a:defRPr/>
              </a:pPr>
              <a:t>188</a:t>
            </a:fld>
            <a:endParaRPr lang="en-US" dirty="0">
              <a:solidFill>
                <a:prstClr val="black"/>
              </a:solidFill>
              <a:latin typeface="Verdana" pitchFamily="34" charset="0"/>
            </a:endParaRPr>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66736755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13958" y="3238680"/>
            <a:ext cx="4032240" cy="5687282"/>
          </a:xfrm>
        </p:spPr>
        <p:txBody>
          <a:bodyPr>
            <a:normAutofit/>
          </a:bodyPr>
          <a:lstStyle/>
          <a:p>
            <a:pPr>
              <a:lnSpc>
                <a:spcPct val="100000"/>
              </a:lnSpc>
              <a:spcBef>
                <a:spcPts val="0"/>
              </a:spcBef>
            </a:pPr>
            <a:r>
              <a:rPr lang="en-US" sz="1100" b="1" dirty="0"/>
              <a:t>Instructor Notes:</a:t>
            </a:r>
          </a:p>
          <a:p>
            <a:pPr>
              <a:lnSpc>
                <a:spcPct val="100000"/>
              </a:lnSpc>
              <a:spcBef>
                <a:spcPts val="0"/>
              </a:spcBef>
            </a:pPr>
            <a:endParaRPr lang="en-US" sz="1100" b="1" dirty="0"/>
          </a:p>
          <a:p>
            <a:pPr>
              <a:lnSpc>
                <a:spcPct val="100000"/>
              </a:lnSpc>
              <a:spcBef>
                <a:spcPts val="0"/>
              </a:spcBef>
            </a:pPr>
            <a:r>
              <a:rPr lang="en-US" sz="1100" b="1" u="sng" dirty="0"/>
              <a:t>Activity</a:t>
            </a:r>
            <a:r>
              <a:rPr lang="en-US" sz="1100" u="sng" dirty="0"/>
              <a:t> (Low-Tech)</a:t>
            </a:r>
          </a:p>
          <a:p>
            <a:pPr>
              <a:lnSpc>
                <a:spcPct val="100000"/>
              </a:lnSpc>
              <a:spcBef>
                <a:spcPts val="0"/>
              </a:spcBef>
            </a:pPr>
            <a:endParaRPr lang="en-US" sz="1100" b="1" u="sng" dirty="0"/>
          </a:p>
          <a:p>
            <a:pPr marL="232802" indent="-232802">
              <a:lnSpc>
                <a:spcPct val="100000"/>
              </a:lnSpc>
              <a:spcBef>
                <a:spcPts val="0"/>
              </a:spcBef>
              <a:buFont typeface="+mj-lt"/>
              <a:buAutoNum type="arabicParenR"/>
            </a:pPr>
            <a:r>
              <a:rPr lang="en-US" sz="1100" dirty="0"/>
              <a:t>Students get into small groups and discuss questions about shadow sides. </a:t>
            </a:r>
          </a:p>
          <a:p>
            <a:pPr marL="232802" indent="-232802">
              <a:lnSpc>
                <a:spcPct val="100000"/>
              </a:lnSpc>
              <a:spcBef>
                <a:spcPts val="0"/>
              </a:spcBef>
              <a:buFont typeface="+mj-lt"/>
              <a:buAutoNum type="arabicParenR"/>
            </a:pPr>
            <a:r>
              <a:rPr lang="en-US" sz="1100" dirty="0"/>
              <a:t>The discussion is more important than taking a lot of notes. </a:t>
            </a:r>
          </a:p>
          <a:p>
            <a:pPr marL="232802" indent="-232802">
              <a:lnSpc>
                <a:spcPct val="100000"/>
              </a:lnSpc>
              <a:spcBef>
                <a:spcPts val="0"/>
              </a:spcBef>
              <a:buFont typeface="+mj-lt"/>
              <a:buAutoNum type="arabicParenR"/>
            </a:pPr>
            <a:r>
              <a:rPr lang="en-US" sz="1100" dirty="0"/>
              <a:t>Following the small group discussion, have some students discuss the shadow sides of their strengths at the large group level and what they intend to do to minimize them. </a:t>
            </a:r>
            <a:r>
              <a:rPr lang="en-US" sz="1100" b="1" dirty="0"/>
              <a:t> </a:t>
            </a:r>
          </a:p>
          <a:p>
            <a:pPr marL="232802" indent="-232802">
              <a:lnSpc>
                <a:spcPct val="100000"/>
              </a:lnSpc>
              <a:spcBef>
                <a:spcPts val="0"/>
              </a:spcBef>
              <a:buFont typeface="+mj-lt"/>
              <a:buAutoNum type="arabicParenR"/>
            </a:pPr>
            <a:r>
              <a:rPr lang="en-US" sz="1100" dirty="0"/>
              <a:t>Discuss with students how shadow sides impact their relationships. </a:t>
            </a:r>
          </a:p>
          <a:p>
            <a:pPr marL="221464" indent="-221464"/>
            <a:endParaRPr lang="en-US" sz="1100" dirty="0"/>
          </a:p>
        </p:txBody>
      </p:sp>
      <p:sp>
        <p:nvSpPr>
          <p:cNvPr id="4" name="Slide Number Placeholder 3"/>
          <p:cNvSpPr>
            <a:spLocks noGrp="1"/>
          </p:cNvSpPr>
          <p:nvPr>
            <p:ph type="sldNum" sz="quarter" idx="10"/>
          </p:nvPr>
        </p:nvSpPr>
        <p:spPr/>
        <p:txBody>
          <a:bodyPr/>
          <a:lstStyle/>
          <a:p>
            <a:pPr>
              <a:defRPr/>
            </a:pPr>
            <a:fld id="{037AE364-0CE9-4926-A0AD-AE7D1A055D5B}" type="slidenum">
              <a:rPr lang="en-US" smtClean="0"/>
              <a:pPr>
                <a:defRPr/>
              </a:pPr>
              <a:t>189</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601543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341225FB-6875-492A-AD96-20BEAD165181}" type="slidenum">
              <a:rPr lang="en-US" smtClean="0"/>
              <a:pPr>
                <a:defRPr/>
              </a:pPr>
              <a:t>19</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9" name="Notes Placeholder 2"/>
          <p:cNvSpPr>
            <a:spLocks noGrp="1"/>
          </p:cNvSpPr>
          <p:nvPr>
            <p:ph type="body" sz="quarter" idx="10"/>
          </p:nvPr>
        </p:nvSpPr>
        <p:spPr bwMode="auto"/>
        <p:txBody>
          <a:bodyPr lIns="94039" tIns="47018" rIns="94039" bIns="47018">
            <a:normAutofit/>
          </a:bodyPr>
          <a:lstStyle/>
          <a:p>
            <a:pPr>
              <a:spcBef>
                <a:spcPts val="0"/>
              </a:spcBef>
              <a:defRPr/>
            </a:pPr>
            <a:r>
              <a:rPr lang="en-US" sz="1100" b="1" dirty="0"/>
              <a:t>Instructor Notes: </a:t>
            </a:r>
          </a:p>
          <a:p>
            <a:pPr>
              <a:spcBef>
                <a:spcPts val="0"/>
              </a:spcBef>
              <a:defRPr/>
            </a:pPr>
            <a:endParaRPr lang="en-US" sz="800" dirty="0"/>
          </a:p>
          <a:p>
            <a:pPr marL="232802" lvl="1" indent="-232802" eaLnBrk="1" hangingPunct="1">
              <a:spcBef>
                <a:spcPts val="0"/>
              </a:spcBef>
              <a:buFont typeface="+mj-lt"/>
              <a:buAutoNum type="arabicParenR"/>
              <a:defRPr/>
            </a:pPr>
            <a:r>
              <a:rPr lang="en-US" altLang="en-US" sz="1100" dirty="0"/>
              <a:t>Tell students in one sentence what they will be learning.</a:t>
            </a:r>
          </a:p>
          <a:p>
            <a:pPr marL="232802" lvl="1" indent="-232802" eaLnBrk="1" hangingPunct="1">
              <a:spcBef>
                <a:spcPts val="0"/>
              </a:spcBef>
              <a:buFont typeface="+mj-lt"/>
              <a:buAutoNum type="arabicParenR"/>
              <a:defRPr/>
            </a:pPr>
            <a:r>
              <a:rPr lang="en-US" altLang="en-US" sz="1100" dirty="0"/>
              <a:t>Provide students with the resilience core competency and the target skills that it builds, strengthen, and support it. </a:t>
            </a:r>
          </a:p>
          <a:p>
            <a:pPr marL="230726" lvl="1" indent="-230726" eaLnBrk="1" hangingPunct="1">
              <a:spcBef>
                <a:spcPts val="0"/>
              </a:spcBef>
              <a:defRPr/>
            </a:pPr>
            <a:endParaRPr lang="en-US" altLang="en-US" sz="800" b="1" dirty="0"/>
          </a:p>
          <a:p>
            <a:pPr marL="230726" lvl="1" indent="-230726" eaLnBrk="1" hangingPunct="1">
              <a:spcBef>
                <a:spcPts val="0"/>
              </a:spcBef>
              <a:defRPr/>
            </a:pPr>
            <a:r>
              <a:rPr lang="en-US" altLang="en-US" sz="1100" b="1" dirty="0"/>
              <a:t>Key Points:</a:t>
            </a:r>
          </a:p>
          <a:p>
            <a:pPr marL="230726" lvl="1" indent="-230726" eaLnBrk="1" hangingPunct="1">
              <a:spcBef>
                <a:spcPts val="0"/>
              </a:spcBef>
              <a:defRPr/>
            </a:pPr>
            <a:endParaRPr lang="en-US" altLang="en-US" sz="800" b="1" dirty="0"/>
          </a:p>
          <a:p>
            <a:pPr marL="232802" lvl="1" indent="-232802" eaLnBrk="1" hangingPunct="1">
              <a:spcBef>
                <a:spcPts val="0"/>
              </a:spcBef>
              <a:buFont typeface="+mj-lt"/>
              <a:buAutoNum type="arabicParenR"/>
              <a:defRPr/>
            </a:pPr>
            <a:r>
              <a:rPr lang="en-US" altLang="en-US" sz="1100" dirty="0"/>
              <a:t>This skill is about planning, staying committed to goals, and navigating obstacles that will present themselves along the way.</a:t>
            </a:r>
          </a:p>
          <a:p>
            <a:pPr marL="232802" lvl="1" indent="-232802" eaLnBrk="1" hangingPunct="1">
              <a:spcBef>
                <a:spcPts val="0"/>
              </a:spcBef>
              <a:buFont typeface="+mj-lt"/>
              <a:buAutoNum type="arabicParenR"/>
              <a:defRPr/>
            </a:pPr>
            <a:r>
              <a:rPr lang="en-US" altLang="en-US" sz="1100" dirty="0"/>
              <a:t>Goal Setting builds Self-regulation. </a:t>
            </a:r>
          </a:p>
          <a:p>
            <a:pPr marL="232802" lvl="1" indent="-232802" eaLnBrk="1" hangingPunct="1">
              <a:spcBef>
                <a:spcPts val="0"/>
              </a:spcBef>
              <a:buFont typeface="+mj-lt"/>
              <a:buAutoNum type="arabicParenR"/>
              <a:defRPr/>
            </a:pPr>
            <a:endParaRPr lang="en-US" altLang="en-US" sz="1100" dirty="0"/>
          </a:p>
          <a:p>
            <a:pPr marL="222396" indent="-222396" eaLnBrk="1" hangingPunct="1">
              <a:spcBef>
                <a:spcPts val="0"/>
              </a:spcBef>
              <a:buFont typeface="+mj-lt"/>
              <a:buAutoNum type="arabicPeriod"/>
              <a:defRPr/>
            </a:pPr>
            <a:endParaRPr lang="en-US" sz="1100" dirty="0"/>
          </a:p>
          <a:p>
            <a:pPr eaLnBrk="1" hangingPunct="1">
              <a:spcBef>
                <a:spcPts val="0"/>
              </a:spcBef>
              <a:defRPr/>
            </a:pPr>
            <a:endParaRPr lang="en-US" sz="1100" dirty="0"/>
          </a:p>
          <a:p>
            <a:pPr>
              <a:spcBef>
                <a:spcPts val="0"/>
              </a:spcBef>
              <a:defRPr/>
            </a:pPr>
            <a:endParaRPr lang="en-US" sz="1100" dirty="0"/>
          </a:p>
        </p:txBody>
      </p:sp>
    </p:spTree>
    <p:extLst>
      <p:ext uri="{BB962C8B-B14F-4D97-AF65-F5344CB8AC3E}">
        <p14:creationId xmlns:p14="http://schemas.microsoft.com/office/powerpoint/2010/main" val="333911640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24009" y="3238680"/>
            <a:ext cx="3829249" cy="5687282"/>
          </a:xfrm>
        </p:spPr>
        <p:txBody>
          <a:bodyPr>
            <a:normAutofit/>
          </a:bodyPr>
          <a:lstStyle/>
          <a:p>
            <a:pPr>
              <a:lnSpc>
                <a:spcPct val="100000"/>
              </a:lnSpc>
              <a:spcBef>
                <a:spcPts val="0"/>
              </a:spcBef>
            </a:pPr>
            <a:r>
              <a:rPr lang="en-US" sz="1100" b="1" dirty="0"/>
              <a:t>Instructor Notes: </a:t>
            </a:r>
          </a:p>
          <a:p>
            <a:pPr>
              <a:lnSpc>
                <a:spcPct val="100000"/>
              </a:lnSpc>
              <a:spcBef>
                <a:spcPts val="0"/>
              </a:spcBef>
            </a:pPr>
            <a:endParaRPr lang="en-US" sz="1100" b="1" dirty="0"/>
          </a:p>
          <a:p>
            <a:pPr>
              <a:lnSpc>
                <a:spcPct val="100000"/>
              </a:lnSpc>
              <a:spcBef>
                <a:spcPts val="0"/>
              </a:spcBef>
            </a:pPr>
            <a:r>
              <a:rPr lang="en-US" sz="1100" b="1" u="sng" dirty="0"/>
              <a:t>Skill</a:t>
            </a:r>
          </a:p>
          <a:p>
            <a:pPr>
              <a:lnSpc>
                <a:spcPct val="100000"/>
              </a:lnSpc>
              <a:spcBef>
                <a:spcPts val="0"/>
              </a:spcBef>
            </a:pPr>
            <a:endParaRPr lang="en-US" sz="1100" b="1" dirty="0"/>
          </a:p>
          <a:p>
            <a:pPr marL="232802" indent="-232802">
              <a:lnSpc>
                <a:spcPct val="100000"/>
              </a:lnSpc>
              <a:spcBef>
                <a:spcPts val="0"/>
              </a:spcBef>
              <a:buFont typeface="+mj-lt"/>
              <a:buAutoNum type="arabicParenR"/>
            </a:pPr>
            <a:r>
              <a:rPr lang="en-US" sz="1100" dirty="0"/>
              <a:t>Lead a brief group discussion with students about how Character Strengths can impact a team challenge (e.g., school project, sports teams, family challenges, etc.). </a:t>
            </a:r>
          </a:p>
          <a:p>
            <a:pPr marL="221464" indent="-221464">
              <a:lnSpc>
                <a:spcPct val="100000"/>
              </a:lnSpc>
              <a:spcBef>
                <a:spcPts val="0"/>
              </a:spcBef>
              <a:buAutoNum type="arabicParenR"/>
            </a:pPr>
            <a:endParaRPr lang="en-US" sz="1100" dirty="0"/>
          </a:p>
          <a:p>
            <a:pPr marL="221464" indent="-221464"/>
            <a:endParaRPr kumimoji="1" lang="en-US" sz="1100" dirty="0"/>
          </a:p>
          <a:p>
            <a:pPr marL="221464" indent="-221464"/>
            <a:endParaRPr lang="en-US" sz="1000" b="1" dirty="0"/>
          </a:p>
          <a:p>
            <a:pPr marL="221464" indent="-221464"/>
            <a:endParaRPr lang="en-US" sz="1000" dirty="0"/>
          </a:p>
          <a:p>
            <a:pPr marL="221464" indent="-221464"/>
            <a:endParaRPr lang="en-US" sz="1000" dirty="0"/>
          </a:p>
          <a:p>
            <a:pPr marL="221464" indent="-221464"/>
            <a:endParaRPr lang="en-US" sz="1000" dirty="0"/>
          </a:p>
        </p:txBody>
      </p:sp>
      <p:sp>
        <p:nvSpPr>
          <p:cNvPr id="4" name="Slide Number Placeholder 3"/>
          <p:cNvSpPr>
            <a:spLocks noGrp="1"/>
          </p:cNvSpPr>
          <p:nvPr>
            <p:ph type="sldNum" sz="quarter" idx="10"/>
          </p:nvPr>
        </p:nvSpPr>
        <p:spPr/>
        <p:txBody>
          <a:bodyPr/>
          <a:lstStyle/>
          <a:p>
            <a:pPr>
              <a:defRPr/>
            </a:pPr>
            <a:fld id="{037AE364-0CE9-4926-A0AD-AE7D1A055D5B}" type="slidenum">
              <a:rPr lang="en-US" smtClean="0"/>
              <a:pPr>
                <a:defRPr/>
              </a:pPr>
              <a:t>190</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01389002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24006" y="3238680"/>
            <a:ext cx="3829249" cy="5687282"/>
          </a:xfrm>
        </p:spPr>
        <p:txBody>
          <a:bodyPr>
            <a:normAutofit/>
          </a:bodyPr>
          <a:lstStyle/>
          <a:p>
            <a:pPr>
              <a:lnSpc>
                <a:spcPct val="100000"/>
              </a:lnSpc>
              <a:spcBef>
                <a:spcPts val="0"/>
              </a:spcBef>
            </a:pPr>
            <a:r>
              <a:rPr lang="en-US" sz="1100" b="1" dirty="0"/>
              <a:t>Instructor Notes: </a:t>
            </a:r>
          </a:p>
          <a:p>
            <a:pPr>
              <a:lnSpc>
                <a:spcPct val="100000"/>
              </a:lnSpc>
              <a:spcBef>
                <a:spcPts val="0"/>
              </a:spcBef>
            </a:pPr>
            <a:endParaRPr lang="en-US" sz="1100" dirty="0"/>
          </a:p>
          <a:p>
            <a:pPr>
              <a:lnSpc>
                <a:spcPct val="100000"/>
              </a:lnSpc>
              <a:spcBef>
                <a:spcPts val="0"/>
              </a:spcBef>
            </a:pPr>
            <a:r>
              <a:rPr lang="en-US" sz="1100" b="1" u="sng" dirty="0"/>
              <a:t>Activity</a:t>
            </a:r>
            <a:r>
              <a:rPr lang="en-US" sz="1100" u="sng" dirty="0"/>
              <a:t> (Low-Tech)</a:t>
            </a:r>
          </a:p>
          <a:p>
            <a:pPr>
              <a:lnSpc>
                <a:spcPct val="100000"/>
              </a:lnSpc>
              <a:spcBef>
                <a:spcPts val="0"/>
              </a:spcBef>
            </a:pPr>
            <a:endParaRPr lang="en-US" sz="1100" u="sng" dirty="0"/>
          </a:p>
          <a:p>
            <a:pPr marL="232802" indent="-232802">
              <a:lnSpc>
                <a:spcPct val="100000"/>
              </a:lnSpc>
              <a:spcBef>
                <a:spcPts val="0"/>
              </a:spcBef>
              <a:buFont typeface="+mj-lt"/>
              <a:buAutoNum type="arabicParenR"/>
            </a:pPr>
            <a:r>
              <a:rPr lang="en-US" sz="1100" dirty="0"/>
              <a:t>Refer students to their Participant Workbooks. </a:t>
            </a:r>
          </a:p>
          <a:p>
            <a:pPr marL="232802" indent="-232802">
              <a:lnSpc>
                <a:spcPct val="100000"/>
              </a:lnSpc>
              <a:spcBef>
                <a:spcPts val="0"/>
              </a:spcBef>
              <a:buFont typeface="+mj-lt"/>
              <a:buAutoNum type="arabicParenR"/>
            </a:pPr>
            <a:r>
              <a:rPr lang="en-US" sz="1100" dirty="0"/>
              <a:t>Use the completed example to explain the activity. </a:t>
            </a:r>
          </a:p>
          <a:p>
            <a:pPr marL="232802" indent="-232802">
              <a:lnSpc>
                <a:spcPct val="100000"/>
              </a:lnSpc>
              <a:spcBef>
                <a:spcPts val="0"/>
              </a:spcBef>
              <a:buFont typeface="+mj-lt"/>
              <a:buAutoNum type="arabicParenR"/>
            </a:pPr>
            <a:r>
              <a:rPr lang="en-US" sz="1100" dirty="0"/>
              <a:t>Put students into groups of 3-4. </a:t>
            </a:r>
          </a:p>
          <a:p>
            <a:pPr marL="232802" indent="-232802">
              <a:lnSpc>
                <a:spcPct val="100000"/>
              </a:lnSpc>
              <a:spcBef>
                <a:spcPts val="0"/>
              </a:spcBef>
              <a:buFont typeface="+mj-lt"/>
              <a:buAutoNum type="arabicParenR"/>
            </a:pPr>
            <a:r>
              <a:rPr lang="en-US" sz="1100" dirty="0"/>
              <a:t>Give each group a card with a challenge on it. Example challenges can be found </a:t>
            </a:r>
            <a:r>
              <a:rPr lang="en-US" sz="1100" b="1" dirty="0"/>
              <a:t>on the following page</a:t>
            </a:r>
            <a:r>
              <a:rPr lang="en-US" sz="1100" dirty="0"/>
              <a:t>. Use the challenges given or create challenges that are relevant to your group. </a:t>
            </a:r>
          </a:p>
          <a:p>
            <a:pPr marL="232802" indent="-232802">
              <a:lnSpc>
                <a:spcPct val="100000"/>
              </a:lnSpc>
              <a:spcBef>
                <a:spcPts val="0"/>
              </a:spcBef>
              <a:buFont typeface="+mj-lt"/>
              <a:buAutoNum type="arabicParenR"/>
            </a:pPr>
            <a:r>
              <a:rPr lang="en-US" sz="1100" dirty="0"/>
              <a:t>Students will first choose goals they want to accomplish for this challenge (reference completed example). </a:t>
            </a:r>
          </a:p>
          <a:p>
            <a:pPr marL="232802" indent="-232802">
              <a:lnSpc>
                <a:spcPct val="100000"/>
              </a:lnSpc>
              <a:spcBef>
                <a:spcPts val="0"/>
              </a:spcBef>
              <a:buFont typeface="+mj-lt"/>
              <a:buAutoNum type="arabicParenR"/>
            </a:pPr>
            <a:r>
              <a:rPr lang="en-US" sz="1100" dirty="0"/>
              <a:t>Students will then discuss as groups how they can leverage their SIGNATURE STRENGTHS to overcome the challenge as a team (reference completed example). </a:t>
            </a:r>
          </a:p>
          <a:p>
            <a:pPr marL="232802" indent="-232802">
              <a:lnSpc>
                <a:spcPct val="100000"/>
              </a:lnSpc>
              <a:spcBef>
                <a:spcPts val="0"/>
              </a:spcBef>
              <a:buFont typeface="+mj-lt"/>
              <a:buAutoNum type="arabicParenR"/>
            </a:pPr>
            <a:r>
              <a:rPr lang="en-US" sz="1100" dirty="0"/>
              <a:t>Following the activity, have a couple groups share at the large group level.</a:t>
            </a:r>
          </a:p>
          <a:p>
            <a:pPr marL="221464" indent="-221464">
              <a:lnSpc>
                <a:spcPct val="100000"/>
              </a:lnSpc>
              <a:spcBef>
                <a:spcPts val="0"/>
              </a:spcBef>
            </a:pPr>
            <a:endParaRPr lang="en-US" sz="1100" dirty="0"/>
          </a:p>
          <a:p>
            <a:pPr marL="221464" indent="-221464">
              <a:lnSpc>
                <a:spcPct val="100000"/>
              </a:lnSpc>
              <a:spcBef>
                <a:spcPts val="0"/>
              </a:spcBef>
            </a:pPr>
            <a:r>
              <a:rPr lang="en-US" sz="1100" b="1" dirty="0"/>
              <a:t>Key Points: </a:t>
            </a:r>
          </a:p>
          <a:p>
            <a:pPr marL="221464" indent="-221464">
              <a:lnSpc>
                <a:spcPct val="100000"/>
              </a:lnSpc>
              <a:spcBef>
                <a:spcPts val="0"/>
              </a:spcBef>
            </a:pPr>
            <a:endParaRPr lang="en-US" sz="1100" b="1" dirty="0"/>
          </a:p>
          <a:p>
            <a:pPr>
              <a:lnSpc>
                <a:spcPct val="100000"/>
              </a:lnSpc>
              <a:spcBef>
                <a:spcPts val="0"/>
              </a:spcBef>
            </a:pPr>
            <a:r>
              <a:rPr lang="en-US" sz="1100" dirty="0"/>
              <a:t>Teams become more effective at overcoming challenges when they leverage each others’ Signature Strengths. </a:t>
            </a:r>
          </a:p>
          <a:p>
            <a:pPr marL="221464" indent="-221464">
              <a:lnSpc>
                <a:spcPct val="100000"/>
              </a:lnSpc>
              <a:spcBef>
                <a:spcPts val="0"/>
              </a:spcBef>
            </a:pPr>
            <a:endParaRPr lang="en-US" sz="1000" dirty="0"/>
          </a:p>
        </p:txBody>
      </p:sp>
      <p:sp>
        <p:nvSpPr>
          <p:cNvPr id="4" name="Slide Number Placeholder 3"/>
          <p:cNvSpPr>
            <a:spLocks noGrp="1"/>
          </p:cNvSpPr>
          <p:nvPr>
            <p:ph type="sldNum" sz="quarter" idx="10"/>
          </p:nvPr>
        </p:nvSpPr>
        <p:spPr/>
        <p:txBody>
          <a:bodyPr/>
          <a:lstStyle/>
          <a:p>
            <a:pPr>
              <a:defRPr/>
            </a:pPr>
            <a:fld id="{037AE364-0CE9-4926-A0AD-AE7D1A055D5B}" type="slidenum">
              <a:rPr lang="en-US" smtClean="0"/>
              <a:pPr>
                <a:defRPr/>
              </a:pPr>
              <a:t>191</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02519913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64716" y="307704"/>
            <a:ext cx="3829249" cy="5687282"/>
          </a:xfrm>
        </p:spPr>
        <p:txBody>
          <a:bodyPr>
            <a:noAutofit/>
          </a:bodyPr>
          <a:lstStyle/>
          <a:p>
            <a:pPr>
              <a:lnSpc>
                <a:spcPct val="100000"/>
              </a:lnSpc>
              <a:spcBef>
                <a:spcPts val="0"/>
              </a:spcBef>
            </a:pPr>
            <a:r>
              <a:rPr lang="en-US" sz="1100" b="1" dirty="0"/>
              <a:t>Instructor Notes: </a:t>
            </a:r>
          </a:p>
          <a:p>
            <a:pPr>
              <a:lnSpc>
                <a:spcPct val="100000"/>
              </a:lnSpc>
              <a:spcBef>
                <a:spcPts val="0"/>
              </a:spcBef>
            </a:pPr>
            <a:endParaRPr lang="en-US" sz="1100" b="1" dirty="0"/>
          </a:p>
          <a:p>
            <a:pPr>
              <a:lnSpc>
                <a:spcPct val="100000"/>
              </a:lnSpc>
              <a:spcBef>
                <a:spcPts val="0"/>
              </a:spcBef>
            </a:pPr>
            <a:r>
              <a:rPr lang="en-US" sz="1100" b="1" u="sng" dirty="0"/>
              <a:t>Activity</a:t>
            </a:r>
            <a:r>
              <a:rPr lang="en-US" sz="1100" u="sng" dirty="0"/>
              <a:t> (Low-Tech)</a:t>
            </a:r>
          </a:p>
          <a:p>
            <a:pPr>
              <a:lnSpc>
                <a:spcPct val="100000"/>
              </a:lnSpc>
              <a:spcBef>
                <a:spcPts val="0"/>
              </a:spcBef>
            </a:pPr>
            <a:endParaRPr lang="en-US" sz="1100" u="sng" dirty="0"/>
          </a:p>
          <a:p>
            <a:pPr marL="221464" indent="-221464">
              <a:lnSpc>
                <a:spcPct val="100000"/>
              </a:lnSpc>
              <a:spcBef>
                <a:spcPts val="0"/>
              </a:spcBef>
            </a:pPr>
            <a:r>
              <a:rPr lang="en-US" sz="1100" dirty="0"/>
              <a:t>Example Challenges:</a:t>
            </a:r>
          </a:p>
          <a:p>
            <a:pPr marL="221464" indent="-221464">
              <a:lnSpc>
                <a:spcPct val="100000"/>
              </a:lnSpc>
              <a:spcBef>
                <a:spcPts val="0"/>
              </a:spcBef>
            </a:pPr>
            <a:endParaRPr lang="en-US" sz="1100" dirty="0"/>
          </a:p>
          <a:p>
            <a:pPr marL="232802" indent="-232802">
              <a:lnSpc>
                <a:spcPct val="100000"/>
              </a:lnSpc>
              <a:spcBef>
                <a:spcPts val="0"/>
              </a:spcBef>
              <a:buFont typeface="+mj-lt"/>
              <a:buAutoNum type="arabicParenR"/>
            </a:pPr>
            <a:r>
              <a:rPr lang="en-US" sz="1100" dirty="0"/>
              <a:t>One of your close friends is moving to another state and is having a hard time with it. You and your friends want to throw a going away party. </a:t>
            </a:r>
          </a:p>
          <a:p>
            <a:pPr marL="232802" indent="-232802">
              <a:lnSpc>
                <a:spcPct val="100000"/>
              </a:lnSpc>
              <a:spcBef>
                <a:spcPts val="0"/>
              </a:spcBef>
              <a:buFont typeface="+mj-lt"/>
              <a:buAutoNum type="arabicParenR"/>
            </a:pPr>
            <a:r>
              <a:rPr lang="en-US" sz="1100" dirty="0"/>
              <a:t>You and a committee have to plan the homecoming dance. </a:t>
            </a:r>
          </a:p>
          <a:p>
            <a:pPr marL="232802" indent="-232802">
              <a:lnSpc>
                <a:spcPct val="100000"/>
              </a:lnSpc>
              <a:spcBef>
                <a:spcPts val="0"/>
              </a:spcBef>
              <a:buFont typeface="+mj-lt"/>
              <a:buAutoNum type="arabicParenR"/>
            </a:pPr>
            <a:r>
              <a:rPr lang="en-US" sz="1100" dirty="0"/>
              <a:t>Your teammate is struggling to stay eligible for sports. You decide to get the team to help him/her out. </a:t>
            </a:r>
          </a:p>
          <a:p>
            <a:pPr marL="232802" indent="-232802">
              <a:lnSpc>
                <a:spcPct val="100000"/>
              </a:lnSpc>
              <a:spcBef>
                <a:spcPts val="0"/>
              </a:spcBef>
              <a:buFont typeface="+mj-lt"/>
              <a:buAutoNum type="arabicParenR"/>
            </a:pPr>
            <a:r>
              <a:rPr lang="en-US" sz="1100" dirty="0"/>
              <a:t>Community service with other JROTC Cadets. You have to set up a tent for an upcoming parade. </a:t>
            </a:r>
          </a:p>
          <a:p>
            <a:pPr marL="232802" indent="-232802">
              <a:lnSpc>
                <a:spcPct val="100000"/>
              </a:lnSpc>
              <a:spcBef>
                <a:spcPts val="0"/>
              </a:spcBef>
              <a:buFont typeface="+mj-lt"/>
              <a:buAutoNum type="arabicParenR"/>
            </a:pPr>
            <a:r>
              <a:rPr lang="en-US" sz="1100" dirty="0"/>
              <a:t>You and some friends want to start a small business that helps benefit your community by raising money for park renovations, after school programs, etc.</a:t>
            </a:r>
          </a:p>
          <a:p>
            <a:pPr marL="232802" indent="-232802">
              <a:lnSpc>
                <a:spcPct val="100000"/>
              </a:lnSpc>
              <a:spcBef>
                <a:spcPts val="0"/>
              </a:spcBef>
              <a:buFont typeface="+mj-lt"/>
              <a:buAutoNum type="arabicParenR"/>
            </a:pPr>
            <a:r>
              <a:rPr lang="en-US" sz="1100" dirty="0"/>
              <a:t>You have been selected by your school to create a campaign for bullying awareness. </a:t>
            </a:r>
          </a:p>
          <a:p>
            <a:pPr marL="232802" indent="-232802">
              <a:lnSpc>
                <a:spcPct val="100000"/>
              </a:lnSpc>
              <a:spcBef>
                <a:spcPts val="0"/>
              </a:spcBef>
              <a:buFont typeface="+mj-lt"/>
              <a:buAutoNum type="arabicParenR"/>
            </a:pPr>
            <a:r>
              <a:rPr lang="en-US" sz="1100" dirty="0"/>
              <a:t>You are in charge of planning this year’s talent show. </a:t>
            </a:r>
          </a:p>
          <a:p>
            <a:pPr marL="232802" indent="-232802">
              <a:lnSpc>
                <a:spcPct val="100000"/>
              </a:lnSpc>
              <a:spcBef>
                <a:spcPts val="0"/>
              </a:spcBef>
              <a:buFont typeface="+mj-lt"/>
              <a:buAutoNum type="arabicParenR"/>
            </a:pPr>
            <a:r>
              <a:rPr lang="en-US" sz="1100" dirty="0"/>
              <a:t>A family in the school had their house burn down last week. They need the school’s help and support. </a:t>
            </a:r>
          </a:p>
          <a:p>
            <a:pPr marL="232802" indent="-232802">
              <a:lnSpc>
                <a:spcPct val="100000"/>
              </a:lnSpc>
              <a:spcBef>
                <a:spcPts val="0"/>
              </a:spcBef>
              <a:buFont typeface="+mj-lt"/>
              <a:buAutoNum type="arabicParenR"/>
            </a:pPr>
            <a:r>
              <a:rPr lang="en-US" sz="1100" dirty="0"/>
              <a:t>Your best friend’s parent has been deployed for 6 months and you notice he/she has been distant from your group of friends. </a:t>
            </a:r>
          </a:p>
        </p:txBody>
      </p:sp>
      <p:sp>
        <p:nvSpPr>
          <p:cNvPr id="4" name="Slide Number Placeholder 3"/>
          <p:cNvSpPr>
            <a:spLocks noGrp="1"/>
          </p:cNvSpPr>
          <p:nvPr>
            <p:ph type="sldNum" sz="quarter" idx="10"/>
          </p:nvPr>
        </p:nvSpPr>
        <p:spPr/>
        <p:txBody>
          <a:bodyPr/>
          <a:lstStyle/>
          <a:p>
            <a:pPr>
              <a:defRPr/>
            </a:pPr>
            <a:fld id="{037AE364-0CE9-4926-A0AD-AE7D1A055D5B}" type="slidenum">
              <a:rPr lang="en-US" smtClean="0"/>
              <a:pPr>
                <a:defRPr/>
              </a:pPr>
              <a:t>192</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51005538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13955" y="3238680"/>
            <a:ext cx="3829249" cy="5687282"/>
          </a:xfrm>
        </p:spPr>
        <p:txBody>
          <a:bodyPr>
            <a:normAutofit/>
          </a:bodyPr>
          <a:lstStyle/>
          <a:p>
            <a:pPr>
              <a:lnSpc>
                <a:spcPct val="100000"/>
              </a:lnSpc>
              <a:spcBef>
                <a:spcPts val="0"/>
              </a:spcBef>
            </a:pPr>
            <a:r>
              <a:rPr lang="en-US" sz="1100" b="1" dirty="0"/>
              <a:t>Instructor Notes:</a:t>
            </a:r>
          </a:p>
          <a:p>
            <a:pPr>
              <a:lnSpc>
                <a:spcPct val="100000"/>
              </a:lnSpc>
              <a:spcBef>
                <a:spcPts val="0"/>
              </a:spcBef>
            </a:pPr>
            <a:endParaRPr lang="en-US" sz="1100" b="1" dirty="0"/>
          </a:p>
          <a:p>
            <a:pPr>
              <a:lnSpc>
                <a:spcPct val="100000"/>
              </a:lnSpc>
              <a:spcBef>
                <a:spcPts val="0"/>
              </a:spcBef>
            </a:pPr>
            <a:r>
              <a:rPr lang="en-US" sz="1100" b="1" dirty="0"/>
              <a:t>Note: </a:t>
            </a:r>
            <a:r>
              <a:rPr lang="en-US" sz="1100" dirty="0"/>
              <a:t>This slide is optional and meant to serve as a transition between strengths in challenges and strengths in leadership. </a:t>
            </a:r>
          </a:p>
          <a:p>
            <a:pPr>
              <a:lnSpc>
                <a:spcPct val="100000"/>
              </a:lnSpc>
              <a:spcBef>
                <a:spcPts val="0"/>
              </a:spcBef>
            </a:pPr>
            <a:endParaRPr lang="en-US" sz="1100" b="1" dirty="0"/>
          </a:p>
          <a:p>
            <a:pPr marL="232802" indent="-232802">
              <a:lnSpc>
                <a:spcPct val="100000"/>
              </a:lnSpc>
              <a:spcBef>
                <a:spcPts val="0"/>
              </a:spcBef>
              <a:buFont typeface="+mj-lt"/>
              <a:buAutoNum type="arabicParenR"/>
            </a:pPr>
            <a:r>
              <a:rPr lang="en-US" sz="1100" dirty="0"/>
              <a:t>Quickly go over the points on the slide highlighting what the group has covered so far. </a:t>
            </a:r>
          </a:p>
          <a:p>
            <a:pPr marL="232802" indent="-232802">
              <a:lnSpc>
                <a:spcPct val="100000"/>
              </a:lnSpc>
              <a:spcBef>
                <a:spcPts val="0"/>
              </a:spcBef>
              <a:buFont typeface="+mj-lt"/>
              <a:buAutoNum type="arabicParenR"/>
            </a:pPr>
            <a:r>
              <a:rPr lang="en-US" sz="1100" dirty="0"/>
              <a:t>Ask students if they have any questions/comments. </a:t>
            </a:r>
            <a:r>
              <a:rPr lang="en-US" sz="1100" b="1" dirty="0"/>
              <a:t> </a:t>
            </a:r>
          </a:p>
        </p:txBody>
      </p:sp>
      <p:sp>
        <p:nvSpPr>
          <p:cNvPr id="4" name="Slide Number Placeholder 3"/>
          <p:cNvSpPr>
            <a:spLocks noGrp="1"/>
          </p:cNvSpPr>
          <p:nvPr>
            <p:ph type="sldNum" sz="quarter" idx="10"/>
          </p:nvPr>
        </p:nvSpPr>
        <p:spPr/>
        <p:txBody>
          <a:bodyPr/>
          <a:lstStyle/>
          <a:p>
            <a:pPr>
              <a:defRPr/>
            </a:pPr>
            <a:fld id="{037AE364-0CE9-4926-A0AD-AE7D1A055D5B}" type="slidenum">
              <a:rPr lang="en-US" smtClean="0"/>
              <a:pPr>
                <a:defRPr/>
              </a:pPr>
              <a:t>193</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75149419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4" name="Slide Number Placeholder 3"/>
          <p:cNvSpPr>
            <a:spLocks noGrp="1"/>
          </p:cNvSpPr>
          <p:nvPr>
            <p:ph type="sldNum" sz="quarter" idx="10"/>
          </p:nvPr>
        </p:nvSpPr>
        <p:spPr/>
        <p:txBody>
          <a:bodyPr/>
          <a:lstStyle/>
          <a:p>
            <a:pPr>
              <a:defRPr/>
            </a:pPr>
            <a:fld id="{037AE364-0CE9-4926-A0AD-AE7D1A055D5B}" type="slidenum">
              <a:rPr lang="en-US" smtClean="0"/>
              <a:pPr>
                <a:defRPr/>
              </a:pPr>
              <a:t>194</a:t>
            </a:fld>
            <a:endParaRPr lang="en-US" dirty="0"/>
          </a:p>
        </p:txBody>
      </p:sp>
      <p:sp>
        <p:nvSpPr>
          <p:cNvPr id="6" name="Notes Placeholder 2"/>
          <p:cNvSpPr>
            <a:spLocks noGrp="1"/>
          </p:cNvSpPr>
          <p:nvPr>
            <p:ph type="body" idx="1"/>
          </p:nvPr>
        </p:nvSpPr>
        <p:spPr>
          <a:xfrm>
            <a:off x="103908" y="3238680"/>
            <a:ext cx="3829249" cy="5687282"/>
          </a:xfrm>
        </p:spPr>
        <p:txBody>
          <a:bodyPr>
            <a:normAutofit/>
          </a:bodyPr>
          <a:lstStyle/>
          <a:p>
            <a:pPr>
              <a:lnSpc>
                <a:spcPct val="100000"/>
              </a:lnSpc>
              <a:spcBef>
                <a:spcPts val="0"/>
              </a:spcBef>
            </a:pPr>
            <a:r>
              <a:rPr lang="en-US" sz="1100" b="1" dirty="0"/>
              <a:t>Instructor Notes: </a:t>
            </a:r>
          </a:p>
          <a:p>
            <a:pPr>
              <a:lnSpc>
                <a:spcPct val="100000"/>
              </a:lnSpc>
              <a:spcBef>
                <a:spcPts val="0"/>
              </a:spcBef>
            </a:pPr>
            <a:endParaRPr lang="en-US" sz="1100" b="1" dirty="0"/>
          </a:p>
          <a:p>
            <a:pPr>
              <a:lnSpc>
                <a:spcPct val="100000"/>
              </a:lnSpc>
              <a:spcBef>
                <a:spcPts val="0"/>
              </a:spcBef>
            </a:pPr>
            <a:r>
              <a:rPr lang="en-US" sz="1100" b="1" u="sng" dirty="0"/>
              <a:t>Skill</a:t>
            </a:r>
          </a:p>
          <a:p>
            <a:pPr>
              <a:lnSpc>
                <a:spcPct val="100000"/>
              </a:lnSpc>
              <a:spcBef>
                <a:spcPts val="0"/>
              </a:spcBef>
            </a:pPr>
            <a:endParaRPr lang="en-US" sz="1100" b="1" dirty="0"/>
          </a:p>
          <a:p>
            <a:pPr>
              <a:lnSpc>
                <a:spcPct val="100000"/>
              </a:lnSpc>
              <a:spcBef>
                <a:spcPts val="0"/>
              </a:spcBef>
            </a:pPr>
            <a:r>
              <a:rPr lang="en-US" sz="1100" b="1" dirty="0"/>
              <a:t>Note: </a:t>
            </a:r>
            <a:r>
              <a:rPr lang="en-US" sz="1100" dirty="0"/>
              <a:t>The leadership discussion is optional based on group and time. This discussion is particularly beneficial for students in leadership roles (JROTC, sports teams, committees, upperclassmen, etc). </a:t>
            </a:r>
            <a:endParaRPr lang="en-US" sz="1100" b="1" dirty="0"/>
          </a:p>
          <a:p>
            <a:pPr>
              <a:lnSpc>
                <a:spcPct val="100000"/>
              </a:lnSpc>
              <a:spcBef>
                <a:spcPts val="0"/>
              </a:spcBef>
            </a:pPr>
            <a:endParaRPr lang="en-US" sz="1100" b="1" dirty="0"/>
          </a:p>
          <a:p>
            <a:pPr>
              <a:lnSpc>
                <a:spcPct val="100000"/>
              </a:lnSpc>
              <a:spcBef>
                <a:spcPts val="0"/>
              </a:spcBef>
            </a:pPr>
            <a:r>
              <a:rPr lang="en-US" sz="1100" dirty="0"/>
              <a:t>Lead a brief group discussion with students about how Character Strengths can make them great leaders. </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5071306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13959" y="3238680"/>
            <a:ext cx="3829249" cy="5687282"/>
          </a:xfrm>
        </p:spPr>
        <p:txBody>
          <a:bodyPr>
            <a:normAutofit/>
          </a:bodyPr>
          <a:lstStyle/>
          <a:p>
            <a:pPr>
              <a:lnSpc>
                <a:spcPct val="100000"/>
              </a:lnSpc>
            </a:pPr>
            <a:r>
              <a:rPr lang="en-US" sz="1100" b="1" dirty="0"/>
              <a:t>Instructor Notes: </a:t>
            </a:r>
          </a:p>
          <a:p>
            <a:pPr>
              <a:lnSpc>
                <a:spcPct val="100000"/>
              </a:lnSpc>
            </a:pPr>
            <a:endParaRPr lang="en-US" sz="1100" b="1" dirty="0"/>
          </a:p>
          <a:p>
            <a:pPr>
              <a:lnSpc>
                <a:spcPct val="100000"/>
              </a:lnSpc>
            </a:pPr>
            <a:r>
              <a:rPr lang="en-US" sz="1100" b="1" u="sng" dirty="0"/>
              <a:t>Activity</a:t>
            </a:r>
            <a:r>
              <a:rPr lang="en-US" sz="1100" u="sng" dirty="0"/>
              <a:t> (Low-Tech)</a:t>
            </a:r>
          </a:p>
          <a:p>
            <a:pPr>
              <a:lnSpc>
                <a:spcPct val="100000"/>
              </a:lnSpc>
            </a:pPr>
            <a:endParaRPr lang="en-US" sz="1100" u="sng" dirty="0"/>
          </a:p>
          <a:p>
            <a:pPr>
              <a:lnSpc>
                <a:spcPct val="100000"/>
              </a:lnSpc>
            </a:pPr>
            <a:r>
              <a:rPr lang="en-US" sz="1100" b="1" dirty="0"/>
              <a:t>Note:  </a:t>
            </a:r>
            <a:r>
              <a:rPr lang="en-US" sz="1100" dirty="0"/>
              <a:t>This activity is an optional activity meant to be completed with the leadership discussion. </a:t>
            </a:r>
          </a:p>
          <a:p>
            <a:pPr>
              <a:lnSpc>
                <a:spcPct val="100000"/>
              </a:lnSpc>
            </a:pPr>
            <a:endParaRPr lang="en-US" sz="1100" b="1" dirty="0"/>
          </a:p>
          <a:p>
            <a:pPr marL="232802" indent="-232802">
              <a:lnSpc>
                <a:spcPct val="100000"/>
              </a:lnSpc>
              <a:spcBef>
                <a:spcPts val="0"/>
              </a:spcBef>
              <a:buFont typeface="+mj-lt"/>
              <a:buAutoNum type="arabicParenR"/>
              <a:defRPr/>
            </a:pPr>
            <a:r>
              <a:rPr lang="en-US" sz="1100" dirty="0"/>
              <a:t>Refer students to the Participant Workbook (p. 74-75 and review the example.</a:t>
            </a:r>
          </a:p>
          <a:p>
            <a:pPr marL="232802" indent="-232802">
              <a:lnSpc>
                <a:spcPct val="100000"/>
              </a:lnSpc>
              <a:spcBef>
                <a:spcPts val="0"/>
              </a:spcBef>
              <a:buFont typeface="+mj-lt"/>
              <a:buAutoNum type="arabicParenR"/>
              <a:defRPr/>
            </a:pPr>
            <a:r>
              <a:rPr lang="en-US" sz="1100" dirty="0"/>
              <a:t>Ask students to work with someone sitting near them. </a:t>
            </a:r>
          </a:p>
          <a:p>
            <a:pPr marL="232802" indent="-232802">
              <a:lnSpc>
                <a:spcPct val="100000"/>
              </a:lnSpc>
              <a:spcBef>
                <a:spcPts val="0"/>
              </a:spcBef>
              <a:buFont typeface="+mj-lt"/>
              <a:buAutoNum type="arabicParenR"/>
              <a:defRPr/>
            </a:pPr>
            <a:r>
              <a:rPr lang="en-US" sz="1100" dirty="0"/>
              <a:t>3.  Direct students to identify a person that is/was a great leader and then discuss the questions in the activity. This can be a personal example or someone they admire from afar.</a:t>
            </a:r>
          </a:p>
          <a:p>
            <a:pPr marL="232802" indent="-232802">
              <a:lnSpc>
                <a:spcPct val="100000"/>
              </a:lnSpc>
              <a:spcBef>
                <a:spcPts val="0"/>
              </a:spcBef>
              <a:buFont typeface="+mj-lt"/>
              <a:buAutoNum type="arabicParenR"/>
              <a:defRPr/>
            </a:pPr>
            <a:r>
              <a:rPr lang="en-US" sz="1100" dirty="0"/>
              <a:t>Students record the name of a great leader on the line at the top of the page.</a:t>
            </a:r>
          </a:p>
          <a:p>
            <a:pPr marL="232802" indent="-232802">
              <a:lnSpc>
                <a:spcPct val="100000"/>
              </a:lnSpc>
              <a:spcBef>
                <a:spcPts val="0"/>
              </a:spcBef>
              <a:buFont typeface="+mj-lt"/>
              <a:buAutoNum type="arabicParenR"/>
              <a:defRPr/>
            </a:pPr>
            <a:r>
              <a:rPr lang="en-US" sz="1100" dirty="0"/>
              <a:t>Students discuss questions 1-3 with a partner and record their answers in their Participant Workbooks.</a:t>
            </a:r>
          </a:p>
          <a:p>
            <a:pPr marL="232802" indent="-232802">
              <a:lnSpc>
                <a:spcPct val="100000"/>
              </a:lnSpc>
              <a:spcBef>
                <a:spcPts val="0"/>
              </a:spcBef>
              <a:buFont typeface="+mj-lt"/>
              <a:buAutoNum type="arabicParenR"/>
              <a:defRPr/>
            </a:pPr>
            <a:r>
              <a:rPr lang="en-US" sz="1100" dirty="0"/>
              <a:t>When debriefing the conversation, highlight the Character Strengths that were identified in the chosen leaders' leadership styles and ask the students to share what they learned from the people they identified.</a:t>
            </a:r>
          </a:p>
          <a:p>
            <a:pPr marL="232802" indent="-232802">
              <a:lnSpc>
                <a:spcPct val="100000"/>
              </a:lnSpc>
              <a:spcBef>
                <a:spcPts val="0"/>
              </a:spcBef>
              <a:buFont typeface="+mj-lt"/>
              <a:buAutoNum type="arabicParenR"/>
              <a:defRPr/>
            </a:pPr>
            <a:r>
              <a:rPr lang="en-US" sz="1100" dirty="0"/>
              <a:t>Ask students to think about who would choose them as their great leader (i.e., sibling, teammate, etc.). </a:t>
            </a:r>
          </a:p>
          <a:p>
            <a:pPr marL="232802" indent="-232802">
              <a:lnSpc>
                <a:spcPct val="100000"/>
              </a:lnSpc>
              <a:spcBef>
                <a:spcPts val="0"/>
              </a:spcBef>
              <a:buFont typeface="+mj-lt"/>
              <a:buAutoNum type="arabicParenR"/>
              <a:defRPr/>
            </a:pPr>
            <a:r>
              <a:rPr lang="en-US" sz="1100" dirty="0"/>
              <a:t>Ask them to consider what it will take to be identified as a great leader in the future. </a:t>
            </a:r>
          </a:p>
          <a:p>
            <a:pPr>
              <a:lnSpc>
                <a:spcPct val="100000"/>
              </a:lnSpc>
            </a:pPr>
            <a:endParaRPr lang="en-US" sz="1100" b="1" dirty="0"/>
          </a:p>
        </p:txBody>
      </p:sp>
      <p:sp>
        <p:nvSpPr>
          <p:cNvPr id="4" name="Slide Number Placeholder 3"/>
          <p:cNvSpPr>
            <a:spLocks noGrp="1"/>
          </p:cNvSpPr>
          <p:nvPr>
            <p:ph type="sldNum" sz="quarter" idx="10"/>
          </p:nvPr>
        </p:nvSpPr>
        <p:spPr/>
        <p:txBody>
          <a:bodyPr/>
          <a:lstStyle/>
          <a:p>
            <a:pPr>
              <a:defRPr/>
            </a:pPr>
            <a:fld id="{037AE364-0CE9-4926-A0AD-AE7D1A055D5B}" type="slidenum">
              <a:rPr lang="en-US" smtClean="0"/>
              <a:pPr>
                <a:defRPr/>
              </a:pPr>
              <a:t>195</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69603580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4" name="Slide Number Placeholder 3"/>
          <p:cNvSpPr>
            <a:spLocks noGrp="1"/>
          </p:cNvSpPr>
          <p:nvPr>
            <p:ph type="sldNum" sz="quarter" idx="10"/>
          </p:nvPr>
        </p:nvSpPr>
        <p:spPr/>
        <p:txBody>
          <a:bodyPr/>
          <a:lstStyle/>
          <a:p>
            <a:pPr>
              <a:defRPr/>
            </a:pPr>
            <a:fld id="{037AE364-0CE9-4926-A0AD-AE7D1A055D5B}" type="slidenum">
              <a:rPr lang="en-US" smtClean="0"/>
              <a:pPr>
                <a:defRPr/>
              </a:pPr>
              <a:t>196</a:t>
            </a:fld>
            <a:endParaRPr lang="en-US" dirty="0"/>
          </a:p>
        </p:txBody>
      </p:sp>
      <p:sp>
        <p:nvSpPr>
          <p:cNvPr id="6" name="Notes Placeholder 2"/>
          <p:cNvSpPr>
            <a:spLocks noGrp="1"/>
          </p:cNvSpPr>
          <p:nvPr>
            <p:ph type="body" idx="1"/>
          </p:nvPr>
        </p:nvSpPr>
        <p:spPr>
          <a:xfrm>
            <a:off x="113959" y="3238680"/>
            <a:ext cx="3829249" cy="5687282"/>
          </a:xfrm>
        </p:spPr>
        <p:txBody>
          <a:bodyPr>
            <a:normAutofit/>
          </a:bodyPr>
          <a:lstStyle/>
          <a:p>
            <a:pPr>
              <a:lnSpc>
                <a:spcPct val="100000"/>
              </a:lnSpc>
              <a:defRPr/>
            </a:pPr>
            <a:r>
              <a:rPr lang="en-US" sz="1100" b="1" dirty="0"/>
              <a:t>Instructor Notes:</a:t>
            </a:r>
          </a:p>
          <a:p>
            <a:pPr>
              <a:lnSpc>
                <a:spcPct val="100000"/>
              </a:lnSpc>
              <a:defRPr/>
            </a:pPr>
            <a:endParaRPr lang="en-US" sz="1100" b="1" dirty="0"/>
          </a:p>
          <a:p>
            <a:pPr>
              <a:lnSpc>
                <a:spcPct val="100000"/>
              </a:lnSpc>
              <a:defRPr/>
            </a:pPr>
            <a:r>
              <a:rPr lang="en-US" sz="1100" dirty="0"/>
              <a:t>Review the Key Principles (if time permits). Refer to Participants Workbook (p.76)</a:t>
            </a:r>
          </a:p>
          <a:p>
            <a:pPr marL="221464" indent="-221464">
              <a:lnSpc>
                <a:spcPct val="100000"/>
              </a:lnSpc>
              <a:buFontTx/>
              <a:buAutoNum type="arabicParenR"/>
              <a:defRPr/>
            </a:pPr>
            <a:endParaRPr lang="en-US" sz="1100" dirty="0"/>
          </a:p>
          <a:p>
            <a:pPr marL="221464" indent="-221464">
              <a:lnSpc>
                <a:spcPct val="100000"/>
              </a:lnSpc>
              <a:defRPr/>
            </a:pPr>
            <a:r>
              <a:rPr lang="en-US" sz="1100" b="1" u="sng" dirty="0"/>
              <a:t>Reflection</a:t>
            </a:r>
            <a:r>
              <a:rPr lang="en-US" sz="1100" u="sng" dirty="0"/>
              <a:t> (Low-Tech)</a:t>
            </a:r>
          </a:p>
          <a:p>
            <a:pPr marL="221464" indent="-221464">
              <a:lnSpc>
                <a:spcPct val="100000"/>
              </a:lnSpc>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daily lives. </a:t>
            </a:r>
            <a:endParaRPr lang="en-US" sz="1100" u="sng" dirty="0"/>
          </a:p>
          <a:p>
            <a:pPr>
              <a:lnSpc>
                <a:spcPct val="100000"/>
              </a:lnSpc>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94077359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5603" name="Subtitle 1"/>
          <p:cNvSpPr txBox="1">
            <a:spLocks/>
          </p:cNvSpPr>
          <p:nvPr/>
        </p:nvSpPr>
        <p:spPr bwMode="auto">
          <a:xfrm>
            <a:off x="219080" y="1847598"/>
            <a:ext cx="6572250" cy="7156753"/>
          </a:xfrm>
          <a:prstGeom prst="rect">
            <a:avLst/>
          </a:prstGeom>
          <a:noFill/>
          <a:ln w="9525">
            <a:noFill/>
            <a:miter lim="800000"/>
            <a:headEnd/>
            <a:tailEnd/>
          </a:ln>
        </p:spPr>
        <p:txBody>
          <a:bodyPr lIns="89409" tIns="44705" rIns="89409" bIns="44705"/>
          <a:lstStyle/>
          <a:p>
            <a:pPr marL="1158075" indent="-1158075">
              <a:spcBef>
                <a:spcPct val="20000"/>
              </a:spcBef>
              <a:tabLst>
                <a:tab pos="1158075" algn="l"/>
              </a:tabLst>
            </a:pPr>
            <a:endParaRPr lang="en-US" altLang="en-US" sz="1000" b="1" dirty="0">
              <a:latin typeface="Verdana" pitchFamily="34" charset="0"/>
            </a:endParaRPr>
          </a:p>
          <a:p>
            <a:pPr marL="1158075" indent="-1158075">
              <a:spcBef>
                <a:spcPct val="20000"/>
              </a:spcBef>
              <a:spcAft>
                <a:spcPts val="1744"/>
              </a:spcAft>
              <a:tabLst>
                <a:tab pos="1158075" algn="l"/>
              </a:tabLst>
            </a:pPr>
            <a:r>
              <a:rPr lang="en-US" altLang="en-US" sz="1100" b="1" dirty="0">
                <a:latin typeface="Verdana" pitchFamily="34" charset="0"/>
              </a:rPr>
              <a:t>Rationale:</a:t>
            </a:r>
            <a:r>
              <a:rPr lang="en-US" altLang="en-US" sz="1100" dirty="0">
                <a:latin typeface="Verdana" pitchFamily="34" charset="0"/>
              </a:rPr>
              <a:t>	</a:t>
            </a:r>
            <a:r>
              <a:rPr kumimoji="1" lang="en-US" altLang="en-US" sz="1100" dirty="0">
                <a:latin typeface="Verdana" pitchFamily="34" charset="0"/>
              </a:rPr>
              <a:t>Different styles of communicating can facilitate or hinder interpersonal problem solving. Many individuals, especially teens, communicate heavily through social media and texting. It is important to know limitations and consequences of social media/texting communication versus face-to-face communication. </a:t>
            </a:r>
            <a:endParaRPr lang="en-US" altLang="en-US" sz="1100" dirty="0">
              <a:latin typeface="Verdana" pitchFamily="34" charset="0"/>
            </a:endParaRPr>
          </a:p>
          <a:p>
            <a:pPr marL="1158075" indent="-1158075">
              <a:spcBef>
                <a:spcPct val="20000"/>
              </a:spcBef>
              <a:spcAft>
                <a:spcPts val="1744"/>
              </a:spcAft>
              <a:tabLst>
                <a:tab pos="1158075" algn="l"/>
              </a:tabLst>
            </a:pPr>
            <a:r>
              <a:rPr lang="en-US" altLang="en-US" sz="1100" b="1" dirty="0">
                <a:latin typeface="Verdana" pitchFamily="34" charset="0"/>
              </a:rPr>
              <a:t>Objective:</a:t>
            </a:r>
            <a:r>
              <a:rPr lang="en-US" altLang="en-US" sz="1100" dirty="0">
                <a:latin typeface="Verdana" pitchFamily="34" charset="0"/>
              </a:rPr>
              <a:t>	</a:t>
            </a:r>
            <a:r>
              <a:rPr kumimoji="1" lang="en-US" altLang="en-US" sz="1100" dirty="0">
                <a:latin typeface="Verdana" pitchFamily="34" charset="0"/>
              </a:rPr>
              <a:t>Know the pros and cons of communicating through social media/texting and discuss what types of conversations should be discussed face-to-face using Assertive Communication and the IDEAL model (Part 2). </a:t>
            </a:r>
          </a:p>
          <a:p>
            <a:pPr marL="1158075" indent="-1158075">
              <a:spcBef>
                <a:spcPct val="20000"/>
              </a:spcBef>
              <a:tabLst>
                <a:tab pos="1158075" algn="l"/>
              </a:tabLst>
            </a:pPr>
            <a:r>
              <a:rPr kumimoji="1" lang="en-US" altLang="en-US" sz="1100" b="1" dirty="0">
                <a:latin typeface="Verdana" pitchFamily="34" charset="0"/>
              </a:rPr>
              <a:t>Note: 	</a:t>
            </a:r>
            <a:r>
              <a:rPr kumimoji="1" lang="en-US" altLang="en-US" sz="1100" dirty="0">
                <a:latin typeface="Verdana" pitchFamily="34" charset="0"/>
              </a:rPr>
              <a:t>This lesson is intended to serve as a hook to Unit 15B: Assertive Communication (Part 2).</a:t>
            </a:r>
            <a:r>
              <a:rPr kumimoji="1" lang="en-US" altLang="en-US" sz="1100" b="1" dirty="0">
                <a:latin typeface="Verdana" pitchFamily="34" charset="0"/>
              </a:rPr>
              <a:t>	</a:t>
            </a: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Unit Overview and Recommended Timing:</a:t>
            </a:r>
          </a:p>
          <a:p>
            <a:pPr marL="1158075" indent="-1158075">
              <a:spcBef>
                <a:spcPct val="20000"/>
              </a:spcBef>
              <a:tabLst>
                <a:tab pos="1158075" algn="l"/>
              </a:tabLst>
            </a:pPr>
            <a:endParaRPr lang="en-US" altLang="en-US" sz="1000" dirty="0">
              <a:latin typeface="Verdana" pitchFamily="34" charset="0"/>
            </a:endParaRPr>
          </a:p>
        </p:txBody>
      </p:sp>
      <p:sp>
        <p:nvSpPr>
          <p:cNvPr id="25604" name="Title 4"/>
          <p:cNvSpPr txBox="1">
            <a:spLocks/>
          </p:cNvSpPr>
          <p:nvPr/>
        </p:nvSpPr>
        <p:spPr bwMode="auto">
          <a:xfrm>
            <a:off x="219080" y="959153"/>
            <a:ext cx="6572250" cy="963764"/>
          </a:xfrm>
          <a:prstGeom prst="rect">
            <a:avLst/>
          </a:prstGeom>
          <a:noFill/>
          <a:ln w="9525">
            <a:noFill/>
            <a:miter lim="800000"/>
            <a:headEnd/>
            <a:tailEnd/>
          </a:ln>
        </p:spPr>
        <p:txBody>
          <a:bodyPr lIns="89409" tIns="44705" rIns="89409" bIns="44705"/>
          <a:lstStyle/>
          <a:p>
            <a:r>
              <a:rPr lang="en-US" sz="2000" b="1" dirty="0">
                <a:latin typeface="Verdana" pitchFamily="34" charset="0"/>
              </a:rPr>
              <a:t>Resilience Training for Teens, </a:t>
            </a:r>
          </a:p>
          <a:p>
            <a:r>
              <a:rPr lang="en-US" sz="2000" b="1" dirty="0">
                <a:latin typeface="Verdana" pitchFamily="34" charset="0"/>
              </a:rPr>
              <a:t>Unit 15A:</a:t>
            </a:r>
            <a:r>
              <a:rPr lang="en-US" sz="2000" b="1" dirty="0">
                <a:solidFill>
                  <a:srgbClr val="000000"/>
                </a:solidFill>
                <a:latin typeface="Verdana" pitchFamily="34" charset="0"/>
              </a:rPr>
              <a:t> Assertive Communication (Part 1): Social Media/Texting</a:t>
            </a:r>
            <a:endParaRPr lang="en-US" sz="2000" b="1" dirty="0">
              <a:latin typeface="Verdana" pitchFamily="34" charset="0"/>
            </a:endParaRPr>
          </a:p>
        </p:txBody>
      </p:sp>
      <p:pic>
        <p:nvPicPr>
          <p:cNvPr id="25605" name="Picture 8" descr="CSF2-slide-template-text.png"/>
          <p:cNvPicPr>
            <a:picLocks noChangeAspect="1"/>
          </p:cNvPicPr>
          <p:nvPr/>
        </p:nvPicPr>
        <p:blipFill>
          <a:blip r:embed="rId4"/>
          <a:srcRect/>
          <a:stretch>
            <a:fillRect/>
          </a:stretch>
        </p:blipFill>
        <p:spPr bwMode="auto">
          <a:xfrm>
            <a:off x="733294" y="26133"/>
            <a:ext cx="2552832" cy="859241"/>
          </a:xfrm>
          <a:prstGeom prst="rect">
            <a:avLst/>
          </a:prstGeom>
          <a:noFill/>
          <a:ln w="9525">
            <a:noFill/>
            <a:miter lim="800000"/>
            <a:headEnd/>
            <a:tailEnd/>
          </a:ln>
        </p:spPr>
      </p:pic>
      <p:pic>
        <p:nvPicPr>
          <p:cNvPr id="25606" name="Picture 8" descr="csf2_logo-l.png"/>
          <p:cNvPicPr>
            <a:picLocks noChangeAspect="1"/>
          </p:cNvPicPr>
          <p:nvPr/>
        </p:nvPicPr>
        <p:blipFill>
          <a:blip r:embed="rId5"/>
          <a:srcRect/>
          <a:stretch>
            <a:fillRect/>
          </a:stretch>
        </p:blipFill>
        <p:spPr bwMode="auto">
          <a:xfrm>
            <a:off x="44124" y="119894"/>
            <a:ext cx="646575" cy="653269"/>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756125032"/>
              </p:ext>
            </p:extLst>
          </p:nvPr>
        </p:nvGraphicFramePr>
        <p:xfrm>
          <a:off x="234292" y="5026634"/>
          <a:ext cx="6572250" cy="3308205"/>
        </p:xfrm>
        <a:graphic>
          <a:graphicData uri="http://schemas.openxmlformats.org/drawingml/2006/table">
            <a:tbl>
              <a:tblPr/>
              <a:tblGrid>
                <a:gridCol w="5434337">
                  <a:extLst>
                    <a:ext uri="{9D8B030D-6E8A-4147-A177-3AD203B41FA5}">
                      <a16:colId xmlns:a16="http://schemas.microsoft.com/office/drawing/2014/main" val="20000"/>
                    </a:ext>
                  </a:extLst>
                </a:gridCol>
                <a:gridCol w="1137913">
                  <a:extLst>
                    <a:ext uri="{9D8B030D-6E8A-4147-A177-3AD203B41FA5}">
                      <a16:colId xmlns:a16="http://schemas.microsoft.com/office/drawing/2014/main" val="20001"/>
                    </a:ext>
                  </a:extLst>
                </a:gridCol>
              </a:tblGrid>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Methods</a:t>
                      </a:r>
                      <a:r>
                        <a:rPr lang="en-US" sz="1100" b="0" i="0" u="none" strike="noStrike" kern="1200" baseline="0" dirty="0">
                          <a:solidFill>
                            <a:schemeClr val="tx1"/>
                          </a:solidFill>
                          <a:latin typeface="Verdana" pitchFamily="34" charset="0"/>
                          <a:ea typeface="Calibri"/>
                        </a:rPr>
                        <a:t> of communication</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617274">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 </a:t>
                      </a:r>
                    </a:p>
                    <a:p>
                      <a:pPr marL="0" marR="0" indent="0" algn="l" rtl="0" fontAlgn="base">
                        <a:lnSpc>
                          <a:spcPct val="115000"/>
                        </a:lnSpc>
                        <a:spcBef>
                          <a:spcPts val="0"/>
                        </a:spcBef>
                        <a:spcAft>
                          <a:spcPts val="0"/>
                        </a:spcAft>
                        <a:buClrTx/>
                        <a:buSzPts val="1400"/>
                        <a:buFont typeface="+mj-lt"/>
                        <a:buNone/>
                        <a:tabLst/>
                      </a:pP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1)</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List ways</a:t>
                      </a:r>
                      <a:r>
                        <a:rPr lang="en-US" sz="1100" b="0" i="0" u="none" strike="noStrike" kern="1200" baseline="0" dirty="0">
                          <a:solidFill>
                            <a:schemeClr val="tx1"/>
                          </a:solidFill>
                          <a:latin typeface="Verdana" pitchFamily="34" charset="0"/>
                          <a:ea typeface="Calibri"/>
                        </a:rPr>
                        <a:t> of communicating *(LT)</a:t>
                      </a:r>
                    </a:p>
                    <a:p>
                      <a:pPr marL="0" marR="0" indent="0" algn="l" rtl="0" fontAlgn="base">
                        <a:lnSpc>
                          <a:spcPct val="115000"/>
                        </a:lnSpc>
                        <a:spcBef>
                          <a:spcPts val="0"/>
                        </a:spcBef>
                        <a:spcAft>
                          <a:spcPts val="0"/>
                        </a:spcAft>
                        <a:buClrTx/>
                        <a:buSzPts val="1400"/>
                        <a:buFont typeface="+mj-lt"/>
                        <a:buNone/>
                        <a:tabLst/>
                      </a:pPr>
                      <a:r>
                        <a:rPr lang="en-US" sz="1100" b="0" i="0" u="none" strike="noStrike" kern="1200" baseline="0" dirty="0">
                          <a:solidFill>
                            <a:schemeClr val="tx1"/>
                          </a:solidFill>
                          <a:latin typeface="Verdana" pitchFamily="34" charset="0"/>
                          <a:ea typeface="Calibri"/>
                        </a:rPr>
                        <a:t> 2) Social media/texting and ATC *(LT)</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15 minutes</a:t>
                      </a:r>
                    </a:p>
                    <a:p>
                      <a:pPr marL="914400" marR="0" indent="-914400" algn="l" rtl="0" fontAlgn="base">
                        <a:lnSpc>
                          <a:spcPct val="115000"/>
                        </a:lnSpc>
                        <a:spcBef>
                          <a:spcPts val="0"/>
                        </a:spcBef>
                        <a:spcAft>
                          <a:spcPts val="0"/>
                        </a:spcAft>
                        <a:tabLst>
                          <a:tab pos="914400" algn="l"/>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1162524">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a:t>
                      </a:r>
                      <a:r>
                        <a:rPr lang="en-US" sz="1100" b="0" i="0" u="none" strike="noStrike" kern="1200" baseline="0" dirty="0">
                          <a:solidFill>
                            <a:schemeClr val="tx1"/>
                          </a:solidFill>
                          <a:latin typeface="Verdana" pitchFamily="34" charset="0"/>
                          <a:ea typeface="Calibri"/>
                        </a:rPr>
                        <a: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1)</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Benefits</a:t>
                      </a:r>
                      <a:r>
                        <a:rPr lang="en-US" sz="1100" b="0" i="0" u="none" strike="noStrike" kern="1200" baseline="0" dirty="0">
                          <a:solidFill>
                            <a:schemeClr val="tx1"/>
                          </a:solidFill>
                          <a:latin typeface="Verdana" pitchFamily="34" charset="0"/>
                          <a:ea typeface="Calibri"/>
                        </a:rPr>
                        <a:t> and problems of communicating through social media/texting *(LT)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2) What is OK/not OK to communicate about through social media/texting *(LT)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3) Make it personal *(LT)</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20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Reflection:</a:t>
                      </a:r>
                      <a:r>
                        <a:rPr lang="en-US" sz="1100" b="0" i="0" u="none" strike="noStrike" kern="1200" baseline="0" dirty="0">
                          <a:solidFill>
                            <a:schemeClr val="tx1"/>
                          </a:solidFill>
                          <a:latin typeface="Verdana" pitchFamily="34" charset="0"/>
                          <a:ea typeface="Calibri"/>
                        </a:rPr>
                        <a:t> </a:t>
                      </a:r>
                    </a:p>
                    <a:p>
                      <a:pPr marL="0" marR="0" indent="0" algn="l" rtl="0" fontAlgn="base">
                        <a:lnSpc>
                          <a:spcPct val="115000"/>
                        </a:lnSpc>
                        <a:spcBef>
                          <a:spcPts val="0"/>
                        </a:spcBef>
                        <a:spcAft>
                          <a:spcPts val="0"/>
                        </a:spcAft>
                        <a:buClrTx/>
                        <a:buSzPts val="1400"/>
                        <a:buFont typeface="+mj-lt"/>
                        <a:buNone/>
                        <a:tabLst>
                          <a:tab pos="0" algn="l"/>
                        </a:tabLst>
                      </a:pP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daily lives *</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274320">
                <a:tc>
                  <a:txBody>
                    <a:bodyPr/>
                    <a:lstStyle/>
                    <a:p>
                      <a:pPr marL="3175" marR="0" indent="0" algn="l" rtl="0" fontAlgn="base">
                        <a:lnSpc>
                          <a:spcPct val="115000"/>
                        </a:lnSpc>
                        <a:spcBef>
                          <a:spcPts val="0"/>
                        </a:spcBef>
                        <a:spcAft>
                          <a:spcPts val="0"/>
                        </a:spcAft>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45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bl>
          </a:graphicData>
        </a:graphic>
      </p:graphicFrame>
      <p:sp>
        <p:nvSpPr>
          <p:cNvPr id="11" name="Slide Number Placeholder 10"/>
          <p:cNvSpPr>
            <a:spLocks noGrp="1"/>
          </p:cNvSpPr>
          <p:nvPr>
            <p:ph type="sldNum" sz="quarter" idx="5"/>
          </p:nvPr>
        </p:nvSpPr>
        <p:spPr/>
        <p:txBody>
          <a:bodyPr/>
          <a:lstStyle/>
          <a:p>
            <a:pPr>
              <a:defRPr/>
            </a:pPr>
            <a:fld id="{1C0207B6-010D-452D-9B98-527749C5B40C}" type="slidenum">
              <a:rPr lang="en-US"/>
              <a:pPr>
                <a:defRPr/>
              </a:pPr>
              <a:t>197</a:t>
            </a:fld>
            <a:endParaRPr lang="en-US" dirty="0"/>
          </a:p>
        </p:txBody>
      </p:sp>
      <p:sp>
        <p:nvSpPr>
          <p:cNvPr id="12"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39804414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a:spcBef>
                <a:spcPct val="20000"/>
              </a:spcBef>
              <a:tabLst>
                <a:tab pos="54753" algn="l"/>
              </a:tabLst>
              <a:defRPr/>
            </a:pPr>
            <a:r>
              <a:rPr lang="en-US" altLang="en-US" sz="1100" b="1" i="1" dirty="0">
                <a:latin typeface="Verdana" pitchFamily="34" charset="0"/>
              </a:rPr>
              <a:t>Social Media</a:t>
            </a:r>
            <a:r>
              <a:rPr lang="en-US" altLang="en-US" sz="1000" dirty="0">
                <a:latin typeface="Verdana" pitchFamily="34" charset="0"/>
              </a:rPr>
              <a:t>		</a:t>
            </a:r>
            <a:r>
              <a:rPr lang="en-US" altLang="en-US" sz="1100" dirty="0">
                <a:latin typeface="Verdana" pitchFamily="34" charset="0"/>
              </a:rPr>
              <a:t>Alternative forms of communication, usually 				electronic, where users share information, ideas, 				personal messages, and other content (e.g., 				Facebook, Snapchat, Twitter, Instagram, etc.).</a:t>
            </a:r>
            <a:endParaRPr lang="en-US" altLang="en-US" sz="1100" i="1" dirty="0">
              <a:latin typeface="Verdana" pitchFamily="34" charset="0"/>
            </a:endParaRPr>
          </a:p>
          <a:p>
            <a:pPr>
              <a:spcBef>
                <a:spcPct val="20000"/>
              </a:spcBef>
              <a:tabLst>
                <a:tab pos="54753" algn="l"/>
              </a:tabLst>
              <a:defRPr/>
            </a:pPr>
            <a:endParaRPr lang="en-US" altLang="en-US" sz="1100" i="1" dirty="0">
              <a:latin typeface="Verdana" pitchFamily="34" charset="0"/>
            </a:endParaRPr>
          </a:p>
          <a:p>
            <a:pPr marL="1117607" indent="-1117607">
              <a:spcBef>
                <a:spcPct val="20000"/>
              </a:spcBef>
              <a:tabLst>
                <a:tab pos="1117607" algn="l"/>
              </a:tabLst>
              <a:defRPr/>
            </a:pPr>
            <a:endParaRPr lang="en-US" altLang="en-US" sz="1000" b="1" dirty="0">
              <a:latin typeface="Verdana" pitchFamily="34" charset="0"/>
            </a:endParaRPr>
          </a:p>
          <a:p>
            <a:pPr marL="1117607" indent="-1117607">
              <a:spcBef>
                <a:spcPct val="20000"/>
              </a:spcBef>
              <a:tabLst>
                <a:tab pos="1117607" algn="l"/>
              </a:tabLst>
              <a:defRPr/>
            </a:pPr>
            <a:endParaRPr lang="en-US" altLang="en-US" sz="10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b="1" dirty="0">
                <a:latin typeface="Verdana" pitchFamily="34" charset="0"/>
                <a:ea typeface="+mj-ea"/>
                <a:cs typeface="+mj-cs"/>
              </a:rPr>
              <a:t>Assertive Communication (Part 1)</a:t>
            </a:r>
          </a:p>
          <a:p>
            <a:pPr fontAlgn="auto">
              <a:spcAft>
                <a:spcPts val="0"/>
              </a:spcAft>
              <a:defRPr/>
            </a:pPr>
            <a:r>
              <a:rPr lang="en-US" b="1" dirty="0">
                <a:latin typeface="Verdana" pitchFamily="34" charset="0"/>
                <a:ea typeface="+mj-ea"/>
                <a:cs typeface="+mj-cs"/>
              </a:rPr>
              <a:t>Key Terms</a:t>
            </a:r>
          </a:p>
        </p:txBody>
      </p:sp>
      <p:pic>
        <p:nvPicPr>
          <p:cNvPr id="26629"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26630"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D83B1BE7-9F47-4BC9-A90E-283B9E37149D}" type="slidenum">
              <a:rPr lang="en-US"/>
              <a:pPr>
                <a:defRPr/>
              </a:pPr>
              <a:t>198</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5481511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xfrm>
            <a:off x="124009"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 </a:t>
            </a:r>
            <a:r>
              <a:rPr lang="en-US" sz="1100" u="sng" dirty="0"/>
              <a:t>(Low-Tech)</a:t>
            </a:r>
          </a:p>
          <a:p>
            <a:pPr>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Begin the lesson with Hunt the Good Stuff.</a:t>
            </a:r>
          </a:p>
          <a:p>
            <a:pPr marL="232802" indent="-232802">
              <a:lnSpc>
                <a:spcPct val="100000"/>
              </a:lnSpc>
              <a:spcBef>
                <a:spcPts val="0"/>
              </a:spcBef>
              <a:buFont typeface="+mj-lt"/>
              <a:buAutoNum type="arabicParenR"/>
              <a:defRPr/>
            </a:pPr>
            <a:r>
              <a:rPr lang="en-US" sz="1100" dirty="0"/>
              <a:t>Have students write down one to three good things in the Participant Workbook.</a:t>
            </a:r>
          </a:p>
          <a:p>
            <a:pPr marL="232802" indent="-232802">
              <a:lnSpc>
                <a:spcPct val="100000"/>
              </a:lnSpc>
              <a:spcBef>
                <a:spcPts val="0"/>
              </a:spcBef>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lnSpc>
                <a:spcPct val="100000"/>
              </a:lnSpc>
              <a:spcBef>
                <a:spcPts val="0"/>
              </a:spcBef>
              <a:buFont typeface="+mj-lt"/>
              <a:buAutoNum type="arabicParenR"/>
              <a:defRPr/>
            </a:pPr>
            <a:r>
              <a:rPr lang="en-US" sz="1100" dirty="0"/>
              <a:t>Ask a couple students to share their “"Good Stuff"” at the group level. Remember to emphasize that the students explain why it is a good thing to them. </a:t>
            </a:r>
          </a:p>
          <a:p>
            <a:pPr marL="221464" indent="-221464">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Optimism is important for resilience.</a:t>
            </a:r>
          </a:p>
          <a:p>
            <a:pPr marL="232802" indent="-232802">
              <a:lnSpc>
                <a:spcPct val="100000"/>
              </a:lnSpc>
              <a:spcBef>
                <a:spcPts val="0"/>
              </a:spcBef>
              <a:buFont typeface="+mj-lt"/>
              <a:buAutoNum type="arabicParenR"/>
              <a:defRPr/>
            </a:pPr>
            <a:r>
              <a:rPr lang="en-US" sz="1100" dirty="0"/>
              <a:t>HTGS is a skill to use daily, or at least several times a week</a:t>
            </a:r>
          </a:p>
          <a:p>
            <a:pPr marL="221464" indent="-221464">
              <a:lnSpc>
                <a:spcPct val="100000"/>
              </a:lnSpc>
              <a:buFontTx/>
              <a:buAutoNum type="arabicParenR"/>
              <a:defRPr/>
            </a:pPr>
            <a:endParaRPr lang="en-US" sz="1000" dirty="0"/>
          </a:p>
          <a:p>
            <a:pPr marL="221464" indent="-221464">
              <a:defRPr/>
            </a:pPr>
            <a:endParaRPr lang="en-US" sz="1000" dirty="0"/>
          </a:p>
          <a:p>
            <a:pPr marL="221464" indent="-221464">
              <a:defRPr/>
            </a:pPr>
            <a:endParaRPr lang="en-US" sz="1000" dirty="0"/>
          </a:p>
          <a:p>
            <a:pPr>
              <a:defRPr/>
            </a:pPr>
            <a:endParaRPr lang="en-US" dirty="0"/>
          </a:p>
        </p:txBody>
      </p:sp>
      <p:sp>
        <p:nvSpPr>
          <p:cNvPr id="4" name="Slide Number Placeholder 3"/>
          <p:cNvSpPr>
            <a:spLocks noGrp="1"/>
          </p:cNvSpPr>
          <p:nvPr>
            <p:ph type="sldNum" sz="quarter" idx="5"/>
          </p:nvPr>
        </p:nvSpPr>
        <p:spPr/>
        <p:txBody>
          <a:bodyPr/>
          <a:lstStyle/>
          <a:p>
            <a:pPr>
              <a:defRPr/>
            </a:pPr>
            <a:fld id="{97F28855-1D26-4AAD-AE5C-EF8E77263BEB}" type="slidenum">
              <a:rPr lang="en-US" smtClean="0"/>
              <a:pPr>
                <a:defRPr/>
              </a:pPr>
              <a:t>199</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52396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FA1F8133-A791-4EF5-8E77-A5EFC9D6BBEE}" type="slidenum">
              <a:rPr lang="en-US" smtClean="0"/>
              <a:pPr>
                <a:defRPr/>
              </a:pPr>
              <a:t>2</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8" name="Notes Placeholder 2"/>
          <p:cNvSpPr txBox="1">
            <a:spLocks/>
          </p:cNvSpPr>
          <p:nvPr/>
        </p:nvSpPr>
        <p:spPr bwMode="auto">
          <a:xfrm>
            <a:off x="4268557" y="607439"/>
            <a:ext cx="2740326" cy="5687282"/>
          </a:xfrm>
          <a:prstGeom prst="rect">
            <a:avLst/>
          </a:prstGeom>
        </p:spPr>
        <p:txBody>
          <a:bodyPr vert="horz" wrap="square" lIns="94039" tIns="47018" rIns="94039" bIns="47018" numCol="1" rtlCol="0" anchor="t" anchorCtr="0" compatLnSpc="1">
            <a:prstTxWarp prst="textNoShape">
              <a:avLst/>
            </a:prstTxWarp>
            <a:normAutofit/>
          </a:bodyPr>
          <a:lstStyle>
            <a:lvl1pPr algn="l" rtl="0" eaLnBrk="0" fontAlgn="base" hangingPunct="0">
              <a:lnSpc>
                <a:spcPts val="1200"/>
              </a:lnSpc>
              <a:spcBef>
                <a:spcPct val="30000"/>
              </a:spcBef>
              <a:spcAft>
                <a:spcPct val="0"/>
              </a:spcAft>
              <a:defRPr sz="1200" kern="1200">
                <a:solidFill>
                  <a:schemeClr val="tx1"/>
                </a:solidFill>
                <a:latin typeface="Verdana" pitchFamily="34" charset="0"/>
                <a:ea typeface="+mn-ea"/>
                <a:cs typeface="+mn-cs"/>
              </a:defRPr>
            </a:lvl1pPr>
            <a:lvl2pPr marL="455613" algn="l" rtl="0" eaLnBrk="0" fontAlgn="base" hangingPunct="0">
              <a:lnSpc>
                <a:spcPts val="1200"/>
              </a:lnSpc>
              <a:spcBef>
                <a:spcPct val="30000"/>
              </a:spcBef>
              <a:spcAft>
                <a:spcPct val="0"/>
              </a:spcAft>
              <a:defRPr sz="1200" kern="1200">
                <a:solidFill>
                  <a:schemeClr val="tx1"/>
                </a:solidFill>
                <a:latin typeface="Verdana" pitchFamily="34" charset="0"/>
                <a:ea typeface="+mn-ea"/>
                <a:cs typeface="+mn-cs"/>
              </a:defRPr>
            </a:lvl2pPr>
            <a:lvl3pPr marL="912813" algn="l" rtl="0" eaLnBrk="0" fontAlgn="base" hangingPunct="0">
              <a:lnSpc>
                <a:spcPts val="1200"/>
              </a:lnSpc>
              <a:spcBef>
                <a:spcPct val="30000"/>
              </a:spcBef>
              <a:spcAft>
                <a:spcPct val="0"/>
              </a:spcAft>
              <a:defRPr sz="1200" kern="1200">
                <a:solidFill>
                  <a:schemeClr val="tx1"/>
                </a:solidFill>
                <a:latin typeface="Verdana" pitchFamily="34" charset="0"/>
                <a:ea typeface="+mn-ea"/>
                <a:cs typeface="+mn-cs"/>
              </a:defRPr>
            </a:lvl3pPr>
            <a:lvl4pPr marL="1368425" algn="l" rtl="0" eaLnBrk="0" fontAlgn="base" hangingPunct="0">
              <a:lnSpc>
                <a:spcPts val="1200"/>
              </a:lnSpc>
              <a:spcBef>
                <a:spcPct val="30000"/>
              </a:spcBef>
              <a:spcAft>
                <a:spcPct val="0"/>
              </a:spcAft>
              <a:defRPr sz="1200" kern="1200">
                <a:solidFill>
                  <a:schemeClr val="tx1"/>
                </a:solidFill>
                <a:latin typeface="Verdana" pitchFamily="34" charset="0"/>
                <a:ea typeface="+mn-ea"/>
                <a:cs typeface="+mn-cs"/>
              </a:defRPr>
            </a:lvl4pPr>
            <a:lvl5pPr marL="1825625" algn="l" rtl="0" eaLnBrk="0" fontAlgn="base" hangingPunct="0">
              <a:lnSpc>
                <a:spcPts val="1200"/>
              </a:lnSpc>
              <a:spcBef>
                <a:spcPct val="30000"/>
              </a:spcBef>
              <a:spcAft>
                <a:spcPct val="0"/>
              </a:spcAft>
              <a:defRPr sz="1200" kern="1200">
                <a:solidFill>
                  <a:schemeClr val="tx1"/>
                </a:solidFill>
                <a:latin typeface="Verdana" pitchFamily="34" charset="0"/>
                <a:ea typeface="+mn-ea"/>
                <a:cs typeface="+mn-cs"/>
              </a:defRPr>
            </a:lvl5pPr>
            <a:lvl6pPr marL="2282132" algn="l" defTabSz="912851" rtl="0" eaLnBrk="1" latinLnBrk="0" hangingPunct="1">
              <a:defRPr sz="1200" kern="1200">
                <a:solidFill>
                  <a:schemeClr val="tx1"/>
                </a:solidFill>
                <a:latin typeface="+mn-lt"/>
                <a:ea typeface="+mn-ea"/>
                <a:cs typeface="+mn-cs"/>
              </a:defRPr>
            </a:lvl6pPr>
            <a:lvl7pPr marL="2738555" algn="l" defTabSz="912851" rtl="0" eaLnBrk="1" latinLnBrk="0" hangingPunct="1">
              <a:defRPr sz="1200" kern="1200">
                <a:solidFill>
                  <a:schemeClr val="tx1"/>
                </a:solidFill>
                <a:latin typeface="+mn-lt"/>
                <a:ea typeface="+mn-ea"/>
                <a:cs typeface="+mn-cs"/>
              </a:defRPr>
            </a:lvl7pPr>
            <a:lvl8pPr marL="3194985" algn="l" defTabSz="912851" rtl="0" eaLnBrk="1" latinLnBrk="0" hangingPunct="1">
              <a:defRPr sz="1200" kern="1200">
                <a:solidFill>
                  <a:schemeClr val="tx1"/>
                </a:solidFill>
                <a:latin typeface="+mn-lt"/>
                <a:ea typeface="+mn-ea"/>
                <a:cs typeface="+mn-cs"/>
              </a:defRPr>
            </a:lvl8pPr>
            <a:lvl9pPr marL="3651412" algn="l" defTabSz="912851" rtl="0" eaLnBrk="1" latinLnBrk="0" hangingPunct="1">
              <a:defRPr sz="1200" kern="1200">
                <a:solidFill>
                  <a:schemeClr val="tx1"/>
                </a:solidFill>
                <a:latin typeface="+mn-lt"/>
                <a:ea typeface="+mn-ea"/>
                <a:cs typeface="+mn-cs"/>
              </a:defRPr>
            </a:lvl9pPr>
          </a:lstStyle>
          <a:p>
            <a:pPr>
              <a:defRPr/>
            </a:pPr>
            <a:r>
              <a:rPr lang="en-US" sz="1100" dirty="0"/>
              <a:t>Standard Resilience and Performance Skills:</a:t>
            </a:r>
            <a:endParaRPr lang="en-US" sz="1100" b="1" dirty="0">
              <a:solidFill>
                <a:srgbClr val="FF0000"/>
              </a:solidFill>
            </a:endParaRPr>
          </a:p>
          <a:p>
            <a:pPr marL="352436" indent="-352436">
              <a:buFont typeface="+mj-lt"/>
              <a:buAutoNum type="arabicParenR"/>
              <a:defRPr/>
            </a:pPr>
            <a:r>
              <a:rPr lang="en-US" sz="1100" dirty="0"/>
              <a:t>Hunt the Good Stuff</a:t>
            </a:r>
          </a:p>
          <a:p>
            <a:pPr marL="352436" indent="-352436">
              <a:buFont typeface="+mj-lt"/>
              <a:buAutoNum type="arabicParenR"/>
              <a:defRPr/>
            </a:pPr>
            <a:r>
              <a:rPr lang="en-US" sz="1100" dirty="0"/>
              <a:t>Goal Setting</a:t>
            </a:r>
          </a:p>
          <a:p>
            <a:pPr marL="352436" indent="-352436">
              <a:buFont typeface="+mj-lt"/>
              <a:buAutoNum type="arabicParenR"/>
              <a:defRPr/>
            </a:pPr>
            <a:r>
              <a:rPr lang="en-US" sz="1100" dirty="0"/>
              <a:t>Activating Event, Thoughts, Consequences</a:t>
            </a:r>
          </a:p>
          <a:p>
            <a:pPr marL="352436" indent="-352436">
              <a:buFont typeface="+mj-lt"/>
              <a:buAutoNum type="arabicParenR"/>
              <a:defRPr/>
            </a:pPr>
            <a:r>
              <a:rPr lang="en-US" sz="1100" dirty="0"/>
              <a:t>Energy Management</a:t>
            </a:r>
          </a:p>
          <a:p>
            <a:pPr marL="352436" indent="-352436">
              <a:buFont typeface="+mj-lt"/>
              <a:buAutoNum type="arabicParenR"/>
              <a:defRPr/>
            </a:pPr>
            <a:r>
              <a:rPr lang="en-US" sz="1100" dirty="0"/>
              <a:t>Avoid Thinking Traps</a:t>
            </a:r>
          </a:p>
          <a:p>
            <a:pPr marL="352436" indent="-352436">
              <a:buFont typeface="+mj-lt"/>
              <a:buAutoNum type="arabicParenR"/>
              <a:defRPr/>
            </a:pPr>
            <a:r>
              <a:rPr lang="en-US" sz="1100" dirty="0"/>
              <a:t>Detect Icebergs</a:t>
            </a:r>
          </a:p>
          <a:p>
            <a:pPr marL="352436" indent="-352436">
              <a:buFont typeface="+mj-lt"/>
              <a:buAutoNum type="arabicParenR"/>
              <a:defRPr/>
            </a:pPr>
            <a:r>
              <a:rPr lang="en-US" sz="1100" dirty="0"/>
              <a:t>Problem Solving</a:t>
            </a:r>
          </a:p>
          <a:p>
            <a:pPr marL="352436" indent="-352436">
              <a:buFont typeface="+mj-lt"/>
              <a:buAutoNum type="arabicParenR"/>
              <a:defRPr/>
            </a:pPr>
            <a:r>
              <a:rPr lang="en-US" sz="1100" dirty="0"/>
              <a:t>Put It in Perspective</a:t>
            </a:r>
          </a:p>
          <a:p>
            <a:pPr marL="352436" indent="-352436">
              <a:buFont typeface="+mj-lt"/>
              <a:buAutoNum type="arabicParenR"/>
              <a:defRPr/>
            </a:pPr>
            <a:r>
              <a:rPr lang="en-US" sz="1100" dirty="0"/>
              <a:t>Mental Games</a:t>
            </a:r>
          </a:p>
          <a:p>
            <a:pPr marL="352436" indent="-352436">
              <a:buFont typeface="+mj-lt"/>
              <a:buAutoNum type="arabicParenR"/>
              <a:defRPr/>
            </a:pPr>
            <a:r>
              <a:rPr lang="en-US" sz="1100" dirty="0"/>
              <a:t>Real-Time Resilience</a:t>
            </a:r>
          </a:p>
          <a:p>
            <a:pPr marL="352436" indent="-352436">
              <a:buFont typeface="+mj-lt"/>
              <a:buAutoNum type="arabicParenR"/>
              <a:defRPr/>
            </a:pPr>
            <a:r>
              <a:rPr lang="en-US" sz="1100" dirty="0"/>
              <a:t>Identify Character Strengths in Self and Others</a:t>
            </a:r>
          </a:p>
          <a:p>
            <a:pPr marL="352436" indent="-352436">
              <a:buFont typeface="+mj-lt"/>
              <a:buAutoNum type="arabicParenR"/>
              <a:defRPr/>
            </a:pPr>
            <a:r>
              <a:rPr lang="en-US" sz="1100" dirty="0"/>
              <a:t>Character Strengths: Challenges &amp; Leadership</a:t>
            </a:r>
          </a:p>
          <a:p>
            <a:pPr marL="352436" indent="-352436">
              <a:buFont typeface="+mj-lt"/>
              <a:buAutoNum type="arabicParenR"/>
              <a:defRPr/>
            </a:pPr>
            <a:r>
              <a:rPr lang="en-US" sz="1100" dirty="0"/>
              <a:t>Assertive Communication</a:t>
            </a:r>
          </a:p>
          <a:p>
            <a:pPr marL="352436" indent="-352436">
              <a:buFont typeface="+mj-lt"/>
              <a:buAutoNum type="arabicParenR"/>
              <a:defRPr/>
            </a:pPr>
            <a:r>
              <a:rPr lang="en-US" sz="1100" dirty="0"/>
              <a:t>Effective Praise and Active Constructive responding</a:t>
            </a:r>
          </a:p>
        </p:txBody>
      </p:sp>
      <p:sp>
        <p:nvSpPr>
          <p:cNvPr id="9" name="Notes Placeholder 2"/>
          <p:cNvSpPr>
            <a:spLocks noGrp="1"/>
          </p:cNvSpPr>
          <p:nvPr>
            <p:ph type="body" sz="quarter" idx="10"/>
          </p:nvPr>
        </p:nvSpPr>
        <p:spPr bwMode="auto"/>
        <p:txBody>
          <a:bodyPr wrap="square" numCol="1" anchor="t" anchorCtr="0" compatLnSpc="1">
            <a:prstTxWarp prst="textNoShape">
              <a:avLst/>
            </a:prstTxWarp>
          </a:bodyPr>
          <a:lstStyle/>
          <a:p>
            <a:pPr>
              <a:spcBef>
                <a:spcPts val="0"/>
              </a:spcBef>
              <a:defRPr/>
            </a:pPr>
            <a:r>
              <a:rPr lang="en-US" sz="1100" b="1" dirty="0"/>
              <a:t>Instructor Notes: </a:t>
            </a:r>
          </a:p>
          <a:p>
            <a:pPr>
              <a:spcBef>
                <a:spcPts val="0"/>
              </a:spcBef>
              <a:defRPr/>
            </a:pPr>
            <a:endParaRPr lang="en-US" sz="800" b="1" dirty="0">
              <a:solidFill>
                <a:srgbClr val="FF0000"/>
              </a:solidFill>
            </a:endParaRPr>
          </a:p>
          <a:p>
            <a:pPr marL="232802" indent="-232802">
              <a:spcBef>
                <a:spcPts val="0"/>
              </a:spcBef>
              <a:buFont typeface="+mj-lt"/>
              <a:buAutoNum type="arabicParenR"/>
              <a:defRPr/>
            </a:pPr>
            <a:r>
              <a:rPr lang="en-US" sz="1100" dirty="0"/>
              <a:t>This slide is optional, use only if teaching the full curriculum.</a:t>
            </a:r>
          </a:p>
          <a:p>
            <a:pPr marL="232802" indent="-232802">
              <a:spcBef>
                <a:spcPts val="0"/>
              </a:spcBef>
              <a:buFont typeface="+mj-lt"/>
              <a:buAutoNum type="arabicParenR"/>
              <a:defRPr/>
            </a:pPr>
            <a:r>
              <a:rPr lang="en-US" sz="1100" dirty="0"/>
              <a:t>You may elect to name each of the 14 skills currently covered in the Resilience Training for Teens course (See list on note side).</a:t>
            </a:r>
          </a:p>
          <a:p>
            <a:pPr>
              <a:spcBef>
                <a:spcPts val="0"/>
              </a:spcBef>
              <a:defRPr/>
            </a:pPr>
            <a:endParaRPr lang="en-US" sz="800" dirty="0"/>
          </a:p>
          <a:p>
            <a:pPr>
              <a:spcBef>
                <a:spcPts val="0"/>
              </a:spcBef>
              <a:defRPr/>
            </a:pPr>
            <a:r>
              <a:rPr lang="en-US" sz="1100" b="1" dirty="0"/>
              <a:t>Key Points:</a:t>
            </a:r>
          </a:p>
          <a:p>
            <a:pPr>
              <a:spcBef>
                <a:spcPts val="0"/>
              </a:spcBef>
              <a:defRPr/>
            </a:pPr>
            <a:endParaRPr lang="en-US" sz="800" dirty="0"/>
          </a:p>
          <a:p>
            <a:pPr marL="232802" indent="-232802">
              <a:spcBef>
                <a:spcPts val="0"/>
              </a:spcBef>
              <a:buFont typeface="+mj-lt"/>
              <a:buAutoNum type="arabicParenR"/>
              <a:defRPr/>
            </a:pPr>
            <a:r>
              <a:rPr lang="en-US" sz="1100" dirty="0"/>
              <a:t>All of the resilience skills are conceived as a “Skill Set," represented by this visual. </a:t>
            </a:r>
          </a:p>
          <a:p>
            <a:pPr marL="232802" indent="-232802">
              <a:spcBef>
                <a:spcPts val="0"/>
              </a:spcBef>
              <a:buFont typeface="+mj-lt"/>
              <a:buAutoNum type="arabicParenR"/>
              <a:defRPr/>
            </a:pPr>
            <a:r>
              <a:rPr lang="en-US" sz="1100" dirty="0"/>
              <a:t>The skills work together, in concert, to improve and sustain resilience. Together, the skills form a kind of armor; that is, if you have multiple strategies, you can defend against any kind of challenge that comes your way.</a:t>
            </a:r>
          </a:p>
          <a:p>
            <a:pPr>
              <a:defRPr/>
            </a:pPr>
            <a:endParaRPr lang="en-US" sz="1000" dirty="0"/>
          </a:p>
        </p:txBody>
      </p:sp>
    </p:spTree>
    <p:extLst>
      <p:ext uri="{BB962C8B-B14F-4D97-AF65-F5344CB8AC3E}">
        <p14:creationId xmlns:p14="http://schemas.microsoft.com/office/powerpoint/2010/main" val="1171070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0205F93F-2A2F-4468-A972-5E0683077BF4}" type="slidenum">
              <a:rPr lang="en-US" smtClean="0"/>
              <a:pPr>
                <a:defRPr/>
              </a:pPr>
              <a:t>20</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8" name="Notes Placeholder 2"/>
          <p:cNvSpPr>
            <a:spLocks noGrp="1"/>
          </p:cNvSpPr>
          <p:nvPr>
            <p:ph type="body" sz="quarter" idx="10"/>
          </p:nvPr>
        </p:nvSpPr>
        <p:spPr bwMode="auto">
          <a:noFill/>
        </p:spPr>
        <p:txBody>
          <a:bodyPr wrap="square" numCol="1" anchor="t" anchorCtr="0" compatLnSpc="1">
            <a:prstTxWarp prst="textNoShape">
              <a:avLst/>
            </a:prstTxWarp>
            <a:normAutofit/>
          </a:bodyPr>
          <a:lstStyle/>
          <a:p>
            <a:pPr>
              <a:lnSpc>
                <a:spcPct val="100000"/>
              </a:lnSpc>
              <a:spcBef>
                <a:spcPct val="0"/>
              </a:spcBef>
            </a:pPr>
            <a:r>
              <a:rPr lang="en-US" sz="1100" b="1" dirty="0"/>
              <a:t>Instructor Notes: </a:t>
            </a:r>
          </a:p>
          <a:p>
            <a:pPr eaLnBrk="1" hangingPunct="1">
              <a:lnSpc>
                <a:spcPct val="100000"/>
              </a:lnSpc>
              <a:spcBef>
                <a:spcPct val="0"/>
              </a:spcBef>
            </a:pPr>
            <a:endParaRPr lang="en-US" sz="800" dirty="0"/>
          </a:p>
          <a:p>
            <a:pPr marL="221878" lvl="1" indent="-221878" eaLnBrk="1" hangingPunct="1">
              <a:lnSpc>
                <a:spcPct val="100000"/>
              </a:lnSpc>
              <a:spcBef>
                <a:spcPct val="0"/>
              </a:spcBef>
            </a:pPr>
            <a:r>
              <a:rPr lang="en-US" sz="1100" b="1" u="sng" dirty="0"/>
              <a:t>Skill</a:t>
            </a:r>
          </a:p>
          <a:p>
            <a:pPr marL="221878" lvl="1" indent="-221878" eaLnBrk="1" hangingPunct="1">
              <a:lnSpc>
                <a:spcPct val="100000"/>
              </a:lnSpc>
              <a:spcBef>
                <a:spcPct val="0"/>
              </a:spcBef>
            </a:pPr>
            <a:endParaRPr lang="en-US" sz="1100" b="1" u="sng" dirty="0"/>
          </a:p>
          <a:p>
            <a:pPr eaLnBrk="1" hangingPunct="1">
              <a:lnSpc>
                <a:spcPct val="100000"/>
              </a:lnSpc>
              <a:spcBef>
                <a:spcPct val="0"/>
              </a:spcBef>
            </a:pPr>
            <a:r>
              <a:rPr lang="en-US" sz="1100" dirty="0"/>
              <a:t>1)  Goal Setting facilitates resilience by giving us a process for planning to achieve our goals, which allows us to grow and thrive. </a:t>
            </a:r>
          </a:p>
          <a:p>
            <a:pPr marL="0" lvl="1" eaLnBrk="1" hangingPunct="1">
              <a:lnSpc>
                <a:spcPct val="100000"/>
              </a:lnSpc>
              <a:spcBef>
                <a:spcPct val="0"/>
              </a:spcBef>
            </a:pPr>
            <a:r>
              <a:rPr lang="en-US" sz="1100" dirty="0"/>
              <a:t>2)  When thinking about goals, these questions on the slide are important to consider. </a:t>
            </a:r>
          </a:p>
          <a:p>
            <a:pPr marL="221878" lvl="1" indent="-221878" eaLnBrk="1" hangingPunct="1">
              <a:lnSpc>
                <a:spcPct val="100000"/>
              </a:lnSpc>
              <a:spcBef>
                <a:spcPct val="0"/>
              </a:spcBef>
              <a:buFontTx/>
              <a:buAutoNum type="arabicPeriod"/>
            </a:pPr>
            <a:endParaRPr lang="en-US" sz="800" dirty="0"/>
          </a:p>
          <a:p>
            <a:pPr marL="221878" lvl="1" indent="-221878" eaLnBrk="1" hangingPunct="1">
              <a:lnSpc>
                <a:spcPct val="100000"/>
              </a:lnSpc>
              <a:spcBef>
                <a:spcPct val="0"/>
              </a:spcBef>
            </a:pPr>
            <a:r>
              <a:rPr lang="en-US" sz="1100" b="1" dirty="0"/>
              <a:t>Key Points: </a:t>
            </a:r>
          </a:p>
          <a:p>
            <a:pPr marL="221878" lvl="1" indent="-221878" eaLnBrk="1" hangingPunct="1">
              <a:lnSpc>
                <a:spcPct val="100000"/>
              </a:lnSpc>
              <a:spcBef>
                <a:spcPct val="0"/>
              </a:spcBef>
            </a:pPr>
            <a:endParaRPr lang="en-US" sz="800" b="1" dirty="0"/>
          </a:p>
          <a:p>
            <a:pPr marL="0" lvl="1" eaLnBrk="1" hangingPunct="1">
              <a:lnSpc>
                <a:spcPct val="100000"/>
              </a:lnSpc>
              <a:spcBef>
                <a:spcPct val="0"/>
              </a:spcBef>
            </a:pPr>
            <a:r>
              <a:rPr lang="en-US" sz="1100" dirty="0"/>
              <a:t>1)  Goal Setting is difficult but essential. You will set several goals throughout your lifetime. </a:t>
            </a:r>
          </a:p>
          <a:p>
            <a:pPr marL="0" lvl="1" eaLnBrk="1" hangingPunct="1">
              <a:lnSpc>
                <a:spcPct val="100000"/>
              </a:lnSpc>
              <a:spcBef>
                <a:spcPct val="0"/>
              </a:spcBef>
            </a:pPr>
            <a:r>
              <a:rPr lang="en-US" sz="1100" dirty="0"/>
              <a:t>2)  It is important to know what your goals are and think about them </a:t>
            </a:r>
            <a:r>
              <a:rPr lang="en-US" sz="1100" b="1" u="sng" dirty="0"/>
              <a:t>several days a week</a:t>
            </a:r>
            <a:r>
              <a:rPr lang="en-US" sz="1100" b="1" dirty="0"/>
              <a:t>.</a:t>
            </a:r>
          </a:p>
          <a:p>
            <a:pPr>
              <a:lnSpc>
                <a:spcPct val="100000"/>
              </a:lnSpc>
              <a:spcBef>
                <a:spcPct val="0"/>
              </a:spcBef>
            </a:pPr>
            <a:endParaRPr lang="en-US" sz="1100" b="1" dirty="0"/>
          </a:p>
        </p:txBody>
      </p:sp>
    </p:spTree>
    <p:extLst>
      <p:ext uri="{BB962C8B-B14F-4D97-AF65-F5344CB8AC3E}">
        <p14:creationId xmlns:p14="http://schemas.microsoft.com/office/powerpoint/2010/main" val="237591776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5"/>
          </p:nvPr>
        </p:nvSpPr>
        <p:spPr/>
        <p:txBody>
          <a:bodyPr/>
          <a:lstStyle/>
          <a:p>
            <a:pPr>
              <a:defRPr/>
            </a:pPr>
            <a:fld id="{8FB794A7-9EB8-4A97-BD20-BF81C6F86D3E}" type="slidenum">
              <a:rPr lang="en-US" smtClean="0"/>
              <a:pPr>
                <a:defRPr/>
              </a:pPr>
              <a:t>200</a:t>
            </a:fld>
            <a:endParaRPr lang="en-US" dirty="0"/>
          </a:p>
        </p:txBody>
      </p:sp>
      <p:sp>
        <p:nvSpPr>
          <p:cNvPr id="8" name="Notes Placeholder 2"/>
          <p:cNvSpPr>
            <a:spLocks noGrp="1"/>
          </p:cNvSpPr>
          <p:nvPr>
            <p:ph type="body" sz="quarter" idx="10"/>
          </p:nvPr>
        </p:nvSpPr>
        <p:spPr>
          <a:xfrm>
            <a:off x="113959" y="3238680"/>
            <a:ext cx="3829249" cy="5687282"/>
          </a:xfrm>
        </p:spPr>
        <p:txBody>
          <a:bodyPr/>
          <a:lstStyle/>
          <a:p>
            <a:pPr>
              <a:lnSpc>
                <a:spcPct val="100000"/>
              </a:lnSpc>
              <a:spcBef>
                <a:spcPts val="0"/>
              </a:spcBef>
              <a:defRPr/>
            </a:pPr>
            <a:r>
              <a:rPr lang="en-US" sz="1100" b="1" dirty="0"/>
              <a:t>Instructor Notes: </a:t>
            </a:r>
          </a:p>
          <a:p>
            <a:pPr>
              <a:lnSpc>
                <a:spcPct val="100000"/>
              </a:lnSpc>
              <a:spcBef>
                <a:spcPts val="0"/>
              </a:spcBef>
              <a:defRPr/>
            </a:pPr>
            <a:endParaRPr lang="en-US" sz="1100" dirty="0"/>
          </a:p>
          <a:p>
            <a:pPr marL="232802" indent="-232802">
              <a:lnSpc>
                <a:spcPct val="100000"/>
              </a:lnSpc>
              <a:spcBef>
                <a:spcPts val="0"/>
              </a:spcBef>
              <a:buFont typeface="+mj-lt"/>
              <a:buAutoNum type="arabicParenR"/>
              <a:defRPr/>
            </a:pPr>
            <a:r>
              <a:rPr lang="en-US" altLang="en-US" sz="1100" dirty="0"/>
              <a:t>Tell students in one sentence what they will be learning.</a:t>
            </a:r>
          </a:p>
          <a:p>
            <a:pPr marL="232802" indent="-232802">
              <a:lnSpc>
                <a:spcPct val="100000"/>
              </a:lnSpc>
              <a:spcBef>
                <a:spcPts val="0"/>
              </a:spcBef>
              <a:buFont typeface="+mj-lt"/>
              <a:buAutoNum type="arabicParenR"/>
              <a:defRPr/>
            </a:pPr>
            <a:r>
              <a:rPr lang="en-US" altLang="en-US" sz="1100" dirty="0"/>
              <a:t>Provide students with the resilience Core Competency the skill targets. </a:t>
            </a:r>
          </a:p>
          <a:p>
            <a:pPr lvl="1">
              <a:lnSpc>
                <a:spcPct val="100000"/>
              </a:lnSpc>
              <a:spcBef>
                <a:spcPts val="0"/>
              </a:spcBef>
              <a:defRPr/>
            </a:pPr>
            <a:endParaRPr lang="en-US" altLang="en-US" sz="1100" dirty="0"/>
          </a:p>
          <a:p>
            <a:pPr>
              <a:lnSpc>
                <a:spcPct val="100000"/>
              </a:lnSpc>
              <a:spcBef>
                <a:spcPts val="0"/>
              </a:spcBef>
              <a:defRPr/>
            </a:pPr>
            <a:r>
              <a:rPr lang="en-US" altLang="en-US" sz="1100" b="1" dirty="0"/>
              <a:t>Key Points:</a:t>
            </a:r>
          </a:p>
          <a:p>
            <a:pPr lvl="1">
              <a:lnSpc>
                <a:spcPct val="100000"/>
              </a:lnSpc>
              <a:spcBef>
                <a:spcPts val="0"/>
              </a:spcBef>
              <a:defRPr/>
            </a:pPr>
            <a:endParaRPr lang="en-US" altLang="en-US" sz="1100" dirty="0"/>
          </a:p>
          <a:p>
            <a:pPr marL="232802" indent="-232802">
              <a:lnSpc>
                <a:spcPct val="100000"/>
              </a:lnSpc>
              <a:spcBef>
                <a:spcPts val="0"/>
              </a:spcBef>
              <a:buFont typeface="+mj-lt"/>
              <a:buAutoNum type="arabicParenR"/>
              <a:defRPr/>
            </a:pPr>
            <a:r>
              <a:rPr lang="en-US" altLang="en-US" sz="1100" dirty="0"/>
              <a:t>This lesson is all about communicating through social media and texting. Are you communicating in a way that helps or hurts relationships?</a:t>
            </a:r>
          </a:p>
          <a:p>
            <a:pPr marL="232802" indent="-232802">
              <a:lnSpc>
                <a:spcPct val="100000"/>
              </a:lnSpc>
              <a:spcBef>
                <a:spcPts val="0"/>
              </a:spcBef>
              <a:buFont typeface="+mj-lt"/>
              <a:buAutoNum type="arabicParenR"/>
              <a:defRPr/>
            </a:pPr>
            <a:r>
              <a:rPr lang="en-US" altLang="en-US" sz="1100" dirty="0"/>
              <a:t>Assertive Communication  (Part 1): Social Media/Texting builds Connection. </a:t>
            </a:r>
          </a:p>
          <a:p>
            <a:pPr lvl="1">
              <a:lnSpc>
                <a:spcPct val="100000"/>
              </a:lnSpc>
              <a:spcBef>
                <a:spcPts val="0"/>
              </a:spcBef>
              <a:defRPr/>
            </a:pPr>
            <a:endParaRPr lang="en-US" altLang="en-US" sz="1100" dirty="0"/>
          </a:p>
          <a:p>
            <a:pPr>
              <a:lnSpc>
                <a:spcPct val="100000"/>
              </a:lnSpc>
              <a:spcBef>
                <a:spcPts val="0"/>
              </a:spcBef>
              <a:defRPr/>
            </a:pPr>
            <a:endParaRPr lang="en-US" sz="1100" dirty="0"/>
          </a:p>
          <a:p>
            <a:pPr>
              <a:lnSpc>
                <a:spcPct val="100000"/>
              </a:lnSpc>
              <a:spcBef>
                <a:spcPts val="0"/>
              </a:spcBef>
              <a:defRPr/>
            </a:pPr>
            <a:endParaRPr lang="en-US" sz="1000" dirty="0"/>
          </a:p>
          <a:p>
            <a:pPr>
              <a:lnSpc>
                <a:spcPct val="100000"/>
              </a:lnSpc>
              <a:spcBef>
                <a:spcPts val="0"/>
              </a:spcBef>
              <a:defRPr/>
            </a:pPr>
            <a:endParaRPr lang="en-US" sz="1000" dirty="0"/>
          </a:p>
        </p:txBody>
      </p:sp>
      <p:sp>
        <p:nvSpPr>
          <p:cNvPr id="28676" name="Slide Image Placeholder 10"/>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17194709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24009" y="3238680"/>
            <a:ext cx="3829249" cy="5687282"/>
          </a:xfrm>
        </p:spPr>
        <p:txBody>
          <a:bodyPr/>
          <a:lstStyle/>
          <a:p>
            <a:pPr>
              <a:lnSpc>
                <a:spcPct val="100000"/>
              </a:lnSpc>
              <a:spcBef>
                <a:spcPts val="0"/>
              </a:spcBef>
              <a:defRPr/>
            </a:pPr>
            <a:r>
              <a:rPr lang="en-US" sz="1100" b="1" dirty="0"/>
              <a:t>Instructor Notes: </a:t>
            </a:r>
          </a:p>
          <a:p>
            <a:pPr>
              <a:lnSpc>
                <a:spcPct val="100000"/>
              </a:lnSpc>
              <a:spcBef>
                <a:spcPts val="0"/>
              </a:spcBef>
              <a:defRPr/>
            </a:pPr>
            <a:endParaRPr lang="en-US" sz="1100" b="1" dirty="0"/>
          </a:p>
          <a:p>
            <a:pPr>
              <a:lnSpc>
                <a:spcPct val="100000"/>
              </a:lnSpc>
              <a:spcBef>
                <a:spcPts val="0"/>
              </a:spcBef>
              <a:defRPr/>
            </a:pPr>
            <a:r>
              <a:rPr lang="en-US" sz="1100" b="1" u="sng" dirty="0"/>
              <a:t>Hook</a:t>
            </a:r>
            <a:r>
              <a:rPr lang="en-US" sz="1100" u="sng" dirty="0"/>
              <a:t> (Low-Tech)</a:t>
            </a:r>
          </a:p>
          <a:p>
            <a:pPr>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Have students work in small groups (3-4) to list all the ways they communicate, including social media. Examples may include:</a:t>
            </a:r>
          </a:p>
          <a:p>
            <a:pPr marL="465603" lvl="1" indent="-227952">
              <a:lnSpc>
                <a:spcPct val="100000"/>
              </a:lnSpc>
              <a:spcBef>
                <a:spcPts val="0"/>
              </a:spcBef>
              <a:buFont typeface="Arial" panose="020B0604020202020204" pitchFamily="34" charset="0"/>
              <a:buChar char="•"/>
              <a:defRPr/>
            </a:pPr>
            <a:r>
              <a:rPr lang="en-US" sz="1100" dirty="0"/>
              <a:t>Twitter</a:t>
            </a:r>
          </a:p>
          <a:p>
            <a:pPr marL="465603" lvl="1" indent="-227952">
              <a:lnSpc>
                <a:spcPct val="100000"/>
              </a:lnSpc>
              <a:spcBef>
                <a:spcPts val="0"/>
              </a:spcBef>
              <a:buFont typeface="Arial" panose="020B0604020202020204" pitchFamily="34" charset="0"/>
              <a:buChar char="•"/>
              <a:defRPr/>
            </a:pPr>
            <a:r>
              <a:rPr lang="en-US" sz="1100" dirty="0"/>
              <a:t>Instagram</a:t>
            </a:r>
          </a:p>
          <a:p>
            <a:pPr marL="465603" lvl="1" indent="-227952">
              <a:lnSpc>
                <a:spcPct val="100000"/>
              </a:lnSpc>
              <a:spcBef>
                <a:spcPts val="0"/>
              </a:spcBef>
              <a:buFont typeface="Arial" panose="020B0604020202020204" pitchFamily="34" charset="0"/>
              <a:buChar char="•"/>
              <a:defRPr/>
            </a:pPr>
            <a:r>
              <a:rPr lang="en-US" sz="1100" dirty="0"/>
              <a:t>Whats App</a:t>
            </a:r>
          </a:p>
          <a:p>
            <a:pPr marL="232802" indent="-232802">
              <a:lnSpc>
                <a:spcPct val="100000"/>
              </a:lnSpc>
              <a:spcBef>
                <a:spcPts val="0"/>
              </a:spcBef>
              <a:buFont typeface="+mj-lt"/>
              <a:buAutoNum type="arabicParenR"/>
              <a:defRPr/>
            </a:pPr>
            <a:r>
              <a:rPr lang="en-US" sz="1100" dirty="0"/>
              <a:t>Students record answers in their Participant Workbooks. (p.78)</a:t>
            </a:r>
          </a:p>
          <a:p>
            <a:pPr marL="232802" indent="-232802">
              <a:lnSpc>
                <a:spcPct val="100000"/>
              </a:lnSpc>
              <a:spcBef>
                <a:spcPts val="0"/>
              </a:spcBef>
              <a:buFont typeface="+mj-lt"/>
              <a:buAutoNum type="arabicParenR"/>
              <a:defRPr/>
            </a:pPr>
            <a:r>
              <a:rPr lang="en-US" sz="1100" dirty="0"/>
              <a:t>Have students share what they came up with and prompt students to write down forms of communication they use that they heard from another group.</a:t>
            </a:r>
          </a:p>
          <a:p>
            <a:pPr marL="232802" indent="-232802">
              <a:lnSpc>
                <a:spcPct val="100000"/>
              </a:lnSpc>
              <a:spcBef>
                <a:spcPts val="0"/>
              </a:spcBef>
              <a:buFont typeface="+mj-lt"/>
              <a:buAutoNum type="arabicParenR"/>
              <a:defRPr/>
            </a:pPr>
            <a:r>
              <a:rPr lang="en-US" sz="1100" dirty="0"/>
              <a:t>Next, instruct students to slice the pie in their Participant Workbooks according to how often they use each form of communication they listed. Have students color in the slices of the pie that are forms of social media/texting. Use the completed example as a reference. </a:t>
            </a:r>
          </a:p>
          <a:p>
            <a:pPr marL="221464" indent="-221464">
              <a:lnSpc>
                <a:spcPct val="100000"/>
              </a:lnSpc>
              <a:spcBef>
                <a:spcPts val="0"/>
              </a:spcBef>
              <a:buFont typeface="+mj-lt"/>
              <a:buAutoNum type="arabicParenR"/>
              <a:defRPr/>
            </a:pPr>
            <a:endParaRPr lang="en-US" sz="1100" dirty="0"/>
          </a:p>
          <a:p>
            <a:pPr marL="221464" indent="-221464">
              <a:lnSpc>
                <a:spcPct val="100000"/>
              </a:lnSpc>
              <a:spcBef>
                <a:spcPts val="0"/>
              </a:spcBef>
              <a:defRPr/>
            </a:pPr>
            <a:r>
              <a:rPr lang="en-US" sz="1100" b="1" dirty="0"/>
              <a:t>Note: </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Chances are, most students communicate primarily through social media/texting; that is why it is important to take time to talk about those specific forms of communication. </a:t>
            </a:r>
          </a:p>
          <a:p>
            <a:pPr marL="221464" indent="-221464">
              <a:lnSpc>
                <a:spcPct val="100000"/>
              </a:lnSpc>
              <a:spcBef>
                <a:spcPts val="0"/>
              </a:spcBef>
              <a:defRPr/>
            </a:pPr>
            <a:endParaRPr lang="en-US" sz="1100" dirty="0"/>
          </a:p>
          <a:p>
            <a:pPr marL="221464" indent="-221464">
              <a:defRPr/>
            </a:pPr>
            <a:endParaRPr lang="en-US" sz="1000" dirty="0"/>
          </a:p>
          <a:p>
            <a:pPr marL="221464" indent="-221464">
              <a:defRPr/>
            </a:pPr>
            <a:endParaRPr lang="en-US" sz="1000" dirty="0"/>
          </a:p>
        </p:txBody>
      </p:sp>
      <p:sp>
        <p:nvSpPr>
          <p:cNvPr id="4" name="Slide Number Placeholder 3"/>
          <p:cNvSpPr>
            <a:spLocks noGrp="1"/>
          </p:cNvSpPr>
          <p:nvPr>
            <p:ph type="sldNum" sz="quarter" idx="5"/>
          </p:nvPr>
        </p:nvSpPr>
        <p:spPr/>
        <p:txBody>
          <a:bodyPr/>
          <a:lstStyle/>
          <a:p>
            <a:pPr>
              <a:defRPr/>
            </a:pPr>
            <a:fld id="{D55BB30F-FE4F-493D-B931-C338664E4907}" type="slidenum">
              <a:rPr lang="en-US" smtClean="0"/>
              <a:pPr>
                <a:defRPr/>
              </a:pPr>
              <a:t>201</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54981090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34060" y="3238680"/>
            <a:ext cx="3829249" cy="5687282"/>
          </a:xfrm>
        </p:spPr>
        <p:txBody>
          <a:bodyPr>
            <a:normAutofit/>
          </a:bodyPr>
          <a:lstStyle/>
          <a:p>
            <a:pPr>
              <a:lnSpc>
                <a:spcPct val="100000"/>
              </a:lnSpc>
              <a:spcBef>
                <a:spcPts val="0"/>
              </a:spcBef>
              <a:tabLst>
                <a:tab pos="2853439" algn="l"/>
              </a:tabLst>
              <a:defRPr/>
            </a:pPr>
            <a:r>
              <a:rPr lang="en-US" sz="1100" b="1" dirty="0"/>
              <a:t>Instructor Notes: </a:t>
            </a:r>
          </a:p>
          <a:p>
            <a:pPr>
              <a:lnSpc>
                <a:spcPct val="100000"/>
              </a:lnSpc>
              <a:spcBef>
                <a:spcPts val="0"/>
              </a:spcBef>
              <a:tabLst>
                <a:tab pos="2853439" algn="l"/>
              </a:tabLst>
              <a:defRPr/>
            </a:pPr>
            <a:endParaRPr lang="en-US" sz="1100" b="1" dirty="0"/>
          </a:p>
          <a:p>
            <a:pPr marL="232802" indent="-232802">
              <a:lnSpc>
                <a:spcPct val="100000"/>
              </a:lnSpc>
              <a:spcBef>
                <a:spcPts val="0"/>
              </a:spcBef>
              <a:buFont typeface="+mj-lt"/>
              <a:buAutoNum type="arabicParenR"/>
              <a:tabLst>
                <a:tab pos="2853439" algn="l"/>
              </a:tabLst>
              <a:defRPr/>
            </a:pPr>
            <a:r>
              <a:rPr lang="en-US" sz="1100" dirty="0"/>
              <a:t>Provide a quick refresher of the ATC model using the slide. </a:t>
            </a:r>
          </a:p>
          <a:p>
            <a:pPr marL="232802" indent="-232802">
              <a:lnSpc>
                <a:spcPct val="100000"/>
              </a:lnSpc>
              <a:spcBef>
                <a:spcPts val="0"/>
              </a:spcBef>
              <a:buFont typeface="+mj-lt"/>
              <a:buAutoNum type="arabicParenR"/>
              <a:tabLst>
                <a:tab pos="2853439" algn="l"/>
              </a:tabLst>
              <a:defRPr/>
            </a:pPr>
            <a:r>
              <a:rPr lang="en-US" sz="1100" dirty="0"/>
              <a:t>Activating events can often be the messages we receive from others; those messages cause us to have thoughts, and those thoughts drive consequences. </a:t>
            </a:r>
          </a:p>
        </p:txBody>
      </p:sp>
      <p:sp>
        <p:nvSpPr>
          <p:cNvPr id="208900"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6496" indent="-287114" eaLnBrk="0" hangingPunct="0">
              <a:defRPr>
                <a:solidFill>
                  <a:schemeClr val="tx1"/>
                </a:solidFill>
                <a:latin typeface="Arial" pitchFamily="34" charset="0"/>
              </a:defRPr>
            </a:lvl2pPr>
            <a:lvl3pPr marL="1148457" indent="-229692" eaLnBrk="0" hangingPunct="0">
              <a:defRPr>
                <a:solidFill>
                  <a:schemeClr val="tx1"/>
                </a:solidFill>
                <a:latin typeface="Arial" pitchFamily="34" charset="0"/>
              </a:defRPr>
            </a:lvl3pPr>
            <a:lvl4pPr marL="1607839" indent="-229692" eaLnBrk="0" hangingPunct="0">
              <a:defRPr>
                <a:solidFill>
                  <a:schemeClr val="tx1"/>
                </a:solidFill>
                <a:latin typeface="Arial" pitchFamily="34" charset="0"/>
              </a:defRPr>
            </a:lvl4pPr>
            <a:lvl5pPr marL="2067223" indent="-229692" eaLnBrk="0" hangingPunct="0">
              <a:defRPr>
                <a:solidFill>
                  <a:schemeClr val="tx1"/>
                </a:solidFill>
                <a:latin typeface="Arial" pitchFamily="34" charset="0"/>
              </a:defRPr>
            </a:lvl5pPr>
            <a:lvl6pPr marL="2526606" indent="-229692" eaLnBrk="0" fontAlgn="base" hangingPunct="0">
              <a:spcBef>
                <a:spcPct val="0"/>
              </a:spcBef>
              <a:spcAft>
                <a:spcPct val="0"/>
              </a:spcAft>
              <a:defRPr>
                <a:solidFill>
                  <a:schemeClr val="tx1"/>
                </a:solidFill>
                <a:latin typeface="Arial" pitchFamily="34" charset="0"/>
              </a:defRPr>
            </a:lvl6pPr>
            <a:lvl7pPr marL="2985987" indent="-229692" eaLnBrk="0" fontAlgn="base" hangingPunct="0">
              <a:spcBef>
                <a:spcPct val="0"/>
              </a:spcBef>
              <a:spcAft>
                <a:spcPct val="0"/>
              </a:spcAft>
              <a:defRPr>
                <a:solidFill>
                  <a:schemeClr val="tx1"/>
                </a:solidFill>
                <a:latin typeface="Arial" pitchFamily="34" charset="0"/>
              </a:defRPr>
            </a:lvl7pPr>
            <a:lvl8pPr marL="3445370" indent="-229692" eaLnBrk="0" fontAlgn="base" hangingPunct="0">
              <a:spcBef>
                <a:spcPct val="0"/>
              </a:spcBef>
              <a:spcAft>
                <a:spcPct val="0"/>
              </a:spcAft>
              <a:defRPr>
                <a:solidFill>
                  <a:schemeClr val="tx1"/>
                </a:solidFill>
                <a:latin typeface="Arial" pitchFamily="34" charset="0"/>
              </a:defRPr>
            </a:lvl8pPr>
            <a:lvl9pPr marL="3904753" indent="-229692" eaLnBrk="0" fontAlgn="base" hangingPunct="0">
              <a:spcBef>
                <a:spcPct val="0"/>
              </a:spcBef>
              <a:spcAft>
                <a:spcPct val="0"/>
              </a:spcAft>
              <a:defRPr>
                <a:solidFill>
                  <a:schemeClr val="tx1"/>
                </a:solidFill>
                <a:latin typeface="Arial" pitchFamily="34" charset="0"/>
              </a:defRPr>
            </a:lvl9pPr>
          </a:lstStyle>
          <a:p>
            <a:pPr eaLnBrk="1" hangingPunct="1">
              <a:defRPr/>
            </a:pPr>
            <a:fld id="{D5BF732E-1094-42EE-98C9-57869CBA2262}" type="slidenum">
              <a:rPr lang="en-US">
                <a:solidFill>
                  <a:srgbClr val="000000"/>
                </a:solidFill>
                <a:latin typeface="Verdana" pitchFamily="34" charset="0"/>
              </a:rPr>
              <a:pPr eaLnBrk="1" hangingPunct="1">
                <a:defRPr/>
              </a:pPr>
              <a:t>202</a:t>
            </a:fld>
            <a:endParaRPr lang="en-US" dirty="0">
              <a:solidFill>
                <a:srgbClr val="000000"/>
              </a:solidFill>
              <a:latin typeface="Verdana" pitchFamily="34" charset="0"/>
            </a:endParaRPr>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09952751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13959" y="3238680"/>
            <a:ext cx="3829249" cy="5687282"/>
          </a:xfrm>
        </p:spPr>
        <p:txBody>
          <a:bodyPr>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This is an example of how receiving a message via social media can be an Activating Event. If this example is not relevant to your teens, adjust the example on this slide and the following slide accordingly.</a:t>
            </a:r>
          </a:p>
          <a:p>
            <a:pPr marL="232802" indent="-232802">
              <a:lnSpc>
                <a:spcPct val="100000"/>
              </a:lnSpc>
              <a:spcBef>
                <a:spcPts val="0"/>
              </a:spcBef>
              <a:buFont typeface="+mj-lt"/>
              <a:buAutoNum type="arabicParenR"/>
              <a:defRPr/>
            </a:pPr>
            <a:r>
              <a:rPr lang="en-US" sz="1100" dirty="0"/>
              <a:t>Read the tweet above (AE).</a:t>
            </a:r>
          </a:p>
          <a:p>
            <a:pPr marL="232802" indent="-232802">
              <a:lnSpc>
                <a:spcPct val="100000"/>
              </a:lnSpc>
              <a:spcBef>
                <a:spcPts val="0"/>
              </a:spcBef>
              <a:buFont typeface="+mj-lt"/>
              <a:buAutoNum type="arabicParenR"/>
              <a:defRPr/>
            </a:pPr>
            <a:r>
              <a:rPr lang="en-US" sz="1100" dirty="0"/>
              <a:t>Build the slide and explain the Thought and Consequences. </a:t>
            </a:r>
          </a:p>
          <a:p>
            <a:pPr marL="221464" indent="-221464">
              <a:lnSpc>
                <a:spcPct val="100000"/>
              </a:lnSpc>
              <a:spcBef>
                <a:spcPts val="0"/>
              </a:spcBef>
              <a:defRPr/>
            </a:pPr>
            <a:endParaRPr lang="en-US" sz="1100" dirty="0"/>
          </a:p>
          <a:p>
            <a:pPr marL="221464" indent="-221464">
              <a:lnSpc>
                <a:spcPct val="100000"/>
              </a:lnSpc>
              <a:spcBef>
                <a:spcPts val="0"/>
              </a:spcBef>
              <a:defRPr/>
            </a:pPr>
            <a:r>
              <a:rPr lang="en-US" sz="1100" b="1" dirty="0"/>
              <a:t>Note: </a:t>
            </a:r>
          </a:p>
          <a:p>
            <a:pPr marL="221464" indent="-221464">
              <a:lnSpc>
                <a:spcPct val="100000"/>
              </a:lnSpc>
              <a:spcBef>
                <a:spcPts val="0"/>
              </a:spcBef>
              <a:defRPr/>
            </a:pPr>
            <a:endParaRPr lang="en-US" sz="1100" b="1" dirty="0"/>
          </a:p>
          <a:p>
            <a:pPr>
              <a:lnSpc>
                <a:spcPct val="100000"/>
              </a:lnSpc>
              <a:spcBef>
                <a:spcPts val="0"/>
              </a:spcBef>
              <a:defRPr/>
            </a:pPr>
            <a:r>
              <a:rPr lang="en-US" sz="1100" dirty="0"/>
              <a:t>Twitter is a form of social media. The [@yourname] refers to a twitter handle, your twitter name that people see when they search for you, follow you, or want to mention you in a tweet.  [#betrayed] refers to a hashtag. People place hashtags so anyone who searches for a particular hashtag can see their tweet. If thousands/millions of people use the same hashtag, that topic is considered “trending”. </a:t>
            </a:r>
          </a:p>
          <a:p>
            <a:pPr marL="221464" indent="-221464">
              <a:defRPr/>
            </a:pPr>
            <a:endParaRPr lang="en-US" sz="1100" dirty="0"/>
          </a:p>
        </p:txBody>
      </p:sp>
      <p:sp>
        <p:nvSpPr>
          <p:cNvPr id="208900"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6496" indent="-287114" eaLnBrk="0" hangingPunct="0">
              <a:defRPr>
                <a:solidFill>
                  <a:schemeClr val="tx1"/>
                </a:solidFill>
                <a:latin typeface="Arial" pitchFamily="34" charset="0"/>
              </a:defRPr>
            </a:lvl2pPr>
            <a:lvl3pPr marL="1148457" indent="-229692" eaLnBrk="0" hangingPunct="0">
              <a:defRPr>
                <a:solidFill>
                  <a:schemeClr val="tx1"/>
                </a:solidFill>
                <a:latin typeface="Arial" pitchFamily="34" charset="0"/>
              </a:defRPr>
            </a:lvl3pPr>
            <a:lvl4pPr marL="1607839" indent="-229692" eaLnBrk="0" hangingPunct="0">
              <a:defRPr>
                <a:solidFill>
                  <a:schemeClr val="tx1"/>
                </a:solidFill>
                <a:latin typeface="Arial" pitchFamily="34" charset="0"/>
              </a:defRPr>
            </a:lvl4pPr>
            <a:lvl5pPr marL="2067223" indent="-229692" eaLnBrk="0" hangingPunct="0">
              <a:defRPr>
                <a:solidFill>
                  <a:schemeClr val="tx1"/>
                </a:solidFill>
                <a:latin typeface="Arial" pitchFamily="34" charset="0"/>
              </a:defRPr>
            </a:lvl5pPr>
            <a:lvl6pPr marL="2526606" indent="-229692" eaLnBrk="0" fontAlgn="base" hangingPunct="0">
              <a:spcBef>
                <a:spcPct val="0"/>
              </a:spcBef>
              <a:spcAft>
                <a:spcPct val="0"/>
              </a:spcAft>
              <a:defRPr>
                <a:solidFill>
                  <a:schemeClr val="tx1"/>
                </a:solidFill>
                <a:latin typeface="Arial" pitchFamily="34" charset="0"/>
              </a:defRPr>
            </a:lvl6pPr>
            <a:lvl7pPr marL="2985987" indent="-229692" eaLnBrk="0" fontAlgn="base" hangingPunct="0">
              <a:spcBef>
                <a:spcPct val="0"/>
              </a:spcBef>
              <a:spcAft>
                <a:spcPct val="0"/>
              </a:spcAft>
              <a:defRPr>
                <a:solidFill>
                  <a:schemeClr val="tx1"/>
                </a:solidFill>
                <a:latin typeface="Arial" pitchFamily="34" charset="0"/>
              </a:defRPr>
            </a:lvl7pPr>
            <a:lvl8pPr marL="3445370" indent="-229692" eaLnBrk="0" fontAlgn="base" hangingPunct="0">
              <a:spcBef>
                <a:spcPct val="0"/>
              </a:spcBef>
              <a:spcAft>
                <a:spcPct val="0"/>
              </a:spcAft>
              <a:defRPr>
                <a:solidFill>
                  <a:schemeClr val="tx1"/>
                </a:solidFill>
                <a:latin typeface="Arial" pitchFamily="34" charset="0"/>
              </a:defRPr>
            </a:lvl8pPr>
            <a:lvl9pPr marL="3904753" indent="-229692" eaLnBrk="0" fontAlgn="base" hangingPunct="0">
              <a:spcBef>
                <a:spcPct val="0"/>
              </a:spcBef>
              <a:spcAft>
                <a:spcPct val="0"/>
              </a:spcAft>
              <a:defRPr>
                <a:solidFill>
                  <a:schemeClr val="tx1"/>
                </a:solidFill>
                <a:latin typeface="Arial" pitchFamily="34" charset="0"/>
              </a:defRPr>
            </a:lvl9pPr>
          </a:lstStyle>
          <a:p>
            <a:pPr eaLnBrk="1" hangingPunct="1">
              <a:defRPr/>
            </a:pPr>
            <a:fld id="{721AC9B9-7E47-4C69-8CDE-157A1B5052B1}" type="slidenum">
              <a:rPr lang="en-US">
                <a:solidFill>
                  <a:srgbClr val="000000"/>
                </a:solidFill>
                <a:latin typeface="Verdana" pitchFamily="34" charset="0"/>
              </a:rPr>
              <a:pPr eaLnBrk="1" hangingPunct="1">
                <a:defRPr/>
              </a:pPr>
              <a:t>203</a:t>
            </a:fld>
            <a:endParaRPr lang="en-US" dirty="0">
              <a:solidFill>
                <a:srgbClr val="000000"/>
              </a:solidFill>
              <a:latin typeface="Verdana" pitchFamily="34" charset="0"/>
            </a:endParaRPr>
          </a:p>
        </p:txBody>
      </p:sp>
      <p:sp>
        <p:nvSpPr>
          <p:cNvPr id="31749"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84330441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208900"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6496" indent="-287114" eaLnBrk="0" hangingPunct="0">
              <a:defRPr>
                <a:solidFill>
                  <a:schemeClr val="tx1"/>
                </a:solidFill>
                <a:latin typeface="Arial" pitchFamily="34" charset="0"/>
              </a:defRPr>
            </a:lvl2pPr>
            <a:lvl3pPr marL="1148457" indent="-229692" eaLnBrk="0" hangingPunct="0">
              <a:defRPr>
                <a:solidFill>
                  <a:schemeClr val="tx1"/>
                </a:solidFill>
                <a:latin typeface="Arial" pitchFamily="34" charset="0"/>
              </a:defRPr>
            </a:lvl3pPr>
            <a:lvl4pPr marL="1607839" indent="-229692" eaLnBrk="0" hangingPunct="0">
              <a:defRPr>
                <a:solidFill>
                  <a:schemeClr val="tx1"/>
                </a:solidFill>
                <a:latin typeface="Arial" pitchFamily="34" charset="0"/>
              </a:defRPr>
            </a:lvl4pPr>
            <a:lvl5pPr marL="2067223" indent="-229692" eaLnBrk="0" hangingPunct="0">
              <a:defRPr>
                <a:solidFill>
                  <a:schemeClr val="tx1"/>
                </a:solidFill>
                <a:latin typeface="Arial" pitchFamily="34" charset="0"/>
              </a:defRPr>
            </a:lvl5pPr>
            <a:lvl6pPr marL="2526606" indent="-229692" eaLnBrk="0" fontAlgn="base" hangingPunct="0">
              <a:spcBef>
                <a:spcPct val="0"/>
              </a:spcBef>
              <a:spcAft>
                <a:spcPct val="0"/>
              </a:spcAft>
              <a:defRPr>
                <a:solidFill>
                  <a:schemeClr val="tx1"/>
                </a:solidFill>
                <a:latin typeface="Arial" pitchFamily="34" charset="0"/>
              </a:defRPr>
            </a:lvl6pPr>
            <a:lvl7pPr marL="2985987" indent="-229692" eaLnBrk="0" fontAlgn="base" hangingPunct="0">
              <a:spcBef>
                <a:spcPct val="0"/>
              </a:spcBef>
              <a:spcAft>
                <a:spcPct val="0"/>
              </a:spcAft>
              <a:defRPr>
                <a:solidFill>
                  <a:schemeClr val="tx1"/>
                </a:solidFill>
                <a:latin typeface="Arial" pitchFamily="34" charset="0"/>
              </a:defRPr>
            </a:lvl7pPr>
            <a:lvl8pPr marL="3445370" indent="-229692" eaLnBrk="0" fontAlgn="base" hangingPunct="0">
              <a:spcBef>
                <a:spcPct val="0"/>
              </a:spcBef>
              <a:spcAft>
                <a:spcPct val="0"/>
              </a:spcAft>
              <a:defRPr>
                <a:solidFill>
                  <a:schemeClr val="tx1"/>
                </a:solidFill>
                <a:latin typeface="Arial" pitchFamily="34" charset="0"/>
              </a:defRPr>
            </a:lvl8pPr>
            <a:lvl9pPr marL="3904753" indent="-229692" eaLnBrk="0" fontAlgn="base" hangingPunct="0">
              <a:spcBef>
                <a:spcPct val="0"/>
              </a:spcBef>
              <a:spcAft>
                <a:spcPct val="0"/>
              </a:spcAft>
              <a:defRPr>
                <a:solidFill>
                  <a:schemeClr val="tx1"/>
                </a:solidFill>
                <a:latin typeface="Arial" pitchFamily="34" charset="0"/>
              </a:defRPr>
            </a:lvl9pPr>
          </a:lstStyle>
          <a:p>
            <a:pPr eaLnBrk="1" hangingPunct="1">
              <a:defRPr/>
            </a:pPr>
            <a:fld id="{3648E673-B5D4-4167-8D6F-7790E593D56B}" type="slidenum">
              <a:rPr lang="en-US">
                <a:solidFill>
                  <a:srgbClr val="000000"/>
                </a:solidFill>
                <a:latin typeface="Verdana" pitchFamily="34" charset="0"/>
              </a:rPr>
              <a:pPr eaLnBrk="1" hangingPunct="1">
                <a:defRPr/>
              </a:pPr>
              <a:t>204</a:t>
            </a:fld>
            <a:endParaRPr lang="en-US" dirty="0">
              <a:solidFill>
                <a:srgbClr val="000000"/>
              </a:solidFill>
              <a:latin typeface="Verdana" pitchFamily="34" charset="0"/>
            </a:endParaRPr>
          </a:p>
        </p:txBody>
      </p:sp>
      <p:sp>
        <p:nvSpPr>
          <p:cNvPr id="32772"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Notes Placeholder 2"/>
          <p:cNvSpPr>
            <a:spLocks noGrp="1"/>
          </p:cNvSpPr>
          <p:nvPr>
            <p:ph type="body" idx="1"/>
          </p:nvPr>
        </p:nvSpPr>
        <p:spPr>
          <a:xfrm>
            <a:off x="134058" y="3238680"/>
            <a:ext cx="3829249" cy="5687282"/>
          </a:xfrm>
        </p:spPr>
        <p:txBody>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This is an example using the same AE, but with a different Thought driving different Consequences.</a:t>
            </a:r>
          </a:p>
          <a:p>
            <a:pPr marL="232802" indent="-232802">
              <a:lnSpc>
                <a:spcPct val="100000"/>
              </a:lnSpc>
              <a:spcBef>
                <a:spcPts val="0"/>
              </a:spcBef>
              <a:buFont typeface="+mj-lt"/>
              <a:buAutoNum type="arabicParenR"/>
              <a:defRPr/>
            </a:pPr>
            <a:r>
              <a:rPr lang="en-US" sz="1100" dirty="0"/>
              <a:t>Build the slide and explain the Thought and Consequences. </a:t>
            </a:r>
          </a:p>
          <a:p>
            <a:pPr marL="232802" indent="-232802">
              <a:lnSpc>
                <a:spcPct val="100000"/>
              </a:lnSpc>
              <a:spcBef>
                <a:spcPts val="0"/>
              </a:spcBef>
              <a:buFont typeface="+mj-lt"/>
              <a:buAutoNum type="arabicParenR"/>
              <a:defRPr/>
            </a:pPr>
            <a:r>
              <a:rPr lang="en-US" sz="1100" dirty="0"/>
              <a:t>This slide is intended to show how people can react differently to the same AE (i.e., message). </a:t>
            </a:r>
          </a:p>
          <a:p>
            <a:pPr marL="221464" indent="-221464">
              <a:lnSpc>
                <a:spcPct val="100000"/>
              </a:lnSpc>
              <a:spcBef>
                <a:spcPts val="0"/>
              </a:spcBef>
              <a:buFontTx/>
              <a:buAutoNum type="arabicParenR"/>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a:lnSpc>
                <a:spcPct val="100000"/>
              </a:lnSpc>
              <a:spcBef>
                <a:spcPts val="0"/>
              </a:spcBef>
              <a:defRPr/>
            </a:pPr>
            <a:r>
              <a:rPr lang="en-US" sz="1100" dirty="0"/>
              <a:t>The messages you send are going to be interpreted by others. The messages may not be interpreted as you intended. </a:t>
            </a:r>
          </a:p>
          <a:p>
            <a:pPr marL="221464" indent="-221464">
              <a:defRPr/>
            </a:pPr>
            <a:endParaRPr lang="en-US" sz="1000" dirty="0"/>
          </a:p>
          <a:p>
            <a:pPr marL="221464" indent="-221464">
              <a:defRPr/>
            </a:pPr>
            <a:endParaRPr lang="en-US" sz="1000" dirty="0"/>
          </a:p>
          <a:p>
            <a:pPr marL="221464" indent="-221464">
              <a:defRPr/>
            </a:pPr>
            <a:endParaRPr lang="en-US" sz="1000" dirty="0"/>
          </a:p>
          <a:p>
            <a:pPr marL="221464" indent="-221464">
              <a:defRPr/>
            </a:pPr>
            <a:endParaRPr lang="en-US" sz="1000" dirty="0"/>
          </a:p>
          <a:p>
            <a:pPr marL="221464" indent="-221464">
              <a:defRPr/>
            </a:pPr>
            <a:endParaRPr lang="en-US" sz="1000" dirty="0"/>
          </a:p>
          <a:p>
            <a:pPr marL="221464" indent="-221464">
              <a:defRPr/>
            </a:pPr>
            <a:endParaRPr lang="en-US" sz="1000" dirty="0"/>
          </a:p>
          <a:p>
            <a:pPr marL="221464" indent="-221464">
              <a:defRPr/>
            </a:pPr>
            <a:endParaRPr lang="en-US" sz="1000" dirty="0"/>
          </a:p>
          <a:p>
            <a:pPr marL="221464" indent="-221464">
              <a:defRPr/>
            </a:pPr>
            <a:endParaRPr lang="en-US" sz="1000" dirty="0"/>
          </a:p>
          <a:p>
            <a:pPr marL="221464" indent="-221464">
              <a:defRPr/>
            </a:pPr>
            <a:endParaRPr lang="en-US" sz="1000" dirty="0"/>
          </a:p>
          <a:p>
            <a:pPr marL="221464" indent="-221464">
              <a:defRPr/>
            </a:pPr>
            <a:endParaRPr lang="en-US" sz="1000" dirty="0"/>
          </a:p>
          <a:p>
            <a:pPr marL="221464" indent="-221464">
              <a:defRPr/>
            </a:pPr>
            <a:endParaRPr lang="en-US" sz="1000" dirty="0"/>
          </a:p>
          <a:p>
            <a:pPr marL="221464" indent="-221464">
              <a:defRPr/>
            </a:pPr>
            <a:endParaRPr lang="en-US" sz="1000" dirty="0"/>
          </a:p>
          <a:p>
            <a:pPr marL="221464" indent="-221464">
              <a:defRPr/>
            </a:pPr>
            <a:endParaRPr lang="en-US" sz="10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74546589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150813" y="490538"/>
            <a:ext cx="3856037" cy="2890837"/>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264716" y="3519838"/>
            <a:ext cx="3829249" cy="5687282"/>
          </a:xfrm>
        </p:spPr>
        <p:txBody>
          <a:bodyPr>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a:t>
            </a:r>
            <a:r>
              <a:rPr lang="en-US" sz="1100" u="sng" dirty="0"/>
              <a:t> (Low-Tech)</a:t>
            </a:r>
            <a:r>
              <a:rPr lang="en-US" sz="1100" b="1" u="sng" dirty="0"/>
              <a:t> </a:t>
            </a:r>
          </a:p>
          <a:p>
            <a:pPr>
              <a:lnSpc>
                <a:spcPct val="100000"/>
              </a:lnSpc>
              <a:spcBef>
                <a:spcPts val="0"/>
              </a:spcBef>
              <a:defRPr/>
            </a:pPr>
            <a:endParaRPr lang="en-US" sz="1100" b="1" u="sng" dirty="0"/>
          </a:p>
          <a:p>
            <a:pPr marL="232802" indent="-232802">
              <a:lnSpc>
                <a:spcPct val="100000"/>
              </a:lnSpc>
              <a:spcBef>
                <a:spcPts val="0"/>
              </a:spcBef>
              <a:buFont typeface="+mj-lt"/>
              <a:buAutoNum type="arabicParenR"/>
              <a:defRPr/>
            </a:pPr>
            <a:r>
              <a:rPr lang="en-US" sz="1100" dirty="0"/>
              <a:t>Have students complete the ATC model for each AE (i.e., message).</a:t>
            </a:r>
          </a:p>
          <a:p>
            <a:pPr marL="232802" indent="-232802">
              <a:lnSpc>
                <a:spcPct val="100000"/>
              </a:lnSpc>
              <a:spcBef>
                <a:spcPts val="0"/>
              </a:spcBef>
              <a:buFont typeface="+mj-lt"/>
              <a:buAutoNum type="arabicParenR"/>
              <a:defRPr/>
            </a:pPr>
            <a:r>
              <a:rPr lang="en-US" sz="1100" dirty="0"/>
              <a:t>Instruct students to pick a message they received recently to complete the blank ATC model at the bottom of the page. </a:t>
            </a:r>
          </a:p>
          <a:p>
            <a:pPr marL="232802" indent="-232802">
              <a:lnSpc>
                <a:spcPct val="100000"/>
              </a:lnSpc>
              <a:spcBef>
                <a:spcPts val="0"/>
              </a:spcBef>
              <a:buFont typeface="+mj-lt"/>
              <a:buAutoNum type="arabicParenR"/>
              <a:defRPr/>
            </a:pPr>
            <a:r>
              <a:rPr lang="en-US" sz="1100" dirty="0"/>
              <a:t>Use student examples to illustrate how powerfully messages, tweets, texts, etc. can influence our emotions and reactions.</a:t>
            </a:r>
          </a:p>
          <a:p>
            <a:pPr marL="232802" indent="-232802">
              <a:lnSpc>
                <a:spcPct val="100000"/>
              </a:lnSpc>
              <a:spcBef>
                <a:spcPts val="0"/>
              </a:spcBef>
              <a:buFont typeface="+mj-lt"/>
              <a:buAutoNum type="arabicParenR"/>
              <a:defRPr/>
            </a:pPr>
            <a:r>
              <a:rPr lang="en-US" sz="1100" dirty="0"/>
              <a:t>Discuss a variety of examples for “YOU’RE CRAZY” and “We need to talk…”. Based on responses, tie back to Thinking Traps and catastrophizing. </a:t>
            </a:r>
          </a:p>
          <a:p>
            <a:pPr marL="221464" indent="-221464">
              <a:lnSpc>
                <a:spcPct val="100000"/>
              </a:lnSpc>
              <a:spcBef>
                <a:spcPts val="0"/>
              </a:spcBef>
              <a:buFontTx/>
              <a:buAutoNum type="arabicParenR"/>
              <a:defRPr/>
            </a:pPr>
            <a:endParaRPr lang="en-US" sz="1100" dirty="0"/>
          </a:p>
          <a:p>
            <a:pPr marL="221464" indent="-221464">
              <a:lnSpc>
                <a:spcPct val="100000"/>
              </a:lnSpc>
              <a:spcBef>
                <a:spcPts val="0"/>
              </a:spcBef>
              <a:defRPr/>
            </a:pPr>
            <a:endParaRPr lang="en-US" sz="1100" dirty="0"/>
          </a:p>
          <a:p>
            <a:pPr>
              <a:lnSpc>
                <a:spcPct val="100000"/>
              </a:lnSpc>
              <a:spcBef>
                <a:spcPts val="0"/>
              </a:spcBef>
              <a:defRPr/>
            </a:pPr>
            <a:endParaRPr lang="en-US" sz="1100" b="1" dirty="0"/>
          </a:p>
          <a:p>
            <a:pPr>
              <a:lnSpc>
                <a:spcPct val="100000"/>
              </a:lnSpc>
              <a:spcBef>
                <a:spcPts val="0"/>
              </a:spcBef>
              <a:defRPr/>
            </a:pPr>
            <a:endParaRPr lang="en-US" sz="1100" dirty="0"/>
          </a:p>
        </p:txBody>
      </p:sp>
      <p:sp>
        <p:nvSpPr>
          <p:cNvPr id="4" name="Slide Number Placeholder 3"/>
          <p:cNvSpPr>
            <a:spLocks noGrp="1"/>
          </p:cNvSpPr>
          <p:nvPr>
            <p:ph type="sldNum" sz="quarter" idx="5"/>
          </p:nvPr>
        </p:nvSpPr>
        <p:spPr/>
        <p:txBody>
          <a:bodyPr/>
          <a:lstStyle/>
          <a:p>
            <a:pPr>
              <a:defRPr/>
            </a:pPr>
            <a:fld id="{98237955-A53F-4FD4-8D30-18AAF767A416}" type="slidenum">
              <a:rPr lang="en-US" smtClean="0"/>
              <a:pPr>
                <a:defRPr/>
              </a:pPr>
              <a:t>205</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19546609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34059" y="3238680"/>
            <a:ext cx="3829249" cy="5687282"/>
          </a:xfrm>
        </p:spPr>
        <p:txBody>
          <a:bodyPr>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a:t>
            </a:r>
            <a:r>
              <a:rPr lang="en-US" sz="1100" u="sng" dirty="0"/>
              <a:t> (Low-Tech)</a:t>
            </a:r>
          </a:p>
          <a:p>
            <a:pPr>
              <a:lnSpc>
                <a:spcPct val="100000"/>
              </a:lnSpc>
              <a:spcBef>
                <a:spcPts val="0"/>
              </a:spcBef>
              <a:defRPr/>
            </a:pPr>
            <a:endParaRPr lang="en-US" sz="1100" b="1" u="sng" dirty="0"/>
          </a:p>
          <a:p>
            <a:pPr marL="232802" indent="-232802">
              <a:lnSpc>
                <a:spcPct val="100000"/>
              </a:lnSpc>
              <a:spcBef>
                <a:spcPts val="0"/>
              </a:spcBef>
              <a:buFont typeface="+mj-lt"/>
              <a:buAutoNum type="arabicParenR"/>
              <a:defRPr/>
            </a:pPr>
            <a:r>
              <a:rPr lang="en-US" sz="1100" dirty="0"/>
              <a:t>Since social media messages and texting can have such a powerful impact on us, it’s important to discuss the benefits of communicating through social media/texting, as well as the problems with communicating through social media/texting. </a:t>
            </a:r>
          </a:p>
          <a:p>
            <a:pPr marL="232802" indent="-232802">
              <a:lnSpc>
                <a:spcPct val="100000"/>
              </a:lnSpc>
              <a:spcBef>
                <a:spcPts val="0"/>
              </a:spcBef>
              <a:buFont typeface="+mj-lt"/>
              <a:buAutoNum type="arabicParenR"/>
              <a:defRPr/>
            </a:pPr>
            <a:r>
              <a:rPr lang="en-US" sz="1100" dirty="0"/>
              <a:t>Have students work in small groups to discuss and record both benefits and problems in their Participant Workbook. (p.80)</a:t>
            </a:r>
          </a:p>
          <a:p>
            <a:pPr marL="232802" indent="-232802">
              <a:lnSpc>
                <a:spcPct val="100000"/>
              </a:lnSpc>
              <a:spcBef>
                <a:spcPts val="0"/>
              </a:spcBef>
              <a:buFont typeface="+mj-lt"/>
              <a:buAutoNum type="arabicParenR"/>
              <a:defRPr/>
            </a:pPr>
            <a:r>
              <a:rPr lang="en-US" sz="1100" dirty="0"/>
              <a:t>Debrief activity by getting a variety of responses from students. Flipchart responses. </a:t>
            </a:r>
          </a:p>
        </p:txBody>
      </p:sp>
      <p:sp>
        <p:nvSpPr>
          <p:cNvPr id="4" name="Slide Number Placeholder 3"/>
          <p:cNvSpPr>
            <a:spLocks noGrp="1"/>
          </p:cNvSpPr>
          <p:nvPr>
            <p:ph type="sldNum" sz="quarter" idx="5"/>
          </p:nvPr>
        </p:nvSpPr>
        <p:spPr/>
        <p:txBody>
          <a:bodyPr/>
          <a:lstStyle/>
          <a:p>
            <a:pPr>
              <a:defRPr/>
            </a:pPr>
            <a:fld id="{CC076BCA-FC95-435F-85B1-0FC227455C75}" type="slidenum">
              <a:rPr lang="en-US" smtClean="0"/>
              <a:pPr>
                <a:defRPr/>
              </a:pPr>
              <a:t>206</a:t>
            </a:fld>
            <a:endParaRPr lang="en-US" dirty="0"/>
          </a:p>
        </p:txBody>
      </p:sp>
      <p:sp>
        <p:nvSpPr>
          <p:cNvPr id="34821" name="TextBox 5"/>
          <p:cNvSpPr txBox="1">
            <a:spLocks noChangeArrowheads="1"/>
          </p:cNvSpPr>
          <p:nvPr/>
        </p:nvSpPr>
        <p:spPr bwMode="auto">
          <a:xfrm>
            <a:off x="1904740" y="4"/>
            <a:ext cx="533996" cy="278808"/>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Flip</a:t>
            </a:r>
          </a:p>
          <a:p>
            <a:pPr algn="ctr"/>
            <a:r>
              <a:rPr lang="en-US" altLang="en-US" sz="900" b="1" dirty="0">
                <a:latin typeface="Verdana" pitchFamily="34" charset="0"/>
              </a:rPr>
              <a:t>Chart</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92083314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1E136B7A-4C79-4547-B2AE-1B0959D3356F}" type="slidenum">
              <a:rPr lang="en-US" smtClean="0"/>
              <a:pPr>
                <a:defRPr/>
              </a:pPr>
              <a:t>207</a:t>
            </a:fld>
            <a:endParaRPr lang="en-US" dirty="0"/>
          </a:p>
        </p:txBody>
      </p:sp>
      <p:sp>
        <p:nvSpPr>
          <p:cNvPr id="35844" name="TextBox 5"/>
          <p:cNvSpPr txBox="1">
            <a:spLocks noChangeArrowheads="1"/>
          </p:cNvSpPr>
          <p:nvPr/>
        </p:nvSpPr>
        <p:spPr bwMode="auto">
          <a:xfrm>
            <a:off x="1904740" y="4"/>
            <a:ext cx="533996" cy="278808"/>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Flip</a:t>
            </a:r>
          </a:p>
          <a:p>
            <a:pPr algn="ctr"/>
            <a:r>
              <a:rPr lang="en-US" altLang="en-US" sz="900" b="1" dirty="0">
                <a:latin typeface="Verdana" pitchFamily="34" charset="0"/>
              </a:rPr>
              <a:t>Chart</a:t>
            </a:r>
          </a:p>
        </p:txBody>
      </p:sp>
      <p:sp>
        <p:nvSpPr>
          <p:cNvPr id="7" name="Notes Placeholder 2"/>
          <p:cNvSpPr>
            <a:spLocks noGrp="1"/>
          </p:cNvSpPr>
          <p:nvPr>
            <p:ph type="body" idx="1"/>
          </p:nvPr>
        </p:nvSpPr>
        <p:spPr>
          <a:xfrm>
            <a:off x="124009" y="3238680"/>
            <a:ext cx="3829249" cy="5687282"/>
          </a:xfrm>
        </p:spPr>
        <p:txBody>
          <a:bodyPr>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a:t>
            </a:r>
            <a:r>
              <a:rPr lang="en-US" sz="1100" u="sng" dirty="0"/>
              <a:t> (Low-Tech)</a:t>
            </a:r>
          </a:p>
          <a:p>
            <a:pPr>
              <a:lnSpc>
                <a:spcPct val="100000"/>
              </a:lnSpc>
              <a:spcBef>
                <a:spcPts val="0"/>
              </a:spcBef>
              <a:defRPr/>
            </a:pPr>
            <a:endParaRPr lang="en-US" sz="1100" b="1" u="sng" dirty="0"/>
          </a:p>
          <a:p>
            <a:pPr marL="232802" indent="-232802">
              <a:lnSpc>
                <a:spcPct val="100000"/>
              </a:lnSpc>
              <a:spcBef>
                <a:spcPts val="0"/>
              </a:spcBef>
              <a:buFont typeface="+mj-lt"/>
              <a:buAutoNum type="arabicParenR"/>
              <a:defRPr/>
            </a:pPr>
            <a:r>
              <a:rPr lang="en-US" sz="1100" dirty="0"/>
              <a:t>After discussing benefits and problems, have students work in small groups to discuss what is OK to discuss through social media/texting and what is NOT OK to discuss through social media/texting. Students record answers in their Participant Workbook. (p. 81)</a:t>
            </a:r>
          </a:p>
          <a:p>
            <a:pPr marL="232802" indent="-232802">
              <a:lnSpc>
                <a:spcPct val="100000"/>
              </a:lnSpc>
              <a:spcBef>
                <a:spcPts val="0"/>
              </a:spcBef>
              <a:buFont typeface="+mj-lt"/>
              <a:buAutoNum type="arabicParenR"/>
              <a:defRPr/>
            </a:pPr>
            <a:r>
              <a:rPr lang="en-US" sz="1100" dirty="0"/>
              <a:t>Debrief activity by getting a variety of responses from students. Flipchart responses. </a:t>
            </a:r>
          </a:p>
          <a:p>
            <a:pPr marL="221464" indent="-221464">
              <a:lnSpc>
                <a:spcPct val="100000"/>
              </a:lnSpc>
              <a:spcBef>
                <a:spcPts val="0"/>
              </a:spcBef>
              <a:defRPr/>
            </a:pPr>
            <a:endParaRPr lang="en-US" sz="1100" dirty="0"/>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14362278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8352E7AE-62AB-488D-992B-1475574ED6BE}" type="slidenum">
              <a:rPr lang="en-US" smtClean="0"/>
              <a:pPr>
                <a:defRPr/>
              </a:pPr>
              <a:t>208</a:t>
            </a:fld>
            <a:endParaRPr lang="en-US" dirty="0"/>
          </a:p>
        </p:txBody>
      </p:sp>
      <p:sp>
        <p:nvSpPr>
          <p:cNvPr id="6" name="Notes Placeholder 2"/>
          <p:cNvSpPr>
            <a:spLocks noGrp="1"/>
          </p:cNvSpPr>
          <p:nvPr>
            <p:ph type="body" idx="1"/>
          </p:nvPr>
        </p:nvSpPr>
        <p:spPr>
          <a:xfrm>
            <a:off x="124008" y="3238680"/>
            <a:ext cx="3829249" cy="5687282"/>
          </a:xfrm>
        </p:spPr>
        <p:txBody>
          <a:bodyPr>
            <a:normAutofit/>
          </a:bodyPr>
          <a:lstStyle/>
          <a:p>
            <a:pPr>
              <a:lnSpc>
                <a:spcPct val="100000"/>
              </a:lnSpc>
              <a:defRPr/>
            </a:pPr>
            <a:r>
              <a:rPr lang="en-US" sz="1100" b="1" dirty="0"/>
              <a:t>Instructor Notes:</a:t>
            </a:r>
          </a:p>
          <a:p>
            <a:pPr>
              <a:lnSpc>
                <a:spcPct val="100000"/>
              </a:lnSpc>
              <a:defRPr/>
            </a:pPr>
            <a:endParaRPr lang="en-US" sz="1100" b="1" dirty="0"/>
          </a:p>
          <a:p>
            <a:pPr>
              <a:lnSpc>
                <a:spcPct val="100000"/>
              </a:lnSpc>
              <a:defRPr/>
            </a:pPr>
            <a:r>
              <a:rPr lang="en-US" sz="1100" b="1" u="sng" dirty="0"/>
              <a:t>Activity</a:t>
            </a:r>
            <a:r>
              <a:rPr lang="en-US" sz="1100" u="sng" dirty="0"/>
              <a:t> (Low-Tech)</a:t>
            </a:r>
          </a:p>
          <a:p>
            <a:pPr>
              <a:lnSpc>
                <a:spcPct val="100000"/>
              </a:lnSpc>
              <a:defRPr/>
            </a:pPr>
            <a:endParaRPr lang="en-US" sz="1100" b="1" u="sng" dirty="0"/>
          </a:p>
          <a:p>
            <a:pPr marL="232802" indent="-232802">
              <a:lnSpc>
                <a:spcPct val="100000"/>
              </a:lnSpc>
              <a:buFont typeface="+mj-lt"/>
              <a:buAutoNum type="arabicParenR"/>
              <a:defRPr/>
            </a:pPr>
            <a:r>
              <a:rPr lang="en-US" sz="1100" dirty="0"/>
              <a:t>Instruct students to complete the questions in the blue box on their own. </a:t>
            </a:r>
          </a:p>
          <a:p>
            <a:pPr marL="232802" indent="-232802">
              <a:lnSpc>
                <a:spcPct val="100000"/>
              </a:lnSpc>
              <a:buFont typeface="+mj-lt"/>
              <a:buAutoNum type="arabicParenR"/>
              <a:defRPr/>
            </a:pPr>
            <a:r>
              <a:rPr lang="en-US" sz="1100" dirty="0"/>
              <a:t>Ask for 1-2 student examples; make sure the examples given are appropriate. </a:t>
            </a:r>
          </a:p>
          <a:p>
            <a:pPr marL="232802" indent="-232802">
              <a:lnSpc>
                <a:spcPct val="100000"/>
              </a:lnSpc>
              <a:buFont typeface="+mj-lt"/>
              <a:buAutoNum type="arabicParenR"/>
              <a:defRPr/>
            </a:pPr>
            <a:r>
              <a:rPr lang="en-US" sz="1100" dirty="0"/>
              <a:t>Ask for a show of hands: How many of you should have had your conversations face-to-face?</a:t>
            </a:r>
          </a:p>
          <a:p>
            <a:pPr marL="232802" indent="-232802">
              <a:lnSpc>
                <a:spcPct val="100000"/>
              </a:lnSpc>
              <a:buFont typeface="+mj-lt"/>
              <a:buAutoNum type="arabicParenR"/>
              <a:defRPr/>
            </a:pPr>
            <a:r>
              <a:rPr lang="en-US" sz="1100" dirty="0"/>
              <a:t>Let students know that the next lesson is about having those difficult conversations face-to-face in a way that protects your relationship with that person. </a:t>
            </a:r>
          </a:p>
          <a:p>
            <a:pPr marL="221464" indent="-221464">
              <a:lnSpc>
                <a:spcPct val="100000"/>
              </a:lnSpc>
              <a:defRPr/>
            </a:pPr>
            <a:endParaRPr lang="en-US" sz="1100" dirty="0"/>
          </a:p>
          <a:p>
            <a:pPr marL="221464" indent="-221464">
              <a:lnSpc>
                <a:spcPct val="100000"/>
              </a:lnSpc>
              <a:defRPr/>
            </a:pPr>
            <a:r>
              <a:rPr lang="en-US" sz="1100" b="1" u="sng" dirty="0"/>
              <a:t>Reflection</a:t>
            </a:r>
            <a:r>
              <a:rPr lang="en-US" sz="1100" u="sng" dirty="0"/>
              <a:t> (Low-Tech):</a:t>
            </a:r>
          </a:p>
          <a:p>
            <a:pPr marL="221464" indent="-221464">
              <a:lnSpc>
                <a:spcPct val="100000"/>
              </a:lnSpc>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own lives. </a:t>
            </a:r>
            <a:endParaRPr lang="en-US" sz="1100" u="sng" dirty="0"/>
          </a:p>
          <a:p>
            <a:pPr marL="221464" indent="-221464">
              <a:lnSpc>
                <a:spcPct val="100000"/>
              </a:lnSpc>
              <a:defRPr/>
            </a:pPr>
            <a:endParaRPr lang="en-US" sz="1100" dirty="0"/>
          </a:p>
          <a:p>
            <a:pPr marL="221464" indent="-221464">
              <a:lnSpc>
                <a:spcPct val="100000"/>
              </a:lnSpc>
              <a:defRPr/>
            </a:pPr>
            <a:endParaRPr lang="en-US" sz="1100" dirty="0"/>
          </a:p>
          <a:p>
            <a:pPr marL="221464" indent="-221464">
              <a:lnSpc>
                <a:spcPct val="100000"/>
              </a:lnSpc>
              <a:defRPr/>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45657255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39939"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marL="1158075" indent="-1158075">
              <a:spcBef>
                <a:spcPct val="20000"/>
              </a:spcBef>
              <a:spcAft>
                <a:spcPts val="1744"/>
              </a:spcAft>
              <a:tabLst>
                <a:tab pos="1158075" algn="l"/>
              </a:tabLst>
            </a:pPr>
            <a:r>
              <a:rPr lang="en-US" altLang="en-US" sz="1100" b="1" dirty="0">
                <a:latin typeface="Verdana" pitchFamily="34" charset="0"/>
              </a:rPr>
              <a:t>Rationale:</a:t>
            </a:r>
            <a:r>
              <a:rPr lang="en-US" altLang="en-US" sz="1100" dirty="0">
                <a:latin typeface="Verdana" pitchFamily="34" charset="0"/>
              </a:rPr>
              <a:t>	</a:t>
            </a:r>
            <a:r>
              <a:rPr kumimoji="1" lang="en-US" altLang="en-US" sz="1100" dirty="0">
                <a:latin typeface="Verdana" pitchFamily="34" charset="0"/>
              </a:rPr>
              <a:t>Different styles of communicating can facilitate or hinder interpersonal problem solving. Aggressive, Passive, and Assertive Communication are styles—not personality types—that can be developed; the IDEAL model is a method that facilitates Assertive Communication. </a:t>
            </a:r>
          </a:p>
          <a:p>
            <a:pPr marL="1158075" indent="-1158075">
              <a:spcBef>
                <a:spcPct val="20000"/>
              </a:spcBef>
              <a:tabLst>
                <a:tab pos="1158075" algn="l"/>
              </a:tabLst>
            </a:pPr>
            <a:r>
              <a:rPr lang="en-US" altLang="en-US" sz="1100" b="1" dirty="0">
                <a:latin typeface="Verdana" pitchFamily="34" charset="0"/>
              </a:rPr>
              <a:t>Objective:</a:t>
            </a:r>
            <a:r>
              <a:rPr lang="en-US" altLang="en-US" sz="1100" dirty="0">
                <a:latin typeface="Verdana" pitchFamily="34" charset="0"/>
              </a:rPr>
              <a:t>	</a:t>
            </a:r>
            <a:r>
              <a:rPr kumimoji="1" lang="en-US" altLang="en-US" sz="1100" dirty="0">
                <a:latin typeface="Verdana" pitchFamily="34" charset="0"/>
              </a:rPr>
              <a:t>Communicate clearly and with respect. Use the IDEAL model to communicate in a Confident, Clear, and Controlled manner.</a:t>
            </a:r>
            <a:endParaRPr lang="en-US" altLang="en-US" sz="1100"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Unit Overview and Recommended Timing:</a:t>
            </a:r>
          </a:p>
          <a:p>
            <a:pPr marL="1158075" indent="-1158075">
              <a:spcBef>
                <a:spcPct val="20000"/>
              </a:spcBef>
              <a:tabLst>
                <a:tab pos="1158075" algn="l"/>
              </a:tabLst>
            </a:pPr>
            <a:endParaRPr lang="en-US" altLang="en-US" sz="1000" dirty="0">
              <a:latin typeface="Verdana" pitchFamily="34" charset="0"/>
            </a:endParaRPr>
          </a:p>
        </p:txBody>
      </p:sp>
      <p:sp>
        <p:nvSpPr>
          <p:cNvPr id="39940" name="Title 4"/>
          <p:cNvSpPr txBox="1">
            <a:spLocks/>
          </p:cNvSpPr>
          <p:nvPr/>
        </p:nvSpPr>
        <p:spPr bwMode="auto">
          <a:xfrm>
            <a:off x="219075" y="959152"/>
            <a:ext cx="6655640" cy="664029"/>
          </a:xfrm>
          <a:prstGeom prst="rect">
            <a:avLst/>
          </a:prstGeom>
          <a:noFill/>
          <a:ln w="9525">
            <a:noFill/>
            <a:miter lim="800000"/>
            <a:headEnd/>
            <a:tailEnd/>
          </a:ln>
        </p:spPr>
        <p:txBody>
          <a:bodyPr lIns="89409" tIns="44705" rIns="89409" bIns="44705"/>
          <a:lstStyle/>
          <a:p>
            <a:r>
              <a:rPr lang="en-US" sz="2000" b="1" dirty="0">
                <a:latin typeface="Verdana" pitchFamily="34" charset="0"/>
              </a:rPr>
              <a:t>Resilience Training for Teens, </a:t>
            </a:r>
          </a:p>
          <a:p>
            <a:r>
              <a:rPr lang="en-US" sz="2000" b="1" dirty="0">
                <a:latin typeface="Verdana" pitchFamily="34" charset="0"/>
              </a:rPr>
              <a:t>Unit 15B:</a:t>
            </a:r>
            <a:r>
              <a:rPr lang="en-US" sz="2000" b="1" dirty="0">
                <a:solidFill>
                  <a:srgbClr val="000000"/>
                </a:solidFill>
                <a:latin typeface="Verdana" pitchFamily="34" charset="0"/>
              </a:rPr>
              <a:t> Assertive Communication (Part 2)</a:t>
            </a:r>
            <a:endParaRPr lang="en-US" sz="2000" b="1" dirty="0">
              <a:latin typeface="Verdana" pitchFamily="34" charset="0"/>
            </a:endParaRPr>
          </a:p>
        </p:txBody>
      </p:sp>
      <p:pic>
        <p:nvPicPr>
          <p:cNvPr id="39941" name="Picture 8" descr="CSF2-slide-template-text.png"/>
          <p:cNvPicPr>
            <a:picLocks noChangeAspect="1"/>
          </p:cNvPicPr>
          <p:nvPr/>
        </p:nvPicPr>
        <p:blipFill>
          <a:blip r:embed="rId4"/>
          <a:srcRect/>
          <a:stretch>
            <a:fillRect/>
          </a:stretch>
        </p:blipFill>
        <p:spPr bwMode="auto">
          <a:xfrm>
            <a:off x="733294" y="26133"/>
            <a:ext cx="2552832" cy="859241"/>
          </a:xfrm>
          <a:prstGeom prst="rect">
            <a:avLst/>
          </a:prstGeom>
          <a:noFill/>
          <a:ln w="9525">
            <a:noFill/>
            <a:miter lim="800000"/>
            <a:headEnd/>
            <a:tailEnd/>
          </a:ln>
        </p:spPr>
      </p:pic>
      <p:pic>
        <p:nvPicPr>
          <p:cNvPr id="39942" name="Picture 8" descr="csf2_logo-l.png"/>
          <p:cNvPicPr>
            <a:picLocks noChangeAspect="1"/>
          </p:cNvPicPr>
          <p:nvPr/>
        </p:nvPicPr>
        <p:blipFill>
          <a:blip r:embed="rId5"/>
          <a:srcRect/>
          <a:stretch>
            <a:fillRect/>
          </a:stretch>
        </p:blipFill>
        <p:spPr bwMode="auto">
          <a:xfrm>
            <a:off x="44124" y="119894"/>
            <a:ext cx="646575" cy="653269"/>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454653242"/>
              </p:ext>
            </p:extLst>
          </p:nvPr>
        </p:nvGraphicFramePr>
        <p:xfrm>
          <a:off x="249401" y="3827687"/>
          <a:ext cx="6572250" cy="3329344"/>
        </p:xfrm>
        <a:graphic>
          <a:graphicData uri="http://schemas.openxmlformats.org/drawingml/2006/table">
            <a:tbl>
              <a:tblPr/>
              <a:tblGrid>
                <a:gridCol w="5429277">
                  <a:extLst>
                    <a:ext uri="{9D8B030D-6E8A-4147-A177-3AD203B41FA5}">
                      <a16:colId xmlns:a16="http://schemas.microsoft.com/office/drawing/2014/main" val="20000"/>
                    </a:ext>
                  </a:extLst>
                </a:gridCol>
                <a:gridCol w="1142972">
                  <a:extLst>
                    <a:ext uri="{9D8B030D-6E8A-4147-A177-3AD203B41FA5}">
                      <a16:colId xmlns:a16="http://schemas.microsoft.com/office/drawing/2014/main" val="20001"/>
                    </a:ext>
                  </a:extLst>
                </a:gridCol>
              </a:tblGrid>
              <a:tr h="651996">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Define Assertive</a:t>
                      </a:r>
                      <a:r>
                        <a:rPr lang="en-US" sz="1100" b="0" i="0" u="none" strike="noStrike" kern="1200" baseline="0" dirty="0">
                          <a:solidFill>
                            <a:schemeClr val="tx1"/>
                          </a:solidFill>
                          <a:latin typeface="Verdana" pitchFamily="34" charset="0"/>
                          <a:ea typeface="Calibri"/>
                        </a:rPr>
                        <a:t> Communication and the IDEAL model</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617274">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 </a:t>
                      </a:r>
                      <a:r>
                        <a:rPr lang="en-US" sz="1100" b="0" i="0" u="none" strike="noStrike" kern="1200" dirty="0">
                          <a:solidFill>
                            <a:schemeClr val="tx1"/>
                          </a:solidFill>
                          <a:latin typeface="Verdana" pitchFamily="34" charset="0"/>
                          <a:ea typeface="Calibri"/>
                        </a:rPr>
                        <a:t>Small</a:t>
                      </a:r>
                      <a:r>
                        <a:rPr lang="en-US" sz="1100" b="0" i="0" u="none" strike="noStrike" kern="1200" baseline="0" dirty="0">
                          <a:solidFill>
                            <a:schemeClr val="tx1"/>
                          </a:solidFill>
                          <a:latin typeface="Verdana" pitchFamily="34" charset="0"/>
                          <a:ea typeface="Calibri"/>
                        </a:rPr>
                        <a:t> group discussion on communication styles</a:t>
                      </a:r>
                      <a:r>
                        <a:rPr lang="en-US" sz="1100" b="0" i="0" u="none" strike="noStrike" kern="1200" dirty="0">
                          <a:solidFill>
                            <a:schemeClr val="tx1"/>
                          </a:solidFill>
                          <a:latin typeface="Verdana" pitchFamily="34" charset="0"/>
                          <a:ea typeface="Calibri"/>
                        </a:rPr>
                        <a:t> </a:t>
                      </a:r>
                      <a:r>
                        <a:rPr lang="en-US" sz="1100" b="0" i="0" u="none" strike="noStrike" kern="1200" baseline="0" dirty="0">
                          <a:solidFill>
                            <a:schemeClr val="tx1"/>
                          </a:solidFill>
                          <a:latin typeface="Verdana" pitchFamily="34" charset="0"/>
                          <a:ea typeface="Calibri"/>
                        </a:rPr>
                        <a:t>*(LT)</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10 minutes</a:t>
                      </a:r>
                    </a:p>
                    <a:p>
                      <a:pPr marL="914400" marR="0" indent="-914400" algn="l" rtl="0" fontAlgn="base">
                        <a:lnSpc>
                          <a:spcPct val="115000"/>
                        </a:lnSpc>
                        <a:spcBef>
                          <a:spcPts val="0"/>
                        </a:spcBef>
                        <a:spcAft>
                          <a:spcPts val="0"/>
                        </a:spcAft>
                        <a:tabLst>
                          <a:tab pos="914400" algn="l"/>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966728">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a:t>
                      </a:r>
                      <a:r>
                        <a:rPr lang="en-US" sz="1100" b="1" i="0" u="none" strike="noStrike" kern="1200" baseline="0" dirty="0">
                          <a:solidFill>
                            <a:schemeClr val="tx1"/>
                          </a:solidFill>
                          <a:latin typeface="Verdana" pitchFamily="34" charset="0"/>
                          <a:ea typeface="Calibri"/>
                        </a:rPr>
                        <a: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1) Demonstrations of Aggressive, Passive, and Assertive Communication Styles *(LT)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2) </a:t>
                      </a:r>
                      <a:r>
                        <a:rPr lang="en-US" sz="1100" b="0" i="0" u="none" strike="noStrike" kern="1200" dirty="0">
                          <a:solidFill>
                            <a:schemeClr val="tx1"/>
                          </a:solidFill>
                          <a:latin typeface="Verdana" pitchFamily="34" charset="0"/>
                          <a:ea typeface="Calibri"/>
                        </a:rPr>
                        <a:t>Use the</a:t>
                      </a:r>
                      <a:r>
                        <a:rPr lang="en-US" sz="1100" b="0" i="0" u="none" strike="noStrike" kern="1200" baseline="0" dirty="0">
                          <a:solidFill>
                            <a:schemeClr val="tx1"/>
                          </a:solidFill>
                          <a:latin typeface="Verdana" pitchFamily="34" charset="0"/>
                          <a:ea typeface="Calibri"/>
                        </a:rPr>
                        <a:t> IDEAL model in a current situation *(LT)</a:t>
                      </a:r>
                    </a:p>
                    <a:p>
                      <a:pPr marL="0" marR="0" indent="0" algn="l" rtl="0" fontAlgn="base">
                        <a:lnSpc>
                          <a:spcPct val="115000"/>
                        </a:lnSpc>
                        <a:spcBef>
                          <a:spcPts val="0"/>
                        </a:spcBef>
                        <a:spcAft>
                          <a:spcPts val="0"/>
                        </a:spcAft>
                        <a:buClrTx/>
                        <a:buSzPts val="1400"/>
                        <a:buFont typeface="+mj-lt"/>
                        <a:buNone/>
                        <a:tabLst>
                          <a:tab pos="228600" algn="l"/>
                        </a:tabLst>
                      </a:pPr>
                      <a:endParaRPr lang="en-US" sz="1100" b="0" i="0" u="none" strike="noStrike" kern="1200" baseline="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25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674923">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Reflection:</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daily lives *</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p>
                      <a:pPr marL="914400" marR="0" indent="-914400" algn="l" rtl="0" fontAlgn="base">
                        <a:lnSpc>
                          <a:spcPct val="115000"/>
                        </a:lnSpc>
                        <a:spcBef>
                          <a:spcPts val="0"/>
                        </a:spcBef>
                        <a:spcAft>
                          <a:spcPts val="0"/>
                        </a:spcAft>
                        <a:tabLst>
                          <a:tab pos="914400" algn="l"/>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379343">
                <a:tc>
                  <a:txBody>
                    <a:bodyPr/>
                    <a:lstStyle/>
                    <a:p>
                      <a:pPr marL="3175" marR="0" indent="0" algn="l" rtl="0" fontAlgn="base">
                        <a:lnSpc>
                          <a:spcPct val="115000"/>
                        </a:lnSpc>
                        <a:spcBef>
                          <a:spcPts val="0"/>
                        </a:spcBef>
                        <a:spcAft>
                          <a:spcPts val="0"/>
                        </a:spcAft>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45 minutes</a:t>
                      </a:r>
                    </a:p>
                    <a:p>
                      <a:pPr marL="914400" marR="0" indent="-914400" algn="l" rtl="0" fontAlgn="base">
                        <a:lnSpc>
                          <a:spcPct val="115000"/>
                        </a:lnSpc>
                        <a:spcBef>
                          <a:spcPts val="0"/>
                        </a:spcBef>
                        <a:spcAft>
                          <a:spcPts val="0"/>
                        </a:spcAft>
                        <a:tabLst>
                          <a:tab pos="914400" algn="l"/>
                        </a:tabLst>
                      </a:pP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bl>
          </a:graphicData>
        </a:graphic>
      </p:graphicFrame>
      <p:sp>
        <p:nvSpPr>
          <p:cNvPr id="11" name="Slide Number Placeholder 10"/>
          <p:cNvSpPr>
            <a:spLocks noGrp="1"/>
          </p:cNvSpPr>
          <p:nvPr>
            <p:ph type="sldNum" sz="quarter" idx="5"/>
          </p:nvPr>
        </p:nvSpPr>
        <p:spPr/>
        <p:txBody>
          <a:bodyPr/>
          <a:lstStyle/>
          <a:p>
            <a:pPr>
              <a:defRPr/>
            </a:pPr>
            <a:fld id="{092B5D53-DBD9-4524-8DA2-37866124DC48}" type="slidenum">
              <a:rPr lang="en-US"/>
              <a:pPr>
                <a:defRPr/>
              </a:pPr>
              <a:t>209</a:t>
            </a:fld>
            <a:endParaRPr lang="en-US" dirty="0"/>
          </a:p>
        </p:txBody>
      </p:sp>
      <p:sp>
        <p:nvSpPr>
          <p:cNvPr id="12"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736362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B6A38F8F-9345-499B-B4CF-D0E9457166C2}" type="slidenum">
              <a:rPr lang="en-US" smtClean="0"/>
              <a:pPr>
                <a:defRPr/>
              </a:pPr>
              <a:t>21</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8" name="Notes Placeholder 2"/>
          <p:cNvSpPr>
            <a:spLocks noGrp="1"/>
          </p:cNvSpPr>
          <p:nvPr>
            <p:ph type="body" sz="quarter" idx="10"/>
          </p:nvPr>
        </p:nvSpPr>
        <p:spPr bwMode="auto"/>
        <p:txBody>
          <a:bodyPr wrap="square" numCol="1" anchor="t" anchorCtr="0" compatLnSpc="1">
            <a:prstTxWarp prst="textNoShape">
              <a:avLst/>
            </a:prstTxWarp>
            <a:normAutofit/>
          </a:bodyPr>
          <a:lstStyle/>
          <a:p>
            <a:pPr>
              <a:lnSpc>
                <a:spcPct val="100000"/>
              </a:lnSpc>
              <a:spcBef>
                <a:spcPts val="0"/>
              </a:spcBef>
              <a:defRPr/>
            </a:pPr>
            <a:r>
              <a:rPr lang="en-US" sz="1100" b="1" dirty="0">
                <a:latin typeface="Verdana" charset="0"/>
              </a:rPr>
              <a:t>Instructor Notes: </a:t>
            </a:r>
          </a:p>
          <a:p>
            <a:pPr eaLnBrk="1" hangingPunct="1">
              <a:lnSpc>
                <a:spcPct val="100000"/>
              </a:lnSpc>
              <a:spcBef>
                <a:spcPts val="0"/>
              </a:spcBef>
              <a:defRPr/>
            </a:pPr>
            <a:endParaRPr lang="en-US" sz="800" dirty="0"/>
          </a:p>
          <a:p>
            <a:pPr marL="222396" lvl="1" indent="-222396" eaLnBrk="1" hangingPunct="1">
              <a:lnSpc>
                <a:spcPct val="100000"/>
              </a:lnSpc>
              <a:spcBef>
                <a:spcPts val="0"/>
              </a:spcBef>
              <a:defRPr/>
            </a:pPr>
            <a:r>
              <a:rPr lang="en-US" sz="1100" b="1" u="sng" dirty="0"/>
              <a:t>Hook</a:t>
            </a:r>
            <a:r>
              <a:rPr lang="en-US" sz="1100" u="sng" dirty="0"/>
              <a:t> (Low-Tech)</a:t>
            </a:r>
          </a:p>
          <a:p>
            <a:pPr marL="222396" lvl="1" indent="-222396" eaLnBrk="1" hangingPunct="1">
              <a:lnSpc>
                <a:spcPct val="100000"/>
              </a:lnSpc>
              <a:spcBef>
                <a:spcPts val="0"/>
              </a:spcBef>
              <a:defRPr/>
            </a:pPr>
            <a:endParaRPr lang="en-US" sz="1100" u="sng" dirty="0"/>
          </a:p>
          <a:p>
            <a:pPr marL="232802" lvl="1" indent="-232802" eaLnBrk="1" hangingPunct="1">
              <a:lnSpc>
                <a:spcPct val="100000"/>
              </a:lnSpc>
              <a:spcBef>
                <a:spcPts val="0"/>
              </a:spcBef>
              <a:buFont typeface="+mj-lt"/>
              <a:buAutoNum type="arabicParenR"/>
              <a:defRPr/>
            </a:pPr>
            <a:r>
              <a:rPr lang="en-US" sz="1100" dirty="0">
                <a:latin typeface="Verdana" charset="0"/>
              </a:rPr>
              <a:t>Have participants individually brainstorm and write down the goals they would like to achieve. Provide sample categories such as family, vacation, career, etc., if necessary.</a:t>
            </a:r>
          </a:p>
          <a:p>
            <a:pPr marL="232802" lvl="1" indent="-232802" eaLnBrk="1" hangingPunct="1">
              <a:lnSpc>
                <a:spcPct val="100000"/>
              </a:lnSpc>
              <a:spcBef>
                <a:spcPts val="0"/>
              </a:spcBef>
              <a:buFont typeface="+mj-lt"/>
              <a:buAutoNum type="arabicParenR"/>
              <a:defRPr/>
            </a:pPr>
            <a:r>
              <a:rPr lang="en-US" sz="1100" dirty="0">
                <a:latin typeface="Verdana" charset="0"/>
              </a:rPr>
              <a:t>Prompt students to consider the questions on the previous slide. </a:t>
            </a:r>
          </a:p>
          <a:p>
            <a:pPr marL="232802" lvl="1" indent="-232802" eaLnBrk="1" hangingPunct="1">
              <a:lnSpc>
                <a:spcPct val="100000"/>
              </a:lnSpc>
              <a:spcBef>
                <a:spcPts val="0"/>
              </a:spcBef>
              <a:buFont typeface="+mj-lt"/>
              <a:buAutoNum type="arabicParenR"/>
              <a:defRPr/>
            </a:pPr>
            <a:endParaRPr lang="en-US" altLang="en-US" sz="1100" dirty="0"/>
          </a:p>
          <a:p>
            <a:pPr marL="232802" indent="-232802" eaLnBrk="1" hangingPunct="1">
              <a:lnSpc>
                <a:spcPct val="100000"/>
              </a:lnSpc>
              <a:spcBef>
                <a:spcPts val="0"/>
              </a:spcBef>
              <a:buFont typeface="+mj-lt"/>
              <a:buAutoNum type="arabicParenR"/>
              <a:defRPr/>
            </a:pPr>
            <a:endParaRPr lang="en-US" sz="1100" dirty="0"/>
          </a:p>
          <a:p>
            <a:pPr eaLnBrk="1" hangingPunct="1">
              <a:lnSpc>
                <a:spcPct val="100000"/>
              </a:lnSpc>
              <a:spcBef>
                <a:spcPts val="0"/>
              </a:spcBef>
              <a:defRPr/>
            </a:pPr>
            <a:endParaRPr lang="en-US" sz="1100" dirty="0"/>
          </a:p>
          <a:p>
            <a:pPr>
              <a:lnSpc>
                <a:spcPct val="100000"/>
              </a:lnSpc>
              <a:spcBef>
                <a:spcPts val="0"/>
              </a:spcBef>
              <a:defRPr/>
            </a:pPr>
            <a:endParaRPr lang="en-US" sz="1100" dirty="0"/>
          </a:p>
        </p:txBody>
      </p:sp>
    </p:spTree>
    <p:extLst>
      <p:ext uri="{BB962C8B-B14F-4D97-AF65-F5344CB8AC3E}">
        <p14:creationId xmlns:p14="http://schemas.microsoft.com/office/powerpoint/2010/main" val="386352654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a:spcBef>
                <a:spcPct val="20000"/>
              </a:spcBef>
              <a:tabLst>
                <a:tab pos="54753" algn="l"/>
              </a:tabLst>
              <a:defRPr/>
            </a:pPr>
            <a:r>
              <a:rPr lang="en-US" altLang="en-US" sz="1100" b="1" i="1" dirty="0">
                <a:latin typeface="Verdana" pitchFamily="34" charset="0"/>
              </a:rPr>
              <a:t>Assertive Communication</a:t>
            </a:r>
            <a:r>
              <a:rPr lang="en-US" altLang="en-US" sz="1100" i="1" dirty="0">
                <a:latin typeface="Verdana" pitchFamily="34" charset="0"/>
              </a:rPr>
              <a:t>	</a:t>
            </a:r>
            <a:r>
              <a:rPr lang="en-US" altLang="en-US" sz="1100" dirty="0">
                <a:latin typeface="Verdana" pitchFamily="34" charset="0"/>
              </a:rPr>
              <a:t>A skill used to communicate clearly and with 				respect by using the IDEAL model to 					communicate in a Confident, Clear, and 				Controlled manner</a:t>
            </a:r>
          </a:p>
          <a:p>
            <a:pPr marL="1117607" indent="-1117607">
              <a:spcBef>
                <a:spcPct val="20000"/>
              </a:spcBef>
              <a:tabLst>
                <a:tab pos="1117607" algn="l"/>
              </a:tabLst>
              <a:defRPr/>
            </a:pPr>
            <a:endParaRPr lang="en-US" altLang="en-US" sz="1100" b="1" dirty="0">
              <a:latin typeface="Verdana" pitchFamily="34" charset="0"/>
            </a:endParaRPr>
          </a:p>
          <a:p>
            <a:pPr marL="1117607" indent="-1117607">
              <a:spcBef>
                <a:spcPct val="20000"/>
              </a:spcBef>
              <a:tabLst>
                <a:tab pos="1117607" algn="l"/>
              </a:tabLst>
              <a:defRPr/>
            </a:pPr>
            <a:endParaRPr lang="en-US" altLang="en-US" sz="11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Assertive Communication (Part 2)</a:t>
            </a:r>
          </a:p>
          <a:p>
            <a:pPr fontAlgn="auto">
              <a:spcAft>
                <a:spcPts val="0"/>
              </a:spcAft>
              <a:defRPr/>
            </a:pPr>
            <a:r>
              <a:rPr lang="en-US" sz="2000" b="1" dirty="0">
                <a:latin typeface="Verdana" pitchFamily="34" charset="0"/>
                <a:ea typeface="+mj-ea"/>
                <a:cs typeface="+mj-cs"/>
              </a:rPr>
              <a:t>Key Terms</a:t>
            </a:r>
          </a:p>
        </p:txBody>
      </p:sp>
      <p:pic>
        <p:nvPicPr>
          <p:cNvPr id="40965"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40966"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D02ABD9E-49C1-423E-A2E3-97CEB24D72BE}" type="slidenum">
              <a:rPr lang="en-US"/>
              <a:pPr>
                <a:defRPr/>
              </a:pPr>
              <a:t>210</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08824580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xfrm>
            <a:off x="124009"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a:t>
            </a:r>
            <a:r>
              <a:rPr lang="en-US" sz="1100" u="sng" dirty="0"/>
              <a:t> (Low-Tech)</a:t>
            </a:r>
          </a:p>
          <a:p>
            <a:pPr>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Begin the lesson with Hunt the Good Stuff.</a:t>
            </a:r>
          </a:p>
          <a:p>
            <a:pPr marL="232802" indent="-232802">
              <a:lnSpc>
                <a:spcPct val="100000"/>
              </a:lnSpc>
              <a:spcBef>
                <a:spcPts val="0"/>
              </a:spcBef>
              <a:buFont typeface="+mj-lt"/>
              <a:buAutoNum type="arabicParenR"/>
              <a:defRPr/>
            </a:pPr>
            <a:r>
              <a:rPr lang="en-US" sz="1100" dirty="0"/>
              <a:t>Have students write down one to three good things in the Participant Workbook.</a:t>
            </a:r>
          </a:p>
          <a:p>
            <a:pPr marL="232802" indent="-232802">
              <a:lnSpc>
                <a:spcPct val="100000"/>
              </a:lnSpc>
              <a:spcBef>
                <a:spcPts val="0"/>
              </a:spcBef>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lnSpc>
                <a:spcPct val="100000"/>
              </a:lnSpc>
              <a:spcBef>
                <a:spcPts val="0"/>
              </a:spcBef>
              <a:buFont typeface="+mj-lt"/>
              <a:buAutoNum type="arabicParenR"/>
              <a:defRPr/>
            </a:pPr>
            <a:r>
              <a:rPr lang="en-US" sz="1100" dirty="0"/>
              <a:t>Ask a couple students to share their “"Good Stuff"” at the group level. Remember to emphasize that the students explain why it is a good thing to them. </a:t>
            </a:r>
          </a:p>
          <a:p>
            <a:pPr marL="232802" indent="-232802">
              <a:lnSpc>
                <a:spcPct val="100000"/>
              </a:lnSpc>
              <a:spcBef>
                <a:spcPts val="0"/>
              </a:spcBef>
              <a:buFont typeface="+mj-lt"/>
              <a:buAutoNum type="arabicParenR"/>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Optimism is important for resilience.</a:t>
            </a:r>
          </a:p>
          <a:p>
            <a:pPr marL="232802" indent="-232802">
              <a:lnSpc>
                <a:spcPct val="100000"/>
              </a:lnSpc>
              <a:spcBef>
                <a:spcPts val="0"/>
              </a:spcBef>
              <a:buFont typeface="+mj-lt"/>
              <a:buAutoNum type="arabicParenR"/>
              <a:defRPr/>
            </a:pPr>
            <a:r>
              <a:rPr lang="en-US" sz="1100" dirty="0"/>
              <a:t>HTGS is a skill to use daily, or at least several times a week</a:t>
            </a:r>
          </a:p>
          <a:p>
            <a:pPr marL="221464" indent="-221464">
              <a:lnSpc>
                <a:spcPct val="100000"/>
              </a:lnSpc>
              <a:spcBef>
                <a:spcPts val="0"/>
              </a:spcBef>
              <a:buFontTx/>
              <a:buAutoNum type="arabicParenR"/>
              <a:defRPr/>
            </a:pPr>
            <a:endParaRPr lang="en-US" sz="1100" dirty="0"/>
          </a:p>
          <a:p>
            <a:pPr marL="221464" indent="-221464">
              <a:lnSpc>
                <a:spcPct val="100000"/>
              </a:lnSpc>
              <a:buFontTx/>
              <a:buAutoNum type="arabicParenR"/>
              <a:defRPr/>
            </a:pPr>
            <a:endParaRPr lang="en-US" sz="1100" dirty="0"/>
          </a:p>
          <a:p>
            <a:pPr marL="221464" indent="-221464">
              <a:lnSpc>
                <a:spcPct val="100000"/>
              </a:lnSpc>
              <a:defRPr/>
            </a:pPr>
            <a:endParaRPr lang="en-US" sz="1100" dirty="0"/>
          </a:p>
          <a:p>
            <a:pPr marL="221464" indent="-221464">
              <a:lnSpc>
                <a:spcPct val="100000"/>
              </a:lnSpc>
              <a:defRPr/>
            </a:pPr>
            <a:endParaRPr lang="en-US" sz="1100" dirty="0"/>
          </a:p>
          <a:p>
            <a:pPr>
              <a:lnSpc>
                <a:spcPct val="100000"/>
              </a:lnSpc>
              <a:defRPr/>
            </a:pPr>
            <a:endParaRPr lang="en-US" dirty="0"/>
          </a:p>
        </p:txBody>
      </p:sp>
      <p:sp>
        <p:nvSpPr>
          <p:cNvPr id="4" name="Slide Number Placeholder 3"/>
          <p:cNvSpPr>
            <a:spLocks noGrp="1"/>
          </p:cNvSpPr>
          <p:nvPr>
            <p:ph type="sldNum" sz="quarter" idx="5"/>
          </p:nvPr>
        </p:nvSpPr>
        <p:spPr/>
        <p:txBody>
          <a:bodyPr/>
          <a:lstStyle/>
          <a:p>
            <a:pPr>
              <a:defRPr/>
            </a:pPr>
            <a:fld id="{DF4D60F1-98C9-41C9-A6D2-B354B0E102AC}" type="slidenum">
              <a:rPr lang="en-US" smtClean="0"/>
              <a:pPr>
                <a:defRPr/>
              </a:pPr>
              <a:t>211</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05526436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79F096FB-1203-4665-B903-42084C1A7FE7}" type="slidenum">
              <a:rPr lang="en-US" smtClean="0"/>
              <a:pPr>
                <a:defRPr/>
              </a:pPr>
              <a:t>212</a:t>
            </a:fld>
            <a:endParaRPr lang="en-US" dirty="0"/>
          </a:p>
        </p:txBody>
      </p:sp>
      <p:sp>
        <p:nvSpPr>
          <p:cNvPr id="6" name="Notes Placeholder 2"/>
          <p:cNvSpPr txBox="1">
            <a:spLocks/>
          </p:cNvSpPr>
          <p:nvPr/>
        </p:nvSpPr>
        <p:spPr>
          <a:xfrm>
            <a:off x="129000" y="3238681"/>
            <a:ext cx="3829249" cy="5687282"/>
          </a:xfrm>
          <a:prstGeom prst="rect">
            <a:avLst/>
          </a:prstGeom>
        </p:spPr>
        <p:txBody>
          <a:bodyPr vert="horz" wrap="square" lIns="94515" tIns="47257" rIns="94515" bIns="47257" numCol="1" rtlCol="0" anchor="t" anchorCtr="0" compatLnSpc="1">
            <a:prstTxWarp prst="textNoShape">
              <a:avLst/>
            </a:prstTxWarp>
            <a:normAutofit/>
          </a:bodyPr>
          <a:lstStyle/>
          <a:p>
            <a:pPr defTabSz="885858" eaLnBrk="0" hangingPunct="0">
              <a:spcBef>
                <a:spcPts val="0"/>
              </a:spcBef>
              <a:defRPr/>
            </a:pPr>
            <a:r>
              <a:rPr kumimoji="1" lang="en-US" sz="1100" b="1" dirty="0">
                <a:latin typeface="Verdana" pitchFamily="34" charset="0"/>
                <a:cs typeface="+mn-cs"/>
              </a:rPr>
              <a:t>Instructor Notes:</a:t>
            </a:r>
            <a:endParaRPr lang="en-US" sz="1100" dirty="0">
              <a:latin typeface="Verdana" pitchFamily="34" charset="0"/>
              <a:cs typeface="+mn-cs"/>
            </a:endParaRPr>
          </a:p>
          <a:p>
            <a:pPr defTabSz="885858" eaLnBrk="0" hangingPunct="0">
              <a:spcBef>
                <a:spcPts val="0"/>
              </a:spcBef>
              <a:defRPr/>
            </a:pPr>
            <a:endParaRPr kumimoji="1" lang="en-US" sz="1100" b="1" dirty="0">
              <a:latin typeface="Verdana" pitchFamily="34" charset="0"/>
              <a:cs typeface="+mn-cs"/>
            </a:endParaRPr>
          </a:p>
          <a:p>
            <a:pPr marL="223524" indent="-223524" defTabSz="885858" eaLnBrk="0" hangingPunct="0">
              <a:spcBef>
                <a:spcPts val="0"/>
              </a:spcBef>
              <a:defRPr/>
            </a:pPr>
            <a:r>
              <a:rPr kumimoji="1" lang="en-US" sz="1100" b="1" u="sng" dirty="0">
                <a:latin typeface="Verdana" pitchFamily="34" charset="0"/>
                <a:cs typeface="+mn-cs"/>
              </a:rPr>
              <a:t>Skill</a:t>
            </a:r>
          </a:p>
          <a:p>
            <a:pPr marL="223524" indent="-223524" defTabSz="885858" eaLnBrk="0" hangingPunct="0">
              <a:spcBef>
                <a:spcPts val="0"/>
              </a:spcBef>
              <a:defRPr/>
            </a:pPr>
            <a:endParaRPr kumimoji="1" lang="en-US" sz="1100" u="sng" dirty="0">
              <a:latin typeface="Verdana" pitchFamily="34" charset="0"/>
              <a:cs typeface="+mn-cs"/>
            </a:endParaRPr>
          </a:p>
          <a:p>
            <a:pPr marL="232802" indent="-232802" defTabSz="885858" eaLnBrk="0" hangingPunct="0">
              <a:spcBef>
                <a:spcPts val="0"/>
              </a:spcBef>
              <a:buFont typeface="+mj-lt"/>
              <a:buAutoNum type="arabicParenR"/>
              <a:defRPr/>
            </a:pPr>
            <a:r>
              <a:rPr kumimoji="1" lang="en-US" sz="1100" dirty="0">
                <a:latin typeface="Verdana" pitchFamily="34" charset="0"/>
                <a:cs typeface="+mn-cs"/>
              </a:rPr>
              <a:t>This lesson is about having tough conversations face-to-face; communicating clearly and with respect. </a:t>
            </a:r>
          </a:p>
          <a:p>
            <a:pPr marL="232802" indent="-232802" defTabSz="885858" eaLnBrk="0" hangingPunct="0">
              <a:spcBef>
                <a:spcPts val="0"/>
              </a:spcBef>
              <a:buFont typeface="+mj-lt"/>
              <a:buAutoNum type="arabicParenR"/>
              <a:defRPr/>
            </a:pPr>
            <a:r>
              <a:rPr kumimoji="1" lang="en-US" sz="1100" dirty="0">
                <a:latin typeface="Verdana" pitchFamily="34" charset="0"/>
                <a:cs typeface="+mn-cs"/>
              </a:rPr>
              <a:t>It is important to be flexible in the way that you communicate; resilience involves being flexible.</a:t>
            </a:r>
            <a:endParaRPr lang="en-US" sz="1100" dirty="0">
              <a:latin typeface="Verdana" pitchFamily="34" charset="0"/>
              <a:cs typeface="+mn-cs"/>
            </a:endParaRPr>
          </a:p>
          <a:p>
            <a:pPr defTabSz="885858" eaLnBrk="0" hangingPunct="0">
              <a:spcBef>
                <a:spcPts val="0"/>
              </a:spcBef>
              <a:defRPr/>
            </a:pPr>
            <a:endParaRPr kumimoji="1" lang="en-US" sz="1100" dirty="0">
              <a:latin typeface="Verdana" pitchFamily="34" charset="0"/>
              <a:cs typeface="+mn-cs"/>
            </a:endParaRPr>
          </a:p>
          <a:p>
            <a:pPr defTabSz="885858" eaLnBrk="0" hangingPunct="0">
              <a:spcBef>
                <a:spcPts val="0"/>
              </a:spcBef>
              <a:defRPr/>
            </a:pPr>
            <a:r>
              <a:rPr kumimoji="1" lang="en-US" sz="1100" b="1" dirty="0">
                <a:latin typeface="Verdana" pitchFamily="34" charset="0"/>
                <a:cs typeface="+mn-cs"/>
              </a:rPr>
              <a:t>Key Points</a:t>
            </a:r>
            <a:r>
              <a:rPr kumimoji="1" lang="en-US" sz="1100" dirty="0">
                <a:latin typeface="Verdana" pitchFamily="34" charset="0"/>
                <a:cs typeface="+mn-cs"/>
              </a:rPr>
              <a:t>:</a:t>
            </a:r>
            <a:endParaRPr lang="en-US" sz="1100" dirty="0">
              <a:latin typeface="Verdana" pitchFamily="34" charset="0"/>
              <a:cs typeface="+mn-cs"/>
            </a:endParaRPr>
          </a:p>
          <a:p>
            <a:pPr defTabSz="885858" eaLnBrk="0" hangingPunct="0">
              <a:spcBef>
                <a:spcPts val="0"/>
              </a:spcBef>
              <a:buFont typeface="Calibri" pitchFamily="34" charset="0"/>
              <a:buAutoNum type="arabicParenR"/>
              <a:defRPr/>
            </a:pPr>
            <a:endParaRPr kumimoji="1" lang="en-US" sz="1100" dirty="0">
              <a:latin typeface="Verdana" pitchFamily="34" charset="0"/>
              <a:cs typeface="+mn-cs"/>
            </a:endParaRPr>
          </a:p>
          <a:p>
            <a:pPr marL="232802" indent="-232802" defTabSz="885858" eaLnBrk="0" hangingPunct="0">
              <a:spcBef>
                <a:spcPts val="0"/>
              </a:spcBef>
              <a:buFont typeface="+mj-lt"/>
              <a:buAutoNum type="arabicParenR"/>
              <a:defRPr/>
            </a:pPr>
            <a:r>
              <a:rPr kumimoji="1" lang="en-US" sz="1100" dirty="0">
                <a:latin typeface="Verdana" pitchFamily="34" charset="0"/>
                <a:cs typeface="+mn-cs"/>
              </a:rPr>
              <a:t>Flexibility is key for effective communication.</a:t>
            </a:r>
          </a:p>
          <a:p>
            <a:pPr marL="232802" indent="-232802" defTabSz="885858" eaLnBrk="0" hangingPunct="0">
              <a:spcBef>
                <a:spcPts val="0"/>
              </a:spcBef>
              <a:buFont typeface="+mj-lt"/>
              <a:buAutoNum type="arabicParenR"/>
              <a:defRPr/>
            </a:pPr>
            <a:r>
              <a:rPr kumimoji="1" lang="en-US" sz="1100" dirty="0">
                <a:latin typeface="Verdana" pitchFamily="34" charset="0"/>
                <a:cs typeface="+mn-cs"/>
              </a:rPr>
              <a:t>Assertive Communication builds Connection. </a:t>
            </a:r>
          </a:p>
          <a:p>
            <a:pPr defTabSz="885858" eaLnBrk="0" hangingPunct="0">
              <a:spcBef>
                <a:spcPts val="0"/>
              </a:spcBef>
              <a:buFont typeface="Calibri" pitchFamily="34" charset="0"/>
              <a:buAutoNum type="arabicParenR"/>
              <a:defRPr/>
            </a:pPr>
            <a:endParaRPr lang="en-US" sz="1100" dirty="0">
              <a:latin typeface="Verdana" pitchFamily="34" charset="0"/>
              <a:cs typeface="+mn-cs"/>
            </a:endParaRPr>
          </a:p>
          <a:p>
            <a:pPr defTabSz="885858" eaLnBrk="0" hangingPunct="0">
              <a:spcBef>
                <a:spcPts val="0"/>
              </a:spcBef>
              <a:buFont typeface="Calibri" pitchFamily="34" charset="0"/>
              <a:buAutoNum type="arabicParenR"/>
              <a:defRPr/>
            </a:pPr>
            <a:endParaRPr kumimoji="1" lang="en-US" sz="1100" dirty="0">
              <a:latin typeface="Verdana" pitchFamily="34" charset="0"/>
              <a:cs typeface="+mn-cs"/>
            </a:endParaRPr>
          </a:p>
          <a:p>
            <a:pPr defTabSz="885858" eaLnBrk="0" hangingPunct="0">
              <a:spcBef>
                <a:spcPts val="0"/>
              </a:spcBef>
              <a:defRPr/>
            </a:pPr>
            <a:endParaRPr lang="en-US" sz="1100" dirty="0">
              <a:latin typeface="Verdana" pitchFamily="34" charset="0"/>
              <a:cs typeface="+mn-cs"/>
            </a:endParaRP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87330102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03905" y="3238680"/>
            <a:ext cx="3829249" cy="5687282"/>
          </a:xfrm>
        </p:spPr>
        <p:txBody>
          <a:bodyPr wrap="square" numCol="1" anchor="t" anchorCtr="0" compatLnSpc="1">
            <a:prstTxWarp prst="textNoShape">
              <a:avLst/>
            </a:prstTxWarp>
          </a:bodyPr>
          <a:lstStyle/>
          <a:p>
            <a:pPr>
              <a:lnSpc>
                <a:spcPct val="100000"/>
              </a:lnSpc>
              <a:spcBef>
                <a:spcPts val="0"/>
              </a:spcBef>
              <a:defRPr/>
            </a:pPr>
            <a:r>
              <a:rPr kumimoji="1" lang="en-US" sz="1100" b="1" dirty="0"/>
              <a:t>Instructor Notes:</a:t>
            </a:r>
            <a:endParaRPr kumimoji="1" lang="en-US" sz="1100" dirty="0"/>
          </a:p>
          <a:p>
            <a:pPr>
              <a:lnSpc>
                <a:spcPct val="100000"/>
              </a:lnSpc>
              <a:spcBef>
                <a:spcPts val="0"/>
              </a:spcBef>
              <a:buFont typeface="Calibri" pitchFamily="34" charset="0"/>
              <a:buAutoNum type="arabicPeriod"/>
              <a:defRPr/>
            </a:pPr>
            <a:endParaRPr kumimoji="1" lang="en-US" sz="800" dirty="0"/>
          </a:p>
          <a:p>
            <a:pPr marL="223524" indent="-223524">
              <a:lnSpc>
                <a:spcPct val="100000"/>
              </a:lnSpc>
              <a:spcBef>
                <a:spcPts val="0"/>
              </a:spcBef>
              <a:defRPr/>
            </a:pPr>
            <a:r>
              <a:rPr kumimoji="1" lang="en-US" sz="1100" b="1" u="sng" dirty="0"/>
              <a:t>Hook</a:t>
            </a:r>
            <a:r>
              <a:rPr kumimoji="1" lang="en-US" sz="1100" u="sng" dirty="0"/>
              <a:t> (Low-Tech)</a:t>
            </a:r>
          </a:p>
          <a:p>
            <a:pPr marL="223524" indent="-223524">
              <a:lnSpc>
                <a:spcPct val="100000"/>
              </a:lnSpc>
              <a:spcBef>
                <a:spcPts val="0"/>
              </a:spcBef>
              <a:defRPr/>
            </a:pPr>
            <a:endParaRPr kumimoji="1" lang="en-US" sz="800" dirty="0"/>
          </a:p>
          <a:p>
            <a:pPr marL="232802" indent="-232802">
              <a:lnSpc>
                <a:spcPct val="100000"/>
              </a:lnSpc>
              <a:spcBef>
                <a:spcPts val="0"/>
              </a:spcBef>
              <a:buFont typeface="+mj-lt"/>
              <a:buAutoNum type="arabicParenR"/>
              <a:defRPr/>
            </a:pPr>
            <a:r>
              <a:rPr kumimoji="1" lang="en-US" sz="1100" dirty="0"/>
              <a:t>Refer students to the top section of the workbook page in their Participant Workbooks. (p.84)</a:t>
            </a:r>
            <a:endParaRPr lang="en-US" sz="1100" dirty="0"/>
          </a:p>
          <a:p>
            <a:pPr marL="232802" indent="-232802">
              <a:lnSpc>
                <a:spcPct val="100000"/>
              </a:lnSpc>
              <a:spcBef>
                <a:spcPts val="0"/>
              </a:spcBef>
              <a:buFont typeface="+mj-lt"/>
              <a:buAutoNum type="arabicParenR"/>
              <a:defRPr/>
            </a:pPr>
            <a:r>
              <a:rPr kumimoji="1" lang="en-US" sz="1100" dirty="0"/>
              <a:t>In small groups, students discuss what makes communication effective and record their answers. </a:t>
            </a:r>
          </a:p>
          <a:p>
            <a:pPr marL="232802" indent="-232802">
              <a:lnSpc>
                <a:spcPct val="100000"/>
              </a:lnSpc>
              <a:spcBef>
                <a:spcPts val="0"/>
              </a:spcBef>
              <a:buFont typeface="+mj-lt"/>
              <a:buAutoNum type="arabicParenR"/>
              <a:defRPr/>
            </a:pPr>
            <a:r>
              <a:rPr kumimoji="1" lang="en-US" sz="1100" dirty="0"/>
              <a:t>Once students have completed the activity, ask for a sample of their responses. Possible responses include: </a:t>
            </a:r>
          </a:p>
          <a:p>
            <a:pPr marL="465603" lvl="2" indent="-227952">
              <a:lnSpc>
                <a:spcPct val="100000"/>
              </a:lnSpc>
              <a:spcBef>
                <a:spcPts val="0"/>
              </a:spcBef>
              <a:buFont typeface="Arial" pitchFamily="34" charset="0"/>
              <a:buChar char="•"/>
              <a:defRPr/>
            </a:pPr>
            <a:r>
              <a:rPr kumimoji="1" lang="en-US" sz="1100" dirty="0"/>
              <a:t>Respecting the other person</a:t>
            </a:r>
          </a:p>
          <a:p>
            <a:pPr marL="465603" lvl="2" indent="-227952">
              <a:lnSpc>
                <a:spcPct val="100000"/>
              </a:lnSpc>
              <a:spcBef>
                <a:spcPts val="0"/>
              </a:spcBef>
              <a:buFont typeface="Arial" pitchFamily="34" charset="0"/>
              <a:buChar char="•"/>
              <a:defRPr/>
            </a:pPr>
            <a:r>
              <a:rPr kumimoji="1" lang="en-US" sz="1100" dirty="0"/>
              <a:t>Non-verbal cues such as eye contact, body posture, and listening</a:t>
            </a:r>
          </a:p>
          <a:p>
            <a:pPr marL="465603" lvl="2" indent="-227952">
              <a:lnSpc>
                <a:spcPct val="100000"/>
              </a:lnSpc>
              <a:spcBef>
                <a:spcPts val="0"/>
              </a:spcBef>
              <a:buFont typeface="Arial" pitchFamily="34" charset="0"/>
              <a:buChar char="•"/>
              <a:defRPr/>
            </a:pPr>
            <a:r>
              <a:rPr kumimoji="1" lang="en-US" sz="1100" dirty="0"/>
              <a:t>Verbal cues such as tone of voice and vocabulary</a:t>
            </a:r>
          </a:p>
          <a:p>
            <a:pPr marL="223524" indent="-223524">
              <a:lnSpc>
                <a:spcPct val="100000"/>
              </a:lnSpc>
              <a:spcBef>
                <a:spcPts val="0"/>
              </a:spcBef>
              <a:buFont typeface="+mj-lt"/>
              <a:buAutoNum type="arabicParenR"/>
              <a:defRPr/>
            </a:pPr>
            <a:r>
              <a:rPr kumimoji="1" lang="en-US" sz="1100" dirty="0"/>
              <a:t>Ask students to describe what they share - the more specific the better (e.g., if student says tone of voice, ask them to describe effective tone). </a:t>
            </a:r>
          </a:p>
          <a:p>
            <a:pPr marL="223524" indent="-223524">
              <a:lnSpc>
                <a:spcPct val="100000"/>
              </a:lnSpc>
              <a:spcBef>
                <a:spcPts val="0"/>
              </a:spcBef>
              <a:buFont typeface="+mj-lt"/>
              <a:buAutoNum type="arabicParenR"/>
              <a:defRPr/>
            </a:pPr>
            <a:endParaRPr kumimoji="1" lang="en-US" sz="1100" dirty="0"/>
          </a:p>
          <a:p>
            <a:pPr marL="14969" indent="-223524">
              <a:lnSpc>
                <a:spcPct val="100000"/>
              </a:lnSpc>
              <a:spcBef>
                <a:spcPts val="0"/>
              </a:spcBef>
              <a:defRPr/>
            </a:pPr>
            <a:endParaRPr kumimoji="1" lang="en-US" sz="1000" dirty="0"/>
          </a:p>
          <a:p>
            <a:pPr marL="14969" indent="-223524">
              <a:lnSpc>
                <a:spcPct val="100000"/>
              </a:lnSpc>
              <a:spcBef>
                <a:spcPts val="0"/>
              </a:spcBef>
              <a:defRPr/>
            </a:pPr>
            <a:endParaRPr lang="en-US" sz="1000" dirty="0"/>
          </a:p>
          <a:p>
            <a:pPr marL="456361" lvl="1" indent="-223524">
              <a:lnSpc>
                <a:spcPct val="100000"/>
              </a:lnSpc>
              <a:spcBef>
                <a:spcPts val="0"/>
              </a:spcBef>
              <a:defRPr/>
            </a:pPr>
            <a:endParaRPr lang="en-US" sz="1000" dirty="0"/>
          </a:p>
        </p:txBody>
      </p:sp>
      <p:sp>
        <p:nvSpPr>
          <p:cNvPr id="6" name="Slide Number Placeholder 5"/>
          <p:cNvSpPr>
            <a:spLocks noGrp="1"/>
          </p:cNvSpPr>
          <p:nvPr>
            <p:ph type="sldNum" sz="quarter" idx="5"/>
          </p:nvPr>
        </p:nvSpPr>
        <p:spPr/>
        <p:txBody>
          <a:bodyPr/>
          <a:lstStyle/>
          <a:p>
            <a:pPr>
              <a:defRPr/>
            </a:pPr>
            <a:fld id="{F833719A-7582-41F1-9452-B060FEE30EFE}" type="slidenum">
              <a:rPr lang="en-US" smtClean="0"/>
              <a:pPr>
                <a:defRPr/>
              </a:pPr>
              <a:t>213</a:t>
            </a:fld>
            <a:endParaRPr lang="en-US" dirty="0"/>
          </a:p>
        </p:txBody>
      </p:sp>
      <p:sp>
        <p:nvSpPr>
          <p:cNvPr id="7" name="TextBox 6"/>
          <p:cNvSpPr txBox="1">
            <a:spLocks noChangeArrowheads="1"/>
          </p:cNvSpPr>
          <p:nvPr/>
        </p:nvSpPr>
        <p:spPr bwMode="auto">
          <a:xfrm>
            <a:off x="1904740" y="3"/>
            <a:ext cx="533996" cy="278808"/>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Flip</a:t>
            </a:r>
          </a:p>
          <a:p>
            <a:pPr algn="ctr"/>
            <a:r>
              <a:rPr lang="en-US" altLang="en-US" sz="900" b="1" dirty="0">
                <a:latin typeface="Verdana" pitchFamily="34" charset="0"/>
              </a:rPr>
              <a:t>Chart</a:t>
            </a: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75245984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03904" y="3238680"/>
            <a:ext cx="4052030" cy="5687282"/>
          </a:xfrm>
        </p:spPr>
        <p:txBody>
          <a:bodyPr>
            <a:noAutofit/>
          </a:bodyPr>
          <a:lstStyle/>
          <a:p>
            <a:pPr>
              <a:lnSpc>
                <a:spcPct val="100000"/>
              </a:lnSpc>
              <a:spcBef>
                <a:spcPts val="0"/>
              </a:spcBef>
              <a:defRPr/>
            </a:pPr>
            <a:r>
              <a:rPr kumimoji="1" lang="en-US" sz="1000" b="1" dirty="0"/>
              <a:t>Instructor Notes:</a:t>
            </a:r>
          </a:p>
          <a:p>
            <a:pPr>
              <a:lnSpc>
                <a:spcPct val="100000"/>
              </a:lnSpc>
              <a:spcBef>
                <a:spcPts val="0"/>
              </a:spcBef>
              <a:defRPr/>
            </a:pPr>
            <a:endParaRPr kumimoji="1" lang="en-US" sz="800" b="1" dirty="0"/>
          </a:p>
          <a:p>
            <a:pPr marL="232802" indent="-232802">
              <a:lnSpc>
                <a:spcPct val="100000"/>
              </a:lnSpc>
              <a:spcBef>
                <a:spcPts val="0"/>
              </a:spcBef>
              <a:buFont typeface="+mj-lt"/>
              <a:buAutoNum type="arabicParenR"/>
              <a:defRPr/>
            </a:pPr>
            <a:r>
              <a:rPr kumimoji="1" lang="en-US" sz="1000" dirty="0"/>
              <a:t>Refer students to the Participant Workbook.(p.84)</a:t>
            </a:r>
          </a:p>
          <a:p>
            <a:pPr marL="232802" indent="-232802">
              <a:lnSpc>
                <a:spcPct val="100000"/>
              </a:lnSpc>
              <a:spcBef>
                <a:spcPts val="0"/>
              </a:spcBef>
              <a:buFont typeface="+mj-lt"/>
              <a:buAutoNum type="arabicParenR"/>
              <a:defRPr/>
            </a:pPr>
            <a:r>
              <a:rPr kumimoji="1" lang="en-US" sz="1000" dirty="0"/>
              <a:t>Students will be seeing three different demonstrations (Aggressive, Passive, and Assertive).</a:t>
            </a:r>
          </a:p>
          <a:p>
            <a:pPr marL="232802" indent="-232802">
              <a:lnSpc>
                <a:spcPct val="100000"/>
              </a:lnSpc>
              <a:spcBef>
                <a:spcPts val="0"/>
              </a:spcBef>
              <a:buFont typeface="+mj-lt"/>
              <a:buAutoNum type="arabicParenR"/>
              <a:defRPr/>
            </a:pPr>
            <a:r>
              <a:rPr kumimoji="1" lang="en-US" sz="1000" dirty="0"/>
              <a:t>After each demonstration, students will answer two questions; what are the descriptors of the style and, if you communicate this way, what does the other person think about you?</a:t>
            </a:r>
            <a:endParaRPr lang="en-US" sz="1000" dirty="0"/>
          </a:p>
          <a:p>
            <a:pPr marL="223524" indent="-223524">
              <a:lnSpc>
                <a:spcPct val="100000"/>
              </a:lnSpc>
              <a:spcBef>
                <a:spcPts val="0"/>
              </a:spcBef>
              <a:buFont typeface="+mj-lt"/>
              <a:buAutoNum type="arabicParenR"/>
              <a:defRPr/>
            </a:pPr>
            <a:endParaRPr lang="en-US" sz="800" dirty="0"/>
          </a:p>
          <a:p>
            <a:pPr marL="223524" indent="-223524">
              <a:lnSpc>
                <a:spcPct val="100000"/>
              </a:lnSpc>
              <a:spcBef>
                <a:spcPts val="0"/>
              </a:spcBef>
              <a:defRPr/>
            </a:pPr>
            <a:r>
              <a:rPr kumimoji="1" lang="en-US" sz="1000" b="1" u="sng" dirty="0"/>
              <a:t>Activity</a:t>
            </a:r>
            <a:r>
              <a:rPr kumimoji="1" lang="en-US" sz="1000" u="sng" dirty="0"/>
              <a:t> (Low-Tech)</a:t>
            </a:r>
          </a:p>
          <a:p>
            <a:pPr marL="223524" indent="-223524">
              <a:lnSpc>
                <a:spcPct val="100000"/>
              </a:lnSpc>
              <a:spcBef>
                <a:spcPts val="0"/>
              </a:spcBef>
              <a:defRPr/>
            </a:pPr>
            <a:endParaRPr kumimoji="1" lang="en-US" sz="800" u="sng" dirty="0"/>
          </a:p>
          <a:p>
            <a:pPr marL="232802" indent="-232802">
              <a:lnSpc>
                <a:spcPct val="100000"/>
              </a:lnSpc>
              <a:buFont typeface="+mj-lt"/>
              <a:buAutoNum type="arabicParenR"/>
              <a:defRPr/>
            </a:pPr>
            <a:r>
              <a:rPr kumimoji="1" lang="en-US" sz="1000" dirty="0"/>
              <a:t>Identify an adult to do the demonstration with you and assign roles: Person 1 initiates Aggressive Communication and Person 2 responds.</a:t>
            </a:r>
          </a:p>
          <a:p>
            <a:pPr marL="232802" indent="-232802">
              <a:lnSpc>
                <a:spcPct val="100000"/>
              </a:lnSpc>
              <a:buFont typeface="+mj-lt"/>
              <a:buAutoNum type="arabicParenR"/>
              <a:defRPr/>
            </a:pPr>
            <a:r>
              <a:rPr kumimoji="1" lang="en-US" sz="1000" dirty="0"/>
              <a:t>The Aggressive Communication demonstration should have the following qualities:</a:t>
            </a:r>
            <a:endParaRPr lang="en-US" sz="1000" dirty="0"/>
          </a:p>
          <a:p>
            <a:pPr marL="435833" lvl="1" indent="-213470">
              <a:lnSpc>
                <a:spcPct val="100000"/>
              </a:lnSpc>
              <a:buFont typeface="Arial" pitchFamily="34" charset="0"/>
              <a:buChar char="•"/>
              <a:defRPr/>
            </a:pPr>
            <a:r>
              <a:rPr lang="en-US" sz="1000" b="1" dirty="0"/>
              <a:t>Body language: </a:t>
            </a:r>
            <a:r>
              <a:rPr lang="en-US" sz="1000" dirty="0"/>
              <a:t>takes up more room; distance between them is too close; gestures such as pointing</a:t>
            </a:r>
          </a:p>
          <a:p>
            <a:pPr marL="435833" lvl="1" indent="-213470">
              <a:lnSpc>
                <a:spcPct val="100000"/>
              </a:lnSpc>
              <a:buFont typeface="Arial" pitchFamily="34" charset="0"/>
              <a:buChar char="•"/>
              <a:defRPr/>
            </a:pPr>
            <a:r>
              <a:rPr lang="en-US" sz="1000" b="1" dirty="0"/>
              <a:t>Voice: </a:t>
            </a:r>
            <a:r>
              <a:rPr lang="en-US" sz="1000" dirty="0"/>
              <a:t>loud; sarcastic</a:t>
            </a:r>
          </a:p>
          <a:p>
            <a:pPr marL="435833" lvl="1" indent="-213470">
              <a:lnSpc>
                <a:spcPct val="100000"/>
              </a:lnSpc>
              <a:buFont typeface="Arial" pitchFamily="34" charset="0"/>
              <a:buChar char="•"/>
              <a:defRPr/>
            </a:pPr>
            <a:r>
              <a:rPr lang="en-US" sz="1000" b="1" dirty="0"/>
              <a:t>Message: </a:t>
            </a:r>
            <a:r>
              <a:rPr lang="en-US" sz="1000" dirty="0"/>
              <a:t>uses “you” and blaming; exaggerates, using words such as “always” and “never;” does not ask for the other person’s point of view</a:t>
            </a:r>
          </a:p>
          <a:p>
            <a:pPr marL="435833" lvl="1" indent="-213470">
              <a:lnSpc>
                <a:spcPct val="100000"/>
              </a:lnSpc>
              <a:buFont typeface="Arial" pitchFamily="34" charset="0"/>
              <a:buChar char="•"/>
              <a:defRPr/>
            </a:pPr>
            <a:r>
              <a:rPr lang="en-US" sz="1000" b="1" dirty="0"/>
              <a:t>Other person’s response: </a:t>
            </a:r>
            <a:r>
              <a:rPr lang="en-US" sz="1000" dirty="0"/>
              <a:t>could be intimidated; could fight back; problem does not get resolved</a:t>
            </a:r>
          </a:p>
          <a:p>
            <a:pPr marL="0" lvl="1">
              <a:lnSpc>
                <a:spcPct val="100000"/>
              </a:lnSpc>
              <a:spcBef>
                <a:spcPts val="0"/>
              </a:spcBef>
              <a:defRPr/>
            </a:pPr>
            <a:endParaRPr lang="en-US" sz="1000" dirty="0"/>
          </a:p>
          <a:p>
            <a:pPr marL="0" lvl="1">
              <a:lnSpc>
                <a:spcPct val="100000"/>
              </a:lnSpc>
              <a:spcBef>
                <a:spcPts val="0"/>
              </a:spcBef>
              <a:defRPr/>
            </a:pPr>
            <a:r>
              <a:rPr lang="en-US" sz="1000" u="sng" dirty="0"/>
              <a:t>Suggested Demonstration Topics</a:t>
            </a:r>
            <a:r>
              <a:rPr lang="en-US" sz="1000" dirty="0"/>
              <a:t>: Asking a parent to borrow the car or go somewhere with friends; talking to a friend about a message they posted online about you; talking to a teacher about a grade; asking a coach for more playing time, etc.</a:t>
            </a:r>
          </a:p>
          <a:p>
            <a:pPr marL="223524" indent="-223524">
              <a:lnSpc>
                <a:spcPct val="100000"/>
              </a:lnSpc>
              <a:spcBef>
                <a:spcPts val="0"/>
              </a:spcBef>
              <a:defRPr/>
            </a:pPr>
            <a:endParaRPr kumimoji="1" lang="en-US" sz="1000" u="sng" dirty="0"/>
          </a:p>
        </p:txBody>
      </p:sp>
      <p:sp>
        <p:nvSpPr>
          <p:cNvPr id="46084"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Slide Number Placeholder 6"/>
          <p:cNvSpPr>
            <a:spLocks noGrp="1"/>
          </p:cNvSpPr>
          <p:nvPr>
            <p:ph type="sldNum" sz="quarter" idx="5"/>
          </p:nvPr>
        </p:nvSpPr>
        <p:spPr/>
        <p:txBody>
          <a:bodyPr/>
          <a:lstStyle/>
          <a:p>
            <a:pPr>
              <a:defRPr/>
            </a:pPr>
            <a:fld id="{FCCBAA49-F6BA-4C51-85A6-BBF302AA2F27}" type="slidenum">
              <a:rPr lang="en-US" smtClean="0"/>
              <a:pPr>
                <a:defRPr/>
              </a:pPr>
              <a:t>214</a:t>
            </a:fld>
            <a:endParaRPr lang="en-US" dirty="0"/>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94208760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03908" y="3238680"/>
            <a:ext cx="3829249" cy="5687282"/>
          </a:xfrm>
        </p:spPr>
        <p:txBody>
          <a:bodyPr wrap="square" numCol="1" anchor="t" anchorCtr="0" compatLnSpc="1">
            <a:prstTxWarp prst="textNoShape">
              <a:avLst/>
            </a:prstTxWarp>
            <a:normAutofit/>
          </a:bodyPr>
          <a:lstStyle/>
          <a:p>
            <a:pPr>
              <a:lnSpc>
                <a:spcPct val="100000"/>
              </a:lnSpc>
              <a:spcBef>
                <a:spcPts val="0"/>
              </a:spcBef>
              <a:defRPr/>
            </a:pPr>
            <a:r>
              <a:rPr kumimoji="1" lang="en-US" sz="1100" b="1" dirty="0"/>
              <a:t>Instructor Notes:</a:t>
            </a:r>
            <a:endParaRPr kumimoji="1" lang="en-US" sz="1100" dirty="0"/>
          </a:p>
          <a:p>
            <a:pPr>
              <a:lnSpc>
                <a:spcPct val="100000"/>
              </a:lnSpc>
              <a:spcBef>
                <a:spcPts val="0"/>
              </a:spcBef>
              <a:buFont typeface="Calibri" pitchFamily="34" charset="0"/>
              <a:buAutoNum type="arabicPeriod"/>
              <a:defRPr/>
            </a:pPr>
            <a:endParaRPr kumimoji="1" lang="en-US" sz="1100" dirty="0"/>
          </a:p>
          <a:p>
            <a:pPr marL="223524" indent="-223524">
              <a:lnSpc>
                <a:spcPct val="100000"/>
              </a:lnSpc>
              <a:spcBef>
                <a:spcPts val="0"/>
              </a:spcBef>
              <a:defRPr/>
            </a:pPr>
            <a:r>
              <a:rPr kumimoji="1" lang="en-US" sz="1100" u="sng" dirty="0"/>
              <a:t>Activity (Low-Tech)</a:t>
            </a:r>
            <a:endParaRPr kumimoji="1" lang="en-US" sz="1100" dirty="0"/>
          </a:p>
          <a:p>
            <a:pPr marL="223524" indent="-223524">
              <a:lnSpc>
                <a:spcPct val="100000"/>
              </a:lnSpc>
              <a:spcBef>
                <a:spcPts val="0"/>
              </a:spcBef>
              <a:defRPr/>
            </a:pPr>
            <a:endParaRPr kumimoji="1" lang="en-US" sz="1100" u="sng" dirty="0"/>
          </a:p>
          <a:p>
            <a:pPr marL="232802" indent="-232802">
              <a:lnSpc>
                <a:spcPct val="100000"/>
              </a:lnSpc>
              <a:spcBef>
                <a:spcPts val="0"/>
              </a:spcBef>
              <a:buFont typeface="+mj-lt"/>
              <a:buAutoNum type="arabicParenR"/>
              <a:defRPr/>
            </a:pPr>
            <a:r>
              <a:rPr kumimoji="1" lang="en-US" sz="1100" dirty="0"/>
              <a:t>After the demonstration, ask participants to complete the Aggressive column of the activity in their Participant Workbooks.(p.84)</a:t>
            </a:r>
          </a:p>
          <a:p>
            <a:pPr marL="232802" indent="-232802">
              <a:lnSpc>
                <a:spcPct val="100000"/>
              </a:lnSpc>
              <a:spcBef>
                <a:spcPts val="0"/>
              </a:spcBef>
              <a:buFont typeface="+mj-lt"/>
              <a:buAutoNum type="arabicParenR"/>
              <a:defRPr/>
            </a:pPr>
            <a:r>
              <a:rPr kumimoji="1" lang="en-US" sz="1100" dirty="0"/>
              <a:t>Provide students with some examples:</a:t>
            </a:r>
          </a:p>
          <a:p>
            <a:pPr marL="404170" lvl="1" indent="-166518">
              <a:lnSpc>
                <a:spcPct val="100000"/>
              </a:lnSpc>
              <a:spcBef>
                <a:spcPts val="0"/>
              </a:spcBef>
              <a:buFont typeface="Arial" panose="020B0604020202020204" pitchFamily="34" charset="0"/>
              <a:buChar char="•"/>
              <a:defRPr/>
            </a:pPr>
            <a:r>
              <a:rPr kumimoji="1" lang="en-US" sz="1100" dirty="0"/>
              <a:t>Descriptors: loud, invading personal space, etc.</a:t>
            </a:r>
          </a:p>
          <a:p>
            <a:pPr marL="404170" lvl="1" indent="-166518">
              <a:lnSpc>
                <a:spcPct val="100000"/>
              </a:lnSpc>
              <a:spcBef>
                <a:spcPts val="0"/>
              </a:spcBef>
              <a:buFont typeface="Arial" panose="020B0604020202020204" pitchFamily="34" charset="0"/>
              <a:buChar char="•"/>
              <a:defRPr/>
            </a:pPr>
            <a:r>
              <a:rPr kumimoji="1" lang="en-US" sz="1100" dirty="0"/>
              <a:t>What other person thinks about you: You’re mean, you don’t care about the other person, etc.</a:t>
            </a:r>
          </a:p>
          <a:p>
            <a:pPr marL="232802" indent="-232802">
              <a:lnSpc>
                <a:spcPct val="100000"/>
              </a:lnSpc>
              <a:spcBef>
                <a:spcPts val="0"/>
              </a:spcBef>
              <a:buFont typeface="+mj-lt"/>
              <a:buAutoNum type="arabicParenR"/>
              <a:defRPr/>
            </a:pPr>
            <a:r>
              <a:rPr kumimoji="1" lang="en-US" sz="1100" dirty="0"/>
              <a:t>Get a few students to share what they identified and discuss.</a:t>
            </a:r>
          </a:p>
          <a:p>
            <a:pPr marL="232802" indent="-232802">
              <a:lnSpc>
                <a:spcPct val="100000"/>
              </a:lnSpc>
              <a:spcBef>
                <a:spcPts val="0"/>
              </a:spcBef>
              <a:buFont typeface="+mj-lt"/>
              <a:buAutoNum type="arabicParenR"/>
              <a:defRPr/>
            </a:pPr>
            <a:r>
              <a:rPr kumimoji="1" lang="en-US" sz="1100" dirty="0"/>
              <a:t>Ask students if this was an effective way to communicate and if the problem got resolved.</a:t>
            </a:r>
          </a:p>
          <a:p>
            <a:pPr marL="223524" indent="-223524">
              <a:lnSpc>
                <a:spcPct val="100000"/>
              </a:lnSpc>
              <a:spcBef>
                <a:spcPts val="0"/>
              </a:spcBef>
              <a:buAutoNum type="arabicParenR"/>
              <a:defRPr/>
            </a:pPr>
            <a:endParaRPr lang="en-US" sz="1100" b="1" dirty="0"/>
          </a:p>
          <a:p>
            <a:pPr marL="223524" indent="-223524">
              <a:lnSpc>
                <a:spcPct val="100000"/>
              </a:lnSpc>
              <a:spcBef>
                <a:spcPts val="0"/>
              </a:spcBef>
              <a:defRPr/>
            </a:pPr>
            <a:endParaRPr kumimoji="1" lang="en-US" sz="1100" dirty="0"/>
          </a:p>
        </p:txBody>
      </p:sp>
      <p:sp>
        <p:nvSpPr>
          <p:cNvPr id="6" name="Slide Number Placeholder 5"/>
          <p:cNvSpPr>
            <a:spLocks noGrp="1"/>
          </p:cNvSpPr>
          <p:nvPr>
            <p:ph type="sldNum" sz="quarter" idx="5"/>
          </p:nvPr>
        </p:nvSpPr>
        <p:spPr/>
        <p:txBody>
          <a:bodyPr/>
          <a:lstStyle/>
          <a:p>
            <a:pPr>
              <a:defRPr/>
            </a:pPr>
            <a:fld id="{7F56EAB5-E356-4E9E-8CF6-117D19E82F7C}" type="slidenum">
              <a:rPr lang="en-US" smtClean="0"/>
              <a:pPr>
                <a:defRPr/>
              </a:pPr>
              <a:t>215</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65088590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03903" y="3238680"/>
            <a:ext cx="3829249" cy="5687282"/>
          </a:xfrm>
        </p:spPr>
        <p:txBody>
          <a:bodyPr>
            <a:normAutofit/>
          </a:bodyPr>
          <a:lstStyle/>
          <a:p>
            <a:pPr>
              <a:lnSpc>
                <a:spcPct val="100000"/>
              </a:lnSpc>
              <a:spcBef>
                <a:spcPts val="0"/>
              </a:spcBef>
              <a:defRPr/>
            </a:pPr>
            <a:r>
              <a:rPr kumimoji="1" lang="en-US" sz="1100" b="1" dirty="0"/>
              <a:t>Instructor Notes:</a:t>
            </a:r>
          </a:p>
          <a:p>
            <a:pPr>
              <a:lnSpc>
                <a:spcPct val="100000"/>
              </a:lnSpc>
              <a:spcBef>
                <a:spcPts val="0"/>
              </a:spcBef>
              <a:defRPr/>
            </a:pPr>
            <a:endParaRPr kumimoji="1" lang="en-US" sz="1100" u="sng" dirty="0"/>
          </a:p>
          <a:p>
            <a:pPr>
              <a:lnSpc>
                <a:spcPct val="100000"/>
              </a:lnSpc>
              <a:spcBef>
                <a:spcPts val="0"/>
              </a:spcBef>
              <a:defRPr/>
            </a:pPr>
            <a:r>
              <a:rPr kumimoji="1" lang="en-US" sz="1100" b="1" u="sng" dirty="0"/>
              <a:t>Activity</a:t>
            </a:r>
            <a:r>
              <a:rPr kumimoji="1" lang="en-US" sz="1100" u="sng" dirty="0"/>
              <a:t> (Low-Tech)</a:t>
            </a:r>
          </a:p>
          <a:p>
            <a:pPr>
              <a:lnSpc>
                <a:spcPct val="100000"/>
              </a:lnSpc>
              <a:spcBef>
                <a:spcPts val="0"/>
              </a:spcBef>
              <a:defRPr/>
            </a:pPr>
            <a:endParaRPr kumimoji="1" lang="en-US" sz="1100" u="sng" dirty="0"/>
          </a:p>
          <a:p>
            <a:pPr marL="232802" indent="-232802">
              <a:lnSpc>
                <a:spcPct val="100000"/>
              </a:lnSpc>
              <a:spcBef>
                <a:spcPts val="0"/>
              </a:spcBef>
              <a:buFont typeface="+mj-lt"/>
              <a:buAutoNum type="arabicParenR"/>
              <a:defRPr/>
            </a:pPr>
            <a:r>
              <a:rPr kumimoji="1" lang="en-US" sz="1100" dirty="0"/>
              <a:t>Keep the same topic and adult from the previous demonstration. For this demonstration: Person 1 initiates Passive Communication and Person 2 responds.</a:t>
            </a:r>
          </a:p>
          <a:p>
            <a:pPr marL="232802" indent="-232802">
              <a:lnSpc>
                <a:spcPct val="100000"/>
              </a:lnSpc>
              <a:spcBef>
                <a:spcPts val="0"/>
              </a:spcBef>
              <a:buFont typeface="+mj-lt"/>
              <a:buAutoNum type="arabicParenR"/>
              <a:defRPr/>
            </a:pPr>
            <a:r>
              <a:rPr kumimoji="1" lang="en-US" sz="1100" dirty="0"/>
              <a:t>The Passive Communication demonstration should have the following qualities:</a:t>
            </a:r>
            <a:endParaRPr lang="en-US" sz="1100" dirty="0"/>
          </a:p>
          <a:p>
            <a:pPr marL="432869" lvl="1" indent="-216435">
              <a:lnSpc>
                <a:spcPct val="100000"/>
              </a:lnSpc>
              <a:spcBef>
                <a:spcPts val="0"/>
              </a:spcBef>
              <a:buFont typeface="Arial" pitchFamily="34" charset="0"/>
              <a:buChar char="•"/>
              <a:defRPr/>
            </a:pPr>
            <a:r>
              <a:rPr lang="en-US" sz="1100" b="1" dirty="0"/>
              <a:t>Body language: </a:t>
            </a:r>
            <a:r>
              <a:rPr lang="en-US" sz="1100" dirty="0"/>
              <a:t>poor eye contact; slumping; distance between them is too far</a:t>
            </a:r>
          </a:p>
          <a:p>
            <a:pPr marL="432869" lvl="1" indent="-216435">
              <a:lnSpc>
                <a:spcPct val="100000"/>
              </a:lnSpc>
              <a:spcBef>
                <a:spcPts val="0"/>
              </a:spcBef>
              <a:buFont typeface="Arial" pitchFamily="34" charset="0"/>
              <a:buChar char="•"/>
              <a:defRPr/>
            </a:pPr>
            <a:r>
              <a:rPr lang="en-US" sz="1100" b="1" dirty="0"/>
              <a:t>Voice: </a:t>
            </a:r>
            <a:r>
              <a:rPr lang="en-US" sz="1100" dirty="0"/>
              <a:t>stammering; low volume</a:t>
            </a:r>
          </a:p>
          <a:p>
            <a:pPr marL="432869" lvl="1" indent="-216435">
              <a:lnSpc>
                <a:spcPct val="100000"/>
              </a:lnSpc>
              <a:spcBef>
                <a:spcPts val="0"/>
              </a:spcBef>
              <a:buFont typeface="Arial" pitchFamily="34" charset="0"/>
              <a:buChar char="•"/>
              <a:defRPr/>
            </a:pPr>
            <a:r>
              <a:rPr lang="en-US" sz="1100" b="1" dirty="0"/>
              <a:t>Message: </a:t>
            </a:r>
            <a:r>
              <a:rPr lang="en-US" sz="1100" dirty="0"/>
              <a:t>never really figure out what the problem is; backs down </a:t>
            </a:r>
          </a:p>
          <a:p>
            <a:pPr marL="432869" lvl="1" indent="-216435">
              <a:lnSpc>
                <a:spcPct val="100000"/>
              </a:lnSpc>
              <a:spcBef>
                <a:spcPts val="0"/>
              </a:spcBef>
              <a:buFont typeface="Arial" pitchFamily="34" charset="0"/>
              <a:buChar char="•"/>
              <a:defRPr/>
            </a:pPr>
            <a:r>
              <a:rPr lang="en-US" sz="1100" b="1" dirty="0"/>
              <a:t>Other person’s response: </a:t>
            </a:r>
            <a:r>
              <a:rPr lang="en-US" sz="1100" dirty="0"/>
              <a:t>might take control of the conversation; might get annoyed that the message is so unclear or taking too long; problem does not get resolved</a:t>
            </a:r>
          </a:p>
          <a:p>
            <a:pPr marL="223524" indent="-223524">
              <a:lnSpc>
                <a:spcPct val="100000"/>
              </a:lnSpc>
              <a:spcBef>
                <a:spcPts val="0"/>
              </a:spcBef>
              <a:buFont typeface="+mj-lt"/>
              <a:buAutoNum type="arabicParenR"/>
              <a:defRPr/>
            </a:pPr>
            <a:endParaRPr lang="en-US" sz="1100" dirty="0"/>
          </a:p>
          <a:p>
            <a:pPr>
              <a:lnSpc>
                <a:spcPct val="100000"/>
              </a:lnSpc>
              <a:spcBef>
                <a:spcPts val="0"/>
              </a:spcBef>
              <a:defRPr/>
            </a:pPr>
            <a:endParaRPr lang="en-US" sz="1100" b="1" dirty="0"/>
          </a:p>
        </p:txBody>
      </p:sp>
      <p:sp>
        <p:nvSpPr>
          <p:cNvPr id="48132"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Slide Number Placeholder 6"/>
          <p:cNvSpPr>
            <a:spLocks noGrp="1"/>
          </p:cNvSpPr>
          <p:nvPr>
            <p:ph type="sldNum" sz="quarter" idx="5"/>
          </p:nvPr>
        </p:nvSpPr>
        <p:spPr/>
        <p:txBody>
          <a:bodyPr/>
          <a:lstStyle/>
          <a:p>
            <a:pPr>
              <a:defRPr/>
            </a:pPr>
            <a:fld id="{08C28303-3CB0-403B-91CA-41B5D2D0946E}" type="slidenum">
              <a:rPr lang="en-US" smtClean="0"/>
              <a:pPr>
                <a:defRPr/>
              </a:pPr>
              <a:t>216</a:t>
            </a:fld>
            <a:endParaRPr lang="en-US" dirty="0"/>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95642404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6" name="Slide Number Placeholder 5"/>
          <p:cNvSpPr>
            <a:spLocks noGrp="1"/>
          </p:cNvSpPr>
          <p:nvPr>
            <p:ph type="sldNum" sz="quarter" idx="5"/>
          </p:nvPr>
        </p:nvSpPr>
        <p:spPr/>
        <p:txBody>
          <a:bodyPr/>
          <a:lstStyle/>
          <a:p>
            <a:pPr>
              <a:defRPr/>
            </a:pPr>
            <a:fld id="{3B02FE0E-2534-4D90-BEFD-B325F0138101}" type="slidenum">
              <a:rPr lang="en-US" smtClean="0"/>
              <a:pPr>
                <a:defRPr/>
              </a:pPr>
              <a:t>217</a:t>
            </a:fld>
            <a:endParaRPr lang="en-US" dirty="0"/>
          </a:p>
        </p:txBody>
      </p:sp>
      <p:sp>
        <p:nvSpPr>
          <p:cNvPr id="9" name="Notes Placeholder 2"/>
          <p:cNvSpPr>
            <a:spLocks noGrp="1"/>
          </p:cNvSpPr>
          <p:nvPr>
            <p:ph type="body" sz="quarter" idx="10"/>
          </p:nvPr>
        </p:nvSpPr>
        <p:spPr>
          <a:xfrm>
            <a:off x="103896" y="3238680"/>
            <a:ext cx="3829249" cy="5687282"/>
          </a:xfrm>
        </p:spPr>
        <p:txBody>
          <a:bodyPr wrap="square" numCol="1" anchor="t" anchorCtr="0" compatLnSpc="1">
            <a:prstTxWarp prst="textNoShape">
              <a:avLst/>
            </a:prstTxWarp>
            <a:normAutofit/>
          </a:bodyPr>
          <a:lstStyle/>
          <a:p>
            <a:pPr>
              <a:lnSpc>
                <a:spcPct val="100000"/>
              </a:lnSpc>
              <a:spcBef>
                <a:spcPts val="0"/>
              </a:spcBef>
              <a:defRPr/>
            </a:pPr>
            <a:r>
              <a:rPr kumimoji="1" lang="en-US" sz="1100" b="1" dirty="0"/>
              <a:t>Instructor Notes:</a:t>
            </a:r>
            <a:endParaRPr kumimoji="1" lang="en-US" sz="1100" dirty="0"/>
          </a:p>
          <a:p>
            <a:pPr>
              <a:lnSpc>
                <a:spcPct val="100000"/>
              </a:lnSpc>
              <a:spcBef>
                <a:spcPts val="0"/>
              </a:spcBef>
              <a:buFont typeface="Calibri" pitchFamily="34" charset="0"/>
              <a:buAutoNum type="arabicPeriod"/>
              <a:defRPr/>
            </a:pPr>
            <a:endParaRPr kumimoji="1" lang="en-US" sz="1100" dirty="0"/>
          </a:p>
          <a:p>
            <a:pPr marL="223524" indent="-223524">
              <a:lnSpc>
                <a:spcPct val="100000"/>
              </a:lnSpc>
              <a:spcBef>
                <a:spcPts val="0"/>
              </a:spcBef>
              <a:defRPr/>
            </a:pPr>
            <a:r>
              <a:rPr kumimoji="1" lang="en-US" sz="1100" b="1" u="sng" dirty="0"/>
              <a:t>Activity</a:t>
            </a:r>
            <a:r>
              <a:rPr kumimoji="1" lang="en-US" sz="1100" u="sng" dirty="0"/>
              <a:t> (Low-Tech)</a:t>
            </a:r>
            <a:endParaRPr kumimoji="1" lang="en-US" sz="1100" dirty="0"/>
          </a:p>
          <a:p>
            <a:pPr marL="223524" indent="-223524">
              <a:lnSpc>
                <a:spcPct val="100000"/>
              </a:lnSpc>
              <a:spcBef>
                <a:spcPts val="0"/>
              </a:spcBef>
              <a:defRPr/>
            </a:pPr>
            <a:endParaRPr kumimoji="1" lang="en-US" sz="1100" u="sng" dirty="0"/>
          </a:p>
          <a:p>
            <a:pPr marL="232802" indent="-232802">
              <a:lnSpc>
                <a:spcPct val="100000"/>
              </a:lnSpc>
              <a:spcBef>
                <a:spcPts val="0"/>
              </a:spcBef>
              <a:buFont typeface="+mj-lt"/>
              <a:buAutoNum type="arabicParenR"/>
              <a:defRPr/>
            </a:pPr>
            <a:r>
              <a:rPr kumimoji="1" lang="en-US" sz="1100" dirty="0"/>
              <a:t>After the demonstration, ask participants to complete the Passive column of the activity in their Participant Workbooks.</a:t>
            </a:r>
          </a:p>
          <a:p>
            <a:pPr marL="232802" indent="-232802">
              <a:lnSpc>
                <a:spcPct val="100000"/>
              </a:lnSpc>
              <a:spcBef>
                <a:spcPts val="0"/>
              </a:spcBef>
              <a:buFont typeface="+mj-lt"/>
              <a:buAutoNum type="arabicParenR"/>
              <a:defRPr/>
            </a:pPr>
            <a:r>
              <a:rPr kumimoji="1" lang="en-US" sz="1100" dirty="0"/>
              <a:t>Provide students with some examples:</a:t>
            </a:r>
          </a:p>
          <a:p>
            <a:pPr marL="465603" lvl="1" indent="-227952">
              <a:lnSpc>
                <a:spcPct val="100000"/>
              </a:lnSpc>
              <a:spcBef>
                <a:spcPts val="0"/>
              </a:spcBef>
              <a:buFont typeface="Arial" panose="020B0604020202020204" pitchFamily="34" charset="0"/>
              <a:buChar char="•"/>
              <a:defRPr/>
            </a:pPr>
            <a:r>
              <a:rPr kumimoji="1" lang="en-US" sz="1100" dirty="0"/>
              <a:t>Descriptors: quiet, no eye contact, etc.</a:t>
            </a:r>
          </a:p>
          <a:p>
            <a:pPr marL="465603" lvl="1" indent="-227952">
              <a:lnSpc>
                <a:spcPct val="100000"/>
              </a:lnSpc>
              <a:spcBef>
                <a:spcPts val="0"/>
              </a:spcBef>
              <a:buFont typeface="Arial" panose="020B0604020202020204" pitchFamily="34" charset="0"/>
              <a:buChar char="•"/>
              <a:defRPr/>
            </a:pPr>
            <a:r>
              <a:rPr kumimoji="1" lang="en-US" sz="1100" dirty="0"/>
              <a:t>What other person thinks about you: What you have to say is not important, etc.</a:t>
            </a:r>
          </a:p>
          <a:p>
            <a:pPr marL="232802" indent="-232802">
              <a:lnSpc>
                <a:spcPct val="100000"/>
              </a:lnSpc>
              <a:spcBef>
                <a:spcPts val="0"/>
              </a:spcBef>
              <a:buFont typeface="+mj-lt"/>
              <a:buAutoNum type="arabicParenR"/>
              <a:defRPr/>
            </a:pPr>
            <a:r>
              <a:rPr kumimoji="1" lang="en-US" sz="1100" dirty="0"/>
              <a:t>Get a few students to share what they identified and discuss.</a:t>
            </a:r>
          </a:p>
          <a:p>
            <a:pPr marL="232802" indent="-232802">
              <a:lnSpc>
                <a:spcPct val="100000"/>
              </a:lnSpc>
              <a:spcBef>
                <a:spcPts val="0"/>
              </a:spcBef>
              <a:buFont typeface="+mj-lt"/>
              <a:buAutoNum type="arabicParenR"/>
              <a:defRPr/>
            </a:pPr>
            <a:r>
              <a:rPr kumimoji="1" lang="en-US" sz="1100" dirty="0"/>
              <a:t>Ask students if this was an effective way to communicate and if the problem got resolved.</a:t>
            </a:r>
          </a:p>
          <a:p>
            <a:pPr marL="223524" indent="-223524">
              <a:lnSpc>
                <a:spcPct val="100000"/>
              </a:lnSpc>
              <a:spcBef>
                <a:spcPts val="0"/>
              </a:spcBef>
              <a:buAutoNum type="arabicParenR"/>
              <a:defRPr/>
            </a:pPr>
            <a:endParaRPr lang="en-US" sz="1100" b="1" dirty="0"/>
          </a:p>
          <a:p>
            <a:pPr marL="223524" indent="-223524">
              <a:lnSpc>
                <a:spcPct val="100000"/>
              </a:lnSpc>
              <a:spcBef>
                <a:spcPts val="0"/>
              </a:spcBef>
              <a:defRPr/>
            </a:pPr>
            <a:endParaRPr kumimoji="1"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38134519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13959" y="3238680"/>
            <a:ext cx="3829249" cy="5687282"/>
          </a:xfrm>
        </p:spPr>
        <p:txBody>
          <a:bodyPr>
            <a:noAutofit/>
          </a:bodyPr>
          <a:lstStyle/>
          <a:p>
            <a:pPr>
              <a:lnSpc>
                <a:spcPct val="100000"/>
              </a:lnSpc>
              <a:defRPr/>
            </a:pPr>
            <a:r>
              <a:rPr kumimoji="1" lang="en-US" sz="1100" b="1" dirty="0"/>
              <a:t>Instructor Notes:</a:t>
            </a:r>
          </a:p>
          <a:p>
            <a:pPr>
              <a:lnSpc>
                <a:spcPct val="100000"/>
              </a:lnSpc>
              <a:defRPr/>
            </a:pPr>
            <a:endParaRPr kumimoji="1" lang="en-US" sz="1100" b="1" dirty="0"/>
          </a:p>
          <a:p>
            <a:pPr>
              <a:lnSpc>
                <a:spcPct val="100000"/>
              </a:lnSpc>
              <a:defRPr/>
            </a:pPr>
            <a:r>
              <a:rPr lang="en-US" sz="1100" b="1" u="sng" dirty="0"/>
              <a:t>Activity</a:t>
            </a:r>
            <a:r>
              <a:rPr lang="en-US" sz="1100" u="sng" dirty="0"/>
              <a:t> (Low-Tech)</a:t>
            </a:r>
          </a:p>
          <a:p>
            <a:pPr>
              <a:lnSpc>
                <a:spcPct val="100000"/>
              </a:lnSpc>
              <a:defRPr/>
            </a:pPr>
            <a:endParaRPr lang="en-US" sz="1100" u="sng" dirty="0"/>
          </a:p>
          <a:p>
            <a:pPr marL="232802" indent="-232802">
              <a:lnSpc>
                <a:spcPct val="100000"/>
              </a:lnSpc>
              <a:buFont typeface="+mj-lt"/>
              <a:buAutoNum type="arabicParenR"/>
              <a:defRPr/>
            </a:pPr>
            <a:r>
              <a:rPr kumimoji="1" lang="en-US" sz="1100" dirty="0"/>
              <a:t>Keep the same topic and adult from the previous demonstrations. For this demonstration: Person 1 initiates Assertive Communication and Person 2 responds.</a:t>
            </a:r>
          </a:p>
          <a:p>
            <a:pPr marL="232802" indent="-232802">
              <a:lnSpc>
                <a:spcPct val="100000"/>
              </a:lnSpc>
              <a:buFont typeface="+mj-lt"/>
              <a:buAutoNum type="arabicParenR"/>
              <a:defRPr/>
            </a:pPr>
            <a:r>
              <a:rPr kumimoji="1" lang="en-US" sz="1100" dirty="0"/>
              <a:t>The Assertive Communication demonstration should have the following qualities:</a:t>
            </a:r>
            <a:endParaRPr lang="en-US" sz="1100" dirty="0"/>
          </a:p>
          <a:p>
            <a:pPr marL="478824" lvl="1" indent="-266836">
              <a:lnSpc>
                <a:spcPct val="100000"/>
              </a:lnSpc>
              <a:spcBef>
                <a:spcPts val="403"/>
              </a:spcBef>
              <a:spcAft>
                <a:spcPts val="0"/>
              </a:spcAft>
              <a:buFont typeface="Arial" pitchFamily="34" charset="0"/>
              <a:buChar char="•"/>
              <a:tabLst>
                <a:tab pos="853877" algn="l"/>
              </a:tabLst>
              <a:defRPr/>
            </a:pPr>
            <a:r>
              <a:rPr lang="en-US" sz="1100" b="1" dirty="0">
                <a:latin typeface="Verdana"/>
                <a:ea typeface="Times New Roman"/>
              </a:rPr>
              <a:t>Body language: </a:t>
            </a:r>
            <a:r>
              <a:rPr lang="en-US" sz="1100" dirty="0">
                <a:latin typeface="Verdana"/>
                <a:ea typeface="Times New Roman"/>
              </a:rPr>
              <a:t>good posture; confident; good eye contact; moderate amount of distance</a:t>
            </a:r>
          </a:p>
          <a:p>
            <a:pPr marL="478824" lvl="1" indent="-266836">
              <a:lnSpc>
                <a:spcPct val="100000"/>
              </a:lnSpc>
              <a:spcBef>
                <a:spcPts val="403"/>
              </a:spcBef>
              <a:spcAft>
                <a:spcPts val="0"/>
              </a:spcAft>
              <a:buFont typeface="Arial" pitchFamily="34" charset="0"/>
              <a:buChar char="•"/>
              <a:tabLst>
                <a:tab pos="853877" algn="l"/>
              </a:tabLst>
              <a:defRPr/>
            </a:pPr>
            <a:r>
              <a:rPr lang="en-US" sz="1100" b="1" dirty="0">
                <a:latin typeface="Verdana"/>
                <a:ea typeface="Times New Roman"/>
              </a:rPr>
              <a:t>Voice: </a:t>
            </a:r>
            <a:r>
              <a:rPr lang="en-US" sz="1100" dirty="0">
                <a:latin typeface="Verdana"/>
                <a:ea typeface="Times New Roman"/>
              </a:rPr>
              <a:t>even tone</a:t>
            </a:r>
          </a:p>
          <a:p>
            <a:pPr marL="478824" lvl="1" indent="-266836">
              <a:lnSpc>
                <a:spcPct val="100000"/>
              </a:lnSpc>
              <a:spcBef>
                <a:spcPts val="403"/>
              </a:spcBef>
              <a:spcAft>
                <a:spcPts val="0"/>
              </a:spcAft>
              <a:buFont typeface="Arial" pitchFamily="34" charset="0"/>
              <a:buChar char="•"/>
              <a:tabLst>
                <a:tab pos="853877" algn="l"/>
              </a:tabLst>
              <a:defRPr/>
            </a:pPr>
            <a:r>
              <a:rPr lang="en-US" sz="1100" b="1" dirty="0">
                <a:latin typeface="Verdana"/>
                <a:ea typeface="Times New Roman"/>
              </a:rPr>
              <a:t>Message: </a:t>
            </a:r>
            <a:r>
              <a:rPr lang="en-US" sz="1100" dirty="0">
                <a:latin typeface="Verdana"/>
                <a:ea typeface="Times New Roman"/>
              </a:rPr>
              <a:t>Okay to express annoyance or irritation, but controlled; asks if it is a good time to talk; asks for the other person’s point of view; holds the other person accountable; solution to the problem is concrete and collaborative</a:t>
            </a:r>
          </a:p>
          <a:p>
            <a:pPr marL="478824" lvl="1" indent="-266836">
              <a:lnSpc>
                <a:spcPct val="100000"/>
              </a:lnSpc>
              <a:spcBef>
                <a:spcPts val="403"/>
              </a:spcBef>
              <a:spcAft>
                <a:spcPts val="0"/>
              </a:spcAft>
              <a:buFont typeface="Arial" pitchFamily="34" charset="0"/>
              <a:buChar char="•"/>
              <a:tabLst>
                <a:tab pos="853877" algn="l"/>
              </a:tabLst>
              <a:defRPr/>
            </a:pPr>
            <a:r>
              <a:rPr lang="en-US" sz="1100" b="1" dirty="0">
                <a:latin typeface="Verdana"/>
                <a:ea typeface="Times New Roman"/>
              </a:rPr>
              <a:t>Other person’s response: </a:t>
            </a:r>
            <a:r>
              <a:rPr lang="en-US" sz="1100" dirty="0">
                <a:latin typeface="Verdana"/>
                <a:ea typeface="Times New Roman"/>
              </a:rPr>
              <a:t>might apologize for whatever part they played in the problem; receptive to the conversation; friendship/relationship is maintained; agrees to the solution, though problem may not be 100% resolved in this conversation  </a:t>
            </a:r>
          </a:p>
          <a:p>
            <a:pPr>
              <a:lnSpc>
                <a:spcPct val="100000"/>
              </a:lnSpc>
              <a:defRPr/>
            </a:pPr>
            <a:endParaRPr lang="en-US" sz="1000" b="1" dirty="0"/>
          </a:p>
        </p:txBody>
      </p:sp>
      <p:sp>
        <p:nvSpPr>
          <p:cNvPr id="50180"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Slide Number Placeholder 6"/>
          <p:cNvSpPr>
            <a:spLocks noGrp="1"/>
          </p:cNvSpPr>
          <p:nvPr>
            <p:ph type="sldNum" sz="quarter" idx="5"/>
          </p:nvPr>
        </p:nvSpPr>
        <p:spPr/>
        <p:txBody>
          <a:bodyPr/>
          <a:lstStyle/>
          <a:p>
            <a:pPr>
              <a:defRPr/>
            </a:pPr>
            <a:fld id="{C508C850-C872-43EA-8F30-61DCF2010191}" type="slidenum">
              <a:rPr lang="en-US" smtClean="0"/>
              <a:pPr>
                <a:defRPr/>
              </a:pPr>
              <a:t>218</a:t>
            </a:fld>
            <a:endParaRPr lang="en-US" dirty="0"/>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764260241"/>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6" name="Slide Number Placeholder 5"/>
          <p:cNvSpPr>
            <a:spLocks noGrp="1"/>
          </p:cNvSpPr>
          <p:nvPr>
            <p:ph type="sldNum" sz="quarter" idx="5"/>
          </p:nvPr>
        </p:nvSpPr>
        <p:spPr/>
        <p:txBody>
          <a:bodyPr/>
          <a:lstStyle/>
          <a:p>
            <a:pPr>
              <a:defRPr/>
            </a:pPr>
            <a:fld id="{A1659361-D5C7-4DFE-B670-5076DF5AFC6F}" type="slidenum">
              <a:rPr lang="en-US" smtClean="0"/>
              <a:pPr>
                <a:defRPr/>
              </a:pPr>
              <a:t>219</a:t>
            </a:fld>
            <a:endParaRPr lang="en-US" dirty="0"/>
          </a:p>
        </p:txBody>
      </p:sp>
      <p:sp>
        <p:nvSpPr>
          <p:cNvPr id="8" name="Notes Placeholder 2"/>
          <p:cNvSpPr>
            <a:spLocks noGrp="1"/>
          </p:cNvSpPr>
          <p:nvPr>
            <p:ph type="body" sz="quarter" idx="10"/>
          </p:nvPr>
        </p:nvSpPr>
        <p:spPr>
          <a:xfrm>
            <a:off x="93858" y="3238680"/>
            <a:ext cx="3829249" cy="5687282"/>
          </a:xfrm>
        </p:spPr>
        <p:txBody>
          <a:bodyPr wrap="square" numCol="1" anchor="t" anchorCtr="0" compatLnSpc="1">
            <a:prstTxWarp prst="textNoShape">
              <a:avLst/>
            </a:prstTxWarp>
            <a:normAutofit/>
          </a:bodyPr>
          <a:lstStyle/>
          <a:p>
            <a:pPr>
              <a:lnSpc>
                <a:spcPct val="100000"/>
              </a:lnSpc>
              <a:spcBef>
                <a:spcPts val="0"/>
              </a:spcBef>
              <a:defRPr/>
            </a:pPr>
            <a:r>
              <a:rPr kumimoji="1" lang="en-US" sz="1100" b="1" dirty="0"/>
              <a:t>Instructor Notes:</a:t>
            </a:r>
            <a:endParaRPr kumimoji="1" lang="en-US" sz="1100" dirty="0"/>
          </a:p>
          <a:p>
            <a:pPr>
              <a:lnSpc>
                <a:spcPct val="100000"/>
              </a:lnSpc>
              <a:spcBef>
                <a:spcPts val="0"/>
              </a:spcBef>
              <a:buFont typeface="Calibri" pitchFamily="34" charset="0"/>
              <a:buAutoNum type="arabicPeriod"/>
              <a:defRPr/>
            </a:pPr>
            <a:endParaRPr kumimoji="1" lang="en-US" sz="1100" dirty="0"/>
          </a:p>
          <a:p>
            <a:pPr marL="223524" indent="-223524">
              <a:lnSpc>
                <a:spcPct val="100000"/>
              </a:lnSpc>
              <a:spcBef>
                <a:spcPts val="0"/>
              </a:spcBef>
              <a:defRPr/>
            </a:pPr>
            <a:r>
              <a:rPr kumimoji="1" lang="en-US" sz="1100" b="1" u="sng" dirty="0"/>
              <a:t>Activity </a:t>
            </a:r>
            <a:r>
              <a:rPr kumimoji="1" lang="en-US" sz="1100" u="sng" dirty="0"/>
              <a:t>(Low-Tech)</a:t>
            </a:r>
            <a:endParaRPr kumimoji="1" lang="en-US" sz="1100" dirty="0"/>
          </a:p>
          <a:p>
            <a:pPr marL="223524" indent="-223524">
              <a:lnSpc>
                <a:spcPct val="100000"/>
              </a:lnSpc>
              <a:spcBef>
                <a:spcPts val="0"/>
              </a:spcBef>
              <a:defRPr/>
            </a:pPr>
            <a:endParaRPr kumimoji="1" lang="en-US" sz="1100" u="sng" dirty="0"/>
          </a:p>
          <a:p>
            <a:pPr marL="232802" indent="-232802">
              <a:lnSpc>
                <a:spcPct val="100000"/>
              </a:lnSpc>
              <a:spcBef>
                <a:spcPts val="0"/>
              </a:spcBef>
              <a:buFont typeface="+mj-lt"/>
              <a:buAutoNum type="arabicParenR"/>
              <a:defRPr/>
            </a:pPr>
            <a:r>
              <a:rPr kumimoji="1" lang="en-US" sz="1100" dirty="0"/>
              <a:t>After the demonstration, ask participants to complete the Assertive column of the activity. </a:t>
            </a:r>
          </a:p>
          <a:p>
            <a:pPr marL="232802" indent="-232802">
              <a:lnSpc>
                <a:spcPct val="100000"/>
              </a:lnSpc>
              <a:spcBef>
                <a:spcPts val="0"/>
              </a:spcBef>
              <a:buFont typeface="+mj-lt"/>
              <a:buAutoNum type="arabicParenR"/>
              <a:defRPr/>
            </a:pPr>
            <a:r>
              <a:rPr kumimoji="1" lang="en-US" sz="1100" dirty="0"/>
              <a:t>Provide students with some examples:</a:t>
            </a:r>
          </a:p>
          <a:p>
            <a:pPr marL="465603" lvl="1" indent="-227952">
              <a:lnSpc>
                <a:spcPct val="100000"/>
              </a:lnSpc>
              <a:spcBef>
                <a:spcPts val="0"/>
              </a:spcBef>
              <a:buFont typeface="Arial" panose="020B0604020202020204" pitchFamily="34" charset="0"/>
              <a:buChar char="•"/>
              <a:defRPr/>
            </a:pPr>
            <a:r>
              <a:rPr kumimoji="1" lang="en-US" sz="1100" dirty="0"/>
              <a:t>Descriptors: confident, asked questions, etc.</a:t>
            </a:r>
          </a:p>
          <a:p>
            <a:pPr marL="465603" lvl="1" indent="-227952">
              <a:lnSpc>
                <a:spcPct val="100000"/>
              </a:lnSpc>
              <a:spcBef>
                <a:spcPts val="0"/>
              </a:spcBef>
              <a:buFont typeface="Arial" panose="020B0604020202020204" pitchFamily="34" charset="0"/>
              <a:buChar char="•"/>
              <a:defRPr/>
            </a:pPr>
            <a:r>
              <a:rPr kumimoji="1" lang="en-US" sz="1100" dirty="0"/>
              <a:t>What other person thinks about you: that you care about the situation, etc.</a:t>
            </a:r>
          </a:p>
          <a:p>
            <a:pPr marL="232802" indent="-232802">
              <a:lnSpc>
                <a:spcPct val="100000"/>
              </a:lnSpc>
              <a:spcBef>
                <a:spcPts val="0"/>
              </a:spcBef>
              <a:buFont typeface="+mj-lt"/>
              <a:buAutoNum type="arabicParenR"/>
              <a:defRPr/>
            </a:pPr>
            <a:r>
              <a:rPr kumimoji="1" lang="en-US" sz="1100" dirty="0"/>
              <a:t>Get a few students to share what they identified and discuss.</a:t>
            </a:r>
          </a:p>
          <a:p>
            <a:pPr marL="232802" indent="-232802">
              <a:lnSpc>
                <a:spcPct val="100000"/>
              </a:lnSpc>
              <a:spcBef>
                <a:spcPts val="0"/>
              </a:spcBef>
              <a:buFont typeface="+mj-lt"/>
              <a:buAutoNum type="arabicParenR"/>
              <a:defRPr/>
            </a:pPr>
            <a:r>
              <a:rPr kumimoji="1" lang="en-US" sz="1100" dirty="0"/>
              <a:t>Ask students if this was an effective way to communicate and if the problem got resolved.</a:t>
            </a:r>
          </a:p>
          <a:p>
            <a:pPr marL="223524" indent="-223524">
              <a:lnSpc>
                <a:spcPct val="100000"/>
              </a:lnSpc>
              <a:spcBef>
                <a:spcPts val="0"/>
              </a:spcBef>
              <a:buAutoNum type="arabicParenR"/>
              <a:defRPr/>
            </a:pPr>
            <a:endParaRPr lang="en-US" sz="1100" b="1" dirty="0"/>
          </a:p>
          <a:p>
            <a:pPr marL="223524" indent="-223524">
              <a:lnSpc>
                <a:spcPct val="100000"/>
              </a:lnSpc>
              <a:spcBef>
                <a:spcPts val="0"/>
              </a:spcBef>
              <a:defRPr/>
            </a:pPr>
            <a:endParaRPr kumimoji="1"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282796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4A54D32B-E84C-439B-BAFE-2A97C60C2E7D}" type="slidenum">
              <a:rPr lang="en-US" smtClean="0"/>
              <a:pPr>
                <a:defRPr/>
              </a:pPr>
              <a:t>22</a:t>
            </a:fld>
            <a:endParaRPr lang="en-US" dirty="0"/>
          </a:p>
        </p:txBody>
      </p:sp>
      <p:sp>
        <p:nvSpPr>
          <p:cNvPr id="37893" name="TextBox 5"/>
          <p:cNvSpPr txBox="1">
            <a:spLocks noChangeArrowheads="1"/>
          </p:cNvSpPr>
          <p:nvPr/>
        </p:nvSpPr>
        <p:spPr bwMode="auto">
          <a:xfrm>
            <a:off x="1935167"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9" name="Notes Placeholder 2"/>
          <p:cNvSpPr>
            <a:spLocks noGrp="1"/>
          </p:cNvSpPr>
          <p:nvPr>
            <p:ph type="body" sz="quarter" idx="10"/>
          </p:nvPr>
        </p:nvSpPr>
        <p:spPr bwMode="auto"/>
        <p:txBody>
          <a:bodyPr lIns="94039" tIns="47018" rIns="94039" bIns="47018">
            <a:normAutofit/>
          </a:bodyPr>
          <a:lstStyle/>
          <a:p>
            <a:pPr>
              <a:lnSpc>
                <a:spcPct val="100000"/>
              </a:lnSpc>
              <a:spcBef>
                <a:spcPts val="0"/>
              </a:spcBef>
              <a:defRPr/>
            </a:pPr>
            <a:r>
              <a:rPr lang="en-US" sz="1100" b="1" dirty="0">
                <a:latin typeface="Verdana" charset="0"/>
              </a:rPr>
              <a:t>Instructor Notes: </a:t>
            </a:r>
          </a:p>
          <a:p>
            <a:pPr eaLnBrk="1" hangingPunct="1">
              <a:lnSpc>
                <a:spcPct val="100000"/>
              </a:lnSpc>
              <a:spcBef>
                <a:spcPts val="0"/>
              </a:spcBef>
              <a:defRPr/>
            </a:pPr>
            <a:endParaRPr lang="en-US" sz="800" dirty="0"/>
          </a:p>
          <a:p>
            <a:pPr marL="232802" lvl="1" indent="-232802" eaLnBrk="1" hangingPunct="1">
              <a:lnSpc>
                <a:spcPct val="100000"/>
              </a:lnSpc>
              <a:spcBef>
                <a:spcPts val="0"/>
              </a:spcBef>
              <a:buFont typeface="+mj-lt"/>
              <a:buAutoNum type="arabicParenR"/>
              <a:defRPr/>
            </a:pPr>
            <a:r>
              <a:rPr lang="en-US" sz="1100" dirty="0"/>
              <a:t>You have to know your goal before you can make a plan for it. </a:t>
            </a:r>
          </a:p>
          <a:p>
            <a:pPr marL="232802" lvl="1" indent="-232802" eaLnBrk="1" hangingPunct="1">
              <a:lnSpc>
                <a:spcPct val="100000"/>
              </a:lnSpc>
              <a:spcBef>
                <a:spcPts val="0"/>
              </a:spcBef>
              <a:buFont typeface="+mj-lt"/>
              <a:buAutoNum type="arabicParenR"/>
              <a:defRPr/>
            </a:pPr>
            <a:r>
              <a:rPr lang="en-US" sz="1100" dirty="0"/>
              <a:t>Review example on the slide. </a:t>
            </a:r>
          </a:p>
          <a:p>
            <a:pPr marL="222396" lvl="1" indent="-222396" eaLnBrk="1" hangingPunct="1">
              <a:lnSpc>
                <a:spcPct val="100000"/>
              </a:lnSpc>
              <a:spcBef>
                <a:spcPts val="0"/>
              </a:spcBef>
              <a:defRPr/>
            </a:pPr>
            <a:endParaRPr lang="en-US" sz="800" dirty="0"/>
          </a:p>
          <a:p>
            <a:pPr marL="222396" lvl="1" indent="-222396" eaLnBrk="1" hangingPunct="1">
              <a:lnSpc>
                <a:spcPct val="100000"/>
              </a:lnSpc>
              <a:spcBef>
                <a:spcPts val="0"/>
              </a:spcBef>
              <a:defRPr/>
            </a:pPr>
            <a:r>
              <a:rPr lang="en-US" sz="1100" b="1" dirty="0"/>
              <a:t>Key Points:  </a:t>
            </a:r>
          </a:p>
          <a:p>
            <a:pPr marL="222396" lvl="1" indent="-222396" eaLnBrk="1" hangingPunct="1">
              <a:lnSpc>
                <a:spcPct val="100000"/>
              </a:lnSpc>
              <a:spcBef>
                <a:spcPts val="0"/>
              </a:spcBef>
              <a:buFontTx/>
              <a:buAutoNum type="arabicPeriod"/>
              <a:defRPr/>
            </a:pPr>
            <a:endParaRPr lang="en-US" altLang="en-US" sz="800" dirty="0"/>
          </a:p>
          <a:p>
            <a:pPr marL="232802" indent="-232802" eaLnBrk="1" hangingPunct="1">
              <a:lnSpc>
                <a:spcPct val="100000"/>
              </a:lnSpc>
              <a:spcBef>
                <a:spcPts val="0"/>
              </a:spcBef>
              <a:buFont typeface="+mj-lt"/>
              <a:buAutoNum type="arabicParenR"/>
              <a:defRPr/>
            </a:pPr>
            <a:r>
              <a:rPr lang="en-US" sz="1100" dirty="0"/>
              <a:t>Writing a date you want to achieve your goal by gives you less time and room to procrastinate, even though the date may change later. </a:t>
            </a:r>
          </a:p>
          <a:p>
            <a:pPr marL="232802" indent="-232802" eaLnBrk="1" hangingPunct="1">
              <a:lnSpc>
                <a:spcPct val="100000"/>
              </a:lnSpc>
              <a:spcBef>
                <a:spcPts val="0"/>
              </a:spcBef>
              <a:buFont typeface="+mj-lt"/>
              <a:buAutoNum type="arabicParenR"/>
              <a:defRPr/>
            </a:pPr>
            <a:r>
              <a:rPr lang="en-US" sz="1100" dirty="0"/>
              <a:t>Identifying why a goal is important to you helps to energize you and keeps you motivated throughout the goal setting process.</a:t>
            </a:r>
          </a:p>
          <a:p>
            <a:pPr>
              <a:lnSpc>
                <a:spcPct val="100000"/>
              </a:lnSpc>
              <a:spcBef>
                <a:spcPts val="0"/>
              </a:spcBef>
              <a:defRPr/>
            </a:pPr>
            <a:endParaRPr lang="en-US" sz="1100" dirty="0"/>
          </a:p>
        </p:txBody>
      </p:sp>
    </p:spTree>
    <p:extLst>
      <p:ext uri="{BB962C8B-B14F-4D97-AF65-F5344CB8AC3E}">
        <p14:creationId xmlns:p14="http://schemas.microsoft.com/office/powerpoint/2010/main" val="30099069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34060" y="3238680"/>
            <a:ext cx="3829249" cy="5687282"/>
          </a:xfrm>
        </p:spPr>
        <p:txBody>
          <a:bodyPr>
            <a:normAutofit/>
          </a:bodyPr>
          <a:lstStyle/>
          <a:p>
            <a:pPr>
              <a:lnSpc>
                <a:spcPct val="100000"/>
              </a:lnSpc>
              <a:spcBef>
                <a:spcPts val="0"/>
              </a:spcBef>
              <a:defRPr/>
            </a:pPr>
            <a:r>
              <a:rPr kumimoji="1" lang="en-US" sz="1100" b="1" dirty="0"/>
              <a:t>Instructor Notes:</a:t>
            </a:r>
          </a:p>
          <a:p>
            <a:pPr marL="223524" indent="-223524">
              <a:lnSpc>
                <a:spcPct val="100000"/>
              </a:lnSpc>
              <a:spcBef>
                <a:spcPts val="0"/>
              </a:spcBef>
              <a:defRPr/>
            </a:pPr>
            <a:endParaRPr kumimoji="1" lang="en-US" sz="1100" dirty="0"/>
          </a:p>
          <a:p>
            <a:pPr marL="232802" indent="-232802">
              <a:lnSpc>
                <a:spcPct val="100000"/>
              </a:lnSpc>
              <a:spcBef>
                <a:spcPts val="0"/>
              </a:spcBef>
              <a:buFont typeface="+mj-lt"/>
              <a:buAutoNum type="arabicParenR"/>
              <a:defRPr/>
            </a:pPr>
            <a:r>
              <a:rPr kumimoji="1" lang="en-US" sz="1100" dirty="0"/>
              <a:t>The 3Cs are the critical ingredients of Assertive Communication. </a:t>
            </a:r>
          </a:p>
          <a:p>
            <a:pPr marL="232802" indent="-232802">
              <a:lnSpc>
                <a:spcPct val="100000"/>
              </a:lnSpc>
              <a:spcBef>
                <a:spcPts val="0"/>
              </a:spcBef>
              <a:buFont typeface="+mj-lt"/>
              <a:buAutoNum type="arabicParenR"/>
              <a:defRPr/>
            </a:pPr>
            <a:r>
              <a:rPr kumimoji="1" lang="en-US" sz="1100" dirty="0"/>
              <a:t>Review points on the slide, having students </a:t>
            </a:r>
            <a:r>
              <a:rPr kumimoji="1" lang="en-US" sz="1100" u="sng" dirty="0"/>
              <a:t>underline the key words</a:t>
            </a:r>
            <a:r>
              <a:rPr kumimoji="1" lang="en-US" sz="1100" dirty="0"/>
              <a:t> in their Participant Workbooks. </a:t>
            </a:r>
            <a:endParaRPr lang="en-US" sz="1100" dirty="0"/>
          </a:p>
          <a:p>
            <a:pPr marL="232802" indent="-232802">
              <a:lnSpc>
                <a:spcPct val="100000"/>
              </a:lnSpc>
              <a:spcBef>
                <a:spcPts val="0"/>
              </a:spcBef>
              <a:buFont typeface="+mj-lt"/>
              <a:buAutoNum type="arabicParenR"/>
              <a:defRPr/>
            </a:pPr>
            <a:r>
              <a:rPr kumimoji="1" lang="en-US" sz="1100" dirty="0"/>
              <a:t>Emphasize that the goal of this unit is to increase students’ flexibility when communicating so that they are able to choose and use the style of communication that is most appropriate in any given situation.</a:t>
            </a:r>
            <a:endParaRPr lang="en-US" sz="1100" dirty="0"/>
          </a:p>
          <a:p>
            <a:pPr>
              <a:lnSpc>
                <a:spcPct val="100000"/>
              </a:lnSpc>
              <a:spcBef>
                <a:spcPts val="0"/>
              </a:spcBef>
              <a:defRPr/>
            </a:pPr>
            <a:endParaRPr kumimoji="1" lang="en-US" sz="1100" dirty="0"/>
          </a:p>
          <a:p>
            <a:pPr>
              <a:lnSpc>
                <a:spcPct val="100000"/>
              </a:lnSpc>
              <a:spcBef>
                <a:spcPts val="0"/>
              </a:spcBef>
              <a:defRPr/>
            </a:pPr>
            <a:r>
              <a:rPr kumimoji="1" lang="en-US" sz="1100" b="1" dirty="0"/>
              <a:t>Key Points:</a:t>
            </a:r>
            <a:endParaRPr lang="en-US" sz="1100" dirty="0"/>
          </a:p>
          <a:p>
            <a:pPr marL="223524" indent="-223524">
              <a:lnSpc>
                <a:spcPct val="100000"/>
              </a:lnSpc>
              <a:spcBef>
                <a:spcPts val="0"/>
              </a:spcBef>
              <a:buFont typeface="+mj-lt"/>
              <a:buAutoNum type="arabicParenR"/>
              <a:defRPr/>
            </a:pPr>
            <a:endParaRPr kumimoji="1" lang="en-US" sz="1100" b="1" dirty="0"/>
          </a:p>
          <a:p>
            <a:pPr>
              <a:lnSpc>
                <a:spcPct val="100000"/>
              </a:lnSpc>
              <a:spcBef>
                <a:spcPts val="0"/>
              </a:spcBef>
              <a:defRPr/>
            </a:pPr>
            <a:r>
              <a:rPr kumimoji="1" lang="en-US" sz="1100" dirty="0"/>
              <a:t>Assertive Communication is Confident, Clear, and Controlled.</a:t>
            </a:r>
            <a:endParaRPr lang="en-US" sz="1100" dirty="0"/>
          </a:p>
          <a:p>
            <a:pPr>
              <a:defRPr/>
            </a:pPr>
            <a:endParaRPr lang="en-US" sz="1100" dirty="0"/>
          </a:p>
        </p:txBody>
      </p:sp>
      <p:sp>
        <p:nvSpPr>
          <p:cNvPr id="208900"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6496" indent="-287114" eaLnBrk="0" hangingPunct="0">
              <a:defRPr>
                <a:solidFill>
                  <a:schemeClr val="tx1"/>
                </a:solidFill>
                <a:latin typeface="Arial" pitchFamily="34" charset="0"/>
              </a:defRPr>
            </a:lvl2pPr>
            <a:lvl3pPr marL="1148457" indent="-229692" eaLnBrk="0" hangingPunct="0">
              <a:defRPr>
                <a:solidFill>
                  <a:schemeClr val="tx1"/>
                </a:solidFill>
                <a:latin typeface="Arial" pitchFamily="34" charset="0"/>
              </a:defRPr>
            </a:lvl3pPr>
            <a:lvl4pPr marL="1607839" indent="-229692" eaLnBrk="0" hangingPunct="0">
              <a:defRPr>
                <a:solidFill>
                  <a:schemeClr val="tx1"/>
                </a:solidFill>
                <a:latin typeface="Arial" pitchFamily="34" charset="0"/>
              </a:defRPr>
            </a:lvl4pPr>
            <a:lvl5pPr marL="2067223" indent="-229692" eaLnBrk="0" hangingPunct="0">
              <a:defRPr>
                <a:solidFill>
                  <a:schemeClr val="tx1"/>
                </a:solidFill>
                <a:latin typeface="Arial" pitchFamily="34" charset="0"/>
              </a:defRPr>
            </a:lvl5pPr>
            <a:lvl6pPr marL="2526606" indent="-229692" eaLnBrk="0" fontAlgn="base" hangingPunct="0">
              <a:spcBef>
                <a:spcPct val="0"/>
              </a:spcBef>
              <a:spcAft>
                <a:spcPct val="0"/>
              </a:spcAft>
              <a:defRPr>
                <a:solidFill>
                  <a:schemeClr val="tx1"/>
                </a:solidFill>
                <a:latin typeface="Arial" pitchFamily="34" charset="0"/>
              </a:defRPr>
            </a:lvl6pPr>
            <a:lvl7pPr marL="2985987" indent="-229692" eaLnBrk="0" fontAlgn="base" hangingPunct="0">
              <a:spcBef>
                <a:spcPct val="0"/>
              </a:spcBef>
              <a:spcAft>
                <a:spcPct val="0"/>
              </a:spcAft>
              <a:defRPr>
                <a:solidFill>
                  <a:schemeClr val="tx1"/>
                </a:solidFill>
                <a:latin typeface="Arial" pitchFamily="34" charset="0"/>
              </a:defRPr>
            </a:lvl7pPr>
            <a:lvl8pPr marL="3445370" indent="-229692" eaLnBrk="0" fontAlgn="base" hangingPunct="0">
              <a:spcBef>
                <a:spcPct val="0"/>
              </a:spcBef>
              <a:spcAft>
                <a:spcPct val="0"/>
              </a:spcAft>
              <a:defRPr>
                <a:solidFill>
                  <a:schemeClr val="tx1"/>
                </a:solidFill>
                <a:latin typeface="Arial" pitchFamily="34" charset="0"/>
              </a:defRPr>
            </a:lvl8pPr>
            <a:lvl9pPr marL="3904753" indent="-229692" eaLnBrk="0" fontAlgn="base" hangingPunct="0">
              <a:spcBef>
                <a:spcPct val="0"/>
              </a:spcBef>
              <a:spcAft>
                <a:spcPct val="0"/>
              </a:spcAft>
              <a:defRPr>
                <a:solidFill>
                  <a:schemeClr val="tx1"/>
                </a:solidFill>
                <a:latin typeface="Arial" pitchFamily="34" charset="0"/>
              </a:defRPr>
            </a:lvl9pPr>
          </a:lstStyle>
          <a:p>
            <a:pPr eaLnBrk="1" hangingPunct="1">
              <a:defRPr/>
            </a:pPr>
            <a:fld id="{54DE0989-0145-4636-9E5D-8B0AFE33A775}" type="slidenum">
              <a:rPr lang="en-US">
                <a:solidFill>
                  <a:srgbClr val="000000"/>
                </a:solidFill>
                <a:latin typeface="Verdana" pitchFamily="34" charset="0"/>
              </a:rPr>
              <a:pPr eaLnBrk="1" hangingPunct="1">
                <a:defRPr/>
              </a:pPr>
              <a:t>220</a:t>
            </a:fld>
            <a:endParaRPr lang="en-US" dirty="0">
              <a:solidFill>
                <a:srgbClr val="000000"/>
              </a:solidFill>
              <a:latin typeface="Verdana" pitchFamily="34" charset="0"/>
            </a:endParaRPr>
          </a:p>
        </p:txBody>
      </p:sp>
      <p:sp>
        <p:nvSpPr>
          <p:cNvPr id="8" name="TextBox 7"/>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43262352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252413" y="285750"/>
            <a:ext cx="3871912" cy="2903538"/>
          </a:xfrm>
          <a:prstGeom prst="rect">
            <a:avLst/>
          </a:prstGeom>
          <a:noFill/>
          <a:ln>
            <a:solidFill>
              <a:srgbClr val="000000"/>
            </a:solidFill>
            <a:miter lim="800000"/>
            <a:headEnd/>
            <a:tailEnd/>
          </a:ln>
        </p:spPr>
      </p:sp>
      <p:sp>
        <p:nvSpPr>
          <p:cNvPr id="55299" name="Notes Placeholder 2"/>
          <p:cNvSpPr>
            <a:spLocks noGrp="1"/>
          </p:cNvSpPr>
          <p:nvPr>
            <p:ph type="body" idx="1"/>
          </p:nvPr>
        </p:nvSpPr>
        <p:spPr bwMode="auto">
          <a:xfrm>
            <a:off x="103907" y="3238680"/>
            <a:ext cx="3829249" cy="5687282"/>
          </a:xfrm>
          <a:noFill/>
        </p:spPr>
        <p:txBody>
          <a:bodyPr wrap="square" numCol="1" anchor="t" anchorCtr="0" compatLnSpc="1">
            <a:prstTxWarp prst="textNoShape">
              <a:avLst/>
            </a:prstTxWarp>
            <a:normAutofit/>
          </a:bodyPr>
          <a:lstStyle/>
          <a:p>
            <a:pPr>
              <a:lnSpc>
                <a:spcPct val="100000"/>
              </a:lnSpc>
              <a:spcBef>
                <a:spcPts val="0"/>
              </a:spcBef>
            </a:pPr>
            <a:r>
              <a:rPr lang="en-US" sz="1100" b="1" dirty="0"/>
              <a:t>Instructor Notes:</a:t>
            </a:r>
          </a:p>
          <a:p>
            <a:pPr>
              <a:lnSpc>
                <a:spcPct val="100000"/>
              </a:lnSpc>
              <a:spcBef>
                <a:spcPts val="0"/>
              </a:spcBef>
            </a:pPr>
            <a:endParaRPr lang="en-US" sz="1100" b="1" dirty="0"/>
          </a:p>
          <a:p>
            <a:pPr>
              <a:lnSpc>
                <a:spcPct val="100000"/>
              </a:lnSpc>
              <a:spcBef>
                <a:spcPts val="0"/>
              </a:spcBef>
            </a:pPr>
            <a:r>
              <a:rPr lang="en-US" sz="1100" b="1" u="sng" dirty="0"/>
              <a:t>Skill</a:t>
            </a:r>
          </a:p>
          <a:p>
            <a:pPr>
              <a:lnSpc>
                <a:spcPct val="100000"/>
              </a:lnSpc>
              <a:spcBef>
                <a:spcPts val="0"/>
              </a:spcBef>
            </a:pPr>
            <a:endParaRPr lang="en-US" sz="1100" b="1" dirty="0"/>
          </a:p>
          <a:p>
            <a:pPr marL="232802" indent="-232802">
              <a:lnSpc>
                <a:spcPct val="100000"/>
              </a:lnSpc>
              <a:spcBef>
                <a:spcPts val="0"/>
              </a:spcBef>
              <a:buFont typeface="+mj-lt"/>
              <a:buAutoNum type="arabicParenR"/>
            </a:pPr>
            <a:r>
              <a:rPr lang="en-US" sz="1100" dirty="0"/>
              <a:t>Introduce the IDEAL model for Assertive Communication. This model helps the communicator stay Confident, Clear, and Controlled. </a:t>
            </a:r>
          </a:p>
          <a:p>
            <a:pPr marL="232802" indent="-232802">
              <a:lnSpc>
                <a:spcPct val="100000"/>
              </a:lnSpc>
              <a:spcBef>
                <a:spcPts val="0"/>
              </a:spcBef>
              <a:buFont typeface="+mj-lt"/>
              <a:buAutoNum type="arabicParenR"/>
            </a:pPr>
            <a:r>
              <a:rPr lang="en-US" sz="1100" dirty="0"/>
              <a:t>Review the points on the slide and discuss (slide builds). Use the tips for IDEAL </a:t>
            </a:r>
            <a:r>
              <a:rPr lang="en-US" sz="1100" b="1" dirty="0"/>
              <a:t>on the following page</a:t>
            </a:r>
            <a:r>
              <a:rPr lang="en-US" sz="1100" dirty="0"/>
              <a:t>. </a:t>
            </a:r>
          </a:p>
          <a:p>
            <a:pPr marL="232802" indent="-232802">
              <a:lnSpc>
                <a:spcPct val="100000"/>
              </a:lnSpc>
              <a:spcBef>
                <a:spcPts val="0"/>
              </a:spcBef>
              <a:buFont typeface="+mj-lt"/>
              <a:buAutoNum type="arabicParenR"/>
            </a:pPr>
            <a:r>
              <a:rPr lang="en-US" sz="1100" dirty="0"/>
              <a:t>Use the completed IDEAL model in the Participant Workbook (p. 85) as an example to reinforce the tips for IDEAL. </a:t>
            </a:r>
          </a:p>
          <a:p>
            <a:pPr marL="221464" indent="-221464">
              <a:lnSpc>
                <a:spcPct val="100000"/>
              </a:lnSpc>
              <a:spcBef>
                <a:spcPts val="0"/>
              </a:spcBef>
            </a:pPr>
            <a:endParaRPr lang="en-US" sz="1100" dirty="0"/>
          </a:p>
          <a:p>
            <a:pPr marL="221464" indent="-221464">
              <a:lnSpc>
                <a:spcPct val="100000"/>
              </a:lnSpc>
              <a:spcBef>
                <a:spcPts val="0"/>
              </a:spcBef>
            </a:pPr>
            <a:r>
              <a:rPr lang="en-US" sz="1100" b="1" dirty="0"/>
              <a:t>Key Points:</a:t>
            </a:r>
          </a:p>
          <a:p>
            <a:pPr marL="221464" indent="-221464">
              <a:lnSpc>
                <a:spcPct val="100000"/>
              </a:lnSpc>
              <a:spcBef>
                <a:spcPts val="0"/>
              </a:spcBef>
            </a:pPr>
            <a:endParaRPr lang="en-US" sz="1100" dirty="0"/>
          </a:p>
          <a:p>
            <a:pPr marL="232802" indent="-232802">
              <a:lnSpc>
                <a:spcPct val="100000"/>
              </a:lnSpc>
              <a:spcBef>
                <a:spcPts val="0"/>
              </a:spcBef>
              <a:buFont typeface="+mj-lt"/>
              <a:buAutoNum type="arabicParenR"/>
            </a:pPr>
            <a:r>
              <a:rPr lang="en-US" sz="1100" dirty="0"/>
              <a:t>The IDEAL Model can help you to craft an assertive conversation. </a:t>
            </a:r>
          </a:p>
          <a:p>
            <a:pPr marL="232802" indent="-232802">
              <a:lnSpc>
                <a:spcPct val="100000"/>
              </a:lnSpc>
              <a:spcBef>
                <a:spcPts val="0"/>
              </a:spcBef>
              <a:buFont typeface="+mj-lt"/>
              <a:buAutoNum type="arabicParenR"/>
            </a:pPr>
            <a:r>
              <a:rPr lang="en-US" sz="1100" dirty="0"/>
              <a:t>These are talking points, not a script. </a:t>
            </a:r>
          </a:p>
          <a:p>
            <a:pPr marL="232802" indent="-232802">
              <a:buFont typeface="+mj-lt"/>
              <a:buAutoNum type="arabicParenR"/>
            </a:pPr>
            <a:endParaRPr lang="en-US" sz="1100" dirty="0"/>
          </a:p>
        </p:txBody>
      </p:sp>
      <p:sp>
        <p:nvSpPr>
          <p:cNvPr id="97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B9FDB2-4B63-454A-84DC-2457F4A53F8A}" type="slidenum">
              <a:rPr lang="en-US" smtClean="0"/>
              <a:pPr fontAlgn="base">
                <a:spcBef>
                  <a:spcPct val="0"/>
                </a:spcBef>
                <a:spcAft>
                  <a:spcPct val="0"/>
                </a:spcAft>
                <a:defRPr/>
              </a:pPr>
              <a:t>221</a:t>
            </a:fld>
            <a:endParaRPr lang="en-US" dirty="0"/>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62772743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Notes Placeholder 2"/>
          <p:cNvSpPr>
            <a:spLocks noGrp="1"/>
          </p:cNvSpPr>
          <p:nvPr>
            <p:ph type="body" idx="1"/>
          </p:nvPr>
        </p:nvSpPr>
        <p:spPr bwMode="auto">
          <a:xfrm>
            <a:off x="73755" y="108862"/>
            <a:ext cx="4037006" cy="8729587"/>
          </a:xfrm>
          <a:noFill/>
        </p:spPr>
        <p:txBody>
          <a:bodyPr wrap="square" numCol="1" anchor="t" anchorCtr="0" compatLnSpc="1">
            <a:prstTxWarp prst="textNoShape">
              <a:avLst/>
            </a:prstTxWarp>
            <a:normAutofit/>
          </a:bodyPr>
          <a:lstStyle/>
          <a:p>
            <a:pPr>
              <a:lnSpc>
                <a:spcPct val="100000"/>
              </a:lnSpc>
              <a:spcBef>
                <a:spcPts val="0"/>
              </a:spcBef>
            </a:pPr>
            <a:r>
              <a:rPr lang="en-US" sz="1100" b="1" dirty="0"/>
              <a:t>Instructor Notes:</a:t>
            </a:r>
          </a:p>
          <a:p>
            <a:pPr>
              <a:lnSpc>
                <a:spcPct val="100000"/>
              </a:lnSpc>
              <a:spcBef>
                <a:spcPts val="0"/>
              </a:spcBef>
            </a:pPr>
            <a:endParaRPr lang="en-US" sz="800" b="1" dirty="0"/>
          </a:p>
          <a:p>
            <a:pPr marL="221464" indent="-221464">
              <a:lnSpc>
                <a:spcPct val="100000"/>
              </a:lnSpc>
              <a:spcBef>
                <a:spcPts val="0"/>
              </a:spcBef>
            </a:pPr>
            <a:r>
              <a:rPr lang="en-US" sz="1100" u="sng" dirty="0"/>
              <a:t>Tips for </a:t>
            </a:r>
            <a:r>
              <a:rPr lang="en-US" sz="1100" b="1" u="sng" dirty="0"/>
              <a:t>IDEAL</a:t>
            </a:r>
            <a:r>
              <a:rPr lang="en-US" sz="1100" dirty="0"/>
              <a:t>:</a:t>
            </a:r>
            <a:endParaRPr lang="en-US" sz="1100" u="sng" dirty="0"/>
          </a:p>
          <a:p>
            <a:pPr marL="221464" indent="-221464">
              <a:lnSpc>
                <a:spcPct val="100000"/>
              </a:lnSpc>
              <a:spcBef>
                <a:spcPts val="0"/>
              </a:spcBef>
            </a:pPr>
            <a:endParaRPr lang="en-US" sz="800" u="sng" dirty="0"/>
          </a:p>
          <a:p>
            <a:pPr marL="221464" indent="-221464">
              <a:lnSpc>
                <a:spcPct val="100000"/>
              </a:lnSpc>
              <a:spcBef>
                <a:spcPts val="0"/>
              </a:spcBef>
            </a:pPr>
            <a:r>
              <a:rPr lang="en-US" sz="1100" b="1" u="sng" dirty="0"/>
              <a:t>“I”</a:t>
            </a:r>
          </a:p>
          <a:p>
            <a:pPr marL="232802" indent="-232802">
              <a:lnSpc>
                <a:spcPct val="100000"/>
              </a:lnSpc>
              <a:spcBef>
                <a:spcPts val="0"/>
              </a:spcBef>
              <a:buFont typeface="+mj-lt"/>
              <a:buAutoNum type="arabicParenR"/>
            </a:pPr>
            <a:r>
              <a:rPr lang="en-US" sz="1100" dirty="0"/>
              <a:t>Underscore that the “I” in IDEAL is internal. This is your homework before communicating anything. </a:t>
            </a:r>
          </a:p>
          <a:p>
            <a:pPr marL="232802" indent="-232802">
              <a:lnSpc>
                <a:spcPct val="100000"/>
              </a:lnSpc>
              <a:spcBef>
                <a:spcPts val="0"/>
              </a:spcBef>
              <a:buFont typeface="+mj-lt"/>
              <a:buAutoNum type="arabicParenR"/>
            </a:pPr>
            <a:r>
              <a:rPr lang="en-US" sz="1100" dirty="0"/>
              <a:t>Students should use other skills they have already learned during this step; ATC, check for Thinking Traps, Detect Icebergs, etc.</a:t>
            </a:r>
          </a:p>
          <a:p>
            <a:pPr marL="232802" indent="-232802">
              <a:lnSpc>
                <a:spcPct val="100000"/>
              </a:lnSpc>
              <a:spcBef>
                <a:spcPts val="0"/>
              </a:spcBef>
              <a:buFont typeface="+mj-lt"/>
              <a:buAutoNum type="arabicParenR"/>
            </a:pPr>
            <a:r>
              <a:rPr lang="en-US" sz="1100" dirty="0"/>
              <a:t>Have students write BEFORE YOU TALK in their Participant Workbooks. </a:t>
            </a:r>
          </a:p>
          <a:p>
            <a:pPr marL="221464" indent="-221464">
              <a:lnSpc>
                <a:spcPct val="100000"/>
              </a:lnSpc>
              <a:spcBef>
                <a:spcPts val="0"/>
              </a:spcBef>
              <a:buAutoNum type="arabicParenR"/>
            </a:pPr>
            <a:endParaRPr lang="en-US" sz="800" dirty="0"/>
          </a:p>
          <a:p>
            <a:pPr marL="221464" indent="-221464">
              <a:lnSpc>
                <a:spcPct val="100000"/>
              </a:lnSpc>
              <a:spcBef>
                <a:spcPts val="0"/>
              </a:spcBef>
            </a:pPr>
            <a:r>
              <a:rPr lang="en-US" sz="1100" b="1" u="sng" dirty="0"/>
              <a:t>“D”</a:t>
            </a:r>
          </a:p>
          <a:p>
            <a:pPr marL="232802" indent="-232802">
              <a:lnSpc>
                <a:spcPct val="100000"/>
              </a:lnSpc>
              <a:spcBef>
                <a:spcPts val="0"/>
              </a:spcBef>
              <a:buFont typeface="+mj-lt"/>
              <a:buAutoNum type="arabicParenR"/>
            </a:pPr>
            <a:r>
              <a:rPr lang="en-US" sz="1100" dirty="0"/>
              <a:t>Objective, just the facts, draws from the skill of ATC. </a:t>
            </a:r>
          </a:p>
          <a:p>
            <a:pPr marL="232802" indent="-232802">
              <a:lnSpc>
                <a:spcPct val="100000"/>
              </a:lnSpc>
              <a:spcBef>
                <a:spcPts val="0"/>
              </a:spcBef>
              <a:buFont typeface="+mj-lt"/>
              <a:buAutoNum type="arabicParenR"/>
            </a:pPr>
            <a:r>
              <a:rPr lang="en-US" sz="1100" dirty="0"/>
              <a:t>Emphasize the importance of being specific and recent in the description of the problem. This helps ground the conversation in something both parties can address. </a:t>
            </a:r>
          </a:p>
          <a:p>
            <a:pPr marL="221464" indent="-221464">
              <a:lnSpc>
                <a:spcPct val="100000"/>
              </a:lnSpc>
              <a:spcBef>
                <a:spcPts val="0"/>
              </a:spcBef>
              <a:buAutoNum type="arabicParenR"/>
            </a:pPr>
            <a:endParaRPr lang="en-US" sz="800" dirty="0"/>
          </a:p>
          <a:p>
            <a:pPr marL="221464" indent="-221464">
              <a:lnSpc>
                <a:spcPct val="100000"/>
              </a:lnSpc>
              <a:spcBef>
                <a:spcPts val="0"/>
              </a:spcBef>
            </a:pPr>
            <a:r>
              <a:rPr lang="en-US" sz="1100" b="1" u="sng" dirty="0"/>
              <a:t>“E”</a:t>
            </a:r>
          </a:p>
          <a:p>
            <a:pPr marL="232802" indent="-232802">
              <a:lnSpc>
                <a:spcPct val="100000"/>
              </a:lnSpc>
              <a:spcBef>
                <a:spcPts val="0"/>
              </a:spcBef>
              <a:buFont typeface="+mj-lt"/>
              <a:buAutoNum type="arabicParenR"/>
            </a:pPr>
            <a:r>
              <a:rPr lang="en-US" sz="1100" dirty="0"/>
              <a:t>Emphasize that it is important to express your concerns about the problem, but it may not always be appropriate to express your feelings. </a:t>
            </a:r>
          </a:p>
          <a:p>
            <a:pPr marL="232802" indent="-232802">
              <a:lnSpc>
                <a:spcPct val="100000"/>
              </a:lnSpc>
              <a:spcBef>
                <a:spcPts val="0"/>
              </a:spcBef>
              <a:buFont typeface="+mj-lt"/>
              <a:buAutoNum type="arabicParenR"/>
            </a:pPr>
            <a:r>
              <a:rPr lang="en-US" sz="1100" dirty="0"/>
              <a:t>It is important to say “I” rather than “you” so the other person does not get defensive, and you do not fall into the Mind Reading Thinking Trap. </a:t>
            </a:r>
          </a:p>
          <a:p>
            <a:pPr marL="232802" indent="-232802">
              <a:lnSpc>
                <a:spcPct val="100000"/>
              </a:lnSpc>
              <a:spcBef>
                <a:spcPts val="0"/>
              </a:spcBef>
              <a:buFont typeface="+mj-lt"/>
              <a:buAutoNum type="arabicParenR"/>
            </a:pPr>
            <a:r>
              <a:rPr lang="en-US" sz="1100" dirty="0"/>
              <a:t>Emphasize the importance of not exaggerating. Exaggerating causes the other person to say, “I do not do that all the time!” and the conversation gets off track. </a:t>
            </a:r>
          </a:p>
          <a:p>
            <a:pPr marL="221464" indent="-221464">
              <a:lnSpc>
                <a:spcPct val="100000"/>
              </a:lnSpc>
              <a:spcBef>
                <a:spcPts val="0"/>
              </a:spcBef>
            </a:pPr>
            <a:endParaRPr lang="en-US" sz="800" u="sng" dirty="0"/>
          </a:p>
          <a:p>
            <a:pPr marL="221464" indent="-221464">
              <a:lnSpc>
                <a:spcPct val="100000"/>
              </a:lnSpc>
              <a:spcBef>
                <a:spcPts val="0"/>
              </a:spcBef>
            </a:pPr>
            <a:r>
              <a:rPr lang="en-US" sz="1100" b="1" u="sng" dirty="0"/>
              <a:t>“A”</a:t>
            </a:r>
          </a:p>
          <a:p>
            <a:pPr marL="232802" indent="-232802">
              <a:lnSpc>
                <a:spcPct val="100000"/>
              </a:lnSpc>
              <a:spcBef>
                <a:spcPts val="0"/>
              </a:spcBef>
              <a:buFont typeface="+mj-lt"/>
              <a:buAutoNum type="arabicParenR"/>
            </a:pPr>
            <a:r>
              <a:rPr lang="en-US" sz="1100" dirty="0"/>
              <a:t>Point out that “What” and “How” questions draw from the skill of Detect Icebergs, helping the conversation to get to the deeper issue and stay on track. “Why” questions can lead to defensiveness. </a:t>
            </a:r>
          </a:p>
          <a:p>
            <a:pPr marL="232802" indent="-232802">
              <a:lnSpc>
                <a:spcPct val="100000"/>
              </a:lnSpc>
              <a:spcBef>
                <a:spcPts val="0"/>
              </a:spcBef>
              <a:buFont typeface="+mj-lt"/>
              <a:buAutoNum type="arabicParenR"/>
            </a:pPr>
            <a:r>
              <a:rPr lang="en-US" sz="1100" dirty="0"/>
              <a:t>Example of reasonable change: “Be more respectful of me, if you do say something disrespectful, own up to it and apologize” versus “never say an unkind thing again.” </a:t>
            </a:r>
          </a:p>
          <a:p>
            <a:pPr marL="232802" indent="-232802">
              <a:lnSpc>
                <a:spcPct val="100000"/>
              </a:lnSpc>
              <a:spcBef>
                <a:spcPts val="0"/>
              </a:spcBef>
              <a:buFont typeface="+mj-lt"/>
              <a:buAutoNum type="arabicParenR"/>
            </a:pPr>
            <a:r>
              <a:rPr lang="en-US" sz="1100" dirty="0"/>
              <a:t>A win-win is how both parties will benefit if the agreed upon changes are made (e.g., our friendship will be stronger).</a:t>
            </a:r>
          </a:p>
          <a:p>
            <a:pPr marL="221464" indent="-221464">
              <a:lnSpc>
                <a:spcPct val="100000"/>
              </a:lnSpc>
              <a:spcBef>
                <a:spcPts val="0"/>
              </a:spcBef>
              <a:buAutoNum type="arabicParenR"/>
            </a:pPr>
            <a:endParaRPr lang="en-US" sz="800" dirty="0"/>
          </a:p>
          <a:p>
            <a:pPr marL="221464" indent="-221464">
              <a:lnSpc>
                <a:spcPct val="100000"/>
              </a:lnSpc>
              <a:spcBef>
                <a:spcPts val="0"/>
              </a:spcBef>
            </a:pPr>
            <a:r>
              <a:rPr lang="en-US" sz="1100" b="1" u="sng" dirty="0"/>
              <a:t>“L”</a:t>
            </a:r>
          </a:p>
          <a:p>
            <a:pPr marL="232802" indent="-232802">
              <a:lnSpc>
                <a:spcPct val="100000"/>
              </a:lnSpc>
              <a:spcBef>
                <a:spcPts val="0"/>
              </a:spcBef>
              <a:buFont typeface="+mj-lt"/>
              <a:buAutoNum type="arabicParenR"/>
            </a:pPr>
            <a:r>
              <a:rPr lang="en-US" sz="1100" dirty="0"/>
              <a:t>Emphasize that rewards work better than punishments, so naming a positive outcome is typically more effective than threatening a negative outcome. </a:t>
            </a:r>
          </a:p>
          <a:p>
            <a:pPr marL="221464" indent="-221464"/>
            <a:endParaRPr lang="en-US" sz="1000" dirty="0"/>
          </a:p>
          <a:p>
            <a:pPr marL="221464" indent="-221464"/>
            <a:endParaRPr lang="en-US" sz="1000" dirty="0"/>
          </a:p>
          <a:p>
            <a:pPr marL="221464" indent="-221464"/>
            <a:endParaRPr lang="en-US" sz="1000" u="sng" dirty="0"/>
          </a:p>
          <a:p>
            <a:pPr marL="221464" indent="-221464"/>
            <a:endParaRPr lang="en-US" sz="1000" dirty="0"/>
          </a:p>
          <a:p>
            <a:pPr marL="221464" indent="-221464"/>
            <a:endParaRPr lang="en-US" sz="1000" dirty="0"/>
          </a:p>
        </p:txBody>
      </p:sp>
      <p:sp>
        <p:nvSpPr>
          <p:cNvPr id="97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B9FDB2-4B63-454A-84DC-2457F4A53F8A}" type="slidenum">
              <a:rPr lang="en-US" smtClean="0"/>
              <a:pPr fontAlgn="base">
                <a:spcBef>
                  <a:spcPct val="0"/>
                </a:spcBef>
                <a:spcAft>
                  <a:spcPct val="0"/>
                </a:spcAft>
                <a:defRPr/>
              </a:pPr>
              <a:t>222</a:t>
            </a:fld>
            <a:endParaRPr lang="en-US" dirty="0"/>
          </a:p>
        </p:txBody>
      </p:sp>
      <p:sp>
        <p:nvSpPr>
          <p:cNvPr id="5"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82285984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13957" y="3179041"/>
            <a:ext cx="4032241" cy="5687282"/>
          </a:xfrm>
        </p:spPr>
        <p:txBody>
          <a:bodyPr>
            <a:noAutofit/>
          </a:bodyPr>
          <a:lstStyle/>
          <a:p>
            <a:pPr>
              <a:lnSpc>
                <a:spcPct val="100000"/>
              </a:lnSpc>
              <a:spcBef>
                <a:spcPts val="0"/>
              </a:spcBef>
            </a:pPr>
            <a:r>
              <a:rPr lang="en-US" sz="1100" b="1" dirty="0"/>
              <a:t>Instructor Notes:</a:t>
            </a:r>
          </a:p>
          <a:p>
            <a:pPr>
              <a:lnSpc>
                <a:spcPct val="100000"/>
              </a:lnSpc>
              <a:spcBef>
                <a:spcPts val="0"/>
              </a:spcBef>
            </a:pPr>
            <a:endParaRPr lang="en-US" sz="800" b="1" dirty="0"/>
          </a:p>
          <a:p>
            <a:pPr>
              <a:lnSpc>
                <a:spcPct val="100000"/>
              </a:lnSpc>
              <a:spcBef>
                <a:spcPts val="0"/>
              </a:spcBef>
            </a:pPr>
            <a:r>
              <a:rPr lang="en-US" sz="1100" b="1" u="sng" dirty="0"/>
              <a:t>Activity</a:t>
            </a:r>
            <a:r>
              <a:rPr lang="en-US" sz="1100" u="sng" dirty="0"/>
              <a:t> (Low-Tech)</a:t>
            </a:r>
          </a:p>
          <a:p>
            <a:pPr>
              <a:lnSpc>
                <a:spcPct val="100000"/>
              </a:lnSpc>
              <a:spcBef>
                <a:spcPts val="0"/>
              </a:spcBef>
            </a:pPr>
            <a:endParaRPr lang="en-US" sz="800" u="sng" dirty="0"/>
          </a:p>
          <a:p>
            <a:pPr marL="232802" indent="-232802">
              <a:lnSpc>
                <a:spcPct val="100000"/>
              </a:lnSpc>
              <a:spcBef>
                <a:spcPts val="0"/>
              </a:spcBef>
              <a:buFont typeface="+mj-lt"/>
              <a:buAutoNum type="arabicParenR"/>
            </a:pPr>
            <a:r>
              <a:rPr lang="en-US" sz="1100" dirty="0"/>
              <a:t>Refer students to their Participant Workbooks.(p. 85-87)</a:t>
            </a:r>
          </a:p>
          <a:p>
            <a:pPr marL="232802" indent="-232802">
              <a:lnSpc>
                <a:spcPct val="100000"/>
              </a:lnSpc>
              <a:spcBef>
                <a:spcPts val="0"/>
              </a:spcBef>
              <a:buFont typeface="+mj-lt"/>
              <a:buAutoNum type="arabicParenR"/>
            </a:pPr>
            <a:r>
              <a:rPr lang="en-US" sz="1100" dirty="0"/>
              <a:t>Students write a few sentences describing a specific situation in which they could apply the IDEAL model. </a:t>
            </a:r>
          </a:p>
          <a:p>
            <a:pPr marL="232802" indent="-232802">
              <a:lnSpc>
                <a:spcPct val="100000"/>
              </a:lnSpc>
              <a:spcBef>
                <a:spcPts val="0"/>
              </a:spcBef>
              <a:buFont typeface="+mj-lt"/>
              <a:buAutoNum type="arabicParenR"/>
            </a:pPr>
            <a:r>
              <a:rPr lang="en-US" sz="1100" dirty="0"/>
              <a:t>Students individually fill out the IDEAL model, recording some notes about what they are going to say at each step. Remind students that this is not a script, but rather talking points. </a:t>
            </a:r>
          </a:p>
          <a:p>
            <a:pPr marL="232802" indent="-232802">
              <a:lnSpc>
                <a:spcPct val="100000"/>
              </a:lnSpc>
              <a:spcBef>
                <a:spcPts val="0"/>
              </a:spcBef>
              <a:buFont typeface="+mj-lt"/>
              <a:buAutoNum type="arabicParenR"/>
            </a:pPr>
            <a:r>
              <a:rPr lang="en-US" sz="1100" dirty="0"/>
              <a:t>Students partner up and quickly describe their scenarios to each other. </a:t>
            </a:r>
          </a:p>
          <a:p>
            <a:pPr marL="232802" indent="-232802">
              <a:lnSpc>
                <a:spcPct val="100000"/>
              </a:lnSpc>
              <a:spcBef>
                <a:spcPts val="0"/>
              </a:spcBef>
              <a:buFont typeface="+mj-lt"/>
              <a:buAutoNum type="arabicParenR"/>
            </a:pPr>
            <a:r>
              <a:rPr lang="en-US" sz="1100" dirty="0"/>
              <a:t>Students role play their scenario with a partner using the Assertive communication style. The first partner uses their IDEAL talking points while the second partner plays the role of the person the first partner is communicating with in the scenario.</a:t>
            </a:r>
          </a:p>
          <a:p>
            <a:pPr marL="232802" indent="-232802">
              <a:lnSpc>
                <a:spcPct val="100000"/>
              </a:lnSpc>
              <a:spcBef>
                <a:spcPts val="0"/>
              </a:spcBef>
              <a:buFont typeface="+mj-lt"/>
              <a:buAutoNum type="arabicParenR"/>
            </a:pPr>
            <a:r>
              <a:rPr lang="en-US" sz="1100" dirty="0"/>
              <a:t>The second partner should respond as he or she actually would if he or she were approached with that communication style. </a:t>
            </a:r>
          </a:p>
          <a:p>
            <a:pPr marL="232802" indent="-232802">
              <a:lnSpc>
                <a:spcPct val="100000"/>
              </a:lnSpc>
              <a:spcBef>
                <a:spcPts val="0"/>
              </a:spcBef>
              <a:buFont typeface="+mj-lt"/>
              <a:buAutoNum type="arabicParenR"/>
            </a:pPr>
            <a:r>
              <a:rPr lang="en-US" sz="1100" dirty="0"/>
              <a:t>Once the first partner’s scenario is complete, the partners pause for a couple minutes to discuss how the role play went. </a:t>
            </a:r>
          </a:p>
          <a:p>
            <a:pPr marL="232802" indent="-232802">
              <a:lnSpc>
                <a:spcPct val="100000"/>
              </a:lnSpc>
              <a:spcBef>
                <a:spcPts val="0"/>
              </a:spcBef>
              <a:buFont typeface="+mj-lt"/>
              <a:buAutoNum type="arabicParenR"/>
            </a:pPr>
            <a:r>
              <a:rPr lang="en-US" sz="1100" dirty="0"/>
              <a:t>The partners then switch roles, and role play the second partner’s scenario following the same instructions. </a:t>
            </a:r>
          </a:p>
          <a:p>
            <a:pPr marL="232802" indent="-232802">
              <a:lnSpc>
                <a:spcPct val="100000"/>
              </a:lnSpc>
              <a:spcBef>
                <a:spcPts val="0"/>
              </a:spcBef>
              <a:buFont typeface="+mj-lt"/>
              <a:buAutoNum type="arabicParenR"/>
            </a:pPr>
            <a:r>
              <a:rPr lang="en-US" sz="1100" dirty="0"/>
              <a:t>Debrief activity with students asking them about their experience with the activity. </a:t>
            </a:r>
          </a:p>
          <a:p>
            <a:pPr marL="232802" indent="-232802">
              <a:lnSpc>
                <a:spcPct val="100000"/>
              </a:lnSpc>
              <a:spcBef>
                <a:spcPts val="0"/>
              </a:spcBef>
              <a:buFont typeface="+mj-lt"/>
              <a:buAutoNum type="arabicParenR"/>
            </a:pPr>
            <a:r>
              <a:rPr lang="en-US" sz="1100" dirty="0"/>
              <a:t>Emphasize that, in most cases, Assertive Communication will keep relationships strong.</a:t>
            </a:r>
          </a:p>
        </p:txBody>
      </p:sp>
      <p:sp>
        <p:nvSpPr>
          <p:cNvPr id="4" name="Slide Number Placeholder 3"/>
          <p:cNvSpPr>
            <a:spLocks noGrp="1"/>
          </p:cNvSpPr>
          <p:nvPr>
            <p:ph type="sldNum" sz="quarter" idx="10"/>
          </p:nvPr>
        </p:nvSpPr>
        <p:spPr/>
        <p:txBody>
          <a:bodyPr/>
          <a:lstStyle/>
          <a:p>
            <a:pPr>
              <a:defRPr/>
            </a:pPr>
            <a:fld id="{BD97947E-7911-49F0-B347-A8A28744A90A}" type="slidenum">
              <a:rPr lang="en-US" smtClean="0"/>
              <a:pPr>
                <a:defRPr/>
              </a:pPr>
              <a:t>223</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90255707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4" name="Slide Number Placeholder 3"/>
          <p:cNvSpPr>
            <a:spLocks noGrp="1"/>
          </p:cNvSpPr>
          <p:nvPr>
            <p:ph type="sldNum" sz="quarter" idx="10"/>
          </p:nvPr>
        </p:nvSpPr>
        <p:spPr/>
        <p:txBody>
          <a:bodyPr/>
          <a:lstStyle/>
          <a:p>
            <a:pPr>
              <a:defRPr/>
            </a:pPr>
            <a:fld id="{BD97947E-7911-49F0-B347-A8A28744A90A}" type="slidenum">
              <a:rPr lang="en-US" smtClean="0"/>
              <a:pPr>
                <a:defRPr/>
              </a:pPr>
              <a:t>224</a:t>
            </a:fld>
            <a:endParaRPr lang="en-US" dirty="0"/>
          </a:p>
        </p:txBody>
      </p:sp>
      <p:sp>
        <p:nvSpPr>
          <p:cNvPr id="6" name="Notes Placeholder 2"/>
          <p:cNvSpPr>
            <a:spLocks noGrp="1"/>
          </p:cNvSpPr>
          <p:nvPr>
            <p:ph type="body" idx="1"/>
          </p:nvPr>
        </p:nvSpPr>
        <p:spPr>
          <a:xfrm>
            <a:off x="113955" y="3238680"/>
            <a:ext cx="3829249" cy="5687282"/>
          </a:xfrm>
        </p:spPr>
        <p:txBody>
          <a:bodyPr>
            <a:normAutofit/>
          </a:bodyPr>
          <a:lstStyle/>
          <a:p>
            <a:pPr>
              <a:lnSpc>
                <a:spcPct val="100000"/>
              </a:lnSpc>
              <a:defRPr/>
            </a:pPr>
            <a:r>
              <a:rPr lang="en-US" sz="1100" b="1" dirty="0"/>
              <a:t>Instructor Notes:</a:t>
            </a:r>
          </a:p>
          <a:p>
            <a:pPr>
              <a:lnSpc>
                <a:spcPct val="100000"/>
              </a:lnSpc>
              <a:defRPr/>
            </a:pPr>
            <a:endParaRPr lang="en-US" sz="1100" b="1" dirty="0"/>
          </a:p>
          <a:p>
            <a:pPr>
              <a:lnSpc>
                <a:spcPct val="100000"/>
              </a:lnSpc>
              <a:defRPr/>
            </a:pPr>
            <a:r>
              <a:rPr lang="en-US" sz="1100" dirty="0"/>
              <a:t>Review the Key Principles (if time permits). Refer to Participants Workbook (p.88)</a:t>
            </a:r>
          </a:p>
          <a:p>
            <a:pPr marL="221464" indent="-221464">
              <a:lnSpc>
                <a:spcPct val="100000"/>
              </a:lnSpc>
              <a:buFontTx/>
              <a:buAutoNum type="arabicParenR"/>
              <a:defRPr/>
            </a:pPr>
            <a:endParaRPr lang="en-US" sz="1100" dirty="0"/>
          </a:p>
          <a:p>
            <a:pPr marL="221464" indent="-221464">
              <a:lnSpc>
                <a:spcPct val="100000"/>
              </a:lnSpc>
              <a:defRPr/>
            </a:pPr>
            <a:r>
              <a:rPr lang="en-US" sz="1100" b="1" u="sng" dirty="0"/>
              <a:t>Reflection </a:t>
            </a:r>
            <a:r>
              <a:rPr lang="en-US" sz="1100" u="sng" dirty="0"/>
              <a:t>(Low-Tech)</a:t>
            </a:r>
          </a:p>
          <a:p>
            <a:pPr marL="221464" indent="-221464">
              <a:lnSpc>
                <a:spcPct val="100000"/>
              </a:lnSpc>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own lives. </a:t>
            </a:r>
            <a:endParaRPr lang="en-US" sz="1100" u="sng" dirty="0"/>
          </a:p>
          <a:p>
            <a:pPr>
              <a:lnSpc>
                <a:spcPct val="100000"/>
              </a:lnSpc>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45912744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507"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marL="1158075" indent="-1158075">
              <a:spcBef>
                <a:spcPct val="20000"/>
              </a:spcBef>
              <a:tabLst>
                <a:tab pos="1158075" algn="l"/>
              </a:tabLst>
            </a:pPr>
            <a:r>
              <a:rPr lang="en-US" altLang="en-US" sz="1100" b="1" dirty="0">
                <a:latin typeface="Verdana" pitchFamily="34" charset="0"/>
              </a:rPr>
              <a:t>Rationale:</a:t>
            </a:r>
            <a:r>
              <a:rPr lang="en-US" altLang="en-US" sz="1100" dirty="0">
                <a:latin typeface="Verdana" pitchFamily="34" charset="0"/>
              </a:rPr>
              <a:t>	</a:t>
            </a:r>
            <a:r>
              <a:rPr kumimoji="1" lang="en-US" altLang="en-US" sz="1100" dirty="0">
                <a:latin typeface="Verdana" pitchFamily="34" charset="0"/>
              </a:rPr>
              <a:t>As Dr. Carol Dweck’s work suggests, Effective Praise builds mastery because it focuses on the strategy or the process the individual used to bring about a good outcome.</a:t>
            </a:r>
            <a:r>
              <a:rPr lang="en-US" altLang="en-US" sz="1100" dirty="0">
                <a:latin typeface="Verdana" pitchFamily="34" charset="0"/>
              </a:rPr>
              <a:t> </a:t>
            </a:r>
            <a:endParaRPr kumimoji="1" lang="en-US" altLang="en-US" sz="1100"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Objective:</a:t>
            </a:r>
            <a:r>
              <a:rPr lang="en-US" altLang="en-US" sz="1100" dirty="0">
                <a:latin typeface="Verdana" pitchFamily="34" charset="0"/>
              </a:rPr>
              <a:t>	Use Effective </a:t>
            </a:r>
            <a:r>
              <a:rPr kumimoji="1" lang="en-US" altLang="en-US" sz="1100" dirty="0">
                <a:latin typeface="Verdana" pitchFamily="34" charset="0"/>
              </a:rPr>
              <a:t>Praise to build mastery and winning streaks.</a:t>
            </a:r>
          </a:p>
          <a:p>
            <a:pPr marL="1158075" indent="-1158075">
              <a:spcBef>
                <a:spcPct val="20000"/>
              </a:spcBef>
              <a:tabLst>
                <a:tab pos="1158075" algn="l"/>
              </a:tabLst>
            </a:pPr>
            <a:endParaRPr kumimoji="1" lang="en-US" altLang="en-US" sz="1100" dirty="0">
              <a:latin typeface="Verdana" pitchFamily="34" charset="0"/>
            </a:endParaRPr>
          </a:p>
          <a:p>
            <a:pPr marL="1158075" indent="-1158075">
              <a:spcBef>
                <a:spcPct val="20000"/>
              </a:spcBef>
              <a:tabLst>
                <a:tab pos="1158075" algn="l"/>
              </a:tabLst>
            </a:pPr>
            <a:r>
              <a:rPr lang="en-US" altLang="en-US" sz="1100" b="1" dirty="0">
                <a:latin typeface="Verdana" pitchFamily="34" charset="0"/>
              </a:rPr>
              <a:t>Note:	</a:t>
            </a:r>
            <a:r>
              <a:rPr lang="en-US" altLang="en-US" sz="1100" dirty="0">
                <a:latin typeface="Verdana" pitchFamily="34" charset="0"/>
              </a:rPr>
              <a:t>This is a companion unit to Unit 17: Active Constructive Responding, but can be taught separately.</a:t>
            </a: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Unit Overview and Recommended Timing:</a:t>
            </a:r>
          </a:p>
          <a:p>
            <a:pPr marL="1158075" indent="-1158075">
              <a:spcBef>
                <a:spcPct val="20000"/>
              </a:spcBef>
              <a:tabLst>
                <a:tab pos="1158075" algn="l"/>
              </a:tabLst>
            </a:pPr>
            <a:endParaRPr lang="en-US" altLang="en-US" sz="11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rPr>
              <a:t>Resilience Training for Teens, </a:t>
            </a:r>
          </a:p>
          <a:p>
            <a:pPr fontAlgn="auto">
              <a:spcAft>
                <a:spcPts val="0"/>
              </a:spcAft>
              <a:defRPr/>
            </a:pPr>
            <a:r>
              <a:rPr lang="en-US" sz="2000" b="1" dirty="0">
                <a:latin typeface="Verdana" pitchFamily="34" charset="0"/>
              </a:rPr>
              <a:t>Unit 16: </a:t>
            </a:r>
            <a:r>
              <a:rPr kumimoji="1" lang="en-US" sz="2000" b="1" dirty="0">
                <a:latin typeface="Verdana" pitchFamily="34" charset="0"/>
              </a:rPr>
              <a:t>Effective Praise</a:t>
            </a:r>
            <a:endParaRPr kumimoji="1" lang="en-US" sz="2000" b="1" dirty="0">
              <a:latin typeface="Verdana" pitchFamily="34" charset="0"/>
              <a:cs typeface="+mn-cs"/>
            </a:endParaRPr>
          </a:p>
        </p:txBody>
      </p:sp>
      <p:pic>
        <p:nvPicPr>
          <p:cNvPr id="21509" name="Picture 8" descr="CSF2-slide-template-text.png"/>
          <p:cNvPicPr>
            <a:picLocks noChangeAspect="1"/>
          </p:cNvPicPr>
          <p:nvPr/>
        </p:nvPicPr>
        <p:blipFill>
          <a:blip r:embed="rId4"/>
          <a:srcRect/>
          <a:stretch>
            <a:fillRect/>
          </a:stretch>
        </p:blipFill>
        <p:spPr bwMode="auto">
          <a:xfrm>
            <a:off x="733294" y="26133"/>
            <a:ext cx="2552832" cy="859241"/>
          </a:xfrm>
          <a:prstGeom prst="rect">
            <a:avLst/>
          </a:prstGeom>
          <a:noFill/>
          <a:ln w="9525">
            <a:noFill/>
            <a:miter lim="800000"/>
            <a:headEnd/>
            <a:tailEnd/>
          </a:ln>
        </p:spPr>
      </p:pic>
      <p:pic>
        <p:nvPicPr>
          <p:cNvPr id="21510" name="Picture 8" descr="csf2_logo-l.png"/>
          <p:cNvPicPr>
            <a:picLocks noChangeAspect="1"/>
          </p:cNvPicPr>
          <p:nvPr/>
        </p:nvPicPr>
        <p:blipFill>
          <a:blip r:embed="rId5"/>
          <a:srcRect/>
          <a:stretch>
            <a:fillRect/>
          </a:stretch>
        </p:blipFill>
        <p:spPr bwMode="auto">
          <a:xfrm>
            <a:off x="44124" y="119894"/>
            <a:ext cx="646575" cy="653269"/>
          </a:xfrm>
          <a:prstGeom prst="rect">
            <a:avLst/>
          </a:prstGeom>
          <a:noFill/>
          <a:ln w="9525">
            <a:noFill/>
            <a:miter lim="800000"/>
            <a:headEnd/>
            <a:tailEnd/>
          </a:ln>
        </p:spPr>
      </p:pic>
      <p:graphicFrame>
        <p:nvGraphicFramePr>
          <p:cNvPr id="11" name="Table 10"/>
          <p:cNvGraphicFramePr>
            <a:graphicFrameLocks noGrp="1"/>
          </p:cNvGraphicFramePr>
          <p:nvPr>
            <p:extLst>
              <p:ext uri="{D42A27DB-BD31-4B8C-83A1-F6EECF244321}">
                <p14:modId xmlns:p14="http://schemas.microsoft.com/office/powerpoint/2010/main" val="2573963263"/>
              </p:ext>
            </p:extLst>
          </p:nvPr>
        </p:nvGraphicFramePr>
        <p:xfrm>
          <a:off x="234292" y="4261451"/>
          <a:ext cx="6572250" cy="2743415"/>
        </p:xfrm>
        <a:graphic>
          <a:graphicData uri="http://schemas.openxmlformats.org/drawingml/2006/table">
            <a:tbl>
              <a:tblPr/>
              <a:tblGrid>
                <a:gridCol w="5434337">
                  <a:extLst>
                    <a:ext uri="{9D8B030D-6E8A-4147-A177-3AD203B41FA5}">
                      <a16:colId xmlns:a16="http://schemas.microsoft.com/office/drawing/2014/main" val="20000"/>
                    </a:ext>
                  </a:extLst>
                </a:gridCol>
                <a:gridCol w="1137913">
                  <a:extLst>
                    <a:ext uri="{9D8B030D-6E8A-4147-A177-3AD203B41FA5}">
                      <a16:colId xmlns:a16="http://schemas.microsoft.com/office/drawing/2014/main" val="20001"/>
                    </a:ext>
                  </a:extLst>
                </a:gridCol>
              </a:tblGrid>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Define Effective Praise</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617274">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 </a:t>
                      </a:r>
                      <a:r>
                        <a:rPr lang="en-US" sz="1100" b="0" i="0" u="none" strike="noStrike" kern="1200" dirty="0">
                          <a:solidFill>
                            <a:schemeClr val="tx1"/>
                          </a:solidFill>
                          <a:latin typeface="Verdana" pitchFamily="34" charset="0"/>
                          <a:ea typeface="Calibri"/>
                        </a:rPr>
                        <a:t>Effective</a:t>
                      </a:r>
                      <a:r>
                        <a:rPr lang="en-US" sz="1100" b="0" i="0" u="none" strike="noStrike" kern="1200" baseline="0" dirty="0">
                          <a:solidFill>
                            <a:schemeClr val="tx1"/>
                          </a:solidFill>
                          <a:latin typeface="Verdana" pitchFamily="34" charset="0"/>
                          <a:ea typeface="Calibri"/>
                        </a:rPr>
                        <a:t> Praise demonstrations *(LT)</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p>
                      <a:pPr marL="914400" marR="0" indent="-914400" algn="l" rtl="0" fontAlgn="base">
                        <a:lnSpc>
                          <a:spcPct val="115000"/>
                        </a:lnSpc>
                        <a:spcBef>
                          <a:spcPts val="0"/>
                        </a:spcBef>
                        <a:spcAft>
                          <a:spcPts val="0"/>
                        </a:spcAft>
                        <a:tabLst>
                          <a:tab pos="914400" algn="l"/>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617274">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 </a:t>
                      </a:r>
                      <a:r>
                        <a:rPr lang="en-US" sz="1100" b="0" i="0" u="none" strike="noStrike" kern="1200" dirty="0">
                          <a:solidFill>
                            <a:schemeClr val="tx1"/>
                          </a:solidFill>
                          <a:latin typeface="Verdana" pitchFamily="34" charset="0"/>
                          <a:ea typeface="Calibri"/>
                        </a:rPr>
                        <a:t>Personal</a:t>
                      </a:r>
                      <a:r>
                        <a:rPr lang="en-US" sz="1100" b="0" i="0" u="none" strike="noStrike" kern="1200" baseline="0" dirty="0">
                          <a:solidFill>
                            <a:schemeClr val="tx1"/>
                          </a:solidFill>
                          <a:latin typeface="Verdana" pitchFamily="34" charset="0"/>
                          <a:ea typeface="Calibri"/>
                        </a:rPr>
                        <a:t> example of Effective Praise *(LT)</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5</a:t>
                      </a:r>
                      <a:r>
                        <a:rPr lang="en-US" sz="1100" b="0" i="0" u="none" strike="noStrike" kern="1200" baseline="0" dirty="0">
                          <a:solidFill>
                            <a:schemeClr val="dk1"/>
                          </a:solidFill>
                          <a:latin typeface="Verdana" pitchFamily="34" charset="0"/>
                          <a:ea typeface="Calibri"/>
                        </a:rPr>
                        <a:t> </a:t>
                      </a:r>
                      <a:r>
                        <a:rPr lang="en-US" sz="1100" b="0" i="0" u="none" strike="noStrike" kern="1200" dirty="0">
                          <a:solidFill>
                            <a:schemeClr val="dk1"/>
                          </a:solidFill>
                          <a:latin typeface="Verdana" pitchFamily="34" charset="0"/>
                          <a:ea typeface="Calibri"/>
                        </a:rPr>
                        <a:t>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Reflection: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daily lives *</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274320">
                <a:tc>
                  <a:txBody>
                    <a:bodyPr/>
                    <a:lstStyle/>
                    <a:p>
                      <a:pPr marL="3175" marR="0" indent="0" algn="l" rtl="0" fontAlgn="base">
                        <a:lnSpc>
                          <a:spcPct val="115000"/>
                        </a:lnSpc>
                        <a:spcBef>
                          <a:spcPts val="0"/>
                        </a:spcBef>
                        <a:spcAft>
                          <a:spcPts val="0"/>
                        </a:spcAft>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20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bl>
          </a:graphicData>
        </a:graphic>
      </p:graphicFrame>
      <p:sp>
        <p:nvSpPr>
          <p:cNvPr id="10" name="Slide Number Placeholder 9"/>
          <p:cNvSpPr>
            <a:spLocks noGrp="1"/>
          </p:cNvSpPr>
          <p:nvPr>
            <p:ph type="sldNum" sz="quarter" idx="5"/>
          </p:nvPr>
        </p:nvSpPr>
        <p:spPr/>
        <p:txBody>
          <a:bodyPr/>
          <a:lstStyle/>
          <a:p>
            <a:pPr>
              <a:defRPr/>
            </a:pPr>
            <a:fld id="{970E62B1-FB3B-4E2C-BD07-0478F54170C8}" type="slidenum">
              <a:rPr lang="en-US"/>
              <a:pPr>
                <a:defRPr/>
              </a:pPr>
              <a:t>225</a:t>
            </a:fld>
            <a:endParaRPr lang="en-US" dirty="0"/>
          </a:p>
        </p:txBody>
      </p:sp>
      <p:sp>
        <p:nvSpPr>
          <p:cNvPr id="13"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64905916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a:spcBef>
                <a:spcPct val="20000"/>
              </a:spcBef>
              <a:tabLst>
                <a:tab pos="54753" algn="l"/>
              </a:tabLst>
              <a:defRPr/>
            </a:pPr>
            <a:r>
              <a:rPr lang="en-US" altLang="en-US" sz="1100" b="1" i="1" dirty="0">
                <a:latin typeface="Verdana" pitchFamily="34" charset="0"/>
              </a:rPr>
              <a:t>Effective Praise</a:t>
            </a:r>
            <a:r>
              <a:rPr lang="en-US" altLang="en-US" sz="1100" i="1" dirty="0">
                <a:latin typeface="Verdana" pitchFamily="34" charset="0"/>
              </a:rPr>
              <a:t>	</a:t>
            </a:r>
            <a:r>
              <a:rPr lang="en-US" altLang="en-US" sz="1100" dirty="0">
                <a:latin typeface="Verdana" pitchFamily="34" charset="0"/>
              </a:rPr>
              <a:t>A skill used to build mastery and winning streaks by 			naming the specific strategy, effort, or skill that led to the 			good outcome</a:t>
            </a:r>
          </a:p>
          <a:p>
            <a:pPr marL="1117607" indent="-1117607">
              <a:spcBef>
                <a:spcPct val="20000"/>
              </a:spcBef>
              <a:tabLst>
                <a:tab pos="1117607" algn="l"/>
              </a:tabLst>
              <a:defRPr/>
            </a:pPr>
            <a:endParaRPr lang="en-US" altLang="en-US" sz="1100" b="1" dirty="0">
              <a:latin typeface="Verdana" pitchFamily="34" charset="0"/>
            </a:endParaRPr>
          </a:p>
          <a:p>
            <a:pPr marL="1117607" indent="-1117607">
              <a:spcBef>
                <a:spcPct val="20000"/>
              </a:spcBef>
              <a:tabLst>
                <a:tab pos="1117607" algn="l"/>
              </a:tabLst>
              <a:defRPr/>
            </a:pPr>
            <a:endParaRPr lang="en-US" altLang="en-US" sz="10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Effective Praise</a:t>
            </a:r>
          </a:p>
          <a:p>
            <a:pPr fontAlgn="auto">
              <a:spcAft>
                <a:spcPts val="0"/>
              </a:spcAft>
              <a:defRPr/>
            </a:pPr>
            <a:r>
              <a:rPr lang="en-US" sz="2000" b="1" dirty="0">
                <a:latin typeface="Verdana" pitchFamily="34" charset="0"/>
                <a:ea typeface="+mj-ea"/>
                <a:cs typeface="+mj-cs"/>
              </a:rPr>
              <a:t>Key Terms</a:t>
            </a:r>
          </a:p>
        </p:txBody>
      </p:sp>
      <p:pic>
        <p:nvPicPr>
          <p:cNvPr id="22533"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22534"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BB6C73A7-AE1E-439C-9C5E-3FD91DDD22F7}" type="slidenum">
              <a:rPr lang="en-US"/>
              <a:pPr>
                <a:defRPr/>
              </a:pPr>
              <a:t>226</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62509366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xfrm>
            <a:off x="113956"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a:t>
            </a:r>
            <a:r>
              <a:rPr lang="en-US" sz="1100" u="sng" dirty="0"/>
              <a:t> (Low-Tech)</a:t>
            </a:r>
          </a:p>
          <a:p>
            <a:pPr>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Begin the lesson with Hunt the Good Stuff.</a:t>
            </a:r>
          </a:p>
          <a:p>
            <a:pPr marL="232802" indent="-232802">
              <a:lnSpc>
                <a:spcPct val="100000"/>
              </a:lnSpc>
              <a:spcBef>
                <a:spcPts val="0"/>
              </a:spcBef>
              <a:buFont typeface="+mj-lt"/>
              <a:buAutoNum type="arabicParenR"/>
              <a:defRPr/>
            </a:pPr>
            <a:r>
              <a:rPr lang="en-US" sz="1100" dirty="0"/>
              <a:t>Have students write down one to three good things in the Participant Workbook.</a:t>
            </a:r>
          </a:p>
          <a:p>
            <a:pPr marL="232802" indent="-232802">
              <a:lnSpc>
                <a:spcPct val="100000"/>
              </a:lnSpc>
              <a:spcBef>
                <a:spcPts val="0"/>
              </a:spcBef>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lnSpc>
                <a:spcPct val="100000"/>
              </a:lnSpc>
              <a:spcBef>
                <a:spcPts val="0"/>
              </a:spcBef>
              <a:buFont typeface="+mj-lt"/>
              <a:buAutoNum type="arabicParenR"/>
              <a:defRPr/>
            </a:pPr>
            <a:r>
              <a:rPr lang="en-US" sz="1100" dirty="0"/>
              <a:t>Ask a couple students to share their “"Good Stuff"” at the group level. Remember to emphasize that the students explain why it is a good thing to them. </a:t>
            </a:r>
          </a:p>
          <a:p>
            <a:pPr marL="221464" indent="-221464">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Optimism is important for resilience.</a:t>
            </a:r>
          </a:p>
          <a:p>
            <a:pPr marL="232802" indent="-232802">
              <a:lnSpc>
                <a:spcPct val="100000"/>
              </a:lnSpc>
              <a:spcBef>
                <a:spcPts val="0"/>
              </a:spcBef>
              <a:buFont typeface="+mj-lt"/>
              <a:buAutoNum type="arabicParenR"/>
              <a:defRPr/>
            </a:pPr>
            <a:r>
              <a:rPr lang="en-US" sz="1100" dirty="0"/>
              <a:t>HTGS is a skill to use daily, or at least several times a week</a:t>
            </a:r>
          </a:p>
          <a:p>
            <a:pPr marL="221464" indent="-221464">
              <a:buFontTx/>
              <a:buAutoNum type="arabicParenR"/>
              <a:defRPr/>
            </a:pPr>
            <a:endParaRPr lang="en-US" sz="1100" dirty="0"/>
          </a:p>
          <a:p>
            <a:pPr marL="221464" indent="-221464">
              <a:defRPr/>
            </a:pPr>
            <a:endParaRPr lang="en-US" sz="1000" dirty="0"/>
          </a:p>
          <a:p>
            <a:pPr marL="221464" indent="-221464">
              <a:defRPr/>
            </a:pPr>
            <a:endParaRPr lang="en-US" sz="1000" dirty="0"/>
          </a:p>
          <a:p>
            <a:pPr>
              <a:defRPr/>
            </a:pPr>
            <a:endParaRPr lang="en-US" dirty="0"/>
          </a:p>
        </p:txBody>
      </p:sp>
      <p:sp>
        <p:nvSpPr>
          <p:cNvPr id="4" name="Slide Number Placeholder 3"/>
          <p:cNvSpPr>
            <a:spLocks noGrp="1"/>
          </p:cNvSpPr>
          <p:nvPr>
            <p:ph type="sldNum" sz="quarter" idx="5"/>
          </p:nvPr>
        </p:nvSpPr>
        <p:spPr/>
        <p:txBody>
          <a:bodyPr/>
          <a:lstStyle/>
          <a:p>
            <a:pPr>
              <a:defRPr/>
            </a:pPr>
            <a:fld id="{DF4D60F1-98C9-41C9-A6D2-B354B0E102AC}" type="slidenum">
              <a:rPr lang="en-US" smtClean="0"/>
              <a:pPr>
                <a:defRPr/>
              </a:pPr>
              <a:t>227</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57767100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02755" name="Notes Placeholder 2"/>
          <p:cNvSpPr>
            <a:spLocks noGrp="1"/>
          </p:cNvSpPr>
          <p:nvPr>
            <p:ph type="body" idx="1"/>
          </p:nvPr>
        </p:nvSpPr>
        <p:spPr bwMode="auto">
          <a:xfrm>
            <a:off x="212848" y="3248851"/>
            <a:ext cx="3829249" cy="5687282"/>
          </a:xfrm>
        </p:spPr>
        <p:txBody>
          <a:bodyPr wrap="square" numCol="1" anchor="t" anchorCtr="0" compatLnSpc="1">
            <a:prstTxWarp prst="textNoShape">
              <a:avLst/>
            </a:prstTxWarp>
          </a:bodyPr>
          <a:lstStyle/>
          <a:p>
            <a:pPr eaLnBrk="1" hangingPunct="1">
              <a:defRPr/>
            </a:pPr>
            <a:endParaRPr lang="en-US" sz="1000" dirty="0"/>
          </a:p>
          <a:p>
            <a:pPr eaLnBrk="1" hangingPunct="1">
              <a:defRPr/>
            </a:pPr>
            <a:endParaRPr lang="en-US" sz="1000" dirty="0"/>
          </a:p>
          <a:p>
            <a:pPr>
              <a:defRPr/>
            </a:pPr>
            <a:endParaRPr lang="en-US" sz="1000" dirty="0"/>
          </a:p>
        </p:txBody>
      </p:sp>
      <p:sp>
        <p:nvSpPr>
          <p:cNvPr id="7" name="Slide Number Placeholder 6"/>
          <p:cNvSpPr>
            <a:spLocks noGrp="1"/>
          </p:cNvSpPr>
          <p:nvPr>
            <p:ph type="sldNum" sz="quarter" idx="5"/>
          </p:nvPr>
        </p:nvSpPr>
        <p:spPr/>
        <p:txBody>
          <a:bodyPr/>
          <a:lstStyle/>
          <a:p>
            <a:pPr>
              <a:defRPr/>
            </a:pPr>
            <a:fld id="{7CBE4240-EB5B-4E94-B6BD-61D9F76E96AF}" type="slidenum">
              <a:rPr lang="en-US" smtClean="0"/>
              <a:pPr>
                <a:defRPr/>
              </a:pPr>
              <a:t>228</a:t>
            </a:fld>
            <a:endParaRPr lang="en-US" dirty="0"/>
          </a:p>
        </p:txBody>
      </p:sp>
      <p:sp>
        <p:nvSpPr>
          <p:cNvPr id="6" name="Notes Placeholder 2"/>
          <p:cNvSpPr txBox="1">
            <a:spLocks/>
          </p:cNvSpPr>
          <p:nvPr/>
        </p:nvSpPr>
        <p:spPr bwMode="auto">
          <a:xfrm>
            <a:off x="103924" y="3248853"/>
            <a:ext cx="3829249" cy="5687282"/>
          </a:xfrm>
          <a:prstGeom prst="rect">
            <a:avLst/>
          </a:prstGeom>
        </p:spPr>
        <p:txBody>
          <a:bodyPr vert="horz" wrap="square" lIns="94515" tIns="47257" rIns="94515" bIns="47257" numCol="1" rtlCol="0" anchor="t" anchorCtr="0" compatLnSpc="1">
            <a:prstTxWarp prst="textNoShape">
              <a:avLst/>
            </a:prstTxWarp>
            <a:normAutofit/>
          </a:bodyPr>
          <a:lstStyle/>
          <a:p>
            <a:pPr defTabSz="885858" eaLnBrk="0" hangingPunct="0">
              <a:spcBef>
                <a:spcPts val="0"/>
              </a:spcBef>
              <a:defRPr/>
            </a:pPr>
            <a:r>
              <a:rPr lang="en-US" sz="1100" b="1" dirty="0">
                <a:latin typeface="Verdana" pitchFamily="34" charset="0"/>
                <a:cs typeface="+mn-cs"/>
              </a:rPr>
              <a:t>Instructor Notes: </a:t>
            </a:r>
          </a:p>
          <a:p>
            <a:pPr defTabSz="885858" eaLnBrk="0" hangingPunct="0">
              <a:spcBef>
                <a:spcPts val="0"/>
              </a:spcBef>
              <a:defRPr/>
            </a:pPr>
            <a:endParaRPr lang="en-US" sz="1100" dirty="0">
              <a:latin typeface="Verdana" pitchFamily="34" charset="0"/>
              <a:cs typeface="+mn-cs"/>
            </a:endParaRPr>
          </a:p>
          <a:p>
            <a:pPr marL="232802" lvl="1" indent="-232802" defTabSz="885858">
              <a:spcBef>
                <a:spcPts val="0"/>
              </a:spcBef>
              <a:buFont typeface="+mj-lt"/>
              <a:buAutoNum type="arabicParenR"/>
              <a:defRPr/>
            </a:pPr>
            <a:r>
              <a:rPr lang="en-US" altLang="en-US" sz="1100" dirty="0">
                <a:latin typeface="Verdana" pitchFamily="34" charset="0"/>
                <a:cs typeface="+mn-cs"/>
              </a:rPr>
              <a:t>Tell students in one sentence what they will be learning.</a:t>
            </a:r>
          </a:p>
          <a:p>
            <a:pPr marL="232802" lvl="1" indent="-232802" defTabSz="885858">
              <a:spcBef>
                <a:spcPts val="0"/>
              </a:spcBef>
              <a:buFont typeface="+mj-lt"/>
              <a:buAutoNum type="arabicParenR"/>
              <a:defRPr/>
            </a:pPr>
            <a:r>
              <a:rPr lang="en-US" altLang="en-US" sz="1100" dirty="0">
                <a:latin typeface="Verdana" pitchFamily="34" charset="0"/>
                <a:cs typeface="+mn-cs"/>
              </a:rPr>
              <a:t>Provide students with the resilience Core Competency the skill targets. </a:t>
            </a:r>
          </a:p>
          <a:p>
            <a:pPr marL="231895" lvl="1" indent="-231895" defTabSz="885858">
              <a:spcBef>
                <a:spcPts val="0"/>
              </a:spcBef>
              <a:defRPr/>
            </a:pPr>
            <a:endParaRPr lang="en-US" altLang="en-US" sz="1100" b="1" dirty="0">
              <a:latin typeface="Verdana" pitchFamily="34" charset="0"/>
              <a:cs typeface="+mn-cs"/>
            </a:endParaRPr>
          </a:p>
          <a:p>
            <a:pPr marL="231895" lvl="1" indent="-231895" defTabSz="885858">
              <a:spcBef>
                <a:spcPts val="0"/>
              </a:spcBef>
              <a:defRPr/>
            </a:pPr>
            <a:r>
              <a:rPr lang="en-US" altLang="en-US" sz="1100" b="1" dirty="0">
                <a:latin typeface="Verdana" pitchFamily="34" charset="0"/>
                <a:cs typeface="+mn-cs"/>
              </a:rPr>
              <a:t>Key Points:</a:t>
            </a:r>
          </a:p>
          <a:p>
            <a:pPr marL="231895" lvl="1" indent="-231895" defTabSz="885858">
              <a:spcBef>
                <a:spcPts val="0"/>
              </a:spcBef>
              <a:defRPr/>
            </a:pPr>
            <a:endParaRPr lang="en-US" altLang="en-US" sz="1100" b="1" dirty="0">
              <a:latin typeface="Verdana" pitchFamily="34" charset="0"/>
              <a:cs typeface="+mn-cs"/>
            </a:endParaRPr>
          </a:p>
          <a:p>
            <a:pPr marL="232802" lvl="1" indent="-232802" defTabSz="885858">
              <a:spcBef>
                <a:spcPts val="0"/>
              </a:spcBef>
              <a:buFont typeface="+mj-lt"/>
              <a:buAutoNum type="arabicParenR"/>
              <a:defRPr/>
            </a:pPr>
            <a:r>
              <a:rPr lang="en-US" altLang="en-US" sz="1100" dirty="0">
                <a:latin typeface="Verdana" pitchFamily="34" charset="0"/>
                <a:cs typeface="+mn-cs"/>
              </a:rPr>
              <a:t>This skill is about how to give someone or yourself praise when they or you do something that deserves praise. </a:t>
            </a:r>
          </a:p>
          <a:p>
            <a:pPr marL="232802" lvl="1" indent="-232802" defTabSz="885858">
              <a:spcBef>
                <a:spcPts val="0"/>
              </a:spcBef>
              <a:buFont typeface="+mj-lt"/>
              <a:buAutoNum type="arabicParenR"/>
              <a:defRPr/>
            </a:pPr>
            <a:r>
              <a:rPr lang="en-US" altLang="en-US" sz="1100" dirty="0">
                <a:latin typeface="Verdana" pitchFamily="34" charset="0"/>
                <a:cs typeface="+mn-cs"/>
              </a:rPr>
              <a:t>Effective Praise builds Connection. </a:t>
            </a:r>
          </a:p>
          <a:p>
            <a:pPr marL="232802" lvl="1" indent="-232802" defTabSz="885858">
              <a:spcBef>
                <a:spcPts val="0"/>
              </a:spcBef>
              <a:buFont typeface="+mj-lt"/>
              <a:buAutoNum type="arabicParenR"/>
              <a:defRPr/>
            </a:pPr>
            <a:endParaRPr lang="en-US" altLang="en-US" sz="1100" dirty="0">
              <a:latin typeface="Verdana" pitchFamily="34" charset="0"/>
              <a:cs typeface="+mn-cs"/>
            </a:endParaRPr>
          </a:p>
          <a:p>
            <a:pPr marL="232802" indent="-232802" defTabSz="885858">
              <a:spcBef>
                <a:spcPts val="0"/>
              </a:spcBef>
              <a:buFont typeface="+mj-lt"/>
              <a:buAutoNum type="arabicParenR"/>
              <a:defRPr/>
            </a:pPr>
            <a:endParaRPr lang="en-US" sz="1100" dirty="0">
              <a:latin typeface="Verdana" pitchFamily="34" charset="0"/>
              <a:cs typeface="+mn-cs"/>
            </a:endParaRPr>
          </a:p>
          <a:p>
            <a:pPr marL="232802" indent="-232802" defTabSz="885858">
              <a:lnSpc>
                <a:spcPts val="1163"/>
              </a:lnSpc>
              <a:spcBef>
                <a:spcPct val="30000"/>
              </a:spcBef>
              <a:buFont typeface="+mj-lt"/>
              <a:buAutoNum type="arabicParenR"/>
              <a:defRPr/>
            </a:pPr>
            <a:endParaRPr lang="en-US" sz="1000" dirty="0">
              <a:latin typeface="Verdana" pitchFamily="34" charset="0"/>
              <a:cs typeface="+mn-cs"/>
            </a:endParaRPr>
          </a:p>
          <a:p>
            <a:pPr defTabSz="885858" eaLnBrk="0" hangingPunct="0">
              <a:lnSpc>
                <a:spcPts val="1163"/>
              </a:lnSpc>
              <a:spcBef>
                <a:spcPct val="30000"/>
              </a:spcBef>
              <a:defRPr/>
            </a:pPr>
            <a:endParaRPr lang="en-US" sz="1000" dirty="0">
              <a:latin typeface="Verdana" pitchFamily="34" charset="0"/>
              <a:cs typeface="+mn-cs"/>
            </a:endParaRP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77035753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13954" y="3238680"/>
            <a:ext cx="3829249" cy="5687282"/>
          </a:xfrm>
        </p:spPr>
        <p:txBody>
          <a:bodyPr>
            <a:noAutofit/>
          </a:bodyPr>
          <a:lstStyle/>
          <a:p>
            <a:pPr>
              <a:lnSpc>
                <a:spcPct val="100000"/>
              </a:lnSpc>
              <a:spcBef>
                <a:spcPts val="0"/>
              </a:spcBef>
              <a:defRPr/>
            </a:pPr>
            <a:r>
              <a:rPr kumimoji="1" lang="en-US" sz="1100" b="1" dirty="0"/>
              <a:t>Instructor Notes:</a:t>
            </a:r>
          </a:p>
          <a:p>
            <a:pPr>
              <a:lnSpc>
                <a:spcPct val="100000"/>
              </a:lnSpc>
              <a:spcBef>
                <a:spcPts val="0"/>
              </a:spcBef>
              <a:defRPr/>
            </a:pPr>
            <a:endParaRPr kumimoji="1" lang="en-US" sz="1100" b="1" dirty="0"/>
          </a:p>
          <a:p>
            <a:pPr marL="223524" indent="-223524">
              <a:lnSpc>
                <a:spcPct val="100000"/>
              </a:lnSpc>
              <a:spcBef>
                <a:spcPts val="0"/>
              </a:spcBef>
              <a:defRPr/>
            </a:pPr>
            <a:r>
              <a:rPr kumimoji="1" lang="en-US" sz="1100" b="1" u="sng" dirty="0"/>
              <a:t>Skill</a:t>
            </a:r>
          </a:p>
          <a:p>
            <a:pPr marL="223524" indent="-223524">
              <a:lnSpc>
                <a:spcPct val="100000"/>
              </a:lnSpc>
              <a:spcBef>
                <a:spcPts val="0"/>
              </a:spcBef>
              <a:defRPr/>
            </a:pPr>
            <a:endParaRPr kumimoji="1" lang="en-US" sz="1100" u="sng" dirty="0"/>
          </a:p>
          <a:p>
            <a:pPr marL="232802" indent="-232802">
              <a:lnSpc>
                <a:spcPct val="100000"/>
              </a:lnSpc>
              <a:spcBef>
                <a:spcPts val="0"/>
              </a:spcBef>
              <a:buFont typeface="+mj-lt"/>
              <a:buAutoNum type="arabicParenR"/>
              <a:defRPr/>
            </a:pPr>
            <a:r>
              <a:rPr kumimoji="1" lang="en-US" sz="1100" dirty="0"/>
              <a:t>Ask students what effective criticism is. </a:t>
            </a:r>
          </a:p>
          <a:p>
            <a:pPr marL="232802" indent="-232802">
              <a:lnSpc>
                <a:spcPct val="100000"/>
              </a:lnSpc>
              <a:spcBef>
                <a:spcPts val="0"/>
              </a:spcBef>
              <a:buFont typeface="+mj-lt"/>
              <a:buAutoNum type="arabicParenR"/>
              <a:defRPr/>
            </a:pPr>
            <a:r>
              <a:rPr kumimoji="1" lang="en-US" sz="1100" dirty="0"/>
              <a:t>Demonstrate the use of Effective Praise, following the demonstration instructions below.</a:t>
            </a:r>
            <a:r>
              <a:rPr kumimoji="1" lang="en-US" sz="1100" b="1" dirty="0"/>
              <a:t> </a:t>
            </a:r>
            <a:endParaRPr lang="en-US" sz="1100" b="1" dirty="0"/>
          </a:p>
          <a:p>
            <a:pPr marL="223524" indent="-223524">
              <a:lnSpc>
                <a:spcPct val="100000"/>
              </a:lnSpc>
              <a:spcBef>
                <a:spcPts val="0"/>
              </a:spcBef>
              <a:defRPr/>
            </a:pPr>
            <a:endParaRPr kumimoji="1" lang="en-US" sz="1100" u="sng" dirty="0"/>
          </a:p>
          <a:p>
            <a:pPr marL="223524" indent="-223524">
              <a:lnSpc>
                <a:spcPct val="100000"/>
              </a:lnSpc>
              <a:spcBef>
                <a:spcPts val="0"/>
              </a:spcBef>
              <a:defRPr/>
            </a:pPr>
            <a:r>
              <a:rPr kumimoji="1" lang="en-US" sz="1100" b="1" u="sng" dirty="0"/>
              <a:t>Activity</a:t>
            </a:r>
            <a:r>
              <a:rPr kumimoji="1" lang="en-US" sz="1100" u="sng" dirty="0"/>
              <a:t> (Low-Tech)</a:t>
            </a:r>
          </a:p>
          <a:p>
            <a:pPr marL="223524" indent="-223524">
              <a:lnSpc>
                <a:spcPct val="100000"/>
              </a:lnSpc>
              <a:spcBef>
                <a:spcPts val="0"/>
              </a:spcBef>
              <a:defRPr/>
            </a:pPr>
            <a:endParaRPr kumimoji="1" lang="en-US" sz="1100" dirty="0"/>
          </a:p>
          <a:p>
            <a:pPr marL="232802" indent="-232802">
              <a:lnSpc>
                <a:spcPct val="100000"/>
              </a:lnSpc>
              <a:spcBef>
                <a:spcPts val="0"/>
              </a:spcBef>
              <a:buFont typeface="+mj-lt"/>
              <a:buAutoNum type="arabicParenR"/>
              <a:defRPr/>
            </a:pPr>
            <a:r>
              <a:rPr kumimoji="1" lang="en-US" sz="1100" dirty="0"/>
              <a:t>Read the scenario on the slide (or come up with a scenario more relevant to your group). </a:t>
            </a:r>
          </a:p>
          <a:p>
            <a:pPr marL="232802" indent="-232802">
              <a:lnSpc>
                <a:spcPct val="100000"/>
              </a:lnSpc>
              <a:spcBef>
                <a:spcPts val="0"/>
              </a:spcBef>
              <a:buFont typeface="+mj-lt"/>
              <a:buAutoNum type="arabicParenR"/>
              <a:defRPr/>
            </a:pPr>
            <a:r>
              <a:rPr kumimoji="1" lang="en-US" sz="1100" dirty="0"/>
              <a:t>Tell students you will be giving two forms of praise and they will need to point out which is more effective and why. </a:t>
            </a:r>
          </a:p>
          <a:p>
            <a:pPr marL="232802" indent="-232802">
              <a:lnSpc>
                <a:spcPct val="100000"/>
              </a:lnSpc>
              <a:spcBef>
                <a:spcPts val="0"/>
              </a:spcBef>
              <a:buFont typeface="+mj-lt"/>
              <a:buAutoNum type="arabicParenR"/>
              <a:defRPr/>
            </a:pPr>
            <a:r>
              <a:rPr kumimoji="1" lang="en-US" sz="1100" dirty="0"/>
              <a:t>Demonstrate an example of ineffective praise (e.g., good job guys, bring it in). </a:t>
            </a:r>
          </a:p>
          <a:p>
            <a:pPr marL="232802" indent="-232802">
              <a:lnSpc>
                <a:spcPct val="100000"/>
              </a:lnSpc>
              <a:spcBef>
                <a:spcPts val="0"/>
              </a:spcBef>
              <a:buFont typeface="+mj-lt"/>
              <a:buAutoNum type="arabicParenR"/>
              <a:defRPr/>
            </a:pPr>
            <a:r>
              <a:rPr kumimoji="1" lang="en-US" sz="1100" dirty="0"/>
              <a:t>Demonstrate an example of Effective Praise (e.g., “Good job guys. Last night in the game we were communicating during plays and everyone supported each other whether they were on the court or on the sidelines).</a:t>
            </a:r>
          </a:p>
          <a:p>
            <a:pPr marL="232802" indent="-232802">
              <a:lnSpc>
                <a:spcPct val="100000"/>
              </a:lnSpc>
              <a:spcBef>
                <a:spcPts val="0"/>
              </a:spcBef>
              <a:buFont typeface="+mj-lt"/>
              <a:buAutoNum type="arabicParenR"/>
              <a:defRPr/>
            </a:pPr>
            <a:r>
              <a:rPr kumimoji="1" lang="en-US" sz="1100" dirty="0"/>
              <a:t>Discuss which form of praise was more effective and why. </a:t>
            </a:r>
            <a:endParaRPr lang="en-US" sz="1100" dirty="0"/>
          </a:p>
          <a:p>
            <a:pPr marL="223524" indent="-223524">
              <a:lnSpc>
                <a:spcPct val="100000"/>
              </a:lnSpc>
              <a:spcBef>
                <a:spcPts val="0"/>
              </a:spcBef>
              <a:buFontTx/>
              <a:buAutoNum type="arabicPeriod" startAt="5"/>
              <a:defRPr/>
            </a:pPr>
            <a:endParaRPr kumimoji="1" lang="en-US" sz="1100" dirty="0"/>
          </a:p>
        </p:txBody>
      </p:sp>
      <p:sp>
        <p:nvSpPr>
          <p:cNvPr id="6" name="Slide Number Placeholder 5"/>
          <p:cNvSpPr>
            <a:spLocks noGrp="1"/>
          </p:cNvSpPr>
          <p:nvPr>
            <p:ph type="sldNum" sz="quarter" idx="5"/>
          </p:nvPr>
        </p:nvSpPr>
        <p:spPr/>
        <p:txBody>
          <a:bodyPr/>
          <a:lstStyle/>
          <a:p>
            <a:pPr>
              <a:defRPr/>
            </a:pPr>
            <a:fld id="{5500B7E8-3DCB-4308-8C41-90ABD4FF5D0F}" type="slidenum">
              <a:rPr lang="en-US" smtClean="0"/>
              <a:pPr>
                <a:defRPr/>
              </a:pPr>
              <a:t>229</a:t>
            </a:fld>
            <a:endParaRPr lang="en-US" dirty="0"/>
          </a:p>
        </p:txBody>
      </p:sp>
      <p:sp>
        <p:nvSpPr>
          <p:cNvPr id="7" name="TextBox 6"/>
          <p:cNvSpPr txBox="1">
            <a:spLocks noChangeArrowheads="1"/>
          </p:cNvSpPr>
          <p:nvPr/>
        </p:nvSpPr>
        <p:spPr bwMode="auto">
          <a:xfrm>
            <a:off x="1934958"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419872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02755" name="Notes Placeholder 2"/>
          <p:cNvSpPr>
            <a:spLocks noGrp="1"/>
          </p:cNvSpPr>
          <p:nvPr>
            <p:ph type="body" idx="1"/>
          </p:nvPr>
        </p:nvSpPr>
        <p:spPr bwMode="auto">
          <a:xfrm>
            <a:off x="108925" y="3238680"/>
            <a:ext cx="3829249" cy="5687282"/>
          </a:xfrm>
        </p:spPr>
        <p:txBody>
          <a:bodyPr wrap="square" numCol="1" anchor="t" anchorCtr="0" compatLnSpc="1">
            <a:prstTxWarp prst="textNoShape">
              <a:avLst/>
            </a:prstTxWarp>
          </a:bodyPr>
          <a:lstStyle/>
          <a:p>
            <a:pPr marL="223524" indent="-223524" eaLnBrk="1" hangingPunct="1">
              <a:lnSpc>
                <a:spcPct val="100000"/>
              </a:lnSpc>
              <a:spcBef>
                <a:spcPts val="0"/>
              </a:spcBef>
              <a:defRPr/>
            </a:pPr>
            <a:endParaRPr lang="en-US" sz="1000" dirty="0"/>
          </a:p>
          <a:p>
            <a:pPr eaLnBrk="1" hangingPunct="1">
              <a:lnSpc>
                <a:spcPct val="100000"/>
              </a:lnSpc>
              <a:spcBef>
                <a:spcPts val="0"/>
              </a:spcBef>
              <a:defRPr/>
            </a:pPr>
            <a:endParaRPr lang="en-US" sz="1000" dirty="0"/>
          </a:p>
          <a:p>
            <a:pPr>
              <a:lnSpc>
                <a:spcPct val="100000"/>
              </a:lnSpc>
              <a:spcBef>
                <a:spcPts val="0"/>
              </a:spcBef>
              <a:defRPr/>
            </a:pPr>
            <a:endParaRPr lang="en-US" sz="1000" dirty="0"/>
          </a:p>
        </p:txBody>
      </p:sp>
      <p:sp>
        <p:nvSpPr>
          <p:cNvPr id="7" name="Slide Number Placeholder 6"/>
          <p:cNvSpPr>
            <a:spLocks noGrp="1"/>
          </p:cNvSpPr>
          <p:nvPr>
            <p:ph type="sldNum" sz="quarter" idx="5"/>
          </p:nvPr>
        </p:nvSpPr>
        <p:spPr/>
        <p:txBody>
          <a:bodyPr/>
          <a:lstStyle/>
          <a:p>
            <a:pPr>
              <a:defRPr/>
            </a:pPr>
            <a:fld id="{F8286DEE-DE8B-4E93-8FB9-9E0D3D58F49D}" type="slidenum">
              <a:rPr lang="en-US" smtClean="0"/>
              <a:pPr>
                <a:defRPr/>
              </a:pPr>
              <a:t>23</a:t>
            </a:fld>
            <a:endParaRPr lang="en-US" dirty="0"/>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8" name="Notes Placeholder 2"/>
          <p:cNvSpPr txBox="1">
            <a:spLocks/>
          </p:cNvSpPr>
          <p:nvPr/>
        </p:nvSpPr>
        <p:spPr bwMode="auto">
          <a:xfrm>
            <a:off x="275369" y="3264809"/>
            <a:ext cx="3829248" cy="5687282"/>
          </a:xfrm>
          <a:prstGeom prst="rect">
            <a:avLst/>
          </a:prstGeom>
        </p:spPr>
        <p:txBody>
          <a:bodyPr lIns="94039" tIns="47018" rIns="94039" bIns="47018">
            <a:normAutofit/>
          </a:bodyPr>
          <a:lstStyle/>
          <a:p>
            <a:pPr eaLnBrk="0" hangingPunct="0">
              <a:spcBef>
                <a:spcPts val="0"/>
              </a:spcBef>
              <a:defRPr/>
            </a:pPr>
            <a:r>
              <a:rPr lang="en-US" sz="1100" b="1" dirty="0">
                <a:latin typeface="Verdana" charset="0"/>
                <a:cs typeface="+mn-cs"/>
              </a:rPr>
              <a:t>Instructor Notes: </a:t>
            </a:r>
          </a:p>
          <a:p>
            <a:pPr>
              <a:spcBef>
                <a:spcPts val="0"/>
              </a:spcBef>
              <a:defRPr/>
            </a:pPr>
            <a:endParaRPr lang="en-US" sz="800" dirty="0">
              <a:latin typeface="Verdana" pitchFamily="34" charset="0"/>
              <a:cs typeface="+mn-cs"/>
            </a:endParaRPr>
          </a:p>
          <a:p>
            <a:pPr marL="222396" lvl="1" indent="-222396">
              <a:spcBef>
                <a:spcPts val="0"/>
              </a:spcBef>
              <a:defRPr/>
            </a:pPr>
            <a:r>
              <a:rPr lang="en-US" sz="1100" b="1" u="sng" dirty="0">
                <a:latin typeface="Verdana" pitchFamily="34" charset="0"/>
                <a:cs typeface="+mn-cs"/>
              </a:rPr>
              <a:t>Activity</a:t>
            </a:r>
            <a:r>
              <a:rPr lang="en-US" sz="1100" u="sng" dirty="0">
                <a:latin typeface="Verdana" pitchFamily="34" charset="0"/>
                <a:cs typeface="+mn-cs"/>
              </a:rPr>
              <a:t> (Low-Tech)</a:t>
            </a:r>
          </a:p>
          <a:p>
            <a:pPr marL="222396" lvl="1" indent="-222396">
              <a:spcBef>
                <a:spcPts val="0"/>
              </a:spcBef>
              <a:defRPr/>
            </a:pPr>
            <a:endParaRPr lang="en-US" sz="1100" u="sng" dirty="0">
              <a:latin typeface="Verdana" pitchFamily="34" charset="0"/>
              <a:cs typeface="+mn-cs"/>
            </a:endParaRPr>
          </a:p>
          <a:p>
            <a:pPr marL="232802" lvl="1" indent="-232802">
              <a:spcBef>
                <a:spcPts val="0"/>
              </a:spcBef>
              <a:buFont typeface="+mj-lt"/>
              <a:buAutoNum type="arabicParenR"/>
              <a:defRPr/>
            </a:pPr>
            <a:r>
              <a:rPr lang="en-US" sz="1100" dirty="0">
                <a:latin typeface="Verdana" pitchFamily="34" charset="0"/>
                <a:cs typeface="+mn-cs"/>
              </a:rPr>
              <a:t>Have students pick a goal from their Goal List, a date they will achieve it by, and explain why it is important to them. </a:t>
            </a:r>
          </a:p>
          <a:p>
            <a:pPr marL="232802" lvl="1" indent="-232802">
              <a:spcBef>
                <a:spcPts val="0"/>
              </a:spcBef>
              <a:buFont typeface="+mj-lt"/>
              <a:buAutoNum type="arabicParenR"/>
              <a:defRPr/>
            </a:pPr>
            <a:r>
              <a:rPr lang="en-US" sz="1100" dirty="0">
                <a:latin typeface="Verdana" pitchFamily="34" charset="0"/>
                <a:cs typeface="+mn-cs"/>
              </a:rPr>
              <a:t>Have students turn to someone near them and share their goal OR have several students share at the large group level. </a:t>
            </a:r>
          </a:p>
          <a:p>
            <a:pPr marL="222396" lvl="1" indent="-222396">
              <a:spcBef>
                <a:spcPts val="0"/>
              </a:spcBef>
              <a:buFontTx/>
              <a:buAutoNum type="arabicPeriod"/>
              <a:defRPr/>
            </a:pPr>
            <a:endParaRPr lang="en-US" sz="1100" dirty="0">
              <a:latin typeface="Verdana" pitchFamily="34" charset="0"/>
              <a:cs typeface="+mn-cs"/>
            </a:endParaRPr>
          </a:p>
          <a:p>
            <a:pPr>
              <a:spcBef>
                <a:spcPts val="0"/>
              </a:spcBef>
              <a:defRPr/>
            </a:pPr>
            <a:endParaRPr lang="en-US" sz="1100" dirty="0">
              <a:latin typeface="Verdana" pitchFamily="34" charset="0"/>
              <a:cs typeface="+mn-cs"/>
            </a:endParaRPr>
          </a:p>
          <a:p>
            <a:pPr eaLnBrk="0" hangingPunct="0">
              <a:spcBef>
                <a:spcPts val="0"/>
              </a:spcBef>
              <a:defRPr/>
            </a:pPr>
            <a:endParaRPr lang="en-US" sz="1100" dirty="0">
              <a:latin typeface="Verdana" pitchFamily="34" charset="0"/>
              <a:cs typeface="+mn-cs"/>
            </a:endParaRPr>
          </a:p>
        </p:txBody>
      </p:sp>
    </p:spTree>
    <p:extLst>
      <p:ext uri="{BB962C8B-B14F-4D97-AF65-F5344CB8AC3E}">
        <p14:creationId xmlns:p14="http://schemas.microsoft.com/office/powerpoint/2010/main" val="356522880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03902" y="3238680"/>
            <a:ext cx="3829249" cy="5687282"/>
          </a:xfrm>
        </p:spPr>
        <p:txBody>
          <a:bodyPr>
            <a:noAutofit/>
          </a:bodyPr>
          <a:lstStyle/>
          <a:p>
            <a:pPr>
              <a:lnSpc>
                <a:spcPct val="100000"/>
              </a:lnSpc>
              <a:spcBef>
                <a:spcPts val="0"/>
              </a:spcBef>
              <a:defRPr/>
            </a:pPr>
            <a:r>
              <a:rPr kumimoji="1" lang="en-US" sz="1100" b="1" dirty="0"/>
              <a:t>Instructor Notes:</a:t>
            </a:r>
          </a:p>
          <a:p>
            <a:pPr>
              <a:lnSpc>
                <a:spcPct val="100000"/>
              </a:lnSpc>
              <a:spcBef>
                <a:spcPts val="0"/>
              </a:spcBef>
              <a:defRPr/>
            </a:pPr>
            <a:endParaRPr kumimoji="1" lang="en-US" sz="1100" b="1" dirty="0"/>
          </a:p>
          <a:p>
            <a:pPr marL="223524" indent="-223524">
              <a:lnSpc>
                <a:spcPct val="100000"/>
              </a:lnSpc>
              <a:spcBef>
                <a:spcPts val="0"/>
              </a:spcBef>
              <a:defRPr/>
            </a:pPr>
            <a:r>
              <a:rPr kumimoji="1" lang="en-US" sz="1100" b="1" u="sng" dirty="0"/>
              <a:t>Skill</a:t>
            </a:r>
          </a:p>
          <a:p>
            <a:pPr marL="223524" indent="-223524">
              <a:lnSpc>
                <a:spcPct val="100000"/>
              </a:lnSpc>
              <a:spcBef>
                <a:spcPts val="0"/>
              </a:spcBef>
              <a:defRPr/>
            </a:pPr>
            <a:endParaRPr kumimoji="1" lang="en-US" sz="1100" u="sng" dirty="0"/>
          </a:p>
          <a:p>
            <a:pPr marL="232802" indent="-232802">
              <a:lnSpc>
                <a:spcPct val="100000"/>
              </a:lnSpc>
              <a:spcBef>
                <a:spcPts val="0"/>
              </a:spcBef>
              <a:buFont typeface="+mj-lt"/>
              <a:buAutoNum type="arabicParenR"/>
              <a:defRPr/>
            </a:pPr>
            <a:r>
              <a:rPr kumimoji="1" lang="en-US" sz="1100" dirty="0"/>
              <a:t>Point out that we often skip the process, strategy, and behavior that led to the good outcome. This type of praise does not communicate </a:t>
            </a:r>
            <a:r>
              <a:rPr kumimoji="1" lang="en-US" sz="1100" b="1" dirty="0"/>
              <a:t>how</a:t>
            </a:r>
            <a:r>
              <a:rPr kumimoji="1" lang="en-US" sz="1100" dirty="0"/>
              <a:t> the person brought about the positive outcome. </a:t>
            </a:r>
          </a:p>
          <a:p>
            <a:pPr marL="232802" indent="-232802">
              <a:lnSpc>
                <a:spcPct val="100000"/>
              </a:lnSpc>
              <a:spcBef>
                <a:spcPts val="0"/>
              </a:spcBef>
              <a:buFont typeface="+mj-lt"/>
              <a:buAutoNum type="arabicParenR"/>
              <a:defRPr/>
            </a:pPr>
            <a:r>
              <a:rPr kumimoji="1" lang="en-US" sz="1100" dirty="0"/>
              <a:t>Students underline SPECIFIC STRATEGY, EFFORT, OR SKILL in their Participant Workbooks. </a:t>
            </a:r>
          </a:p>
          <a:p>
            <a:pPr marL="232802" indent="-232802">
              <a:lnSpc>
                <a:spcPct val="100000"/>
              </a:lnSpc>
              <a:spcBef>
                <a:spcPts val="0"/>
              </a:spcBef>
              <a:buFont typeface="+mj-lt"/>
              <a:buAutoNum type="arabicParenR"/>
              <a:defRPr/>
            </a:pPr>
            <a:r>
              <a:rPr kumimoji="1" lang="en-US" sz="1100" dirty="0"/>
              <a:t>Review the benefits of Effective Praise:</a:t>
            </a:r>
          </a:p>
          <a:p>
            <a:pPr marL="465603" lvl="1" indent="-227952">
              <a:lnSpc>
                <a:spcPct val="100000"/>
              </a:lnSpc>
              <a:spcBef>
                <a:spcPts val="0"/>
              </a:spcBef>
              <a:buFont typeface="Arial" panose="020B0604020202020204" pitchFamily="34" charset="0"/>
              <a:buChar char="•"/>
              <a:defRPr/>
            </a:pPr>
            <a:r>
              <a:rPr kumimoji="1" lang="en-US" sz="1100" dirty="0"/>
              <a:t>Builds Optimism</a:t>
            </a:r>
          </a:p>
          <a:p>
            <a:pPr marL="465603" lvl="1" indent="-227952">
              <a:lnSpc>
                <a:spcPct val="100000"/>
              </a:lnSpc>
              <a:spcBef>
                <a:spcPts val="0"/>
              </a:spcBef>
              <a:buFont typeface="Arial" panose="020B0604020202020204" pitchFamily="34" charset="0"/>
              <a:buChar char="•"/>
              <a:defRPr/>
            </a:pPr>
            <a:r>
              <a:rPr kumimoji="1" lang="en-US" sz="1100" dirty="0"/>
              <a:t>Enables winning streaks </a:t>
            </a:r>
          </a:p>
          <a:p>
            <a:pPr marL="465603" lvl="1" indent="-227952">
              <a:lnSpc>
                <a:spcPct val="100000"/>
              </a:lnSpc>
              <a:spcBef>
                <a:spcPts val="0"/>
              </a:spcBef>
              <a:buFont typeface="Arial" panose="020B0604020202020204" pitchFamily="34" charset="0"/>
              <a:buChar char="•"/>
              <a:defRPr/>
            </a:pPr>
            <a:r>
              <a:rPr kumimoji="1" lang="en-US" sz="1100" dirty="0"/>
              <a:t>Builds confidence</a:t>
            </a:r>
          </a:p>
          <a:p>
            <a:pPr marL="232802" indent="-232802">
              <a:lnSpc>
                <a:spcPct val="100000"/>
              </a:lnSpc>
              <a:spcBef>
                <a:spcPts val="0"/>
              </a:spcBef>
              <a:buFont typeface="+mj-lt"/>
              <a:buAutoNum type="arabicParenR"/>
              <a:defRPr/>
            </a:pPr>
            <a:r>
              <a:rPr kumimoji="1" lang="en-US" sz="1100" dirty="0"/>
              <a:t>Students write BUILDS CONFIDENCE in their Participant Workbooks. </a:t>
            </a:r>
          </a:p>
          <a:p>
            <a:pPr marL="232802" indent="-232802">
              <a:lnSpc>
                <a:spcPct val="100000"/>
              </a:lnSpc>
              <a:spcBef>
                <a:spcPts val="0"/>
              </a:spcBef>
              <a:buFont typeface="+mj-lt"/>
              <a:buAutoNum type="arabicParenR"/>
              <a:defRPr/>
            </a:pPr>
            <a:r>
              <a:rPr kumimoji="1" lang="en-US" sz="1100" dirty="0"/>
              <a:t>Discuss how students can give themselves Effective Praise to build confidence. </a:t>
            </a:r>
          </a:p>
          <a:p>
            <a:pPr marL="223524" indent="-223524">
              <a:lnSpc>
                <a:spcPct val="100000"/>
              </a:lnSpc>
              <a:spcBef>
                <a:spcPts val="0"/>
              </a:spcBef>
              <a:defRPr/>
            </a:pPr>
            <a:endParaRPr kumimoji="1" lang="en-US" sz="1100" b="1" dirty="0"/>
          </a:p>
          <a:p>
            <a:pPr marL="223524" indent="-223524">
              <a:lnSpc>
                <a:spcPct val="100000"/>
              </a:lnSpc>
              <a:spcBef>
                <a:spcPts val="0"/>
              </a:spcBef>
              <a:defRPr/>
            </a:pPr>
            <a:r>
              <a:rPr kumimoji="1" lang="en-US" sz="1100" b="1" dirty="0"/>
              <a:t>Key Points:</a:t>
            </a:r>
          </a:p>
          <a:p>
            <a:pPr marL="223524" indent="-223524">
              <a:lnSpc>
                <a:spcPct val="100000"/>
              </a:lnSpc>
              <a:spcBef>
                <a:spcPts val="0"/>
              </a:spcBef>
              <a:defRPr/>
            </a:pPr>
            <a:endParaRPr kumimoji="1" lang="en-US" sz="1100" b="1" dirty="0"/>
          </a:p>
          <a:p>
            <a:pPr marL="232802" indent="-232802">
              <a:lnSpc>
                <a:spcPct val="100000"/>
              </a:lnSpc>
              <a:spcBef>
                <a:spcPts val="0"/>
              </a:spcBef>
              <a:buFont typeface="+mj-lt"/>
              <a:buAutoNum type="arabicParenR"/>
              <a:defRPr/>
            </a:pPr>
            <a:r>
              <a:rPr kumimoji="1" lang="en-US" sz="1100" dirty="0"/>
              <a:t>Effective Praise names the specific strategy, effort, or skill that led to the good outcome.</a:t>
            </a:r>
            <a:endParaRPr lang="en-US" sz="1100" dirty="0"/>
          </a:p>
          <a:p>
            <a:pPr marL="232802" indent="-232802">
              <a:lnSpc>
                <a:spcPct val="100000"/>
              </a:lnSpc>
              <a:spcBef>
                <a:spcPts val="0"/>
              </a:spcBef>
              <a:buFont typeface="+mj-lt"/>
              <a:buAutoNum type="arabicParenR"/>
              <a:defRPr/>
            </a:pPr>
            <a:r>
              <a:rPr kumimoji="1" lang="en-US" sz="1100" dirty="0"/>
              <a:t>Effective Praise can build confidence in yourself and others. </a:t>
            </a:r>
            <a:endParaRPr lang="en-US" sz="1100" dirty="0"/>
          </a:p>
          <a:p>
            <a:pPr marL="223524" indent="-223524">
              <a:lnSpc>
                <a:spcPct val="100000"/>
              </a:lnSpc>
              <a:spcBef>
                <a:spcPts val="0"/>
              </a:spcBef>
              <a:buFontTx/>
              <a:buAutoNum type="arabicPeriod" startAt="5"/>
              <a:defRPr/>
            </a:pPr>
            <a:endParaRPr kumimoji="1" lang="en-US" sz="1000" dirty="0"/>
          </a:p>
        </p:txBody>
      </p:sp>
      <p:sp>
        <p:nvSpPr>
          <p:cNvPr id="6" name="Slide Number Placeholder 5"/>
          <p:cNvSpPr>
            <a:spLocks noGrp="1"/>
          </p:cNvSpPr>
          <p:nvPr>
            <p:ph type="sldNum" sz="quarter" idx="5"/>
          </p:nvPr>
        </p:nvSpPr>
        <p:spPr/>
        <p:txBody>
          <a:bodyPr/>
          <a:lstStyle/>
          <a:p>
            <a:pPr>
              <a:defRPr/>
            </a:pPr>
            <a:fld id="{5500B7E8-3DCB-4308-8C41-90ABD4FF5D0F}" type="slidenum">
              <a:rPr lang="en-US" smtClean="0"/>
              <a:pPr>
                <a:defRPr/>
              </a:pPr>
              <a:t>230</a:t>
            </a:fld>
            <a:endParaRPr lang="en-US" dirty="0"/>
          </a:p>
        </p:txBody>
      </p:sp>
      <p:sp>
        <p:nvSpPr>
          <p:cNvPr id="7" name="TextBox 6"/>
          <p:cNvSpPr txBox="1">
            <a:spLocks noChangeArrowheads="1"/>
          </p:cNvSpPr>
          <p:nvPr/>
        </p:nvSpPr>
        <p:spPr bwMode="auto">
          <a:xfrm>
            <a:off x="1934958"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01597198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252413" y="285750"/>
            <a:ext cx="3871912" cy="2903538"/>
          </a:xfrm>
          <a:prstGeom prst="rect">
            <a:avLst/>
          </a:prstGeom>
          <a:noFill/>
          <a:ln>
            <a:solidFill>
              <a:srgbClr val="000000"/>
            </a:solidFill>
            <a:miter lim="800000"/>
            <a:headEnd/>
            <a:tailEnd/>
          </a:ln>
        </p:spPr>
      </p:sp>
      <p:sp>
        <p:nvSpPr>
          <p:cNvPr id="25603" name="Notes Placeholder 2"/>
          <p:cNvSpPr>
            <a:spLocks noGrp="1"/>
          </p:cNvSpPr>
          <p:nvPr>
            <p:ph type="body" idx="1"/>
          </p:nvPr>
        </p:nvSpPr>
        <p:spPr bwMode="auto">
          <a:xfrm>
            <a:off x="93854" y="3238680"/>
            <a:ext cx="3829249" cy="5687282"/>
          </a:xfrm>
          <a:noFill/>
        </p:spPr>
        <p:txBody>
          <a:bodyPr wrap="square" numCol="1" anchor="t" anchorCtr="0" compatLnSpc="1">
            <a:prstTxWarp prst="textNoShape">
              <a:avLst/>
            </a:prstTxWarp>
            <a:normAutofit/>
          </a:bodyPr>
          <a:lstStyle/>
          <a:p>
            <a:pPr>
              <a:lnSpc>
                <a:spcPct val="100000"/>
              </a:lnSpc>
              <a:spcBef>
                <a:spcPts val="0"/>
              </a:spcBef>
            </a:pPr>
            <a:r>
              <a:rPr lang="en-US" sz="1100" b="1" dirty="0"/>
              <a:t>Instructor Notes: </a:t>
            </a:r>
          </a:p>
          <a:p>
            <a:pPr>
              <a:lnSpc>
                <a:spcPct val="100000"/>
              </a:lnSpc>
              <a:spcBef>
                <a:spcPts val="0"/>
              </a:spcBef>
            </a:pPr>
            <a:endParaRPr lang="en-US" sz="1100" b="1" dirty="0"/>
          </a:p>
          <a:p>
            <a:pPr marL="232802" indent="-232802">
              <a:lnSpc>
                <a:spcPct val="100000"/>
              </a:lnSpc>
              <a:spcBef>
                <a:spcPts val="0"/>
              </a:spcBef>
              <a:buFont typeface="+mj-lt"/>
              <a:buAutoNum type="arabicParenR"/>
            </a:pPr>
            <a:r>
              <a:rPr lang="en-US" sz="1100" dirty="0"/>
              <a:t>Discuss examples of when to use Effective Praise. </a:t>
            </a:r>
          </a:p>
          <a:p>
            <a:pPr marL="232802" indent="-232802">
              <a:lnSpc>
                <a:spcPct val="100000"/>
              </a:lnSpc>
              <a:spcBef>
                <a:spcPts val="0"/>
              </a:spcBef>
              <a:buFont typeface="+mj-lt"/>
              <a:buAutoNum type="arabicParenR"/>
            </a:pPr>
            <a:r>
              <a:rPr lang="en-US" sz="1100" dirty="0"/>
              <a:t>For each example on the slide, have a student at the large group level provide an example of how they would respond using Effective Praise.</a:t>
            </a:r>
          </a:p>
          <a:p>
            <a:pPr marL="232802" indent="-232802">
              <a:lnSpc>
                <a:spcPct val="100000"/>
              </a:lnSpc>
              <a:spcBef>
                <a:spcPts val="0"/>
              </a:spcBef>
              <a:buFont typeface="+mj-lt"/>
              <a:buAutoNum type="arabicParenR"/>
            </a:pPr>
            <a:r>
              <a:rPr lang="en-US" sz="1100" dirty="0"/>
              <a:t>Ask students for other situations in which they could use Effective Praise. </a:t>
            </a:r>
          </a:p>
          <a:p>
            <a:pPr marL="232802" indent="-232802">
              <a:lnSpc>
                <a:spcPct val="100000"/>
              </a:lnSpc>
              <a:spcBef>
                <a:spcPts val="0"/>
              </a:spcBef>
              <a:buFont typeface="+mj-lt"/>
              <a:buAutoNum type="arabicParenR"/>
            </a:pPr>
            <a:r>
              <a:rPr lang="en-US" sz="1100" dirty="0"/>
              <a:t>If time permits, ask students for examples of Effective Praise they have given and have received. Ask other students to point out what made the examples effective. </a:t>
            </a:r>
          </a:p>
        </p:txBody>
      </p:sp>
      <p:sp>
        <p:nvSpPr>
          <p:cNvPr id="130052"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9655" indent="-276790" eaLnBrk="0" hangingPunct="0">
              <a:defRPr>
                <a:solidFill>
                  <a:schemeClr val="tx1"/>
                </a:solidFill>
                <a:latin typeface="Arial" pitchFamily="34" charset="0"/>
              </a:defRPr>
            </a:lvl2pPr>
            <a:lvl3pPr marL="1107160" indent="-221433" eaLnBrk="0" hangingPunct="0">
              <a:defRPr>
                <a:solidFill>
                  <a:schemeClr val="tx1"/>
                </a:solidFill>
                <a:latin typeface="Arial" pitchFamily="34" charset="0"/>
              </a:defRPr>
            </a:lvl3pPr>
            <a:lvl4pPr marL="1550024" indent="-221433" eaLnBrk="0" hangingPunct="0">
              <a:defRPr>
                <a:solidFill>
                  <a:schemeClr val="tx1"/>
                </a:solidFill>
                <a:latin typeface="Arial" pitchFamily="34" charset="0"/>
              </a:defRPr>
            </a:lvl4pPr>
            <a:lvl5pPr marL="1992887" indent="-221433" eaLnBrk="0" hangingPunct="0">
              <a:defRPr>
                <a:solidFill>
                  <a:schemeClr val="tx1"/>
                </a:solidFill>
                <a:latin typeface="Arial" pitchFamily="34" charset="0"/>
              </a:defRPr>
            </a:lvl5pPr>
            <a:lvl6pPr marL="2435752" indent="-221433" eaLnBrk="0" fontAlgn="base" hangingPunct="0">
              <a:spcBef>
                <a:spcPct val="0"/>
              </a:spcBef>
              <a:spcAft>
                <a:spcPct val="0"/>
              </a:spcAft>
              <a:defRPr>
                <a:solidFill>
                  <a:schemeClr val="tx1"/>
                </a:solidFill>
                <a:latin typeface="Arial" pitchFamily="34" charset="0"/>
              </a:defRPr>
            </a:lvl6pPr>
            <a:lvl7pPr marL="2878616" indent="-221433" eaLnBrk="0" fontAlgn="base" hangingPunct="0">
              <a:spcBef>
                <a:spcPct val="0"/>
              </a:spcBef>
              <a:spcAft>
                <a:spcPct val="0"/>
              </a:spcAft>
              <a:defRPr>
                <a:solidFill>
                  <a:schemeClr val="tx1"/>
                </a:solidFill>
                <a:latin typeface="Arial" pitchFamily="34" charset="0"/>
              </a:defRPr>
            </a:lvl7pPr>
            <a:lvl8pPr marL="3321478" indent="-221433" eaLnBrk="0" fontAlgn="base" hangingPunct="0">
              <a:spcBef>
                <a:spcPct val="0"/>
              </a:spcBef>
              <a:spcAft>
                <a:spcPct val="0"/>
              </a:spcAft>
              <a:defRPr>
                <a:solidFill>
                  <a:schemeClr val="tx1"/>
                </a:solidFill>
                <a:latin typeface="Arial" pitchFamily="34" charset="0"/>
              </a:defRPr>
            </a:lvl8pPr>
            <a:lvl9pPr marL="3764343" indent="-22143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393661D6-AAAC-4717-8BD9-22636EE0B198}" type="slidenum">
              <a:rPr lang="en-US" smtClean="0">
                <a:latin typeface="Verdana" pitchFamily="34" charset="0"/>
              </a:rPr>
              <a:pPr eaLnBrk="1" fontAlgn="base" hangingPunct="1">
                <a:spcBef>
                  <a:spcPct val="0"/>
                </a:spcBef>
                <a:spcAft>
                  <a:spcPct val="0"/>
                </a:spcAft>
                <a:defRPr/>
              </a:pPr>
              <a:t>231</a:t>
            </a:fld>
            <a:endParaRPr lang="en-US" dirty="0">
              <a:latin typeface="Verdana" pitchFamily="34" charset="0"/>
            </a:endParaRPr>
          </a:p>
        </p:txBody>
      </p:sp>
      <p:sp>
        <p:nvSpPr>
          <p:cNvPr id="8" name="TextBox 7"/>
          <p:cNvSpPr txBox="1">
            <a:spLocks noChangeArrowheads="1"/>
          </p:cNvSpPr>
          <p:nvPr/>
        </p:nvSpPr>
        <p:spPr bwMode="auto">
          <a:xfrm>
            <a:off x="1934958"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905885408"/>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13955" y="3238680"/>
            <a:ext cx="3829249" cy="5687282"/>
          </a:xfrm>
        </p:spPr>
        <p:txBody>
          <a:bodyPr>
            <a:normAutofit/>
          </a:bodyPr>
          <a:lstStyle/>
          <a:p>
            <a:pPr>
              <a:lnSpc>
                <a:spcPct val="100000"/>
              </a:lnSpc>
              <a:spcBef>
                <a:spcPts val="0"/>
              </a:spcBef>
            </a:pPr>
            <a:r>
              <a:rPr lang="en-US" sz="1100" b="1" dirty="0"/>
              <a:t>Instructor Notes:</a:t>
            </a:r>
          </a:p>
          <a:p>
            <a:pPr>
              <a:lnSpc>
                <a:spcPct val="100000"/>
              </a:lnSpc>
              <a:spcBef>
                <a:spcPts val="0"/>
              </a:spcBef>
            </a:pPr>
            <a:endParaRPr lang="en-US" sz="1100" b="1" dirty="0"/>
          </a:p>
          <a:p>
            <a:pPr>
              <a:lnSpc>
                <a:spcPct val="100000"/>
              </a:lnSpc>
              <a:spcBef>
                <a:spcPts val="0"/>
              </a:spcBef>
            </a:pPr>
            <a:r>
              <a:rPr lang="en-US" sz="1100" b="1" u="sng" dirty="0"/>
              <a:t>Activity </a:t>
            </a:r>
            <a:r>
              <a:rPr lang="en-US" sz="1100" u="sng" dirty="0"/>
              <a:t>(Low-Tech)</a:t>
            </a:r>
            <a:r>
              <a:rPr lang="en-US" sz="1100" b="1" u="sng" dirty="0"/>
              <a:t> </a:t>
            </a:r>
          </a:p>
          <a:p>
            <a:pPr>
              <a:lnSpc>
                <a:spcPct val="100000"/>
              </a:lnSpc>
              <a:spcBef>
                <a:spcPts val="0"/>
              </a:spcBef>
            </a:pPr>
            <a:endParaRPr lang="en-US" sz="1100" b="1" u="sng" dirty="0"/>
          </a:p>
          <a:p>
            <a:pPr marL="232802" indent="-232802">
              <a:lnSpc>
                <a:spcPct val="100000"/>
              </a:lnSpc>
              <a:spcBef>
                <a:spcPts val="0"/>
              </a:spcBef>
              <a:buFont typeface="+mj-lt"/>
              <a:buAutoNum type="arabicParenR"/>
            </a:pPr>
            <a:r>
              <a:rPr lang="en-US" sz="1100" dirty="0"/>
              <a:t>Refer students to the Participant Workbook.(p.90)</a:t>
            </a:r>
          </a:p>
          <a:p>
            <a:pPr marL="232802" indent="-232802">
              <a:lnSpc>
                <a:spcPct val="100000"/>
              </a:lnSpc>
              <a:spcBef>
                <a:spcPts val="0"/>
              </a:spcBef>
              <a:buFont typeface="+mj-lt"/>
              <a:buAutoNum type="arabicParenR"/>
            </a:pPr>
            <a:r>
              <a:rPr lang="en-US" sz="1100" dirty="0"/>
              <a:t>Have students identify someone in their life that deserves praise (teacher, friend, teammate, sibling, coach, etc.) and record an example of Effective Praise. Students can also pick themselves for this activity. </a:t>
            </a:r>
          </a:p>
          <a:p>
            <a:pPr marL="232802" indent="-232802">
              <a:lnSpc>
                <a:spcPct val="100000"/>
              </a:lnSpc>
              <a:spcBef>
                <a:spcPts val="0"/>
              </a:spcBef>
              <a:buFont typeface="+mj-lt"/>
              <a:buAutoNum type="arabicParenR"/>
            </a:pPr>
            <a:r>
              <a:rPr lang="en-US" sz="1100" dirty="0"/>
              <a:t>Have a couple students share their examples. </a:t>
            </a:r>
          </a:p>
          <a:p>
            <a:pPr marL="232802" indent="-232802">
              <a:lnSpc>
                <a:spcPct val="100000"/>
              </a:lnSpc>
              <a:spcBef>
                <a:spcPts val="0"/>
              </a:spcBef>
              <a:buFont typeface="+mj-lt"/>
              <a:buAutoNum type="arabicParenR"/>
            </a:pPr>
            <a:r>
              <a:rPr lang="en-US" sz="1100" dirty="0"/>
              <a:t>Have students write down in their Participant Workbooks how Effective Praise builds Connection. </a:t>
            </a:r>
          </a:p>
          <a:p>
            <a:pPr marL="232802" indent="-232802">
              <a:lnSpc>
                <a:spcPct val="100000"/>
              </a:lnSpc>
              <a:spcBef>
                <a:spcPts val="0"/>
              </a:spcBef>
              <a:buFont typeface="+mj-lt"/>
              <a:buAutoNum type="arabicParenR"/>
            </a:pPr>
            <a:r>
              <a:rPr lang="en-US" sz="1100" dirty="0"/>
              <a:t>Get a couple students to share what they wrote. </a:t>
            </a:r>
          </a:p>
          <a:p>
            <a:pPr>
              <a:lnSpc>
                <a:spcPct val="100000"/>
              </a:lnSpc>
              <a:spcBef>
                <a:spcPts val="0"/>
              </a:spcBef>
            </a:pP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0FBD1E6-63A3-4B52-A63C-A3EF1E2DB470}" type="slidenum">
              <a:rPr lang="en-US" smtClean="0"/>
              <a:pPr>
                <a:defRPr/>
              </a:pPr>
              <a:t>232</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54570556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4" name="Slide Number Placeholder 3"/>
          <p:cNvSpPr>
            <a:spLocks noGrp="1"/>
          </p:cNvSpPr>
          <p:nvPr>
            <p:ph type="sldNum" sz="quarter" idx="10"/>
          </p:nvPr>
        </p:nvSpPr>
        <p:spPr/>
        <p:txBody>
          <a:bodyPr/>
          <a:lstStyle/>
          <a:p>
            <a:pPr>
              <a:defRPr/>
            </a:pPr>
            <a:fld id="{E0FBD1E6-63A3-4B52-A63C-A3EF1E2DB470}" type="slidenum">
              <a:rPr lang="en-US" smtClean="0"/>
              <a:pPr>
                <a:defRPr/>
              </a:pPr>
              <a:t>233</a:t>
            </a:fld>
            <a:endParaRPr lang="en-US" dirty="0"/>
          </a:p>
        </p:txBody>
      </p:sp>
      <p:sp>
        <p:nvSpPr>
          <p:cNvPr id="6" name="Notes Placeholder 2"/>
          <p:cNvSpPr>
            <a:spLocks noGrp="1"/>
          </p:cNvSpPr>
          <p:nvPr>
            <p:ph type="body" idx="1"/>
          </p:nvPr>
        </p:nvSpPr>
        <p:spPr>
          <a:xfrm>
            <a:off x="124006" y="3238680"/>
            <a:ext cx="3829249" cy="5687282"/>
          </a:xfrm>
        </p:spPr>
        <p:txBody>
          <a:bodyPr>
            <a:normAutofit/>
          </a:bodyPr>
          <a:lstStyle/>
          <a:p>
            <a:pPr>
              <a:lnSpc>
                <a:spcPct val="100000"/>
              </a:lnSpc>
              <a:defRPr/>
            </a:pPr>
            <a:r>
              <a:rPr lang="en-US" sz="1100" b="1" dirty="0"/>
              <a:t>Instructor Notes:</a:t>
            </a:r>
          </a:p>
          <a:p>
            <a:pPr>
              <a:lnSpc>
                <a:spcPct val="100000"/>
              </a:lnSpc>
              <a:defRPr/>
            </a:pPr>
            <a:endParaRPr lang="en-US" sz="1100" b="1" dirty="0"/>
          </a:p>
          <a:p>
            <a:pPr>
              <a:lnSpc>
                <a:spcPct val="100000"/>
              </a:lnSpc>
              <a:defRPr/>
            </a:pPr>
            <a:r>
              <a:rPr lang="en-US" sz="1100" dirty="0"/>
              <a:t>Review the Key Principles (if time permits). Participants Workbook (p. 91)</a:t>
            </a:r>
          </a:p>
          <a:p>
            <a:pPr marL="221464" indent="-221464">
              <a:lnSpc>
                <a:spcPct val="100000"/>
              </a:lnSpc>
              <a:buFontTx/>
              <a:buAutoNum type="arabicParenR"/>
              <a:defRPr/>
            </a:pPr>
            <a:endParaRPr lang="en-US" sz="1100" dirty="0"/>
          </a:p>
          <a:p>
            <a:pPr marL="221464" indent="-221464">
              <a:lnSpc>
                <a:spcPct val="100000"/>
              </a:lnSpc>
              <a:defRPr/>
            </a:pPr>
            <a:r>
              <a:rPr lang="en-US" sz="1100" b="1" u="sng" dirty="0"/>
              <a:t>Reflection</a:t>
            </a:r>
            <a:r>
              <a:rPr lang="en-US" sz="1100" u="sng" dirty="0"/>
              <a:t> (Low-Tech)</a:t>
            </a:r>
          </a:p>
          <a:p>
            <a:pPr marL="221464" indent="-221464">
              <a:lnSpc>
                <a:spcPct val="100000"/>
              </a:lnSpc>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own lives. </a:t>
            </a:r>
            <a:endParaRPr lang="en-US" sz="1100" u="sng" dirty="0"/>
          </a:p>
          <a:p>
            <a:pPr>
              <a:lnSpc>
                <a:spcPct val="100000"/>
              </a:lnSpc>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14082129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25285" name="Subtitle 1"/>
          <p:cNvSpPr txBox="1">
            <a:spLocks/>
          </p:cNvSpPr>
          <p:nvPr/>
        </p:nvSpPr>
        <p:spPr bwMode="auto">
          <a:xfrm>
            <a:off x="219080" y="1929082"/>
            <a:ext cx="6572250" cy="7156753"/>
          </a:xfrm>
          <a:prstGeom prst="rect">
            <a:avLst/>
          </a:prstGeom>
          <a:noFill/>
          <a:ln w="9525">
            <a:noFill/>
            <a:miter lim="800000"/>
            <a:headEnd/>
            <a:tailEnd/>
          </a:ln>
        </p:spPr>
        <p:txBody>
          <a:bodyPr lIns="89409" tIns="44705" rIns="89409" bIns="44705"/>
          <a:lstStyle/>
          <a:p>
            <a:pPr marL="1159476" indent="-1159476">
              <a:spcBef>
                <a:spcPct val="20000"/>
              </a:spcBef>
              <a:tabLst>
                <a:tab pos="1159476" algn="l"/>
              </a:tabLst>
              <a:defRPr/>
            </a:pPr>
            <a:r>
              <a:rPr lang="en-US" altLang="en-US" sz="1100" b="1" dirty="0">
                <a:latin typeface="Verdana" pitchFamily="34" charset="0"/>
              </a:rPr>
              <a:t>Rationale:</a:t>
            </a:r>
            <a:r>
              <a:rPr lang="en-US" altLang="en-US" sz="1100" dirty="0">
                <a:latin typeface="Verdana" pitchFamily="34" charset="0"/>
              </a:rPr>
              <a:t>	</a:t>
            </a:r>
            <a:r>
              <a:rPr kumimoji="1" lang="en-US" altLang="en-US" sz="1100" dirty="0">
                <a:latin typeface="Verdana" pitchFamily="34" charset="0"/>
              </a:rPr>
              <a:t>Dr. Shelly Gable’s work demonstrates the effects of sharing a positive experience with others and the effect that the other person’s response to our positive experience has on our relationship. Only Active Constructive Responses enhance the well-being of both parties. </a:t>
            </a:r>
          </a:p>
          <a:p>
            <a:pPr marL="1159476" indent="-1159476">
              <a:spcBef>
                <a:spcPct val="20000"/>
              </a:spcBef>
              <a:tabLst>
                <a:tab pos="1159476" algn="l"/>
              </a:tabLst>
              <a:defRPr/>
            </a:pPr>
            <a:endParaRPr lang="en-US" altLang="en-US" sz="1100" b="1" dirty="0">
              <a:latin typeface="Verdana" pitchFamily="34" charset="0"/>
            </a:endParaRPr>
          </a:p>
          <a:p>
            <a:pPr marL="1159476" indent="-1159476">
              <a:spcBef>
                <a:spcPct val="20000"/>
              </a:spcBef>
              <a:tabLst>
                <a:tab pos="1159476" algn="l"/>
              </a:tabLst>
              <a:defRPr/>
            </a:pPr>
            <a:r>
              <a:rPr lang="en-US" altLang="en-US" sz="1100" b="1" dirty="0">
                <a:latin typeface="Verdana" pitchFamily="34" charset="0"/>
              </a:rPr>
              <a:t>Objective:</a:t>
            </a:r>
            <a:r>
              <a:rPr lang="en-US" altLang="en-US" sz="1100" dirty="0">
                <a:latin typeface="Verdana" pitchFamily="34" charset="0"/>
              </a:rPr>
              <a:t>	</a:t>
            </a:r>
            <a:r>
              <a:rPr kumimoji="1" lang="en-US" altLang="en-US" sz="1100" dirty="0">
                <a:latin typeface="Verdana" pitchFamily="34" charset="0"/>
              </a:rPr>
              <a:t>Using Active Constructive Responding builds stronger relationships with those we care about.</a:t>
            </a:r>
          </a:p>
          <a:p>
            <a:pPr marL="1117607" indent="-1117607">
              <a:spcBef>
                <a:spcPct val="20000"/>
              </a:spcBef>
              <a:tabLst>
                <a:tab pos="1117607" algn="l"/>
              </a:tabLst>
              <a:defRPr/>
            </a:pPr>
            <a:endParaRPr lang="en-US" altLang="en-US" sz="1100" b="1" dirty="0">
              <a:latin typeface="Verdana" pitchFamily="34" charset="0"/>
            </a:endParaRPr>
          </a:p>
          <a:p>
            <a:pPr marL="1117607" indent="-1117607">
              <a:spcBef>
                <a:spcPct val="20000"/>
              </a:spcBef>
              <a:tabLst>
                <a:tab pos="1117607" algn="l"/>
              </a:tabLst>
              <a:defRPr/>
            </a:pPr>
            <a:r>
              <a:rPr lang="en-US" altLang="en-US" sz="1100" b="1" dirty="0">
                <a:latin typeface="Verdana" pitchFamily="34" charset="0"/>
              </a:rPr>
              <a:t>Note:	</a:t>
            </a:r>
            <a:r>
              <a:rPr lang="en-US" altLang="en-US" sz="1100" dirty="0">
                <a:latin typeface="Verdana" pitchFamily="34" charset="0"/>
              </a:rPr>
              <a:t>This unit is a companion to Unit 16: Effective Praise, but can be taught separately.</a:t>
            </a:r>
            <a:endParaRPr lang="en-US" altLang="en-US" sz="1100" b="1" dirty="0">
              <a:latin typeface="Verdana" pitchFamily="34" charset="0"/>
            </a:endParaRPr>
          </a:p>
          <a:p>
            <a:pPr marL="1159476" indent="-1159476">
              <a:spcBef>
                <a:spcPct val="20000"/>
              </a:spcBef>
              <a:tabLst>
                <a:tab pos="1159476" algn="l"/>
              </a:tabLst>
              <a:defRPr/>
            </a:pPr>
            <a:endParaRPr lang="en-US" altLang="en-US" sz="1100" b="1" dirty="0">
              <a:latin typeface="Verdana" pitchFamily="34" charset="0"/>
            </a:endParaRPr>
          </a:p>
          <a:p>
            <a:pPr marL="1159476" indent="-1159476">
              <a:spcBef>
                <a:spcPct val="20000"/>
              </a:spcBef>
              <a:tabLst>
                <a:tab pos="1159476" algn="l"/>
              </a:tabLst>
              <a:defRPr/>
            </a:pPr>
            <a:endParaRPr lang="en-US" altLang="en-US" sz="1100" b="1" dirty="0">
              <a:latin typeface="Verdana" pitchFamily="34" charset="0"/>
            </a:endParaRPr>
          </a:p>
          <a:p>
            <a:pPr marL="1159476" indent="-1159476">
              <a:spcBef>
                <a:spcPct val="20000"/>
              </a:spcBef>
              <a:tabLst>
                <a:tab pos="1159476" algn="l"/>
              </a:tabLst>
              <a:defRPr/>
            </a:pPr>
            <a:endParaRPr lang="en-US" altLang="en-US" sz="1100" b="1" dirty="0">
              <a:latin typeface="Verdana" pitchFamily="34" charset="0"/>
            </a:endParaRPr>
          </a:p>
          <a:p>
            <a:pPr marL="1159476" indent="-1159476">
              <a:spcBef>
                <a:spcPct val="20000"/>
              </a:spcBef>
              <a:tabLst>
                <a:tab pos="1159476" algn="l"/>
              </a:tabLst>
              <a:defRPr/>
            </a:pPr>
            <a:endParaRPr lang="en-US" altLang="en-US" sz="1100" b="1" dirty="0">
              <a:latin typeface="Verdana" pitchFamily="34" charset="0"/>
            </a:endParaRPr>
          </a:p>
          <a:p>
            <a:pPr marL="1159476" indent="-1159476">
              <a:spcBef>
                <a:spcPct val="20000"/>
              </a:spcBef>
              <a:tabLst>
                <a:tab pos="1159476" algn="l"/>
              </a:tabLst>
              <a:defRPr/>
            </a:pPr>
            <a:r>
              <a:rPr lang="en-US" altLang="en-US" sz="1100" b="1" dirty="0">
                <a:latin typeface="Verdana" pitchFamily="34" charset="0"/>
              </a:rPr>
              <a:t>Unit Overview and Recommended Timing:</a:t>
            </a:r>
          </a:p>
          <a:p>
            <a:pPr marL="1159476" indent="-1159476">
              <a:spcBef>
                <a:spcPct val="20000"/>
              </a:spcBef>
              <a:tabLst>
                <a:tab pos="1159476" algn="l"/>
              </a:tabLst>
              <a:defRPr/>
            </a:pPr>
            <a:endParaRPr lang="en-US" altLang="en-US" sz="10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rPr>
              <a:t>Resilience Training for Teens, </a:t>
            </a:r>
          </a:p>
          <a:p>
            <a:pPr fontAlgn="auto">
              <a:spcAft>
                <a:spcPts val="0"/>
              </a:spcAft>
              <a:defRPr/>
            </a:pPr>
            <a:r>
              <a:rPr lang="en-US" sz="2000" b="1" dirty="0">
                <a:latin typeface="Verdana" pitchFamily="34" charset="0"/>
              </a:rPr>
              <a:t>Unit 17: </a:t>
            </a:r>
            <a:r>
              <a:rPr kumimoji="1" lang="en-US" sz="2000" b="1" dirty="0">
                <a:latin typeface="Verdana" pitchFamily="34" charset="0"/>
                <a:cs typeface="+mn-cs"/>
              </a:rPr>
              <a:t>Active Constructive Responding (ACR)</a:t>
            </a:r>
            <a:r>
              <a:rPr kumimoji="1" lang="en-US" b="1" dirty="0">
                <a:latin typeface="Verdana" pitchFamily="34" charset="0"/>
                <a:cs typeface="+mn-cs"/>
              </a:rPr>
              <a:t>  </a:t>
            </a:r>
          </a:p>
        </p:txBody>
      </p:sp>
      <p:pic>
        <p:nvPicPr>
          <p:cNvPr id="30725" name="Picture 8" descr="CSF2-slide-template-text.png"/>
          <p:cNvPicPr>
            <a:picLocks noChangeAspect="1"/>
          </p:cNvPicPr>
          <p:nvPr/>
        </p:nvPicPr>
        <p:blipFill>
          <a:blip r:embed="rId4"/>
          <a:srcRect/>
          <a:stretch>
            <a:fillRect/>
          </a:stretch>
        </p:blipFill>
        <p:spPr bwMode="auto">
          <a:xfrm>
            <a:off x="733294" y="26133"/>
            <a:ext cx="2552832" cy="859241"/>
          </a:xfrm>
          <a:prstGeom prst="rect">
            <a:avLst/>
          </a:prstGeom>
          <a:noFill/>
          <a:ln w="9525">
            <a:noFill/>
            <a:miter lim="800000"/>
            <a:headEnd/>
            <a:tailEnd/>
          </a:ln>
        </p:spPr>
      </p:pic>
      <p:pic>
        <p:nvPicPr>
          <p:cNvPr id="30726" name="Picture 8" descr="csf2_logo-l.png"/>
          <p:cNvPicPr>
            <a:picLocks noChangeAspect="1"/>
          </p:cNvPicPr>
          <p:nvPr/>
        </p:nvPicPr>
        <p:blipFill>
          <a:blip r:embed="rId5"/>
          <a:srcRect/>
          <a:stretch>
            <a:fillRect/>
          </a:stretch>
        </p:blipFill>
        <p:spPr bwMode="auto">
          <a:xfrm>
            <a:off x="44124" y="119894"/>
            <a:ext cx="646575" cy="653269"/>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2685877418"/>
              </p:ext>
            </p:extLst>
          </p:nvPr>
        </p:nvGraphicFramePr>
        <p:xfrm>
          <a:off x="264511" y="4967913"/>
          <a:ext cx="6572250" cy="3657722"/>
        </p:xfrm>
        <a:graphic>
          <a:graphicData uri="http://schemas.openxmlformats.org/drawingml/2006/table">
            <a:tbl>
              <a:tblPr/>
              <a:tblGrid>
                <a:gridCol w="5414168">
                  <a:extLst>
                    <a:ext uri="{9D8B030D-6E8A-4147-A177-3AD203B41FA5}">
                      <a16:colId xmlns:a16="http://schemas.microsoft.com/office/drawing/2014/main" val="20000"/>
                    </a:ext>
                  </a:extLst>
                </a:gridCol>
                <a:gridCol w="1158081">
                  <a:extLst>
                    <a:ext uri="{9D8B030D-6E8A-4147-A177-3AD203B41FA5}">
                      <a16:colId xmlns:a16="http://schemas.microsoft.com/office/drawing/2014/main" val="20001"/>
                    </a:ext>
                  </a:extLst>
                </a:gridCol>
              </a:tblGrid>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Define Active Constructive Responding</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966728">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a:t>
                      </a:r>
                      <a:r>
                        <a:rPr lang="en-US" sz="1100" b="0" i="0" u="none" strike="noStrike" kern="1200" dirty="0">
                          <a:solidFill>
                            <a:schemeClr val="tx1"/>
                          </a:solidFill>
                          <a:latin typeface="Verdana" pitchFamily="34" charset="0"/>
                          <a:ea typeface="Calibri"/>
                        </a:rPr>
                        <a:t> </a:t>
                      </a:r>
                    </a:p>
                    <a:p>
                      <a:pPr marL="0" marR="0" indent="0" algn="l" rtl="0" fontAlgn="base">
                        <a:lnSpc>
                          <a:spcPct val="115000"/>
                        </a:lnSpc>
                        <a:spcBef>
                          <a:spcPts val="0"/>
                        </a:spcBef>
                        <a:spcAft>
                          <a:spcPts val="0"/>
                        </a:spcAft>
                        <a:buClrTx/>
                        <a:buSzPts val="1400"/>
                        <a:buFont typeface="+mj-lt"/>
                        <a:buNone/>
                        <a:tabLst/>
                      </a:pP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1) Students make a list of important people in their lives</a:t>
                      </a:r>
                      <a:r>
                        <a:rPr lang="en-US" sz="1100" b="0" i="0" u="none" strike="noStrike" kern="1200" baseline="0" dirty="0">
                          <a:solidFill>
                            <a:schemeClr val="tx1"/>
                          </a:solidFill>
                          <a:latin typeface="Verdana" pitchFamily="34" charset="0"/>
                          <a:ea typeface="Calibri"/>
                        </a:rPr>
                        <a:t> *(LT)</a:t>
                      </a:r>
                      <a:endParaRPr lang="en-US" sz="1100" b="0" i="0" u="none" strike="noStrike" kern="1200" dirty="0">
                        <a:solidFill>
                          <a:schemeClr val="tx1"/>
                        </a:solidFill>
                        <a:latin typeface="Verdana" pitchFamily="34" charset="0"/>
                        <a:ea typeface="Calibri"/>
                      </a:endParaRPr>
                    </a:p>
                    <a:p>
                      <a:pPr marL="0" marR="0" indent="0" algn="l" rtl="0" fontAlgn="base">
                        <a:lnSpc>
                          <a:spcPct val="115000"/>
                        </a:lnSpc>
                        <a:spcBef>
                          <a:spcPts val="0"/>
                        </a:spcBef>
                        <a:spcAft>
                          <a:spcPts val="0"/>
                        </a:spcAft>
                        <a:buClrTx/>
                        <a:buSzPts val="1400"/>
                        <a:buFont typeface="+mj-lt"/>
                        <a:buNone/>
                        <a:tabLst/>
                      </a:pP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2) Demonstrate</a:t>
                      </a:r>
                      <a:r>
                        <a:rPr lang="en-US" sz="1100" b="0" i="0" u="none" strike="noStrike" kern="1200" baseline="0" dirty="0">
                          <a:solidFill>
                            <a:schemeClr val="tx1"/>
                          </a:solidFill>
                          <a:latin typeface="Verdana" pitchFamily="34" charset="0"/>
                          <a:ea typeface="Calibri"/>
                        </a:rPr>
                        <a:t> the four types of responding (requires two facilitators) *(LT)</a:t>
                      </a:r>
                    </a:p>
                    <a:p>
                      <a:pPr marL="0" marR="0" indent="0" algn="l" rtl="0" fontAlgn="base">
                        <a:lnSpc>
                          <a:spcPct val="115000"/>
                        </a:lnSpc>
                        <a:spcBef>
                          <a:spcPts val="0"/>
                        </a:spcBef>
                        <a:spcAft>
                          <a:spcPts val="0"/>
                        </a:spcAft>
                        <a:buClrTx/>
                        <a:buSzPts val="1400"/>
                        <a:buFont typeface="+mj-lt"/>
                        <a:buNone/>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10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1038022">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a:t>
                      </a:r>
                      <a:r>
                        <a:rPr lang="en-US" sz="1100" b="0" i="0" u="none" strike="noStrike" kern="1200" baseline="0" dirty="0">
                          <a:solidFill>
                            <a:schemeClr val="tx1"/>
                          </a:solidFill>
                          <a:latin typeface="Verdana" pitchFamily="34" charset="0"/>
                          <a:ea typeface="Calibri"/>
                        </a:rPr>
                        <a: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1) Students identify their own patterns of responding and those patterns demonstrated by significant people in their lives *(LT)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2) Students practice ACR (LT)</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baseline="0" dirty="0">
                          <a:solidFill>
                            <a:schemeClr val="dk1"/>
                          </a:solidFill>
                          <a:latin typeface="Verdana" pitchFamily="34" charset="0"/>
                          <a:ea typeface="Calibri"/>
                        </a:rPr>
                        <a:t>20 </a:t>
                      </a:r>
                      <a:r>
                        <a:rPr lang="en-US" sz="1100" b="0" i="0" u="none" strike="noStrike" kern="1200" dirty="0">
                          <a:solidFill>
                            <a:schemeClr val="dk1"/>
                          </a:solidFill>
                          <a:latin typeface="Verdana" pitchFamily="34" charset="0"/>
                          <a:ea typeface="Calibri"/>
                        </a:rPr>
                        <a:t>minutes</a:t>
                      </a:r>
                    </a:p>
                    <a:p>
                      <a:pPr marL="914400" marR="0" indent="-914400" algn="l" rtl="0" fontAlgn="base">
                        <a:lnSpc>
                          <a:spcPct val="115000"/>
                        </a:lnSpc>
                        <a:spcBef>
                          <a:spcPts val="0"/>
                        </a:spcBef>
                        <a:spcAft>
                          <a:spcPts val="0"/>
                        </a:spcAft>
                        <a:tabLst>
                          <a:tab pos="914400" algn="l"/>
                        </a:tabLst>
                      </a:pPr>
                      <a:endParaRPr lang="en-US" sz="1100" b="0" i="0" u="none" strike="noStrike" kern="1200" dirty="0">
                        <a:solidFill>
                          <a:schemeClr val="dk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Reflection:</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daily lives *</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p>
                      <a:pPr marL="914400" marR="0" indent="-914400" algn="l" rtl="0" fontAlgn="base">
                        <a:lnSpc>
                          <a:spcPct val="115000"/>
                        </a:lnSpc>
                        <a:spcBef>
                          <a:spcPts val="0"/>
                        </a:spcBef>
                        <a:spcAft>
                          <a:spcPts val="0"/>
                        </a:spcAft>
                        <a:tabLst>
                          <a:tab pos="914400" algn="l"/>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379343">
                <a:tc>
                  <a:txBody>
                    <a:bodyPr/>
                    <a:lstStyle/>
                    <a:p>
                      <a:pPr marL="3175" marR="0" indent="0" algn="l" rtl="0" fontAlgn="base">
                        <a:lnSpc>
                          <a:spcPct val="115000"/>
                        </a:lnSpc>
                        <a:spcBef>
                          <a:spcPts val="0"/>
                        </a:spcBef>
                        <a:spcAft>
                          <a:spcPts val="0"/>
                        </a:spcAft>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40 minutes</a:t>
                      </a:r>
                    </a:p>
                    <a:p>
                      <a:pPr marL="914400" marR="0" indent="-914400" algn="l" rtl="0" fontAlgn="base">
                        <a:lnSpc>
                          <a:spcPct val="115000"/>
                        </a:lnSpc>
                        <a:spcBef>
                          <a:spcPts val="0"/>
                        </a:spcBef>
                        <a:spcAft>
                          <a:spcPts val="0"/>
                        </a:spcAft>
                        <a:tabLst>
                          <a:tab pos="914400" algn="l"/>
                        </a:tabLst>
                      </a:pP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bl>
          </a:graphicData>
        </a:graphic>
      </p:graphicFrame>
      <p:sp>
        <p:nvSpPr>
          <p:cNvPr id="11" name="Slide Number Placeholder 10"/>
          <p:cNvSpPr>
            <a:spLocks noGrp="1"/>
          </p:cNvSpPr>
          <p:nvPr>
            <p:ph type="sldNum" sz="quarter" idx="5"/>
          </p:nvPr>
        </p:nvSpPr>
        <p:spPr/>
        <p:txBody>
          <a:bodyPr/>
          <a:lstStyle/>
          <a:p>
            <a:pPr>
              <a:defRPr/>
            </a:pPr>
            <a:fld id="{0AB4B69B-16FC-448A-9245-71FBC23E2494}" type="slidenum">
              <a:rPr lang="en-US"/>
              <a:pPr>
                <a:defRPr/>
              </a:pPr>
              <a:t>234</a:t>
            </a:fld>
            <a:endParaRPr lang="en-US" dirty="0"/>
          </a:p>
        </p:txBody>
      </p:sp>
      <p:sp>
        <p:nvSpPr>
          <p:cNvPr id="13"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1934506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a:spcBef>
                <a:spcPct val="20000"/>
              </a:spcBef>
              <a:tabLst>
                <a:tab pos="54753" algn="l"/>
              </a:tabLst>
              <a:defRPr/>
            </a:pPr>
            <a:r>
              <a:rPr lang="en-US" altLang="en-US" sz="1100" b="1" i="1" dirty="0">
                <a:latin typeface="Verdana" pitchFamily="34" charset="0"/>
              </a:rPr>
              <a:t>ACR</a:t>
            </a:r>
            <a:r>
              <a:rPr lang="en-US" altLang="en-US" sz="1100" i="1" dirty="0">
                <a:latin typeface="Verdana" pitchFamily="34" charset="0"/>
              </a:rPr>
              <a:t>		</a:t>
            </a:r>
            <a:r>
              <a:rPr lang="en-US" altLang="en-US" sz="1100" dirty="0">
                <a:latin typeface="Verdana" pitchFamily="34" charset="0"/>
              </a:rPr>
              <a:t>Active Constructive Responding is a skill used to respond to 			others to build strong relationships when they talk about 			positive experiences or describe a success; shows authentic 			interest and elaborates the experience to make the person 			feel validated and understood, leading to stronger 				relationships.</a:t>
            </a:r>
          </a:p>
          <a:p>
            <a:pPr marL="1117607" indent="-1117607">
              <a:spcBef>
                <a:spcPct val="20000"/>
              </a:spcBef>
              <a:tabLst>
                <a:tab pos="1117607" algn="l"/>
              </a:tabLst>
              <a:defRPr/>
            </a:pPr>
            <a:endParaRPr lang="en-US" altLang="en-US" sz="1100" b="1" dirty="0">
              <a:latin typeface="Verdana" pitchFamily="34" charset="0"/>
            </a:endParaRPr>
          </a:p>
          <a:p>
            <a:pPr marL="1117607" indent="-1117607">
              <a:spcBef>
                <a:spcPct val="20000"/>
              </a:spcBef>
              <a:tabLst>
                <a:tab pos="1117607" algn="l"/>
              </a:tabLst>
              <a:defRPr/>
            </a:pPr>
            <a:endParaRPr lang="en-US" altLang="en-US" sz="10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Active Constructive Responding (ACR)</a:t>
            </a:r>
          </a:p>
          <a:p>
            <a:pPr fontAlgn="auto">
              <a:spcAft>
                <a:spcPts val="0"/>
              </a:spcAft>
              <a:defRPr/>
            </a:pPr>
            <a:r>
              <a:rPr lang="en-US" sz="2000" b="1" dirty="0">
                <a:latin typeface="Verdana" pitchFamily="34" charset="0"/>
                <a:ea typeface="+mj-ea"/>
                <a:cs typeface="+mj-cs"/>
              </a:rPr>
              <a:t>Key Terms</a:t>
            </a:r>
          </a:p>
        </p:txBody>
      </p:sp>
      <p:pic>
        <p:nvPicPr>
          <p:cNvPr id="31749"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1750"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C6712E8D-1E9B-4B3F-9C4B-A379B7C6A6CE}" type="slidenum">
              <a:rPr lang="en-US"/>
              <a:pPr>
                <a:defRPr/>
              </a:pPr>
              <a:t>235</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7240135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xfrm>
            <a:off x="103902"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a:t>
            </a:r>
            <a:r>
              <a:rPr lang="en-US" sz="1100" u="sng" dirty="0"/>
              <a:t> (Low-Tech)</a:t>
            </a:r>
          </a:p>
          <a:p>
            <a:pPr>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Begin the lesson with Hunt the Good Stuff.</a:t>
            </a:r>
          </a:p>
          <a:p>
            <a:pPr marL="232802" indent="-232802">
              <a:lnSpc>
                <a:spcPct val="100000"/>
              </a:lnSpc>
              <a:spcBef>
                <a:spcPts val="0"/>
              </a:spcBef>
              <a:buFont typeface="+mj-lt"/>
              <a:buAutoNum type="arabicParenR"/>
              <a:defRPr/>
            </a:pPr>
            <a:r>
              <a:rPr lang="en-US" sz="1100" dirty="0"/>
              <a:t>Have students write down one to three good things in the Participant Workbook.(p. 92)</a:t>
            </a:r>
          </a:p>
          <a:p>
            <a:pPr marL="232802" indent="-232802">
              <a:lnSpc>
                <a:spcPct val="100000"/>
              </a:lnSpc>
              <a:spcBef>
                <a:spcPts val="0"/>
              </a:spcBef>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lnSpc>
                <a:spcPct val="100000"/>
              </a:lnSpc>
              <a:spcBef>
                <a:spcPts val="0"/>
              </a:spcBef>
              <a:buFont typeface="+mj-lt"/>
              <a:buAutoNum type="arabicParenR"/>
              <a:defRPr/>
            </a:pPr>
            <a:r>
              <a:rPr lang="en-US" sz="1100" dirty="0"/>
              <a:t>Ask a couple students to share their “"Good Stuff"” at the group level. Remember to emphasize that the students explain why it is a good thing to them. </a:t>
            </a:r>
          </a:p>
          <a:p>
            <a:pPr marL="221464" indent="-221464">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Optimism is important for resilience.</a:t>
            </a:r>
          </a:p>
          <a:p>
            <a:pPr marL="232802" indent="-232802">
              <a:lnSpc>
                <a:spcPct val="100000"/>
              </a:lnSpc>
              <a:spcBef>
                <a:spcPts val="0"/>
              </a:spcBef>
              <a:buFont typeface="+mj-lt"/>
              <a:buAutoNum type="arabicParenR"/>
              <a:defRPr/>
            </a:pPr>
            <a:r>
              <a:rPr lang="en-US" sz="1100" dirty="0"/>
              <a:t>HTGS is a daily skill. </a:t>
            </a:r>
          </a:p>
          <a:p>
            <a:pPr marL="221464" indent="-221464">
              <a:lnSpc>
                <a:spcPct val="100000"/>
              </a:lnSpc>
              <a:spcBef>
                <a:spcPts val="0"/>
              </a:spcBef>
              <a:buFontTx/>
              <a:buAutoNum type="arabicParenR"/>
              <a:defRPr/>
            </a:pPr>
            <a:endParaRPr lang="en-US" sz="1100" dirty="0"/>
          </a:p>
          <a:p>
            <a:pPr marL="221464" indent="-221464">
              <a:defRPr/>
            </a:pPr>
            <a:endParaRPr lang="en-US" sz="1000" dirty="0"/>
          </a:p>
          <a:p>
            <a:pPr marL="221464" indent="-221464">
              <a:defRPr/>
            </a:pPr>
            <a:endParaRPr lang="en-US" sz="1000" dirty="0"/>
          </a:p>
          <a:p>
            <a:pPr>
              <a:defRPr/>
            </a:pPr>
            <a:endParaRPr lang="en-US" sz="1100" dirty="0"/>
          </a:p>
        </p:txBody>
      </p:sp>
      <p:sp>
        <p:nvSpPr>
          <p:cNvPr id="4" name="Slide Number Placeholder 3"/>
          <p:cNvSpPr>
            <a:spLocks noGrp="1"/>
          </p:cNvSpPr>
          <p:nvPr>
            <p:ph type="sldNum" sz="quarter" idx="5"/>
          </p:nvPr>
        </p:nvSpPr>
        <p:spPr/>
        <p:txBody>
          <a:bodyPr/>
          <a:lstStyle/>
          <a:p>
            <a:pPr>
              <a:defRPr/>
            </a:pPr>
            <a:fld id="{DF4D60F1-98C9-41C9-A6D2-B354B0E102AC}" type="slidenum">
              <a:rPr lang="en-US" smtClean="0"/>
              <a:pPr>
                <a:defRPr/>
              </a:pPr>
              <a:t>236</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042439723"/>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65CA95FC-32AC-4198-89F3-9DB75CD4BE80}" type="slidenum">
              <a:rPr lang="en-US" smtClean="0"/>
              <a:pPr>
                <a:defRPr/>
              </a:pPr>
              <a:t>237</a:t>
            </a:fld>
            <a:endParaRPr lang="en-US" dirty="0"/>
          </a:p>
        </p:txBody>
      </p:sp>
      <p:sp>
        <p:nvSpPr>
          <p:cNvPr id="9" name="Notes Placeholder 2"/>
          <p:cNvSpPr>
            <a:spLocks noGrp="1"/>
          </p:cNvSpPr>
          <p:nvPr>
            <p:ph type="body" sz="quarter" idx="3"/>
          </p:nvPr>
        </p:nvSpPr>
        <p:spPr bwMode="auto">
          <a:xfrm>
            <a:off x="113954"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 </a:t>
            </a:r>
          </a:p>
          <a:p>
            <a:pPr>
              <a:lnSpc>
                <a:spcPct val="100000"/>
              </a:lnSpc>
              <a:spcBef>
                <a:spcPts val="0"/>
              </a:spcBef>
              <a:defRPr/>
            </a:pPr>
            <a:endParaRPr lang="en-US" sz="1100" dirty="0"/>
          </a:p>
          <a:p>
            <a:pPr marL="232802" lvl="1" indent="-232802" eaLnBrk="1" hangingPunct="1">
              <a:lnSpc>
                <a:spcPct val="100000"/>
              </a:lnSpc>
              <a:spcBef>
                <a:spcPts val="0"/>
              </a:spcBef>
              <a:buFont typeface="+mj-lt"/>
              <a:buAutoNum type="arabicParenR"/>
              <a:defRPr/>
            </a:pPr>
            <a:r>
              <a:rPr lang="en-US" altLang="en-US" sz="1100" dirty="0"/>
              <a:t>Tell students in one sentence what they will be learning.</a:t>
            </a:r>
          </a:p>
          <a:p>
            <a:pPr marL="232802" lvl="1" indent="-232802" eaLnBrk="1" hangingPunct="1">
              <a:lnSpc>
                <a:spcPct val="100000"/>
              </a:lnSpc>
              <a:spcBef>
                <a:spcPts val="0"/>
              </a:spcBef>
              <a:buFont typeface="+mj-lt"/>
              <a:buAutoNum type="arabicParenR"/>
              <a:defRPr/>
            </a:pPr>
            <a:r>
              <a:rPr lang="en-US" altLang="en-US" sz="1100" dirty="0"/>
              <a:t>Provide students with the resilience Core Competency the skill targets. </a:t>
            </a:r>
          </a:p>
          <a:p>
            <a:pPr marL="231895" lvl="1" indent="-231895" eaLnBrk="1" hangingPunct="1">
              <a:lnSpc>
                <a:spcPct val="100000"/>
              </a:lnSpc>
              <a:spcBef>
                <a:spcPts val="0"/>
              </a:spcBef>
              <a:defRPr/>
            </a:pPr>
            <a:endParaRPr lang="en-US" altLang="en-US" sz="1100" b="1" dirty="0"/>
          </a:p>
          <a:p>
            <a:pPr marL="231895" lvl="1" indent="-231895" eaLnBrk="1" hangingPunct="1">
              <a:lnSpc>
                <a:spcPct val="100000"/>
              </a:lnSpc>
              <a:spcBef>
                <a:spcPts val="0"/>
              </a:spcBef>
              <a:defRPr/>
            </a:pPr>
            <a:r>
              <a:rPr lang="en-US" altLang="en-US" sz="1100" b="1" dirty="0"/>
              <a:t>Key Points:</a:t>
            </a:r>
          </a:p>
          <a:p>
            <a:pPr marL="231895" lvl="1" indent="-231895" eaLnBrk="1" hangingPunct="1">
              <a:lnSpc>
                <a:spcPct val="100000"/>
              </a:lnSpc>
              <a:spcBef>
                <a:spcPts val="0"/>
              </a:spcBef>
              <a:defRPr/>
            </a:pPr>
            <a:endParaRPr lang="en-US" altLang="en-US" sz="1100" b="1" dirty="0"/>
          </a:p>
          <a:p>
            <a:pPr marL="232802" lvl="1" indent="-232802" eaLnBrk="1" hangingPunct="1">
              <a:lnSpc>
                <a:spcPct val="100000"/>
              </a:lnSpc>
              <a:spcBef>
                <a:spcPts val="0"/>
              </a:spcBef>
              <a:buFont typeface="+mj-lt"/>
              <a:buAutoNum type="arabicParenR"/>
              <a:defRPr/>
            </a:pPr>
            <a:r>
              <a:rPr lang="en-US" altLang="en-US" sz="1100" dirty="0"/>
              <a:t>How you respond to good news impacts your relationships. </a:t>
            </a:r>
          </a:p>
          <a:p>
            <a:pPr marL="232802" lvl="1" indent="-232802" eaLnBrk="1" hangingPunct="1">
              <a:lnSpc>
                <a:spcPct val="100000"/>
              </a:lnSpc>
              <a:spcBef>
                <a:spcPts val="0"/>
              </a:spcBef>
              <a:buFont typeface="+mj-lt"/>
              <a:buAutoNum type="arabicParenR"/>
              <a:defRPr/>
            </a:pPr>
            <a:r>
              <a:rPr lang="en-US" altLang="en-US" sz="1100" dirty="0"/>
              <a:t>Active Constructive Responding builds Connection. </a:t>
            </a:r>
          </a:p>
          <a:p>
            <a:pPr marL="231895" lvl="1" indent="-231895" eaLnBrk="1" hangingPunct="1">
              <a:lnSpc>
                <a:spcPct val="100000"/>
              </a:lnSpc>
              <a:spcBef>
                <a:spcPts val="0"/>
              </a:spcBef>
              <a:defRPr/>
            </a:pPr>
            <a:endParaRPr lang="en-US" altLang="en-US" sz="1400" dirty="0"/>
          </a:p>
          <a:p>
            <a:pPr marL="223524" indent="-223524" eaLnBrk="1" hangingPunct="1">
              <a:lnSpc>
                <a:spcPct val="100000"/>
              </a:lnSpc>
              <a:spcBef>
                <a:spcPts val="0"/>
              </a:spcBef>
              <a:buFont typeface="+mj-lt"/>
              <a:buAutoNum type="arabicPeriod"/>
              <a:defRPr/>
            </a:pPr>
            <a:endParaRPr lang="en-US" sz="1400" dirty="0"/>
          </a:p>
          <a:p>
            <a:pPr eaLnBrk="1" hangingPunct="1">
              <a:lnSpc>
                <a:spcPct val="100000"/>
              </a:lnSpc>
              <a:spcBef>
                <a:spcPts val="0"/>
              </a:spcBef>
              <a:defRPr/>
            </a:pPr>
            <a:endParaRPr lang="en-US" sz="1400" dirty="0"/>
          </a:p>
          <a:p>
            <a:pPr>
              <a:defRPr/>
            </a:pPr>
            <a:endParaRPr lang="en-US" sz="1000"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75471174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13954" y="3238680"/>
            <a:ext cx="3829249" cy="5687282"/>
          </a:xfrm>
        </p:spPr>
        <p:txBody>
          <a:bodyPr>
            <a:normAutofit/>
          </a:bodyPr>
          <a:lstStyle/>
          <a:p>
            <a:r>
              <a:rPr lang="en-US" sz="1100" b="1" dirty="0"/>
              <a:t>Instructor Notes: </a:t>
            </a:r>
          </a:p>
          <a:p>
            <a:endParaRPr lang="en-US" sz="1100" b="1" dirty="0"/>
          </a:p>
          <a:p>
            <a:r>
              <a:rPr lang="en-US" sz="1100" b="1" u="sng" dirty="0"/>
              <a:t>Hook</a:t>
            </a:r>
            <a:r>
              <a:rPr lang="en-US" sz="1100" u="sng" dirty="0"/>
              <a:t> (Low-Tech)</a:t>
            </a:r>
          </a:p>
          <a:p>
            <a:endParaRPr lang="en-US" sz="1100" b="1" dirty="0"/>
          </a:p>
          <a:p>
            <a:pPr marL="232802" indent="-232802">
              <a:buFont typeface="+mj-lt"/>
              <a:buAutoNum type="arabicParenR"/>
            </a:pPr>
            <a:r>
              <a:rPr lang="en-US" sz="1100" dirty="0"/>
              <a:t>Refer students to the Participant Workbook.(p.93)</a:t>
            </a:r>
          </a:p>
          <a:p>
            <a:pPr marL="232802" indent="-232802">
              <a:buFont typeface="+mj-lt"/>
              <a:buAutoNum type="arabicParenR"/>
            </a:pPr>
            <a:r>
              <a:rPr lang="en-US" sz="1100" dirty="0"/>
              <a:t>Remind students how important relationships are to resilience and that other people matter. </a:t>
            </a:r>
          </a:p>
          <a:p>
            <a:pPr marL="232802" indent="-232802">
              <a:buFont typeface="+mj-lt"/>
              <a:buAutoNum type="arabicParenR"/>
            </a:pPr>
            <a:r>
              <a:rPr lang="en-US" sz="1100" dirty="0"/>
              <a:t>Have students make a list of important people in their lives. </a:t>
            </a:r>
          </a:p>
          <a:p>
            <a:pPr marL="232802" indent="-232802">
              <a:buFont typeface="+mj-lt"/>
              <a:buAutoNum type="arabicParenR"/>
            </a:pPr>
            <a:r>
              <a:rPr lang="en-US" sz="1100" dirty="0"/>
              <a:t>Tell students to keep those people in mind when learning about this skill. </a:t>
            </a:r>
          </a:p>
        </p:txBody>
      </p:sp>
      <p:sp>
        <p:nvSpPr>
          <p:cNvPr id="4" name="Slide Number Placeholder 3"/>
          <p:cNvSpPr>
            <a:spLocks noGrp="1"/>
          </p:cNvSpPr>
          <p:nvPr>
            <p:ph type="sldNum" sz="quarter" idx="10"/>
          </p:nvPr>
        </p:nvSpPr>
        <p:spPr/>
        <p:txBody>
          <a:bodyPr/>
          <a:lstStyle/>
          <a:p>
            <a:pPr>
              <a:defRPr/>
            </a:pPr>
            <a:fld id="{887DE9E1-9F16-4FCC-803D-885F521782D6}" type="slidenum">
              <a:rPr lang="en-US" smtClean="0"/>
              <a:pPr>
                <a:defRPr/>
              </a:pPr>
              <a:t>238</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63417082"/>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249610" y="3208148"/>
            <a:ext cx="3875047" cy="6271433"/>
          </a:xfrm>
        </p:spPr>
        <p:txBody>
          <a:bodyPr>
            <a:noAutofit/>
          </a:bodyPr>
          <a:lstStyle/>
          <a:p>
            <a:pPr>
              <a:lnSpc>
                <a:spcPct val="100000"/>
              </a:lnSpc>
              <a:spcBef>
                <a:spcPts val="0"/>
              </a:spcBef>
              <a:defRPr/>
            </a:pPr>
            <a:r>
              <a:rPr kumimoji="1" lang="en-US" sz="1000" b="1" dirty="0"/>
              <a:t>Instructor Notes:</a:t>
            </a:r>
          </a:p>
          <a:p>
            <a:pPr>
              <a:lnSpc>
                <a:spcPct val="100000"/>
              </a:lnSpc>
              <a:spcBef>
                <a:spcPts val="0"/>
              </a:spcBef>
              <a:defRPr/>
            </a:pPr>
            <a:endParaRPr kumimoji="1" lang="en-US" sz="1000" b="1" dirty="0"/>
          </a:p>
          <a:p>
            <a:pPr marL="223524" indent="-223524">
              <a:lnSpc>
                <a:spcPct val="100000"/>
              </a:lnSpc>
              <a:spcBef>
                <a:spcPts val="0"/>
              </a:spcBef>
              <a:defRPr/>
            </a:pPr>
            <a:r>
              <a:rPr kumimoji="1" lang="en-US" sz="1000" b="1" u="sng" dirty="0"/>
              <a:t>Skill</a:t>
            </a:r>
          </a:p>
          <a:p>
            <a:pPr marL="223524" indent="-223524">
              <a:lnSpc>
                <a:spcPct val="100000"/>
              </a:lnSpc>
              <a:spcBef>
                <a:spcPts val="0"/>
              </a:spcBef>
              <a:defRPr/>
            </a:pPr>
            <a:endParaRPr kumimoji="1" lang="en-US" sz="1000" dirty="0"/>
          </a:p>
          <a:p>
            <a:pPr marL="232802" indent="-232802">
              <a:lnSpc>
                <a:spcPct val="100000"/>
              </a:lnSpc>
              <a:spcBef>
                <a:spcPts val="0"/>
              </a:spcBef>
              <a:buFont typeface="+mj-lt"/>
              <a:buAutoNum type="arabicParenR"/>
              <a:defRPr/>
            </a:pPr>
            <a:r>
              <a:rPr kumimoji="1" lang="en-US" sz="1000" dirty="0"/>
              <a:t>Describe the four typical styles of responding </a:t>
            </a:r>
            <a:r>
              <a:rPr kumimoji="1" lang="en-US" sz="1000" b="1" dirty="0"/>
              <a:t>when someone shares good news</a:t>
            </a:r>
            <a:r>
              <a:rPr kumimoji="1" lang="en-US" sz="1000" dirty="0"/>
              <a:t> and instruct students to listen closely to each style and begin to think about which is most common for them.</a:t>
            </a:r>
          </a:p>
          <a:p>
            <a:pPr marL="232802" indent="-232802">
              <a:lnSpc>
                <a:spcPct val="100000"/>
              </a:lnSpc>
              <a:spcBef>
                <a:spcPts val="0"/>
              </a:spcBef>
              <a:buFont typeface="+mj-lt"/>
              <a:buAutoNum type="arabicParenR"/>
              <a:defRPr/>
            </a:pPr>
            <a:r>
              <a:rPr kumimoji="1" lang="en-US" sz="1000" dirty="0"/>
              <a:t>Briefly explain what is meant by good news and tie to Hunt the Good Stuff. </a:t>
            </a:r>
            <a:endParaRPr lang="en-US" sz="1000" dirty="0"/>
          </a:p>
          <a:p>
            <a:pPr marL="232802" indent="-232802">
              <a:lnSpc>
                <a:spcPct val="100000"/>
              </a:lnSpc>
              <a:spcBef>
                <a:spcPts val="0"/>
              </a:spcBef>
              <a:buFont typeface="+mj-lt"/>
              <a:buAutoNum type="arabicParenR"/>
              <a:defRPr/>
            </a:pPr>
            <a:r>
              <a:rPr kumimoji="1" lang="en-US" sz="1000" dirty="0"/>
              <a:t>Review the four cells, noting the key descriptors of each style (note that the slide builds beginning with the Passive Constructive cell and working counterclockwise). </a:t>
            </a:r>
          </a:p>
          <a:p>
            <a:pPr marL="232802" indent="-232802">
              <a:lnSpc>
                <a:spcPct val="100000"/>
              </a:lnSpc>
              <a:spcBef>
                <a:spcPts val="0"/>
              </a:spcBef>
              <a:buFont typeface="+mj-lt"/>
              <a:buAutoNum type="arabicParenR"/>
              <a:defRPr/>
            </a:pPr>
            <a:r>
              <a:rPr kumimoji="1" lang="en-US" sz="1000" dirty="0"/>
              <a:t>Emphasize that a key word in the Active Constructive box is </a:t>
            </a:r>
            <a:r>
              <a:rPr kumimoji="1" lang="en-US" sz="1000" b="1" dirty="0"/>
              <a:t>authentic</a:t>
            </a:r>
            <a:r>
              <a:rPr kumimoji="1" lang="en-US" sz="1000" dirty="0"/>
              <a:t>.  It’s not cheerleading; it’s about helping the other person relive the positive event. </a:t>
            </a:r>
          </a:p>
          <a:p>
            <a:pPr marL="232802" indent="-232802">
              <a:lnSpc>
                <a:spcPct val="100000"/>
              </a:lnSpc>
              <a:spcBef>
                <a:spcPts val="0"/>
              </a:spcBef>
              <a:buFont typeface="+mj-lt"/>
              <a:buAutoNum type="arabicParenR"/>
              <a:defRPr/>
            </a:pPr>
            <a:r>
              <a:rPr kumimoji="1" lang="en-US" sz="1000" dirty="0"/>
              <a:t>Have students underline AUTHENTIC in their Participant Workbooks. (p. 93)</a:t>
            </a:r>
            <a:endParaRPr lang="en-US" sz="1000" dirty="0"/>
          </a:p>
          <a:p>
            <a:pPr marL="232802" indent="-232802">
              <a:lnSpc>
                <a:spcPct val="100000"/>
              </a:lnSpc>
              <a:spcBef>
                <a:spcPts val="0"/>
              </a:spcBef>
              <a:buFont typeface="+mj-lt"/>
              <a:buAutoNum type="arabicParenR"/>
              <a:defRPr/>
            </a:pPr>
            <a:r>
              <a:rPr kumimoji="1" lang="en-US" sz="1000" dirty="0"/>
              <a:t>Explain that Active Constructive Responding helps the sharer enjoy the good experience longer.</a:t>
            </a:r>
            <a:endParaRPr lang="en-US" sz="1000" dirty="0"/>
          </a:p>
          <a:p>
            <a:pPr marL="232802" indent="-232802">
              <a:lnSpc>
                <a:spcPct val="100000"/>
              </a:lnSpc>
              <a:spcBef>
                <a:spcPts val="0"/>
              </a:spcBef>
              <a:buFont typeface="+mj-lt"/>
              <a:buAutoNum type="arabicParenR"/>
              <a:defRPr/>
            </a:pPr>
            <a:endParaRPr kumimoji="1" lang="en-US" sz="1000" dirty="0"/>
          </a:p>
          <a:p>
            <a:pPr>
              <a:lnSpc>
                <a:spcPct val="100000"/>
              </a:lnSpc>
              <a:spcBef>
                <a:spcPts val="0"/>
              </a:spcBef>
              <a:defRPr/>
            </a:pPr>
            <a:r>
              <a:rPr kumimoji="1" lang="en-US" sz="1000" b="1" dirty="0"/>
              <a:t>Key Points:</a:t>
            </a:r>
          </a:p>
          <a:p>
            <a:pPr>
              <a:lnSpc>
                <a:spcPct val="100000"/>
              </a:lnSpc>
              <a:spcBef>
                <a:spcPts val="0"/>
              </a:spcBef>
              <a:defRPr/>
            </a:pPr>
            <a:endParaRPr kumimoji="1" lang="en-US" sz="1000" b="1" dirty="0"/>
          </a:p>
          <a:p>
            <a:pPr marL="232802" indent="-232802">
              <a:lnSpc>
                <a:spcPct val="100000"/>
              </a:lnSpc>
              <a:spcBef>
                <a:spcPts val="0"/>
              </a:spcBef>
              <a:buFont typeface="+mj-lt"/>
              <a:buAutoNum type="arabicParenR"/>
              <a:defRPr/>
            </a:pPr>
            <a:r>
              <a:rPr kumimoji="1" lang="en-US" sz="1000" dirty="0"/>
              <a:t>ACR furthers the conversation in an authentic way.</a:t>
            </a:r>
            <a:endParaRPr lang="en-US" sz="1000" dirty="0"/>
          </a:p>
          <a:p>
            <a:pPr marL="232802" indent="-232802">
              <a:lnSpc>
                <a:spcPct val="100000"/>
              </a:lnSpc>
              <a:spcBef>
                <a:spcPts val="0"/>
              </a:spcBef>
              <a:buFont typeface="+mj-lt"/>
              <a:buAutoNum type="arabicParenR"/>
              <a:defRPr/>
            </a:pPr>
            <a:r>
              <a:rPr kumimoji="1" lang="en-US" sz="1000" dirty="0"/>
              <a:t>ACR is the only style of responding that builds strong relationships.</a:t>
            </a:r>
          </a:p>
          <a:p>
            <a:pPr marL="223524" indent="-223524">
              <a:lnSpc>
                <a:spcPct val="100000"/>
              </a:lnSpc>
              <a:spcBef>
                <a:spcPts val="0"/>
              </a:spcBef>
              <a:buFont typeface="+mj-lt"/>
              <a:buAutoNum type="arabicParenR"/>
              <a:defRPr/>
            </a:pPr>
            <a:endParaRPr kumimoji="1" lang="en-US" sz="1000" dirty="0"/>
          </a:p>
          <a:p>
            <a:pPr>
              <a:lnSpc>
                <a:spcPct val="100000"/>
              </a:lnSpc>
              <a:spcBef>
                <a:spcPts val="0"/>
              </a:spcBef>
              <a:defRPr/>
            </a:pPr>
            <a:r>
              <a:rPr kumimoji="1" lang="en-US" sz="1000" b="1" dirty="0"/>
              <a:t>Note:</a:t>
            </a:r>
            <a:r>
              <a:rPr kumimoji="1" lang="en-US" sz="1000" dirty="0"/>
              <a:t> Instructors will conduct a demonstration of the four styles of responding on the following slides. Two people are required for each demonstration. Demonstration Instructions specific to each responding style are included on each demonstration slide.</a:t>
            </a:r>
            <a:endParaRPr kumimoji="1" lang="en-US" sz="1000" b="1" dirty="0"/>
          </a:p>
          <a:p>
            <a:pPr marL="223524" indent="-223524">
              <a:lnSpc>
                <a:spcPct val="100000"/>
              </a:lnSpc>
              <a:spcBef>
                <a:spcPts val="0"/>
              </a:spcBef>
              <a:defRPr/>
            </a:pPr>
            <a:endParaRPr kumimoji="1" lang="en-US" sz="1000" dirty="0"/>
          </a:p>
        </p:txBody>
      </p:sp>
      <p:sp>
        <p:nvSpPr>
          <p:cNvPr id="34820"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Slide Number Placeholder 6"/>
          <p:cNvSpPr>
            <a:spLocks noGrp="1"/>
          </p:cNvSpPr>
          <p:nvPr>
            <p:ph type="sldNum" sz="quarter" idx="5"/>
          </p:nvPr>
        </p:nvSpPr>
        <p:spPr/>
        <p:txBody>
          <a:bodyPr/>
          <a:lstStyle/>
          <a:p>
            <a:pPr>
              <a:defRPr/>
            </a:pPr>
            <a:fld id="{3D40B00A-2C3D-4289-ADF6-94AF4EF880EA}" type="slidenum">
              <a:rPr lang="en-US" smtClean="0"/>
              <a:pPr>
                <a:defRPr/>
              </a:pPr>
              <a:t>239</a:t>
            </a:fld>
            <a:endParaRPr lang="en-US" dirty="0"/>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18582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ADBE9C0B-7B46-450B-9B24-D3B7E276B14D}" type="slidenum">
              <a:rPr lang="en-US" smtClean="0"/>
              <a:pPr>
                <a:defRPr/>
              </a:pPr>
              <a:t>24</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10" name="Notes Placeholder 2"/>
          <p:cNvSpPr>
            <a:spLocks noGrp="1"/>
          </p:cNvSpPr>
          <p:nvPr>
            <p:ph type="body" sz="quarter" idx="10"/>
          </p:nvPr>
        </p:nvSpPr>
        <p:spPr bwMode="auto"/>
        <p:txBody>
          <a:bodyPr lIns="94039" tIns="47018" rIns="94039" bIns="47018">
            <a:normAutofit/>
          </a:bodyPr>
          <a:lstStyle/>
          <a:p>
            <a:pPr>
              <a:lnSpc>
                <a:spcPct val="100000"/>
              </a:lnSpc>
              <a:spcBef>
                <a:spcPts val="0"/>
              </a:spcBef>
              <a:defRPr/>
            </a:pPr>
            <a:r>
              <a:rPr lang="en-US" sz="1100" b="1" dirty="0">
                <a:latin typeface="Verdana" charset="0"/>
              </a:rPr>
              <a:t>Instructor Notes: </a:t>
            </a:r>
          </a:p>
          <a:p>
            <a:pPr eaLnBrk="1" hangingPunct="1">
              <a:lnSpc>
                <a:spcPct val="100000"/>
              </a:lnSpc>
              <a:spcBef>
                <a:spcPts val="0"/>
              </a:spcBef>
              <a:defRPr/>
            </a:pPr>
            <a:endParaRPr lang="en-US" sz="800" dirty="0"/>
          </a:p>
          <a:p>
            <a:pPr marL="232802" lvl="1" indent="-232802" eaLnBrk="1" hangingPunct="1">
              <a:lnSpc>
                <a:spcPct val="100000"/>
              </a:lnSpc>
              <a:spcBef>
                <a:spcPts val="0"/>
              </a:spcBef>
              <a:buAutoNum type="arabicParenR"/>
              <a:defRPr/>
            </a:pPr>
            <a:r>
              <a:rPr lang="en-US" sz="1100" dirty="0"/>
              <a:t>Once you have your end state in mind, think </a:t>
            </a:r>
          </a:p>
          <a:p>
            <a:pPr marL="0" lvl="1" eaLnBrk="1" hangingPunct="1">
              <a:lnSpc>
                <a:spcPct val="100000"/>
              </a:lnSpc>
              <a:spcBef>
                <a:spcPts val="0"/>
              </a:spcBef>
              <a:defRPr/>
            </a:pPr>
            <a:r>
              <a:rPr lang="en-US" sz="1100" dirty="0"/>
              <a:t>     about what it will be like to achieve your goal. </a:t>
            </a:r>
          </a:p>
          <a:p>
            <a:pPr marL="0" lvl="1" eaLnBrk="1" hangingPunct="1">
              <a:lnSpc>
                <a:spcPct val="100000"/>
              </a:lnSpc>
              <a:spcBef>
                <a:spcPts val="0"/>
              </a:spcBef>
              <a:defRPr/>
            </a:pPr>
            <a:r>
              <a:rPr lang="en-US" sz="1100" dirty="0"/>
              <a:t>     What are the benefits of getting to your final </a:t>
            </a:r>
          </a:p>
          <a:p>
            <a:pPr marL="0" lvl="1" eaLnBrk="1" hangingPunct="1">
              <a:lnSpc>
                <a:spcPct val="100000"/>
              </a:lnSpc>
              <a:spcBef>
                <a:spcPts val="0"/>
              </a:spcBef>
              <a:defRPr/>
            </a:pPr>
            <a:r>
              <a:rPr lang="en-US" sz="1100" dirty="0"/>
              <a:t>     destination?</a:t>
            </a:r>
          </a:p>
          <a:p>
            <a:pPr marL="0" lvl="1" eaLnBrk="1" hangingPunct="1">
              <a:lnSpc>
                <a:spcPct val="100000"/>
              </a:lnSpc>
              <a:spcBef>
                <a:spcPts val="0"/>
              </a:spcBef>
              <a:defRPr/>
            </a:pPr>
            <a:r>
              <a:rPr lang="en-US" sz="1100" dirty="0"/>
              <a:t>2)  Review example (images) on the slide. </a:t>
            </a:r>
          </a:p>
          <a:p>
            <a:pPr marL="222396" lvl="1" indent="-222396" eaLnBrk="1" hangingPunct="1">
              <a:lnSpc>
                <a:spcPct val="100000"/>
              </a:lnSpc>
              <a:spcBef>
                <a:spcPts val="0"/>
              </a:spcBef>
              <a:buFontTx/>
              <a:buAutoNum type="arabicPeriod"/>
              <a:defRPr/>
            </a:pPr>
            <a:endParaRPr lang="en-US" sz="800" dirty="0"/>
          </a:p>
          <a:p>
            <a:pPr marL="222396" lvl="1" indent="-222396" eaLnBrk="1" hangingPunct="1">
              <a:lnSpc>
                <a:spcPct val="100000"/>
              </a:lnSpc>
              <a:spcBef>
                <a:spcPts val="0"/>
              </a:spcBef>
              <a:defRPr/>
            </a:pPr>
            <a:r>
              <a:rPr lang="en-US" sz="1100" b="1" dirty="0"/>
              <a:t>Key Points:  </a:t>
            </a:r>
          </a:p>
          <a:p>
            <a:pPr marL="222396" lvl="1" indent="-222396" eaLnBrk="1" hangingPunct="1">
              <a:lnSpc>
                <a:spcPct val="100000"/>
              </a:lnSpc>
              <a:spcBef>
                <a:spcPts val="0"/>
              </a:spcBef>
              <a:buFontTx/>
              <a:buAutoNum type="arabicPeriod"/>
              <a:defRPr/>
            </a:pPr>
            <a:endParaRPr lang="en-US" altLang="en-US" sz="800" dirty="0"/>
          </a:p>
          <a:p>
            <a:pPr marL="232802" indent="-232802" eaLnBrk="1" hangingPunct="1">
              <a:lnSpc>
                <a:spcPct val="100000"/>
              </a:lnSpc>
              <a:spcBef>
                <a:spcPts val="0"/>
              </a:spcBef>
              <a:buAutoNum type="arabicParenR"/>
              <a:defRPr/>
            </a:pPr>
            <a:r>
              <a:rPr lang="en-US" sz="1100" dirty="0"/>
              <a:t>Visualizing success gives us energy and </a:t>
            </a:r>
          </a:p>
          <a:p>
            <a:pPr eaLnBrk="1" hangingPunct="1">
              <a:lnSpc>
                <a:spcPct val="100000"/>
              </a:lnSpc>
              <a:spcBef>
                <a:spcPts val="0"/>
              </a:spcBef>
              <a:defRPr/>
            </a:pPr>
            <a:r>
              <a:rPr lang="en-US" sz="1100" dirty="0"/>
              <a:t>     motivates us.  Helps us reduce our negativity </a:t>
            </a:r>
          </a:p>
          <a:p>
            <a:pPr eaLnBrk="1" hangingPunct="1">
              <a:lnSpc>
                <a:spcPct val="100000"/>
              </a:lnSpc>
              <a:spcBef>
                <a:spcPts val="0"/>
              </a:spcBef>
              <a:defRPr/>
            </a:pPr>
            <a:r>
              <a:rPr lang="en-US" sz="1100" dirty="0"/>
              <a:t>     bias.</a:t>
            </a:r>
          </a:p>
          <a:p>
            <a:pPr eaLnBrk="1" hangingPunct="1">
              <a:lnSpc>
                <a:spcPct val="100000"/>
              </a:lnSpc>
              <a:spcBef>
                <a:spcPts val="0"/>
              </a:spcBef>
              <a:defRPr/>
            </a:pPr>
            <a:r>
              <a:rPr lang="en-US" sz="1100" dirty="0"/>
              <a:t>2)  You should visualize success regularly. </a:t>
            </a:r>
          </a:p>
          <a:p>
            <a:pPr eaLnBrk="1" hangingPunct="1">
              <a:lnSpc>
                <a:spcPct val="100000"/>
              </a:lnSpc>
              <a:spcBef>
                <a:spcPts val="0"/>
              </a:spcBef>
              <a:defRPr/>
            </a:pPr>
            <a:endParaRPr lang="en-US" sz="1100" dirty="0"/>
          </a:p>
          <a:p>
            <a:pPr>
              <a:lnSpc>
                <a:spcPct val="100000"/>
              </a:lnSpc>
              <a:spcBef>
                <a:spcPts val="0"/>
              </a:spcBef>
              <a:defRPr/>
            </a:pPr>
            <a:endParaRPr lang="en-US" sz="1100" dirty="0"/>
          </a:p>
        </p:txBody>
      </p:sp>
    </p:spTree>
    <p:extLst>
      <p:ext uri="{BB962C8B-B14F-4D97-AF65-F5344CB8AC3E}">
        <p14:creationId xmlns:p14="http://schemas.microsoft.com/office/powerpoint/2010/main" val="64858819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105475" name="Notes Placeholder 2"/>
          <p:cNvSpPr>
            <a:spLocks noGrp="1"/>
          </p:cNvSpPr>
          <p:nvPr>
            <p:ph type="body" idx="1"/>
          </p:nvPr>
        </p:nvSpPr>
        <p:spPr bwMode="auto">
          <a:xfrm>
            <a:off x="103904" y="3238680"/>
            <a:ext cx="3829249" cy="5687282"/>
          </a:xfrm>
        </p:spPr>
        <p:txBody>
          <a:bodyPr wrap="square" numCol="1" anchor="t" anchorCtr="0" compatLnSpc="1">
            <a:prstTxWarp prst="textNoShape">
              <a:avLst/>
            </a:prstTxWarp>
            <a:normAutofit/>
          </a:bodyPr>
          <a:lstStyle/>
          <a:p>
            <a:pPr>
              <a:lnSpc>
                <a:spcPct val="100000"/>
              </a:lnSpc>
              <a:spcBef>
                <a:spcPts val="0"/>
              </a:spcBef>
              <a:defRPr/>
            </a:pPr>
            <a:r>
              <a:rPr kumimoji="1" lang="en-US" sz="1100" b="1" dirty="0"/>
              <a:t>Instructor Notes:</a:t>
            </a:r>
          </a:p>
          <a:p>
            <a:pPr>
              <a:lnSpc>
                <a:spcPct val="100000"/>
              </a:lnSpc>
              <a:spcBef>
                <a:spcPts val="0"/>
              </a:spcBef>
              <a:defRPr/>
            </a:pPr>
            <a:endParaRPr lang="en-US" sz="1100" b="1" dirty="0"/>
          </a:p>
          <a:p>
            <a:pPr marL="223524" indent="-223524">
              <a:lnSpc>
                <a:spcPct val="100000"/>
              </a:lnSpc>
              <a:spcBef>
                <a:spcPts val="0"/>
              </a:spcBef>
              <a:defRPr/>
            </a:pPr>
            <a:r>
              <a:rPr lang="en-US" sz="1100" b="1" u="sng" dirty="0"/>
              <a:t>Activity</a:t>
            </a:r>
            <a:r>
              <a:rPr lang="en-US" sz="1100" u="sng" dirty="0"/>
              <a:t> (Low-Tech)</a:t>
            </a:r>
          </a:p>
          <a:p>
            <a:pPr marL="223524" indent="-223524">
              <a:lnSpc>
                <a:spcPct val="100000"/>
              </a:lnSpc>
              <a:spcBef>
                <a:spcPts val="0"/>
              </a:spcBef>
              <a:defRPr/>
            </a:pPr>
            <a:endParaRPr lang="en-US" sz="1100" dirty="0"/>
          </a:p>
          <a:p>
            <a:pPr marL="232802" indent="-232802">
              <a:lnSpc>
                <a:spcPct val="100000"/>
              </a:lnSpc>
              <a:spcBef>
                <a:spcPts val="0"/>
              </a:spcBef>
              <a:buFont typeface="+mj-lt"/>
              <a:buAutoNum type="arabicParenR"/>
              <a:defRPr/>
            </a:pPr>
            <a:r>
              <a:rPr lang="en-US" sz="1100" dirty="0"/>
              <a:t>Prepare a scenario and act out the Passive Constructive demonstration with another instructor/adult.</a:t>
            </a:r>
            <a:endParaRPr kumimoji="1" lang="en-US" sz="1100" dirty="0"/>
          </a:p>
          <a:p>
            <a:pPr marL="232802" indent="-232802">
              <a:lnSpc>
                <a:spcPct val="100000"/>
              </a:lnSpc>
              <a:buFont typeface="+mj-lt"/>
              <a:buAutoNum type="arabicParenR"/>
              <a:defRPr/>
            </a:pPr>
            <a:r>
              <a:rPr kumimoji="1" lang="en-US" sz="1100" dirty="0"/>
              <a:t>Use the following guidelines for the Passive Constructive demonstration:</a:t>
            </a:r>
          </a:p>
          <a:p>
            <a:pPr marL="459466" lvl="1" indent="-232837">
              <a:lnSpc>
                <a:spcPct val="100000"/>
              </a:lnSpc>
              <a:spcBef>
                <a:spcPts val="0"/>
              </a:spcBef>
              <a:spcAft>
                <a:spcPts val="0"/>
              </a:spcAft>
              <a:buFont typeface="Arial" panose="020B0604020202020204" pitchFamily="34" charset="0"/>
              <a:buChar char="•"/>
              <a:tabLst>
                <a:tab pos="894096" algn="l"/>
              </a:tabLst>
              <a:defRPr/>
            </a:pPr>
            <a:r>
              <a:rPr lang="en-US" sz="1100" dirty="0">
                <a:ea typeface="Times New Roman"/>
              </a:rPr>
              <a:t>Responder might be distracted, looking at cell phone or computer</a:t>
            </a:r>
          </a:p>
          <a:p>
            <a:pPr marL="459466" lvl="1" indent="-232837">
              <a:lnSpc>
                <a:spcPct val="100000"/>
              </a:lnSpc>
              <a:spcBef>
                <a:spcPts val="0"/>
              </a:spcBef>
              <a:spcAft>
                <a:spcPts val="0"/>
              </a:spcAft>
              <a:buFont typeface="Arial" panose="020B0604020202020204" pitchFamily="34" charset="0"/>
              <a:buChar char="•"/>
              <a:tabLst>
                <a:tab pos="894096" algn="l"/>
              </a:tabLst>
              <a:defRPr/>
            </a:pPr>
            <a:r>
              <a:rPr lang="en-US" sz="1100" dirty="0">
                <a:ea typeface="Times New Roman"/>
              </a:rPr>
              <a:t>One or 2 word responses (e.g., “That’s great”)</a:t>
            </a:r>
          </a:p>
          <a:p>
            <a:pPr marL="459466" lvl="1" indent="-232837">
              <a:lnSpc>
                <a:spcPct val="100000"/>
              </a:lnSpc>
              <a:spcBef>
                <a:spcPts val="0"/>
              </a:spcBef>
              <a:spcAft>
                <a:spcPts val="0"/>
              </a:spcAft>
              <a:buFont typeface="Arial" panose="020B0604020202020204" pitchFamily="34" charset="0"/>
              <a:buChar char="•"/>
              <a:tabLst>
                <a:tab pos="894096" algn="l"/>
              </a:tabLst>
              <a:defRPr/>
            </a:pPr>
            <a:r>
              <a:rPr lang="en-US" sz="1100" dirty="0">
                <a:ea typeface="Times New Roman"/>
              </a:rPr>
              <a:t>Sharer might keep trying once or twice but gets discouraged or annoyed</a:t>
            </a:r>
            <a:r>
              <a:rPr kumimoji="1" lang="en-US" sz="1100" dirty="0"/>
              <a:t> </a:t>
            </a:r>
            <a:endParaRPr lang="en-US" sz="1100" dirty="0"/>
          </a:p>
          <a:p>
            <a:pPr marL="232802" indent="-232802">
              <a:lnSpc>
                <a:spcPct val="100000"/>
              </a:lnSpc>
              <a:buFont typeface="+mj-lt"/>
              <a:buAutoNum type="arabicParenR"/>
              <a:defRPr/>
            </a:pPr>
            <a:r>
              <a:rPr kumimoji="1" lang="en-US" sz="1100" dirty="0"/>
              <a:t>After the demonstration, the group names the box that the person responding fell into and the instructor reveals the key phrase (i.e., Conversation Killer).</a:t>
            </a:r>
          </a:p>
          <a:p>
            <a:pPr marL="232802" indent="-232802">
              <a:lnSpc>
                <a:spcPct val="100000"/>
              </a:lnSpc>
              <a:buFont typeface="+mj-lt"/>
              <a:buAutoNum type="arabicParenR"/>
              <a:defRPr/>
            </a:pPr>
            <a:r>
              <a:rPr kumimoji="1" lang="en-US" sz="1100" dirty="0"/>
              <a:t>Students write CONVERSATION KILLER in their Participant Workbooks. (p. 93)</a:t>
            </a:r>
          </a:p>
          <a:p>
            <a:pPr marL="232802" indent="-232802">
              <a:lnSpc>
                <a:spcPct val="100000"/>
              </a:lnSpc>
              <a:buFont typeface="+mj-lt"/>
              <a:buAutoNum type="arabicParenR"/>
              <a:defRPr/>
            </a:pPr>
            <a:r>
              <a:rPr kumimoji="1" lang="en-US" sz="1100" dirty="0"/>
              <a:t>After the demonstration, ask the students to describe how the sharer of the good news likely feels when responded to in the Passive Constructive style. For example, the sharer feels unimportant, misunderstood, embarrassed, or guilty.</a:t>
            </a:r>
            <a:endParaRPr lang="en-US" sz="1100" dirty="0"/>
          </a:p>
          <a:p>
            <a:pPr marL="232802" indent="-232802">
              <a:lnSpc>
                <a:spcPct val="100000"/>
              </a:lnSpc>
              <a:buFont typeface="+mj-lt"/>
              <a:buAutoNum type="arabicParenR"/>
              <a:defRPr/>
            </a:pPr>
            <a:r>
              <a:rPr kumimoji="1" lang="en-US" sz="1100" dirty="0"/>
              <a:t>Point out the body language displayed during the demonstration.</a:t>
            </a:r>
            <a:endParaRPr kumimoji="1" lang="en-US" sz="1100" dirty="0">
              <a:solidFill>
                <a:srgbClr val="FF0000"/>
              </a:solidFill>
            </a:endParaRPr>
          </a:p>
          <a:p>
            <a:pPr>
              <a:lnSpc>
                <a:spcPct val="100000"/>
              </a:lnSpc>
              <a:spcBef>
                <a:spcPts val="0"/>
              </a:spcBef>
              <a:buFont typeface="Calibri" pitchFamily="34" charset="0"/>
              <a:buAutoNum type="arabicParenR"/>
              <a:defRPr/>
            </a:pPr>
            <a:endParaRPr kumimoji="1" lang="en-US" sz="1100" dirty="0"/>
          </a:p>
          <a:p>
            <a:pPr>
              <a:lnSpc>
                <a:spcPct val="100000"/>
              </a:lnSpc>
              <a:spcBef>
                <a:spcPts val="0"/>
              </a:spcBef>
              <a:buFont typeface="Calibri" pitchFamily="34" charset="0"/>
              <a:buAutoNum type="arabicParenR"/>
              <a:defRPr/>
            </a:pPr>
            <a:endParaRPr lang="en-US" sz="1100" dirty="0"/>
          </a:p>
          <a:p>
            <a:pPr>
              <a:lnSpc>
                <a:spcPct val="100000"/>
              </a:lnSpc>
              <a:spcBef>
                <a:spcPts val="0"/>
              </a:spcBef>
              <a:buFont typeface="Calibri" pitchFamily="34" charset="0"/>
              <a:buAutoNum type="arabicParenR"/>
              <a:defRPr/>
            </a:pPr>
            <a:endParaRPr lang="en-US" sz="1000" dirty="0"/>
          </a:p>
          <a:p>
            <a:pPr>
              <a:lnSpc>
                <a:spcPct val="100000"/>
              </a:lnSpc>
              <a:spcBef>
                <a:spcPts val="0"/>
              </a:spcBef>
              <a:buFont typeface="Calibri" pitchFamily="34" charset="0"/>
              <a:buAutoNum type="arabicParenR"/>
              <a:defRPr/>
            </a:pPr>
            <a:endParaRPr lang="en-US" sz="1000" dirty="0"/>
          </a:p>
          <a:p>
            <a:pPr>
              <a:lnSpc>
                <a:spcPct val="100000"/>
              </a:lnSpc>
              <a:spcBef>
                <a:spcPts val="0"/>
              </a:spcBef>
              <a:buFont typeface="Calibri" pitchFamily="34" charset="0"/>
              <a:buAutoNum type="arabicParenR"/>
              <a:defRPr/>
            </a:pPr>
            <a:endParaRPr lang="en-US" sz="1000" dirty="0"/>
          </a:p>
          <a:p>
            <a:pPr>
              <a:lnSpc>
                <a:spcPct val="100000"/>
              </a:lnSpc>
              <a:spcBef>
                <a:spcPts val="0"/>
              </a:spcBef>
              <a:defRPr/>
            </a:pPr>
            <a:endParaRPr lang="en-US" sz="1000" b="1" dirty="0"/>
          </a:p>
        </p:txBody>
      </p:sp>
      <p:sp>
        <p:nvSpPr>
          <p:cNvPr id="35844"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Slide Number Placeholder 6"/>
          <p:cNvSpPr>
            <a:spLocks noGrp="1"/>
          </p:cNvSpPr>
          <p:nvPr>
            <p:ph type="sldNum" sz="quarter" idx="5"/>
          </p:nvPr>
        </p:nvSpPr>
        <p:spPr/>
        <p:txBody>
          <a:bodyPr/>
          <a:lstStyle/>
          <a:p>
            <a:pPr>
              <a:defRPr/>
            </a:pPr>
            <a:fld id="{A4786D6E-BDAF-4F00-AF85-BD3050B0E25D}" type="slidenum">
              <a:rPr lang="en-US" smtClean="0"/>
              <a:pPr>
                <a:defRPr/>
              </a:pPr>
              <a:t>240</a:t>
            </a:fld>
            <a:endParaRPr lang="en-US" dirty="0"/>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98209358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105475" name="Notes Placeholder 2"/>
          <p:cNvSpPr>
            <a:spLocks noGrp="1"/>
          </p:cNvSpPr>
          <p:nvPr>
            <p:ph type="body" idx="1"/>
          </p:nvPr>
        </p:nvSpPr>
        <p:spPr bwMode="auto">
          <a:xfrm>
            <a:off x="113955" y="3238680"/>
            <a:ext cx="3829249" cy="5687282"/>
          </a:xfrm>
        </p:spPr>
        <p:txBody>
          <a:bodyPr wrap="square" numCol="1" anchor="t" anchorCtr="0" compatLnSpc="1">
            <a:prstTxWarp prst="textNoShape">
              <a:avLst/>
            </a:prstTxWarp>
            <a:normAutofit/>
          </a:bodyPr>
          <a:lstStyle/>
          <a:p>
            <a:pPr>
              <a:lnSpc>
                <a:spcPct val="100000"/>
              </a:lnSpc>
              <a:spcBef>
                <a:spcPts val="0"/>
              </a:spcBef>
              <a:defRPr/>
            </a:pPr>
            <a:r>
              <a:rPr kumimoji="1" lang="en-US" sz="1100" b="1" dirty="0"/>
              <a:t>Instructor Notes:</a:t>
            </a:r>
          </a:p>
          <a:p>
            <a:pPr>
              <a:lnSpc>
                <a:spcPct val="100000"/>
              </a:lnSpc>
              <a:spcBef>
                <a:spcPts val="0"/>
              </a:spcBef>
              <a:defRPr/>
            </a:pPr>
            <a:endParaRPr kumimoji="1" lang="en-US" sz="1100" b="1" dirty="0"/>
          </a:p>
          <a:p>
            <a:pPr marL="223524" indent="-223524">
              <a:lnSpc>
                <a:spcPct val="100000"/>
              </a:lnSpc>
              <a:spcBef>
                <a:spcPts val="0"/>
              </a:spcBef>
              <a:defRPr/>
            </a:pPr>
            <a:r>
              <a:rPr kumimoji="1" lang="en-US" sz="1100" b="1" u="sng" dirty="0"/>
              <a:t>Activity</a:t>
            </a:r>
            <a:r>
              <a:rPr kumimoji="1" lang="en-US" sz="1100" u="sng" dirty="0"/>
              <a:t> (Low-Tech)</a:t>
            </a:r>
          </a:p>
          <a:p>
            <a:pPr marL="223524" indent="-223524">
              <a:lnSpc>
                <a:spcPct val="100000"/>
              </a:lnSpc>
              <a:spcBef>
                <a:spcPts val="0"/>
              </a:spcBef>
              <a:defRPr/>
            </a:pPr>
            <a:endParaRPr kumimoji="1" lang="en-US" sz="1100" dirty="0"/>
          </a:p>
          <a:p>
            <a:pPr marL="232802" indent="-232802">
              <a:lnSpc>
                <a:spcPct val="100000"/>
              </a:lnSpc>
              <a:spcBef>
                <a:spcPts val="0"/>
              </a:spcBef>
              <a:buFont typeface="+mj-lt"/>
              <a:buAutoNum type="arabicParenR"/>
              <a:defRPr/>
            </a:pPr>
            <a:r>
              <a:rPr lang="en-US" sz="1100" dirty="0"/>
              <a:t>Using the same scenario, act out the Passive Destructive demonstration.</a:t>
            </a:r>
          </a:p>
          <a:p>
            <a:pPr marL="232802" indent="-232802">
              <a:lnSpc>
                <a:spcPct val="100000"/>
              </a:lnSpc>
              <a:spcBef>
                <a:spcPts val="0"/>
              </a:spcBef>
              <a:buFont typeface="+mj-lt"/>
              <a:buAutoNum type="arabicParenR"/>
              <a:defRPr/>
            </a:pPr>
            <a:r>
              <a:rPr kumimoji="1" lang="en-US" sz="1100" dirty="0"/>
              <a:t>Use the following guidelines for the Passive Destructive demonstration:</a:t>
            </a:r>
          </a:p>
          <a:p>
            <a:pPr marL="459466" lvl="1" indent="-232837">
              <a:lnSpc>
                <a:spcPct val="100000"/>
              </a:lnSpc>
              <a:spcBef>
                <a:spcPts val="0"/>
              </a:spcBef>
              <a:spcAft>
                <a:spcPts val="0"/>
              </a:spcAft>
              <a:buFont typeface="Arial" panose="020B0604020202020204" pitchFamily="34" charset="0"/>
              <a:buChar char="•"/>
              <a:tabLst>
                <a:tab pos="894096" algn="l"/>
              </a:tabLst>
              <a:defRPr/>
            </a:pPr>
            <a:r>
              <a:rPr lang="en-US" sz="1100" dirty="0">
                <a:ea typeface="Times New Roman"/>
              </a:rPr>
              <a:t>Can illustrate that the person’s good news reminds them of their own good news or their own problem</a:t>
            </a:r>
          </a:p>
          <a:p>
            <a:pPr marL="459466" lvl="1" indent="-232837">
              <a:lnSpc>
                <a:spcPct val="100000"/>
              </a:lnSpc>
              <a:spcBef>
                <a:spcPts val="0"/>
              </a:spcBef>
              <a:spcAft>
                <a:spcPts val="0"/>
              </a:spcAft>
              <a:buFont typeface="Arial" panose="020B0604020202020204" pitchFamily="34" charset="0"/>
              <a:buChar char="•"/>
              <a:tabLst>
                <a:tab pos="894096" algn="l"/>
              </a:tabLst>
              <a:defRPr/>
            </a:pPr>
            <a:r>
              <a:rPr lang="en-US" sz="1100" dirty="0">
                <a:ea typeface="Times New Roman"/>
              </a:rPr>
              <a:t>Can be that the person changes the topic to something random (e.g., what’s for dinner, weekend plans, etc.)</a:t>
            </a:r>
          </a:p>
          <a:p>
            <a:pPr marL="459466" lvl="1" indent="-232837">
              <a:lnSpc>
                <a:spcPct val="100000"/>
              </a:lnSpc>
              <a:spcBef>
                <a:spcPts val="0"/>
              </a:spcBef>
              <a:spcAft>
                <a:spcPts val="0"/>
              </a:spcAft>
              <a:buFont typeface="Arial" panose="020B0604020202020204" pitchFamily="34" charset="0"/>
              <a:buChar char="•"/>
              <a:tabLst>
                <a:tab pos="894096" algn="l"/>
              </a:tabLst>
              <a:defRPr/>
            </a:pPr>
            <a:r>
              <a:rPr lang="en-US" sz="1100" dirty="0">
                <a:ea typeface="Times New Roman"/>
              </a:rPr>
              <a:t>Sharer tries once or twice to refocus the conversation, but gets confused or angry</a:t>
            </a:r>
          </a:p>
          <a:p>
            <a:pPr marL="232802" indent="-232802">
              <a:lnSpc>
                <a:spcPct val="100000"/>
              </a:lnSpc>
              <a:buFont typeface="+mj-lt"/>
              <a:buAutoNum type="arabicParenR"/>
              <a:defRPr/>
            </a:pPr>
            <a:r>
              <a:rPr kumimoji="1" lang="en-US" sz="1100" dirty="0"/>
              <a:t>After the demonstration, the group names the box that the person responding fell into and the instructor reveals the phrase (i.e., Conversation Hijacker).</a:t>
            </a:r>
          </a:p>
          <a:p>
            <a:pPr marL="232802" indent="-232802">
              <a:lnSpc>
                <a:spcPct val="100000"/>
              </a:lnSpc>
              <a:buFont typeface="+mj-lt"/>
              <a:buAutoNum type="arabicParenR"/>
              <a:defRPr/>
            </a:pPr>
            <a:r>
              <a:rPr kumimoji="1" lang="en-US" sz="1100" dirty="0"/>
              <a:t>Students write CONVERSATION HIJACKER in their Participant Workbooks. (p.93)</a:t>
            </a:r>
          </a:p>
          <a:p>
            <a:pPr marL="232802" indent="-232802">
              <a:lnSpc>
                <a:spcPct val="100000"/>
              </a:lnSpc>
              <a:buFont typeface="+mj-lt"/>
              <a:buAutoNum type="arabicParenR"/>
              <a:defRPr/>
            </a:pPr>
            <a:r>
              <a:rPr kumimoji="1" lang="en-US" sz="1100" dirty="0"/>
              <a:t>After the demonstration, ask the students to describe how the sharer of the good news likely feels when responded to in the Passive Destructive style. For example, the sharer feels confused, guilty, or disappointed. </a:t>
            </a:r>
          </a:p>
          <a:p>
            <a:pPr marL="232802" indent="-232802">
              <a:lnSpc>
                <a:spcPct val="100000"/>
              </a:lnSpc>
              <a:buFont typeface="+mj-lt"/>
              <a:buAutoNum type="arabicParenR"/>
              <a:defRPr/>
            </a:pPr>
            <a:r>
              <a:rPr kumimoji="1" lang="en-US" sz="1100" dirty="0"/>
              <a:t>Point out the body language displayed during the demonstration.</a:t>
            </a:r>
          </a:p>
          <a:p>
            <a:pPr marL="232802" indent="-232802">
              <a:lnSpc>
                <a:spcPct val="100000"/>
              </a:lnSpc>
              <a:buFont typeface="+mj-lt"/>
              <a:buAutoNum type="arabicParenR"/>
              <a:defRPr/>
            </a:pPr>
            <a:endParaRPr lang="en-US" sz="1100" dirty="0"/>
          </a:p>
          <a:p>
            <a:pPr marL="232802" indent="-232802">
              <a:lnSpc>
                <a:spcPct val="100000"/>
              </a:lnSpc>
              <a:spcBef>
                <a:spcPts val="0"/>
              </a:spcBef>
              <a:buFont typeface="+mj-lt"/>
              <a:buAutoNum type="arabicParenR"/>
              <a:defRPr/>
            </a:pPr>
            <a:endParaRPr kumimoji="1" lang="en-US" sz="1100" dirty="0"/>
          </a:p>
          <a:p>
            <a:pPr marL="232802" indent="-232802">
              <a:lnSpc>
                <a:spcPct val="100000"/>
              </a:lnSpc>
              <a:spcBef>
                <a:spcPts val="0"/>
              </a:spcBef>
              <a:buFont typeface="+mj-lt"/>
              <a:buAutoNum type="arabicParenR"/>
              <a:defRPr/>
            </a:pPr>
            <a:endParaRPr kumimoji="1" lang="en-US" sz="1000" dirty="0">
              <a:solidFill>
                <a:srgbClr val="FF0000"/>
              </a:solidFill>
            </a:endParaRPr>
          </a:p>
          <a:p>
            <a:pPr marL="232802" indent="-232802">
              <a:lnSpc>
                <a:spcPct val="100000"/>
              </a:lnSpc>
              <a:spcBef>
                <a:spcPts val="0"/>
              </a:spcBef>
              <a:buFont typeface="+mj-lt"/>
              <a:buAutoNum type="arabicParenR"/>
              <a:defRPr/>
            </a:pPr>
            <a:endParaRPr kumimoji="1" lang="en-US" sz="1000" dirty="0"/>
          </a:p>
          <a:p>
            <a:pPr>
              <a:lnSpc>
                <a:spcPct val="100000"/>
              </a:lnSpc>
              <a:spcBef>
                <a:spcPts val="0"/>
              </a:spcBef>
              <a:buFont typeface="Calibri" pitchFamily="34" charset="0"/>
              <a:buAutoNum type="arabicParenR"/>
              <a:defRPr/>
            </a:pPr>
            <a:endParaRPr lang="en-US" sz="1000" dirty="0"/>
          </a:p>
          <a:p>
            <a:pPr>
              <a:lnSpc>
                <a:spcPct val="100000"/>
              </a:lnSpc>
              <a:spcBef>
                <a:spcPts val="0"/>
              </a:spcBef>
              <a:buFont typeface="Calibri" pitchFamily="34" charset="0"/>
              <a:buAutoNum type="arabicParenR"/>
              <a:defRPr/>
            </a:pPr>
            <a:endParaRPr lang="en-US" sz="1000" dirty="0"/>
          </a:p>
          <a:p>
            <a:pPr>
              <a:lnSpc>
                <a:spcPct val="100000"/>
              </a:lnSpc>
              <a:spcBef>
                <a:spcPts val="0"/>
              </a:spcBef>
              <a:buFont typeface="Calibri" pitchFamily="34" charset="0"/>
              <a:buAutoNum type="arabicParenR"/>
              <a:defRPr/>
            </a:pPr>
            <a:endParaRPr lang="en-US" sz="1000" dirty="0"/>
          </a:p>
          <a:p>
            <a:pPr>
              <a:lnSpc>
                <a:spcPct val="100000"/>
              </a:lnSpc>
              <a:spcBef>
                <a:spcPts val="0"/>
              </a:spcBef>
              <a:buFont typeface="Calibri" pitchFamily="34" charset="0"/>
              <a:buAutoNum type="arabicParenR"/>
              <a:defRPr/>
            </a:pPr>
            <a:endParaRPr lang="en-US" sz="1000" dirty="0"/>
          </a:p>
          <a:p>
            <a:pPr>
              <a:lnSpc>
                <a:spcPct val="100000"/>
              </a:lnSpc>
              <a:spcBef>
                <a:spcPts val="0"/>
              </a:spcBef>
              <a:defRPr/>
            </a:pPr>
            <a:endParaRPr lang="en-US" sz="1000" b="1" dirty="0"/>
          </a:p>
        </p:txBody>
      </p:sp>
      <p:sp>
        <p:nvSpPr>
          <p:cNvPr id="6" name="Slide Number Placeholder 5"/>
          <p:cNvSpPr>
            <a:spLocks noGrp="1"/>
          </p:cNvSpPr>
          <p:nvPr>
            <p:ph type="sldNum" sz="quarter" idx="5"/>
          </p:nvPr>
        </p:nvSpPr>
        <p:spPr/>
        <p:txBody>
          <a:bodyPr/>
          <a:lstStyle/>
          <a:p>
            <a:pPr>
              <a:defRPr/>
            </a:pPr>
            <a:fld id="{1C691BFC-3CA8-4C33-9FE0-758E0476D4FE}" type="slidenum">
              <a:rPr lang="en-US" smtClean="0"/>
              <a:pPr>
                <a:defRPr/>
              </a:pPr>
              <a:t>241</a:t>
            </a:fld>
            <a:endParaRPr lang="en-US" dirty="0"/>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3059593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105475" name="Notes Placeholder 2"/>
          <p:cNvSpPr>
            <a:spLocks noGrp="1"/>
          </p:cNvSpPr>
          <p:nvPr>
            <p:ph type="body" idx="1"/>
          </p:nvPr>
        </p:nvSpPr>
        <p:spPr bwMode="auto">
          <a:xfrm>
            <a:off x="113959" y="3238680"/>
            <a:ext cx="3829249" cy="5687282"/>
          </a:xfrm>
        </p:spPr>
        <p:txBody>
          <a:bodyPr wrap="square" numCol="1" anchor="t" anchorCtr="0" compatLnSpc="1">
            <a:prstTxWarp prst="textNoShape">
              <a:avLst/>
            </a:prstTxWarp>
            <a:noAutofit/>
          </a:bodyPr>
          <a:lstStyle/>
          <a:p>
            <a:pPr>
              <a:lnSpc>
                <a:spcPct val="100000"/>
              </a:lnSpc>
              <a:spcBef>
                <a:spcPts val="0"/>
              </a:spcBef>
              <a:defRPr/>
            </a:pPr>
            <a:r>
              <a:rPr kumimoji="1" lang="en-US" sz="1100" b="1" dirty="0"/>
              <a:t>Instructor Notes:</a:t>
            </a:r>
          </a:p>
          <a:p>
            <a:pPr>
              <a:lnSpc>
                <a:spcPct val="100000"/>
              </a:lnSpc>
              <a:spcBef>
                <a:spcPts val="0"/>
              </a:spcBef>
              <a:defRPr/>
            </a:pPr>
            <a:endParaRPr kumimoji="1" lang="en-US" sz="1100" b="1" dirty="0"/>
          </a:p>
          <a:p>
            <a:pPr>
              <a:lnSpc>
                <a:spcPct val="100000"/>
              </a:lnSpc>
              <a:spcBef>
                <a:spcPts val="0"/>
              </a:spcBef>
              <a:defRPr/>
            </a:pPr>
            <a:r>
              <a:rPr kumimoji="1" lang="en-US" sz="1100" b="1" u="sng" dirty="0"/>
              <a:t>Activity</a:t>
            </a:r>
            <a:r>
              <a:rPr kumimoji="1" lang="en-US" sz="1100" u="sng" dirty="0"/>
              <a:t> (Low-Tech)</a:t>
            </a:r>
          </a:p>
          <a:p>
            <a:pPr>
              <a:lnSpc>
                <a:spcPct val="100000"/>
              </a:lnSpc>
              <a:spcBef>
                <a:spcPts val="0"/>
              </a:spcBef>
              <a:defRPr/>
            </a:pPr>
            <a:endParaRPr kumimoji="1" lang="en-US" sz="1100" b="1" dirty="0"/>
          </a:p>
          <a:p>
            <a:pPr marL="232802" indent="-232802">
              <a:lnSpc>
                <a:spcPct val="100000"/>
              </a:lnSpc>
              <a:spcBef>
                <a:spcPts val="0"/>
              </a:spcBef>
              <a:buFont typeface="+mj-lt"/>
              <a:buAutoNum type="arabicParenR"/>
              <a:defRPr/>
            </a:pPr>
            <a:r>
              <a:rPr lang="en-US" sz="1100" dirty="0"/>
              <a:t>Using the same scenario, act out the Active Destructive demonstration.</a:t>
            </a:r>
          </a:p>
          <a:p>
            <a:pPr marL="232802" indent="-232802">
              <a:lnSpc>
                <a:spcPct val="100000"/>
              </a:lnSpc>
              <a:buFont typeface="+mj-lt"/>
              <a:buAutoNum type="arabicParenR"/>
              <a:defRPr/>
            </a:pPr>
            <a:r>
              <a:rPr kumimoji="1" lang="en-US" sz="1100" dirty="0"/>
              <a:t>Use the following guidelines for the Active Destructive demonstration:</a:t>
            </a:r>
          </a:p>
          <a:p>
            <a:pPr marL="465639" lvl="1" indent="-232802">
              <a:lnSpc>
                <a:spcPct val="100000"/>
              </a:lnSpc>
              <a:spcBef>
                <a:spcPts val="0"/>
              </a:spcBef>
              <a:buFont typeface="Arial" panose="020B0604020202020204" pitchFamily="34" charset="0"/>
              <a:buChar char="•"/>
              <a:defRPr/>
            </a:pPr>
            <a:r>
              <a:rPr kumimoji="1" lang="en-US" sz="1100" dirty="0"/>
              <a:t>Goal is not usually to be a jerk, but to demonstrate concern for the other person by pointing out all of the problems in their good news</a:t>
            </a:r>
          </a:p>
          <a:p>
            <a:pPr marL="465639" lvl="1" indent="-232802">
              <a:lnSpc>
                <a:spcPct val="100000"/>
              </a:lnSpc>
              <a:spcBef>
                <a:spcPts val="0"/>
              </a:spcBef>
              <a:buFont typeface="Arial" panose="020B0604020202020204" pitchFamily="34" charset="0"/>
              <a:buChar char="•"/>
              <a:defRPr/>
            </a:pPr>
            <a:r>
              <a:rPr kumimoji="1" lang="en-US" sz="1100" dirty="0"/>
              <a:t>Might point out problems, safety concerns, “Have you thought of…,” or how the news affects the responder</a:t>
            </a:r>
          </a:p>
          <a:p>
            <a:pPr marL="465639" lvl="1" indent="-232802">
              <a:lnSpc>
                <a:spcPct val="100000"/>
              </a:lnSpc>
              <a:spcBef>
                <a:spcPts val="0"/>
              </a:spcBef>
              <a:buFont typeface="Arial" panose="020B0604020202020204" pitchFamily="34" charset="0"/>
              <a:buChar char="•"/>
              <a:defRPr/>
            </a:pPr>
            <a:r>
              <a:rPr kumimoji="1" lang="en-US" sz="1100" dirty="0"/>
              <a:t>Sharer might start to agree with the responder and decide that the good news is not so good after all</a:t>
            </a:r>
          </a:p>
          <a:p>
            <a:pPr marL="465639" lvl="1" indent="-232802">
              <a:lnSpc>
                <a:spcPct val="100000"/>
              </a:lnSpc>
              <a:spcBef>
                <a:spcPts val="0"/>
              </a:spcBef>
              <a:buFont typeface="Arial" panose="020B0604020202020204" pitchFamily="34" charset="0"/>
              <a:buChar char="•"/>
              <a:defRPr/>
            </a:pPr>
            <a:r>
              <a:rPr kumimoji="1" lang="en-US" sz="1100" dirty="0"/>
              <a:t>Sharer might get angry that the person is not sharing in their joy</a:t>
            </a:r>
          </a:p>
          <a:p>
            <a:pPr marL="232802" indent="-232802">
              <a:lnSpc>
                <a:spcPct val="100000"/>
              </a:lnSpc>
              <a:spcBef>
                <a:spcPts val="0"/>
              </a:spcBef>
              <a:buFont typeface="+mj-lt"/>
              <a:buAutoNum type="arabicParenR"/>
              <a:defRPr/>
            </a:pPr>
            <a:r>
              <a:rPr kumimoji="1" lang="en-US" sz="1100" dirty="0"/>
              <a:t>After the demonstration, the group names the box that the person responding fell into and the instructor reveals the phrase (i.e., Joy Thief).</a:t>
            </a:r>
          </a:p>
          <a:p>
            <a:pPr marL="232802" indent="-232802">
              <a:lnSpc>
                <a:spcPct val="100000"/>
              </a:lnSpc>
              <a:spcBef>
                <a:spcPts val="0"/>
              </a:spcBef>
              <a:buFont typeface="+mj-lt"/>
              <a:buAutoNum type="arabicParenR"/>
              <a:defRPr/>
            </a:pPr>
            <a:r>
              <a:rPr kumimoji="1" lang="en-US" sz="1100" dirty="0"/>
              <a:t>Students write JOY THIEF in their Participant Workbooks. (p.95)</a:t>
            </a:r>
          </a:p>
          <a:p>
            <a:pPr marL="232802" indent="-232802">
              <a:lnSpc>
                <a:spcPct val="100000"/>
              </a:lnSpc>
              <a:spcBef>
                <a:spcPts val="0"/>
              </a:spcBef>
              <a:buFont typeface="+mj-lt"/>
              <a:buAutoNum type="arabicParenR"/>
              <a:defRPr/>
            </a:pPr>
            <a:r>
              <a:rPr kumimoji="1" lang="en-US" sz="1100" dirty="0"/>
              <a:t>After the demonstration, ask the students to describe how the sharer of the good news likely feels when responded to in the Active Destructive style. For example, the sharer feels ashamed, embarrassed, guilty, or angry.</a:t>
            </a:r>
          </a:p>
          <a:p>
            <a:pPr marL="232802" indent="-232802">
              <a:lnSpc>
                <a:spcPct val="100000"/>
              </a:lnSpc>
              <a:spcBef>
                <a:spcPts val="0"/>
              </a:spcBef>
              <a:buFont typeface="+mj-lt"/>
              <a:buAutoNum type="arabicParenR"/>
              <a:defRPr/>
            </a:pPr>
            <a:r>
              <a:rPr kumimoji="1" lang="en-US" sz="1100" dirty="0"/>
              <a:t>Point out the body language displayed in the demonstration.</a:t>
            </a:r>
          </a:p>
          <a:p>
            <a:pPr marL="232802" indent="-232802">
              <a:lnSpc>
                <a:spcPct val="100000"/>
              </a:lnSpc>
              <a:spcBef>
                <a:spcPts val="0"/>
              </a:spcBef>
              <a:buFont typeface="+mj-lt"/>
              <a:buAutoNum type="arabicParenR"/>
              <a:defRPr/>
            </a:pPr>
            <a:endParaRPr kumimoji="1" lang="en-US" sz="1100" dirty="0">
              <a:solidFill>
                <a:srgbClr val="FF0000"/>
              </a:solidFill>
            </a:endParaRPr>
          </a:p>
          <a:p>
            <a:pPr>
              <a:lnSpc>
                <a:spcPct val="100000"/>
              </a:lnSpc>
              <a:spcBef>
                <a:spcPts val="0"/>
              </a:spcBef>
              <a:buFont typeface="Calibri" pitchFamily="34" charset="0"/>
              <a:buAutoNum type="arabicParenR"/>
              <a:defRPr/>
            </a:pPr>
            <a:endParaRPr kumimoji="1" lang="en-US" sz="1100" dirty="0"/>
          </a:p>
          <a:p>
            <a:pPr>
              <a:lnSpc>
                <a:spcPct val="100000"/>
              </a:lnSpc>
              <a:spcBef>
                <a:spcPts val="0"/>
              </a:spcBef>
              <a:buFont typeface="Calibri" pitchFamily="34" charset="0"/>
              <a:buAutoNum type="arabicParenR"/>
              <a:defRPr/>
            </a:pPr>
            <a:endParaRPr lang="en-US" sz="1000" dirty="0"/>
          </a:p>
          <a:p>
            <a:pPr>
              <a:lnSpc>
                <a:spcPct val="100000"/>
              </a:lnSpc>
              <a:spcBef>
                <a:spcPts val="0"/>
              </a:spcBef>
              <a:buFont typeface="Calibri" pitchFamily="34" charset="0"/>
              <a:buAutoNum type="arabicParenR"/>
              <a:defRPr/>
            </a:pPr>
            <a:endParaRPr lang="en-US" sz="1000" dirty="0"/>
          </a:p>
          <a:p>
            <a:pPr>
              <a:lnSpc>
                <a:spcPct val="100000"/>
              </a:lnSpc>
              <a:spcBef>
                <a:spcPts val="0"/>
              </a:spcBef>
              <a:buFont typeface="Calibri" pitchFamily="34" charset="0"/>
              <a:buAutoNum type="arabicParenR"/>
              <a:defRPr/>
            </a:pPr>
            <a:endParaRPr lang="en-US" sz="1000" dirty="0"/>
          </a:p>
          <a:p>
            <a:pPr>
              <a:lnSpc>
                <a:spcPct val="100000"/>
              </a:lnSpc>
              <a:spcBef>
                <a:spcPts val="0"/>
              </a:spcBef>
              <a:buFont typeface="Calibri" pitchFamily="34" charset="0"/>
              <a:buAutoNum type="arabicParenR"/>
              <a:defRPr/>
            </a:pPr>
            <a:endParaRPr lang="en-US" sz="1000" dirty="0"/>
          </a:p>
          <a:p>
            <a:pPr>
              <a:lnSpc>
                <a:spcPct val="100000"/>
              </a:lnSpc>
              <a:spcBef>
                <a:spcPts val="0"/>
              </a:spcBef>
              <a:defRPr/>
            </a:pPr>
            <a:endParaRPr lang="en-US" sz="1000" b="1" dirty="0"/>
          </a:p>
        </p:txBody>
      </p:sp>
      <p:sp>
        <p:nvSpPr>
          <p:cNvPr id="6" name="Slide Number Placeholder 5"/>
          <p:cNvSpPr>
            <a:spLocks noGrp="1"/>
          </p:cNvSpPr>
          <p:nvPr>
            <p:ph type="sldNum" sz="quarter" idx="5"/>
          </p:nvPr>
        </p:nvSpPr>
        <p:spPr/>
        <p:txBody>
          <a:bodyPr/>
          <a:lstStyle/>
          <a:p>
            <a:pPr>
              <a:defRPr/>
            </a:pPr>
            <a:fld id="{067967AB-A360-4DF1-8441-4CAFCCCB3C86}" type="slidenum">
              <a:rPr lang="en-US" smtClean="0"/>
              <a:pPr>
                <a:defRPr/>
              </a:pPr>
              <a:t>242</a:t>
            </a:fld>
            <a:endParaRPr lang="en-US" dirty="0"/>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910788754"/>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105475" name="Notes Placeholder 2"/>
          <p:cNvSpPr>
            <a:spLocks noGrp="1"/>
          </p:cNvSpPr>
          <p:nvPr>
            <p:ph type="body" idx="1"/>
          </p:nvPr>
        </p:nvSpPr>
        <p:spPr bwMode="auto">
          <a:xfrm>
            <a:off x="63704" y="3189199"/>
            <a:ext cx="4092230" cy="5687282"/>
          </a:xfrm>
        </p:spPr>
        <p:txBody>
          <a:bodyPr wrap="square" numCol="1" anchor="t" anchorCtr="0" compatLnSpc="1">
            <a:prstTxWarp prst="textNoShape">
              <a:avLst/>
            </a:prstTxWarp>
            <a:noAutofit/>
          </a:bodyPr>
          <a:lstStyle/>
          <a:p>
            <a:pPr>
              <a:lnSpc>
                <a:spcPct val="100000"/>
              </a:lnSpc>
              <a:spcBef>
                <a:spcPts val="0"/>
              </a:spcBef>
              <a:defRPr/>
            </a:pPr>
            <a:r>
              <a:rPr kumimoji="1" lang="en-US" sz="1100" b="1" dirty="0"/>
              <a:t>Instructor Notes:</a:t>
            </a:r>
            <a:endParaRPr lang="en-US" sz="1100" b="1" dirty="0"/>
          </a:p>
          <a:p>
            <a:pPr>
              <a:lnSpc>
                <a:spcPct val="100000"/>
              </a:lnSpc>
              <a:spcBef>
                <a:spcPts val="0"/>
              </a:spcBef>
              <a:defRPr/>
            </a:pPr>
            <a:endParaRPr kumimoji="1" lang="en-US" sz="400" b="1" dirty="0"/>
          </a:p>
          <a:p>
            <a:pPr>
              <a:lnSpc>
                <a:spcPct val="100000"/>
              </a:lnSpc>
              <a:spcBef>
                <a:spcPts val="0"/>
              </a:spcBef>
              <a:defRPr/>
            </a:pPr>
            <a:r>
              <a:rPr kumimoji="1" lang="en-US" sz="1100" b="1" u="sng" dirty="0"/>
              <a:t>Activity</a:t>
            </a:r>
            <a:r>
              <a:rPr kumimoji="1" lang="en-US" sz="1100" u="sng" dirty="0"/>
              <a:t> (Low-Tech)</a:t>
            </a:r>
          </a:p>
          <a:p>
            <a:pPr>
              <a:lnSpc>
                <a:spcPct val="100000"/>
              </a:lnSpc>
              <a:spcBef>
                <a:spcPts val="0"/>
              </a:spcBef>
              <a:defRPr/>
            </a:pPr>
            <a:endParaRPr kumimoji="1" lang="en-US" sz="400" u="sng" dirty="0"/>
          </a:p>
          <a:p>
            <a:pPr marL="232802" indent="-232802">
              <a:lnSpc>
                <a:spcPct val="100000"/>
              </a:lnSpc>
              <a:spcBef>
                <a:spcPts val="0"/>
              </a:spcBef>
              <a:buFont typeface="+mj-lt"/>
              <a:buAutoNum type="arabicParenR"/>
              <a:defRPr/>
            </a:pPr>
            <a:r>
              <a:rPr lang="en-US" sz="1100" dirty="0"/>
              <a:t>Using the same scenario, act out the Active Constructive demonstration.</a:t>
            </a:r>
          </a:p>
          <a:p>
            <a:pPr marL="232802" indent="-232802">
              <a:lnSpc>
                <a:spcPct val="100000"/>
              </a:lnSpc>
              <a:buFont typeface="+mj-lt"/>
              <a:buAutoNum type="arabicParenR"/>
              <a:defRPr/>
            </a:pPr>
            <a:r>
              <a:rPr kumimoji="1" lang="en-US" sz="1100" dirty="0"/>
              <a:t>Use the following guidelines for the Active Constructive demonstration:</a:t>
            </a:r>
          </a:p>
          <a:p>
            <a:pPr marL="476370" lvl="1" indent="-232802">
              <a:lnSpc>
                <a:spcPct val="100000"/>
              </a:lnSpc>
              <a:spcBef>
                <a:spcPts val="0"/>
              </a:spcBef>
              <a:spcAft>
                <a:spcPts val="0"/>
              </a:spcAft>
              <a:buFont typeface="Arial" panose="020B0604020202020204" pitchFamily="34" charset="0"/>
              <a:buChar char="•"/>
              <a:tabLst>
                <a:tab pos="894096" algn="l"/>
              </a:tabLst>
              <a:defRPr/>
            </a:pPr>
            <a:r>
              <a:rPr lang="en-US" sz="1100" dirty="0">
                <a:ea typeface="Times New Roman"/>
              </a:rPr>
              <a:t>Responder needs to stay authentic—he or she should only be a cheerleader if it’s natural</a:t>
            </a:r>
          </a:p>
          <a:p>
            <a:pPr marL="476370" lvl="1" indent="-232802">
              <a:lnSpc>
                <a:spcPct val="100000"/>
              </a:lnSpc>
              <a:spcBef>
                <a:spcPts val="0"/>
              </a:spcBef>
              <a:spcAft>
                <a:spcPts val="0"/>
              </a:spcAft>
              <a:buFont typeface="Arial" panose="020B0604020202020204" pitchFamily="34" charset="0"/>
              <a:buChar char="•"/>
              <a:tabLst>
                <a:tab pos="894096" algn="l"/>
              </a:tabLst>
              <a:defRPr/>
            </a:pPr>
            <a:r>
              <a:rPr lang="en-US" sz="1100" dirty="0">
                <a:ea typeface="Times New Roman"/>
              </a:rPr>
              <a:t>Can show interest with curiosity, especially if the responder does not know much about the good news he or she is hearing</a:t>
            </a:r>
          </a:p>
          <a:p>
            <a:pPr marL="476370" lvl="1" indent="-232802">
              <a:lnSpc>
                <a:spcPct val="100000"/>
              </a:lnSpc>
              <a:spcBef>
                <a:spcPts val="0"/>
              </a:spcBef>
              <a:spcAft>
                <a:spcPts val="0"/>
              </a:spcAft>
              <a:buFont typeface="Arial" panose="020B0604020202020204" pitchFamily="34" charset="0"/>
              <a:buChar char="•"/>
              <a:tabLst>
                <a:tab pos="894096" algn="l"/>
              </a:tabLst>
              <a:defRPr/>
            </a:pPr>
            <a:r>
              <a:rPr lang="en-US" sz="1100" dirty="0">
                <a:ea typeface="Times New Roman"/>
              </a:rPr>
              <a:t>Do at least 4-5 back-and-forth interchanges</a:t>
            </a:r>
          </a:p>
          <a:p>
            <a:pPr marL="476370" lvl="1" indent="-232802">
              <a:lnSpc>
                <a:spcPct val="100000"/>
              </a:lnSpc>
              <a:spcBef>
                <a:spcPts val="0"/>
              </a:spcBef>
              <a:spcAft>
                <a:spcPts val="0"/>
              </a:spcAft>
              <a:buFont typeface="Arial" panose="020B0604020202020204" pitchFamily="34" charset="0"/>
              <a:buChar char="•"/>
              <a:tabLst>
                <a:tab pos="894096" algn="l"/>
              </a:tabLst>
              <a:defRPr/>
            </a:pPr>
            <a:r>
              <a:rPr lang="en-US" sz="1100" dirty="0">
                <a:ea typeface="Times New Roman"/>
              </a:rPr>
              <a:t>Body language is close, good eye contact</a:t>
            </a:r>
          </a:p>
          <a:p>
            <a:pPr marL="476370" lvl="1" indent="-232802">
              <a:lnSpc>
                <a:spcPct val="100000"/>
              </a:lnSpc>
              <a:spcBef>
                <a:spcPts val="0"/>
              </a:spcBef>
              <a:spcAft>
                <a:spcPts val="0"/>
              </a:spcAft>
              <a:buFont typeface="Arial" panose="020B0604020202020204" pitchFamily="34" charset="0"/>
              <a:buChar char="•"/>
              <a:tabLst>
                <a:tab pos="894096" algn="l"/>
              </a:tabLst>
              <a:defRPr/>
            </a:pPr>
            <a:r>
              <a:rPr lang="en-US" sz="1100" dirty="0">
                <a:ea typeface="Times New Roman"/>
              </a:rPr>
              <a:t>Sharer shows increasing joy as the conversation goes on</a:t>
            </a:r>
          </a:p>
          <a:p>
            <a:pPr marL="232802" indent="-232802">
              <a:lnSpc>
                <a:spcPct val="100000"/>
              </a:lnSpc>
              <a:buFont typeface="+mj-lt"/>
              <a:buAutoNum type="arabicParenR"/>
              <a:defRPr/>
            </a:pPr>
            <a:r>
              <a:rPr kumimoji="1" lang="en-US" sz="1100" dirty="0"/>
              <a:t>After the demonstration, the group names the box that the person responding fell into and the instructor reveals the phrase (i.e., Joy Multiplier).</a:t>
            </a:r>
          </a:p>
          <a:p>
            <a:pPr marL="232802" indent="-232802">
              <a:lnSpc>
                <a:spcPct val="100000"/>
              </a:lnSpc>
              <a:buFont typeface="+mj-lt"/>
              <a:buAutoNum type="arabicParenR"/>
              <a:defRPr/>
            </a:pPr>
            <a:r>
              <a:rPr kumimoji="1" lang="en-US" sz="1100" dirty="0"/>
              <a:t>Students write JOY MULTIPLIER in their Participant Workbooks. (p.95)</a:t>
            </a:r>
          </a:p>
          <a:p>
            <a:pPr marL="232802" indent="-232802">
              <a:lnSpc>
                <a:spcPct val="100000"/>
              </a:lnSpc>
              <a:spcBef>
                <a:spcPts val="0"/>
              </a:spcBef>
              <a:buFont typeface="+mj-lt"/>
              <a:buAutoNum type="arabicParenR"/>
              <a:defRPr/>
            </a:pPr>
            <a:r>
              <a:rPr kumimoji="1" lang="en-US" sz="1100" dirty="0"/>
              <a:t>After the demonstration, ask the students to describe how the sharer of the good news likely feels when responded to in the Active Constructive style. For example, the sharer feels validated and understood. </a:t>
            </a:r>
          </a:p>
          <a:p>
            <a:pPr marL="232802" indent="-232802">
              <a:lnSpc>
                <a:spcPct val="100000"/>
              </a:lnSpc>
              <a:spcBef>
                <a:spcPts val="0"/>
              </a:spcBef>
              <a:buFont typeface="+mj-lt"/>
              <a:buAutoNum type="arabicParenR"/>
              <a:defRPr/>
            </a:pPr>
            <a:r>
              <a:rPr kumimoji="1" lang="en-US" sz="1100" dirty="0"/>
              <a:t>Ask the students to describe how using ACR will likely impact the relationship.</a:t>
            </a:r>
          </a:p>
          <a:p>
            <a:pPr marL="232802" indent="-232802">
              <a:lnSpc>
                <a:spcPct val="100000"/>
              </a:lnSpc>
              <a:spcBef>
                <a:spcPts val="0"/>
              </a:spcBef>
              <a:buFont typeface="+mj-lt"/>
              <a:buAutoNum type="arabicParenR"/>
              <a:defRPr/>
            </a:pPr>
            <a:r>
              <a:rPr kumimoji="1" lang="en-US" sz="1100" dirty="0"/>
              <a:t>Point out the body language displayed in the demonstration. </a:t>
            </a:r>
          </a:p>
          <a:p>
            <a:pPr marL="232802" indent="-232802">
              <a:lnSpc>
                <a:spcPct val="100000"/>
              </a:lnSpc>
              <a:spcBef>
                <a:spcPts val="0"/>
              </a:spcBef>
              <a:buFont typeface="+mj-lt"/>
              <a:buAutoNum type="arabicParenR"/>
              <a:defRPr/>
            </a:pPr>
            <a:r>
              <a:rPr kumimoji="1" lang="en-US" sz="1100" dirty="0"/>
              <a:t>Point out that ACR is the only style in gold because it is the only style that strengthens relationships.</a:t>
            </a:r>
          </a:p>
          <a:p>
            <a:pPr>
              <a:lnSpc>
                <a:spcPct val="100000"/>
              </a:lnSpc>
              <a:spcBef>
                <a:spcPts val="0"/>
              </a:spcBef>
              <a:defRPr/>
            </a:pPr>
            <a:endParaRPr kumimoji="1" lang="en-US" sz="1100" dirty="0">
              <a:solidFill>
                <a:srgbClr val="FF0000"/>
              </a:solidFill>
            </a:endParaRPr>
          </a:p>
          <a:p>
            <a:pPr>
              <a:lnSpc>
                <a:spcPct val="100000"/>
              </a:lnSpc>
              <a:spcBef>
                <a:spcPts val="0"/>
              </a:spcBef>
              <a:buFont typeface="Calibri" pitchFamily="34" charset="0"/>
              <a:buAutoNum type="arabicPeriod"/>
              <a:defRPr/>
            </a:pPr>
            <a:endParaRPr kumimoji="1" lang="en-US" sz="1000" dirty="0"/>
          </a:p>
          <a:p>
            <a:pPr>
              <a:lnSpc>
                <a:spcPct val="100000"/>
              </a:lnSpc>
              <a:spcBef>
                <a:spcPts val="0"/>
              </a:spcBef>
              <a:buFont typeface="Calibri" pitchFamily="34" charset="0"/>
              <a:buAutoNum type="arabicPeriod"/>
              <a:defRPr/>
            </a:pPr>
            <a:endParaRPr lang="en-US" sz="1000" dirty="0"/>
          </a:p>
          <a:p>
            <a:pPr>
              <a:lnSpc>
                <a:spcPct val="100000"/>
              </a:lnSpc>
              <a:spcBef>
                <a:spcPts val="0"/>
              </a:spcBef>
              <a:buFont typeface="Calibri" pitchFamily="34" charset="0"/>
              <a:buAutoNum type="arabicPeriod"/>
              <a:defRPr/>
            </a:pPr>
            <a:endParaRPr lang="en-US" sz="1000" dirty="0"/>
          </a:p>
          <a:p>
            <a:pPr>
              <a:lnSpc>
                <a:spcPct val="100000"/>
              </a:lnSpc>
              <a:spcBef>
                <a:spcPts val="0"/>
              </a:spcBef>
              <a:buFont typeface="Calibri" pitchFamily="34" charset="0"/>
              <a:buAutoNum type="arabicPeriod"/>
              <a:defRPr/>
            </a:pPr>
            <a:endParaRPr lang="en-US" sz="1000" dirty="0"/>
          </a:p>
          <a:p>
            <a:pPr>
              <a:lnSpc>
                <a:spcPct val="100000"/>
              </a:lnSpc>
              <a:spcBef>
                <a:spcPts val="0"/>
              </a:spcBef>
              <a:buFont typeface="Calibri" pitchFamily="34" charset="0"/>
              <a:buAutoNum type="arabicPeriod"/>
              <a:defRPr/>
            </a:pPr>
            <a:endParaRPr lang="en-US" sz="1000" dirty="0"/>
          </a:p>
          <a:p>
            <a:pPr>
              <a:lnSpc>
                <a:spcPct val="100000"/>
              </a:lnSpc>
              <a:spcBef>
                <a:spcPts val="0"/>
              </a:spcBef>
              <a:defRPr/>
            </a:pPr>
            <a:endParaRPr lang="en-US" sz="1000" b="1" dirty="0"/>
          </a:p>
        </p:txBody>
      </p:sp>
      <p:sp>
        <p:nvSpPr>
          <p:cNvPr id="6" name="Slide Number Placeholder 5"/>
          <p:cNvSpPr>
            <a:spLocks noGrp="1"/>
          </p:cNvSpPr>
          <p:nvPr>
            <p:ph type="sldNum" sz="quarter" idx="5"/>
          </p:nvPr>
        </p:nvSpPr>
        <p:spPr/>
        <p:txBody>
          <a:bodyPr/>
          <a:lstStyle/>
          <a:p>
            <a:pPr>
              <a:defRPr/>
            </a:pPr>
            <a:fld id="{77C6C366-309C-4580-B9E7-0613C8D33B5A}" type="slidenum">
              <a:rPr lang="en-US" smtClean="0"/>
              <a:pPr>
                <a:defRPr/>
              </a:pPr>
              <a:t>243</a:t>
            </a:fld>
            <a:endParaRPr lang="en-US" dirty="0"/>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59771265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93851" y="3238680"/>
            <a:ext cx="3829249" cy="5687282"/>
          </a:xfrm>
        </p:spPr>
        <p:txBody>
          <a:bodyPr>
            <a:noAutofit/>
          </a:bodyPr>
          <a:lstStyle/>
          <a:p>
            <a:pPr>
              <a:lnSpc>
                <a:spcPct val="100000"/>
              </a:lnSpc>
              <a:defRPr/>
            </a:pPr>
            <a:r>
              <a:rPr kumimoji="1" lang="en-US" sz="1100" b="1" dirty="0"/>
              <a:t>Instructor Notes:</a:t>
            </a:r>
          </a:p>
          <a:p>
            <a:pPr>
              <a:lnSpc>
                <a:spcPct val="100000"/>
              </a:lnSpc>
              <a:defRPr/>
            </a:pPr>
            <a:endParaRPr kumimoji="1" lang="en-US" sz="1100" b="1" dirty="0"/>
          </a:p>
          <a:p>
            <a:pPr marL="232802" indent="-232802">
              <a:lnSpc>
                <a:spcPct val="100000"/>
              </a:lnSpc>
              <a:spcBef>
                <a:spcPts val="202"/>
              </a:spcBef>
              <a:buFont typeface="+mj-lt"/>
              <a:buAutoNum type="arabicParenR"/>
              <a:defRPr/>
            </a:pPr>
            <a:r>
              <a:rPr kumimoji="1" lang="en-US" sz="1100" dirty="0"/>
              <a:t>Ask students if they should use ACR if they don’t care about the news. </a:t>
            </a:r>
          </a:p>
          <a:p>
            <a:pPr marL="232802" indent="-232802">
              <a:lnSpc>
                <a:spcPct val="100000"/>
              </a:lnSpc>
              <a:spcBef>
                <a:spcPts val="202"/>
              </a:spcBef>
              <a:buFont typeface="+mj-lt"/>
              <a:buAutoNum type="arabicParenR"/>
              <a:defRPr/>
            </a:pPr>
            <a:r>
              <a:rPr kumimoji="1" lang="en-US" sz="1100" dirty="0"/>
              <a:t>In response to this question, ACR is about authentic interest in the person, not the news. Mention that ACR can be easier if you are interested in the news, but authentic interest in the person is most important. </a:t>
            </a:r>
          </a:p>
          <a:p>
            <a:pPr marL="232802" indent="-232802">
              <a:lnSpc>
                <a:spcPct val="100000"/>
              </a:lnSpc>
              <a:spcBef>
                <a:spcPts val="202"/>
              </a:spcBef>
              <a:buFont typeface="+mj-lt"/>
              <a:buAutoNum type="arabicParenR"/>
              <a:defRPr/>
            </a:pPr>
            <a:r>
              <a:rPr kumimoji="1" lang="en-US" sz="1100" dirty="0"/>
              <a:t>Point out that even when we care about the other person, we often fail to be active and constructive in how we respond. Point out that this might be hard for some people because sharing in another person’s joy can make us feel uncomfortable.</a:t>
            </a:r>
          </a:p>
          <a:p>
            <a:pPr marL="232802" indent="-232802">
              <a:lnSpc>
                <a:spcPct val="100000"/>
              </a:lnSpc>
              <a:spcBef>
                <a:spcPts val="202"/>
              </a:spcBef>
              <a:buFont typeface="+mj-lt"/>
              <a:buAutoNum type="arabicParenR"/>
              <a:defRPr/>
            </a:pPr>
            <a:r>
              <a:rPr kumimoji="1" lang="en-US" sz="1100" dirty="0"/>
              <a:t>Ask students if they have any other questions.</a:t>
            </a:r>
          </a:p>
          <a:p>
            <a:pPr marL="223524" indent="-223524">
              <a:lnSpc>
                <a:spcPct val="100000"/>
              </a:lnSpc>
              <a:spcBef>
                <a:spcPts val="202"/>
              </a:spcBef>
              <a:defRPr/>
            </a:pPr>
            <a:endParaRPr kumimoji="1" lang="en-US" sz="1100" dirty="0"/>
          </a:p>
        </p:txBody>
      </p:sp>
      <p:sp>
        <p:nvSpPr>
          <p:cNvPr id="6" name="Slide Number Placeholder 5"/>
          <p:cNvSpPr>
            <a:spLocks noGrp="1"/>
          </p:cNvSpPr>
          <p:nvPr>
            <p:ph type="sldNum" sz="quarter" idx="5"/>
          </p:nvPr>
        </p:nvSpPr>
        <p:spPr/>
        <p:txBody>
          <a:bodyPr/>
          <a:lstStyle/>
          <a:p>
            <a:pPr>
              <a:defRPr/>
            </a:pPr>
            <a:fld id="{F2E276FD-A489-4483-A718-58F00324A9F0}" type="slidenum">
              <a:rPr lang="en-US" smtClean="0"/>
              <a:pPr>
                <a:defRPr/>
              </a:pPr>
              <a:t>244</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8032473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41987" name="Notes Placeholder 2"/>
          <p:cNvSpPr>
            <a:spLocks noGrp="1"/>
          </p:cNvSpPr>
          <p:nvPr>
            <p:ph type="body" idx="1"/>
          </p:nvPr>
        </p:nvSpPr>
        <p:spPr bwMode="auto">
          <a:xfrm>
            <a:off x="103908" y="3238680"/>
            <a:ext cx="3829249" cy="5687282"/>
          </a:xfrm>
          <a:noFill/>
        </p:spPr>
        <p:txBody>
          <a:bodyPr wrap="square" numCol="1" anchor="t" anchorCtr="0" compatLnSpc="1">
            <a:prstTxWarp prst="textNoShape">
              <a:avLst/>
            </a:prstTxWarp>
            <a:normAutofit/>
          </a:bodyPr>
          <a:lstStyle/>
          <a:p>
            <a:pPr marL="223003" indent="-223003">
              <a:lnSpc>
                <a:spcPct val="100000"/>
              </a:lnSpc>
              <a:spcBef>
                <a:spcPts val="0"/>
              </a:spcBef>
            </a:pPr>
            <a:r>
              <a:rPr kumimoji="1" lang="en-US" sz="1100" b="1" dirty="0"/>
              <a:t>Instructor Notes: </a:t>
            </a:r>
          </a:p>
          <a:p>
            <a:pPr marL="223003" indent="-223003">
              <a:lnSpc>
                <a:spcPct val="100000"/>
              </a:lnSpc>
              <a:spcBef>
                <a:spcPts val="0"/>
              </a:spcBef>
            </a:pPr>
            <a:endParaRPr kumimoji="1" lang="en-US" sz="1100" b="1" dirty="0"/>
          </a:p>
          <a:p>
            <a:pPr marL="223003" indent="-223003">
              <a:lnSpc>
                <a:spcPct val="100000"/>
              </a:lnSpc>
              <a:spcBef>
                <a:spcPts val="0"/>
              </a:spcBef>
            </a:pPr>
            <a:r>
              <a:rPr kumimoji="1" lang="en-US" sz="1100" b="1" u="sng" dirty="0"/>
              <a:t>Activity</a:t>
            </a:r>
            <a:r>
              <a:rPr kumimoji="1" lang="en-US" sz="1100" u="sng" dirty="0"/>
              <a:t> (Low-Tech)</a:t>
            </a:r>
          </a:p>
          <a:p>
            <a:pPr marL="223003" indent="-223003">
              <a:lnSpc>
                <a:spcPct val="100000"/>
              </a:lnSpc>
              <a:spcBef>
                <a:spcPts val="0"/>
              </a:spcBef>
            </a:pPr>
            <a:endParaRPr kumimoji="1" lang="en-US" sz="1100" u="sng" dirty="0"/>
          </a:p>
          <a:p>
            <a:pPr marL="232802" indent="-232802">
              <a:lnSpc>
                <a:spcPct val="100000"/>
              </a:lnSpc>
              <a:spcBef>
                <a:spcPts val="0"/>
              </a:spcBef>
              <a:buFont typeface="+mj-lt"/>
              <a:buAutoNum type="arabicParenR"/>
            </a:pPr>
            <a:r>
              <a:rPr kumimoji="1" lang="en-US" sz="1100" dirty="0"/>
              <a:t>Refer students to the Participant Workbook. </a:t>
            </a:r>
          </a:p>
          <a:p>
            <a:pPr marL="232802" indent="-232802">
              <a:lnSpc>
                <a:spcPct val="100000"/>
              </a:lnSpc>
              <a:spcBef>
                <a:spcPts val="0"/>
              </a:spcBef>
              <a:buFont typeface="+mj-lt"/>
              <a:buAutoNum type="arabicParenR"/>
            </a:pPr>
            <a:r>
              <a:rPr kumimoji="1" lang="en-US" sz="1100" dirty="0"/>
              <a:t>Use the complete example in the Participant Workbook (p.94-96) to instruct students on how to complete the activity. </a:t>
            </a:r>
          </a:p>
          <a:p>
            <a:pPr marL="232802" indent="-232802">
              <a:lnSpc>
                <a:spcPct val="100000"/>
              </a:lnSpc>
              <a:spcBef>
                <a:spcPts val="0"/>
              </a:spcBef>
              <a:buFont typeface="+mj-lt"/>
              <a:buAutoNum type="arabicParenR"/>
            </a:pPr>
            <a:r>
              <a:rPr kumimoji="1" lang="en-US" sz="1100" dirty="0"/>
              <a:t>Students reflect and capture how important people in their life RESPOND TO THEM. </a:t>
            </a:r>
          </a:p>
          <a:p>
            <a:pPr marL="232802" indent="-232802">
              <a:lnSpc>
                <a:spcPct val="100000"/>
              </a:lnSpc>
              <a:spcBef>
                <a:spcPts val="0"/>
              </a:spcBef>
              <a:buFont typeface="+mj-lt"/>
              <a:buAutoNum type="arabicParenR"/>
            </a:pPr>
            <a:r>
              <a:rPr kumimoji="1" lang="en-US" sz="1100" dirty="0"/>
              <a:t>Then, students reflect on HOW THEY RESPOND to the important people in their life. </a:t>
            </a:r>
          </a:p>
          <a:p>
            <a:pPr marL="232802" indent="-232802">
              <a:lnSpc>
                <a:spcPct val="100000"/>
              </a:lnSpc>
              <a:spcBef>
                <a:spcPts val="0"/>
              </a:spcBef>
              <a:buFont typeface="+mj-lt"/>
              <a:buAutoNum type="arabicParenR"/>
            </a:pPr>
            <a:r>
              <a:rPr kumimoji="1" lang="en-US" sz="1100" dirty="0"/>
              <a:t>Students capture what they learned from this exercise. </a:t>
            </a:r>
          </a:p>
          <a:p>
            <a:pPr marL="232802" indent="-232802">
              <a:lnSpc>
                <a:spcPct val="100000"/>
              </a:lnSpc>
              <a:spcBef>
                <a:spcPts val="0"/>
              </a:spcBef>
              <a:buFont typeface="+mj-lt"/>
              <a:buAutoNum type="arabicParenR"/>
            </a:pPr>
            <a:r>
              <a:rPr kumimoji="1" lang="en-US" sz="1100" dirty="0"/>
              <a:t>After the students have completed the activity, ask for a few to share what they recorded and what they learned about their communication style. </a:t>
            </a:r>
          </a:p>
          <a:p>
            <a:pPr marL="232802" indent="-232802">
              <a:lnSpc>
                <a:spcPct val="100000"/>
              </a:lnSpc>
              <a:spcBef>
                <a:spcPts val="0"/>
              </a:spcBef>
              <a:buFont typeface="+mj-lt"/>
              <a:buAutoNum type="arabicParenR"/>
            </a:pPr>
            <a:r>
              <a:rPr kumimoji="1" lang="en-US" sz="1100" dirty="0"/>
              <a:t>Discuss with students what it’s like when they do not receive ACR. </a:t>
            </a:r>
          </a:p>
          <a:p>
            <a:pPr marL="232802" indent="-232802">
              <a:lnSpc>
                <a:spcPct val="100000"/>
              </a:lnSpc>
              <a:spcBef>
                <a:spcPts val="0"/>
              </a:spcBef>
              <a:buFont typeface="+mj-lt"/>
              <a:buAutoNum type="arabicParenR"/>
            </a:pPr>
            <a:r>
              <a:rPr kumimoji="1" lang="en-US" sz="1100" dirty="0"/>
              <a:t>Show of hands: ask students how many of them found that they are not always using ACR with the people they care about the most. </a:t>
            </a:r>
          </a:p>
          <a:p>
            <a:pPr marL="223003" indent="-223003">
              <a:lnSpc>
                <a:spcPct val="100000"/>
              </a:lnSpc>
              <a:spcBef>
                <a:spcPts val="0"/>
              </a:spcBef>
              <a:buAutoNum type="arabicParenR"/>
            </a:pPr>
            <a:endParaRPr kumimoji="1" lang="en-US" sz="1100" dirty="0"/>
          </a:p>
          <a:p>
            <a:pPr marL="223003" indent="-223003">
              <a:lnSpc>
                <a:spcPct val="100000"/>
              </a:lnSpc>
              <a:spcBef>
                <a:spcPts val="0"/>
              </a:spcBef>
            </a:pPr>
            <a:r>
              <a:rPr kumimoji="1" lang="en-US" sz="1100" b="1" dirty="0"/>
              <a:t>Key Points:</a:t>
            </a:r>
          </a:p>
          <a:p>
            <a:pPr marL="223003" indent="-223003">
              <a:lnSpc>
                <a:spcPct val="100000"/>
              </a:lnSpc>
              <a:spcBef>
                <a:spcPts val="0"/>
              </a:spcBef>
            </a:pPr>
            <a:endParaRPr kumimoji="1" lang="en-US" sz="1100" b="1" dirty="0"/>
          </a:p>
          <a:p>
            <a:pPr marL="232802" indent="-232802">
              <a:lnSpc>
                <a:spcPct val="100000"/>
              </a:lnSpc>
              <a:spcBef>
                <a:spcPts val="0"/>
              </a:spcBef>
              <a:buFont typeface="+mj-lt"/>
              <a:buAutoNum type="arabicParenR"/>
            </a:pPr>
            <a:r>
              <a:rPr kumimoji="1" lang="en-US" sz="1100" dirty="0"/>
              <a:t>Many people find that those individuals closest to them are often in boxes other than the ACR box. </a:t>
            </a:r>
          </a:p>
          <a:p>
            <a:pPr marL="223003" indent="-223003">
              <a:lnSpc>
                <a:spcPct val="100000"/>
              </a:lnSpc>
              <a:spcBef>
                <a:spcPts val="0"/>
              </a:spcBef>
            </a:pPr>
            <a:endParaRPr kumimoji="1" lang="en-US" sz="1100" dirty="0"/>
          </a:p>
        </p:txBody>
      </p:sp>
      <p:sp>
        <p:nvSpPr>
          <p:cNvPr id="6" name="Slide Number Placeholder 5"/>
          <p:cNvSpPr>
            <a:spLocks noGrp="1"/>
          </p:cNvSpPr>
          <p:nvPr>
            <p:ph type="sldNum" sz="quarter" idx="5"/>
          </p:nvPr>
        </p:nvSpPr>
        <p:spPr/>
        <p:txBody>
          <a:bodyPr/>
          <a:lstStyle/>
          <a:p>
            <a:pPr>
              <a:defRPr/>
            </a:pPr>
            <a:fld id="{141B1913-034F-4E8A-91E3-93BB2F671EE3}" type="slidenum">
              <a:rPr lang="en-US" smtClean="0"/>
              <a:pPr>
                <a:defRPr/>
              </a:pPr>
              <a:t>245</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089022983"/>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254000" y="285750"/>
            <a:ext cx="3871913" cy="2903538"/>
          </a:xfrm>
          <a:prstGeom prst="rect">
            <a:avLst/>
          </a:prstGeom>
          <a:noFill/>
          <a:ln>
            <a:solidFill>
              <a:srgbClr val="000000"/>
            </a:solidFill>
            <a:miter lim="800000"/>
            <a:headEnd/>
            <a:tailEnd/>
          </a:ln>
        </p:spPr>
      </p:sp>
      <p:sp>
        <p:nvSpPr>
          <p:cNvPr id="6" name="Slide Number Placeholder 5"/>
          <p:cNvSpPr>
            <a:spLocks noGrp="1"/>
          </p:cNvSpPr>
          <p:nvPr>
            <p:ph type="sldNum" sz="quarter" idx="5"/>
          </p:nvPr>
        </p:nvSpPr>
        <p:spPr/>
        <p:txBody>
          <a:bodyPr/>
          <a:lstStyle/>
          <a:p>
            <a:pPr>
              <a:defRPr/>
            </a:pPr>
            <a:fld id="{C890F5C2-073F-4484-B43A-0158F17847F0}" type="slidenum">
              <a:rPr lang="en-US" smtClean="0"/>
              <a:pPr>
                <a:defRPr/>
              </a:pPr>
              <a:t>246</a:t>
            </a:fld>
            <a:endParaRPr lang="en-US" dirty="0"/>
          </a:p>
        </p:txBody>
      </p:sp>
      <p:sp>
        <p:nvSpPr>
          <p:cNvPr id="7" name="Notes Placeholder 2"/>
          <p:cNvSpPr>
            <a:spLocks noGrp="1"/>
          </p:cNvSpPr>
          <p:nvPr>
            <p:ph type="body" idx="1"/>
          </p:nvPr>
        </p:nvSpPr>
        <p:spPr>
          <a:xfrm>
            <a:off x="103904" y="3238680"/>
            <a:ext cx="3829249" cy="5687282"/>
          </a:xfrm>
        </p:spPr>
        <p:txBody>
          <a:bodyPr>
            <a:normAutofit/>
          </a:bodyPr>
          <a:lstStyle/>
          <a:p>
            <a:pPr>
              <a:lnSpc>
                <a:spcPct val="100000"/>
              </a:lnSpc>
              <a:defRPr/>
            </a:pPr>
            <a:r>
              <a:rPr lang="en-US" sz="1100" b="1" dirty="0"/>
              <a:t>Instructor Notes:</a:t>
            </a:r>
          </a:p>
          <a:p>
            <a:pPr>
              <a:lnSpc>
                <a:spcPct val="100000"/>
              </a:lnSpc>
              <a:defRPr/>
            </a:pPr>
            <a:endParaRPr lang="en-US" sz="1100" b="1" dirty="0"/>
          </a:p>
          <a:p>
            <a:pPr>
              <a:lnSpc>
                <a:spcPct val="100000"/>
              </a:lnSpc>
              <a:defRPr/>
            </a:pPr>
            <a:r>
              <a:rPr lang="en-US" sz="1100" dirty="0"/>
              <a:t>Review the Key Principles (if time permits).</a:t>
            </a:r>
          </a:p>
          <a:p>
            <a:pPr marL="221464" indent="-221464">
              <a:lnSpc>
                <a:spcPct val="100000"/>
              </a:lnSpc>
              <a:buFontTx/>
              <a:buAutoNum type="arabicParenR"/>
              <a:defRPr/>
            </a:pPr>
            <a:endParaRPr lang="en-US" sz="1100" dirty="0"/>
          </a:p>
          <a:p>
            <a:pPr marL="221464" indent="-221464">
              <a:lnSpc>
                <a:spcPct val="100000"/>
              </a:lnSpc>
              <a:defRPr/>
            </a:pPr>
            <a:r>
              <a:rPr lang="en-US" sz="1100" b="1" u="sng" dirty="0"/>
              <a:t>Reflection</a:t>
            </a:r>
            <a:r>
              <a:rPr lang="en-US" sz="1100" u="sng" dirty="0"/>
              <a:t> (Low-Tech)</a:t>
            </a:r>
          </a:p>
          <a:p>
            <a:pPr marL="221464" indent="-221464">
              <a:lnSpc>
                <a:spcPct val="100000"/>
              </a:lnSpc>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own lives. </a:t>
            </a:r>
            <a:endParaRPr lang="en-US" sz="1100" u="sng" dirty="0"/>
          </a:p>
          <a:p>
            <a:pPr>
              <a:lnSpc>
                <a:spcPct val="100000"/>
              </a:lnSpc>
            </a:pPr>
            <a:endParaRPr lang="en-US" sz="1100" dirty="0"/>
          </a:p>
        </p:txBody>
      </p:sp>
      <p:sp>
        <p:nvSpPr>
          <p:cNvPr id="5" name="Footer Placeholder 4"/>
          <p:cNvSpPr>
            <a:spLocks noGrp="1"/>
          </p:cNvSpPr>
          <p:nvPr>
            <p:ph type="ftr" sz="quarter" idx="10"/>
          </p:nvPr>
        </p:nvSpPr>
        <p:spPr/>
        <p:txBody>
          <a:bodyPr/>
          <a:lstStyle/>
          <a:p>
            <a:pPr>
              <a:defRPr/>
            </a:pPr>
            <a:r>
              <a:rPr lang="en-US" dirty="0"/>
              <a:t>Resilience  Skills For Teens V1.1 AUG 2014.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432405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85E56AF0-27D6-489A-BF3A-AAAA9CB01A04}" type="slidenum">
              <a:rPr lang="en-US" smtClean="0"/>
              <a:pPr>
                <a:defRPr/>
              </a:pPr>
              <a:t>25</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9" name="Notes Placeholder 2"/>
          <p:cNvSpPr txBox="1">
            <a:spLocks/>
          </p:cNvSpPr>
          <p:nvPr/>
        </p:nvSpPr>
        <p:spPr bwMode="auto">
          <a:xfrm>
            <a:off x="273844" y="3250567"/>
            <a:ext cx="3797300" cy="4611309"/>
          </a:xfrm>
          <a:prstGeom prst="rect">
            <a:avLst/>
          </a:prstGeom>
        </p:spPr>
        <p:txBody>
          <a:bodyPr vert="horz" lIns="94039" tIns="47018" rIns="94039" bIns="47018"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spcBef>
                <a:spcPts val="0"/>
              </a:spcBef>
              <a:spcAft>
                <a:spcPts val="0"/>
              </a:spcAft>
              <a:defRPr/>
            </a:pPr>
            <a:r>
              <a:rPr lang="en-US" sz="1100" b="1" dirty="0">
                <a:latin typeface="Verdana" charset="0"/>
              </a:rPr>
              <a:t>Instructor Notes: </a:t>
            </a:r>
          </a:p>
          <a:p>
            <a:pPr fontAlgn="auto">
              <a:spcBef>
                <a:spcPts val="0"/>
              </a:spcBef>
              <a:spcAft>
                <a:spcPts val="0"/>
              </a:spcAft>
              <a:defRPr/>
            </a:pPr>
            <a:endParaRPr lang="en-US" sz="800" dirty="0"/>
          </a:p>
          <a:p>
            <a:pPr marL="222396" lvl="1" indent="-222396" fontAlgn="auto">
              <a:spcBef>
                <a:spcPts val="0"/>
              </a:spcBef>
              <a:spcAft>
                <a:spcPts val="0"/>
              </a:spcAft>
              <a:defRPr/>
            </a:pPr>
            <a:r>
              <a:rPr lang="en-US" sz="1100" b="1" u="sng" dirty="0">
                <a:latin typeface="Verdana" panose="020B0604030504040204" pitchFamily="34" charset="0"/>
                <a:ea typeface="Verdana" panose="020B0604030504040204" pitchFamily="34" charset="0"/>
                <a:cs typeface="Verdana" panose="020B0604030504040204" pitchFamily="34" charset="0"/>
              </a:rPr>
              <a:t>Activity </a:t>
            </a:r>
            <a:r>
              <a:rPr lang="en-US" sz="1100" u="sng" dirty="0">
                <a:latin typeface="Verdana" panose="020B0604030504040204" pitchFamily="34" charset="0"/>
                <a:ea typeface="Verdana" panose="020B0604030504040204" pitchFamily="34" charset="0"/>
                <a:cs typeface="Verdana" panose="020B0604030504040204" pitchFamily="34" charset="0"/>
              </a:rPr>
              <a:t>(Low-Tech)</a:t>
            </a:r>
          </a:p>
          <a:p>
            <a:pPr marL="0" lvl="1" indent="0" fontAlgn="auto">
              <a:spcBef>
                <a:spcPts val="0"/>
              </a:spcBef>
              <a:spcAft>
                <a:spcPts val="0"/>
              </a:spcAft>
              <a:defRPr/>
            </a:pPr>
            <a:endParaRPr lang="en-US" sz="1100" dirty="0">
              <a:latin typeface="Verdana" panose="020B0604030504040204" pitchFamily="34" charset="0"/>
              <a:ea typeface="Verdana" panose="020B0604030504040204" pitchFamily="34" charset="0"/>
              <a:cs typeface="Verdana" panose="020B0604030504040204" pitchFamily="34" charset="0"/>
            </a:endParaRPr>
          </a:p>
          <a:p>
            <a:pPr marL="232802" lvl="1" indent="-232802" fontAlgn="auto">
              <a:spcBef>
                <a:spcPts val="0"/>
              </a:spcBef>
              <a:spcAft>
                <a:spcPts val="0"/>
              </a:spcAft>
              <a:buFontTx/>
              <a:buAutoNum type="arabicParenR"/>
              <a:defRPr/>
            </a:pPr>
            <a:r>
              <a:rPr lang="en-US" sz="1100" dirty="0">
                <a:latin typeface="Verdana" panose="020B0604030504040204" pitchFamily="34" charset="0"/>
                <a:ea typeface="Verdana" panose="020B0604030504040204" pitchFamily="34" charset="0"/>
                <a:cs typeface="Verdana" panose="020B0604030504040204" pitchFamily="34" charset="0"/>
              </a:rPr>
              <a:t>Give students 1-2 minutes to visualize what it </a:t>
            </a:r>
          </a:p>
          <a:p>
            <a:pPr marL="0" lvl="1" indent="0" fontAlgn="auto">
              <a:spcBef>
                <a:spcPts val="0"/>
              </a:spcBef>
              <a:spcAft>
                <a:spcPts val="0"/>
              </a:spcAft>
              <a:defRPr/>
            </a:pPr>
            <a:r>
              <a:rPr lang="en-US" sz="1100" dirty="0">
                <a:latin typeface="Verdana" panose="020B0604030504040204" pitchFamily="34" charset="0"/>
                <a:ea typeface="Verdana" panose="020B0604030504040204" pitchFamily="34" charset="0"/>
                <a:cs typeface="Verdana" panose="020B0604030504040204" pitchFamily="34" charset="0"/>
              </a:rPr>
              <a:t>     will look like to achieve their goal and what  </a:t>
            </a:r>
          </a:p>
          <a:p>
            <a:pPr marL="0" lvl="1" indent="0" fontAlgn="auto">
              <a:spcBef>
                <a:spcPts val="0"/>
              </a:spcBef>
              <a:spcAft>
                <a:spcPts val="0"/>
              </a:spcAft>
              <a:defRPr/>
            </a:pPr>
            <a:r>
              <a:rPr lang="en-US" sz="1100" dirty="0">
                <a:latin typeface="Verdana" panose="020B0604030504040204" pitchFamily="34" charset="0"/>
                <a:ea typeface="Verdana" panose="020B0604030504040204" pitchFamily="34" charset="0"/>
                <a:cs typeface="Verdana" panose="020B0604030504040204" pitchFamily="34" charset="0"/>
              </a:rPr>
              <a:t>     the benefits will be of that success. </a:t>
            </a:r>
          </a:p>
          <a:p>
            <a:pPr marL="232802" lvl="1" indent="-232802" fontAlgn="auto">
              <a:spcBef>
                <a:spcPts val="0"/>
              </a:spcBef>
              <a:spcAft>
                <a:spcPts val="0"/>
              </a:spcAft>
              <a:buFontTx/>
              <a:buAutoNum type="arabicParenR" startAt="2"/>
              <a:defRPr/>
            </a:pPr>
            <a:r>
              <a:rPr lang="en-US" sz="1100" dirty="0">
                <a:latin typeface="Verdana" panose="020B0604030504040204" pitchFamily="34" charset="0"/>
                <a:ea typeface="Verdana" panose="020B0604030504040204" pitchFamily="34" charset="0"/>
                <a:cs typeface="Verdana" panose="020B0604030504040204" pitchFamily="34" charset="0"/>
              </a:rPr>
              <a:t>Next, instruct students to write 2-3 sentences </a:t>
            </a:r>
          </a:p>
          <a:p>
            <a:pPr marL="0" lvl="1" indent="0" fontAlgn="auto">
              <a:spcBef>
                <a:spcPts val="0"/>
              </a:spcBef>
              <a:spcAft>
                <a:spcPts val="0"/>
              </a:spcAft>
              <a:defRPr/>
            </a:pPr>
            <a:r>
              <a:rPr lang="en-US" sz="1100" dirty="0">
                <a:latin typeface="Verdana" panose="020B0604030504040204" pitchFamily="34" charset="0"/>
                <a:ea typeface="Verdana" panose="020B0604030504040204" pitchFamily="34" charset="0"/>
                <a:cs typeface="Verdana" panose="020B0604030504040204" pitchFamily="34" charset="0"/>
              </a:rPr>
              <a:t>     of what it would look like to achieve their </a:t>
            </a:r>
          </a:p>
          <a:p>
            <a:pPr marL="0" lvl="1" indent="0" fontAlgn="auto">
              <a:spcBef>
                <a:spcPts val="0"/>
              </a:spcBef>
              <a:spcAft>
                <a:spcPts val="0"/>
              </a:spcAft>
              <a:defRPr/>
            </a:pPr>
            <a:r>
              <a:rPr lang="en-US" sz="1100" dirty="0">
                <a:latin typeface="Verdana" panose="020B0604030504040204" pitchFamily="34" charset="0"/>
                <a:ea typeface="Verdana" panose="020B0604030504040204" pitchFamily="34" charset="0"/>
                <a:cs typeface="Verdana" panose="020B0604030504040204" pitchFamily="34" charset="0"/>
              </a:rPr>
              <a:t>     goal. </a:t>
            </a:r>
          </a:p>
          <a:p>
            <a:pPr marL="232802" lvl="1" indent="-232802" fontAlgn="auto">
              <a:spcBef>
                <a:spcPts val="0"/>
              </a:spcBef>
              <a:spcAft>
                <a:spcPts val="0"/>
              </a:spcAft>
              <a:buFontTx/>
              <a:buAutoNum type="arabicParenR" startAt="3"/>
              <a:defRPr/>
            </a:pPr>
            <a:r>
              <a:rPr lang="en-US" altLang="en-US" sz="1100" dirty="0">
                <a:latin typeface="Verdana" panose="020B0604030504040204" pitchFamily="34" charset="0"/>
                <a:ea typeface="Verdana" panose="020B0604030504040204" pitchFamily="34" charset="0"/>
                <a:cs typeface="Verdana" panose="020B0604030504040204" pitchFamily="34" charset="0"/>
              </a:rPr>
              <a:t>Have a couple students share how they </a:t>
            </a:r>
          </a:p>
          <a:p>
            <a:pPr marL="0" lvl="1" indent="0" fontAlgn="auto">
              <a:spcBef>
                <a:spcPts val="0"/>
              </a:spcBef>
              <a:spcAft>
                <a:spcPts val="0"/>
              </a:spcAft>
              <a:defRPr/>
            </a:pPr>
            <a:r>
              <a:rPr lang="en-US" altLang="en-US" sz="1100" dirty="0">
                <a:latin typeface="Verdana" panose="020B0604030504040204" pitchFamily="34" charset="0"/>
                <a:ea typeface="Verdana" panose="020B0604030504040204" pitchFamily="34" charset="0"/>
                <a:cs typeface="Verdana" panose="020B0604030504040204" pitchFamily="34" charset="0"/>
              </a:rPr>
              <a:t>     visualize their success.</a:t>
            </a:r>
          </a:p>
          <a:p>
            <a:pPr marL="222396" indent="-222396" fontAlgn="auto">
              <a:spcBef>
                <a:spcPts val="0"/>
              </a:spcBef>
              <a:spcAft>
                <a:spcPts val="0"/>
              </a:spcAft>
              <a:buFont typeface="+mj-lt"/>
              <a:buAutoNum type="arabicPeriod"/>
              <a:defRPr/>
            </a:pPr>
            <a:endParaRPr lang="en-US" sz="1100" dirty="0">
              <a:latin typeface="Verdana" panose="020B0604030504040204" pitchFamily="34" charset="0"/>
              <a:ea typeface="Verdana" panose="020B0604030504040204" pitchFamily="34" charset="0"/>
              <a:cs typeface="Verdana" panose="020B0604030504040204" pitchFamily="34" charset="0"/>
            </a:endParaRPr>
          </a:p>
          <a:p>
            <a:pPr fontAlgn="auto">
              <a:spcBef>
                <a:spcPts val="0"/>
              </a:spcBef>
              <a:spcAft>
                <a:spcPts val="0"/>
              </a:spcAft>
              <a:defRPr/>
            </a:pPr>
            <a:endParaRPr lang="en-US" sz="1100" dirty="0">
              <a:latin typeface="Verdana" panose="020B0604030504040204" pitchFamily="34" charset="0"/>
              <a:ea typeface="Verdana" panose="020B0604030504040204" pitchFamily="34" charset="0"/>
              <a:cs typeface="Verdana" panose="020B0604030504040204" pitchFamily="34" charset="0"/>
            </a:endParaRPr>
          </a:p>
          <a:p>
            <a:pPr fontAlgn="auto">
              <a:spcBef>
                <a:spcPts val="0"/>
              </a:spcBef>
              <a:spcAft>
                <a:spcPts val="0"/>
              </a:spcAft>
              <a:defRPr/>
            </a:pP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51091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22BC5034-D5F4-40C3-A037-CDA5886AFBE6}" type="slidenum">
              <a:rPr lang="en-US" smtClean="0"/>
              <a:pPr>
                <a:defRPr/>
              </a:pPr>
              <a:t>26</a:t>
            </a:fld>
            <a:endParaRPr lang="en-US" dirty="0"/>
          </a:p>
        </p:txBody>
      </p:sp>
      <p:sp>
        <p:nvSpPr>
          <p:cNvPr id="41990" name="TextBox 5"/>
          <p:cNvSpPr txBox="1">
            <a:spLocks noChangeArrowheads="1"/>
          </p:cNvSpPr>
          <p:nvPr/>
        </p:nvSpPr>
        <p:spPr bwMode="auto">
          <a:xfrm>
            <a:off x="1935167"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9" name="Notes Placeholder 2"/>
          <p:cNvSpPr>
            <a:spLocks noGrp="1"/>
          </p:cNvSpPr>
          <p:nvPr>
            <p:ph type="body" sz="quarter" idx="10"/>
          </p:nvPr>
        </p:nvSpPr>
        <p:spPr bwMode="auto"/>
        <p:txBody>
          <a:bodyPr wrap="square" numCol="1" anchor="t" anchorCtr="0" compatLnSpc="1">
            <a:prstTxWarp prst="textNoShape">
              <a:avLst/>
            </a:prstTxWarp>
          </a:bodyPr>
          <a:lstStyle/>
          <a:p>
            <a:pPr>
              <a:lnSpc>
                <a:spcPct val="100000"/>
              </a:lnSpc>
              <a:spcBef>
                <a:spcPts val="0"/>
              </a:spcBef>
              <a:defRPr/>
            </a:pPr>
            <a:r>
              <a:rPr lang="en-US" sz="1100" b="1" dirty="0">
                <a:latin typeface="Verdana" charset="0"/>
              </a:rPr>
              <a:t>Instructor Notes: </a:t>
            </a:r>
          </a:p>
          <a:p>
            <a:pPr eaLnBrk="1" hangingPunct="1">
              <a:lnSpc>
                <a:spcPct val="100000"/>
              </a:lnSpc>
              <a:spcBef>
                <a:spcPts val="0"/>
              </a:spcBef>
              <a:defRPr/>
            </a:pPr>
            <a:endParaRPr lang="en-US" sz="800" dirty="0"/>
          </a:p>
          <a:p>
            <a:pPr marL="232802" lvl="1" indent="-232802" eaLnBrk="1" hangingPunct="1">
              <a:lnSpc>
                <a:spcPct val="100000"/>
              </a:lnSpc>
              <a:spcBef>
                <a:spcPts val="0"/>
              </a:spcBef>
              <a:buFont typeface="+mj-lt"/>
              <a:buAutoNum type="arabicParenR"/>
              <a:defRPr/>
            </a:pPr>
            <a:r>
              <a:rPr lang="en-US" sz="1100" dirty="0"/>
              <a:t>When setting goals it is important to have a plan.  Consider this a “to-do” list to reach your goal. </a:t>
            </a:r>
          </a:p>
          <a:p>
            <a:pPr marL="232802" lvl="1" indent="-232802" eaLnBrk="1" hangingPunct="1">
              <a:lnSpc>
                <a:spcPct val="100000"/>
              </a:lnSpc>
              <a:spcBef>
                <a:spcPts val="0"/>
              </a:spcBef>
              <a:buFont typeface="+mj-lt"/>
              <a:buAutoNum type="arabicParenR"/>
              <a:defRPr/>
            </a:pPr>
            <a:r>
              <a:rPr lang="en-US" sz="1100" dirty="0"/>
              <a:t>Completing these accomplishments will move you closer to reaching your goal. </a:t>
            </a:r>
          </a:p>
          <a:p>
            <a:pPr marL="232802" lvl="1" indent="-232802" eaLnBrk="1" hangingPunct="1">
              <a:lnSpc>
                <a:spcPct val="100000"/>
              </a:lnSpc>
              <a:spcBef>
                <a:spcPts val="0"/>
              </a:spcBef>
              <a:buFont typeface="+mj-lt"/>
              <a:buAutoNum type="arabicParenR"/>
              <a:defRPr/>
            </a:pPr>
            <a:r>
              <a:rPr lang="en-US" sz="1100" dirty="0"/>
              <a:t>Review example on the slide. </a:t>
            </a:r>
          </a:p>
          <a:p>
            <a:pPr marL="222396" lvl="1" indent="-222396" eaLnBrk="1" hangingPunct="1">
              <a:lnSpc>
                <a:spcPct val="100000"/>
              </a:lnSpc>
              <a:spcBef>
                <a:spcPts val="0"/>
              </a:spcBef>
              <a:buFontTx/>
              <a:buAutoNum type="arabicParenR"/>
              <a:defRPr/>
            </a:pPr>
            <a:endParaRPr lang="en-US" sz="800" dirty="0"/>
          </a:p>
          <a:p>
            <a:pPr marL="222396" lvl="1" indent="-222396" eaLnBrk="1" hangingPunct="1">
              <a:lnSpc>
                <a:spcPct val="100000"/>
              </a:lnSpc>
              <a:spcBef>
                <a:spcPts val="0"/>
              </a:spcBef>
              <a:defRPr/>
            </a:pPr>
            <a:r>
              <a:rPr lang="en-US" sz="1100" b="1" dirty="0"/>
              <a:t>Key Points:  </a:t>
            </a:r>
          </a:p>
          <a:p>
            <a:pPr marL="222396" lvl="1" indent="-222396" eaLnBrk="1" hangingPunct="1">
              <a:lnSpc>
                <a:spcPct val="100000"/>
              </a:lnSpc>
              <a:spcBef>
                <a:spcPts val="0"/>
              </a:spcBef>
              <a:buFontTx/>
              <a:buAutoNum type="arabicPeriod"/>
              <a:defRPr/>
            </a:pPr>
            <a:endParaRPr lang="en-US" altLang="en-US" sz="800" dirty="0"/>
          </a:p>
          <a:p>
            <a:pPr marL="232802" indent="-232802" eaLnBrk="1" hangingPunct="1">
              <a:lnSpc>
                <a:spcPct val="100000"/>
              </a:lnSpc>
              <a:spcBef>
                <a:spcPts val="0"/>
              </a:spcBef>
              <a:buFont typeface="+mj-lt"/>
              <a:buAutoNum type="arabicParenR"/>
              <a:defRPr/>
            </a:pPr>
            <a:r>
              <a:rPr lang="en-US" sz="1100" dirty="0"/>
              <a:t>along the way. Setting goals is about building a plan and establishing supporting goals</a:t>
            </a:r>
          </a:p>
          <a:p>
            <a:pPr marL="232802" indent="-232802" eaLnBrk="1" hangingPunct="1">
              <a:lnSpc>
                <a:spcPct val="100000"/>
              </a:lnSpc>
              <a:spcBef>
                <a:spcPts val="0"/>
              </a:spcBef>
              <a:buFont typeface="+mj-lt"/>
              <a:buAutoNum type="arabicParenR"/>
              <a:defRPr/>
            </a:pPr>
            <a:r>
              <a:rPr lang="en-US" sz="1100" dirty="0"/>
              <a:t>Discuss the notion that there are multiple pathways to the same goal and just as each of us are different, our paths may be different.</a:t>
            </a:r>
          </a:p>
          <a:p>
            <a:pPr marL="232802" indent="-232802" eaLnBrk="1" hangingPunct="1">
              <a:lnSpc>
                <a:spcPct val="100000"/>
              </a:lnSpc>
              <a:spcBef>
                <a:spcPts val="0"/>
              </a:spcBef>
              <a:buFont typeface="+mj-lt"/>
              <a:buAutoNum type="arabicParenR"/>
              <a:defRPr/>
            </a:pPr>
            <a:r>
              <a:rPr lang="en-US" sz="1100" dirty="0"/>
              <a:t>Successful goal setting requires a deliberate yet flexible plan.</a:t>
            </a:r>
          </a:p>
          <a:p>
            <a:pPr marL="232802" indent="-232802" eaLnBrk="1" hangingPunct="1">
              <a:lnSpc>
                <a:spcPct val="100000"/>
              </a:lnSpc>
              <a:spcBef>
                <a:spcPts val="0"/>
              </a:spcBef>
              <a:buFont typeface="+mj-lt"/>
              <a:buAutoNum type="arabicParenR"/>
              <a:defRPr/>
            </a:pPr>
            <a:r>
              <a:rPr lang="en-US" sz="1100" dirty="0"/>
              <a:t>Indicate what work you need to start doing to achieve your goal.</a:t>
            </a:r>
          </a:p>
          <a:p>
            <a:pPr marL="232802" indent="-232802" eaLnBrk="1" hangingPunct="1">
              <a:lnSpc>
                <a:spcPct val="100000"/>
              </a:lnSpc>
              <a:spcBef>
                <a:spcPts val="0"/>
              </a:spcBef>
              <a:buFont typeface="+mj-lt"/>
              <a:buAutoNum type="arabicParenR"/>
              <a:defRPr/>
            </a:pPr>
            <a:r>
              <a:rPr lang="en-US" sz="1100" dirty="0"/>
              <a:t>Remind the students that there will be obstacles along the way; that is life.  Resilience allows them to rely on their successes to keep the obstacles from derailing them </a:t>
            </a:r>
          </a:p>
        </p:txBody>
      </p:sp>
    </p:spTree>
    <p:extLst>
      <p:ext uri="{BB962C8B-B14F-4D97-AF65-F5344CB8AC3E}">
        <p14:creationId xmlns:p14="http://schemas.microsoft.com/office/powerpoint/2010/main" val="3786679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2AF31AFA-E617-4FB5-AA8E-082A823FEB91}" type="slidenum">
              <a:rPr lang="en-US" smtClean="0"/>
              <a:pPr>
                <a:defRPr/>
              </a:pPr>
              <a:t>27</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9" name="Notes Placeholder 2"/>
          <p:cNvSpPr>
            <a:spLocks noGrp="1"/>
          </p:cNvSpPr>
          <p:nvPr>
            <p:ph type="body" sz="quarter" idx="10"/>
          </p:nvPr>
        </p:nvSpPr>
        <p:spPr bwMode="auto"/>
        <p:txBody>
          <a:bodyPr lIns="94039" tIns="47018" rIns="94039" bIns="47018">
            <a:normAutofit/>
          </a:bodyPr>
          <a:lstStyle/>
          <a:p>
            <a:pPr>
              <a:lnSpc>
                <a:spcPct val="100000"/>
              </a:lnSpc>
              <a:spcBef>
                <a:spcPts val="0"/>
              </a:spcBef>
              <a:defRPr/>
            </a:pPr>
            <a:r>
              <a:rPr lang="en-US" sz="1100" b="1" dirty="0">
                <a:latin typeface="Verdana" charset="0"/>
              </a:rPr>
              <a:t>Instructor Notes: </a:t>
            </a:r>
          </a:p>
          <a:p>
            <a:pPr eaLnBrk="1" hangingPunct="1">
              <a:lnSpc>
                <a:spcPct val="100000"/>
              </a:lnSpc>
              <a:spcBef>
                <a:spcPts val="0"/>
              </a:spcBef>
              <a:defRPr/>
            </a:pPr>
            <a:endParaRPr lang="en-US" sz="800" dirty="0"/>
          </a:p>
          <a:p>
            <a:pPr marL="222396" lvl="1" indent="-222396" eaLnBrk="1" hangingPunct="1">
              <a:lnSpc>
                <a:spcPct val="100000"/>
              </a:lnSpc>
              <a:spcBef>
                <a:spcPts val="0"/>
              </a:spcBef>
              <a:defRPr/>
            </a:pPr>
            <a:r>
              <a:rPr lang="en-US" sz="1100" b="1" u="sng" dirty="0"/>
              <a:t>Activity</a:t>
            </a:r>
            <a:r>
              <a:rPr lang="en-US" sz="1100" u="sng" dirty="0"/>
              <a:t> (Low-Tech)</a:t>
            </a:r>
          </a:p>
          <a:p>
            <a:pPr marL="222396" lvl="1" indent="-222396" eaLnBrk="1" hangingPunct="1">
              <a:lnSpc>
                <a:spcPct val="100000"/>
              </a:lnSpc>
              <a:spcBef>
                <a:spcPts val="0"/>
              </a:spcBef>
              <a:defRPr/>
            </a:pPr>
            <a:endParaRPr lang="en-US" sz="1100" u="sng" dirty="0"/>
          </a:p>
          <a:p>
            <a:pPr marL="232802" lvl="1" indent="-232802" eaLnBrk="1" hangingPunct="1">
              <a:lnSpc>
                <a:spcPct val="100000"/>
              </a:lnSpc>
              <a:spcBef>
                <a:spcPts val="0"/>
              </a:spcBef>
              <a:buFont typeface="+mj-lt"/>
              <a:buAutoNum type="arabicParenR"/>
              <a:defRPr/>
            </a:pPr>
            <a:r>
              <a:rPr lang="en-US" sz="1100" dirty="0"/>
              <a:t>Have students write down at least five things they need to do to reach their goal.  </a:t>
            </a:r>
          </a:p>
          <a:p>
            <a:pPr marL="232802" lvl="1" indent="-232802" eaLnBrk="1" hangingPunct="1">
              <a:lnSpc>
                <a:spcPct val="100000"/>
              </a:lnSpc>
              <a:spcBef>
                <a:spcPts val="0"/>
              </a:spcBef>
              <a:buFont typeface="+mj-lt"/>
              <a:buAutoNum type="arabicParenR"/>
              <a:defRPr/>
            </a:pPr>
            <a:r>
              <a:rPr lang="en-US" altLang="en-US" sz="1100" dirty="0"/>
              <a:t>Have a couple students share what they need to accomplish in order to reach their goal. </a:t>
            </a:r>
          </a:p>
          <a:p>
            <a:pPr marL="222396" indent="-222396" eaLnBrk="1" hangingPunct="1">
              <a:lnSpc>
                <a:spcPct val="100000"/>
              </a:lnSpc>
              <a:spcBef>
                <a:spcPts val="0"/>
              </a:spcBef>
              <a:buFont typeface="+mj-lt"/>
              <a:buAutoNum type="arabicPeriod"/>
              <a:defRPr/>
            </a:pPr>
            <a:endParaRPr lang="en-US" sz="1100" dirty="0"/>
          </a:p>
          <a:p>
            <a:pPr eaLnBrk="1" hangingPunct="1">
              <a:lnSpc>
                <a:spcPct val="100000"/>
              </a:lnSpc>
              <a:spcBef>
                <a:spcPts val="0"/>
              </a:spcBef>
              <a:defRPr/>
            </a:pPr>
            <a:endParaRPr lang="en-US" sz="1100" dirty="0"/>
          </a:p>
          <a:p>
            <a:pPr>
              <a:lnSpc>
                <a:spcPct val="100000"/>
              </a:lnSpc>
              <a:spcBef>
                <a:spcPts val="0"/>
              </a:spcBef>
              <a:defRPr/>
            </a:pPr>
            <a:endParaRPr lang="en-US" sz="1000" dirty="0"/>
          </a:p>
        </p:txBody>
      </p:sp>
    </p:spTree>
    <p:extLst>
      <p:ext uri="{BB962C8B-B14F-4D97-AF65-F5344CB8AC3E}">
        <p14:creationId xmlns:p14="http://schemas.microsoft.com/office/powerpoint/2010/main" val="1208447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136BABDB-E4CD-4A6B-BBA6-79811B0E1DD4}" type="slidenum">
              <a:rPr lang="en-US" smtClean="0"/>
              <a:pPr>
                <a:defRPr/>
              </a:pPr>
              <a:t>28</a:t>
            </a:fld>
            <a:endParaRPr lang="en-US" dirty="0"/>
          </a:p>
        </p:txBody>
      </p:sp>
      <p:sp>
        <p:nvSpPr>
          <p:cNvPr id="44037" name="TextBox 5"/>
          <p:cNvSpPr txBox="1">
            <a:spLocks noChangeArrowheads="1"/>
          </p:cNvSpPr>
          <p:nvPr/>
        </p:nvSpPr>
        <p:spPr bwMode="auto">
          <a:xfrm>
            <a:off x="1935167"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10" name="Notes Placeholder 2"/>
          <p:cNvSpPr>
            <a:spLocks noGrp="1"/>
          </p:cNvSpPr>
          <p:nvPr>
            <p:ph type="body" sz="quarter" idx="10"/>
          </p:nvPr>
        </p:nvSpPr>
        <p:spPr bwMode="auto"/>
        <p:txBody>
          <a:bodyPr lIns="94039" tIns="47018" rIns="94039" bIns="47018">
            <a:normAutofit/>
          </a:bodyPr>
          <a:lstStyle/>
          <a:p>
            <a:pPr>
              <a:lnSpc>
                <a:spcPct val="100000"/>
              </a:lnSpc>
              <a:spcBef>
                <a:spcPts val="0"/>
              </a:spcBef>
              <a:defRPr/>
            </a:pPr>
            <a:r>
              <a:rPr lang="en-US" sz="1100" b="1" dirty="0">
                <a:latin typeface="Verdana" charset="0"/>
              </a:rPr>
              <a:t>Instructor Notes: </a:t>
            </a:r>
          </a:p>
          <a:p>
            <a:pPr marL="222396" lvl="1" indent="-222396" eaLnBrk="1" hangingPunct="1">
              <a:lnSpc>
                <a:spcPct val="100000"/>
              </a:lnSpc>
              <a:spcBef>
                <a:spcPts val="0"/>
              </a:spcBef>
              <a:defRPr/>
            </a:pPr>
            <a:endParaRPr lang="en-US" sz="800" dirty="0"/>
          </a:p>
          <a:p>
            <a:pPr marL="232802" lvl="1" indent="-232802" eaLnBrk="1" hangingPunct="1">
              <a:lnSpc>
                <a:spcPct val="100000"/>
              </a:lnSpc>
              <a:spcBef>
                <a:spcPts val="0"/>
              </a:spcBef>
              <a:buFont typeface="+mj-lt"/>
              <a:buAutoNum type="arabicParenR"/>
              <a:defRPr/>
            </a:pPr>
            <a:r>
              <a:rPr lang="en-US" sz="1100" dirty="0"/>
              <a:t>Explain the importance of identifying obstacles you may face with your goal and having a plan to deal with those obstacles. </a:t>
            </a:r>
          </a:p>
          <a:p>
            <a:pPr marL="232802" lvl="1" indent="-232802" eaLnBrk="1" hangingPunct="1">
              <a:lnSpc>
                <a:spcPct val="100000"/>
              </a:lnSpc>
              <a:spcBef>
                <a:spcPts val="0"/>
              </a:spcBef>
              <a:buFont typeface="+mj-lt"/>
              <a:buAutoNum type="arabicParenR"/>
              <a:defRPr/>
            </a:pPr>
            <a:r>
              <a:rPr lang="en-US" altLang="en-US" sz="1100" dirty="0"/>
              <a:t>Review example on the slide. </a:t>
            </a:r>
          </a:p>
          <a:p>
            <a:pPr marL="222396" lvl="1" indent="-222396" eaLnBrk="1" hangingPunct="1">
              <a:lnSpc>
                <a:spcPct val="100000"/>
              </a:lnSpc>
              <a:spcBef>
                <a:spcPts val="0"/>
              </a:spcBef>
              <a:buFontTx/>
              <a:buAutoNum type="arabicParenR"/>
              <a:defRPr/>
            </a:pPr>
            <a:endParaRPr lang="en-US" altLang="en-US" sz="800" dirty="0"/>
          </a:p>
          <a:p>
            <a:pPr marL="222396" lvl="1" indent="-222396" eaLnBrk="1" hangingPunct="1">
              <a:lnSpc>
                <a:spcPct val="100000"/>
              </a:lnSpc>
              <a:spcBef>
                <a:spcPts val="0"/>
              </a:spcBef>
              <a:defRPr/>
            </a:pPr>
            <a:r>
              <a:rPr lang="en-US" altLang="en-US" sz="1100" b="1" dirty="0"/>
              <a:t>Key Points: </a:t>
            </a:r>
          </a:p>
          <a:p>
            <a:pPr marL="222396" lvl="1" indent="-222396" eaLnBrk="1" hangingPunct="1">
              <a:lnSpc>
                <a:spcPct val="100000"/>
              </a:lnSpc>
              <a:spcBef>
                <a:spcPts val="0"/>
              </a:spcBef>
              <a:defRPr/>
            </a:pPr>
            <a:endParaRPr lang="en-US" altLang="en-US" sz="800" b="1" dirty="0"/>
          </a:p>
          <a:p>
            <a:pPr marL="232802" lvl="1" indent="-232802" eaLnBrk="1" hangingPunct="1">
              <a:lnSpc>
                <a:spcPct val="100000"/>
              </a:lnSpc>
              <a:spcBef>
                <a:spcPts val="0"/>
              </a:spcBef>
              <a:buFont typeface="+mj-lt"/>
              <a:buAutoNum type="arabicParenR"/>
              <a:defRPr/>
            </a:pPr>
            <a:r>
              <a:rPr lang="en-US" altLang="en-US" sz="1100" dirty="0"/>
              <a:t>Reinforce personal “ownership” of the plan as well as their responsibility to overcome the obstacles that they meet along the way.  Remind them that others are available to help them achieve their successes.</a:t>
            </a:r>
          </a:p>
          <a:p>
            <a:pPr marL="232802" lvl="1" indent="-232802" eaLnBrk="1" hangingPunct="1">
              <a:lnSpc>
                <a:spcPct val="100000"/>
              </a:lnSpc>
              <a:spcBef>
                <a:spcPts val="0"/>
              </a:spcBef>
              <a:buFont typeface="+mj-lt"/>
              <a:buAutoNum type="arabicParenR"/>
              <a:defRPr/>
            </a:pPr>
            <a:r>
              <a:rPr lang="en-US" altLang="en-US" sz="1100" dirty="0"/>
              <a:t>Knowing potential obstacles helps you come up with your Goal Setting plan. </a:t>
            </a:r>
          </a:p>
          <a:p>
            <a:pPr marL="232802" lvl="1" indent="-232802" eaLnBrk="1" hangingPunct="1">
              <a:lnSpc>
                <a:spcPct val="100000"/>
              </a:lnSpc>
              <a:spcBef>
                <a:spcPts val="0"/>
              </a:spcBef>
              <a:buFont typeface="+mj-lt"/>
              <a:buAutoNum type="arabicParenR"/>
              <a:defRPr/>
            </a:pPr>
            <a:r>
              <a:rPr lang="en-US" altLang="en-US" sz="1100" dirty="0">
                <a:ea typeface="ＭＳ Ｐゴシック" pitchFamily="34" charset="-128"/>
              </a:rPr>
              <a:t>Because obstacles are an inevitable part of pursuing goals, maintaining motivation requires planning for obstacles that we can expect to face. </a:t>
            </a:r>
          </a:p>
        </p:txBody>
      </p:sp>
    </p:spTree>
    <p:extLst>
      <p:ext uri="{BB962C8B-B14F-4D97-AF65-F5344CB8AC3E}">
        <p14:creationId xmlns:p14="http://schemas.microsoft.com/office/powerpoint/2010/main" val="71476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39F0DD7D-B5CC-465B-A431-F03FA7146FDA}" type="slidenum">
              <a:rPr lang="en-US" smtClean="0"/>
              <a:pPr>
                <a:defRPr/>
              </a:pPr>
              <a:t>29</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9" name="Notes Placeholder 2"/>
          <p:cNvSpPr>
            <a:spLocks noGrp="1"/>
          </p:cNvSpPr>
          <p:nvPr>
            <p:ph type="body" sz="quarter" idx="10"/>
          </p:nvPr>
        </p:nvSpPr>
        <p:spPr bwMode="auto"/>
        <p:txBody>
          <a:bodyPr lIns="94039" tIns="47018" rIns="94039" bIns="47018">
            <a:normAutofit/>
          </a:bodyPr>
          <a:lstStyle/>
          <a:p>
            <a:pPr>
              <a:lnSpc>
                <a:spcPct val="100000"/>
              </a:lnSpc>
              <a:spcBef>
                <a:spcPts val="0"/>
              </a:spcBef>
              <a:defRPr/>
            </a:pPr>
            <a:r>
              <a:rPr lang="en-US" sz="1100" b="1" dirty="0">
                <a:latin typeface="Verdana" charset="0"/>
              </a:rPr>
              <a:t>Instructor Notes: </a:t>
            </a:r>
          </a:p>
          <a:p>
            <a:pPr eaLnBrk="1" hangingPunct="1">
              <a:lnSpc>
                <a:spcPct val="100000"/>
              </a:lnSpc>
              <a:spcBef>
                <a:spcPts val="0"/>
              </a:spcBef>
              <a:defRPr/>
            </a:pPr>
            <a:endParaRPr lang="en-US" sz="800" dirty="0"/>
          </a:p>
          <a:p>
            <a:pPr marL="222396" lvl="1" indent="-222396" eaLnBrk="1" hangingPunct="1">
              <a:lnSpc>
                <a:spcPct val="100000"/>
              </a:lnSpc>
              <a:spcBef>
                <a:spcPts val="0"/>
              </a:spcBef>
              <a:defRPr/>
            </a:pPr>
            <a:r>
              <a:rPr lang="en-US" sz="1100" b="1" u="sng" dirty="0"/>
              <a:t>Activity</a:t>
            </a:r>
            <a:r>
              <a:rPr lang="en-US" sz="1100" u="sng" dirty="0"/>
              <a:t> (Low-Tech)</a:t>
            </a:r>
          </a:p>
          <a:p>
            <a:pPr marL="222396" lvl="1" indent="-222396" eaLnBrk="1" hangingPunct="1">
              <a:lnSpc>
                <a:spcPct val="100000"/>
              </a:lnSpc>
              <a:spcBef>
                <a:spcPts val="0"/>
              </a:spcBef>
              <a:defRPr/>
            </a:pPr>
            <a:endParaRPr lang="en-US" sz="1100" u="sng" dirty="0"/>
          </a:p>
          <a:p>
            <a:pPr marL="232802" lvl="1" indent="-232802" eaLnBrk="1" hangingPunct="1">
              <a:lnSpc>
                <a:spcPct val="100000"/>
              </a:lnSpc>
              <a:spcBef>
                <a:spcPts val="0"/>
              </a:spcBef>
              <a:buFont typeface="+mj-lt"/>
              <a:buAutoNum type="arabicParenR"/>
              <a:defRPr/>
            </a:pPr>
            <a:r>
              <a:rPr lang="en-US" sz="1100" dirty="0"/>
              <a:t>Have students identify two obstacles they may face as they pursue their goal and develop a plan for overcoming those obstacles. </a:t>
            </a:r>
          </a:p>
          <a:p>
            <a:pPr marL="232802" lvl="1" indent="-232802" eaLnBrk="1" hangingPunct="1">
              <a:lnSpc>
                <a:spcPct val="100000"/>
              </a:lnSpc>
              <a:spcBef>
                <a:spcPts val="0"/>
              </a:spcBef>
              <a:buFont typeface="+mj-lt"/>
              <a:buAutoNum type="arabicParenR"/>
              <a:defRPr/>
            </a:pPr>
            <a:r>
              <a:rPr lang="en-US" altLang="en-US" sz="1100" dirty="0"/>
              <a:t>Have several students share an obstacle and their plan for overcoming it. </a:t>
            </a:r>
          </a:p>
        </p:txBody>
      </p:sp>
    </p:spTree>
    <p:extLst>
      <p:ext uri="{BB962C8B-B14F-4D97-AF65-F5344CB8AC3E}">
        <p14:creationId xmlns:p14="http://schemas.microsoft.com/office/powerpoint/2010/main" val="3013083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6" name="Slide Number Placeholder 5"/>
          <p:cNvSpPr>
            <a:spLocks noGrp="1"/>
          </p:cNvSpPr>
          <p:nvPr>
            <p:ph type="sldNum" sz="quarter" idx="5"/>
          </p:nvPr>
        </p:nvSpPr>
        <p:spPr/>
        <p:txBody>
          <a:bodyPr/>
          <a:lstStyle/>
          <a:p>
            <a:pPr>
              <a:defRPr/>
            </a:pPr>
            <a:fld id="{0E86C7E5-B5F2-4E49-9468-BFC06A33373B}" type="slidenum">
              <a:rPr lang="en-US" smtClean="0"/>
              <a:pPr>
                <a:defRPr/>
              </a:pPr>
              <a:t>3</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8" name="Notes Placeholder 2"/>
          <p:cNvSpPr>
            <a:spLocks noGrp="1"/>
          </p:cNvSpPr>
          <p:nvPr>
            <p:ph type="body" sz="quarter" idx="10"/>
          </p:nvPr>
        </p:nvSpPr>
        <p:spPr bwMode="auto"/>
        <p:txBody>
          <a:bodyPr wrap="square" numCol="1" anchor="t" anchorCtr="0" compatLnSpc="1">
            <a:prstTxWarp prst="textNoShape">
              <a:avLst/>
            </a:prstTxWarp>
            <a:normAutofit/>
          </a:bodyPr>
          <a:lstStyle/>
          <a:p>
            <a:pPr>
              <a:spcBef>
                <a:spcPts val="0"/>
              </a:spcBef>
              <a:defRPr/>
            </a:pPr>
            <a:r>
              <a:rPr lang="en-US" sz="1100" b="1" dirty="0"/>
              <a:t>Instructor Notes: </a:t>
            </a:r>
          </a:p>
          <a:p>
            <a:pPr>
              <a:spcBef>
                <a:spcPts val="0"/>
              </a:spcBef>
              <a:defRPr/>
            </a:pPr>
            <a:r>
              <a:rPr lang="en-US" sz="1100" b="1" dirty="0"/>
              <a:t> </a:t>
            </a:r>
            <a:r>
              <a:rPr lang="en-US" sz="800" b="1" dirty="0"/>
              <a:t>		</a:t>
            </a:r>
          </a:p>
          <a:p>
            <a:pPr marL="232802" indent="-232802">
              <a:spcBef>
                <a:spcPts val="0"/>
              </a:spcBef>
              <a:buFont typeface="+mj-lt"/>
              <a:buAutoNum type="arabicParenR"/>
              <a:defRPr/>
            </a:pPr>
            <a:r>
              <a:rPr lang="en-US" sz="1100" dirty="0"/>
              <a:t>Explain that resilience doesn’t result from a lucky scramble of genes, the family that you were born into (i.e. your parent’s rank, social and financial status, race, nationality, gender) the school that you attend, your religious beliefs, or your athletic ability.  It is not just the lucky few who can be resilient; these are skills that anyone can learn.</a:t>
            </a:r>
          </a:p>
          <a:p>
            <a:pPr marL="232802" indent="-232802">
              <a:spcBef>
                <a:spcPts val="0"/>
              </a:spcBef>
              <a:buFont typeface="+mj-lt"/>
              <a:buAutoNum type="arabicParenR"/>
              <a:defRPr/>
            </a:pPr>
            <a:r>
              <a:rPr lang="en-US" sz="1100" dirty="0"/>
              <a:t>Point out that even the most resilient people have non-resilient moments and that everyone can increase their resilience.</a:t>
            </a:r>
          </a:p>
          <a:p>
            <a:pPr marL="232802" indent="-232802">
              <a:spcBef>
                <a:spcPts val="0"/>
              </a:spcBef>
              <a:buFont typeface="+mj-lt"/>
              <a:buAutoNum type="arabicParenR"/>
              <a:defRPr/>
            </a:pPr>
            <a:r>
              <a:rPr lang="en-US" sz="1100" dirty="0"/>
              <a:t>Also point out that resilience can be context specific; the captain of the football team may be resilient on the football field, but less resilient on a baseball field.</a:t>
            </a:r>
          </a:p>
          <a:p>
            <a:pPr marL="232802" indent="-232802">
              <a:spcBef>
                <a:spcPts val="0"/>
              </a:spcBef>
              <a:buFont typeface="+mj-lt"/>
              <a:buAutoNum type="arabicParenR"/>
              <a:defRPr/>
            </a:pPr>
            <a:r>
              <a:rPr lang="en-US" sz="1100" dirty="0"/>
              <a:t>The tennis balls can serve as a visual cue for resilience throughout the </a:t>
            </a:r>
            <a:r>
              <a:rPr lang="en-US" sz="1100" dirty="0" err="1"/>
              <a:t>course.Refer</a:t>
            </a:r>
            <a:r>
              <a:rPr lang="en-US" sz="1100" dirty="0"/>
              <a:t> to the visual of the tennis ball throughout the course when you talk about resilience.</a:t>
            </a:r>
          </a:p>
          <a:p>
            <a:pPr>
              <a:spcBef>
                <a:spcPts val="0"/>
              </a:spcBef>
              <a:defRPr/>
            </a:pPr>
            <a:endParaRPr lang="en-US" sz="800" dirty="0"/>
          </a:p>
          <a:p>
            <a:pPr>
              <a:spcBef>
                <a:spcPts val="0"/>
              </a:spcBef>
              <a:defRPr/>
            </a:pPr>
            <a:r>
              <a:rPr lang="en-US" sz="1100" b="1" dirty="0"/>
              <a:t>Key Points:</a:t>
            </a:r>
          </a:p>
          <a:p>
            <a:pPr>
              <a:spcBef>
                <a:spcPts val="0"/>
              </a:spcBef>
              <a:defRPr/>
            </a:pPr>
            <a:endParaRPr lang="en-US" sz="800" b="1" dirty="0"/>
          </a:p>
          <a:p>
            <a:pPr>
              <a:spcBef>
                <a:spcPts val="0"/>
              </a:spcBef>
              <a:defRPr/>
            </a:pPr>
            <a:r>
              <a:rPr lang="en-US" sz="1100" dirty="0"/>
              <a:t>Everyone can enhance his or her resilience.</a:t>
            </a:r>
          </a:p>
          <a:p>
            <a:pPr marL="222396" indent="-222396">
              <a:spcBef>
                <a:spcPts val="0"/>
              </a:spcBef>
              <a:buFont typeface="+mj-lt"/>
              <a:buAutoNum type="arabicParenR"/>
              <a:defRPr/>
            </a:pPr>
            <a:endParaRPr lang="en-US" sz="1100" dirty="0"/>
          </a:p>
          <a:p>
            <a:pPr>
              <a:spcBef>
                <a:spcPts val="0"/>
              </a:spcBef>
              <a:defRPr/>
            </a:pPr>
            <a:endParaRPr lang="en-US" sz="1100" dirty="0"/>
          </a:p>
          <a:p>
            <a:pPr>
              <a:spcBef>
                <a:spcPts val="0"/>
              </a:spcBef>
              <a:defRPr/>
            </a:pPr>
            <a:endParaRPr lang="en-US" sz="1100" u="sng" dirty="0"/>
          </a:p>
        </p:txBody>
      </p:sp>
    </p:spTree>
    <p:extLst>
      <p:ext uri="{BB962C8B-B14F-4D97-AF65-F5344CB8AC3E}">
        <p14:creationId xmlns:p14="http://schemas.microsoft.com/office/powerpoint/2010/main" val="1686960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F4CA386F-E4E1-4132-A255-E31003FE1066}" type="slidenum">
              <a:rPr lang="en-US" smtClean="0"/>
              <a:pPr>
                <a:defRPr/>
              </a:pPr>
              <a:t>30</a:t>
            </a:fld>
            <a:endParaRPr lang="en-US" dirty="0"/>
          </a:p>
        </p:txBody>
      </p:sp>
      <p:sp>
        <p:nvSpPr>
          <p:cNvPr id="46086" name="TextBox 5"/>
          <p:cNvSpPr txBox="1">
            <a:spLocks noChangeArrowheads="1"/>
          </p:cNvSpPr>
          <p:nvPr/>
        </p:nvSpPr>
        <p:spPr bwMode="auto">
          <a:xfrm>
            <a:off x="1935167"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9" name="Notes Placeholder 2"/>
          <p:cNvSpPr>
            <a:spLocks noGrp="1"/>
          </p:cNvSpPr>
          <p:nvPr>
            <p:ph type="body" sz="quarter" idx="10"/>
          </p:nvPr>
        </p:nvSpPr>
        <p:spPr bwMode="auto"/>
        <p:txBody>
          <a:bodyPr wrap="square" numCol="1" anchor="t" anchorCtr="0" compatLnSpc="1">
            <a:prstTxWarp prst="textNoShape">
              <a:avLst/>
            </a:prstTxWarp>
            <a:normAutofit/>
          </a:bodyPr>
          <a:lstStyle/>
          <a:p>
            <a:pPr>
              <a:lnSpc>
                <a:spcPct val="100000"/>
              </a:lnSpc>
              <a:spcBef>
                <a:spcPts val="0"/>
              </a:spcBef>
              <a:defRPr/>
            </a:pPr>
            <a:r>
              <a:rPr lang="en-US" sz="1100" b="1" dirty="0">
                <a:latin typeface="Verdana" charset="0"/>
              </a:rPr>
              <a:t>Instructor Notes: </a:t>
            </a:r>
          </a:p>
          <a:p>
            <a:pPr marL="222396" lvl="1" indent="-222396" eaLnBrk="1" hangingPunct="1">
              <a:lnSpc>
                <a:spcPct val="100000"/>
              </a:lnSpc>
              <a:spcBef>
                <a:spcPts val="0"/>
              </a:spcBef>
              <a:defRPr/>
            </a:pPr>
            <a:endParaRPr lang="en-US" sz="800" dirty="0"/>
          </a:p>
          <a:p>
            <a:pPr marL="232802" lvl="1" indent="-232802" eaLnBrk="1" hangingPunct="1">
              <a:lnSpc>
                <a:spcPct val="100000"/>
              </a:lnSpc>
              <a:spcBef>
                <a:spcPts val="0"/>
              </a:spcBef>
              <a:buFont typeface="+mj-lt"/>
              <a:buAutoNum type="arabicParenR"/>
              <a:defRPr/>
            </a:pPr>
            <a:r>
              <a:rPr lang="en-US" sz="1100" dirty="0"/>
              <a:t>Explain the importance of putting a goal into action and taking the first step. </a:t>
            </a:r>
          </a:p>
          <a:p>
            <a:pPr marL="232802" lvl="1" indent="-232802" eaLnBrk="1" hangingPunct="1">
              <a:lnSpc>
                <a:spcPct val="100000"/>
              </a:lnSpc>
              <a:spcBef>
                <a:spcPts val="0"/>
              </a:spcBef>
              <a:buFont typeface="+mj-lt"/>
              <a:buAutoNum type="arabicParenR"/>
              <a:defRPr/>
            </a:pPr>
            <a:r>
              <a:rPr lang="en-US" altLang="en-US" sz="1100" dirty="0"/>
              <a:t>Review example on the slide. </a:t>
            </a:r>
          </a:p>
          <a:p>
            <a:pPr marL="222396" lvl="1" indent="-222396" eaLnBrk="1" hangingPunct="1">
              <a:lnSpc>
                <a:spcPct val="100000"/>
              </a:lnSpc>
              <a:spcBef>
                <a:spcPts val="0"/>
              </a:spcBef>
              <a:buFontTx/>
              <a:buAutoNum type="arabicParenR"/>
              <a:defRPr/>
            </a:pPr>
            <a:endParaRPr lang="en-US" altLang="en-US" sz="800" b="1" dirty="0"/>
          </a:p>
          <a:p>
            <a:pPr marL="222396" lvl="1" indent="-222396" eaLnBrk="1" hangingPunct="1">
              <a:lnSpc>
                <a:spcPct val="100000"/>
              </a:lnSpc>
              <a:spcBef>
                <a:spcPts val="0"/>
              </a:spcBef>
              <a:defRPr/>
            </a:pPr>
            <a:r>
              <a:rPr lang="en-US" altLang="en-US" sz="1100" b="1" dirty="0"/>
              <a:t>Key Points: </a:t>
            </a:r>
          </a:p>
          <a:p>
            <a:pPr marL="222396" lvl="1" indent="-222396" eaLnBrk="1" hangingPunct="1">
              <a:lnSpc>
                <a:spcPct val="100000"/>
              </a:lnSpc>
              <a:spcBef>
                <a:spcPts val="0"/>
              </a:spcBef>
              <a:defRPr/>
            </a:pPr>
            <a:endParaRPr lang="en-US" altLang="en-US" sz="800" b="1" dirty="0"/>
          </a:p>
          <a:p>
            <a:pPr marL="0" lvl="1" eaLnBrk="1" hangingPunct="1">
              <a:lnSpc>
                <a:spcPct val="100000"/>
              </a:lnSpc>
              <a:spcBef>
                <a:spcPts val="0"/>
              </a:spcBef>
              <a:defRPr/>
            </a:pPr>
            <a:r>
              <a:rPr lang="en-US" altLang="en-US" sz="1100" dirty="0"/>
              <a:t>If you really want to achieve the goal you set for yourself, you should do something each day to move you closer to your goal, even if it’s a small step. Your first step gets this process going. </a:t>
            </a:r>
          </a:p>
        </p:txBody>
      </p:sp>
    </p:spTree>
    <p:extLst>
      <p:ext uri="{BB962C8B-B14F-4D97-AF65-F5344CB8AC3E}">
        <p14:creationId xmlns:p14="http://schemas.microsoft.com/office/powerpoint/2010/main" val="3692770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B97CEB86-8103-4AA9-A76D-D24577623903}" type="slidenum">
              <a:rPr lang="en-US" smtClean="0"/>
              <a:pPr>
                <a:defRPr/>
              </a:pPr>
              <a:t>31</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9" name="Notes Placeholder 2"/>
          <p:cNvSpPr>
            <a:spLocks noGrp="1"/>
          </p:cNvSpPr>
          <p:nvPr>
            <p:ph type="body" sz="quarter" idx="10"/>
          </p:nvPr>
        </p:nvSpPr>
        <p:spPr bwMode="auto"/>
        <p:txBody>
          <a:bodyPr wrap="square" numCol="1" anchor="t" anchorCtr="0" compatLnSpc="1">
            <a:prstTxWarp prst="textNoShape">
              <a:avLst/>
            </a:prstTxWarp>
            <a:normAutofit/>
          </a:bodyPr>
          <a:lstStyle/>
          <a:p>
            <a:pPr>
              <a:lnSpc>
                <a:spcPct val="100000"/>
              </a:lnSpc>
              <a:spcBef>
                <a:spcPts val="0"/>
              </a:spcBef>
              <a:defRPr/>
            </a:pPr>
            <a:r>
              <a:rPr lang="en-US" sz="1100" b="1" dirty="0">
                <a:latin typeface="Verdana" charset="0"/>
              </a:rPr>
              <a:t>Instructor Notes: </a:t>
            </a:r>
          </a:p>
          <a:p>
            <a:pPr eaLnBrk="1" hangingPunct="1">
              <a:lnSpc>
                <a:spcPct val="100000"/>
              </a:lnSpc>
              <a:spcBef>
                <a:spcPts val="0"/>
              </a:spcBef>
              <a:defRPr/>
            </a:pPr>
            <a:endParaRPr lang="en-US" sz="800" dirty="0"/>
          </a:p>
          <a:p>
            <a:pPr marL="222396" lvl="1" indent="-222396" eaLnBrk="1" hangingPunct="1">
              <a:lnSpc>
                <a:spcPct val="100000"/>
              </a:lnSpc>
              <a:spcBef>
                <a:spcPts val="0"/>
              </a:spcBef>
              <a:defRPr/>
            </a:pPr>
            <a:r>
              <a:rPr lang="en-US" sz="1100" b="1" u="sng" dirty="0"/>
              <a:t>Activity</a:t>
            </a:r>
            <a:r>
              <a:rPr lang="en-US" sz="1100" u="sng" dirty="0"/>
              <a:t> (Low-Tech)</a:t>
            </a:r>
          </a:p>
          <a:p>
            <a:pPr marL="222396" lvl="1" indent="-222396" eaLnBrk="1" hangingPunct="1">
              <a:lnSpc>
                <a:spcPct val="100000"/>
              </a:lnSpc>
              <a:spcBef>
                <a:spcPts val="0"/>
              </a:spcBef>
              <a:defRPr/>
            </a:pPr>
            <a:endParaRPr lang="en-US" sz="1100" u="sng" dirty="0"/>
          </a:p>
          <a:p>
            <a:pPr marL="232802" lvl="1" indent="-232802" eaLnBrk="1" hangingPunct="1">
              <a:lnSpc>
                <a:spcPct val="100000"/>
              </a:lnSpc>
              <a:spcBef>
                <a:spcPts val="0"/>
              </a:spcBef>
              <a:buFont typeface="+mj-lt"/>
              <a:buAutoNum type="arabicParenR"/>
              <a:defRPr/>
            </a:pPr>
            <a:r>
              <a:rPr lang="en-US" sz="1100" dirty="0"/>
              <a:t>Have students identify the first thing they are going to do to reach their goal. Instruct students to try to be specific (e.g., look up 5 colleges this weekend, practice free throws for one hour this weekend, set up an appointment with my guidance counselor next week, etc.). </a:t>
            </a:r>
          </a:p>
          <a:p>
            <a:pPr marL="232802" lvl="1" indent="-232802" eaLnBrk="1" hangingPunct="1">
              <a:lnSpc>
                <a:spcPct val="100000"/>
              </a:lnSpc>
              <a:spcBef>
                <a:spcPts val="0"/>
              </a:spcBef>
              <a:buFont typeface="+mj-lt"/>
              <a:buAutoNum type="arabicParenR"/>
              <a:defRPr/>
            </a:pPr>
            <a:r>
              <a:rPr lang="en-US" altLang="en-US" sz="1100" dirty="0"/>
              <a:t>Have several students share their first step with the group. </a:t>
            </a:r>
          </a:p>
        </p:txBody>
      </p:sp>
    </p:spTree>
    <p:extLst>
      <p:ext uri="{BB962C8B-B14F-4D97-AF65-F5344CB8AC3E}">
        <p14:creationId xmlns:p14="http://schemas.microsoft.com/office/powerpoint/2010/main" val="2540292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84DB5D04-AE67-49D7-B723-4FEC1F06AAB0}" type="slidenum">
              <a:rPr lang="en-US" smtClean="0"/>
              <a:pPr>
                <a:defRPr/>
              </a:pPr>
              <a:t>32</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8" name="Notes Placeholder 2"/>
          <p:cNvSpPr>
            <a:spLocks noGrp="1"/>
          </p:cNvSpPr>
          <p:nvPr>
            <p:ph type="body" sz="quarter" idx="10"/>
          </p:nvPr>
        </p:nvSpPr>
        <p:spPr bwMode="auto"/>
        <p:txBody>
          <a:bodyPr wrap="square" numCol="1" anchor="t" anchorCtr="0" compatLnSpc="1">
            <a:prstTxWarp prst="textNoShape">
              <a:avLst/>
            </a:prstTxWarp>
            <a:normAutofit/>
          </a:bodyPr>
          <a:lstStyle/>
          <a:p>
            <a:pPr>
              <a:lnSpc>
                <a:spcPct val="100000"/>
              </a:lnSpc>
              <a:spcBef>
                <a:spcPts val="0"/>
              </a:spcBef>
              <a:defRPr/>
            </a:pPr>
            <a:r>
              <a:rPr lang="en-US" sz="1100" b="1" dirty="0">
                <a:latin typeface="Verdana" charset="0"/>
              </a:rPr>
              <a:t>Instructor Notes: </a:t>
            </a:r>
          </a:p>
          <a:p>
            <a:pPr eaLnBrk="1" hangingPunct="1">
              <a:lnSpc>
                <a:spcPct val="100000"/>
              </a:lnSpc>
              <a:spcBef>
                <a:spcPts val="0"/>
              </a:spcBef>
              <a:defRPr/>
            </a:pPr>
            <a:endParaRPr lang="en-US" sz="800" dirty="0"/>
          </a:p>
          <a:p>
            <a:pPr marL="222396" lvl="1" indent="-222396" eaLnBrk="1" hangingPunct="1">
              <a:lnSpc>
                <a:spcPct val="100000"/>
              </a:lnSpc>
              <a:spcBef>
                <a:spcPts val="0"/>
              </a:spcBef>
              <a:defRPr/>
            </a:pPr>
            <a:r>
              <a:rPr lang="en-US" sz="1100" b="1" u="sng" dirty="0"/>
              <a:t>Activity</a:t>
            </a:r>
            <a:r>
              <a:rPr lang="en-US" sz="1100" u="sng" dirty="0"/>
              <a:t> (Low-Tech)</a:t>
            </a:r>
          </a:p>
          <a:p>
            <a:pPr marL="222396" lvl="1" indent="-222396" eaLnBrk="1" hangingPunct="1">
              <a:lnSpc>
                <a:spcPct val="100000"/>
              </a:lnSpc>
              <a:spcBef>
                <a:spcPts val="0"/>
              </a:spcBef>
              <a:defRPr/>
            </a:pPr>
            <a:endParaRPr lang="en-US" sz="1100" u="sng" dirty="0"/>
          </a:p>
          <a:p>
            <a:pPr marL="232802" lvl="1" indent="-232802">
              <a:spcBef>
                <a:spcPts val="0"/>
              </a:spcBef>
              <a:buFont typeface="+mj-lt"/>
              <a:buAutoNum type="arabicParenR"/>
              <a:defRPr/>
            </a:pPr>
            <a:r>
              <a:rPr lang="en-US" sz="1100" dirty="0"/>
              <a:t>Give students time to make their goal come to life. The goal of this activity is for students to find/create images that relate to their goal. Some options include: </a:t>
            </a:r>
          </a:p>
          <a:p>
            <a:pPr marL="349203" lvl="1" indent="-116401">
              <a:spcBef>
                <a:spcPts val="0"/>
              </a:spcBef>
              <a:buFont typeface="Arial" panose="020B0604020202020204" pitchFamily="34" charset="0"/>
              <a:buChar char="•"/>
              <a:defRPr/>
            </a:pPr>
            <a:r>
              <a:rPr lang="en-US" altLang="en-US" sz="1100" dirty="0"/>
              <a:t>Bring in magazines or have students bring in magazines to clip out pictures that relate to their goal</a:t>
            </a:r>
          </a:p>
          <a:p>
            <a:pPr marL="349203" lvl="1" indent="-116401">
              <a:spcBef>
                <a:spcPts val="0"/>
              </a:spcBef>
              <a:buFont typeface="Arial" panose="020B0604020202020204" pitchFamily="34" charset="0"/>
              <a:buChar char="•"/>
              <a:defRPr/>
            </a:pPr>
            <a:r>
              <a:rPr lang="en-US" altLang="en-US" sz="1100" dirty="0"/>
              <a:t>Have students draw a picture related to their goal</a:t>
            </a:r>
          </a:p>
          <a:p>
            <a:pPr marL="349203" lvl="1" indent="-116401">
              <a:spcBef>
                <a:spcPts val="0"/>
              </a:spcBef>
              <a:buFont typeface="Arial" panose="020B0604020202020204" pitchFamily="34" charset="0"/>
              <a:buChar char="•"/>
              <a:defRPr/>
            </a:pPr>
            <a:r>
              <a:rPr lang="en-US" altLang="en-US" sz="1100" dirty="0"/>
              <a:t>If the students have laptops, allow them to search for images related to their goal</a:t>
            </a:r>
          </a:p>
          <a:p>
            <a:pPr marL="232802" lvl="1" indent="-232802">
              <a:spcBef>
                <a:spcPts val="0"/>
              </a:spcBef>
              <a:buFont typeface="+mj-lt"/>
              <a:buAutoNum type="arabicParenR" startAt="2"/>
              <a:defRPr/>
            </a:pPr>
            <a:r>
              <a:rPr lang="en-US" sz="1100" dirty="0"/>
              <a:t>Discuss with students ways they can remind themselves of their goal every day (e.g., change their computer/phone background, set reminders on phone, write goal on bathroom mirror, etc.).</a:t>
            </a:r>
          </a:p>
          <a:p>
            <a:pPr marL="232802" lvl="1" indent="-232802">
              <a:spcBef>
                <a:spcPts val="0"/>
              </a:spcBef>
              <a:buFont typeface="+mj-lt"/>
              <a:buAutoNum type="arabicParenR" startAt="2"/>
              <a:defRPr/>
            </a:pPr>
            <a:r>
              <a:rPr lang="en-US" sz="1100" dirty="0"/>
              <a:t>Discuss with students where they can post their goal (e.g., locker, bedroom mirror, athletic equipment, etc.).</a:t>
            </a:r>
          </a:p>
          <a:p>
            <a:pPr marL="232802" lvl="1" indent="-232802">
              <a:spcBef>
                <a:spcPts val="0"/>
              </a:spcBef>
              <a:buFont typeface="+mj-lt"/>
              <a:buAutoNum type="arabicParenR" startAt="2"/>
              <a:defRPr/>
            </a:pPr>
            <a:r>
              <a:rPr lang="en-US" altLang="en-US" sz="1100" dirty="0"/>
              <a:t>Emphasize the need to routinely take time and reflect on your plan and the goals you established to achieve it.  As part of the reflection, review your expectations and assess your progress towards achieving the goal.  </a:t>
            </a:r>
          </a:p>
          <a:p>
            <a:pPr marL="232802" lvl="1" indent="-232802">
              <a:spcBef>
                <a:spcPts val="0"/>
              </a:spcBef>
              <a:buFont typeface="+mj-lt"/>
              <a:buAutoNum type="arabicParenR" startAt="2"/>
              <a:defRPr/>
            </a:pPr>
            <a:r>
              <a:rPr lang="en-US" altLang="en-US" sz="1100" dirty="0"/>
              <a:t>After reflecting, refine and adjust your plan as needed to achieve your goal.  </a:t>
            </a:r>
          </a:p>
          <a:p>
            <a:pPr marL="222396" indent="-222396" eaLnBrk="1" hangingPunct="1">
              <a:lnSpc>
                <a:spcPct val="100000"/>
              </a:lnSpc>
              <a:spcBef>
                <a:spcPts val="0"/>
              </a:spcBef>
              <a:buFont typeface="+mj-lt"/>
              <a:buAutoNum type="arabicPeriod"/>
              <a:defRPr/>
            </a:pPr>
            <a:endParaRPr lang="en-US" sz="1100" dirty="0"/>
          </a:p>
          <a:p>
            <a:pPr eaLnBrk="1" hangingPunct="1">
              <a:lnSpc>
                <a:spcPct val="100000"/>
              </a:lnSpc>
              <a:spcBef>
                <a:spcPts val="0"/>
              </a:spcBef>
              <a:defRPr/>
            </a:pPr>
            <a:endParaRPr lang="en-US" sz="1100" dirty="0"/>
          </a:p>
          <a:p>
            <a:pPr>
              <a:lnSpc>
                <a:spcPct val="100000"/>
              </a:lnSpc>
              <a:spcBef>
                <a:spcPts val="0"/>
              </a:spcBef>
              <a:defRPr/>
            </a:pPr>
            <a:endParaRPr lang="en-US" sz="1100" dirty="0"/>
          </a:p>
        </p:txBody>
      </p:sp>
    </p:spTree>
    <p:extLst>
      <p:ext uri="{BB962C8B-B14F-4D97-AF65-F5344CB8AC3E}">
        <p14:creationId xmlns:p14="http://schemas.microsoft.com/office/powerpoint/2010/main" val="2357215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71BE255B-EBD7-4529-9DB6-3B4C650064B3}" type="slidenum">
              <a:rPr lang="en-US" smtClean="0"/>
              <a:pPr>
                <a:defRPr/>
              </a:pPr>
              <a:t>33</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8" name="Notes Placeholder 2"/>
          <p:cNvSpPr>
            <a:spLocks noGrp="1"/>
          </p:cNvSpPr>
          <p:nvPr>
            <p:ph type="body" sz="quarter" idx="10"/>
          </p:nvPr>
        </p:nvSpPr>
        <p:spPr/>
        <p:txBody>
          <a:bodyPr>
            <a:normAutofit/>
          </a:bodyPr>
          <a:lstStyle/>
          <a:p>
            <a:pPr>
              <a:spcBef>
                <a:spcPts val="0"/>
              </a:spcBef>
              <a:defRPr/>
            </a:pPr>
            <a:r>
              <a:rPr lang="en-US" sz="1100" b="1" dirty="0"/>
              <a:t>Instructor Notes: </a:t>
            </a:r>
          </a:p>
          <a:p>
            <a:pPr>
              <a:spcBef>
                <a:spcPts val="0"/>
              </a:spcBef>
              <a:defRPr/>
            </a:pPr>
            <a:endParaRPr lang="en-US" sz="800" b="1" dirty="0"/>
          </a:p>
          <a:p>
            <a:pPr>
              <a:spcBef>
                <a:spcPts val="0"/>
              </a:spcBef>
              <a:defRPr/>
            </a:pPr>
            <a:r>
              <a:rPr lang="en-US" sz="1100" dirty="0"/>
              <a:t>Review the Key Principles (if time permits).</a:t>
            </a:r>
          </a:p>
          <a:p>
            <a:pPr marL="220347" indent="-220347">
              <a:spcBef>
                <a:spcPts val="0"/>
              </a:spcBef>
              <a:buFontTx/>
              <a:buAutoNum type="arabicParenR"/>
              <a:defRPr/>
            </a:pPr>
            <a:endParaRPr lang="en-US" sz="800" dirty="0"/>
          </a:p>
          <a:p>
            <a:pPr marL="220347" indent="-220347">
              <a:spcBef>
                <a:spcPts val="0"/>
              </a:spcBef>
              <a:defRPr/>
            </a:pPr>
            <a:r>
              <a:rPr lang="en-US" sz="1100" b="1" u="sng" dirty="0"/>
              <a:t>Reflection</a:t>
            </a:r>
            <a:r>
              <a:rPr lang="en-US" sz="1100" u="sng" dirty="0"/>
              <a:t> (Low-Tech)</a:t>
            </a:r>
          </a:p>
          <a:p>
            <a:pPr marL="220347" indent="-220347">
              <a:spcBef>
                <a:spcPts val="0"/>
              </a:spcBef>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own lives. </a:t>
            </a:r>
            <a:endParaRPr lang="en-US" sz="1100" u="sng" dirty="0"/>
          </a:p>
          <a:p>
            <a:pPr>
              <a:spcBef>
                <a:spcPts val="0"/>
              </a:spcBef>
              <a:defRPr/>
            </a:pPr>
            <a:endParaRPr lang="en-US" sz="1100" dirty="0"/>
          </a:p>
        </p:txBody>
      </p:sp>
    </p:spTree>
    <p:extLst>
      <p:ext uri="{BB962C8B-B14F-4D97-AF65-F5344CB8AC3E}">
        <p14:creationId xmlns:p14="http://schemas.microsoft.com/office/powerpoint/2010/main" val="3065631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4579"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marL="1158075" indent="-1158075">
              <a:spcBef>
                <a:spcPct val="20000"/>
              </a:spcBef>
              <a:tabLst>
                <a:tab pos="1158075" algn="l"/>
              </a:tabLst>
            </a:pPr>
            <a:r>
              <a:rPr lang="en-US" altLang="en-US" sz="1100" b="1" dirty="0">
                <a:latin typeface="Verdana" pitchFamily="34" charset="0"/>
              </a:rPr>
              <a:t>Rationale:</a:t>
            </a:r>
            <a:r>
              <a:rPr lang="en-US" altLang="en-US" sz="1100" dirty="0">
                <a:latin typeface="Verdana" pitchFamily="34" charset="0"/>
              </a:rPr>
              <a:t>	The ATC Model, originally developed by Dr. Albert Ellis, highlights the link between Thoughts and Emotions/Reactions. You use the ATC model to identify the Activating Event, your Heat-of-the-Moment Thoughts, and the Consequences your Thoughts generate.</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Objective:</a:t>
            </a:r>
            <a:r>
              <a:rPr lang="en-US" altLang="en-US" sz="1100" dirty="0">
                <a:latin typeface="Verdana" pitchFamily="34" charset="0"/>
              </a:rPr>
              <a:t>	Identify your Thoughts about an Activating Event and the Consequences of those Thoughts so you can have greater control over your Emotions and Reactions.</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Unit Overview and Recommended Timing:</a:t>
            </a:r>
          </a:p>
          <a:p>
            <a:pPr marL="1158075" indent="-1158075">
              <a:spcBef>
                <a:spcPct val="20000"/>
              </a:spcBef>
              <a:tabLst>
                <a:tab pos="1158075" algn="l"/>
              </a:tabLst>
            </a:pPr>
            <a:endParaRPr lang="en-US" altLang="en-US" sz="11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rPr>
              <a:t>Resilience Training for Teens, </a:t>
            </a:r>
          </a:p>
          <a:p>
            <a:pPr fontAlgn="auto">
              <a:spcAft>
                <a:spcPts val="0"/>
              </a:spcAft>
              <a:defRPr/>
            </a:pPr>
            <a:r>
              <a:rPr lang="en-US" sz="2000" b="1" dirty="0">
                <a:latin typeface="Verdana" pitchFamily="34" charset="0"/>
              </a:rPr>
              <a:t>Unit 4:</a:t>
            </a:r>
            <a:r>
              <a:rPr lang="en-US" sz="2000" b="1" dirty="0">
                <a:solidFill>
                  <a:prstClr val="black"/>
                </a:solidFill>
                <a:latin typeface="Verdana" pitchFamily="34" charset="0"/>
              </a:rPr>
              <a:t> ATC</a:t>
            </a:r>
            <a:endParaRPr lang="en-US" sz="2000" b="1" dirty="0">
              <a:latin typeface="Verdana" pitchFamily="34" charset="0"/>
              <a:ea typeface="+mj-ea"/>
              <a:cs typeface="+mj-cs"/>
            </a:endParaRPr>
          </a:p>
        </p:txBody>
      </p:sp>
      <p:pic>
        <p:nvPicPr>
          <p:cNvPr id="24581"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24582"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745789766"/>
              </p:ext>
            </p:extLst>
          </p:nvPr>
        </p:nvGraphicFramePr>
        <p:xfrm>
          <a:off x="234292" y="4234559"/>
          <a:ext cx="6572250" cy="3153155"/>
        </p:xfrm>
        <a:graphic>
          <a:graphicData uri="http://schemas.openxmlformats.org/drawingml/2006/table">
            <a:tbl>
              <a:tblPr/>
              <a:tblGrid>
                <a:gridCol w="5429671">
                  <a:extLst>
                    <a:ext uri="{9D8B030D-6E8A-4147-A177-3AD203B41FA5}">
                      <a16:colId xmlns:a16="http://schemas.microsoft.com/office/drawing/2014/main" val="20000"/>
                    </a:ext>
                  </a:extLst>
                </a:gridCol>
                <a:gridCol w="1142580">
                  <a:extLst>
                    <a:ext uri="{9D8B030D-6E8A-4147-A177-3AD203B41FA5}">
                      <a16:colId xmlns:a16="http://schemas.microsoft.com/office/drawing/2014/main" val="20001"/>
                    </a:ext>
                  </a:extLst>
                </a:gridCol>
              </a:tblGrid>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Introduce</a:t>
                      </a:r>
                      <a:r>
                        <a:rPr lang="en-US" sz="1100" b="0" i="0" u="none" strike="noStrike" kern="1200" baseline="0" dirty="0">
                          <a:solidFill>
                            <a:schemeClr val="tx1"/>
                          </a:solidFill>
                          <a:latin typeface="Verdana" pitchFamily="34" charset="0"/>
                          <a:ea typeface="Calibri"/>
                        </a:rPr>
                        <a:t> the ATC model: Activating Events – Thoughts – Consequences</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462223">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 </a:t>
                      </a:r>
                      <a:r>
                        <a:rPr lang="en-US" sz="1100" b="0" i="0" u="none" strike="noStrike" kern="1200" dirty="0">
                          <a:solidFill>
                            <a:schemeClr val="tx1"/>
                          </a:solidFill>
                          <a:latin typeface="Verdana" pitchFamily="34" charset="0"/>
                          <a:ea typeface="Calibri"/>
                        </a:rPr>
                        <a:t>(1)</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complete math test ATC example*(LT)</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p>
                      <a:pPr marL="914400" marR="0" indent="-914400" algn="l" rtl="0" fontAlgn="base">
                        <a:lnSpc>
                          <a:spcPct val="115000"/>
                        </a:lnSpc>
                        <a:spcBef>
                          <a:spcPts val="0"/>
                        </a:spcBef>
                        <a:spcAft>
                          <a:spcPts val="0"/>
                        </a:spcAft>
                        <a:tabLst>
                          <a:tab pos="914400" algn="l"/>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1162524">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1) Generate a list of Activating Events in the Participant Workbook*(LT)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2) Generate a personal basic ATC in the Participant Workbook*(LT)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3) ATC Relay Game (HT) (15 min)</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5) Complex ATC Practice Participant Workbook Activity &amp; Reflection (LT)</a:t>
                      </a:r>
                    </a:p>
                    <a:p>
                      <a:pPr marL="0" marR="0" indent="0" algn="l" rtl="0" fontAlgn="base">
                        <a:lnSpc>
                          <a:spcPct val="115000"/>
                        </a:lnSpc>
                        <a:spcBef>
                          <a:spcPts val="0"/>
                        </a:spcBef>
                        <a:spcAft>
                          <a:spcPts val="0"/>
                        </a:spcAft>
                        <a:buClrTx/>
                        <a:buSzPts val="1400"/>
                        <a:buFont typeface="+mj-lt"/>
                        <a:buNone/>
                        <a:tabLst>
                          <a:tab pos="228600" algn="l"/>
                        </a:tabLst>
                      </a:pPr>
                      <a:endParaRPr lang="en-US" sz="1100" b="0" i="0" u="none" strike="noStrike" kern="1200" dirty="0">
                        <a:solidFill>
                          <a:schemeClr val="dk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25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Reflection: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daily lives*</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274320">
                <a:tc>
                  <a:txBody>
                    <a:bodyPr/>
                    <a:lstStyle/>
                    <a:p>
                      <a:pPr marL="3175" marR="0" indent="0" algn="l" rtl="0" fontAlgn="base">
                        <a:lnSpc>
                          <a:spcPct val="115000"/>
                        </a:lnSpc>
                        <a:spcBef>
                          <a:spcPts val="0"/>
                        </a:spcBef>
                        <a:spcAft>
                          <a:spcPts val="0"/>
                        </a:spcAft>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45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bl>
          </a:graphicData>
        </a:graphic>
      </p:graphicFrame>
      <p:sp>
        <p:nvSpPr>
          <p:cNvPr id="11" name="Slide Number Placeholder 10"/>
          <p:cNvSpPr>
            <a:spLocks noGrp="1"/>
          </p:cNvSpPr>
          <p:nvPr>
            <p:ph type="sldNum" sz="quarter" idx="5"/>
          </p:nvPr>
        </p:nvSpPr>
        <p:spPr/>
        <p:txBody>
          <a:bodyPr/>
          <a:lstStyle/>
          <a:p>
            <a:pPr>
              <a:defRPr/>
            </a:pPr>
            <a:fld id="{329BAC6F-1919-4E4B-979C-409B1EEE0961}" type="slidenum">
              <a:rPr lang="en-US"/>
              <a:pPr>
                <a:defRPr/>
              </a:pPr>
              <a:t>34</a:t>
            </a:fld>
            <a:endParaRPr lang="en-US" dirty="0"/>
          </a:p>
        </p:txBody>
      </p:sp>
      <p:sp>
        <p:nvSpPr>
          <p:cNvPr id="13"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128155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a:spcBef>
                <a:spcPct val="20000"/>
              </a:spcBef>
              <a:tabLst>
                <a:tab pos="54753" algn="l"/>
              </a:tabLst>
              <a:defRPr/>
            </a:pPr>
            <a:r>
              <a:rPr lang="en-US" altLang="en-US" sz="1100" b="1" i="1" dirty="0">
                <a:latin typeface="Verdana" pitchFamily="34" charset="0"/>
              </a:rPr>
              <a:t>Activating Event</a:t>
            </a:r>
            <a:r>
              <a:rPr lang="en-US" altLang="en-US" sz="1100" i="1" dirty="0">
                <a:latin typeface="Verdana" pitchFamily="34" charset="0"/>
              </a:rPr>
              <a:t>	</a:t>
            </a:r>
            <a:r>
              <a:rPr lang="en-US" altLang="en-US" sz="1100" dirty="0">
                <a:latin typeface="Verdana" pitchFamily="34" charset="0"/>
              </a:rPr>
              <a:t>The “A” in the ATC model; the who, what, when, where; a 			situation (challenge, adversity, or positive event) that triggers 			Thoughts, Emotions, and Reactions</a:t>
            </a:r>
          </a:p>
          <a:p>
            <a:pPr>
              <a:spcBef>
                <a:spcPct val="20000"/>
              </a:spcBef>
              <a:tabLst>
                <a:tab pos="54753" algn="l"/>
              </a:tabLst>
              <a:defRPr/>
            </a:pPr>
            <a:endParaRPr lang="en-US" altLang="en-US" sz="1100" dirty="0">
              <a:latin typeface="Verdana" pitchFamily="34" charset="0"/>
            </a:endParaRPr>
          </a:p>
          <a:p>
            <a:pPr>
              <a:spcBef>
                <a:spcPct val="20000"/>
              </a:spcBef>
              <a:tabLst>
                <a:tab pos="1038698" algn="l"/>
              </a:tabLst>
              <a:defRPr/>
            </a:pPr>
            <a:r>
              <a:rPr lang="en-US" altLang="en-US" sz="1100" b="1" i="1" dirty="0">
                <a:latin typeface="Verdana" pitchFamily="34" charset="0"/>
              </a:rPr>
              <a:t>Thoughts</a:t>
            </a:r>
            <a:r>
              <a:rPr lang="en-US" altLang="en-US" sz="1100" i="1" dirty="0">
                <a:latin typeface="Verdana" pitchFamily="34" charset="0"/>
              </a:rPr>
              <a:t>		</a:t>
            </a:r>
            <a:r>
              <a:rPr lang="en-US" altLang="en-US" sz="1100" dirty="0">
                <a:latin typeface="Verdana" pitchFamily="34" charset="0"/>
              </a:rPr>
              <a:t>The “T” in the ATC model; what you say to yourself in the 		heat of the moment during an Activating Event</a:t>
            </a:r>
            <a:endParaRPr lang="en-US" altLang="en-US" sz="1100" i="1" dirty="0">
              <a:latin typeface="Verdana" pitchFamily="34" charset="0"/>
            </a:endParaRPr>
          </a:p>
          <a:p>
            <a:pPr>
              <a:spcBef>
                <a:spcPct val="20000"/>
              </a:spcBef>
              <a:tabLst>
                <a:tab pos="1038698" algn="l"/>
              </a:tabLst>
              <a:defRPr/>
            </a:pPr>
            <a:endParaRPr lang="en-US" altLang="en-US" sz="1100" i="1" dirty="0">
              <a:latin typeface="Verdana" pitchFamily="34" charset="0"/>
            </a:endParaRPr>
          </a:p>
          <a:p>
            <a:pPr>
              <a:spcBef>
                <a:spcPct val="20000"/>
              </a:spcBef>
              <a:tabLst>
                <a:tab pos="1038698" algn="l"/>
              </a:tabLst>
              <a:defRPr/>
            </a:pPr>
            <a:r>
              <a:rPr lang="en-US" altLang="en-US" sz="1100" b="1" i="1" dirty="0">
                <a:latin typeface="Verdana" pitchFamily="34" charset="0"/>
              </a:rPr>
              <a:t>Consequences	</a:t>
            </a:r>
            <a:r>
              <a:rPr lang="en-US" altLang="en-US" sz="1100" dirty="0">
                <a:latin typeface="Verdana" pitchFamily="34" charset="0"/>
              </a:rPr>
              <a:t>The “C” in the ATC model; Emotions and Reactions that are 		driven by Thoughts about an Activating Event</a:t>
            </a:r>
          </a:p>
          <a:p>
            <a:pPr marL="1117607" indent="-1117607">
              <a:spcBef>
                <a:spcPct val="20000"/>
              </a:spcBef>
              <a:tabLst>
                <a:tab pos="1117607" algn="l"/>
              </a:tabLst>
              <a:defRPr/>
            </a:pPr>
            <a:endParaRPr lang="en-US" altLang="en-US" sz="1100" b="1" dirty="0">
              <a:latin typeface="Verdana" pitchFamily="34" charset="0"/>
            </a:endParaRPr>
          </a:p>
          <a:p>
            <a:pPr marL="1117607" indent="-1117607">
              <a:spcBef>
                <a:spcPct val="20000"/>
              </a:spcBef>
              <a:tabLst>
                <a:tab pos="1117607" algn="l"/>
              </a:tabLst>
              <a:defRPr/>
            </a:pPr>
            <a:endParaRPr lang="en-US" altLang="en-US" sz="11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ATC</a:t>
            </a:r>
          </a:p>
          <a:p>
            <a:pPr fontAlgn="auto">
              <a:spcAft>
                <a:spcPts val="0"/>
              </a:spcAft>
              <a:defRPr/>
            </a:pPr>
            <a:r>
              <a:rPr lang="en-US" sz="2000" b="1" dirty="0">
                <a:latin typeface="Verdana" pitchFamily="34" charset="0"/>
                <a:ea typeface="+mj-ea"/>
                <a:cs typeface="+mj-cs"/>
              </a:rPr>
              <a:t>Key Terms</a:t>
            </a:r>
          </a:p>
        </p:txBody>
      </p:sp>
      <p:pic>
        <p:nvPicPr>
          <p:cNvPr id="25605"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25606"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7EE01F58-EB0C-443B-8639-41DD0BA5FA5D}" type="slidenum">
              <a:rPr lang="en-US"/>
              <a:pPr>
                <a:defRPr/>
              </a:pPr>
              <a:t>35</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588890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xfrm>
            <a:off x="120057"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a:t>
            </a:r>
            <a:r>
              <a:rPr lang="en-US" sz="1100" u="sng" dirty="0"/>
              <a:t> (Low-Tech)</a:t>
            </a:r>
          </a:p>
          <a:p>
            <a:pPr>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Begin the lesson with Hunt the Good Stuff.</a:t>
            </a:r>
          </a:p>
          <a:p>
            <a:pPr marL="232802" indent="-232802">
              <a:lnSpc>
                <a:spcPct val="100000"/>
              </a:lnSpc>
              <a:spcBef>
                <a:spcPts val="0"/>
              </a:spcBef>
              <a:buFont typeface="+mj-lt"/>
              <a:buAutoNum type="arabicParenR"/>
              <a:defRPr/>
            </a:pPr>
            <a:r>
              <a:rPr lang="en-US" sz="1100" dirty="0"/>
              <a:t>Have students write down one to three good things in the Participant Workbook.</a:t>
            </a:r>
          </a:p>
          <a:p>
            <a:pPr marL="232802" indent="-232802">
              <a:lnSpc>
                <a:spcPct val="100000"/>
              </a:lnSpc>
              <a:spcBef>
                <a:spcPts val="0"/>
              </a:spcBef>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lnSpc>
                <a:spcPct val="100000"/>
              </a:lnSpc>
              <a:spcBef>
                <a:spcPts val="0"/>
              </a:spcBef>
              <a:buFont typeface="+mj-lt"/>
              <a:buAutoNum type="arabicParenR"/>
              <a:defRPr/>
            </a:pPr>
            <a:r>
              <a:rPr lang="en-US" sz="1100" dirty="0"/>
              <a:t>Ask a couple students to share their “"Good Stuff"” at the group level. Remember to emphasize that the students explain why it is a good thing to them. </a:t>
            </a:r>
          </a:p>
          <a:p>
            <a:pPr marL="221464" indent="-221464">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Optimism is important for resilience.</a:t>
            </a:r>
          </a:p>
          <a:p>
            <a:pPr marL="232802" indent="-232802">
              <a:lnSpc>
                <a:spcPct val="100000"/>
              </a:lnSpc>
              <a:spcBef>
                <a:spcPts val="0"/>
              </a:spcBef>
              <a:buFont typeface="+mj-lt"/>
              <a:buAutoNum type="arabicParenR"/>
              <a:defRPr/>
            </a:pPr>
            <a:r>
              <a:rPr lang="en-US" sz="1100" dirty="0"/>
              <a:t>HTGS is a skill to use daily, or at least several times a week. </a:t>
            </a:r>
          </a:p>
          <a:p>
            <a:pPr marL="221464" indent="-221464">
              <a:lnSpc>
                <a:spcPct val="100000"/>
              </a:lnSpc>
              <a:spcBef>
                <a:spcPts val="0"/>
              </a:spcBef>
              <a:buFontTx/>
              <a:buAutoNum type="arabicParenR"/>
              <a:defRPr/>
            </a:pPr>
            <a:endParaRPr lang="en-US" sz="1100" dirty="0"/>
          </a:p>
          <a:p>
            <a:pPr marL="221464" indent="-221464">
              <a:lnSpc>
                <a:spcPct val="100000"/>
              </a:lnSpc>
              <a:spcBef>
                <a:spcPts val="0"/>
              </a:spcBef>
              <a:defRPr/>
            </a:pPr>
            <a:endParaRPr lang="en-US" sz="1100" dirty="0"/>
          </a:p>
          <a:p>
            <a:pPr marL="221464" indent="-221464">
              <a:lnSpc>
                <a:spcPct val="100000"/>
              </a:lnSpc>
              <a:spcBef>
                <a:spcPts val="0"/>
              </a:spcBef>
              <a:defRPr/>
            </a:pPr>
            <a:endParaRPr lang="en-US" sz="1100" dirty="0"/>
          </a:p>
          <a:p>
            <a:pPr>
              <a:defRPr/>
            </a:pPr>
            <a:endParaRPr lang="en-US" dirty="0"/>
          </a:p>
        </p:txBody>
      </p:sp>
      <p:sp>
        <p:nvSpPr>
          <p:cNvPr id="4" name="Slide Number Placeholder 3"/>
          <p:cNvSpPr>
            <a:spLocks noGrp="1"/>
          </p:cNvSpPr>
          <p:nvPr>
            <p:ph type="sldNum" sz="quarter" idx="5"/>
          </p:nvPr>
        </p:nvSpPr>
        <p:spPr/>
        <p:txBody>
          <a:bodyPr/>
          <a:lstStyle/>
          <a:p>
            <a:pPr>
              <a:defRPr/>
            </a:pPr>
            <a:fld id="{95F0CE83-E1A4-476D-B56A-37FDB7C9FDC4}" type="slidenum">
              <a:rPr lang="en-US" smtClean="0"/>
              <a:pPr>
                <a:defRPr/>
              </a:pPr>
              <a:t>36</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2192806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07BC980C-864F-4EAA-8C0E-E97BE0CCD4DB}" type="slidenum">
              <a:rPr lang="en-US" smtClean="0"/>
              <a:pPr>
                <a:defRPr/>
              </a:pPr>
              <a:t>37</a:t>
            </a:fld>
            <a:endParaRPr lang="en-US" dirty="0"/>
          </a:p>
        </p:txBody>
      </p:sp>
      <p:sp>
        <p:nvSpPr>
          <p:cNvPr id="8" name="Notes Placeholder 2"/>
          <p:cNvSpPr>
            <a:spLocks noGrp="1"/>
          </p:cNvSpPr>
          <p:nvPr>
            <p:ph type="body" sz="quarter" idx="10"/>
          </p:nvPr>
        </p:nvSpPr>
        <p:spPr bwMode="auto">
          <a:xfrm flipH="1">
            <a:off x="124708" y="3250974"/>
            <a:ext cx="3760787" cy="6197600"/>
          </a:xfrm>
        </p:spPr>
        <p:txBody>
          <a:bodyPr/>
          <a:lstStyle/>
          <a:p>
            <a:pPr>
              <a:lnSpc>
                <a:spcPct val="100000"/>
              </a:lnSpc>
              <a:spcBef>
                <a:spcPts val="0"/>
              </a:spcBef>
              <a:defRPr/>
            </a:pPr>
            <a:r>
              <a:rPr lang="en-US" sz="1100" b="1" dirty="0"/>
              <a:t>Instructor Notes: </a:t>
            </a:r>
          </a:p>
          <a:p>
            <a:pPr>
              <a:lnSpc>
                <a:spcPct val="100000"/>
              </a:lnSpc>
              <a:spcBef>
                <a:spcPts val="0"/>
              </a:spcBef>
              <a:defRPr/>
            </a:pPr>
            <a:endParaRPr lang="en-US" sz="1100" dirty="0"/>
          </a:p>
          <a:p>
            <a:pPr marL="232802" lvl="1" indent="-232802" eaLnBrk="1" hangingPunct="1">
              <a:lnSpc>
                <a:spcPct val="100000"/>
              </a:lnSpc>
              <a:spcBef>
                <a:spcPts val="0"/>
              </a:spcBef>
              <a:buFont typeface="+mj-lt"/>
              <a:buAutoNum type="arabicParenR"/>
              <a:defRPr/>
            </a:pPr>
            <a:r>
              <a:rPr lang="en-US" altLang="en-US" sz="1100" dirty="0"/>
              <a:t>Tell students in one sentence what they will be learning.</a:t>
            </a:r>
          </a:p>
          <a:p>
            <a:pPr marL="232802" lvl="1" indent="-232802" eaLnBrk="1" hangingPunct="1">
              <a:lnSpc>
                <a:spcPct val="100000"/>
              </a:lnSpc>
              <a:spcBef>
                <a:spcPts val="0"/>
              </a:spcBef>
              <a:buFont typeface="+mj-lt"/>
              <a:buAutoNum type="arabicParenR"/>
              <a:defRPr/>
            </a:pPr>
            <a:r>
              <a:rPr lang="en-US" altLang="en-US" sz="1100" dirty="0"/>
              <a:t>Provide students with the resilience Core Competency the skill targets. </a:t>
            </a:r>
          </a:p>
          <a:p>
            <a:pPr marL="232802" lvl="1" indent="-232802" eaLnBrk="1" hangingPunct="1">
              <a:lnSpc>
                <a:spcPct val="100000"/>
              </a:lnSpc>
              <a:spcBef>
                <a:spcPts val="0"/>
              </a:spcBef>
              <a:buFont typeface="+mj-lt"/>
              <a:buAutoNum type="arabicParenR"/>
              <a:defRPr/>
            </a:pPr>
            <a:endParaRPr lang="en-US" altLang="en-US" sz="1100" b="1" dirty="0"/>
          </a:p>
          <a:p>
            <a:pPr marL="232802" lvl="1" indent="-232802" eaLnBrk="1" hangingPunct="1">
              <a:lnSpc>
                <a:spcPct val="100000"/>
              </a:lnSpc>
              <a:spcBef>
                <a:spcPts val="0"/>
              </a:spcBef>
              <a:buFont typeface="+mj-lt"/>
              <a:buAutoNum type="arabicParenR"/>
              <a:defRPr/>
            </a:pPr>
            <a:r>
              <a:rPr lang="en-US" altLang="en-US" sz="1100" b="1" dirty="0"/>
              <a:t>Key Points:</a:t>
            </a:r>
          </a:p>
          <a:p>
            <a:pPr marL="231895" lvl="1" indent="-231895" eaLnBrk="1" hangingPunct="1">
              <a:lnSpc>
                <a:spcPct val="100000"/>
              </a:lnSpc>
              <a:spcBef>
                <a:spcPts val="0"/>
              </a:spcBef>
              <a:defRPr/>
            </a:pPr>
            <a:endParaRPr lang="en-US" altLang="en-US" sz="1100" b="1" dirty="0"/>
          </a:p>
          <a:p>
            <a:pPr marL="232802" lvl="1" indent="-232802" eaLnBrk="1" hangingPunct="1">
              <a:lnSpc>
                <a:spcPct val="100000"/>
              </a:lnSpc>
              <a:spcBef>
                <a:spcPts val="0"/>
              </a:spcBef>
              <a:buFont typeface="+mj-lt"/>
              <a:buAutoNum type="arabicParenR"/>
              <a:defRPr/>
            </a:pPr>
            <a:r>
              <a:rPr lang="en-US" altLang="en-US" sz="1100" dirty="0"/>
              <a:t>ATC is all about how our thoughts impact us. </a:t>
            </a:r>
          </a:p>
          <a:p>
            <a:pPr marL="232802" lvl="1" indent="-232802" eaLnBrk="1" hangingPunct="1">
              <a:lnSpc>
                <a:spcPct val="100000"/>
              </a:lnSpc>
              <a:spcBef>
                <a:spcPts val="0"/>
              </a:spcBef>
              <a:buFont typeface="+mj-lt"/>
              <a:buAutoNum type="arabicParenR"/>
              <a:defRPr/>
            </a:pPr>
            <a:r>
              <a:rPr lang="en-US" altLang="en-US" sz="1100" dirty="0"/>
              <a:t>ATC builds Self-awareness. </a:t>
            </a:r>
          </a:p>
          <a:p>
            <a:pPr marL="232802" lvl="1" indent="-232802" eaLnBrk="1" hangingPunct="1">
              <a:lnSpc>
                <a:spcPct val="100000"/>
              </a:lnSpc>
              <a:spcBef>
                <a:spcPts val="0"/>
              </a:spcBef>
              <a:buFont typeface="+mj-lt"/>
              <a:buAutoNum type="arabicParenR"/>
              <a:defRPr/>
            </a:pPr>
            <a:endParaRPr lang="en-US" altLang="en-US" sz="1100" dirty="0"/>
          </a:p>
          <a:p>
            <a:pPr marL="232802" indent="-232802" eaLnBrk="1" hangingPunct="1">
              <a:buFont typeface="+mj-lt"/>
              <a:buAutoNum type="arabicParenR"/>
              <a:defRPr/>
            </a:pPr>
            <a:endParaRPr lang="en-US" sz="1000" dirty="0"/>
          </a:p>
          <a:p>
            <a:pPr marL="232802" indent="-232802" eaLnBrk="1" hangingPunct="1">
              <a:buFont typeface="+mj-lt"/>
              <a:buAutoNum type="arabicParenR"/>
              <a:defRPr/>
            </a:pPr>
            <a:endParaRPr lang="en-US" sz="1000" dirty="0"/>
          </a:p>
          <a:p>
            <a:pPr marL="232802" indent="-232802">
              <a:buFont typeface="+mj-lt"/>
              <a:buAutoNum type="arabicParenR"/>
              <a:defRPr/>
            </a:pPr>
            <a:endParaRPr lang="en-US" sz="1000"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39801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208900"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6496" indent="-287114" eaLnBrk="0" hangingPunct="0">
              <a:defRPr>
                <a:solidFill>
                  <a:schemeClr val="tx1"/>
                </a:solidFill>
                <a:latin typeface="Arial" pitchFamily="34" charset="0"/>
              </a:defRPr>
            </a:lvl2pPr>
            <a:lvl3pPr marL="1148457" indent="-229692" eaLnBrk="0" hangingPunct="0">
              <a:defRPr>
                <a:solidFill>
                  <a:schemeClr val="tx1"/>
                </a:solidFill>
                <a:latin typeface="Arial" pitchFamily="34" charset="0"/>
              </a:defRPr>
            </a:lvl3pPr>
            <a:lvl4pPr marL="1607839" indent="-229692" eaLnBrk="0" hangingPunct="0">
              <a:defRPr>
                <a:solidFill>
                  <a:schemeClr val="tx1"/>
                </a:solidFill>
                <a:latin typeface="Arial" pitchFamily="34" charset="0"/>
              </a:defRPr>
            </a:lvl4pPr>
            <a:lvl5pPr marL="2067223" indent="-229692" eaLnBrk="0" hangingPunct="0">
              <a:defRPr>
                <a:solidFill>
                  <a:schemeClr val="tx1"/>
                </a:solidFill>
                <a:latin typeface="Arial" pitchFamily="34" charset="0"/>
              </a:defRPr>
            </a:lvl5pPr>
            <a:lvl6pPr marL="2526606" indent="-229692" eaLnBrk="0" fontAlgn="base" hangingPunct="0">
              <a:spcBef>
                <a:spcPct val="0"/>
              </a:spcBef>
              <a:spcAft>
                <a:spcPct val="0"/>
              </a:spcAft>
              <a:defRPr>
                <a:solidFill>
                  <a:schemeClr val="tx1"/>
                </a:solidFill>
                <a:latin typeface="Arial" pitchFamily="34" charset="0"/>
              </a:defRPr>
            </a:lvl6pPr>
            <a:lvl7pPr marL="2985987" indent="-229692" eaLnBrk="0" fontAlgn="base" hangingPunct="0">
              <a:spcBef>
                <a:spcPct val="0"/>
              </a:spcBef>
              <a:spcAft>
                <a:spcPct val="0"/>
              </a:spcAft>
              <a:defRPr>
                <a:solidFill>
                  <a:schemeClr val="tx1"/>
                </a:solidFill>
                <a:latin typeface="Arial" pitchFamily="34" charset="0"/>
              </a:defRPr>
            </a:lvl7pPr>
            <a:lvl8pPr marL="3445370" indent="-229692" eaLnBrk="0" fontAlgn="base" hangingPunct="0">
              <a:spcBef>
                <a:spcPct val="0"/>
              </a:spcBef>
              <a:spcAft>
                <a:spcPct val="0"/>
              </a:spcAft>
              <a:defRPr>
                <a:solidFill>
                  <a:schemeClr val="tx1"/>
                </a:solidFill>
                <a:latin typeface="Arial" pitchFamily="34" charset="0"/>
              </a:defRPr>
            </a:lvl8pPr>
            <a:lvl9pPr marL="3904753" indent="-229692" eaLnBrk="0" fontAlgn="base" hangingPunct="0">
              <a:spcBef>
                <a:spcPct val="0"/>
              </a:spcBef>
              <a:spcAft>
                <a:spcPct val="0"/>
              </a:spcAft>
              <a:defRPr>
                <a:solidFill>
                  <a:schemeClr val="tx1"/>
                </a:solidFill>
                <a:latin typeface="Arial" pitchFamily="34" charset="0"/>
              </a:defRPr>
            </a:lvl9pPr>
          </a:lstStyle>
          <a:p>
            <a:pPr eaLnBrk="1" hangingPunct="1">
              <a:defRPr/>
            </a:pPr>
            <a:fld id="{F00CC77D-3F89-42D3-88D0-DA50DD5FEF4B}" type="slidenum">
              <a:rPr lang="en-US">
                <a:solidFill>
                  <a:srgbClr val="000000"/>
                </a:solidFill>
                <a:latin typeface="Verdana" pitchFamily="34" charset="0"/>
              </a:rPr>
              <a:pPr eaLnBrk="1" hangingPunct="1">
                <a:defRPr/>
              </a:pPr>
              <a:t>38</a:t>
            </a:fld>
            <a:endParaRPr lang="en-US" dirty="0">
              <a:solidFill>
                <a:srgbClr val="000000"/>
              </a:solidFill>
              <a:latin typeface="Verdana" pitchFamily="34" charset="0"/>
            </a:endParaRPr>
          </a:p>
        </p:txBody>
      </p:sp>
      <p:sp>
        <p:nvSpPr>
          <p:cNvPr id="28676"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9" name="Notes Placeholder 2"/>
          <p:cNvSpPr txBox="1">
            <a:spLocks/>
          </p:cNvSpPr>
          <p:nvPr/>
        </p:nvSpPr>
        <p:spPr>
          <a:xfrm>
            <a:off x="2" y="3234067"/>
            <a:ext cx="4086358" cy="5687282"/>
          </a:xfrm>
          <a:prstGeom prst="rect">
            <a:avLst/>
          </a:prstGeom>
        </p:spPr>
        <p:txBody>
          <a:bodyPr lIns="94039" tIns="47018" rIns="94039" bIns="47018"/>
          <a:lstStyle/>
          <a:p>
            <a:pPr eaLnBrk="0" hangingPunct="0">
              <a:spcBef>
                <a:spcPts val="0"/>
              </a:spcBef>
              <a:defRPr/>
            </a:pPr>
            <a:r>
              <a:rPr lang="en-US" sz="1100" b="1" dirty="0">
                <a:latin typeface="Verdana" charset="0"/>
                <a:cs typeface="+mn-cs"/>
              </a:rPr>
              <a:t>Instructor Notes: </a:t>
            </a:r>
          </a:p>
          <a:p>
            <a:pPr eaLnBrk="0" hangingPunct="0">
              <a:spcBef>
                <a:spcPts val="0"/>
              </a:spcBef>
              <a:defRPr/>
            </a:pPr>
            <a:endParaRPr lang="en-US" sz="800" u="sng" dirty="0">
              <a:latin typeface="Verdana" pitchFamily="34" charset="0"/>
              <a:cs typeface="+mn-cs"/>
            </a:endParaRPr>
          </a:p>
          <a:p>
            <a:pPr marL="222396" indent="-222396">
              <a:spcBef>
                <a:spcPts val="0"/>
              </a:spcBef>
              <a:defRPr/>
            </a:pPr>
            <a:r>
              <a:rPr lang="en-US" sz="1100" b="1" u="sng" dirty="0">
                <a:latin typeface="Verdana" pitchFamily="34" charset="0"/>
                <a:cs typeface="+mn-cs"/>
              </a:rPr>
              <a:t>Skill</a:t>
            </a:r>
          </a:p>
          <a:p>
            <a:pPr marL="222396" indent="-222396">
              <a:spcBef>
                <a:spcPts val="0"/>
              </a:spcBef>
              <a:defRPr/>
            </a:pPr>
            <a:endParaRPr lang="en-US" sz="1100" b="1" u="sng" dirty="0">
              <a:latin typeface="Verdana" pitchFamily="34" charset="0"/>
              <a:cs typeface="+mn-cs"/>
            </a:endParaRPr>
          </a:p>
          <a:p>
            <a:pPr marL="232802" indent="-232802">
              <a:spcBef>
                <a:spcPts val="0"/>
              </a:spcBef>
              <a:buFont typeface="+mj-lt"/>
              <a:buAutoNum type="arabicParenR"/>
              <a:defRPr/>
            </a:pPr>
            <a:r>
              <a:rPr lang="en-US" sz="1100" dirty="0">
                <a:latin typeface="Verdana" pitchFamily="34" charset="0"/>
                <a:cs typeface="+mn-cs"/>
              </a:rPr>
              <a:t>Review the ATC model (note that the slide builds).  Provide examples of each part of the ATC model. </a:t>
            </a:r>
          </a:p>
          <a:p>
            <a:pPr marL="349203" lvl="1" indent="-116401">
              <a:spcBef>
                <a:spcPts val="0"/>
              </a:spcBef>
              <a:buFont typeface="Arial" pitchFamily="34" charset="0"/>
              <a:buChar char="•"/>
              <a:defRPr/>
            </a:pPr>
            <a:r>
              <a:rPr lang="en-US" sz="1000" b="1" dirty="0">
                <a:latin typeface="Verdana" pitchFamily="34" charset="0"/>
                <a:cs typeface="+mn-cs"/>
              </a:rPr>
              <a:t>Activating Event: </a:t>
            </a:r>
            <a:r>
              <a:rPr lang="en-US" sz="1000" dirty="0">
                <a:latin typeface="Verdana" pitchFamily="34" charset="0"/>
                <a:cs typeface="+mn-cs"/>
              </a:rPr>
              <a:t> Describe how an Activating Event is the who, what, when, and where, just the facts.  Underscore that AEs can be a large adversity (death of someone they care about) or a minor issue (being grounded).  Indicate that Activating Events can also be positive (graduation; winning a game).  Ask the students to write SOMETHING THAT HAPPENED TO THEM in their Participant Guide. </a:t>
            </a:r>
          </a:p>
          <a:p>
            <a:pPr marL="349203" lvl="1" indent="-116401">
              <a:spcBef>
                <a:spcPts val="0"/>
              </a:spcBef>
              <a:buFont typeface="Arial" pitchFamily="34" charset="0"/>
              <a:buChar char="•"/>
              <a:defRPr/>
            </a:pPr>
            <a:r>
              <a:rPr lang="en-US" sz="1000" b="1" dirty="0">
                <a:latin typeface="Verdana" pitchFamily="34" charset="0"/>
                <a:cs typeface="+mn-cs"/>
              </a:rPr>
              <a:t>Thoughts:</a:t>
            </a:r>
            <a:r>
              <a:rPr lang="en-US" sz="1000" dirty="0">
                <a:latin typeface="Verdana" pitchFamily="34" charset="0"/>
                <a:cs typeface="+mn-cs"/>
              </a:rPr>
              <a:t> Underscore that these are our Heat-of-the-Moment Thoughts, or what we say to ourselves immediately following an Activating Event. Emphasize that Thoughts drive immediate Consequences and can be helpful or unhelpful.  Ask the students to underline HEAT OF THE MOMENT and write UNCENSORED in their Participant Guide. </a:t>
            </a:r>
          </a:p>
          <a:p>
            <a:pPr marL="349203" lvl="1" indent="-116401">
              <a:spcBef>
                <a:spcPts val="0"/>
              </a:spcBef>
              <a:buFont typeface="Arial" pitchFamily="34" charset="0"/>
              <a:buChar char="•"/>
              <a:defRPr/>
            </a:pPr>
            <a:r>
              <a:rPr lang="en-US" sz="1000" b="1" dirty="0">
                <a:latin typeface="Verdana" pitchFamily="34" charset="0"/>
                <a:cs typeface="+mn-cs"/>
              </a:rPr>
              <a:t>Consequences:</a:t>
            </a:r>
            <a:r>
              <a:rPr lang="en-US" sz="1000" dirty="0">
                <a:latin typeface="Verdana" pitchFamily="34" charset="0"/>
                <a:cs typeface="+mn-cs"/>
              </a:rPr>
              <a:t>  Cs are Emotions and Reactions; what we feel and do in reaction to our Thoughts about an Activating Event.  Underscore that Emotions are feelings and Reactions are behaviors.  Emphasize that Reactions can be what you do and what you don’t do (e.g., avoiding a person or situation).  Ask the students to write WHAT THEY FEEL and WHAT THEY DO in their Participant Guide. </a:t>
            </a:r>
          </a:p>
          <a:p>
            <a:pPr marL="232802" lvl="1" indent="-232802">
              <a:spcBef>
                <a:spcPts val="0"/>
              </a:spcBef>
              <a:buFont typeface="+mj-lt"/>
              <a:buAutoNum type="arabicParenR" startAt="2"/>
              <a:defRPr/>
            </a:pPr>
            <a:r>
              <a:rPr lang="en-US" sz="1100" dirty="0">
                <a:latin typeface="Verdana" pitchFamily="34" charset="0"/>
                <a:cs typeface="+mn-cs"/>
              </a:rPr>
              <a:t>Emphasize that thoughts (not the AE) drive consequences.  Have the students write THOUGHTS DRIVE CONSEQUENCES in their Participant Guide. </a:t>
            </a:r>
          </a:p>
          <a:p>
            <a:pPr indent="-216305">
              <a:spcBef>
                <a:spcPts val="0"/>
              </a:spcBef>
              <a:defRPr/>
            </a:pPr>
            <a:endParaRPr lang="en-US" sz="1100" dirty="0">
              <a:latin typeface="Verdana" pitchFamily="34" charset="0"/>
              <a:cs typeface="+mn-cs"/>
            </a:endParaRPr>
          </a:p>
        </p:txBody>
      </p:sp>
    </p:spTree>
    <p:extLst>
      <p:ext uri="{BB962C8B-B14F-4D97-AF65-F5344CB8AC3E}">
        <p14:creationId xmlns:p14="http://schemas.microsoft.com/office/powerpoint/2010/main" val="2546124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208900"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549" indent="-289827" eaLnBrk="0" hangingPunct="0">
              <a:defRPr>
                <a:solidFill>
                  <a:schemeClr val="tx1"/>
                </a:solidFill>
                <a:latin typeface="Arial" pitchFamily="34" charset="0"/>
              </a:defRPr>
            </a:lvl2pPr>
            <a:lvl3pPr marL="1159307" indent="-231862" eaLnBrk="0" hangingPunct="0">
              <a:defRPr>
                <a:solidFill>
                  <a:schemeClr val="tx1"/>
                </a:solidFill>
                <a:latin typeface="Arial" pitchFamily="34" charset="0"/>
              </a:defRPr>
            </a:lvl3pPr>
            <a:lvl4pPr marL="1623029" indent="-231862" eaLnBrk="0" hangingPunct="0">
              <a:defRPr>
                <a:solidFill>
                  <a:schemeClr val="tx1"/>
                </a:solidFill>
                <a:latin typeface="Arial" pitchFamily="34" charset="0"/>
              </a:defRPr>
            </a:lvl4pPr>
            <a:lvl5pPr marL="2086753" indent="-231862" eaLnBrk="0" hangingPunct="0">
              <a:defRPr>
                <a:solidFill>
                  <a:schemeClr val="tx1"/>
                </a:solidFill>
                <a:latin typeface="Arial" pitchFamily="34" charset="0"/>
              </a:defRPr>
            </a:lvl5pPr>
            <a:lvl6pPr marL="2550475" indent="-231862" eaLnBrk="0" fontAlgn="base" hangingPunct="0">
              <a:spcBef>
                <a:spcPct val="0"/>
              </a:spcBef>
              <a:spcAft>
                <a:spcPct val="0"/>
              </a:spcAft>
              <a:defRPr>
                <a:solidFill>
                  <a:schemeClr val="tx1"/>
                </a:solidFill>
                <a:latin typeface="Arial" pitchFamily="34" charset="0"/>
              </a:defRPr>
            </a:lvl6pPr>
            <a:lvl7pPr marL="3014197" indent="-231862" eaLnBrk="0" fontAlgn="base" hangingPunct="0">
              <a:spcBef>
                <a:spcPct val="0"/>
              </a:spcBef>
              <a:spcAft>
                <a:spcPct val="0"/>
              </a:spcAft>
              <a:defRPr>
                <a:solidFill>
                  <a:schemeClr val="tx1"/>
                </a:solidFill>
                <a:latin typeface="Arial" pitchFamily="34" charset="0"/>
              </a:defRPr>
            </a:lvl7pPr>
            <a:lvl8pPr marL="3477921" indent="-231862" eaLnBrk="0" fontAlgn="base" hangingPunct="0">
              <a:spcBef>
                <a:spcPct val="0"/>
              </a:spcBef>
              <a:spcAft>
                <a:spcPct val="0"/>
              </a:spcAft>
              <a:defRPr>
                <a:solidFill>
                  <a:schemeClr val="tx1"/>
                </a:solidFill>
                <a:latin typeface="Arial" pitchFamily="34" charset="0"/>
              </a:defRPr>
            </a:lvl8pPr>
            <a:lvl9pPr marL="3941642" indent="-231862" eaLnBrk="0" fontAlgn="base" hangingPunct="0">
              <a:spcBef>
                <a:spcPct val="0"/>
              </a:spcBef>
              <a:spcAft>
                <a:spcPct val="0"/>
              </a:spcAft>
              <a:defRPr>
                <a:solidFill>
                  <a:schemeClr val="tx1"/>
                </a:solidFill>
                <a:latin typeface="Arial" pitchFamily="34" charset="0"/>
              </a:defRPr>
            </a:lvl9pPr>
          </a:lstStyle>
          <a:p>
            <a:pPr eaLnBrk="1" hangingPunct="1">
              <a:defRPr/>
            </a:pPr>
            <a:fld id="{FB6C8315-F97E-47F9-B1EA-98681734AC20}" type="slidenum">
              <a:rPr lang="en-US">
                <a:solidFill>
                  <a:srgbClr val="000000"/>
                </a:solidFill>
                <a:latin typeface="Verdana" pitchFamily="34" charset="0"/>
              </a:rPr>
              <a:pPr eaLnBrk="1" hangingPunct="1">
                <a:defRPr/>
              </a:pPr>
              <a:t>39</a:t>
            </a:fld>
            <a:endParaRPr lang="en-US" dirty="0">
              <a:solidFill>
                <a:srgbClr val="000000"/>
              </a:solidFill>
              <a:latin typeface="Verdana" pitchFamily="34" charset="0"/>
            </a:endParaRPr>
          </a:p>
        </p:txBody>
      </p:sp>
      <p:sp>
        <p:nvSpPr>
          <p:cNvPr id="29701"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8" name="Notes Placeholder 2"/>
          <p:cNvSpPr>
            <a:spLocks noGrp="1"/>
          </p:cNvSpPr>
          <p:nvPr>
            <p:ph type="body" sz="quarter" idx="10"/>
          </p:nvPr>
        </p:nvSpPr>
        <p:spPr/>
        <p:txBody>
          <a:bodyPr>
            <a:normAutofit/>
          </a:bodyPr>
          <a:lstStyle/>
          <a:p>
            <a:pPr>
              <a:lnSpc>
                <a:spcPct val="100000"/>
              </a:lnSpc>
              <a:spcBef>
                <a:spcPts val="0"/>
              </a:spcBef>
              <a:defRPr/>
            </a:pPr>
            <a:r>
              <a:rPr lang="en-US" sz="1100" b="1" dirty="0">
                <a:latin typeface="Verdana" charset="0"/>
              </a:rPr>
              <a:t>Instructor Notes: </a:t>
            </a:r>
          </a:p>
          <a:p>
            <a:pPr marL="222396" indent="-222396">
              <a:lnSpc>
                <a:spcPct val="100000"/>
              </a:lnSpc>
              <a:spcBef>
                <a:spcPts val="0"/>
              </a:spcBef>
              <a:buFont typeface="+mj-lt"/>
              <a:buAutoNum type="arabicPeriod"/>
              <a:defRPr/>
            </a:pPr>
            <a:endParaRPr lang="en-US" sz="800" b="1" dirty="0"/>
          </a:p>
          <a:p>
            <a:pPr marL="222396" indent="-222396">
              <a:lnSpc>
                <a:spcPct val="100000"/>
              </a:lnSpc>
              <a:spcBef>
                <a:spcPts val="0"/>
              </a:spcBef>
              <a:defRPr/>
            </a:pPr>
            <a:r>
              <a:rPr lang="en-US" sz="1100" b="1" u="sng" dirty="0"/>
              <a:t>Hook</a:t>
            </a:r>
            <a:r>
              <a:rPr lang="en-US" sz="1100" u="sng" dirty="0"/>
              <a:t> (Low-Tech)</a:t>
            </a:r>
          </a:p>
          <a:p>
            <a:pPr marL="232802" indent="-232802">
              <a:lnSpc>
                <a:spcPct val="100000"/>
              </a:lnSpc>
              <a:spcBef>
                <a:spcPts val="0"/>
              </a:spcBef>
              <a:buFont typeface="+mj-lt"/>
              <a:buAutoNum type="arabicParenR"/>
              <a:defRPr/>
            </a:pPr>
            <a:r>
              <a:rPr lang="en-US" sz="1100" dirty="0"/>
              <a:t>Use the slide to guide students through an ATC example. Have them complete the basic ATC model in their Participant Guide. </a:t>
            </a:r>
          </a:p>
          <a:p>
            <a:pPr marL="232802" indent="-232802">
              <a:lnSpc>
                <a:spcPct val="100000"/>
              </a:lnSpc>
              <a:spcBef>
                <a:spcPts val="0"/>
              </a:spcBef>
              <a:buFont typeface="+mj-lt"/>
              <a:buAutoNum type="arabicParenR"/>
              <a:defRPr/>
            </a:pPr>
            <a:r>
              <a:rPr lang="en-US" sz="1100" dirty="0"/>
              <a:t>Ask students to generate a Thought they would have about this Activating Event.</a:t>
            </a:r>
          </a:p>
          <a:p>
            <a:pPr marL="232802" indent="-232802">
              <a:lnSpc>
                <a:spcPct val="100000"/>
              </a:lnSpc>
              <a:spcBef>
                <a:spcPts val="0"/>
              </a:spcBef>
              <a:buFont typeface="+mj-lt"/>
              <a:buAutoNum type="arabicParenR"/>
              <a:defRPr/>
            </a:pPr>
            <a:r>
              <a:rPr lang="en-US" sz="1100" dirty="0"/>
              <a:t>Ask students to generate the Emotions and Reactions that will follow from the Thought.</a:t>
            </a:r>
          </a:p>
          <a:p>
            <a:pPr marL="222396" indent="-222396">
              <a:lnSpc>
                <a:spcPct val="100000"/>
              </a:lnSpc>
              <a:spcBef>
                <a:spcPts val="0"/>
              </a:spcBef>
              <a:buFont typeface="+mj-lt"/>
              <a:buAutoNum type="arabicParenR"/>
              <a:defRPr/>
            </a:pPr>
            <a:endParaRPr lang="en-US" sz="800" dirty="0"/>
          </a:p>
          <a:p>
            <a:pPr>
              <a:lnSpc>
                <a:spcPct val="100000"/>
              </a:lnSpc>
              <a:spcBef>
                <a:spcPts val="0"/>
              </a:spcBef>
              <a:defRPr/>
            </a:pPr>
            <a:r>
              <a:rPr lang="en-US" sz="1100" b="1" dirty="0"/>
              <a:t>Key Points:</a:t>
            </a:r>
            <a:endParaRPr lang="en-US" sz="1100" dirty="0"/>
          </a:p>
          <a:p>
            <a:pPr>
              <a:lnSpc>
                <a:spcPct val="100000"/>
              </a:lnSpc>
              <a:spcBef>
                <a:spcPts val="0"/>
              </a:spcBef>
              <a:defRPr/>
            </a:pPr>
            <a:endParaRPr lang="en-US" sz="800" dirty="0"/>
          </a:p>
          <a:p>
            <a:pPr>
              <a:lnSpc>
                <a:spcPct val="100000"/>
              </a:lnSpc>
              <a:spcBef>
                <a:spcPts val="0"/>
              </a:spcBef>
              <a:defRPr/>
            </a:pPr>
            <a:r>
              <a:rPr lang="en-US" sz="1100" dirty="0"/>
              <a:t>Although it often feels like our Emotions and Reactions (Consequences) are driven by the situation itself (the Activating Event), in fact, our Consequences are driven by what we say to ourselves (our Thoughts) about the Activating Event.  </a:t>
            </a:r>
          </a:p>
          <a:p>
            <a:pPr marL="638589" lvl="1" indent="-174602">
              <a:lnSpc>
                <a:spcPct val="100000"/>
              </a:lnSpc>
              <a:spcBef>
                <a:spcPts val="0"/>
              </a:spcBef>
              <a:buFont typeface="Arial" panose="020B0604020202020204" pitchFamily="34" charset="0"/>
              <a:buChar char="•"/>
              <a:defRPr/>
            </a:pPr>
            <a:r>
              <a:rPr lang="en-US" sz="1100" dirty="0"/>
              <a:t>One student could think, “Woohoo, I did awesome!” while another student could think, “I did awful, I should have gotten an A.” These Thoughts lead to completely different Consequences depending on the individual. </a:t>
            </a:r>
          </a:p>
        </p:txBody>
      </p:sp>
    </p:spTree>
    <p:extLst>
      <p:ext uri="{BB962C8B-B14F-4D97-AF65-F5344CB8AC3E}">
        <p14:creationId xmlns:p14="http://schemas.microsoft.com/office/powerpoint/2010/main" val="1441687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3C16539B-9915-4E1C-ACEA-1859734C33DD}" type="slidenum">
              <a:rPr lang="en-US" smtClean="0"/>
              <a:pPr>
                <a:defRPr/>
              </a:pPr>
              <a:t>4</a:t>
            </a:fld>
            <a:endParaRPr lang="en-US" dirty="0"/>
          </a:p>
        </p:txBody>
      </p:sp>
      <p:sp>
        <p:nvSpPr>
          <p:cNvPr id="6" name="TextBox 6"/>
          <p:cNvSpPr txBox="1">
            <a:spLocks noChangeArrowheads="1"/>
          </p:cNvSpPr>
          <p:nvPr/>
        </p:nvSpPr>
        <p:spPr bwMode="auto">
          <a:xfrm>
            <a:off x="1904740" y="3"/>
            <a:ext cx="533996" cy="278808"/>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Flip</a:t>
            </a:r>
          </a:p>
          <a:p>
            <a:pPr algn="ctr"/>
            <a:r>
              <a:rPr lang="en-US" altLang="en-US" sz="900" b="1" dirty="0">
                <a:latin typeface="Verdana" pitchFamily="34" charset="0"/>
              </a:rPr>
              <a:t>Chart</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9" name="Notes Placeholder 2"/>
          <p:cNvSpPr>
            <a:spLocks noGrp="1"/>
          </p:cNvSpPr>
          <p:nvPr>
            <p:ph type="body" sz="quarter" idx="10"/>
          </p:nvPr>
        </p:nvSpPr>
        <p:spPr/>
        <p:txBody>
          <a:bodyPr>
            <a:normAutofit/>
          </a:bodyPr>
          <a:lstStyle/>
          <a:p>
            <a:pPr>
              <a:spcBef>
                <a:spcPts val="0"/>
              </a:spcBef>
              <a:defRPr/>
            </a:pPr>
            <a:r>
              <a:rPr lang="en-US" sz="1100" b="1" dirty="0"/>
              <a:t>Instructor Notes: </a:t>
            </a:r>
          </a:p>
          <a:p>
            <a:pPr>
              <a:spcBef>
                <a:spcPts val="0"/>
              </a:spcBef>
              <a:defRPr/>
            </a:pPr>
            <a:endParaRPr lang="en-US" sz="800" b="1" dirty="0"/>
          </a:p>
          <a:p>
            <a:pPr>
              <a:spcBef>
                <a:spcPts val="0"/>
              </a:spcBef>
              <a:defRPr/>
            </a:pPr>
            <a:r>
              <a:rPr lang="en-US" sz="1100" b="1" u="sng" dirty="0"/>
              <a:t>Hook</a:t>
            </a:r>
            <a:r>
              <a:rPr lang="en-US" sz="1100" u="sng" dirty="0"/>
              <a:t> (Low-Tech)</a:t>
            </a:r>
          </a:p>
          <a:p>
            <a:pPr>
              <a:spcBef>
                <a:spcPts val="0"/>
              </a:spcBef>
              <a:defRPr/>
            </a:pPr>
            <a:endParaRPr lang="en-US" sz="1100" u="sng" dirty="0"/>
          </a:p>
          <a:p>
            <a:pPr marL="232802" indent="-232802">
              <a:spcBef>
                <a:spcPts val="0"/>
              </a:spcBef>
              <a:buFont typeface="+mj-lt"/>
              <a:buAutoNum type="arabicParenR"/>
              <a:defRPr/>
            </a:pPr>
            <a:r>
              <a:rPr lang="en-US" sz="1100" dirty="0"/>
              <a:t>Have two students come up to the front of the room.</a:t>
            </a:r>
          </a:p>
          <a:p>
            <a:pPr marL="232802" indent="-232802">
              <a:spcBef>
                <a:spcPts val="0"/>
              </a:spcBef>
              <a:buFont typeface="+mj-lt"/>
              <a:buAutoNum type="arabicParenR"/>
              <a:defRPr/>
            </a:pPr>
            <a:r>
              <a:rPr lang="en-US" sz="1100" dirty="0"/>
              <a:t>One student drops an egg, the other drops a tennis ball.</a:t>
            </a:r>
          </a:p>
          <a:p>
            <a:pPr marL="232802" indent="-232802">
              <a:spcBef>
                <a:spcPts val="0"/>
              </a:spcBef>
              <a:buFont typeface="+mj-lt"/>
              <a:buAutoNum type="arabicParenR"/>
              <a:defRPr/>
            </a:pPr>
            <a:r>
              <a:rPr lang="en-US" sz="1100" dirty="0"/>
              <a:t>Lead a short group discussion about the differences between the tennis ball and the egg, and why the tennis ball is a symbol of resilience.</a:t>
            </a:r>
          </a:p>
          <a:p>
            <a:pPr>
              <a:spcBef>
                <a:spcPts val="0"/>
              </a:spcBef>
              <a:defRPr/>
            </a:pPr>
            <a:endParaRPr lang="en-US" sz="800" b="1" dirty="0"/>
          </a:p>
          <a:p>
            <a:pPr marL="230726" indent="-230726" eaLnBrk="1" hangingPunct="1">
              <a:spcBef>
                <a:spcPts val="0"/>
              </a:spcBef>
              <a:defRPr/>
            </a:pPr>
            <a:r>
              <a:rPr lang="en-US" sz="1100" b="1" u="sng" dirty="0"/>
              <a:t>Hook</a:t>
            </a:r>
            <a:r>
              <a:rPr lang="en-US" sz="1100" u="sng" dirty="0"/>
              <a:t> (Low-Tech)</a:t>
            </a:r>
          </a:p>
          <a:p>
            <a:pPr marL="230726" indent="-230726" eaLnBrk="1" hangingPunct="1">
              <a:spcBef>
                <a:spcPts val="0"/>
              </a:spcBef>
              <a:defRPr/>
            </a:pPr>
            <a:endParaRPr lang="en-US" sz="1100" u="sng" dirty="0"/>
          </a:p>
          <a:p>
            <a:pPr marL="232802" indent="-232802" eaLnBrk="1" hangingPunct="1">
              <a:spcBef>
                <a:spcPts val="0"/>
              </a:spcBef>
              <a:buFont typeface="+mj-lt"/>
              <a:buAutoNum type="arabicParenR"/>
              <a:defRPr/>
            </a:pPr>
            <a:r>
              <a:rPr lang="en-US" sz="1100" dirty="0"/>
              <a:t>Refer students to the Participant Guide page 2.</a:t>
            </a:r>
          </a:p>
          <a:p>
            <a:pPr marL="232802" indent="-232802" eaLnBrk="1" hangingPunct="1">
              <a:spcBef>
                <a:spcPts val="0"/>
              </a:spcBef>
              <a:buFont typeface="+mj-lt"/>
              <a:buAutoNum type="arabicParenR"/>
              <a:defRPr/>
            </a:pPr>
            <a:r>
              <a:rPr lang="en-US" sz="1100" dirty="0"/>
              <a:t>Ask students to use the Egg/Tennis Ball Demo to help them complete this activity. </a:t>
            </a:r>
          </a:p>
          <a:p>
            <a:pPr marL="232802" indent="-232802" eaLnBrk="1" hangingPunct="1">
              <a:spcBef>
                <a:spcPts val="0"/>
              </a:spcBef>
              <a:buFont typeface="+mj-lt"/>
              <a:buAutoNum type="arabicParenR"/>
              <a:defRPr/>
            </a:pPr>
            <a:r>
              <a:rPr lang="en-US" sz="1100" dirty="0"/>
              <a:t>Have students write three words that describe resilience.  Have students discuss words as a group.  Record the words discussed on a large flip-chart.</a:t>
            </a:r>
          </a:p>
          <a:p>
            <a:pPr>
              <a:spcBef>
                <a:spcPts val="0"/>
              </a:spcBef>
              <a:defRPr/>
            </a:pPr>
            <a:endParaRPr lang="en-US" sz="1100" dirty="0"/>
          </a:p>
          <a:p>
            <a:pPr marL="220347" lvl="1" indent="-220347">
              <a:spcBef>
                <a:spcPts val="0"/>
              </a:spcBef>
              <a:buFont typeface="Arial" pitchFamily="34" charset="0"/>
              <a:buAutoNum type="arabicPeriod"/>
              <a:defRPr/>
            </a:pPr>
            <a:endParaRPr lang="en-US" sz="1100" dirty="0"/>
          </a:p>
        </p:txBody>
      </p:sp>
    </p:spTree>
    <p:extLst>
      <p:ext uri="{BB962C8B-B14F-4D97-AF65-F5344CB8AC3E}">
        <p14:creationId xmlns:p14="http://schemas.microsoft.com/office/powerpoint/2010/main" val="4132819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8A4AAE87-25AC-4C8B-AED9-C142161A0835}" type="slidenum">
              <a:rPr lang="en-US" smtClean="0"/>
              <a:pPr>
                <a:defRPr/>
              </a:pPr>
              <a:t>40</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7" name="Notes Placeholder 2"/>
          <p:cNvSpPr>
            <a:spLocks noGrp="1"/>
          </p:cNvSpPr>
          <p:nvPr>
            <p:ph type="body" sz="quarter" idx="10"/>
          </p:nvPr>
        </p:nvSpPr>
        <p:spPr bwMode="auto"/>
        <p:txBody>
          <a:bodyPr wrap="square" numCol="1" anchor="t" anchorCtr="0" compatLnSpc="1">
            <a:prstTxWarp prst="textNoShape">
              <a:avLst/>
            </a:prstTxWarp>
            <a:normAutofit/>
          </a:bodyPr>
          <a:lstStyle/>
          <a:p>
            <a:pPr>
              <a:spcBef>
                <a:spcPts val="0"/>
              </a:spcBef>
              <a:defRPr/>
            </a:pPr>
            <a:r>
              <a:rPr lang="en-US" sz="1100" b="1" dirty="0"/>
              <a:t>Instructor Notes: </a:t>
            </a:r>
          </a:p>
          <a:p>
            <a:pPr>
              <a:spcBef>
                <a:spcPts val="0"/>
              </a:spcBef>
              <a:defRPr/>
            </a:pPr>
            <a:endParaRPr lang="en-US" sz="800" b="1" dirty="0"/>
          </a:p>
          <a:p>
            <a:pPr>
              <a:spcBef>
                <a:spcPts val="0"/>
              </a:spcBef>
              <a:defRPr/>
            </a:pPr>
            <a:r>
              <a:rPr lang="en-US" sz="1100" b="1" u="sng" dirty="0"/>
              <a:t>Activity</a:t>
            </a:r>
            <a:r>
              <a:rPr lang="en-US" sz="1100" u="sng" dirty="0"/>
              <a:t> (Low-Tech)</a:t>
            </a:r>
          </a:p>
          <a:p>
            <a:pPr>
              <a:spcBef>
                <a:spcPts val="0"/>
              </a:spcBef>
              <a:defRPr/>
            </a:pPr>
            <a:endParaRPr lang="en-US" sz="1100" u="sng" dirty="0"/>
          </a:p>
          <a:p>
            <a:pPr marL="232802" indent="-232802">
              <a:spcBef>
                <a:spcPts val="0"/>
              </a:spcBef>
              <a:buFont typeface="+mj-lt"/>
              <a:buAutoNum type="arabicParenR"/>
              <a:defRPr/>
            </a:pPr>
            <a:r>
              <a:rPr lang="en-US" sz="1100" dirty="0"/>
              <a:t>Refer students to their Participant Guide. </a:t>
            </a:r>
          </a:p>
          <a:p>
            <a:pPr marL="232802" indent="-232802">
              <a:spcBef>
                <a:spcPts val="0"/>
              </a:spcBef>
              <a:buFont typeface="+mj-lt"/>
              <a:buAutoNum type="arabicParenR"/>
              <a:defRPr/>
            </a:pPr>
            <a:r>
              <a:rPr lang="en-US" sz="1100" dirty="0"/>
              <a:t>Have students write down a variety of recent Activating Events. </a:t>
            </a:r>
          </a:p>
          <a:p>
            <a:pPr marL="232802" indent="-232802">
              <a:spcBef>
                <a:spcPts val="0"/>
              </a:spcBef>
              <a:buFont typeface="+mj-lt"/>
              <a:buAutoNum type="arabicParenR"/>
              <a:defRPr/>
            </a:pPr>
            <a:r>
              <a:rPr lang="en-US" sz="1100" dirty="0"/>
              <a:t>Remind students that Activating Events can be positive, negative, big, or small. </a:t>
            </a:r>
          </a:p>
          <a:p>
            <a:pPr marL="232802" indent="-232802">
              <a:spcBef>
                <a:spcPts val="0"/>
              </a:spcBef>
              <a:buFont typeface="+mj-lt"/>
              <a:buAutoNum type="arabicParenR"/>
              <a:defRPr/>
            </a:pPr>
            <a:r>
              <a:rPr lang="en-US" sz="1100" dirty="0"/>
              <a:t>Get a sample of Activating Events from students. </a:t>
            </a:r>
          </a:p>
          <a:p>
            <a:pPr marL="232802" indent="-232802">
              <a:spcBef>
                <a:spcPts val="0"/>
              </a:spcBef>
              <a:buFont typeface="+mj-lt"/>
              <a:buAutoNum type="arabicParenR"/>
              <a:defRPr/>
            </a:pPr>
            <a:r>
              <a:rPr lang="en-US" sz="1100" dirty="0"/>
              <a:t>Have students chose an Activating Event from their list to work through the basic ATC model at the bottom of the page. </a:t>
            </a:r>
          </a:p>
          <a:p>
            <a:pPr marL="232802" indent="-232802">
              <a:spcBef>
                <a:spcPts val="0"/>
              </a:spcBef>
              <a:buFont typeface="+mj-lt"/>
              <a:buAutoNum type="arabicParenR"/>
              <a:defRPr/>
            </a:pPr>
            <a:r>
              <a:rPr lang="en-US" sz="1100" dirty="0"/>
              <a:t>Have a couple students share their ATC. </a:t>
            </a:r>
          </a:p>
          <a:p>
            <a:pPr>
              <a:spcBef>
                <a:spcPts val="0"/>
              </a:spcBef>
              <a:defRPr/>
            </a:pPr>
            <a:endParaRPr lang="en-US" sz="1100" u="sng" dirty="0"/>
          </a:p>
          <a:p>
            <a:pPr>
              <a:spcBef>
                <a:spcPts val="0"/>
              </a:spcBef>
              <a:defRPr/>
            </a:pPr>
            <a:endParaRPr lang="en-US" sz="1100" dirty="0"/>
          </a:p>
        </p:txBody>
      </p:sp>
    </p:spTree>
    <p:extLst>
      <p:ext uri="{BB962C8B-B14F-4D97-AF65-F5344CB8AC3E}">
        <p14:creationId xmlns:p14="http://schemas.microsoft.com/office/powerpoint/2010/main" val="34896262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2BED6BB4-BF9D-4FA1-A518-945CBB444D2F}" type="slidenum">
              <a:rPr lang="en-US" smtClean="0"/>
              <a:pPr>
                <a:defRPr/>
              </a:pPr>
              <a:t>41</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7" name="Notes Placeholder 2"/>
          <p:cNvSpPr>
            <a:spLocks noGrp="1"/>
          </p:cNvSpPr>
          <p:nvPr>
            <p:ph type="body" sz="quarter" idx="10"/>
          </p:nvPr>
        </p:nvSpPr>
        <p:spPr bwMode="auto"/>
        <p:txBody>
          <a:bodyPr wrap="square" numCol="1" anchor="t" anchorCtr="0" compatLnSpc="1">
            <a:prstTxWarp prst="textNoShape">
              <a:avLst/>
            </a:prstTxWarp>
            <a:normAutofit/>
          </a:bodyPr>
          <a:lstStyle/>
          <a:p>
            <a:pPr>
              <a:spcBef>
                <a:spcPts val="0"/>
              </a:spcBef>
              <a:defRPr/>
            </a:pPr>
            <a:r>
              <a:rPr lang="en-US" sz="1100" b="1" dirty="0"/>
              <a:t>Instructor Notes: </a:t>
            </a:r>
          </a:p>
          <a:p>
            <a:pPr>
              <a:spcBef>
                <a:spcPts val="0"/>
              </a:spcBef>
              <a:defRPr/>
            </a:pPr>
            <a:r>
              <a:rPr lang="en-US" sz="1100" b="1" dirty="0"/>
              <a:t>[This activity is optional depending on time.]</a:t>
            </a:r>
          </a:p>
          <a:p>
            <a:pPr>
              <a:spcBef>
                <a:spcPts val="0"/>
              </a:spcBef>
              <a:defRPr/>
            </a:pPr>
            <a:endParaRPr lang="en-US" sz="800" b="1" dirty="0"/>
          </a:p>
          <a:p>
            <a:pPr>
              <a:spcBef>
                <a:spcPts val="0"/>
              </a:spcBef>
              <a:defRPr/>
            </a:pPr>
            <a:r>
              <a:rPr lang="en-US" sz="1100" b="1" u="sng" dirty="0"/>
              <a:t>Activity</a:t>
            </a:r>
            <a:r>
              <a:rPr lang="en-US" sz="1100" u="sng" dirty="0"/>
              <a:t> (Low-Tech)</a:t>
            </a:r>
          </a:p>
          <a:p>
            <a:pPr marL="232802" indent="-232802">
              <a:spcBef>
                <a:spcPts val="0"/>
              </a:spcBef>
              <a:buFont typeface="+mj-lt"/>
              <a:buAutoNum type="arabicParenR"/>
              <a:defRPr/>
            </a:pPr>
            <a:r>
              <a:rPr lang="en-US" sz="1100" dirty="0"/>
              <a:t>Refer students to their Participant Guide. </a:t>
            </a:r>
          </a:p>
          <a:p>
            <a:pPr marL="232802" indent="-232802">
              <a:spcBef>
                <a:spcPts val="0"/>
              </a:spcBef>
              <a:buFont typeface="+mj-lt"/>
              <a:buAutoNum type="arabicParenR"/>
              <a:defRPr/>
            </a:pPr>
            <a:r>
              <a:rPr lang="en-US" sz="1100" dirty="0"/>
              <a:t>Inform students that we often have more than one Heat-of-the-Moment Thought about the AE. </a:t>
            </a:r>
          </a:p>
          <a:p>
            <a:pPr marL="232802" indent="-232802">
              <a:spcBef>
                <a:spcPts val="0"/>
              </a:spcBef>
              <a:buFont typeface="+mj-lt"/>
              <a:buAutoNum type="arabicParenR"/>
              <a:defRPr/>
            </a:pPr>
            <a:r>
              <a:rPr lang="en-US" sz="1100" dirty="0"/>
              <a:t>Use the completed example in the Participant Guide to set up this activity. </a:t>
            </a:r>
          </a:p>
          <a:p>
            <a:pPr marL="232802" indent="-232802">
              <a:spcBef>
                <a:spcPts val="0"/>
              </a:spcBef>
              <a:buFont typeface="+mj-lt"/>
              <a:buAutoNum type="arabicParenR"/>
              <a:defRPr/>
            </a:pPr>
            <a:r>
              <a:rPr lang="en-US" sz="1100" dirty="0"/>
              <a:t>Students will start by describing the AE in a sentence that includes just the facts. Students should chose an AE from the list they created. </a:t>
            </a:r>
          </a:p>
          <a:p>
            <a:pPr marL="232802" indent="-232802">
              <a:spcBef>
                <a:spcPts val="0"/>
              </a:spcBef>
              <a:buFont typeface="+mj-lt"/>
              <a:buAutoNum type="arabicParenR"/>
              <a:defRPr/>
            </a:pPr>
            <a:r>
              <a:rPr lang="en-US" sz="1100" dirty="0"/>
              <a:t>Then, students complete each T-C couplet, including their Heat-of-the-Moment Thoughts and the Emotions and Reactions driven by those Thoughts.  It is okay to capture the Emotions and Reactions before the Thoughts if they are more obvious or memorable to the participant. </a:t>
            </a:r>
          </a:p>
          <a:p>
            <a:pPr marL="232802" indent="-232802">
              <a:spcBef>
                <a:spcPts val="0"/>
              </a:spcBef>
              <a:buFont typeface="+mj-lt"/>
              <a:buAutoNum type="arabicParenR"/>
              <a:defRPr/>
            </a:pPr>
            <a:r>
              <a:rPr lang="en-US" sz="1100" dirty="0"/>
              <a:t>After completing the ATC sections, students will think about whether their Emotions and Reactions were helpful or harmful and write a few sentences about what they discovered. </a:t>
            </a:r>
          </a:p>
          <a:p>
            <a:pPr marL="232802" indent="-232802">
              <a:spcBef>
                <a:spcPts val="0"/>
              </a:spcBef>
              <a:buFont typeface="+mj-lt"/>
              <a:buAutoNum type="arabicParenR"/>
              <a:defRPr/>
            </a:pPr>
            <a:r>
              <a:rPr lang="en-US" sz="1100" dirty="0"/>
              <a:t>Following the activity, ask a couple students to share their example. </a:t>
            </a:r>
          </a:p>
          <a:p>
            <a:pPr marL="232802" indent="-232802">
              <a:spcBef>
                <a:spcPts val="0"/>
              </a:spcBef>
              <a:buFont typeface="+mj-lt"/>
              <a:buAutoNum type="arabicParenR"/>
              <a:defRPr/>
            </a:pPr>
            <a:r>
              <a:rPr lang="en-US" sz="1100" dirty="0"/>
              <a:t>Discuss with students the importance of describing if Emotions and Reactions are helping or harming. </a:t>
            </a:r>
          </a:p>
          <a:p>
            <a:pPr marL="220347" indent="-220347">
              <a:buFontTx/>
              <a:buAutoNum type="arabicParenR"/>
              <a:defRPr/>
            </a:pPr>
            <a:endParaRPr lang="en-US" sz="1100" dirty="0"/>
          </a:p>
        </p:txBody>
      </p:sp>
    </p:spTree>
    <p:extLst>
      <p:ext uri="{BB962C8B-B14F-4D97-AF65-F5344CB8AC3E}">
        <p14:creationId xmlns:p14="http://schemas.microsoft.com/office/powerpoint/2010/main" val="217993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25BA4EB1-0417-4DDE-9CD0-6B0448F0AB02}" type="slidenum">
              <a:rPr lang="en-US" smtClean="0"/>
              <a:pPr>
                <a:defRPr/>
              </a:pPr>
              <a:t>42</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8" name="Notes Placeholder 2"/>
          <p:cNvSpPr>
            <a:spLocks noGrp="1"/>
          </p:cNvSpPr>
          <p:nvPr>
            <p:ph type="body" sz="quarter" idx="10"/>
          </p:nvPr>
        </p:nvSpPr>
        <p:spPr/>
        <p:txBody>
          <a:bodyPr>
            <a:noAutofit/>
          </a:bodyPr>
          <a:lstStyle/>
          <a:p>
            <a:pPr>
              <a:lnSpc>
                <a:spcPct val="100000"/>
              </a:lnSpc>
              <a:spcBef>
                <a:spcPts val="0"/>
              </a:spcBef>
              <a:defRPr/>
            </a:pPr>
            <a:r>
              <a:rPr lang="en-US" sz="1100" b="1" dirty="0">
                <a:latin typeface="Verdana" charset="0"/>
              </a:rPr>
              <a:t>Instructor Notes: </a:t>
            </a:r>
          </a:p>
          <a:p>
            <a:pPr marL="230726" indent="-230726">
              <a:lnSpc>
                <a:spcPct val="100000"/>
              </a:lnSpc>
              <a:spcBef>
                <a:spcPts val="0"/>
              </a:spcBef>
              <a:defRPr/>
            </a:pPr>
            <a:endParaRPr lang="en-US" sz="800" b="1" spc="-29" dirty="0"/>
          </a:p>
          <a:p>
            <a:pPr marL="230726" indent="-230726">
              <a:lnSpc>
                <a:spcPct val="100000"/>
              </a:lnSpc>
              <a:spcBef>
                <a:spcPts val="0"/>
              </a:spcBef>
              <a:defRPr/>
            </a:pPr>
            <a:r>
              <a:rPr lang="en-US" sz="1100" b="1" spc="-29" dirty="0"/>
              <a:t>Note: </a:t>
            </a:r>
            <a:r>
              <a:rPr lang="en-US" sz="1100" spc="-29" dirty="0"/>
              <a:t>This activity takes approximately one hour to prepare. More specific directions can be found in the Activity Appendix. </a:t>
            </a:r>
          </a:p>
          <a:p>
            <a:pPr marL="230726" indent="-230726">
              <a:lnSpc>
                <a:spcPct val="100000"/>
              </a:lnSpc>
              <a:spcBef>
                <a:spcPts val="0"/>
              </a:spcBef>
              <a:defRPr/>
            </a:pPr>
            <a:endParaRPr lang="en-US" sz="800" dirty="0"/>
          </a:p>
          <a:p>
            <a:pPr marL="230726" indent="-230726">
              <a:lnSpc>
                <a:spcPct val="100000"/>
              </a:lnSpc>
              <a:spcBef>
                <a:spcPts val="0"/>
              </a:spcBef>
              <a:defRPr/>
            </a:pPr>
            <a:r>
              <a:rPr lang="en-US" sz="1100" b="1" u="sng" dirty="0"/>
              <a:t>Activity</a:t>
            </a:r>
            <a:r>
              <a:rPr lang="en-US" sz="1100" u="sng" dirty="0"/>
              <a:t> (High Tech)</a:t>
            </a:r>
          </a:p>
          <a:p>
            <a:pPr marL="230726" indent="-230726">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Conduct the ATC Relay Game. Allow 15 minutes for this exercise (relay and debrief)</a:t>
            </a:r>
          </a:p>
          <a:p>
            <a:pPr marL="232802" indent="-232802">
              <a:lnSpc>
                <a:spcPct val="100000"/>
              </a:lnSpc>
              <a:spcBef>
                <a:spcPts val="0"/>
              </a:spcBef>
              <a:buFont typeface="+mj-lt"/>
              <a:buAutoNum type="arabicParenR"/>
              <a:defRPr/>
            </a:pPr>
            <a:r>
              <a:rPr lang="en-US" sz="1100" dirty="0"/>
              <a:t>Split class into </a:t>
            </a:r>
            <a:r>
              <a:rPr lang="en-US" sz="1100" b="1" dirty="0"/>
              <a:t>teams of four or five students</a:t>
            </a:r>
            <a:r>
              <a:rPr lang="en-US" sz="1100" dirty="0"/>
              <a:t>, depending on class size.</a:t>
            </a:r>
          </a:p>
          <a:p>
            <a:pPr marL="232802" indent="-232802">
              <a:lnSpc>
                <a:spcPct val="100000"/>
              </a:lnSpc>
              <a:spcBef>
                <a:spcPts val="0"/>
              </a:spcBef>
              <a:buFont typeface="+mj-lt"/>
              <a:buAutoNum type="arabicParenR"/>
              <a:defRPr/>
            </a:pPr>
            <a:r>
              <a:rPr lang="en-US" sz="1100" dirty="0"/>
              <a:t>Each team will be assigned a </a:t>
            </a:r>
            <a:r>
              <a:rPr lang="en-US" sz="1100" b="1" dirty="0"/>
              <a:t>color-coded ATC game board</a:t>
            </a:r>
            <a:r>
              <a:rPr lang="en-US" sz="1100" dirty="0"/>
              <a:t> located at the front of the room as well as a mixed stack of </a:t>
            </a:r>
            <a:r>
              <a:rPr lang="en-US" sz="1100" b="1" dirty="0"/>
              <a:t>28 Activating Events, Thoughts and Consequences </a:t>
            </a:r>
            <a:r>
              <a:rPr lang="en-US" sz="1100" dirty="0"/>
              <a:t>(Emotions and Reactions) index cards.  The A-T-C cards will match the color of the team’s game board.</a:t>
            </a:r>
          </a:p>
          <a:p>
            <a:pPr marL="232802" indent="-232802">
              <a:lnSpc>
                <a:spcPct val="100000"/>
              </a:lnSpc>
              <a:spcBef>
                <a:spcPts val="0"/>
              </a:spcBef>
              <a:buFont typeface="+mj-lt"/>
              <a:buAutoNum type="arabicParenR"/>
              <a:defRPr/>
            </a:pPr>
            <a:r>
              <a:rPr lang="en-US" sz="1100" dirty="0"/>
              <a:t>Student will compete against their teammates in a </a:t>
            </a:r>
            <a:r>
              <a:rPr lang="en-US" sz="1100" b="1" dirty="0"/>
              <a:t>five minute team relay</a:t>
            </a:r>
            <a:r>
              <a:rPr lang="en-US" sz="1100" dirty="0"/>
              <a:t> to demonstrate the skill of A-T-C.</a:t>
            </a:r>
          </a:p>
          <a:p>
            <a:pPr marL="232802" indent="-232802">
              <a:lnSpc>
                <a:spcPct val="100000"/>
              </a:lnSpc>
              <a:spcBef>
                <a:spcPts val="0"/>
              </a:spcBef>
              <a:buFont typeface="+mj-lt"/>
              <a:buAutoNum type="arabicParenR"/>
              <a:defRPr/>
            </a:pPr>
            <a:r>
              <a:rPr lang="en-US" sz="1100" dirty="0"/>
              <a:t>Each team will have to </a:t>
            </a:r>
            <a:r>
              <a:rPr lang="en-US" sz="1100" b="1" dirty="0"/>
              <a:t>accurately place</a:t>
            </a:r>
            <a:r>
              <a:rPr lang="en-US" sz="1100" dirty="0"/>
              <a:t> as many </a:t>
            </a:r>
            <a:r>
              <a:rPr lang="en-US" sz="1100" b="1" dirty="0"/>
              <a:t>A-T-C cards</a:t>
            </a:r>
            <a:r>
              <a:rPr lang="en-US" sz="1100" dirty="0"/>
              <a:t> on their board as possible in </a:t>
            </a:r>
            <a:r>
              <a:rPr lang="en-US" sz="1100" b="1" dirty="0"/>
              <a:t>FIVE</a:t>
            </a:r>
            <a:r>
              <a:rPr lang="en-US" sz="1100" dirty="0"/>
              <a:t> minutes.</a:t>
            </a:r>
          </a:p>
          <a:p>
            <a:pPr marL="232802" indent="-232802">
              <a:lnSpc>
                <a:spcPct val="100000"/>
              </a:lnSpc>
              <a:spcBef>
                <a:spcPts val="0"/>
              </a:spcBef>
              <a:buFont typeface="+mj-lt"/>
              <a:buAutoNum type="arabicParenR"/>
              <a:defRPr/>
            </a:pPr>
            <a:r>
              <a:rPr lang="en-US" sz="1100" dirty="0"/>
              <a:t>Teams will send </a:t>
            </a:r>
            <a:r>
              <a:rPr lang="en-US" sz="1100" b="1" dirty="0"/>
              <a:t>one team member at a time</a:t>
            </a:r>
            <a:r>
              <a:rPr lang="en-US" sz="1100" dirty="0"/>
              <a:t> to the front of the room to </a:t>
            </a:r>
            <a:r>
              <a:rPr lang="en-US" sz="1100" b="1" dirty="0"/>
              <a:t>draw one A-T-C card</a:t>
            </a:r>
            <a:r>
              <a:rPr lang="en-US" sz="1100" dirty="0"/>
              <a:t> and place it in the appropriate category (A, T, or C) on the magnetic board.  Team members </a:t>
            </a:r>
            <a:r>
              <a:rPr lang="en-US" sz="1100" b="1" dirty="0"/>
              <a:t>may not ask for help</a:t>
            </a:r>
            <a:r>
              <a:rPr lang="en-US" sz="1100" dirty="0"/>
              <a:t> from their teammates.</a:t>
            </a:r>
          </a:p>
        </p:txBody>
      </p:sp>
    </p:spTree>
    <p:extLst>
      <p:ext uri="{BB962C8B-B14F-4D97-AF65-F5344CB8AC3E}">
        <p14:creationId xmlns:p14="http://schemas.microsoft.com/office/powerpoint/2010/main" val="1713161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a:defRPr/>
            </a:pPr>
            <a:fld id="{F2686746-DB11-442C-BDF4-62D379400D8E}" type="slidenum">
              <a:rPr lang="en-US" smtClean="0"/>
              <a:pPr>
                <a:defRPr/>
              </a:pPr>
              <a:t>43</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8" name="Notes Placeholder 2"/>
          <p:cNvSpPr txBox="1">
            <a:spLocks/>
          </p:cNvSpPr>
          <p:nvPr/>
        </p:nvSpPr>
        <p:spPr>
          <a:xfrm>
            <a:off x="295143" y="292052"/>
            <a:ext cx="3829249" cy="5687282"/>
          </a:xfrm>
          <a:prstGeom prst="rect">
            <a:avLst/>
          </a:prstGeom>
        </p:spPr>
        <p:txBody>
          <a:bodyPr vert="horz" lIns="94039" tIns="47018" rIns="94039" bIns="47018" rtlCol="0">
            <a:no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spcBef>
                <a:spcPts val="0"/>
              </a:spcBef>
              <a:spcAft>
                <a:spcPts val="0"/>
              </a:spcAft>
              <a:defRPr/>
            </a:pPr>
            <a:r>
              <a:rPr lang="en-US" sz="1100" b="1" dirty="0">
                <a:latin typeface="Verdana" charset="0"/>
              </a:rPr>
              <a:t>Instructor Notes: </a:t>
            </a:r>
          </a:p>
          <a:p>
            <a:pPr marL="230726" indent="-230726" fontAlgn="auto">
              <a:spcBef>
                <a:spcPts val="0"/>
              </a:spcBef>
              <a:spcAft>
                <a:spcPts val="0"/>
              </a:spcAft>
              <a:defRPr/>
            </a:pPr>
            <a:endParaRPr lang="en-US" sz="1100" dirty="0">
              <a:latin typeface="Verdana" panose="020B0604030504040204" pitchFamily="34" charset="0"/>
              <a:ea typeface="Verdana" panose="020B0604030504040204" pitchFamily="34" charset="0"/>
              <a:cs typeface="Verdana" panose="020B0604030504040204" pitchFamily="34" charset="0"/>
            </a:endParaRPr>
          </a:p>
          <a:p>
            <a:pPr marL="232802" indent="-232802" fontAlgn="auto">
              <a:spcBef>
                <a:spcPts val="0"/>
              </a:spcBef>
              <a:spcAft>
                <a:spcPts val="0"/>
              </a:spcAft>
              <a:buFont typeface="+mj-lt"/>
              <a:buAutoNum type="arabicParenR" startAt="7"/>
              <a:defRPr/>
            </a:pPr>
            <a:r>
              <a:rPr lang="en-US" sz="1100" dirty="0">
                <a:latin typeface="Verdana" panose="020B0604030504040204" pitchFamily="34" charset="0"/>
                <a:ea typeface="Verdana" panose="020B0604030504040204" pitchFamily="34" charset="0"/>
                <a:cs typeface="Verdana" panose="020B0604030504040204" pitchFamily="34" charset="0"/>
              </a:rPr>
              <a:t>Once a team member places a single A-T-C card on the board, they should </a:t>
            </a:r>
            <a:r>
              <a:rPr lang="en-US" sz="1100" b="1" dirty="0">
                <a:latin typeface="Verdana" panose="020B0604030504040204" pitchFamily="34" charset="0"/>
                <a:ea typeface="Verdana" panose="020B0604030504040204" pitchFamily="34" charset="0"/>
                <a:cs typeface="Verdana" panose="020B0604030504040204" pitchFamily="34" charset="0"/>
              </a:rPr>
              <a:t>return to their seat</a:t>
            </a:r>
            <a:r>
              <a:rPr lang="en-US" sz="1100" dirty="0">
                <a:latin typeface="Verdana" panose="020B0604030504040204" pitchFamily="34" charset="0"/>
                <a:ea typeface="Verdana" panose="020B0604030504040204" pitchFamily="34" charset="0"/>
                <a:cs typeface="Verdana" panose="020B0604030504040204" pitchFamily="34" charset="0"/>
              </a:rPr>
              <a:t>.  Only then can the next team member proceed to the front of the room to draw the next card.  </a:t>
            </a:r>
          </a:p>
          <a:p>
            <a:pPr marL="232802" indent="-232802" fontAlgn="auto">
              <a:spcBef>
                <a:spcPts val="0"/>
              </a:spcBef>
              <a:spcAft>
                <a:spcPts val="0"/>
              </a:spcAft>
              <a:buFont typeface="+mj-lt"/>
              <a:buAutoNum type="arabicParenR" startAt="7"/>
              <a:defRPr/>
            </a:pPr>
            <a:r>
              <a:rPr lang="en-US" sz="1100" dirty="0">
                <a:latin typeface="Verdana" panose="020B0604030504040204" pitchFamily="34" charset="0"/>
                <a:ea typeface="Verdana" panose="020B0604030504040204" pitchFamily="34" charset="0"/>
                <a:cs typeface="Verdana" panose="020B0604030504040204" pitchFamily="34" charset="0"/>
              </a:rPr>
              <a:t>Once the student places the A-T-C card on the board under A, T, or C, it </a:t>
            </a:r>
            <a:r>
              <a:rPr lang="en-US" sz="1100" b="1" dirty="0">
                <a:latin typeface="Verdana" panose="020B0604030504040204" pitchFamily="34" charset="0"/>
                <a:ea typeface="Verdana" panose="020B0604030504040204" pitchFamily="34" charset="0"/>
                <a:cs typeface="Verdana" panose="020B0604030504040204" pitchFamily="34" charset="0"/>
              </a:rPr>
              <a:t>may not be moved by any subsequent player</a:t>
            </a:r>
            <a:r>
              <a:rPr lang="en-US" sz="1100" dirty="0">
                <a:latin typeface="Verdana" panose="020B0604030504040204" pitchFamily="34" charset="0"/>
                <a:ea typeface="Verdana" panose="020B0604030504040204" pitchFamily="34" charset="0"/>
                <a:cs typeface="Verdana" panose="020B0604030504040204" pitchFamily="34" charset="0"/>
              </a:rPr>
              <a:t> to approach the board. </a:t>
            </a:r>
          </a:p>
          <a:p>
            <a:pPr marL="232802" indent="-232802" fontAlgn="auto">
              <a:spcBef>
                <a:spcPts val="0"/>
              </a:spcBef>
              <a:spcAft>
                <a:spcPts val="0"/>
              </a:spcAft>
              <a:buFont typeface="+mj-lt"/>
              <a:buAutoNum type="arabicParenR" startAt="7"/>
              <a:defRPr/>
            </a:pPr>
            <a:r>
              <a:rPr lang="en-US" sz="1100" dirty="0">
                <a:latin typeface="Verdana" panose="020B0604030504040204" pitchFamily="34" charset="0"/>
                <a:ea typeface="Verdana" panose="020B0604030504040204" pitchFamily="34" charset="0"/>
                <a:cs typeface="Verdana" panose="020B0604030504040204" pitchFamily="34" charset="0"/>
              </a:rPr>
              <a:t>At the end of five minutes, tally the score for each team (e.g. 2 points for each correct card, -1 point for each incorrect card).</a:t>
            </a:r>
          </a:p>
          <a:p>
            <a:pPr marL="232802" indent="-232802" fontAlgn="auto">
              <a:spcBef>
                <a:spcPts val="0"/>
              </a:spcBef>
              <a:spcAft>
                <a:spcPts val="0"/>
              </a:spcAft>
              <a:buFont typeface="+mj-lt"/>
              <a:buAutoNum type="arabicParenR" startAt="7"/>
              <a:defRPr/>
            </a:pPr>
            <a:r>
              <a:rPr lang="en-US" sz="1100" dirty="0">
                <a:latin typeface="Verdana" panose="020B0604030504040204" pitchFamily="34" charset="0"/>
                <a:ea typeface="Verdana" panose="020B0604030504040204" pitchFamily="34" charset="0"/>
                <a:cs typeface="Verdana" panose="020B0604030504040204" pitchFamily="34" charset="0"/>
              </a:rPr>
              <a:t> Debrief the activity.</a:t>
            </a:r>
          </a:p>
          <a:p>
            <a:pPr marL="232802" indent="-232802" fontAlgn="auto">
              <a:spcBef>
                <a:spcPts val="0"/>
              </a:spcBef>
              <a:spcAft>
                <a:spcPts val="0"/>
              </a:spcAft>
              <a:buFont typeface="+mj-lt"/>
              <a:buAutoNum type="arabicParenR" startAt="7"/>
              <a:defRPr/>
            </a:pPr>
            <a:endParaRPr lang="en-US" sz="1100" dirty="0">
              <a:latin typeface="Verdana" panose="020B0604030504040204" pitchFamily="34" charset="0"/>
              <a:ea typeface="Verdana" panose="020B0604030504040204" pitchFamily="34" charset="0"/>
              <a:cs typeface="Verdana" panose="020B0604030504040204" pitchFamily="34" charset="0"/>
            </a:endParaRPr>
          </a:p>
          <a:p>
            <a:pPr marL="230726" indent="-230726" fontAlgn="auto">
              <a:spcBef>
                <a:spcPts val="0"/>
              </a:spcBef>
              <a:spcAft>
                <a:spcPts val="0"/>
              </a:spcAft>
              <a:defRPr/>
            </a:pPr>
            <a:r>
              <a:rPr lang="en-US" sz="1100" b="1" dirty="0">
                <a:latin typeface="Verdana" panose="020B0604030504040204" pitchFamily="34" charset="0"/>
                <a:ea typeface="Verdana" panose="020B0604030504040204" pitchFamily="34" charset="0"/>
                <a:cs typeface="Verdana" panose="020B0604030504040204" pitchFamily="34" charset="0"/>
              </a:rPr>
              <a:t>Key Points: </a:t>
            </a:r>
          </a:p>
          <a:p>
            <a:pPr marL="230726" indent="-230726" fontAlgn="auto">
              <a:spcBef>
                <a:spcPts val="0"/>
              </a:spcBef>
              <a:spcAft>
                <a:spcPts val="0"/>
              </a:spcAft>
              <a:defRPr/>
            </a:pPr>
            <a:endParaRPr lang="en-US" sz="1100" b="1" dirty="0">
              <a:latin typeface="Verdana" panose="020B0604030504040204" pitchFamily="34" charset="0"/>
              <a:ea typeface="Verdana" panose="020B0604030504040204" pitchFamily="34" charset="0"/>
              <a:cs typeface="Verdana" panose="020B0604030504040204" pitchFamily="34" charset="0"/>
            </a:endParaRPr>
          </a:p>
          <a:p>
            <a:pPr fontAlgn="auto">
              <a:spcBef>
                <a:spcPts val="0"/>
              </a:spcBef>
              <a:spcAft>
                <a:spcPts val="0"/>
              </a:spcAft>
              <a:defRPr/>
            </a:pPr>
            <a:r>
              <a:rPr lang="en-US" sz="1100" dirty="0">
                <a:latin typeface="Verdana" panose="020B0604030504040204" pitchFamily="34" charset="0"/>
                <a:ea typeface="Verdana" panose="020B0604030504040204" pitchFamily="34" charset="0"/>
                <a:cs typeface="Verdana" panose="020B0604030504040204" pitchFamily="34" charset="0"/>
              </a:rPr>
              <a:t>When using the skill of ATC, it is important to separate the A, T, and C. </a:t>
            </a:r>
          </a:p>
          <a:p>
            <a:pPr marL="230726" indent="-230726" fontAlgn="auto">
              <a:spcBef>
                <a:spcPts val="0"/>
              </a:spcBef>
              <a:spcAft>
                <a:spcPts val="0"/>
              </a:spcAft>
              <a:defRPr/>
            </a:pPr>
            <a:endParaRPr lang="en-US" sz="1000" dirty="0"/>
          </a:p>
          <a:p>
            <a:pPr marL="230726" indent="-230726" fontAlgn="auto">
              <a:spcBef>
                <a:spcPts val="0"/>
              </a:spcBef>
              <a:spcAft>
                <a:spcPts val="0"/>
              </a:spcAft>
              <a:defRPr/>
            </a:pPr>
            <a:endParaRPr lang="en-US" sz="1000" dirty="0"/>
          </a:p>
        </p:txBody>
      </p:sp>
    </p:spTree>
    <p:extLst>
      <p:ext uri="{BB962C8B-B14F-4D97-AF65-F5344CB8AC3E}">
        <p14:creationId xmlns:p14="http://schemas.microsoft.com/office/powerpoint/2010/main" val="27204818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2BE411E7-7BC7-4866-9A97-F85C257F4C42}" type="slidenum">
              <a:rPr lang="en-US" smtClean="0"/>
              <a:pPr>
                <a:defRPr/>
              </a:pPr>
              <a:t>44</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8" name="Notes Placeholder 2"/>
          <p:cNvSpPr>
            <a:spLocks noGrp="1"/>
          </p:cNvSpPr>
          <p:nvPr>
            <p:ph type="body" sz="quarter" idx="10"/>
          </p:nvPr>
        </p:nvSpPr>
        <p:spPr/>
        <p:txBody>
          <a:bodyPr>
            <a:normAutofit/>
          </a:bodyPr>
          <a:lstStyle/>
          <a:p>
            <a:pPr>
              <a:spcBef>
                <a:spcPts val="0"/>
              </a:spcBef>
              <a:defRPr/>
            </a:pPr>
            <a:r>
              <a:rPr lang="en-US" sz="1100" b="1" dirty="0"/>
              <a:t>Instructor Notes: </a:t>
            </a:r>
          </a:p>
          <a:p>
            <a:pPr>
              <a:spcBef>
                <a:spcPts val="0"/>
              </a:spcBef>
              <a:defRPr/>
            </a:pPr>
            <a:endParaRPr lang="en-US" sz="800" b="1" dirty="0"/>
          </a:p>
          <a:p>
            <a:pPr>
              <a:spcBef>
                <a:spcPts val="0"/>
              </a:spcBef>
              <a:defRPr/>
            </a:pPr>
            <a:r>
              <a:rPr lang="en-US" sz="1100" dirty="0"/>
              <a:t>Review the Key Principles (if time permits).</a:t>
            </a:r>
          </a:p>
          <a:p>
            <a:pPr marL="220347" indent="-220347">
              <a:spcBef>
                <a:spcPts val="0"/>
              </a:spcBef>
              <a:buFontTx/>
              <a:buAutoNum type="arabicParenR"/>
              <a:defRPr/>
            </a:pPr>
            <a:endParaRPr lang="en-US" sz="800" dirty="0"/>
          </a:p>
          <a:p>
            <a:pPr marL="220347" indent="-220347">
              <a:spcBef>
                <a:spcPts val="0"/>
              </a:spcBef>
              <a:defRPr/>
            </a:pPr>
            <a:r>
              <a:rPr lang="en-US" sz="1100" b="1" u="sng" dirty="0"/>
              <a:t>Reflection</a:t>
            </a:r>
            <a:r>
              <a:rPr lang="en-US" sz="1100" u="sng" dirty="0"/>
              <a:t> (Low-Tech)</a:t>
            </a:r>
          </a:p>
          <a:p>
            <a:pPr marL="220347" indent="-220347">
              <a:spcBef>
                <a:spcPts val="0"/>
              </a:spcBef>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own lives. </a:t>
            </a:r>
            <a:endParaRPr lang="en-US" sz="1100" u="sng" dirty="0"/>
          </a:p>
          <a:p>
            <a:pPr>
              <a:spcBef>
                <a:spcPts val="0"/>
              </a:spcBef>
              <a:defRPr/>
            </a:pPr>
            <a:endParaRPr lang="en-US" sz="1100" dirty="0"/>
          </a:p>
        </p:txBody>
      </p:sp>
    </p:spTree>
    <p:extLst>
      <p:ext uri="{BB962C8B-B14F-4D97-AF65-F5344CB8AC3E}">
        <p14:creationId xmlns:p14="http://schemas.microsoft.com/office/powerpoint/2010/main" val="151467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39939" name="Subtitle 1"/>
          <p:cNvSpPr txBox="1">
            <a:spLocks/>
          </p:cNvSpPr>
          <p:nvPr/>
        </p:nvSpPr>
        <p:spPr bwMode="auto">
          <a:xfrm>
            <a:off x="239181" y="1668950"/>
            <a:ext cx="6572250" cy="7156753"/>
          </a:xfrm>
          <a:prstGeom prst="rect">
            <a:avLst/>
          </a:prstGeom>
          <a:noFill/>
          <a:ln w="9525">
            <a:noFill/>
            <a:miter lim="800000"/>
            <a:headEnd/>
            <a:tailEnd/>
          </a:ln>
        </p:spPr>
        <p:txBody>
          <a:bodyPr lIns="89409" tIns="44705" rIns="89409" bIns="44705"/>
          <a:lstStyle/>
          <a:p>
            <a:pPr marL="1158075" indent="-1158075">
              <a:spcBef>
                <a:spcPct val="20000"/>
              </a:spcBef>
              <a:tabLst>
                <a:tab pos="1158075" algn="l"/>
              </a:tabLst>
            </a:pPr>
            <a:r>
              <a:rPr lang="en-US" altLang="en-US" sz="1100" b="1" dirty="0">
                <a:solidFill>
                  <a:srgbClr val="000000"/>
                </a:solidFill>
                <a:latin typeface="Verdana" pitchFamily="34" charset="0"/>
              </a:rPr>
              <a:t>Rationale:</a:t>
            </a:r>
            <a:r>
              <a:rPr lang="en-US" altLang="en-US" sz="1100" dirty="0">
                <a:solidFill>
                  <a:srgbClr val="000000"/>
                </a:solidFill>
                <a:latin typeface="Verdana" pitchFamily="34" charset="0"/>
              </a:rPr>
              <a:t>	Energy levels impact our ability to perform in our personal and professional lives. Effectively managing our energy is possible but requires deliberate and diligent effort. Deliberate Breathing is a tool that, when used regularly, allows you to manage energy levels and facilitate optimal performance.</a:t>
            </a:r>
            <a:endParaRPr lang="en-US" altLang="en-US" sz="1100" dirty="0">
              <a:solidFill>
                <a:srgbClr val="FF0000"/>
              </a:solidFill>
              <a:latin typeface="Verdana" pitchFamily="34" charset="0"/>
            </a:endParaRPr>
          </a:p>
          <a:p>
            <a:pPr marL="1158075" indent="-1158075">
              <a:spcBef>
                <a:spcPct val="20000"/>
              </a:spcBef>
              <a:tabLst>
                <a:tab pos="1158075" algn="l"/>
              </a:tabLst>
            </a:pPr>
            <a:endParaRPr lang="en-US" altLang="en-US" sz="1100" b="1" dirty="0">
              <a:solidFill>
                <a:srgbClr val="000000"/>
              </a:solidFill>
              <a:latin typeface="Verdana" pitchFamily="34" charset="0"/>
            </a:endParaRPr>
          </a:p>
          <a:p>
            <a:pPr marL="1158075" indent="-1158075">
              <a:spcBef>
                <a:spcPct val="20000"/>
              </a:spcBef>
              <a:tabLst>
                <a:tab pos="1158075" algn="l"/>
              </a:tabLst>
            </a:pPr>
            <a:r>
              <a:rPr lang="en-US" altLang="en-US" sz="1100" b="1" dirty="0">
                <a:solidFill>
                  <a:srgbClr val="000000"/>
                </a:solidFill>
                <a:latin typeface="Verdana" pitchFamily="34" charset="0"/>
              </a:rPr>
              <a:t>Objective:</a:t>
            </a:r>
            <a:r>
              <a:rPr lang="en-US" altLang="en-US" sz="1100" dirty="0">
                <a:solidFill>
                  <a:srgbClr val="000000"/>
                </a:solidFill>
                <a:latin typeface="Verdana" pitchFamily="34" charset="0"/>
              </a:rPr>
              <a:t>	Modulate energy to a level that is appropriate for the task-at-hand and that allows for optimal performance.</a:t>
            </a:r>
            <a:endParaRPr lang="en-US" altLang="en-US" sz="1100" dirty="0">
              <a:solidFill>
                <a:srgbClr val="FF0000"/>
              </a:solidFill>
              <a:latin typeface="Verdana" pitchFamily="34" charset="0"/>
            </a:endParaRPr>
          </a:p>
          <a:p>
            <a:pPr marL="1158075" indent="-1158075">
              <a:spcBef>
                <a:spcPct val="20000"/>
              </a:spcBef>
              <a:tabLst>
                <a:tab pos="1158075" algn="l"/>
              </a:tabLst>
            </a:pPr>
            <a:endParaRPr lang="en-US" altLang="en-US" sz="1100" b="1" dirty="0">
              <a:solidFill>
                <a:srgbClr val="000000"/>
              </a:solidFill>
              <a:latin typeface="Verdana" pitchFamily="34" charset="0"/>
            </a:endParaRPr>
          </a:p>
          <a:p>
            <a:pPr marL="1158075" indent="-1158075">
              <a:spcBef>
                <a:spcPct val="20000"/>
              </a:spcBef>
              <a:tabLst>
                <a:tab pos="1158075" algn="l"/>
              </a:tabLst>
            </a:pPr>
            <a:endParaRPr lang="en-US" altLang="en-US" sz="1100" b="1" dirty="0">
              <a:solidFill>
                <a:srgbClr val="000000"/>
              </a:solidFill>
              <a:latin typeface="Verdana" pitchFamily="34" charset="0"/>
            </a:endParaRPr>
          </a:p>
          <a:p>
            <a:pPr marL="1158075" indent="-1158075">
              <a:spcBef>
                <a:spcPct val="20000"/>
              </a:spcBef>
              <a:tabLst>
                <a:tab pos="1158075" algn="l"/>
              </a:tabLst>
            </a:pPr>
            <a:r>
              <a:rPr lang="en-US" altLang="en-US" sz="1100" b="1" dirty="0">
                <a:solidFill>
                  <a:srgbClr val="000000"/>
                </a:solidFill>
                <a:latin typeface="Verdana" pitchFamily="34" charset="0"/>
              </a:rPr>
              <a:t>Unit Overview and Recommended Timing:</a:t>
            </a:r>
          </a:p>
          <a:p>
            <a:pPr marL="1158075" indent="-1158075">
              <a:spcBef>
                <a:spcPct val="20000"/>
              </a:spcBef>
              <a:tabLst>
                <a:tab pos="1158075" algn="l"/>
              </a:tabLst>
            </a:pPr>
            <a:endParaRPr lang="en-US" altLang="en-US" sz="1100" b="1" dirty="0">
              <a:solidFill>
                <a:srgbClr val="000000"/>
              </a:solidFill>
              <a:latin typeface="Verdana" pitchFamily="34" charset="0"/>
            </a:endParaRPr>
          </a:p>
          <a:p>
            <a:pPr marL="1158075" indent="-1158075">
              <a:spcBef>
                <a:spcPct val="20000"/>
              </a:spcBef>
              <a:tabLst>
                <a:tab pos="1158075" algn="l"/>
              </a:tabLst>
            </a:pPr>
            <a:endParaRPr lang="en-US" altLang="en-US" sz="800" b="1" dirty="0">
              <a:solidFill>
                <a:srgbClr val="000000"/>
              </a:solidFill>
              <a:latin typeface="Verdana" pitchFamily="34" charset="0"/>
            </a:endParaRPr>
          </a:p>
          <a:p>
            <a:pPr marL="1158075" indent="-1158075">
              <a:spcBef>
                <a:spcPct val="20000"/>
              </a:spcBef>
              <a:tabLst>
                <a:tab pos="1158075" algn="l"/>
              </a:tabLst>
            </a:pPr>
            <a:endParaRPr lang="en-US" altLang="en-US" sz="1100" dirty="0">
              <a:solidFill>
                <a:srgbClr val="000000"/>
              </a:solidFill>
              <a:latin typeface="Verdana" pitchFamily="34" charset="0"/>
            </a:endParaRPr>
          </a:p>
        </p:txBody>
      </p:sp>
      <p:sp>
        <p:nvSpPr>
          <p:cNvPr id="39940" name="Title 4"/>
          <p:cNvSpPr txBox="1">
            <a:spLocks/>
          </p:cNvSpPr>
          <p:nvPr/>
        </p:nvSpPr>
        <p:spPr bwMode="auto">
          <a:xfrm>
            <a:off x="219080" y="959152"/>
            <a:ext cx="6572250" cy="664029"/>
          </a:xfrm>
          <a:prstGeom prst="rect">
            <a:avLst/>
          </a:prstGeom>
          <a:noFill/>
          <a:ln w="9525">
            <a:noFill/>
            <a:miter lim="800000"/>
            <a:headEnd/>
            <a:tailEnd/>
          </a:ln>
        </p:spPr>
        <p:txBody>
          <a:bodyPr lIns="89409" tIns="44705" rIns="89409" bIns="44705"/>
          <a:lstStyle/>
          <a:p>
            <a:r>
              <a:rPr lang="en-US" sz="2000" b="1" dirty="0">
                <a:latin typeface="Verdana" pitchFamily="34" charset="0"/>
              </a:rPr>
              <a:t>Resilience Training for Teens, </a:t>
            </a:r>
          </a:p>
          <a:p>
            <a:r>
              <a:rPr lang="en-US" sz="2000" b="1" dirty="0">
                <a:latin typeface="Verdana" pitchFamily="34" charset="0"/>
              </a:rPr>
              <a:t>Unit 5:</a:t>
            </a:r>
            <a:r>
              <a:rPr lang="en-US" sz="2000" b="1" dirty="0">
                <a:solidFill>
                  <a:srgbClr val="000000"/>
                </a:solidFill>
                <a:latin typeface="Verdana" pitchFamily="34" charset="0"/>
              </a:rPr>
              <a:t> Energy Management</a:t>
            </a:r>
          </a:p>
          <a:p>
            <a:endParaRPr lang="en-US" sz="2000" b="1" dirty="0">
              <a:latin typeface="Verdana" pitchFamily="34" charset="0"/>
            </a:endParaRPr>
          </a:p>
        </p:txBody>
      </p:sp>
      <p:pic>
        <p:nvPicPr>
          <p:cNvPr id="39941"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9942"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3799434173"/>
              </p:ext>
            </p:extLst>
          </p:nvPr>
        </p:nvGraphicFramePr>
        <p:xfrm>
          <a:off x="259210" y="4154546"/>
          <a:ext cx="6578750" cy="4124825"/>
        </p:xfrm>
        <a:graphic>
          <a:graphicData uri="http://schemas.openxmlformats.org/drawingml/2006/table">
            <a:tbl>
              <a:tblPr/>
              <a:tblGrid>
                <a:gridCol w="5613866">
                  <a:extLst>
                    <a:ext uri="{9D8B030D-6E8A-4147-A177-3AD203B41FA5}">
                      <a16:colId xmlns:a16="http://schemas.microsoft.com/office/drawing/2014/main" val="20000"/>
                    </a:ext>
                  </a:extLst>
                </a:gridCol>
                <a:gridCol w="964884">
                  <a:extLst>
                    <a:ext uri="{9D8B030D-6E8A-4147-A177-3AD203B41FA5}">
                      <a16:colId xmlns:a16="http://schemas.microsoft.com/office/drawing/2014/main" val="20001"/>
                    </a:ext>
                  </a:extLst>
                </a:gridCol>
              </a:tblGrid>
              <a:tr h="711135">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Introduce</a:t>
                      </a:r>
                      <a:r>
                        <a:rPr lang="en-US" sz="1100" b="0" i="0" u="none" strike="noStrike" kern="1200" baseline="0" dirty="0">
                          <a:solidFill>
                            <a:schemeClr val="tx1"/>
                          </a:solidFill>
                          <a:latin typeface="Verdana" pitchFamily="34" charset="0"/>
                          <a:ea typeface="Calibri"/>
                        </a:rPr>
                        <a:t> Energy Management</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656579">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 </a:t>
                      </a:r>
                      <a:r>
                        <a:rPr lang="en-US" sz="1100" b="0" i="0" u="none" strike="noStrike" kern="1200" dirty="0">
                          <a:solidFill>
                            <a:schemeClr val="tx1"/>
                          </a:solidFill>
                          <a:latin typeface="Verdana" pitchFamily="34" charset="0"/>
                          <a:ea typeface="Calibri"/>
                        </a:rPr>
                        <a:t>N/A</a:t>
                      </a:r>
                      <a:endParaRPr lang="en-US" sz="1100" b="0" i="0" u="none" strike="noStrike" kern="1200" baseline="0" dirty="0">
                        <a:solidFill>
                          <a:schemeClr val="tx1"/>
                        </a:solidFill>
                        <a:latin typeface="Verdana" pitchFamily="34" charset="0"/>
                        <a:ea typeface="Calibri"/>
                      </a:endParaRPr>
                    </a:p>
                    <a:p>
                      <a:pPr marL="0" marR="0" indent="0" algn="l" rtl="0" fontAlgn="base">
                        <a:lnSpc>
                          <a:spcPct val="115000"/>
                        </a:lnSpc>
                        <a:spcBef>
                          <a:spcPts val="0"/>
                        </a:spcBef>
                        <a:spcAft>
                          <a:spcPts val="0"/>
                        </a:spcAft>
                        <a:buClrTx/>
                        <a:buSzPts val="1400"/>
                        <a:buFont typeface="+mj-lt"/>
                        <a:buNone/>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1162524">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a:t>
                      </a:r>
                      <a:r>
                        <a:rPr lang="en-US" sz="1100" b="1" i="0" u="none" strike="noStrike" kern="1200" baseline="0" dirty="0">
                          <a:solidFill>
                            <a:schemeClr val="tx1"/>
                          </a:solidFill>
                          <a:latin typeface="Verdana" pitchFamily="34" charset="0"/>
                          <a:ea typeface="Calibri"/>
                        </a:rPr>
                        <a: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1) Control the Controllables *(LT)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2) What About My Nerves * (LT)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3) Deliberate Breathing Practice (Body, Mind, Emotions) *(LT)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4) Times students can use Deliberate Breathing *(LT)</a:t>
                      </a:r>
                    </a:p>
                    <a:p>
                      <a:pPr marL="0" marR="0" indent="0" algn="l" rtl="0" fontAlgn="base">
                        <a:lnSpc>
                          <a:spcPct val="115000"/>
                        </a:lnSpc>
                        <a:spcBef>
                          <a:spcPts val="0"/>
                        </a:spcBef>
                        <a:spcAft>
                          <a:spcPts val="0"/>
                        </a:spcAft>
                        <a:buClrTx/>
                        <a:buSzPts val="1400"/>
                        <a:buFont typeface="+mj-lt"/>
                        <a:buNone/>
                        <a:tabLst>
                          <a:tab pos="228600" algn="l"/>
                        </a:tabLst>
                      </a:pPr>
                      <a:endParaRPr lang="en-US" sz="1100" b="0" i="0" u="none" strike="noStrike" kern="1200" dirty="0">
                        <a:solidFill>
                          <a:schemeClr val="dk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35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697639">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Reflection: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daily lives *</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877409">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45</a:t>
                      </a:r>
                      <a:endParaRPr lang="en-US" sz="1100" b="1" i="0" u="none" strike="noStrike" kern="1200" baseline="0" dirty="0">
                        <a:solidFill>
                          <a:schemeClr val="tx1"/>
                        </a:solidFill>
                        <a:latin typeface="Verdana" pitchFamily="34" charset="0"/>
                        <a:ea typeface="Calibri"/>
                      </a:endParaRPr>
                    </a:p>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4"/>
                  </a:ext>
                </a:extLst>
              </a:tr>
            </a:tbl>
          </a:graphicData>
        </a:graphic>
      </p:graphicFrame>
      <p:sp>
        <p:nvSpPr>
          <p:cNvPr id="12" name="Slide Number Placeholder 11"/>
          <p:cNvSpPr>
            <a:spLocks noGrp="1"/>
          </p:cNvSpPr>
          <p:nvPr>
            <p:ph type="sldNum" sz="quarter" idx="5"/>
          </p:nvPr>
        </p:nvSpPr>
        <p:spPr/>
        <p:txBody>
          <a:bodyPr/>
          <a:lstStyle/>
          <a:p>
            <a:pPr>
              <a:defRPr/>
            </a:pPr>
            <a:fld id="{DA75E531-EDD1-439C-B205-61AE5A96AE0E}" type="slidenum">
              <a:rPr lang="en-US"/>
              <a:pPr>
                <a:defRPr/>
              </a:pPr>
              <a:t>45</a:t>
            </a:fld>
            <a:endParaRPr lang="en-US" dirty="0"/>
          </a:p>
        </p:txBody>
      </p:sp>
      <p:sp>
        <p:nvSpPr>
          <p:cNvPr id="11"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8636713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682788"/>
            <a:ext cx="6572250" cy="7156753"/>
          </a:xfrm>
          <a:prstGeom prst="rect">
            <a:avLst/>
          </a:prstGeom>
          <a:noFill/>
          <a:ln w="9525">
            <a:noFill/>
            <a:miter lim="800000"/>
            <a:headEnd/>
            <a:tailEnd/>
          </a:ln>
        </p:spPr>
        <p:txBody>
          <a:bodyPr lIns="89409" tIns="44705" rIns="89409" bIns="44705"/>
          <a:lstStyle/>
          <a:p>
            <a:pPr>
              <a:spcBef>
                <a:spcPct val="20000"/>
              </a:spcBef>
              <a:tabLst>
                <a:tab pos="54753" algn="l"/>
              </a:tabLst>
              <a:defRPr/>
            </a:pPr>
            <a:r>
              <a:rPr lang="en-US" altLang="en-US" sz="1100" b="1" i="1" dirty="0">
                <a:latin typeface="Verdana" pitchFamily="34" charset="0"/>
              </a:rPr>
              <a:t>Deliberate Breathing</a:t>
            </a:r>
            <a:r>
              <a:rPr lang="en-US" altLang="en-US" sz="1100" i="1" dirty="0">
                <a:latin typeface="Verdana" pitchFamily="34" charset="0"/>
              </a:rPr>
              <a:t>	</a:t>
            </a:r>
            <a:r>
              <a:rPr lang="en-US" altLang="en-US" sz="1100" dirty="0">
                <a:latin typeface="Verdana" pitchFamily="34" charset="0"/>
              </a:rPr>
              <a:t>A skill used to regulate energy levels with the intent to be 			efficient and effective under any circumstance; requires 			deliberate control of rhythmic breathing, thoughts, and 			consequences</a:t>
            </a:r>
          </a:p>
          <a:p>
            <a:pPr>
              <a:spcBef>
                <a:spcPct val="20000"/>
              </a:spcBef>
              <a:tabLst>
                <a:tab pos="54753" algn="l"/>
              </a:tabLst>
              <a:defRPr/>
            </a:pPr>
            <a:endParaRPr lang="en-US" altLang="en-US" sz="1100" dirty="0">
              <a:latin typeface="Verdana" pitchFamily="34" charset="0"/>
            </a:endParaRPr>
          </a:p>
          <a:p>
            <a:pPr marL="1117607" indent="-1117607">
              <a:spcBef>
                <a:spcPct val="20000"/>
              </a:spcBef>
              <a:tabLst>
                <a:tab pos="1117607" algn="l"/>
              </a:tabLst>
              <a:defRPr/>
            </a:pPr>
            <a:endParaRPr lang="en-US" altLang="en-US" sz="1100" b="1" dirty="0">
              <a:latin typeface="Verdana" pitchFamily="34" charset="0"/>
            </a:endParaRPr>
          </a:p>
          <a:p>
            <a:pPr marL="1117607" indent="-1117607">
              <a:spcBef>
                <a:spcPct val="20000"/>
              </a:spcBef>
              <a:tabLst>
                <a:tab pos="1117607" algn="l"/>
              </a:tabLst>
              <a:defRPr/>
            </a:pPr>
            <a:endParaRPr lang="en-US" altLang="en-US" sz="11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Energy Management</a:t>
            </a:r>
          </a:p>
          <a:p>
            <a:pPr fontAlgn="auto">
              <a:spcAft>
                <a:spcPts val="0"/>
              </a:spcAft>
              <a:defRPr/>
            </a:pPr>
            <a:r>
              <a:rPr lang="en-US" sz="2000" b="1" dirty="0">
                <a:latin typeface="Verdana" pitchFamily="34" charset="0"/>
                <a:ea typeface="+mj-ea"/>
                <a:cs typeface="+mj-cs"/>
              </a:rPr>
              <a:t>Key Terms</a:t>
            </a:r>
          </a:p>
        </p:txBody>
      </p:sp>
      <p:pic>
        <p:nvPicPr>
          <p:cNvPr id="40965"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40966"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0C3E233B-1805-4271-AE0A-683C28B6BEC9}" type="slidenum">
              <a:rPr lang="en-US"/>
              <a:pPr>
                <a:defRPr/>
              </a:pPr>
              <a:t>46</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874654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xfrm>
            <a:off x="134060" y="3238680"/>
            <a:ext cx="3829249" cy="5687282"/>
          </a:xfrm>
        </p:spPr>
        <p:txBody>
          <a:bodyPr wrap="square" numCol="1" anchor="t" anchorCtr="0" compatLnSpc="1">
            <a:prstTxWarp prst="textNoShape">
              <a:avLst/>
            </a:prstTxWarp>
          </a:bodyPr>
          <a:lstStyle/>
          <a:p>
            <a:pPr>
              <a:defRPr/>
            </a:pPr>
            <a:r>
              <a:rPr lang="en-US" sz="1100" b="1" dirty="0"/>
              <a:t>Instructor Notes:</a:t>
            </a:r>
          </a:p>
          <a:p>
            <a:pPr>
              <a:defRPr/>
            </a:pPr>
            <a:endParaRPr lang="en-US" sz="800" b="1" dirty="0"/>
          </a:p>
          <a:p>
            <a:pPr>
              <a:defRPr/>
            </a:pPr>
            <a:r>
              <a:rPr lang="en-US" sz="1100" b="1" u="sng" dirty="0"/>
              <a:t>Activity</a:t>
            </a:r>
            <a:r>
              <a:rPr lang="en-US" sz="1100" u="sng" dirty="0"/>
              <a:t> (Low-Tech)</a:t>
            </a:r>
          </a:p>
          <a:p>
            <a:pPr>
              <a:defRPr/>
            </a:pPr>
            <a:endParaRPr lang="en-US" sz="800" u="sng" dirty="0"/>
          </a:p>
          <a:p>
            <a:pPr marL="232802" indent="-232802">
              <a:buFont typeface="+mj-lt"/>
              <a:buAutoNum type="arabicParenR"/>
              <a:defRPr/>
            </a:pPr>
            <a:r>
              <a:rPr lang="en-US" sz="1100" dirty="0"/>
              <a:t>Begin the lesson with Hunt the Good Stuff.</a:t>
            </a:r>
          </a:p>
          <a:p>
            <a:pPr marL="232802" indent="-232802">
              <a:buFont typeface="+mj-lt"/>
              <a:buAutoNum type="arabicParenR"/>
              <a:defRPr/>
            </a:pPr>
            <a:r>
              <a:rPr lang="en-US" sz="1100" dirty="0"/>
              <a:t>Have students write down one to three good things in the Participant Workbook.</a:t>
            </a:r>
          </a:p>
          <a:p>
            <a:pPr marL="232802" indent="-232802">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buFont typeface="+mj-lt"/>
              <a:buAutoNum type="arabicParenR"/>
              <a:defRPr/>
            </a:pPr>
            <a:r>
              <a:rPr lang="en-US" sz="1100" dirty="0"/>
              <a:t>Ask a couple students to share their “"Good Stuff"” at the group level. Remember to emphasize that the students explain why it is a good thing to them. </a:t>
            </a:r>
          </a:p>
          <a:p>
            <a:pPr marL="221464" indent="-221464">
              <a:defRPr/>
            </a:pPr>
            <a:endParaRPr lang="en-US" sz="800" dirty="0"/>
          </a:p>
          <a:p>
            <a:pPr marL="221464" indent="-221464">
              <a:defRPr/>
            </a:pPr>
            <a:r>
              <a:rPr lang="en-US" sz="1100" b="1" dirty="0"/>
              <a:t>Key Points:</a:t>
            </a:r>
          </a:p>
          <a:p>
            <a:pPr marL="221464" indent="-221464">
              <a:defRPr/>
            </a:pPr>
            <a:endParaRPr lang="en-US" sz="800" b="1" dirty="0"/>
          </a:p>
          <a:p>
            <a:pPr marL="232802" indent="-232802">
              <a:buFont typeface="+mj-lt"/>
              <a:buAutoNum type="arabicParenR"/>
              <a:defRPr/>
            </a:pPr>
            <a:r>
              <a:rPr lang="en-US" sz="1100" dirty="0"/>
              <a:t>Optimism is important for resilience.</a:t>
            </a:r>
          </a:p>
          <a:p>
            <a:pPr marL="232802" indent="-232802">
              <a:buFont typeface="+mj-lt"/>
              <a:buAutoNum type="arabicParenR"/>
              <a:defRPr/>
            </a:pPr>
            <a:r>
              <a:rPr lang="en-US" sz="1100" dirty="0"/>
              <a:t>HTGS is a skill to use daily, or at least several times a week. </a:t>
            </a:r>
          </a:p>
          <a:p>
            <a:pPr marL="221464" indent="-221464">
              <a:buFontTx/>
              <a:buAutoNum type="arabicParenR"/>
              <a:defRPr/>
            </a:pPr>
            <a:endParaRPr lang="en-US" sz="1000" dirty="0"/>
          </a:p>
          <a:p>
            <a:pPr marL="221464" indent="-221464">
              <a:defRPr/>
            </a:pPr>
            <a:endParaRPr lang="en-US" sz="1000" dirty="0"/>
          </a:p>
          <a:p>
            <a:pPr marL="221464" indent="-221464">
              <a:defRPr/>
            </a:pPr>
            <a:endParaRPr lang="en-US" sz="1000" dirty="0"/>
          </a:p>
          <a:p>
            <a:pPr>
              <a:defRPr/>
            </a:pPr>
            <a:endParaRPr lang="en-US" dirty="0"/>
          </a:p>
        </p:txBody>
      </p:sp>
      <p:sp>
        <p:nvSpPr>
          <p:cNvPr id="4" name="Slide Number Placeholder 3"/>
          <p:cNvSpPr>
            <a:spLocks noGrp="1"/>
          </p:cNvSpPr>
          <p:nvPr>
            <p:ph type="sldNum" sz="quarter" idx="5"/>
          </p:nvPr>
        </p:nvSpPr>
        <p:spPr/>
        <p:txBody>
          <a:bodyPr/>
          <a:lstStyle/>
          <a:p>
            <a:pPr>
              <a:defRPr/>
            </a:pPr>
            <a:fld id="{DF4D60F1-98C9-41C9-A6D2-B354B0E102AC}" type="slidenum">
              <a:rPr lang="en-US" smtClean="0"/>
              <a:pPr>
                <a:defRPr/>
              </a:pPr>
              <a:t>47</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0342371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185348" name="Slide Number Placeholder 3"/>
          <p:cNvSpPr>
            <a:spLocks noGrp="1"/>
          </p:cNvSpPr>
          <p:nvPr>
            <p:ph type="sldNum" sz="quarter" idx="5"/>
          </p:nvPr>
        </p:nvSpPr>
        <p:spPr bwMode="auto"/>
        <p:txBody>
          <a:bodyPr/>
          <a:lstStyle>
            <a:lvl1pPr>
              <a:defRPr>
                <a:solidFill>
                  <a:schemeClr val="tx1"/>
                </a:solidFill>
                <a:latin typeface="Arial" pitchFamily="34" charset="0"/>
                <a:ea typeface="MS PGothic" pitchFamily="34" charset="-128"/>
              </a:defRPr>
            </a:lvl1pPr>
            <a:lvl2pPr marL="753660" indent="-289870">
              <a:defRPr>
                <a:solidFill>
                  <a:schemeClr val="tx1"/>
                </a:solidFill>
                <a:latin typeface="Arial" pitchFamily="34" charset="0"/>
                <a:ea typeface="MS PGothic" pitchFamily="34" charset="-128"/>
              </a:defRPr>
            </a:lvl2pPr>
            <a:lvl3pPr marL="1159476" indent="-231895">
              <a:defRPr>
                <a:solidFill>
                  <a:schemeClr val="tx1"/>
                </a:solidFill>
                <a:latin typeface="Arial" pitchFamily="34" charset="0"/>
                <a:ea typeface="MS PGothic" pitchFamily="34" charset="-128"/>
              </a:defRPr>
            </a:lvl3pPr>
            <a:lvl4pPr marL="1623267" indent="-231895">
              <a:defRPr>
                <a:solidFill>
                  <a:schemeClr val="tx1"/>
                </a:solidFill>
                <a:latin typeface="Arial" pitchFamily="34" charset="0"/>
                <a:ea typeface="MS PGothic" pitchFamily="34" charset="-128"/>
              </a:defRPr>
            </a:lvl4pPr>
            <a:lvl5pPr marL="2087058" indent="-231895">
              <a:defRPr>
                <a:solidFill>
                  <a:schemeClr val="tx1"/>
                </a:solidFill>
                <a:latin typeface="Arial" pitchFamily="34" charset="0"/>
                <a:ea typeface="MS PGothic" pitchFamily="34" charset="-128"/>
              </a:defRPr>
            </a:lvl5pPr>
            <a:lvl6pPr marL="2550849" indent="-231895" eaLnBrk="0" fontAlgn="base" hangingPunct="0">
              <a:spcBef>
                <a:spcPct val="0"/>
              </a:spcBef>
              <a:spcAft>
                <a:spcPct val="0"/>
              </a:spcAft>
              <a:defRPr>
                <a:solidFill>
                  <a:schemeClr val="tx1"/>
                </a:solidFill>
                <a:latin typeface="Arial" pitchFamily="34" charset="0"/>
                <a:ea typeface="MS PGothic" pitchFamily="34" charset="-128"/>
              </a:defRPr>
            </a:lvl6pPr>
            <a:lvl7pPr marL="3014639" indent="-231895" eaLnBrk="0" fontAlgn="base" hangingPunct="0">
              <a:spcBef>
                <a:spcPct val="0"/>
              </a:spcBef>
              <a:spcAft>
                <a:spcPct val="0"/>
              </a:spcAft>
              <a:defRPr>
                <a:solidFill>
                  <a:schemeClr val="tx1"/>
                </a:solidFill>
                <a:latin typeface="Arial" pitchFamily="34" charset="0"/>
                <a:ea typeface="MS PGothic" pitchFamily="34" charset="-128"/>
              </a:defRPr>
            </a:lvl7pPr>
            <a:lvl8pPr marL="3478430" indent="-231895" eaLnBrk="0" fontAlgn="base" hangingPunct="0">
              <a:spcBef>
                <a:spcPct val="0"/>
              </a:spcBef>
              <a:spcAft>
                <a:spcPct val="0"/>
              </a:spcAft>
              <a:defRPr>
                <a:solidFill>
                  <a:schemeClr val="tx1"/>
                </a:solidFill>
                <a:latin typeface="Arial" pitchFamily="34" charset="0"/>
                <a:ea typeface="MS PGothic" pitchFamily="34" charset="-128"/>
              </a:defRPr>
            </a:lvl8pPr>
            <a:lvl9pPr marL="3942221" indent="-231895" eaLnBrk="0" fontAlgn="base" hangingPunct="0">
              <a:spcBef>
                <a:spcPct val="0"/>
              </a:spcBef>
              <a:spcAft>
                <a:spcPct val="0"/>
              </a:spcAft>
              <a:defRPr>
                <a:solidFill>
                  <a:schemeClr val="tx1"/>
                </a:solidFill>
                <a:latin typeface="Arial" pitchFamily="34" charset="0"/>
                <a:ea typeface="MS PGothic" pitchFamily="34" charset="-128"/>
              </a:defRPr>
            </a:lvl9pPr>
          </a:lstStyle>
          <a:p>
            <a:pPr>
              <a:defRPr/>
            </a:pPr>
            <a:fld id="{D2D96BEF-5671-4EC9-8653-A9D6BD6E119B}" type="slidenum">
              <a:rPr lang="en-US" altLang="en-US">
                <a:solidFill>
                  <a:srgbClr val="000000"/>
                </a:solidFill>
                <a:latin typeface="Verdana" pitchFamily="34" charset="0"/>
              </a:rPr>
              <a:pPr>
                <a:defRPr/>
              </a:pPr>
              <a:t>48</a:t>
            </a:fld>
            <a:endParaRPr lang="en-US" altLang="en-US" dirty="0">
              <a:solidFill>
                <a:srgbClr val="000000"/>
              </a:solidFill>
              <a:latin typeface="Verdana" pitchFamily="34" charset="0"/>
            </a:endParaRPr>
          </a:p>
        </p:txBody>
      </p:sp>
      <p:sp>
        <p:nvSpPr>
          <p:cNvPr id="8" name="Notes Placeholder 2"/>
          <p:cNvSpPr>
            <a:spLocks noGrp="1"/>
          </p:cNvSpPr>
          <p:nvPr>
            <p:ph type="body" sz="quarter" idx="10"/>
          </p:nvPr>
        </p:nvSpPr>
        <p:spPr bwMode="auto">
          <a:xfrm>
            <a:off x="144109"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 </a:t>
            </a:r>
          </a:p>
          <a:p>
            <a:pPr>
              <a:lnSpc>
                <a:spcPct val="100000"/>
              </a:lnSpc>
              <a:spcBef>
                <a:spcPts val="0"/>
              </a:spcBef>
              <a:defRPr/>
            </a:pPr>
            <a:endParaRPr lang="en-US" sz="800" dirty="0"/>
          </a:p>
          <a:p>
            <a:pPr marL="232802" lvl="1" indent="-232802" eaLnBrk="1" hangingPunct="1">
              <a:lnSpc>
                <a:spcPct val="100000"/>
              </a:lnSpc>
              <a:spcBef>
                <a:spcPts val="0"/>
              </a:spcBef>
              <a:buFont typeface="+mj-lt"/>
              <a:buAutoNum type="arabicParenR"/>
              <a:defRPr/>
            </a:pPr>
            <a:r>
              <a:rPr lang="en-US" altLang="en-US" sz="1100" dirty="0"/>
              <a:t>Tell students in one sentence what they will be learning.</a:t>
            </a:r>
          </a:p>
          <a:p>
            <a:pPr marL="232802" lvl="1" indent="-232802" eaLnBrk="1" hangingPunct="1">
              <a:lnSpc>
                <a:spcPct val="100000"/>
              </a:lnSpc>
              <a:spcBef>
                <a:spcPts val="0"/>
              </a:spcBef>
              <a:buFont typeface="+mj-lt"/>
              <a:buAutoNum type="arabicParenR"/>
              <a:defRPr/>
            </a:pPr>
            <a:r>
              <a:rPr lang="en-US" altLang="en-US" sz="1100" dirty="0"/>
              <a:t>Provide students with the resilience Core Competency the skill targets. </a:t>
            </a:r>
          </a:p>
          <a:p>
            <a:pPr marL="231895" lvl="1" indent="-231895" eaLnBrk="1" hangingPunct="1">
              <a:lnSpc>
                <a:spcPct val="100000"/>
              </a:lnSpc>
              <a:spcBef>
                <a:spcPts val="0"/>
              </a:spcBef>
              <a:defRPr/>
            </a:pPr>
            <a:endParaRPr lang="en-US" altLang="en-US" sz="800" b="1" dirty="0"/>
          </a:p>
          <a:p>
            <a:pPr marL="231895" lvl="1" indent="-231895" eaLnBrk="1" hangingPunct="1">
              <a:lnSpc>
                <a:spcPct val="100000"/>
              </a:lnSpc>
              <a:spcBef>
                <a:spcPts val="0"/>
              </a:spcBef>
              <a:defRPr/>
            </a:pPr>
            <a:r>
              <a:rPr lang="en-US" altLang="en-US" sz="1100" b="1" dirty="0"/>
              <a:t>Key Points:</a:t>
            </a:r>
          </a:p>
          <a:p>
            <a:pPr marL="231895" lvl="1" indent="-231895" eaLnBrk="1" hangingPunct="1">
              <a:lnSpc>
                <a:spcPct val="100000"/>
              </a:lnSpc>
              <a:spcBef>
                <a:spcPts val="0"/>
              </a:spcBef>
              <a:defRPr/>
            </a:pPr>
            <a:endParaRPr lang="en-US" altLang="en-US" sz="800" b="1" dirty="0"/>
          </a:p>
          <a:p>
            <a:pPr marL="231895" lvl="1" indent="-231895" eaLnBrk="1" hangingPunct="1">
              <a:lnSpc>
                <a:spcPct val="100000"/>
              </a:lnSpc>
              <a:spcBef>
                <a:spcPts val="0"/>
              </a:spcBef>
              <a:defRPr/>
            </a:pPr>
            <a:r>
              <a:rPr lang="en-US" altLang="en-US" sz="1100" b="1" u="sng" dirty="0"/>
              <a:t>Skill</a:t>
            </a:r>
            <a:r>
              <a:rPr lang="en-US" altLang="en-US" sz="1100" b="1" dirty="0">
                <a:solidFill>
                  <a:srgbClr val="FF0000"/>
                </a:solidFill>
              </a:rPr>
              <a:t> </a:t>
            </a:r>
            <a:r>
              <a:rPr lang="en-US" altLang="en-US" sz="1100" dirty="0">
                <a:solidFill>
                  <a:srgbClr val="FF0000"/>
                </a:solidFill>
              </a:rPr>
              <a:t> </a:t>
            </a:r>
          </a:p>
          <a:p>
            <a:pPr marL="231895" lvl="1" indent="-231895" eaLnBrk="1" hangingPunct="1">
              <a:lnSpc>
                <a:spcPct val="100000"/>
              </a:lnSpc>
              <a:spcBef>
                <a:spcPts val="0"/>
              </a:spcBef>
              <a:defRPr/>
            </a:pPr>
            <a:endParaRPr lang="en-US" altLang="en-US" sz="800" b="1" dirty="0"/>
          </a:p>
          <a:p>
            <a:pPr marL="232802" lvl="1" indent="-232802" eaLnBrk="1" hangingPunct="1">
              <a:lnSpc>
                <a:spcPct val="100000"/>
              </a:lnSpc>
              <a:spcBef>
                <a:spcPts val="0"/>
              </a:spcBef>
              <a:buFont typeface="+mj-lt"/>
              <a:buAutoNum type="arabicParenR"/>
              <a:defRPr/>
            </a:pPr>
            <a:r>
              <a:rPr lang="en-US" altLang="en-US" sz="1100" dirty="0"/>
              <a:t>Energy Management is about regulating energy levels deliberately in order to perform better, more consistently, as well as deal effectively with stress. </a:t>
            </a:r>
          </a:p>
          <a:p>
            <a:pPr marL="232802" lvl="1" indent="-232802" eaLnBrk="1" hangingPunct="1">
              <a:lnSpc>
                <a:spcPct val="100000"/>
              </a:lnSpc>
              <a:spcBef>
                <a:spcPts val="0"/>
              </a:spcBef>
              <a:buFont typeface="+mj-lt"/>
              <a:buAutoNum type="arabicParenR"/>
              <a:defRPr/>
            </a:pPr>
            <a:r>
              <a:rPr lang="en-US" altLang="en-US" sz="1100" dirty="0"/>
              <a:t>Energy Management builds Self-regulation. </a:t>
            </a:r>
          </a:p>
          <a:p>
            <a:pPr marL="231895" lvl="1" indent="-231895" eaLnBrk="1" hangingPunct="1">
              <a:lnSpc>
                <a:spcPct val="100000"/>
              </a:lnSpc>
              <a:spcBef>
                <a:spcPts val="0"/>
              </a:spcBef>
              <a:defRPr/>
            </a:pPr>
            <a:endParaRPr lang="en-US" altLang="en-US" sz="1100" dirty="0"/>
          </a:p>
          <a:p>
            <a:pPr marL="223524" indent="-223524" eaLnBrk="1" hangingPunct="1">
              <a:buFont typeface="+mj-lt"/>
              <a:buAutoNum type="arabicPeriod"/>
              <a:defRPr/>
            </a:pPr>
            <a:endParaRPr lang="en-US" sz="1100" dirty="0"/>
          </a:p>
          <a:p>
            <a:pPr eaLnBrk="1" hangingPunct="1">
              <a:defRPr/>
            </a:pPr>
            <a:endParaRPr lang="en-US" sz="1000" dirty="0"/>
          </a:p>
          <a:p>
            <a:pPr>
              <a:defRPr/>
            </a:pPr>
            <a:endParaRPr lang="en-US" sz="1000"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1235107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4035" name="Notes Placeholder 2"/>
          <p:cNvSpPr>
            <a:spLocks noGrp="1"/>
          </p:cNvSpPr>
          <p:nvPr>
            <p:ph type="body" idx="1"/>
          </p:nvPr>
        </p:nvSpPr>
        <p:spPr bwMode="auto">
          <a:xfrm>
            <a:off x="144109" y="3238680"/>
            <a:ext cx="3829249" cy="5687282"/>
          </a:xfrm>
          <a:noFill/>
        </p:spPr>
        <p:txBody>
          <a:bodyPr wrap="square" numCol="1" anchor="t" anchorCtr="0" compatLnSpc="1">
            <a:prstTxWarp prst="textNoShape">
              <a:avLst/>
            </a:prstTxWarp>
            <a:normAutofit/>
          </a:bodyPr>
          <a:lstStyle/>
          <a:p>
            <a:pPr>
              <a:lnSpc>
                <a:spcPct val="100000"/>
              </a:lnSpc>
              <a:spcBef>
                <a:spcPct val="0"/>
              </a:spcBef>
            </a:pPr>
            <a:r>
              <a:rPr lang="en-US" sz="1100" b="1" dirty="0"/>
              <a:t>Instructor Notes: </a:t>
            </a:r>
          </a:p>
          <a:p>
            <a:pPr>
              <a:lnSpc>
                <a:spcPct val="100000"/>
              </a:lnSpc>
              <a:spcBef>
                <a:spcPct val="0"/>
              </a:spcBef>
            </a:pPr>
            <a:endParaRPr lang="en-US" sz="800" b="1" dirty="0"/>
          </a:p>
          <a:p>
            <a:pPr marL="232802" lvl="1" indent="-232802" eaLnBrk="1" hangingPunct="1">
              <a:lnSpc>
                <a:spcPct val="100000"/>
              </a:lnSpc>
              <a:buFont typeface="+mj-lt"/>
              <a:buAutoNum type="arabicParenR"/>
              <a:defRPr/>
            </a:pPr>
            <a:r>
              <a:rPr lang="en-US" sz="1100" dirty="0"/>
              <a:t>Stress impacts our energy level.</a:t>
            </a:r>
          </a:p>
          <a:p>
            <a:pPr marL="232802" lvl="1" indent="-232802" eaLnBrk="1" hangingPunct="1">
              <a:lnSpc>
                <a:spcPct val="100000"/>
              </a:lnSpc>
              <a:buFont typeface="+mj-lt"/>
              <a:buAutoNum type="arabicParenR"/>
              <a:defRPr/>
            </a:pPr>
            <a:r>
              <a:rPr lang="en-US" sz="1100" dirty="0"/>
              <a:t>Resilient individuals focus their energy on what they can control and influence and accept the things they cannot control. </a:t>
            </a:r>
          </a:p>
          <a:p>
            <a:pPr marL="232802" lvl="1" indent="-232802" eaLnBrk="1" hangingPunct="1">
              <a:lnSpc>
                <a:spcPct val="100000"/>
              </a:lnSpc>
              <a:buFont typeface="+mj-lt"/>
              <a:buAutoNum type="arabicParenR"/>
              <a:defRPr/>
            </a:pPr>
            <a:r>
              <a:rPr lang="en-US" sz="1100" dirty="0"/>
              <a:t>Ask students how controlling our thoughts can manage our energy. </a:t>
            </a:r>
          </a:p>
          <a:p>
            <a:pPr marL="232802" lvl="1" indent="-232802" eaLnBrk="1" hangingPunct="1">
              <a:lnSpc>
                <a:spcPct val="100000"/>
              </a:lnSpc>
              <a:buFont typeface="+mj-lt"/>
              <a:buAutoNum type="arabicParenR"/>
              <a:defRPr/>
            </a:pPr>
            <a:r>
              <a:rPr lang="en-US" sz="1100" dirty="0"/>
              <a:t>Tie controlling thoughts to the skill of ATC (i.e., because Thoughts drive Consequences, by controlling our thoughts we can influence how our body reacts).</a:t>
            </a:r>
          </a:p>
          <a:p>
            <a:pPr marL="231895" lvl="1" indent="-231895" eaLnBrk="1" hangingPunct="1">
              <a:lnSpc>
                <a:spcPct val="100000"/>
              </a:lnSpc>
              <a:buFont typeface="+mj-lt"/>
              <a:buAutoNum type="arabicParenR"/>
              <a:defRPr/>
            </a:pPr>
            <a:endParaRPr lang="en-US" sz="800" dirty="0"/>
          </a:p>
          <a:p>
            <a:pPr marL="0" lvl="1" eaLnBrk="1" hangingPunct="1">
              <a:lnSpc>
                <a:spcPct val="100000"/>
              </a:lnSpc>
              <a:defRPr/>
            </a:pPr>
            <a:r>
              <a:rPr lang="en-US" sz="1100" b="1" dirty="0"/>
              <a:t>Key Points: </a:t>
            </a:r>
          </a:p>
          <a:p>
            <a:pPr marL="0" lvl="1" eaLnBrk="1" hangingPunct="1">
              <a:lnSpc>
                <a:spcPct val="100000"/>
              </a:lnSpc>
              <a:defRPr/>
            </a:pPr>
            <a:endParaRPr lang="en-US" sz="800" dirty="0"/>
          </a:p>
          <a:p>
            <a:pPr marL="232802" lvl="1" indent="-232802" eaLnBrk="1" hangingPunct="1">
              <a:lnSpc>
                <a:spcPct val="100000"/>
              </a:lnSpc>
              <a:buFont typeface="+mj-lt"/>
              <a:buAutoNum type="arabicParenR"/>
              <a:defRPr/>
            </a:pPr>
            <a:r>
              <a:rPr lang="en-US" sz="1100" dirty="0"/>
              <a:t>By identifying what we can change, and what we can’t, we can develop a strategy to deal with those things we can change, and learn to live with those things we can’t change. </a:t>
            </a:r>
          </a:p>
          <a:p>
            <a:pPr marL="232802" lvl="1" indent="-232802" eaLnBrk="1" hangingPunct="1">
              <a:lnSpc>
                <a:spcPct val="100000"/>
              </a:lnSpc>
              <a:buFont typeface="+mj-lt"/>
              <a:buAutoNum type="arabicParenR"/>
              <a:defRPr/>
            </a:pPr>
            <a:r>
              <a:rPr lang="en-US" sz="1100" dirty="0"/>
              <a:t>By developing a strategy for dealing with what we  can control, we empower ourselves to manage those things we can change in an effective way.</a:t>
            </a:r>
          </a:p>
          <a:p>
            <a:pPr marL="232802" lvl="1" indent="-232802" eaLnBrk="1" hangingPunct="1">
              <a:lnSpc>
                <a:spcPct val="100000"/>
              </a:lnSpc>
              <a:buFont typeface="+mj-lt"/>
              <a:buAutoNum type="arabicParenR"/>
              <a:defRPr/>
            </a:pPr>
            <a:r>
              <a:rPr lang="en-US" sz="1100" dirty="0"/>
              <a:t>We can manage our energy by controlling our thoughts</a:t>
            </a:r>
            <a:r>
              <a:rPr lang="en-US" sz="1100" dirty="0">
                <a:ea typeface="Verdana" pitchFamily="34" charset="0"/>
                <a:cs typeface="Verdana" pitchFamily="34" charset="0"/>
              </a:rPr>
              <a:t>. </a:t>
            </a:r>
            <a:endParaRPr lang="en-US" sz="1100" dirty="0"/>
          </a:p>
        </p:txBody>
      </p:sp>
      <p:sp>
        <p:nvSpPr>
          <p:cNvPr id="6" name="Slide Number Placeholder 5"/>
          <p:cNvSpPr>
            <a:spLocks noGrp="1"/>
          </p:cNvSpPr>
          <p:nvPr>
            <p:ph type="sldNum" sz="quarter" idx="5"/>
          </p:nvPr>
        </p:nvSpPr>
        <p:spPr/>
        <p:txBody>
          <a:bodyPr/>
          <a:lstStyle/>
          <a:p>
            <a:pPr>
              <a:defRPr/>
            </a:pPr>
            <a:fld id="{8ABB8A4A-2FFC-4C35-9F6F-67126C9BBC0C}" type="slidenum">
              <a:rPr lang="en-US" smtClean="0"/>
              <a:pPr>
                <a:defRPr/>
              </a:pPr>
              <a:t>49</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478987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6" name="Slide Number Placeholder 5"/>
          <p:cNvSpPr>
            <a:spLocks noGrp="1"/>
          </p:cNvSpPr>
          <p:nvPr>
            <p:ph type="sldNum" sz="quarter" idx="5"/>
          </p:nvPr>
        </p:nvSpPr>
        <p:spPr/>
        <p:txBody>
          <a:bodyPr/>
          <a:lstStyle/>
          <a:p>
            <a:pPr>
              <a:defRPr/>
            </a:pPr>
            <a:fld id="{C38F67E3-0416-4D92-8C8D-7C1B4F45958F}" type="slidenum">
              <a:rPr lang="en-US" smtClean="0"/>
              <a:pPr>
                <a:defRPr/>
              </a:pPr>
              <a:t>5</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8" name="Notes Placeholder 2"/>
          <p:cNvSpPr>
            <a:spLocks noGrp="1"/>
          </p:cNvSpPr>
          <p:nvPr>
            <p:ph type="body" sz="quarter" idx="10"/>
          </p:nvPr>
        </p:nvSpPr>
        <p:spPr/>
        <p:txBody>
          <a:bodyPr>
            <a:normAutofit/>
          </a:bodyPr>
          <a:lstStyle/>
          <a:p>
            <a:pPr>
              <a:lnSpc>
                <a:spcPct val="100000"/>
              </a:lnSpc>
              <a:spcBef>
                <a:spcPts val="0"/>
              </a:spcBef>
              <a:defRPr/>
            </a:pPr>
            <a:r>
              <a:rPr lang="en-US" sz="1100" b="1" dirty="0"/>
              <a:t>Instructor Notes: </a:t>
            </a:r>
          </a:p>
          <a:p>
            <a:pPr>
              <a:lnSpc>
                <a:spcPct val="100000"/>
              </a:lnSpc>
              <a:spcBef>
                <a:spcPts val="0"/>
              </a:spcBef>
              <a:defRPr/>
            </a:pPr>
            <a:endParaRPr lang="en-US" sz="800" u="sng" dirty="0"/>
          </a:p>
          <a:p>
            <a:pPr marL="232802" lvl="1" indent="-232802">
              <a:spcBef>
                <a:spcPts val="0"/>
              </a:spcBef>
              <a:buFont typeface="+mj-lt"/>
              <a:buAutoNum type="arabicParenR"/>
              <a:defRPr/>
            </a:pPr>
            <a:r>
              <a:rPr lang="en-US" sz="1100" dirty="0"/>
              <a:t>Resilience is not about suppressing emotions; it’s about regulating/expressing them appropriately.</a:t>
            </a:r>
          </a:p>
          <a:p>
            <a:pPr marL="232802" lvl="1" indent="-232802">
              <a:spcBef>
                <a:spcPts val="0"/>
              </a:spcBef>
              <a:buFont typeface="+mj-lt"/>
              <a:buAutoNum type="arabicParenR"/>
              <a:defRPr/>
            </a:pPr>
            <a:r>
              <a:rPr lang="en-US" sz="1100" dirty="0"/>
              <a:t>Resilience is not about handling everything on your own; asking for help is a resilient strategy.</a:t>
            </a:r>
          </a:p>
          <a:p>
            <a:pPr marL="232802" lvl="1" indent="-232802">
              <a:spcBef>
                <a:spcPts val="0"/>
              </a:spcBef>
              <a:buFont typeface="+mj-lt"/>
              <a:buAutoNum type="arabicParenR"/>
              <a:defRPr/>
            </a:pPr>
            <a:r>
              <a:rPr lang="en-US" sz="1100" dirty="0"/>
              <a:t>Resilience is not about always being composed and graceful; sometimes it’s just muddling through.</a:t>
            </a:r>
          </a:p>
          <a:p>
            <a:pPr marL="232802" lvl="1" indent="-232802">
              <a:spcBef>
                <a:spcPts val="0"/>
              </a:spcBef>
              <a:buFont typeface="+mj-lt"/>
              <a:buAutoNum type="arabicParenR"/>
              <a:defRPr/>
            </a:pPr>
            <a:r>
              <a:rPr lang="en-US" sz="1100" dirty="0"/>
              <a:t>Resilience is not pre-determined at birth.  It is developed and reinforced through life experiences.</a:t>
            </a:r>
          </a:p>
          <a:p>
            <a:pPr>
              <a:defRPr/>
            </a:pPr>
            <a:endParaRPr lang="en-US" sz="800" b="1" dirty="0"/>
          </a:p>
          <a:p>
            <a:pPr>
              <a:defRPr/>
            </a:pPr>
            <a:r>
              <a:rPr lang="en-US" sz="1100" b="1" u="sng" dirty="0"/>
              <a:t>Activity</a:t>
            </a:r>
            <a:r>
              <a:rPr lang="en-US" sz="1100" u="sng" dirty="0"/>
              <a:t> (Low-Tech)</a:t>
            </a:r>
          </a:p>
          <a:p>
            <a:pPr>
              <a:defRPr/>
            </a:pPr>
            <a:endParaRPr lang="en-US" sz="1100" u="sng" dirty="0"/>
          </a:p>
          <a:p>
            <a:pPr>
              <a:defRPr/>
            </a:pPr>
            <a:r>
              <a:rPr lang="en-US" sz="1100" dirty="0"/>
              <a:t>Discussion: Discuss with students why asking for help is a resilient strategy. Ask students to think of people they can turn to for help (e.g., peers, family, teachers, coaches). Emphasize that seeking help is a resilient strategy. </a:t>
            </a:r>
          </a:p>
          <a:p>
            <a:pPr marL="222396" indent="-222396">
              <a:buFont typeface="+mj-lt"/>
              <a:buAutoNum type="arabicPeriod"/>
              <a:defRPr/>
            </a:pPr>
            <a:endParaRPr lang="en-US" sz="800" dirty="0"/>
          </a:p>
          <a:p>
            <a:pPr>
              <a:spcBef>
                <a:spcPts val="0"/>
              </a:spcBef>
              <a:defRPr/>
            </a:pPr>
            <a:r>
              <a:rPr lang="en-US" sz="1100" b="1" dirty="0"/>
              <a:t>Key Points:</a:t>
            </a:r>
          </a:p>
          <a:p>
            <a:pPr>
              <a:spcBef>
                <a:spcPts val="0"/>
              </a:spcBef>
              <a:defRPr/>
            </a:pPr>
            <a:endParaRPr lang="en-US" sz="800" dirty="0"/>
          </a:p>
          <a:p>
            <a:pPr>
              <a:spcBef>
                <a:spcPts val="0"/>
              </a:spcBef>
              <a:defRPr/>
            </a:pPr>
            <a:r>
              <a:rPr lang="en-US" sz="1100" dirty="0"/>
              <a:t>Resilience is obtainable by all.</a:t>
            </a:r>
          </a:p>
          <a:p>
            <a:pPr marL="220347" lvl="1" indent="-220347">
              <a:spcBef>
                <a:spcPts val="0"/>
              </a:spcBef>
              <a:buFont typeface="Arial" pitchFamily="34" charset="0"/>
              <a:buAutoNum type="arabicPeriod"/>
              <a:defRPr/>
            </a:pPr>
            <a:endParaRPr lang="en-US" sz="1100" dirty="0"/>
          </a:p>
        </p:txBody>
      </p:sp>
    </p:spTree>
    <p:extLst>
      <p:ext uri="{BB962C8B-B14F-4D97-AF65-F5344CB8AC3E}">
        <p14:creationId xmlns:p14="http://schemas.microsoft.com/office/powerpoint/2010/main" val="4513572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5059" name="Notes Placeholder 2"/>
          <p:cNvSpPr>
            <a:spLocks noGrp="1"/>
          </p:cNvSpPr>
          <p:nvPr>
            <p:ph type="body" idx="1"/>
          </p:nvPr>
        </p:nvSpPr>
        <p:spPr bwMode="auto">
          <a:xfrm>
            <a:off x="80410" y="3149611"/>
            <a:ext cx="4065791" cy="5786908"/>
          </a:xfrm>
          <a:noFill/>
        </p:spPr>
        <p:txBody>
          <a:bodyPr wrap="square" numCol="1" anchor="t" anchorCtr="0" compatLnSpc="1">
            <a:prstTxWarp prst="textNoShape">
              <a:avLst/>
            </a:prstTxWarp>
            <a:noAutofit/>
          </a:bodyPr>
          <a:lstStyle/>
          <a:p>
            <a:pPr>
              <a:lnSpc>
                <a:spcPct val="100000"/>
              </a:lnSpc>
              <a:spcBef>
                <a:spcPct val="0"/>
              </a:spcBef>
            </a:pPr>
            <a:r>
              <a:rPr lang="en-US" altLang="en-US" sz="1100" b="1" dirty="0"/>
              <a:t>Instructor Notes: </a:t>
            </a:r>
          </a:p>
          <a:p>
            <a:pPr>
              <a:lnSpc>
                <a:spcPct val="100000"/>
              </a:lnSpc>
              <a:spcBef>
                <a:spcPct val="0"/>
              </a:spcBef>
            </a:pPr>
            <a:endParaRPr lang="en-US" altLang="en-US" sz="800" u="sng" dirty="0"/>
          </a:p>
          <a:p>
            <a:pPr>
              <a:lnSpc>
                <a:spcPct val="100000"/>
              </a:lnSpc>
              <a:spcBef>
                <a:spcPct val="0"/>
              </a:spcBef>
            </a:pPr>
            <a:r>
              <a:rPr lang="en-US" altLang="en-US" sz="1100" b="1" u="sng" dirty="0"/>
              <a:t>Activity</a:t>
            </a:r>
            <a:r>
              <a:rPr lang="en-US" altLang="en-US" sz="1100" u="sng" dirty="0"/>
              <a:t> (Low-Tech)</a:t>
            </a:r>
          </a:p>
          <a:p>
            <a:pPr>
              <a:lnSpc>
                <a:spcPct val="100000"/>
              </a:lnSpc>
              <a:spcBef>
                <a:spcPct val="0"/>
              </a:spcBef>
            </a:pPr>
            <a:endParaRPr lang="en-US" altLang="en-US" sz="1100" u="sng" dirty="0"/>
          </a:p>
          <a:p>
            <a:pPr marL="234419" indent="-234419" defTabSz="885858" fontAlgn="auto">
              <a:lnSpc>
                <a:spcPct val="100000"/>
              </a:lnSpc>
              <a:spcBef>
                <a:spcPct val="20000"/>
              </a:spcBef>
              <a:spcAft>
                <a:spcPts val="0"/>
              </a:spcAft>
              <a:buFont typeface="+mj-lt"/>
              <a:buAutoNum type="arabicParenR"/>
              <a:defRPr/>
            </a:pPr>
            <a:r>
              <a:rPr lang="en-US" sz="1000" dirty="0">
                <a:ea typeface="Verdana" pitchFamily="34" charset="0"/>
                <a:cs typeface="Verdana" pitchFamily="34" charset="0"/>
              </a:rPr>
              <a:t>Refer students to the Participant Workbook. This activity will bring the concept into the students’ personal worlds, and allow them to develop strategies to deal with stress. </a:t>
            </a:r>
          </a:p>
          <a:p>
            <a:pPr marL="234419" indent="-234419" defTabSz="885858" fontAlgn="auto">
              <a:lnSpc>
                <a:spcPct val="100000"/>
              </a:lnSpc>
              <a:spcBef>
                <a:spcPct val="20000"/>
              </a:spcBef>
              <a:spcAft>
                <a:spcPts val="0"/>
              </a:spcAft>
              <a:buFont typeface="+mj-lt"/>
              <a:buAutoNum type="arabicParenR"/>
              <a:defRPr/>
            </a:pPr>
            <a:r>
              <a:rPr lang="en-US" sz="1000" dirty="0">
                <a:ea typeface="Verdana" pitchFamily="34" charset="0"/>
                <a:cs typeface="Verdana" pitchFamily="34" charset="0"/>
              </a:rPr>
              <a:t>Use the complete example in the Participant Workbook to instruct students on how to complete the activity. </a:t>
            </a:r>
            <a:endParaRPr lang="en-US" altLang="en-US" sz="1000" dirty="0">
              <a:ea typeface="Verdana" pitchFamily="34" charset="0"/>
              <a:cs typeface="Verdana" pitchFamily="34" charset="0"/>
            </a:endParaRPr>
          </a:p>
          <a:p>
            <a:pPr marL="234419" indent="-234419" defTabSz="885858" fontAlgn="auto">
              <a:lnSpc>
                <a:spcPct val="100000"/>
              </a:lnSpc>
              <a:spcBef>
                <a:spcPct val="20000"/>
              </a:spcBef>
              <a:spcAft>
                <a:spcPts val="0"/>
              </a:spcAft>
              <a:buFont typeface="+mj-lt"/>
              <a:buAutoNum type="arabicParenR"/>
              <a:defRPr/>
            </a:pPr>
            <a:r>
              <a:rPr lang="en-US" altLang="en-US" sz="1000" dirty="0">
                <a:ea typeface="Verdana" pitchFamily="34" charset="0"/>
                <a:cs typeface="Verdana" pitchFamily="34" charset="0"/>
              </a:rPr>
              <a:t>Have students make a list of the things that are stressing them out. Give students some examples to consider and prompt students to include both positive and negative things (e.g., math homework, curfew, basketball practice, fighting with friends, finding a homecoming date).</a:t>
            </a:r>
          </a:p>
          <a:p>
            <a:pPr marL="234419" indent="-234419" defTabSz="885858" fontAlgn="auto">
              <a:lnSpc>
                <a:spcPct val="100000"/>
              </a:lnSpc>
              <a:spcBef>
                <a:spcPct val="20000"/>
              </a:spcBef>
              <a:spcAft>
                <a:spcPts val="0"/>
              </a:spcAft>
              <a:buFont typeface="+mj-lt"/>
              <a:buAutoNum type="arabicParenR"/>
              <a:defRPr/>
            </a:pPr>
            <a:r>
              <a:rPr lang="en-US" altLang="en-US" sz="1000" dirty="0">
                <a:ea typeface="Verdana" pitchFamily="34" charset="0"/>
                <a:cs typeface="Verdana" pitchFamily="34" charset="0"/>
              </a:rPr>
              <a:t>Students then circle the “B” if they consider the stressor a “BIG DEAL” and the “L” if they consider the stressor a “LITTLE DEAL.”</a:t>
            </a:r>
          </a:p>
          <a:p>
            <a:pPr marL="234419" indent="-234419" defTabSz="885858" fontAlgn="auto">
              <a:lnSpc>
                <a:spcPct val="100000"/>
              </a:lnSpc>
              <a:spcBef>
                <a:spcPct val="20000"/>
              </a:spcBef>
              <a:spcAft>
                <a:spcPts val="0"/>
              </a:spcAft>
              <a:buFont typeface="+mj-lt"/>
              <a:buAutoNum type="arabicParenR"/>
              <a:defRPr/>
            </a:pPr>
            <a:r>
              <a:rPr lang="en-US" altLang="en-US" sz="1000" dirty="0">
                <a:ea typeface="Verdana" pitchFamily="34" charset="0"/>
                <a:cs typeface="Verdana" pitchFamily="34" charset="0"/>
              </a:rPr>
              <a:t>Students then decide if their stressors are “CONTROLLABLE” or “UNCONTROLLABLE” and place them into quadrants. </a:t>
            </a:r>
          </a:p>
          <a:p>
            <a:pPr marL="234419" indent="-234419" defTabSz="885858" fontAlgn="auto">
              <a:lnSpc>
                <a:spcPct val="100000"/>
              </a:lnSpc>
              <a:spcBef>
                <a:spcPct val="20000"/>
              </a:spcBef>
              <a:spcAft>
                <a:spcPts val="0"/>
              </a:spcAft>
              <a:buFont typeface="+mj-lt"/>
              <a:buAutoNum type="arabicParenR"/>
              <a:defRPr/>
            </a:pPr>
            <a:r>
              <a:rPr lang="en-US" altLang="en-US" sz="1000" dirty="0">
                <a:ea typeface="Verdana" pitchFamily="34" charset="0"/>
                <a:cs typeface="Verdana" pitchFamily="34" charset="0"/>
              </a:rPr>
              <a:t>Review the strategies for dealing with each quadrant (i.e. take action to fix the problem, work to change how you think about it, accept it). </a:t>
            </a:r>
          </a:p>
          <a:p>
            <a:pPr marL="234419" indent="-234419" defTabSz="885858" fontAlgn="auto">
              <a:lnSpc>
                <a:spcPct val="100000"/>
              </a:lnSpc>
              <a:spcBef>
                <a:spcPct val="20000"/>
              </a:spcBef>
              <a:spcAft>
                <a:spcPts val="0"/>
              </a:spcAft>
              <a:buFont typeface="+mj-lt"/>
              <a:buAutoNum type="arabicParenR"/>
              <a:defRPr/>
            </a:pPr>
            <a:r>
              <a:rPr lang="en-US" altLang="en-US" sz="1000" dirty="0">
                <a:ea typeface="Verdana" pitchFamily="34" charset="0"/>
                <a:cs typeface="Verdana" pitchFamily="34" charset="0"/>
              </a:rPr>
              <a:t>Have each student write down at least one thing they can do to lower their stress. </a:t>
            </a:r>
          </a:p>
          <a:p>
            <a:pPr marL="234419" indent="-234419" defTabSz="885858" fontAlgn="auto">
              <a:lnSpc>
                <a:spcPct val="100000"/>
              </a:lnSpc>
              <a:spcBef>
                <a:spcPct val="20000"/>
              </a:spcBef>
              <a:spcAft>
                <a:spcPts val="0"/>
              </a:spcAft>
              <a:buFont typeface="+mj-lt"/>
              <a:buAutoNum type="arabicParenR"/>
              <a:defRPr/>
            </a:pPr>
            <a:r>
              <a:rPr lang="en-US" altLang="en-US" sz="1000" dirty="0">
                <a:ea typeface="Verdana" pitchFamily="34" charset="0"/>
                <a:cs typeface="Verdana" pitchFamily="34" charset="0"/>
              </a:rPr>
              <a:t>Ask a couple students to share their strategy to lower stress with the class. </a:t>
            </a:r>
          </a:p>
          <a:p>
            <a:pPr defTabSz="885858" fontAlgn="auto">
              <a:lnSpc>
                <a:spcPct val="100000"/>
              </a:lnSpc>
              <a:spcBef>
                <a:spcPct val="20000"/>
              </a:spcBef>
              <a:spcAft>
                <a:spcPts val="0"/>
              </a:spcAft>
              <a:defRPr/>
            </a:pPr>
            <a:endParaRPr lang="en-US" altLang="en-US" sz="1000" dirty="0">
              <a:ea typeface="Verdana" pitchFamily="34" charset="0"/>
              <a:cs typeface="Verdana" pitchFamily="34" charset="0"/>
            </a:endParaRPr>
          </a:p>
          <a:p>
            <a:pPr marL="221464" indent="-221464">
              <a:lnSpc>
                <a:spcPct val="100000"/>
              </a:lnSpc>
              <a:spcBef>
                <a:spcPct val="0"/>
              </a:spcBef>
            </a:pPr>
            <a:r>
              <a:rPr lang="en-US" altLang="en-US" sz="1000" b="1" dirty="0"/>
              <a:t>Key Points: </a:t>
            </a:r>
          </a:p>
          <a:p>
            <a:pPr marL="221464" indent="-221464">
              <a:lnSpc>
                <a:spcPct val="100000"/>
              </a:lnSpc>
              <a:spcBef>
                <a:spcPct val="0"/>
              </a:spcBef>
            </a:pPr>
            <a:endParaRPr lang="en-US" altLang="en-US" sz="1000" b="1" dirty="0"/>
          </a:p>
          <a:p>
            <a:pPr marL="221464" indent="-221464">
              <a:lnSpc>
                <a:spcPct val="100000"/>
              </a:lnSpc>
              <a:spcBef>
                <a:spcPct val="0"/>
              </a:spcBef>
              <a:buAutoNum type="arabicPeriod"/>
            </a:pPr>
            <a:r>
              <a:rPr lang="en-US" altLang="en-US" sz="1000" dirty="0"/>
              <a:t>Taking control of your stress through actions and thoughts will help manage your energy. </a:t>
            </a:r>
          </a:p>
          <a:p>
            <a:pPr marL="221464" indent="-221464">
              <a:lnSpc>
                <a:spcPct val="100000"/>
              </a:lnSpc>
              <a:spcBef>
                <a:spcPct val="0"/>
              </a:spcBef>
            </a:pPr>
            <a:endParaRPr lang="en-US" altLang="en-US" sz="1100" dirty="0"/>
          </a:p>
        </p:txBody>
      </p:sp>
      <p:sp>
        <p:nvSpPr>
          <p:cNvPr id="6" name="Slide Number Placeholder 5"/>
          <p:cNvSpPr>
            <a:spLocks noGrp="1"/>
          </p:cNvSpPr>
          <p:nvPr>
            <p:ph type="sldNum" sz="quarter" idx="5"/>
          </p:nvPr>
        </p:nvSpPr>
        <p:spPr/>
        <p:txBody>
          <a:bodyPr/>
          <a:lstStyle/>
          <a:p>
            <a:pPr>
              <a:defRPr/>
            </a:pPr>
            <a:fld id="{DF22B97D-795D-4C5B-8FCB-97B6A05BE7B9}" type="slidenum">
              <a:rPr lang="en-US" smtClean="0"/>
              <a:pPr>
                <a:defRPr/>
              </a:pPr>
              <a:t>50</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557913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6" name="Slide Number Placeholder 5"/>
          <p:cNvSpPr>
            <a:spLocks noGrp="1"/>
          </p:cNvSpPr>
          <p:nvPr>
            <p:ph type="sldNum" sz="quarter" idx="5"/>
          </p:nvPr>
        </p:nvSpPr>
        <p:spPr/>
        <p:txBody>
          <a:bodyPr/>
          <a:lstStyle/>
          <a:p>
            <a:pPr>
              <a:defRPr/>
            </a:pPr>
            <a:fld id="{4E0BEFAA-2D03-4068-BB58-4F00DA7E819D}" type="slidenum">
              <a:rPr lang="en-US" smtClean="0"/>
              <a:pPr>
                <a:defRPr/>
              </a:pPr>
              <a:t>51</a:t>
            </a:fld>
            <a:endParaRPr lang="en-US" dirty="0"/>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solidFill>
                  <a:srgbClr val="000000"/>
                </a:solidFill>
                <a:latin typeface="Verdana" pitchFamily="34" charset="0"/>
                <a:ea typeface="MS PGothic" pitchFamily="34" charset="-128"/>
              </a:rPr>
              <a:t>Slide Builds</a:t>
            </a:r>
          </a:p>
        </p:txBody>
      </p:sp>
      <p:sp>
        <p:nvSpPr>
          <p:cNvPr id="10" name="Notes Placeholder 4"/>
          <p:cNvSpPr txBox="1">
            <a:spLocks/>
          </p:cNvSpPr>
          <p:nvPr/>
        </p:nvSpPr>
        <p:spPr>
          <a:xfrm>
            <a:off x="130661" y="3229192"/>
            <a:ext cx="3951974" cy="5734932"/>
          </a:xfrm>
          <a:prstGeom prst="rect">
            <a:avLst/>
          </a:prstGeom>
        </p:spPr>
        <p:txBody>
          <a:bodyPr vert="horz" lIns="94515" tIns="47257" rIns="94515" bIns="47257" rtlCol="0">
            <a:noAutofit/>
          </a:bodyPr>
          <a:lstStyle/>
          <a:p>
            <a:pPr defTabSz="885858" eaLnBrk="0" hangingPunct="0">
              <a:spcBef>
                <a:spcPct val="30000"/>
              </a:spcBef>
              <a:defRPr/>
            </a:pPr>
            <a:r>
              <a:rPr lang="en-US" sz="1100" b="1" dirty="0">
                <a:latin typeface="Verdana" pitchFamily="34" charset="0"/>
                <a:ea typeface="Verdana" pitchFamily="34" charset="0"/>
                <a:cs typeface="Verdana" pitchFamily="34" charset="0"/>
              </a:rPr>
              <a:t>Instructor Notes:</a:t>
            </a:r>
          </a:p>
          <a:p>
            <a:pPr marL="348059" indent="-348059" defTabSz="885858" eaLnBrk="0" fontAlgn="auto" hangingPunct="0">
              <a:spcBef>
                <a:spcPct val="20000"/>
              </a:spcBef>
              <a:spcAft>
                <a:spcPts val="0"/>
              </a:spcAft>
              <a:defRPr/>
            </a:pPr>
            <a:endParaRPr lang="en-US" sz="800" u="sng" dirty="0">
              <a:latin typeface="Verdana" pitchFamily="34" charset="0"/>
              <a:ea typeface="Verdana" pitchFamily="34" charset="0"/>
              <a:cs typeface="Verdana" pitchFamily="34" charset="0"/>
            </a:endParaRPr>
          </a:p>
          <a:p>
            <a:pPr marL="234419" indent="-234419" defTabSz="885858" eaLnBrk="0" fontAlgn="auto" hangingPunct="0">
              <a:spcBef>
                <a:spcPct val="20000"/>
              </a:spcBef>
              <a:spcAft>
                <a:spcPts val="0"/>
              </a:spcAft>
              <a:buFont typeface="+mj-lt"/>
              <a:buAutoNum type="arabicParenR"/>
              <a:defRPr/>
            </a:pPr>
            <a:r>
              <a:rPr lang="en-US" sz="1100" dirty="0">
                <a:latin typeface="Verdana" pitchFamily="34" charset="0"/>
                <a:ea typeface="Verdana" pitchFamily="34" charset="0"/>
                <a:cs typeface="Verdana" pitchFamily="34" charset="0"/>
              </a:rPr>
              <a:t>Ask students if Frank looks ready to perform.</a:t>
            </a:r>
          </a:p>
          <a:p>
            <a:pPr marL="234419" indent="-234419" defTabSz="885858" eaLnBrk="0" fontAlgn="auto" hangingPunct="0">
              <a:spcBef>
                <a:spcPct val="20000"/>
              </a:spcBef>
              <a:spcAft>
                <a:spcPts val="0"/>
              </a:spcAft>
              <a:buFont typeface="+mj-lt"/>
              <a:buAutoNum type="arabicParenR"/>
              <a:defRPr/>
            </a:pPr>
            <a:r>
              <a:rPr lang="en-US" sz="1100" dirty="0">
                <a:latin typeface="Verdana" pitchFamily="34" charset="0"/>
                <a:ea typeface="Verdana" pitchFamily="34" charset="0"/>
                <a:cs typeface="Verdana" pitchFamily="34" charset="0"/>
              </a:rPr>
              <a:t>Ask for some of Frank’s symptoms of nervousness. Potential answers include sweating, shaking, tension, butterflies, etc.</a:t>
            </a:r>
          </a:p>
          <a:p>
            <a:pPr marL="234419" indent="-234419" defTabSz="885858" eaLnBrk="0" fontAlgn="auto" hangingPunct="0">
              <a:spcBef>
                <a:spcPct val="20000"/>
              </a:spcBef>
              <a:spcAft>
                <a:spcPts val="0"/>
              </a:spcAft>
              <a:buFont typeface="+mj-lt"/>
              <a:buAutoNum type="arabicParenR"/>
              <a:defRPr/>
            </a:pPr>
            <a:r>
              <a:rPr lang="en-US" sz="1100" dirty="0">
                <a:latin typeface="Verdana" pitchFamily="34" charset="0"/>
                <a:ea typeface="Verdana" pitchFamily="34" charset="0"/>
                <a:cs typeface="Verdana" pitchFamily="34" charset="0"/>
              </a:rPr>
              <a:t>Explain the three symptoms of nervousness on the slide (slide builds). If students brought up other symptoms of nervousness, address those as well: </a:t>
            </a:r>
          </a:p>
          <a:p>
            <a:pPr marL="468837" lvl="1" indent="-234419" eaLnBrk="0" fontAlgn="auto" hangingPunct="0">
              <a:spcBef>
                <a:spcPct val="20000"/>
              </a:spcBef>
              <a:spcAft>
                <a:spcPts val="0"/>
              </a:spcAft>
              <a:buFont typeface="Arial" pitchFamily="34" charset="0"/>
              <a:buChar char="•"/>
              <a:defRPr/>
            </a:pPr>
            <a:r>
              <a:rPr lang="en-US" sz="1100" u="sng" dirty="0">
                <a:latin typeface="Verdana" pitchFamily="34" charset="0"/>
                <a:ea typeface="Verdana" pitchFamily="34" charset="0"/>
                <a:cs typeface="Verdana" pitchFamily="34" charset="0"/>
              </a:rPr>
              <a:t>Dry Mouth</a:t>
            </a:r>
            <a:r>
              <a:rPr lang="en-US" sz="1100" dirty="0">
                <a:latin typeface="Verdana" pitchFamily="34" charset="0"/>
                <a:ea typeface="Verdana" pitchFamily="34" charset="0"/>
                <a:cs typeface="Verdana" pitchFamily="34" charset="0"/>
              </a:rPr>
              <a:t>: We get dry mouth because our saliva turns off so that energy used for digestion can be used to help us perform. </a:t>
            </a:r>
          </a:p>
          <a:p>
            <a:pPr marL="468837" lvl="1" indent="-234419" eaLnBrk="0" fontAlgn="auto" hangingPunct="0">
              <a:spcBef>
                <a:spcPct val="20000"/>
              </a:spcBef>
              <a:spcAft>
                <a:spcPts val="0"/>
              </a:spcAft>
              <a:buFont typeface="Arial" pitchFamily="34" charset="0"/>
              <a:buChar char="•"/>
              <a:defRPr/>
            </a:pPr>
            <a:r>
              <a:rPr lang="en-US" altLang="en-US" sz="1100" u="sng" dirty="0">
                <a:latin typeface="Verdana" pitchFamily="34" charset="0"/>
                <a:ea typeface="Verdana" pitchFamily="34" charset="0"/>
                <a:cs typeface="Verdana" pitchFamily="34" charset="0"/>
              </a:rPr>
              <a:t>Rapid Breathing: </a:t>
            </a:r>
            <a:r>
              <a:rPr lang="en-US" altLang="en-US" sz="1100" dirty="0">
                <a:latin typeface="Verdana" pitchFamily="34" charset="0"/>
                <a:ea typeface="Verdana" pitchFamily="34" charset="0"/>
                <a:cs typeface="Verdana" pitchFamily="34" charset="0"/>
              </a:rPr>
              <a:t>We breathe more quickly to get more oxygen to our brain and body.</a:t>
            </a:r>
          </a:p>
          <a:p>
            <a:pPr marL="468837" lvl="1" indent="-234419" eaLnBrk="0" fontAlgn="auto" hangingPunct="0">
              <a:spcBef>
                <a:spcPct val="20000"/>
              </a:spcBef>
              <a:spcAft>
                <a:spcPts val="0"/>
              </a:spcAft>
              <a:buFont typeface="Arial" pitchFamily="34" charset="0"/>
              <a:buChar char="•"/>
              <a:defRPr/>
            </a:pPr>
            <a:r>
              <a:rPr lang="en-US" altLang="en-US" sz="1100" dirty="0">
                <a:latin typeface="Verdana" pitchFamily="34" charset="0"/>
                <a:ea typeface="Verdana" pitchFamily="34" charset="0"/>
                <a:cs typeface="Verdana" pitchFamily="34" charset="0"/>
              </a:rPr>
              <a:t>Increased Heart Rate: Our heart rate increases to get oxygen to our brain and muscles faster.</a:t>
            </a:r>
          </a:p>
          <a:p>
            <a:pPr marL="468837" lvl="1" indent="-234419" eaLnBrk="0" fontAlgn="auto" hangingPunct="0">
              <a:spcBef>
                <a:spcPct val="20000"/>
              </a:spcBef>
              <a:spcAft>
                <a:spcPts val="0"/>
              </a:spcAft>
              <a:buFont typeface="Arial" pitchFamily="34" charset="0"/>
              <a:buChar char="•"/>
              <a:defRPr/>
            </a:pPr>
            <a:r>
              <a:rPr lang="en-US" altLang="en-US" sz="1100" u="sng" dirty="0">
                <a:latin typeface="Verdana" pitchFamily="34" charset="0"/>
                <a:ea typeface="Verdana" pitchFamily="34" charset="0"/>
                <a:cs typeface="Verdana" pitchFamily="34" charset="0"/>
              </a:rPr>
              <a:t>Digestive System</a:t>
            </a:r>
            <a:r>
              <a:rPr lang="en-US" altLang="en-US" sz="1100" dirty="0">
                <a:latin typeface="Verdana" pitchFamily="34" charset="0"/>
                <a:ea typeface="Verdana" pitchFamily="34" charset="0"/>
                <a:cs typeface="Verdana" pitchFamily="34" charset="0"/>
              </a:rPr>
              <a:t>: We feel nauseous or sick because our digestive system shuts down so we can use that energy to perform</a:t>
            </a:r>
            <a:r>
              <a:rPr lang="en-US" altLang="en-US" sz="1100" dirty="0"/>
              <a:t>.</a:t>
            </a:r>
          </a:p>
          <a:p>
            <a:pPr marL="234418" lvl="1" indent="0" eaLnBrk="0" fontAlgn="auto" hangingPunct="0">
              <a:spcBef>
                <a:spcPct val="20000"/>
              </a:spcBef>
              <a:spcAft>
                <a:spcPts val="0"/>
              </a:spcAft>
              <a:defRPr/>
            </a:pPr>
            <a:endParaRPr lang="en-US" altLang="en-US" sz="800" dirty="0">
              <a:latin typeface="Verdana" pitchFamily="34" charset="0"/>
              <a:ea typeface="Verdana" pitchFamily="34" charset="0"/>
              <a:cs typeface="Verdana" pitchFamily="34" charset="0"/>
            </a:endParaRPr>
          </a:p>
          <a:p>
            <a:pPr marL="348059" indent="-348059" eaLnBrk="0" fontAlgn="auto" hangingPunct="0">
              <a:spcBef>
                <a:spcPct val="20000"/>
              </a:spcBef>
              <a:spcAft>
                <a:spcPts val="0"/>
              </a:spcAft>
              <a:defRPr/>
            </a:pPr>
            <a:r>
              <a:rPr lang="en-US" altLang="en-US" sz="1100" b="1" dirty="0">
                <a:latin typeface="Verdana" pitchFamily="34" charset="0"/>
                <a:ea typeface="Verdana" pitchFamily="34" charset="0"/>
                <a:cs typeface="Verdana" pitchFamily="34" charset="0"/>
              </a:rPr>
              <a:t>Key Points: </a:t>
            </a:r>
          </a:p>
          <a:p>
            <a:pPr marL="441391" lvl="1" indent="0" eaLnBrk="0" fontAlgn="auto" hangingPunct="0">
              <a:spcBef>
                <a:spcPct val="20000"/>
              </a:spcBef>
              <a:spcAft>
                <a:spcPts val="0"/>
              </a:spcAft>
              <a:defRPr/>
            </a:pPr>
            <a:endParaRPr lang="en-US" altLang="en-US" sz="800" dirty="0">
              <a:latin typeface="Verdana" pitchFamily="34" charset="0"/>
              <a:ea typeface="Verdana" pitchFamily="34" charset="0"/>
              <a:cs typeface="Verdana" pitchFamily="34" charset="0"/>
            </a:endParaRPr>
          </a:p>
          <a:p>
            <a:pPr marL="232802" indent="-232802" eaLnBrk="0" fontAlgn="auto" hangingPunct="0">
              <a:spcBef>
                <a:spcPct val="20000"/>
              </a:spcBef>
              <a:spcAft>
                <a:spcPts val="0"/>
              </a:spcAft>
              <a:buFont typeface="+mj-lt"/>
              <a:buAutoNum type="arabicParenR"/>
              <a:defRPr/>
            </a:pPr>
            <a:r>
              <a:rPr lang="en-US" sz="1100" dirty="0">
                <a:latin typeface="Verdana" pitchFamily="34" charset="0"/>
                <a:ea typeface="Verdana" pitchFamily="34" charset="0"/>
                <a:cs typeface="Verdana" pitchFamily="34" charset="0"/>
              </a:rPr>
              <a:t>When we want to perform well our bodies start changing to set us up for success; nerves help us. </a:t>
            </a:r>
          </a:p>
          <a:p>
            <a:pPr marL="232802" indent="-232802" eaLnBrk="0" fontAlgn="auto" hangingPunct="0">
              <a:spcBef>
                <a:spcPct val="20000"/>
              </a:spcBef>
              <a:spcAft>
                <a:spcPts val="0"/>
              </a:spcAft>
              <a:buFont typeface="+mj-lt"/>
              <a:buAutoNum type="arabicParenR"/>
              <a:defRPr/>
            </a:pPr>
            <a:r>
              <a:rPr lang="en-US" sz="1100" dirty="0">
                <a:latin typeface="Verdana" pitchFamily="34" charset="0"/>
                <a:ea typeface="Verdana" pitchFamily="34" charset="0"/>
                <a:cs typeface="Verdana" pitchFamily="34" charset="0"/>
              </a:rPr>
              <a:t>We often convince ourselves that nerves are bad and those Thoughts hurt our performance;  remember Thoughts drive Consequences. </a:t>
            </a:r>
          </a:p>
          <a:p>
            <a:pPr marL="789451" lvl="1" indent="-348059" eaLnBrk="0" fontAlgn="auto" hangingPunct="0">
              <a:spcBef>
                <a:spcPct val="20000"/>
              </a:spcBef>
              <a:spcAft>
                <a:spcPts val="0"/>
              </a:spcAft>
              <a:buFont typeface="Arial" pitchFamily="34" charset="0"/>
              <a:buChar char="•"/>
              <a:defRPr/>
            </a:pPr>
            <a:endParaRPr lang="en-US" sz="1100" dirty="0">
              <a:latin typeface="Verdana" pitchFamily="34" charset="0"/>
              <a:ea typeface="Verdana" pitchFamily="34" charset="0"/>
              <a:cs typeface="Verdana" pitchFamily="34" charset="0"/>
            </a:endParaRPr>
          </a:p>
          <a:p>
            <a:pPr marL="348059" indent="-348059" defTabSz="885858" eaLnBrk="0" fontAlgn="auto" hangingPunct="0">
              <a:spcBef>
                <a:spcPct val="20000"/>
              </a:spcBef>
              <a:spcAft>
                <a:spcPts val="0"/>
              </a:spcAft>
              <a:buFont typeface="Arial" pitchFamily="34" charset="0"/>
              <a:buChar char="•"/>
              <a:defRPr/>
            </a:pPr>
            <a:endParaRPr lang="en-US" sz="1100" dirty="0">
              <a:latin typeface="Verdana" pitchFamily="34" charset="0"/>
              <a:ea typeface="Verdana" pitchFamily="34" charset="0"/>
              <a:cs typeface="Verdana" pitchFamily="34" charset="0"/>
            </a:endParaRPr>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8729694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7107" name="Notes Placeholder 2"/>
          <p:cNvSpPr>
            <a:spLocks noGrp="1"/>
          </p:cNvSpPr>
          <p:nvPr>
            <p:ph type="body" idx="1"/>
          </p:nvPr>
        </p:nvSpPr>
        <p:spPr bwMode="auto">
          <a:xfrm>
            <a:off x="144110" y="3238680"/>
            <a:ext cx="3829249" cy="5687282"/>
          </a:xfrm>
          <a:noFill/>
        </p:spPr>
        <p:txBody>
          <a:bodyPr wrap="square" numCol="1" anchor="t" anchorCtr="0" compatLnSpc="1">
            <a:prstTxWarp prst="textNoShape">
              <a:avLst/>
            </a:prstTxWarp>
            <a:normAutofit/>
          </a:bodyPr>
          <a:lstStyle/>
          <a:p>
            <a:pPr>
              <a:lnSpc>
                <a:spcPct val="100000"/>
              </a:lnSpc>
              <a:spcBef>
                <a:spcPct val="0"/>
              </a:spcBef>
            </a:pPr>
            <a:r>
              <a:rPr lang="en-US" altLang="en-US" sz="1100" b="1" dirty="0"/>
              <a:t>Instructor Notes: </a:t>
            </a:r>
          </a:p>
          <a:p>
            <a:pPr>
              <a:lnSpc>
                <a:spcPct val="100000"/>
              </a:lnSpc>
              <a:spcBef>
                <a:spcPct val="0"/>
              </a:spcBef>
            </a:pPr>
            <a:endParaRPr lang="en-US" altLang="en-US" sz="800" b="1" dirty="0"/>
          </a:p>
          <a:p>
            <a:pPr>
              <a:lnSpc>
                <a:spcPct val="100000"/>
              </a:lnSpc>
              <a:spcBef>
                <a:spcPct val="0"/>
              </a:spcBef>
            </a:pPr>
            <a:r>
              <a:rPr lang="en-US" altLang="en-US" sz="1100" b="1" u="sng" dirty="0"/>
              <a:t>Activity</a:t>
            </a:r>
            <a:r>
              <a:rPr lang="en-US" altLang="en-US" sz="1100" u="sng" dirty="0"/>
              <a:t> (Low-Tech)</a:t>
            </a:r>
          </a:p>
          <a:p>
            <a:pPr>
              <a:lnSpc>
                <a:spcPct val="100000"/>
              </a:lnSpc>
              <a:spcBef>
                <a:spcPct val="0"/>
              </a:spcBef>
            </a:pPr>
            <a:endParaRPr lang="en-US" altLang="en-US" sz="800" u="sng" dirty="0"/>
          </a:p>
          <a:p>
            <a:pPr marL="234419" indent="-234419" defTabSz="885858" fontAlgn="auto">
              <a:lnSpc>
                <a:spcPct val="100000"/>
              </a:lnSpc>
              <a:spcBef>
                <a:spcPct val="20000"/>
              </a:spcBef>
              <a:spcAft>
                <a:spcPts val="0"/>
              </a:spcAft>
              <a:buFont typeface="+mj-lt"/>
              <a:buAutoNum type="arabicParenR"/>
              <a:defRPr/>
            </a:pPr>
            <a:r>
              <a:rPr lang="en-US" altLang="en-US" sz="1100" dirty="0">
                <a:ea typeface="Verdana" pitchFamily="34" charset="0"/>
                <a:cs typeface="Verdana" pitchFamily="34" charset="0"/>
              </a:rPr>
              <a:t>Students identify two situations that make them nervous, followed by what they feel like when they get nervous. Prompt students to think about the physical reactions (like Frank) that happen to them. </a:t>
            </a:r>
          </a:p>
          <a:p>
            <a:pPr marL="234419" indent="-234419" defTabSz="885858" fontAlgn="auto">
              <a:lnSpc>
                <a:spcPct val="100000"/>
              </a:lnSpc>
              <a:spcBef>
                <a:spcPct val="20000"/>
              </a:spcBef>
              <a:spcAft>
                <a:spcPts val="0"/>
              </a:spcAft>
              <a:buFont typeface="+mj-lt"/>
              <a:buAutoNum type="arabicParenR"/>
              <a:defRPr/>
            </a:pPr>
            <a:r>
              <a:rPr lang="en-US" altLang="en-US" sz="1100" dirty="0">
                <a:ea typeface="Verdana" pitchFamily="34" charset="0"/>
                <a:cs typeface="Verdana" pitchFamily="34" charset="0"/>
              </a:rPr>
              <a:t>Next, students identify Thoughts they can tell themselves when they get nervous to help them remain confident and perform (i.e., how they will reinterpret their nerves).</a:t>
            </a:r>
          </a:p>
          <a:p>
            <a:pPr marL="234419" indent="-234419" defTabSz="885858" fontAlgn="auto">
              <a:lnSpc>
                <a:spcPct val="100000"/>
              </a:lnSpc>
              <a:spcBef>
                <a:spcPct val="20000"/>
              </a:spcBef>
              <a:spcAft>
                <a:spcPts val="0"/>
              </a:spcAft>
              <a:buFont typeface="+mj-lt"/>
              <a:buAutoNum type="arabicParenR"/>
              <a:defRPr/>
            </a:pPr>
            <a:r>
              <a:rPr lang="en-US" altLang="en-US" sz="1100" dirty="0">
                <a:ea typeface="Verdana" pitchFamily="34" charset="0"/>
                <a:cs typeface="Verdana" pitchFamily="34" charset="0"/>
              </a:rPr>
              <a:t>Get a few students to share how they will reinterpret their nerves. </a:t>
            </a:r>
          </a:p>
          <a:p>
            <a:pPr>
              <a:lnSpc>
                <a:spcPct val="100000"/>
              </a:lnSpc>
              <a:spcBef>
                <a:spcPct val="0"/>
              </a:spcBef>
            </a:pPr>
            <a:endParaRPr lang="en-US" altLang="en-US" sz="800" dirty="0"/>
          </a:p>
          <a:p>
            <a:pPr marL="221464" indent="-221464">
              <a:lnSpc>
                <a:spcPct val="100000"/>
              </a:lnSpc>
              <a:spcBef>
                <a:spcPct val="0"/>
              </a:spcBef>
            </a:pPr>
            <a:r>
              <a:rPr lang="en-US" altLang="en-US" sz="1100" b="1" dirty="0"/>
              <a:t>Key Points: </a:t>
            </a:r>
          </a:p>
          <a:p>
            <a:pPr marL="221464" indent="-221464">
              <a:lnSpc>
                <a:spcPct val="100000"/>
              </a:lnSpc>
              <a:spcBef>
                <a:spcPct val="0"/>
              </a:spcBef>
            </a:pPr>
            <a:endParaRPr lang="en-US" altLang="en-US" sz="800" dirty="0"/>
          </a:p>
          <a:p>
            <a:pPr marL="232802" indent="-232802" defTabSz="885858">
              <a:buFont typeface="+mj-lt"/>
              <a:buAutoNum type="arabicParenR"/>
              <a:defRPr/>
            </a:pPr>
            <a:r>
              <a:rPr lang="en-US" altLang="en-US" sz="1100" dirty="0"/>
              <a:t>Experiencing nerves is our bodies’ way of telling us we are ready to perform. </a:t>
            </a:r>
          </a:p>
          <a:p>
            <a:pPr marL="232802" indent="-232802" defTabSz="885858">
              <a:buFont typeface="+mj-lt"/>
              <a:buAutoNum type="arabicParenR"/>
              <a:defRPr/>
            </a:pPr>
            <a:r>
              <a:rPr lang="en-US" altLang="en-US" sz="1100" dirty="0"/>
              <a:t>Taking control of our Thoughts will help us to perform and not let nervous symptoms, and our Thoughts about them, take control. </a:t>
            </a:r>
          </a:p>
        </p:txBody>
      </p:sp>
      <p:sp>
        <p:nvSpPr>
          <p:cNvPr id="6" name="Slide Number Placeholder 5"/>
          <p:cNvSpPr>
            <a:spLocks noGrp="1"/>
          </p:cNvSpPr>
          <p:nvPr>
            <p:ph type="sldNum" sz="quarter" idx="5"/>
          </p:nvPr>
        </p:nvSpPr>
        <p:spPr/>
        <p:txBody>
          <a:bodyPr/>
          <a:lstStyle/>
          <a:p>
            <a:pPr>
              <a:defRPr/>
            </a:pPr>
            <a:fld id="{22E4D0B1-8CE6-4E89-8F36-3E27C74691B1}" type="slidenum">
              <a:rPr lang="en-US" smtClean="0"/>
              <a:pPr>
                <a:defRPr/>
              </a:pPr>
              <a:t>52</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9133369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16771" name="Notes Placeholder 2"/>
          <p:cNvSpPr>
            <a:spLocks noGrp="1"/>
          </p:cNvSpPr>
          <p:nvPr>
            <p:ph type="body" idx="1"/>
          </p:nvPr>
        </p:nvSpPr>
        <p:spPr bwMode="auto">
          <a:xfrm>
            <a:off x="113958" y="3238680"/>
            <a:ext cx="4032240" cy="5687282"/>
          </a:xfrm>
        </p:spPr>
        <p:txBody>
          <a:bodyPr wrap="square" numCol="1" anchor="t" anchorCtr="0" compatLnSpc="1">
            <a:prstTxWarp prst="textNoShape">
              <a:avLst/>
            </a:prstTxWarp>
            <a:noAutofit/>
          </a:bodyPr>
          <a:lstStyle/>
          <a:p>
            <a:pPr>
              <a:lnSpc>
                <a:spcPct val="100000"/>
              </a:lnSpc>
              <a:spcBef>
                <a:spcPts val="0"/>
              </a:spcBef>
              <a:defRPr/>
            </a:pPr>
            <a:r>
              <a:rPr lang="en-US" altLang="en-US" sz="1000" b="1" dirty="0"/>
              <a:t>Instructor Notes: </a:t>
            </a:r>
          </a:p>
          <a:p>
            <a:pPr>
              <a:lnSpc>
                <a:spcPct val="100000"/>
              </a:lnSpc>
              <a:spcBef>
                <a:spcPts val="0"/>
              </a:spcBef>
              <a:defRPr/>
            </a:pPr>
            <a:endParaRPr lang="en-US" altLang="en-US" sz="800" b="1" dirty="0"/>
          </a:p>
          <a:p>
            <a:pPr>
              <a:lnSpc>
                <a:spcPct val="100000"/>
              </a:lnSpc>
              <a:spcBef>
                <a:spcPts val="0"/>
              </a:spcBef>
              <a:defRPr/>
            </a:pPr>
            <a:r>
              <a:rPr lang="en-US" altLang="en-US" sz="1000" b="1" dirty="0"/>
              <a:t>Note: </a:t>
            </a:r>
            <a:r>
              <a:rPr lang="en-US" altLang="en-US" sz="1000" dirty="0"/>
              <a:t>Teach each fundamental one by one. This </a:t>
            </a:r>
            <a:r>
              <a:rPr lang="en-US" altLang="en-US" sz="1000" u="sng" dirty="0"/>
              <a:t>slide includes 3 activities </a:t>
            </a:r>
            <a:r>
              <a:rPr lang="en-US" altLang="en-US" sz="1000" dirty="0"/>
              <a:t>(one for each fundamental).</a:t>
            </a:r>
            <a:endParaRPr lang="en-US" altLang="en-US" sz="1000" b="1" dirty="0"/>
          </a:p>
          <a:p>
            <a:pPr>
              <a:lnSpc>
                <a:spcPct val="100000"/>
              </a:lnSpc>
              <a:spcBef>
                <a:spcPts val="0"/>
              </a:spcBef>
              <a:defRPr/>
            </a:pPr>
            <a:endParaRPr lang="en-US" altLang="en-US" sz="800" b="1" dirty="0"/>
          </a:p>
          <a:p>
            <a:pPr marL="232802" indent="-232802">
              <a:lnSpc>
                <a:spcPct val="120000"/>
              </a:lnSpc>
              <a:spcBef>
                <a:spcPts val="0"/>
              </a:spcBef>
              <a:buFont typeface="+mj-lt"/>
              <a:buAutoNum type="arabicParenR"/>
              <a:defRPr/>
            </a:pPr>
            <a:r>
              <a:rPr lang="en-US" altLang="en-US" sz="1000" dirty="0">
                <a:ea typeface="Verdana" pitchFamily="34" charset="0"/>
                <a:cs typeface="Verdana" pitchFamily="34" charset="0"/>
              </a:rPr>
              <a:t>Segue into Deliberate Breathing as a technique to help you perform, deal with stress, and manage energy.</a:t>
            </a:r>
          </a:p>
          <a:p>
            <a:pPr marL="232802" indent="-232802" fontAlgn="auto">
              <a:lnSpc>
                <a:spcPct val="120000"/>
              </a:lnSpc>
              <a:spcBef>
                <a:spcPct val="20000"/>
              </a:spcBef>
              <a:spcAft>
                <a:spcPts val="0"/>
              </a:spcAft>
              <a:buFont typeface="+mj-lt"/>
              <a:buAutoNum type="arabicParenR"/>
              <a:defRPr/>
            </a:pPr>
            <a:r>
              <a:rPr lang="en-US" altLang="en-US" sz="1000" dirty="0">
                <a:ea typeface="Verdana" pitchFamily="34" charset="0"/>
                <a:cs typeface="Verdana" pitchFamily="34" charset="0"/>
              </a:rPr>
              <a:t>The difference between breathing and Deliberate Breathing is the use of 3 fundamentals. </a:t>
            </a:r>
          </a:p>
          <a:p>
            <a:pPr marL="232802" indent="-232802" fontAlgn="auto">
              <a:lnSpc>
                <a:spcPct val="120000"/>
              </a:lnSpc>
              <a:spcBef>
                <a:spcPct val="20000"/>
              </a:spcBef>
              <a:spcAft>
                <a:spcPts val="0"/>
              </a:spcAft>
              <a:buFont typeface="+mj-lt"/>
              <a:buAutoNum type="arabicParenR"/>
              <a:defRPr/>
            </a:pPr>
            <a:r>
              <a:rPr lang="en-US" altLang="en-US" sz="1000" dirty="0">
                <a:ea typeface="Verdana" pitchFamily="34" charset="0"/>
                <a:cs typeface="Verdana" pitchFamily="34" charset="0"/>
              </a:rPr>
              <a:t>Instruct students to place one hand on their stomach and one on their chest. Have students take 3 deep breaths while paying attention to which hand is moving the most. Show of hands: </a:t>
            </a:r>
          </a:p>
          <a:p>
            <a:pPr marL="468837" lvl="1" indent="-234419" fontAlgn="auto">
              <a:lnSpc>
                <a:spcPct val="120000"/>
              </a:lnSpc>
              <a:spcBef>
                <a:spcPct val="20000"/>
              </a:spcBef>
              <a:spcAft>
                <a:spcPts val="0"/>
              </a:spcAft>
              <a:buFont typeface="+mj-lt"/>
              <a:buAutoNum type="arabicParenR"/>
              <a:defRPr/>
            </a:pPr>
            <a:r>
              <a:rPr lang="en-US" altLang="en-US" sz="1000" dirty="0">
                <a:ea typeface="Verdana" pitchFamily="34" charset="0"/>
                <a:cs typeface="Verdana" pitchFamily="34" charset="0"/>
              </a:rPr>
              <a:t>Whose hand on their chest moved the most?</a:t>
            </a:r>
          </a:p>
          <a:p>
            <a:pPr marL="468837" lvl="1" indent="-234419" fontAlgn="auto">
              <a:lnSpc>
                <a:spcPct val="120000"/>
              </a:lnSpc>
              <a:spcBef>
                <a:spcPct val="20000"/>
              </a:spcBef>
              <a:spcAft>
                <a:spcPts val="0"/>
              </a:spcAft>
              <a:buFont typeface="+mj-lt"/>
              <a:buAutoNum type="arabicParenR"/>
              <a:defRPr/>
            </a:pPr>
            <a:r>
              <a:rPr lang="en-US" altLang="en-US" sz="1000" dirty="0">
                <a:ea typeface="Verdana" pitchFamily="34" charset="0"/>
                <a:cs typeface="Verdana" pitchFamily="34" charset="0"/>
              </a:rPr>
              <a:t>Whose hand on their stomach moved the most?</a:t>
            </a:r>
          </a:p>
          <a:p>
            <a:pPr marL="468837" lvl="1" indent="-234419" fontAlgn="auto">
              <a:lnSpc>
                <a:spcPct val="120000"/>
              </a:lnSpc>
              <a:spcBef>
                <a:spcPct val="20000"/>
              </a:spcBef>
              <a:spcAft>
                <a:spcPts val="0"/>
              </a:spcAft>
              <a:buFont typeface="+mj-lt"/>
              <a:buAutoNum type="arabicParenR"/>
              <a:defRPr/>
            </a:pPr>
            <a:r>
              <a:rPr lang="en-US" altLang="en-US" sz="1000" dirty="0">
                <a:ea typeface="Verdana" pitchFamily="34" charset="0"/>
                <a:cs typeface="Verdana" pitchFamily="34" charset="0"/>
              </a:rPr>
              <a:t>Who had both hands move?</a:t>
            </a:r>
          </a:p>
          <a:p>
            <a:pPr marL="221464" indent="-234419" fontAlgn="auto">
              <a:lnSpc>
                <a:spcPct val="120000"/>
              </a:lnSpc>
              <a:spcBef>
                <a:spcPct val="20000"/>
              </a:spcBef>
              <a:spcAft>
                <a:spcPts val="0"/>
              </a:spcAft>
              <a:buFont typeface="+mj-lt"/>
              <a:buAutoNum type="arabicParenR"/>
              <a:defRPr/>
            </a:pPr>
            <a:r>
              <a:rPr lang="en-US" altLang="en-US" sz="1000" dirty="0">
                <a:ea typeface="Verdana" pitchFamily="34" charset="0"/>
                <a:cs typeface="Verdana" pitchFamily="34" charset="0"/>
              </a:rPr>
              <a:t>Inform students that we want the hand on our stomach moving more because it means we are breathing more deeply and getting more oxygen. This brings us to our first fundamental.  </a:t>
            </a:r>
          </a:p>
          <a:p>
            <a:pPr marL="221464" indent="-234419" fontAlgn="auto">
              <a:lnSpc>
                <a:spcPct val="120000"/>
              </a:lnSpc>
              <a:spcBef>
                <a:spcPct val="20000"/>
              </a:spcBef>
              <a:spcAft>
                <a:spcPts val="0"/>
              </a:spcAft>
              <a:buFont typeface="+mj-lt"/>
              <a:buAutoNum type="arabicParenR"/>
              <a:defRPr/>
            </a:pPr>
            <a:r>
              <a:rPr lang="en-US" altLang="en-US" sz="1000" dirty="0">
                <a:ea typeface="Verdana" pitchFamily="34" charset="0"/>
                <a:cs typeface="Verdana" pitchFamily="34" charset="0"/>
              </a:rPr>
              <a:t>Build slide to reveal first fundamental: CONTROL YOUR BODY.</a:t>
            </a:r>
          </a:p>
          <a:p>
            <a:pPr marL="468837" lvl="1" indent="-234419" fontAlgn="auto">
              <a:lnSpc>
                <a:spcPct val="120000"/>
              </a:lnSpc>
              <a:spcBef>
                <a:spcPct val="20000"/>
              </a:spcBef>
              <a:spcAft>
                <a:spcPts val="0"/>
              </a:spcAft>
              <a:buFont typeface="Arial" pitchFamily="34" charset="0"/>
              <a:buChar char="•"/>
              <a:defRPr/>
            </a:pPr>
            <a:r>
              <a:rPr lang="en-US" altLang="en-US" sz="1000" dirty="0">
                <a:ea typeface="Verdana" pitchFamily="34" charset="0"/>
                <a:cs typeface="Verdana" pitchFamily="34" charset="0"/>
              </a:rPr>
              <a:t>Breathe low, into your diaphragm, to get a more complete breath. You should feel your stomach expand when you inhale and deflate when you exhale. </a:t>
            </a:r>
          </a:p>
          <a:p>
            <a:pPr marL="468837" lvl="1" indent="-234419" fontAlgn="auto">
              <a:lnSpc>
                <a:spcPct val="120000"/>
              </a:lnSpc>
              <a:spcBef>
                <a:spcPct val="20000"/>
              </a:spcBef>
              <a:spcAft>
                <a:spcPts val="0"/>
              </a:spcAft>
              <a:buFont typeface="Arial" pitchFamily="34" charset="0"/>
              <a:buChar char="•"/>
              <a:defRPr/>
            </a:pPr>
            <a:r>
              <a:rPr lang="en-US" altLang="en-US" sz="1000" dirty="0">
                <a:ea typeface="Verdana" pitchFamily="34" charset="0"/>
                <a:cs typeface="Verdana" pitchFamily="34" charset="0"/>
              </a:rPr>
              <a:t>It is recommended to breathe with a 5-5 cadence (5 sec. inhale, 5 sec. exhale). If that’s difficult try 4-4. The goal is to breathe with a rhythm (length of inhale matches exhale). </a:t>
            </a:r>
          </a:p>
          <a:p>
            <a:pPr>
              <a:lnSpc>
                <a:spcPct val="100000"/>
              </a:lnSpc>
              <a:spcBef>
                <a:spcPts val="0"/>
              </a:spcBef>
              <a:defRPr/>
            </a:pPr>
            <a:endParaRPr lang="en-US" altLang="en-US" sz="1000" dirty="0"/>
          </a:p>
        </p:txBody>
      </p:sp>
      <p:sp>
        <p:nvSpPr>
          <p:cNvPr id="6" name="Slide Number Placeholder 5"/>
          <p:cNvSpPr>
            <a:spLocks noGrp="1"/>
          </p:cNvSpPr>
          <p:nvPr>
            <p:ph type="sldNum" sz="quarter" idx="5"/>
          </p:nvPr>
        </p:nvSpPr>
        <p:spPr/>
        <p:txBody>
          <a:bodyPr/>
          <a:lstStyle/>
          <a:p>
            <a:pPr>
              <a:defRPr/>
            </a:pPr>
            <a:fld id="{1B468918-DD8F-426A-ABA8-FDF9FA56162B}" type="slidenum">
              <a:rPr lang="en-US" smtClean="0"/>
              <a:pPr>
                <a:defRPr/>
              </a:pPr>
              <a:t>53</a:t>
            </a:fld>
            <a:endParaRPr lang="en-US" dirty="0"/>
          </a:p>
        </p:txBody>
      </p:sp>
      <p:sp>
        <p:nvSpPr>
          <p:cNvPr id="10" name="TextBox 9"/>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solidFill>
                  <a:srgbClr val="000000"/>
                </a:solidFill>
                <a:latin typeface="Verdana" pitchFamily="34" charset="0"/>
                <a:ea typeface="MS PGothic" pitchFamily="34" charset="-128"/>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751906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1" name="Notes Placeholder 2"/>
          <p:cNvSpPr>
            <a:spLocks noGrp="1"/>
          </p:cNvSpPr>
          <p:nvPr>
            <p:ph type="body" idx="1"/>
          </p:nvPr>
        </p:nvSpPr>
        <p:spPr bwMode="auto">
          <a:xfrm>
            <a:off x="58713" y="170405"/>
            <a:ext cx="4001795" cy="8988608"/>
          </a:xfrm>
        </p:spPr>
        <p:txBody>
          <a:bodyPr wrap="square" numCol="1" anchor="t" anchorCtr="0" compatLnSpc="1">
            <a:prstTxWarp prst="textNoShape">
              <a:avLst/>
            </a:prstTxWarp>
            <a:normAutofit fontScale="92500"/>
          </a:bodyPr>
          <a:lstStyle/>
          <a:p>
            <a:pPr>
              <a:lnSpc>
                <a:spcPct val="100000"/>
              </a:lnSpc>
              <a:spcBef>
                <a:spcPts val="0"/>
              </a:spcBef>
              <a:defRPr/>
            </a:pPr>
            <a:r>
              <a:rPr lang="en-US" altLang="en-US" sz="1100" b="1" dirty="0"/>
              <a:t>Instructor Notes: </a:t>
            </a:r>
          </a:p>
          <a:p>
            <a:pPr marL="221464" indent="-221464">
              <a:lnSpc>
                <a:spcPct val="100000"/>
              </a:lnSpc>
              <a:spcBef>
                <a:spcPts val="0"/>
              </a:spcBef>
              <a:buAutoNum type="arabicPeriod"/>
              <a:defRPr/>
            </a:pPr>
            <a:endParaRPr lang="en-US" altLang="en-US" sz="1100" dirty="0"/>
          </a:p>
          <a:p>
            <a:pPr marL="219868" indent="-161668" fontAlgn="auto">
              <a:lnSpc>
                <a:spcPct val="100000"/>
              </a:lnSpc>
              <a:spcBef>
                <a:spcPct val="20000"/>
              </a:spcBef>
              <a:spcAft>
                <a:spcPts val="0"/>
              </a:spcAft>
              <a:defRPr/>
            </a:pPr>
            <a:r>
              <a:rPr lang="en-US" altLang="en-US" sz="1100" dirty="0"/>
              <a:t>6)  </a:t>
            </a:r>
            <a:r>
              <a:rPr lang="en-US" altLang="en-US" sz="1100" dirty="0">
                <a:ea typeface="Verdana" pitchFamily="34" charset="0"/>
                <a:cs typeface="Verdana" pitchFamily="34" charset="0"/>
              </a:rPr>
              <a:t>Activity #1 (Low-Tech)</a:t>
            </a:r>
          </a:p>
          <a:p>
            <a:pPr marL="468837" indent="-234419" fontAlgn="auto">
              <a:lnSpc>
                <a:spcPct val="100000"/>
              </a:lnSpc>
              <a:spcBef>
                <a:spcPct val="20000"/>
              </a:spcBef>
              <a:spcAft>
                <a:spcPts val="0"/>
              </a:spcAft>
              <a:buFont typeface="Arial" pitchFamily="34" charset="0"/>
              <a:buChar char="•"/>
              <a:defRPr/>
            </a:pPr>
            <a:r>
              <a:rPr lang="en-US" sz="1100" dirty="0">
                <a:ea typeface="Verdana" pitchFamily="34" charset="0"/>
                <a:cs typeface="Verdana" pitchFamily="34" charset="0"/>
              </a:rPr>
              <a:t>To breathe most efficiently, sit up straight and uncross your legs and arms (to facilitate circulation).</a:t>
            </a:r>
            <a:endParaRPr lang="en-US" altLang="en-US" sz="1100" dirty="0">
              <a:ea typeface="Verdana" pitchFamily="34" charset="0"/>
              <a:cs typeface="Verdana" pitchFamily="34" charset="0"/>
            </a:endParaRPr>
          </a:p>
          <a:p>
            <a:pPr marL="468837" indent="-234419" fontAlgn="auto">
              <a:lnSpc>
                <a:spcPct val="100000"/>
              </a:lnSpc>
              <a:spcBef>
                <a:spcPct val="20000"/>
              </a:spcBef>
              <a:spcAft>
                <a:spcPts val="0"/>
              </a:spcAft>
              <a:buFont typeface="Arial" pitchFamily="34" charset="0"/>
              <a:buChar char="•"/>
              <a:defRPr/>
            </a:pPr>
            <a:r>
              <a:rPr lang="en-US" altLang="en-US" sz="1100" dirty="0">
                <a:ea typeface="Verdana" pitchFamily="34" charset="0"/>
                <a:cs typeface="Verdana" pitchFamily="34" charset="0"/>
              </a:rPr>
              <a:t>Instruct students to breathe with a 5-5 cadence. Count the first few cadences for the students. Then allow students to continue for 1 minute.</a:t>
            </a:r>
          </a:p>
          <a:p>
            <a:pPr marL="468837" indent="-234419" fontAlgn="auto">
              <a:lnSpc>
                <a:spcPct val="100000"/>
              </a:lnSpc>
              <a:spcBef>
                <a:spcPct val="20000"/>
              </a:spcBef>
              <a:spcAft>
                <a:spcPts val="0"/>
              </a:spcAft>
              <a:buFont typeface="Arial" pitchFamily="34" charset="0"/>
              <a:buChar char="•"/>
              <a:defRPr/>
            </a:pPr>
            <a:r>
              <a:rPr lang="en-US" altLang="en-US" sz="1100" dirty="0">
                <a:ea typeface="Verdana" pitchFamily="34" charset="0"/>
                <a:cs typeface="Verdana" pitchFamily="34" charset="0"/>
              </a:rPr>
              <a:t>Following the activity, have students record their experience in the BODY box in their Participant Workbooks. Prompt students to include what their body felt like, what their mind felt like, and what emotions they experienced. </a:t>
            </a:r>
          </a:p>
          <a:p>
            <a:pPr fontAlgn="auto">
              <a:lnSpc>
                <a:spcPct val="100000"/>
              </a:lnSpc>
              <a:spcBef>
                <a:spcPct val="20000"/>
              </a:spcBef>
              <a:spcAft>
                <a:spcPts val="0"/>
              </a:spcAft>
              <a:defRPr/>
            </a:pPr>
            <a:r>
              <a:rPr lang="en-US" altLang="en-US" sz="1100" dirty="0">
                <a:ea typeface="Verdana" pitchFamily="34" charset="0"/>
                <a:cs typeface="Verdana" pitchFamily="34" charset="0"/>
              </a:rPr>
              <a:t>  7)  Build slide to reveal second fundamental: CONTROL </a:t>
            </a:r>
          </a:p>
          <a:p>
            <a:pPr fontAlgn="auto">
              <a:lnSpc>
                <a:spcPct val="100000"/>
              </a:lnSpc>
              <a:spcBef>
                <a:spcPct val="20000"/>
              </a:spcBef>
              <a:spcAft>
                <a:spcPts val="0"/>
              </a:spcAft>
              <a:defRPr/>
            </a:pPr>
            <a:r>
              <a:rPr lang="en-US" altLang="en-US" sz="1100" dirty="0">
                <a:ea typeface="Verdana" pitchFamily="34" charset="0"/>
                <a:cs typeface="Verdana" pitchFamily="34" charset="0"/>
              </a:rPr>
              <a:t>       YOUR MIND.</a:t>
            </a:r>
          </a:p>
          <a:p>
            <a:pPr marL="468837" lvl="1" indent="-234419" fontAlgn="auto">
              <a:lnSpc>
                <a:spcPct val="100000"/>
              </a:lnSpc>
              <a:spcBef>
                <a:spcPct val="20000"/>
              </a:spcBef>
              <a:spcAft>
                <a:spcPts val="0"/>
              </a:spcAft>
              <a:buFont typeface="Arial" pitchFamily="34" charset="0"/>
              <a:buChar char="•"/>
              <a:defRPr/>
            </a:pPr>
            <a:r>
              <a:rPr lang="en-US" altLang="en-US" sz="1100" dirty="0">
                <a:ea typeface="Verdana" pitchFamily="34" charset="0"/>
                <a:cs typeface="Verdana" pitchFamily="34" charset="0"/>
              </a:rPr>
              <a:t>It is important to focus your mind by narrowing your attention. We do this by picking a target to stare at and repeating a cue word of choice over and over (i.e., relax, calm, focus). </a:t>
            </a:r>
          </a:p>
          <a:p>
            <a:pPr fontAlgn="auto">
              <a:lnSpc>
                <a:spcPct val="100000"/>
              </a:lnSpc>
              <a:spcBef>
                <a:spcPct val="20000"/>
              </a:spcBef>
              <a:spcAft>
                <a:spcPts val="0"/>
              </a:spcAft>
              <a:defRPr/>
            </a:pPr>
            <a:r>
              <a:rPr lang="en-US" altLang="en-US" sz="1100" dirty="0">
                <a:ea typeface="Verdana" pitchFamily="34" charset="0"/>
                <a:cs typeface="Verdana" pitchFamily="34" charset="0"/>
              </a:rPr>
              <a:t>  8)  Activity #2 (Low-Tech)</a:t>
            </a:r>
          </a:p>
          <a:p>
            <a:pPr marL="468837" indent="-234419" fontAlgn="auto">
              <a:lnSpc>
                <a:spcPct val="100000"/>
              </a:lnSpc>
              <a:spcBef>
                <a:spcPct val="20000"/>
              </a:spcBef>
              <a:spcAft>
                <a:spcPts val="0"/>
              </a:spcAft>
              <a:buFont typeface="Arial" pitchFamily="34" charset="0"/>
              <a:buChar char="•"/>
              <a:defRPr/>
            </a:pPr>
            <a:r>
              <a:rPr lang="en-US" altLang="en-US" sz="1100" dirty="0">
                <a:ea typeface="Verdana" pitchFamily="34" charset="0"/>
                <a:cs typeface="Verdana" pitchFamily="34" charset="0"/>
              </a:rPr>
              <a:t>Instruct each student to pick a target to stare at and a cue word they can repeat as they breathe. Allow students 1 minute to practice this technique. </a:t>
            </a:r>
          </a:p>
          <a:p>
            <a:pPr marL="468837" indent="-234419" fontAlgn="auto">
              <a:lnSpc>
                <a:spcPct val="100000"/>
              </a:lnSpc>
              <a:spcBef>
                <a:spcPct val="20000"/>
              </a:spcBef>
              <a:spcAft>
                <a:spcPts val="0"/>
              </a:spcAft>
              <a:buFont typeface="Arial" pitchFamily="34" charset="0"/>
              <a:buChar char="•"/>
              <a:defRPr/>
            </a:pPr>
            <a:r>
              <a:rPr lang="en-US" altLang="en-US" sz="1100" dirty="0">
                <a:ea typeface="Verdana" pitchFamily="34" charset="0"/>
                <a:cs typeface="Verdana" pitchFamily="34" charset="0"/>
              </a:rPr>
              <a:t>Following the activity, have students record their experience in the MIND box in their Participant Workbooks. Prompt students to include what their body felt like, what their mind felt like, and what emotions they experienced. </a:t>
            </a:r>
          </a:p>
          <a:p>
            <a:pPr fontAlgn="auto">
              <a:lnSpc>
                <a:spcPct val="100000"/>
              </a:lnSpc>
              <a:spcBef>
                <a:spcPct val="20000"/>
              </a:spcBef>
              <a:spcAft>
                <a:spcPts val="0"/>
              </a:spcAft>
              <a:defRPr/>
            </a:pPr>
            <a:r>
              <a:rPr lang="en-US" altLang="en-US" sz="1100" dirty="0">
                <a:ea typeface="Verdana" pitchFamily="34" charset="0"/>
                <a:cs typeface="Verdana" pitchFamily="34" charset="0"/>
              </a:rPr>
              <a:t>  9)  Build slide to reveal third fundamental: CONTROL </a:t>
            </a:r>
          </a:p>
          <a:p>
            <a:pPr fontAlgn="auto">
              <a:lnSpc>
                <a:spcPct val="100000"/>
              </a:lnSpc>
              <a:spcBef>
                <a:spcPct val="20000"/>
              </a:spcBef>
              <a:spcAft>
                <a:spcPts val="0"/>
              </a:spcAft>
              <a:defRPr/>
            </a:pPr>
            <a:r>
              <a:rPr lang="en-US" altLang="en-US" sz="1100" dirty="0">
                <a:ea typeface="Verdana" pitchFamily="34" charset="0"/>
                <a:cs typeface="Verdana" pitchFamily="34" charset="0"/>
              </a:rPr>
              <a:t>       YOUR EMOTIONS. </a:t>
            </a:r>
          </a:p>
          <a:p>
            <a:pPr marL="468837" lvl="1" indent="-234419" fontAlgn="auto">
              <a:lnSpc>
                <a:spcPct val="100000"/>
              </a:lnSpc>
              <a:spcBef>
                <a:spcPct val="20000"/>
              </a:spcBef>
              <a:spcAft>
                <a:spcPts val="0"/>
              </a:spcAft>
              <a:buFont typeface="Arial" pitchFamily="34" charset="0"/>
              <a:buChar char="•"/>
              <a:defRPr/>
            </a:pPr>
            <a:r>
              <a:rPr lang="en-US" altLang="en-US" sz="1100" dirty="0">
                <a:ea typeface="Verdana" pitchFamily="34" charset="0"/>
                <a:cs typeface="Verdana" pitchFamily="34" charset="0"/>
              </a:rPr>
              <a:t>Depending on the intent of the breathing, performance or relaxation, prime an emotion that is going to help you (i.e., gratitude may help you relax, excitement may help you sprint). </a:t>
            </a:r>
          </a:p>
          <a:p>
            <a:pPr marL="468837" lvl="1" indent="-234419" fontAlgn="auto">
              <a:lnSpc>
                <a:spcPct val="100000"/>
              </a:lnSpc>
              <a:spcBef>
                <a:spcPct val="20000"/>
              </a:spcBef>
              <a:spcAft>
                <a:spcPts val="0"/>
              </a:spcAft>
              <a:buFont typeface="Arial" pitchFamily="34" charset="0"/>
              <a:buChar char="•"/>
              <a:defRPr/>
            </a:pPr>
            <a:r>
              <a:rPr lang="en-US" altLang="en-US" sz="1100" dirty="0">
                <a:ea typeface="Verdana" pitchFamily="34" charset="0"/>
                <a:cs typeface="Verdana" pitchFamily="34" charset="0"/>
              </a:rPr>
              <a:t>Prime emotions with thoughts because Thoughts drive Consequences (i.e., choose a thought that will help you feel a certain emotion). You can also recall a memory and use imagery (visualization) to help create/recreate an emotion. </a:t>
            </a:r>
          </a:p>
          <a:p>
            <a:pPr fontAlgn="auto">
              <a:lnSpc>
                <a:spcPct val="100000"/>
              </a:lnSpc>
              <a:spcBef>
                <a:spcPct val="20000"/>
              </a:spcBef>
              <a:spcAft>
                <a:spcPts val="0"/>
              </a:spcAft>
              <a:defRPr/>
            </a:pPr>
            <a:r>
              <a:rPr lang="en-US" altLang="en-US" sz="1100" dirty="0">
                <a:ea typeface="Verdana" pitchFamily="34" charset="0"/>
                <a:cs typeface="Verdana" pitchFamily="34" charset="0"/>
              </a:rPr>
              <a:t> 10) Activity #3 (Low-Tech)</a:t>
            </a:r>
          </a:p>
          <a:p>
            <a:pPr marL="468837" indent="-177834" fontAlgn="auto">
              <a:lnSpc>
                <a:spcPct val="100000"/>
              </a:lnSpc>
              <a:spcBef>
                <a:spcPct val="20000"/>
              </a:spcBef>
              <a:spcAft>
                <a:spcPts val="0"/>
              </a:spcAft>
              <a:buFont typeface="Arial" pitchFamily="34" charset="0"/>
              <a:buChar char="•"/>
              <a:defRPr/>
            </a:pPr>
            <a:r>
              <a:rPr lang="en-US" altLang="en-US" sz="1100" dirty="0">
                <a:ea typeface="Verdana" pitchFamily="34" charset="0"/>
                <a:cs typeface="Verdana" pitchFamily="34" charset="0"/>
              </a:rPr>
              <a:t>Instruct students to pick an emotion they want to experience and use their thoughts and images to prime the emotion. Allow students to continue for 1 minute. </a:t>
            </a:r>
          </a:p>
          <a:p>
            <a:pPr marL="468837" indent="-177834" fontAlgn="auto">
              <a:lnSpc>
                <a:spcPct val="100000"/>
              </a:lnSpc>
              <a:spcBef>
                <a:spcPct val="20000"/>
              </a:spcBef>
              <a:spcAft>
                <a:spcPts val="0"/>
              </a:spcAft>
              <a:buFont typeface="Arial" pitchFamily="34" charset="0"/>
              <a:buChar char="•"/>
              <a:defRPr/>
            </a:pPr>
            <a:r>
              <a:rPr lang="en-US" altLang="en-US" sz="1100" dirty="0">
                <a:ea typeface="Verdana" pitchFamily="34" charset="0"/>
                <a:cs typeface="Verdana" pitchFamily="34" charset="0"/>
              </a:rPr>
              <a:t>Following the activity, have students record their experience in the EMOTION box in their Participant Workbooks. Prompt students to include what their body felt like, what their mind felt like, and what emotions they experienced. </a:t>
            </a:r>
          </a:p>
          <a:p>
            <a:pPr fontAlgn="auto">
              <a:lnSpc>
                <a:spcPct val="100000"/>
              </a:lnSpc>
              <a:spcBef>
                <a:spcPct val="20000"/>
              </a:spcBef>
              <a:spcAft>
                <a:spcPts val="0"/>
              </a:spcAft>
              <a:defRPr/>
            </a:pPr>
            <a:r>
              <a:rPr lang="en-US" altLang="en-US" sz="1100" dirty="0">
                <a:ea typeface="Verdana" pitchFamily="34" charset="0"/>
                <a:cs typeface="Verdana" pitchFamily="34" charset="0"/>
              </a:rPr>
              <a:t>  11) Following the 3 activities, get a couple students to  </a:t>
            </a:r>
          </a:p>
          <a:p>
            <a:pPr fontAlgn="auto">
              <a:lnSpc>
                <a:spcPct val="100000"/>
              </a:lnSpc>
              <a:spcBef>
                <a:spcPct val="20000"/>
              </a:spcBef>
              <a:spcAft>
                <a:spcPts val="0"/>
              </a:spcAft>
              <a:defRPr/>
            </a:pPr>
            <a:r>
              <a:rPr lang="en-US" altLang="en-US" sz="1100" dirty="0">
                <a:ea typeface="Verdana" pitchFamily="34" charset="0"/>
                <a:cs typeface="Verdana" pitchFamily="34" charset="0"/>
              </a:rPr>
              <a:t>        share their experience at the group level. </a:t>
            </a:r>
          </a:p>
          <a:p>
            <a:pPr marL="221464" indent="-221464" fontAlgn="auto">
              <a:lnSpc>
                <a:spcPct val="100000"/>
              </a:lnSpc>
              <a:spcBef>
                <a:spcPct val="20000"/>
              </a:spcBef>
              <a:spcAft>
                <a:spcPts val="0"/>
              </a:spcAft>
              <a:buFont typeface="Arial" pitchFamily="34" charset="0"/>
              <a:buChar char="•"/>
              <a:defRPr/>
            </a:pPr>
            <a:endParaRPr lang="en-US" altLang="en-US" sz="1100" dirty="0">
              <a:ea typeface="Verdana" pitchFamily="34" charset="0"/>
              <a:cs typeface="Verdana" pitchFamily="34" charset="0"/>
            </a:endParaRPr>
          </a:p>
          <a:p>
            <a:pPr marL="662856" lvl="1" indent="-221464" fontAlgn="auto">
              <a:lnSpc>
                <a:spcPct val="100000"/>
              </a:lnSpc>
              <a:spcBef>
                <a:spcPct val="20000"/>
              </a:spcBef>
              <a:spcAft>
                <a:spcPts val="0"/>
              </a:spcAft>
              <a:buFont typeface="Arial" pitchFamily="34" charset="0"/>
              <a:buChar char="•"/>
              <a:defRPr/>
            </a:pPr>
            <a:endParaRPr lang="en-US" altLang="en-US" sz="1100" dirty="0">
              <a:ea typeface="Verdana" pitchFamily="34" charset="0"/>
              <a:cs typeface="Verdana" pitchFamily="34" charset="0"/>
            </a:endParaRPr>
          </a:p>
          <a:p>
            <a:pPr marL="662856" lvl="1" indent="-221464">
              <a:lnSpc>
                <a:spcPct val="100000"/>
              </a:lnSpc>
              <a:spcBef>
                <a:spcPts val="0"/>
              </a:spcBef>
              <a:buFont typeface="Arial" pitchFamily="34" charset="0"/>
              <a:buChar char="•"/>
              <a:defRPr/>
            </a:pPr>
            <a:endParaRPr lang="en-US" altLang="en-US" sz="1000" dirty="0"/>
          </a:p>
          <a:p>
            <a:pPr marL="221464" indent="-221464">
              <a:lnSpc>
                <a:spcPct val="100000"/>
              </a:lnSpc>
              <a:spcBef>
                <a:spcPts val="0"/>
              </a:spcBef>
              <a:buFont typeface="Arial" pitchFamily="34" charset="0"/>
              <a:buChar char="•"/>
              <a:defRPr/>
            </a:pPr>
            <a:endParaRPr lang="en-US" altLang="en-US" sz="1000" dirty="0"/>
          </a:p>
          <a:p>
            <a:pPr marL="221464" indent="-221464">
              <a:lnSpc>
                <a:spcPct val="100000"/>
              </a:lnSpc>
              <a:spcBef>
                <a:spcPts val="0"/>
              </a:spcBef>
              <a:buFont typeface="+mj-lt"/>
              <a:buAutoNum type="arabicPeriod" startAt="7"/>
              <a:defRPr/>
            </a:pPr>
            <a:endParaRPr lang="en-US" altLang="en-US" sz="1000" dirty="0"/>
          </a:p>
        </p:txBody>
      </p:sp>
      <p:sp>
        <p:nvSpPr>
          <p:cNvPr id="6" name="Slide Number Placeholder 5"/>
          <p:cNvSpPr>
            <a:spLocks noGrp="1"/>
          </p:cNvSpPr>
          <p:nvPr>
            <p:ph type="sldNum" sz="quarter" idx="5"/>
          </p:nvPr>
        </p:nvSpPr>
        <p:spPr/>
        <p:txBody>
          <a:bodyPr/>
          <a:lstStyle/>
          <a:p>
            <a:pPr>
              <a:defRPr/>
            </a:pPr>
            <a:fld id="{1B468918-DD8F-426A-ABA8-FDF9FA56162B}" type="slidenum">
              <a:rPr lang="en-US" smtClean="0"/>
              <a:pPr>
                <a:defRPr/>
              </a:pPr>
              <a:t>54</a:t>
            </a:fld>
            <a:endParaRPr lang="en-US" dirty="0"/>
          </a:p>
        </p:txBody>
      </p:sp>
      <p:sp>
        <p:nvSpPr>
          <p:cNvPr id="5"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7204674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9155" name="Notes Placeholder 2"/>
          <p:cNvSpPr>
            <a:spLocks noGrp="1"/>
          </p:cNvSpPr>
          <p:nvPr>
            <p:ph type="body" idx="1"/>
          </p:nvPr>
        </p:nvSpPr>
        <p:spPr bwMode="auto">
          <a:xfrm>
            <a:off x="113959" y="3238680"/>
            <a:ext cx="3829249" cy="5687282"/>
          </a:xfrm>
          <a:noFill/>
        </p:spPr>
        <p:txBody>
          <a:bodyPr wrap="square" numCol="1" anchor="t" anchorCtr="0" compatLnSpc="1">
            <a:prstTxWarp prst="textNoShape">
              <a:avLst/>
            </a:prstTxWarp>
          </a:bodyPr>
          <a:lstStyle/>
          <a:p>
            <a:pPr>
              <a:lnSpc>
                <a:spcPct val="100000"/>
              </a:lnSpc>
              <a:spcBef>
                <a:spcPct val="0"/>
              </a:spcBef>
            </a:pPr>
            <a:r>
              <a:rPr lang="en-US" altLang="en-US" sz="1100" b="1" dirty="0"/>
              <a:t>Instructor Notes: </a:t>
            </a:r>
          </a:p>
          <a:p>
            <a:pPr>
              <a:lnSpc>
                <a:spcPct val="100000"/>
              </a:lnSpc>
              <a:spcBef>
                <a:spcPct val="0"/>
              </a:spcBef>
            </a:pPr>
            <a:endParaRPr lang="en-US" altLang="en-US" sz="800" b="1" dirty="0"/>
          </a:p>
          <a:p>
            <a:pPr>
              <a:lnSpc>
                <a:spcPct val="100000"/>
              </a:lnSpc>
              <a:spcBef>
                <a:spcPct val="0"/>
              </a:spcBef>
            </a:pPr>
            <a:r>
              <a:rPr lang="en-US" altLang="en-US" sz="1100" b="1" u="sng" dirty="0"/>
              <a:t>Activity</a:t>
            </a:r>
            <a:r>
              <a:rPr lang="en-US" altLang="en-US" sz="1100" u="sng" dirty="0"/>
              <a:t> (Low-Tech)</a:t>
            </a:r>
          </a:p>
          <a:p>
            <a:pPr>
              <a:lnSpc>
                <a:spcPct val="100000"/>
              </a:lnSpc>
              <a:spcBef>
                <a:spcPct val="0"/>
              </a:spcBef>
            </a:pPr>
            <a:endParaRPr lang="en-US" altLang="en-US" sz="800" b="1" dirty="0"/>
          </a:p>
          <a:p>
            <a:pPr marL="278273" indent="-278273">
              <a:lnSpc>
                <a:spcPct val="100000"/>
              </a:lnSpc>
              <a:spcBef>
                <a:spcPts val="292"/>
              </a:spcBef>
              <a:buFont typeface="+mj-lt"/>
              <a:buAutoNum type="arabicParenR"/>
              <a:defRPr/>
            </a:pPr>
            <a:r>
              <a:rPr lang="en-US" altLang="en-US" sz="1100" dirty="0"/>
              <a:t>Students record times they can use deliberate breathing (e.g., during a test, before shooting a </a:t>
            </a:r>
            <a:r>
              <a:rPr lang="en-US" altLang="en-US" sz="1100" dirty="0">
                <a:ea typeface="Verdana" pitchFamily="34" charset="0"/>
                <a:cs typeface="Verdana" pitchFamily="34" charset="0"/>
              </a:rPr>
              <a:t>free throw, when their parents are lecturing them, etc.).</a:t>
            </a:r>
          </a:p>
          <a:p>
            <a:pPr marL="278273" indent="-278273">
              <a:lnSpc>
                <a:spcPct val="100000"/>
              </a:lnSpc>
              <a:spcBef>
                <a:spcPts val="292"/>
              </a:spcBef>
              <a:buFont typeface="+mj-lt"/>
              <a:buAutoNum type="arabicParenR"/>
              <a:defRPr/>
            </a:pPr>
            <a:r>
              <a:rPr lang="en-US" altLang="en-US" sz="1100" dirty="0">
                <a:ea typeface="Verdana" pitchFamily="34" charset="0"/>
                <a:cs typeface="Verdana" pitchFamily="34" charset="0"/>
              </a:rPr>
              <a:t>Get a few students to share when they will use Deliberate Breathing</a:t>
            </a:r>
            <a:r>
              <a:rPr lang="en-US" altLang="en-US" sz="1100" dirty="0"/>
              <a:t>. </a:t>
            </a:r>
          </a:p>
          <a:p>
            <a:pPr>
              <a:lnSpc>
                <a:spcPct val="100000"/>
              </a:lnSpc>
              <a:spcBef>
                <a:spcPct val="0"/>
              </a:spcBef>
            </a:pPr>
            <a:endParaRPr lang="en-US" altLang="en-US" sz="800" b="1" dirty="0"/>
          </a:p>
          <a:p>
            <a:pPr marL="221464" indent="-221464">
              <a:lnSpc>
                <a:spcPct val="100000"/>
              </a:lnSpc>
              <a:spcBef>
                <a:spcPct val="0"/>
              </a:spcBef>
            </a:pPr>
            <a:r>
              <a:rPr lang="en-US" altLang="en-US" sz="1100" b="1" dirty="0"/>
              <a:t>Key Points: </a:t>
            </a:r>
          </a:p>
          <a:p>
            <a:pPr marL="221464" indent="-221464">
              <a:lnSpc>
                <a:spcPct val="100000"/>
              </a:lnSpc>
              <a:spcBef>
                <a:spcPct val="0"/>
              </a:spcBef>
            </a:pPr>
            <a:endParaRPr lang="en-US" altLang="en-US" sz="800" b="1" dirty="0"/>
          </a:p>
          <a:p>
            <a:pPr marL="278273" indent="-278273">
              <a:lnSpc>
                <a:spcPct val="100000"/>
              </a:lnSpc>
              <a:spcBef>
                <a:spcPts val="292"/>
              </a:spcBef>
              <a:buFont typeface="+mj-lt"/>
              <a:buAutoNum type="arabicParenR"/>
              <a:defRPr/>
            </a:pPr>
            <a:r>
              <a:rPr lang="en-US" sz="1100" dirty="0">
                <a:ea typeface="Verdana" pitchFamily="34" charset="0"/>
                <a:cs typeface="Verdana" pitchFamily="34" charset="0"/>
              </a:rPr>
              <a:t>Deliberate Breathing is a Self-regulation technique that includes physical, mental, and emotional components which, together, produce an immediate physical benefit.</a:t>
            </a:r>
          </a:p>
          <a:p>
            <a:pPr marL="278273" indent="-278273">
              <a:lnSpc>
                <a:spcPct val="100000"/>
              </a:lnSpc>
              <a:spcBef>
                <a:spcPts val="292"/>
              </a:spcBef>
              <a:buFont typeface="+mj-lt"/>
              <a:buAutoNum type="arabicParenR"/>
              <a:defRPr/>
            </a:pPr>
            <a:r>
              <a:rPr lang="en-US" sz="1100" dirty="0">
                <a:latin typeface="Verdana" charset="0"/>
              </a:rPr>
              <a:t>The goal of this technique is to work towards gaining control over our Thoughts, Emotions, and physical Reactions all at once.</a:t>
            </a:r>
            <a:endParaRPr lang="en-US" sz="1100" dirty="0"/>
          </a:p>
          <a:p>
            <a:pPr marL="278273" indent="-278273">
              <a:lnSpc>
                <a:spcPct val="100000"/>
              </a:lnSpc>
              <a:spcBef>
                <a:spcPts val="292"/>
              </a:spcBef>
              <a:buFont typeface="+mj-lt"/>
              <a:buAutoNum type="arabicParenR"/>
              <a:defRPr/>
            </a:pPr>
            <a:r>
              <a:rPr lang="en-US" altLang="en-US" sz="1100" dirty="0"/>
              <a:t>Deliberate Breathing is a skill that should be used daily to manage energy. </a:t>
            </a:r>
          </a:p>
          <a:p>
            <a:pPr marL="232802" indent="-232802">
              <a:lnSpc>
                <a:spcPct val="100000"/>
              </a:lnSpc>
              <a:spcBef>
                <a:spcPct val="0"/>
              </a:spcBef>
              <a:buFont typeface="+mj-lt"/>
              <a:buAutoNum type="arabicParenR"/>
            </a:pPr>
            <a:endParaRPr lang="en-US" altLang="en-US" sz="1000" dirty="0"/>
          </a:p>
        </p:txBody>
      </p:sp>
      <p:sp>
        <p:nvSpPr>
          <p:cNvPr id="6" name="Slide Number Placeholder 5"/>
          <p:cNvSpPr>
            <a:spLocks noGrp="1"/>
          </p:cNvSpPr>
          <p:nvPr>
            <p:ph type="sldNum" sz="quarter" idx="5"/>
          </p:nvPr>
        </p:nvSpPr>
        <p:spPr/>
        <p:txBody>
          <a:bodyPr/>
          <a:lstStyle/>
          <a:p>
            <a:pPr>
              <a:defRPr/>
            </a:pPr>
            <a:fld id="{2C198974-889E-421B-9647-D89BC47231EC}" type="slidenum">
              <a:rPr lang="en-US" smtClean="0"/>
              <a:pPr>
                <a:defRPr/>
              </a:pPr>
              <a:t>55</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946824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6" name="Slide Number Placeholder 5"/>
          <p:cNvSpPr>
            <a:spLocks noGrp="1"/>
          </p:cNvSpPr>
          <p:nvPr>
            <p:ph type="sldNum" sz="quarter" idx="5"/>
          </p:nvPr>
        </p:nvSpPr>
        <p:spPr/>
        <p:txBody>
          <a:bodyPr/>
          <a:lstStyle/>
          <a:p>
            <a:pPr>
              <a:defRPr/>
            </a:pPr>
            <a:fld id="{E8374D02-C8BC-4B38-946C-F65177F0B45A}" type="slidenum">
              <a:rPr lang="en-US" smtClean="0"/>
              <a:pPr>
                <a:defRPr/>
              </a:pPr>
              <a:t>56</a:t>
            </a:fld>
            <a:endParaRPr lang="en-US" dirty="0"/>
          </a:p>
        </p:txBody>
      </p:sp>
      <p:sp>
        <p:nvSpPr>
          <p:cNvPr id="8" name="Notes Placeholder 2"/>
          <p:cNvSpPr>
            <a:spLocks noGrp="1"/>
          </p:cNvSpPr>
          <p:nvPr>
            <p:ph type="body" sz="quarter" idx="10"/>
          </p:nvPr>
        </p:nvSpPr>
        <p:spPr>
          <a:xfrm>
            <a:off x="134059" y="3238680"/>
            <a:ext cx="4012139" cy="5687282"/>
          </a:xfrm>
        </p:spPr>
        <p:txBody>
          <a:bodyPr>
            <a:normAutofit/>
          </a:bodyPr>
          <a:lstStyle/>
          <a:p>
            <a:pPr>
              <a:lnSpc>
                <a:spcPct val="100000"/>
              </a:lnSpc>
              <a:defRPr/>
            </a:pPr>
            <a:r>
              <a:rPr lang="en-US" sz="1100" b="1" dirty="0"/>
              <a:t>Instructor Notes:</a:t>
            </a:r>
          </a:p>
          <a:p>
            <a:pPr>
              <a:lnSpc>
                <a:spcPct val="100000"/>
              </a:lnSpc>
              <a:defRPr/>
            </a:pPr>
            <a:endParaRPr lang="en-US" sz="1100" b="1" dirty="0"/>
          </a:p>
          <a:p>
            <a:pPr marL="232802" indent="-232802">
              <a:lnSpc>
                <a:spcPct val="100000"/>
              </a:lnSpc>
              <a:buFont typeface="+mj-lt"/>
              <a:buAutoNum type="arabicParenR"/>
              <a:defRPr/>
            </a:pPr>
            <a:r>
              <a:rPr lang="en-US" sz="1100" dirty="0"/>
              <a:t>Review the Key Principles (if time permits).</a:t>
            </a:r>
          </a:p>
          <a:p>
            <a:pPr>
              <a:lnSpc>
                <a:spcPct val="100000"/>
              </a:lnSpc>
              <a:defRPr/>
            </a:pPr>
            <a:endParaRPr lang="en-US" sz="1100" dirty="0"/>
          </a:p>
          <a:p>
            <a:pPr marL="221464" indent="-221464">
              <a:lnSpc>
                <a:spcPct val="100000"/>
              </a:lnSpc>
              <a:defRPr/>
            </a:pPr>
            <a:r>
              <a:rPr lang="en-US" sz="1100" b="1" u="sng" dirty="0"/>
              <a:t>Reflection</a:t>
            </a:r>
            <a:r>
              <a:rPr lang="en-US" sz="1100" u="sng" dirty="0"/>
              <a:t> (Low-Tech)</a:t>
            </a:r>
          </a:p>
          <a:p>
            <a:pPr marL="221464" indent="-221464">
              <a:lnSpc>
                <a:spcPct val="100000"/>
              </a:lnSpc>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own lives. </a:t>
            </a:r>
            <a:endParaRPr lang="en-US" sz="1100" u="sng" dirty="0"/>
          </a:p>
          <a:p>
            <a:pPr>
              <a:lnSpc>
                <a:spcPct val="100000"/>
              </a:lnSpc>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1258195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48131"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marL="1158075" indent="-1158075">
              <a:spcBef>
                <a:spcPct val="20000"/>
              </a:spcBef>
              <a:spcAft>
                <a:spcPts val="1744"/>
              </a:spcAft>
              <a:tabLst>
                <a:tab pos="1158075" algn="l"/>
              </a:tabLst>
            </a:pPr>
            <a:r>
              <a:rPr lang="en-US" altLang="en-US" sz="1100" b="1" dirty="0">
                <a:latin typeface="Verdana" pitchFamily="34" charset="0"/>
              </a:rPr>
              <a:t>Rationale:</a:t>
            </a:r>
            <a:r>
              <a:rPr lang="en-US" altLang="en-US" sz="1100" dirty="0">
                <a:latin typeface="Verdana" pitchFamily="34" charset="0"/>
              </a:rPr>
              <a:t>	Drs. Aaron Beck and Martin Seligman identified common patterns in thinking that are problematic, particularly when under stress. These Thinking Traps undermine mental toughness and performance and lead to an inaccurate understanding of the situation. You can use the Mental Cues and Critical Questions to avoid the Traps and to see the situation more accurately.</a:t>
            </a:r>
          </a:p>
          <a:p>
            <a:pPr marL="1158075" indent="-1158075">
              <a:spcBef>
                <a:spcPct val="20000"/>
              </a:spcBef>
              <a:tabLst>
                <a:tab pos="1158075" algn="l"/>
              </a:tabLst>
            </a:pPr>
            <a:r>
              <a:rPr lang="en-US" altLang="en-US" sz="1100" b="1" dirty="0">
                <a:latin typeface="Verdana" pitchFamily="34" charset="0"/>
              </a:rPr>
              <a:t>Objective:</a:t>
            </a:r>
            <a:r>
              <a:rPr lang="en-US" altLang="en-US" sz="1100" dirty="0">
                <a:latin typeface="Verdana" pitchFamily="34" charset="0"/>
              </a:rPr>
              <a:t>	Identify and correct counterproductive patterns in thinking through the use of Mental Cues and Critical Questions.</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Unit Overview and Recommended Timing:</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endParaRPr lang="en-US" altLang="en-US" sz="1000" dirty="0">
              <a:latin typeface="Verdana" pitchFamily="34" charset="0"/>
            </a:endParaRPr>
          </a:p>
        </p:txBody>
      </p:sp>
      <p:sp>
        <p:nvSpPr>
          <p:cNvPr id="48132" name="Title 4"/>
          <p:cNvSpPr txBox="1">
            <a:spLocks/>
          </p:cNvSpPr>
          <p:nvPr/>
        </p:nvSpPr>
        <p:spPr bwMode="auto">
          <a:xfrm>
            <a:off x="219080" y="959152"/>
            <a:ext cx="6572250" cy="664029"/>
          </a:xfrm>
          <a:prstGeom prst="rect">
            <a:avLst/>
          </a:prstGeom>
          <a:noFill/>
          <a:ln w="9525">
            <a:noFill/>
            <a:miter lim="800000"/>
            <a:headEnd/>
            <a:tailEnd/>
          </a:ln>
        </p:spPr>
        <p:txBody>
          <a:bodyPr lIns="89409" tIns="44705" rIns="89409" bIns="44705"/>
          <a:lstStyle/>
          <a:p>
            <a:r>
              <a:rPr lang="en-US" sz="2000" b="1" dirty="0">
                <a:latin typeface="Verdana" pitchFamily="34" charset="0"/>
              </a:rPr>
              <a:t>Resilience Training for Teens, </a:t>
            </a:r>
          </a:p>
          <a:p>
            <a:r>
              <a:rPr lang="en-US" sz="2000" b="1" dirty="0">
                <a:latin typeface="Verdana" pitchFamily="34" charset="0"/>
              </a:rPr>
              <a:t>Unit 6:</a:t>
            </a:r>
            <a:r>
              <a:rPr lang="en-US" sz="2000" b="1" dirty="0">
                <a:solidFill>
                  <a:srgbClr val="000000"/>
                </a:solidFill>
                <a:latin typeface="Verdana" pitchFamily="34" charset="0"/>
              </a:rPr>
              <a:t> Avoid Thinking Traps</a:t>
            </a:r>
            <a:endParaRPr lang="en-US" sz="2000" b="1" dirty="0">
              <a:latin typeface="Verdana" pitchFamily="34" charset="0"/>
            </a:endParaRPr>
          </a:p>
        </p:txBody>
      </p:sp>
      <p:pic>
        <p:nvPicPr>
          <p:cNvPr id="48133"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48134"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2039304187"/>
              </p:ext>
            </p:extLst>
          </p:nvPr>
        </p:nvGraphicFramePr>
        <p:xfrm>
          <a:off x="273564" y="4189731"/>
          <a:ext cx="6572250" cy="3386855"/>
        </p:xfrm>
        <a:graphic>
          <a:graphicData uri="http://schemas.openxmlformats.org/drawingml/2006/table">
            <a:tbl>
              <a:tblPr/>
              <a:tblGrid>
                <a:gridCol w="5608320">
                  <a:extLst>
                    <a:ext uri="{9D8B030D-6E8A-4147-A177-3AD203B41FA5}">
                      <a16:colId xmlns:a16="http://schemas.microsoft.com/office/drawing/2014/main" val="20000"/>
                    </a:ext>
                  </a:extLst>
                </a:gridCol>
                <a:gridCol w="963930">
                  <a:extLst>
                    <a:ext uri="{9D8B030D-6E8A-4147-A177-3AD203B41FA5}">
                      <a16:colId xmlns:a16="http://schemas.microsoft.com/office/drawing/2014/main" val="20001"/>
                    </a:ext>
                  </a:extLst>
                </a:gridCol>
              </a:tblGrid>
              <a:tr h="798101">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Describe the common Thinkin</a:t>
                      </a:r>
                      <a:r>
                        <a:rPr lang="en-US" sz="1100" b="0" i="0" u="none" strike="noStrike" kern="1200" baseline="0" dirty="0">
                          <a:solidFill>
                            <a:schemeClr val="tx1"/>
                          </a:solidFill>
                          <a:latin typeface="Verdana" pitchFamily="34" charset="0"/>
                          <a:ea typeface="Calibri"/>
                        </a:rPr>
                        <a:t>g Traps and the Mental Cues and Critical Questions students can use to avoid them</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10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795739">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a:t>
                      </a:r>
                    </a:p>
                    <a:p>
                      <a:pPr marL="0" marR="0" indent="0" algn="l" rtl="0" fontAlgn="base">
                        <a:lnSpc>
                          <a:spcPct val="115000"/>
                        </a:lnSpc>
                        <a:spcBef>
                          <a:spcPts val="0"/>
                        </a:spcBef>
                        <a:spcAft>
                          <a:spcPts val="0"/>
                        </a:spcAft>
                        <a:buClrTx/>
                        <a:buSzPts val="1400"/>
                        <a:buFont typeface="+mj-lt"/>
                        <a:buNone/>
                        <a:tabLst/>
                      </a:pP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1)</a:t>
                      </a:r>
                      <a:r>
                        <a:rPr lang="en-US" sz="1100" b="0" i="0" u="none" strike="noStrike" kern="1200" baseline="0" dirty="0">
                          <a:solidFill>
                            <a:schemeClr val="tx1"/>
                          </a:solidFill>
                          <a:latin typeface="Verdana" pitchFamily="34" charset="0"/>
                          <a:ea typeface="Calibri"/>
                        </a:rPr>
                        <a:t> Paul Potts Video (HT)</a:t>
                      </a:r>
                    </a:p>
                    <a:p>
                      <a:pPr marL="0" marR="0" indent="0" algn="l" rtl="0" fontAlgn="base">
                        <a:lnSpc>
                          <a:spcPct val="115000"/>
                        </a:lnSpc>
                        <a:spcBef>
                          <a:spcPts val="0"/>
                        </a:spcBef>
                        <a:spcAft>
                          <a:spcPts val="0"/>
                        </a:spcAft>
                        <a:buClrTx/>
                        <a:buSzPts val="1400"/>
                        <a:buFont typeface="+mj-lt"/>
                        <a:buNone/>
                        <a:tabLst/>
                      </a:pPr>
                      <a:r>
                        <a:rPr lang="en-US" sz="1100" b="0" i="0" u="none" strike="noStrike" kern="1200" baseline="0" dirty="0">
                          <a:solidFill>
                            <a:schemeClr val="tx1"/>
                          </a:solidFill>
                          <a:latin typeface="Verdana" pitchFamily="34" charset="0"/>
                          <a:ea typeface="Calibri"/>
                        </a:rPr>
                        <a:t> 2) “Them, Them, Them” demonstration*(LT)</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10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750219">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a:t>
                      </a:r>
                      <a:r>
                        <a:rPr lang="en-US" sz="1100" b="0" i="0" u="none" strike="noStrike" kern="1200" baseline="0" dirty="0">
                          <a:solidFill>
                            <a:schemeClr val="tx1"/>
                          </a:solidFill>
                          <a:latin typeface="Verdana" pitchFamily="34" charset="0"/>
                          <a:ea typeface="Calibri"/>
                        </a:rPr>
                        <a: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1) Name That Trap in Participant Workbook*(LT)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2)</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Avoid Thinking</a:t>
                      </a:r>
                      <a:r>
                        <a:rPr lang="en-US" sz="1100" b="0" i="0" u="none" strike="noStrike" kern="1200" baseline="0" dirty="0">
                          <a:solidFill>
                            <a:schemeClr val="tx1"/>
                          </a:solidFill>
                          <a:latin typeface="Verdana" pitchFamily="34" charset="0"/>
                          <a:ea typeface="Calibri"/>
                        </a:rPr>
                        <a:t> Traps exercise in Participant Workbook (LT)</a:t>
                      </a:r>
                      <a:endParaRPr lang="en-US" sz="1100" b="0" i="0" u="none" strike="noStrike" kern="1200" dirty="0">
                        <a:solidFill>
                          <a:schemeClr val="dk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20</a:t>
                      </a:r>
                      <a:r>
                        <a:rPr lang="en-US" sz="1100" b="0" i="0" u="none" strike="noStrike" kern="1200" baseline="0" dirty="0">
                          <a:solidFill>
                            <a:schemeClr val="dk1"/>
                          </a:solidFill>
                          <a:latin typeface="Verdana" pitchFamily="34" charset="0"/>
                          <a:ea typeface="Calibri"/>
                        </a:rPr>
                        <a:t> </a:t>
                      </a:r>
                      <a:r>
                        <a:rPr lang="en-US" sz="1100" b="0" i="0" u="none" strike="noStrike" kern="1200" dirty="0">
                          <a:solidFill>
                            <a:schemeClr val="dk1"/>
                          </a:solidFill>
                          <a:latin typeface="Verdana" pitchFamily="34" charset="0"/>
                          <a:ea typeface="Calibri"/>
                        </a:rPr>
                        <a:t>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574130">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Make</a:t>
                      </a:r>
                      <a:r>
                        <a:rPr lang="en-US" sz="1100" b="1" i="0" u="none" strike="noStrike" kern="1200" baseline="0" dirty="0">
                          <a:solidFill>
                            <a:schemeClr val="tx1"/>
                          </a:solidFill>
                          <a:latin typeface="Verdana" pitchFamily="34" charset="0"/>
                          <a:ea typeface="Calibri"/>
                        </a:rPr>
                        <a:t> it Personal</a:t>
                      </a:r>
                      <a:r>
                        <a:rPr lang="en-US" sz="1100" b="1" i="0" u="none" strike="noStrike" kern="120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lives*</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468666">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45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4"/>
                  </a:ext>
                </a:extLst>
              </a:tr>
            </a:tbl>
          </a:graphicData>
        </a:graphic>
      </p:graphicFrame>
      <p:sp>
        <p:nvSpPr>
          <p:cNvPr id="11" name="Slide Number Placeholder 10"/>
          <p:cNvSpPr>
            <a:spLocks noGrp="1"/>
          </p:cNvSpPr>
          <p:nvPr>
            <p:ph type="sldNum" sz="quarter" idx="5"/>
          </p:nvPr>
        </p:nvSpPr>
        <p:spPr/>
        <p:txBody>
          <a:bodyPr/>
          <a:lstStyle/>
          <a:p>
            <a:pPr>
              <a:defRPr/>
            </a:pPr>
            <a:fld id="{5AE11500-4460-4DFA-B6CC-1DB3E4F60001}" type="slidenum">
              <a:rPr lang="en-US"/>
              <a:pPr>
                <a:defRPr/>
              </a:pPr>
              <a:t>57</a:t>
            </a:fld>
            <a:endParaRPr lang="en-US" dirty="0"/>
          </a:p>
        </p:txBody>
      </p:sp>
      <p:sp>
        <p:nvSpPr>
          <p:cNvPr id="12"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6370289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685666"/>
            <a:ext cx="6572250" cy="7156753"/>
          </a:xfrm>
          <a:prstGeom prst="rect">
            <a:avLst/>
          </a:prstGeom>
          <a:noFill/>
          <a:ln w="9525">
            <a:noFill/>
            <a:miter lim="800000"/>
            <a:headEnd/>
            <a:tailEnd/>
          </a:ln>
        </p:spPr>
        <p:txBody>
          <a:bodyPr lIns="89409" tIns="44705" rIns="89409" bIns="44705"/>
          <a:lstStyle/>
          <a:p>
            <a:pPr>
              <a:spcBef>
                <a:spcPct val="20000"/>
              </a:spcBef>
              <a:tabLst>
                <a:tab pos="54753" algn="l"/>
              </a:tabLst>
              <a:defRPr/>
            </a:pPr>
            <a:r>
              <a:rPr lang="en-US" altLang="en-US" sz="1100" b="1" i="1" dirty="0">
                <a:latin typeface="Verdana" pitchFamily="34" charset="0"/>
              </a:rPr>
              <a:t>Thinking Traps</a:t>
            </a:r>
            <a:r>
              <a:rPr lang="en-US" altLang="en-US" sz="1100" i="1" dirty="0">
                <a:latin typeface="Verdana" pitchFamily="34" charset="0"/>
              </a:rPr>
              <a:t>	</a:t>
            </a:r>
            <a:r>
              <a:rPr lang="en-US" altLang="en-US" sz="1100" dirty="0">
                <a:latin typeface="Verdana" pitchFamily="34" charset="0"/>
              </a:rPr>
              <a:t>Overly rigid patterns in thinking that can cause people to miss 			critical information about a situation or an individual</a:t>
            </a:r>
          </a:p>
          <a:p>
            <a:pPr>
              <a:spcBef>
                <a:spcPct val="20000"/>
              </a:spcBef>
              <a:tabLst>
                <a:tab pos="54753" algn="l"/>
              </a:tabLst>
              <a:defRPr/>
            </a:pPr>
            <a:endParaRPr lang="en-US" altLang="en-US" sz="1100" dirty="0">
              <a:latin typeface="Verdana" pitchFamily="34" charset="0"/>
            </a:endParaRPr>
          </a:p>
          <a:p>
            <a:pPr marL="1159476" indent="-1159476">
              <a:spcBef>
                <a:spcPct val="20000"/>
              </a:spcBef>
              <a:tabLst>
                <a:tab pos="1159476" algn="l"/>
              </a:tabLst>
              <a:defRPr/>
            </a:pPr>
            <a:r>
              <a:rPr lang="en-US" altLang="en-US" sz="1100" b="1" i="1" dirty="0">
                <a:latin typeface="Verdana" pitchFamily="34" charset="0"/>
              </a:rPr>
              <a:t>Mental Cues</a:t>
            </a:r>
            <a:r>
              <a:rPr lang="en-US" altLang="en-US" sz="1100" i="1" dirty="0">
                <a:latin typeface="Verdana" pitchFamily="34" charset="0"/>
              </a:rPr>
              <a:t>		</a:t>
            </a:r>
            <a:r>
              <a:rPr lang="en-US" altLang="en-US" sz="1100" dirty="0">
                <a:latin typeface="Verdana" pitchFamily="34" charset="0"/>
              </a:rPr>
              <a:t>Words or phrases that remind you what you need to do to get 	out of a Thinking Trap.</a:t>
            </a:r>
            <a:endParaRPr lang="en-US" altLang="en-US" sz="1100" i="1" dirty="0">
              <a:latin typeface="Verdana" pitchFamily="34" charset="0"/>
            </a:endParaRPr>
          </a:p>
          <a:p>
            <a:pPr marL="1159476" indent="-1159476">
              <a:spcBef>
                <a:spcPct val="20000"/>
              </a:spcBef>
              <a:tabLst>
                <a:tab pos="1159476" algn="l"/>
              </a:tabLst>
              <a:defRPr/>
            </a:pPr>
            <a:endParaRPr lang="en-US" altLang="en-US" sz="1100" b="1" i="1" dirty="0">
              <a:latin typeface="Verdana" pitchFamily="34" charset="0"/>
            </a:endParaRPr>
          </a:p>
          <a:p>
            <a:pPr marL="1159476" indent="-1159476">
              <a:spcBef>
                <a:spcPct val="20000"/>
              </a:spcBef>
              <a:tabLst>
                <a:tab pos="1159476" algn="l"/>
              </a:tabLst>
              <a:defRPr/>
            </a:pPr>
            <a:r>
              <a:rPr lang="en-US" altLang="en-US" sz="1100" b="1" i="1" dirty="0">
                <a:latin typeface="Verdana" pitchFamily="34" charset="0"/>
              </a:rPr>
              <a:t>Critical Questions</a:t>
            </a:r>
            <a:r>
              <a:rPr lang="en-US" altLang="en-US" sz="1100" i="1" dirty="0">
                <a:latin typeface="Verdana" pitchFamily="34" charset="0"/>
              </a:rPr>
              <a:t>	</a:t>
            </a:r>
            <a:r>
              <a:rPr lang="en-US" altLang="en-US" sz="1100" dirty="0">
                <a:latin typeface="Verdana" pitchFamily="34" charset="0"/>
              </a:rPr>
              <a:t>Specific questions that help avoid Thinking Traps and broaden 	awareness of important information</a:t>
            </a:r>
          </a:p>
          <a:p>
            <a:pPr marL="1117607" indent="-1117607">
              <a:spcBef>
                <a:spcPct val="20000"/>
              </a:spcBef>
              <a:tabLst>
                <a:tab pos="1117607" algn="l"/>
              </a:tabLst>
              <a:defRPr/>
            </a:pPr>
            <a:endParaRPr lang="en-US" altLang="en-US" sz="1100" b="1" dirty="0">
              <a:latin typeface="Verdana" pitchFamily="34" charset="0"/>
            </a:endParaRPr>
          </a:p>
          <a:p>
            <a:pPr marL="1117607" indent="-1117607">
              <a:spcBef>
                <a:spcPct val="20000"/>
              </a:spcBef>
              <a:tabLst>
                <a:tab pos="1117607" algn="l"/>
              </a:tabLst>
              <a:defRPr/>
            </a:pPr>
            <a:endParaRPr lang="en-US" altLang="en-US" sz="10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Avoid Thinking Traps</a:t>
            </a:r>
          </a:p>
          <a:p>
            <a:pPr fontAlgn="auto">
              <a:spcAft>
                <a:spcPts val="0"/>
              </a:spcAft>
              <a:defRPr/>
            </a:pPr>
            <a:r>
              <a:rPr lang="en-US" sz="2000" b="1" dirty="0">
                <a:latin typeface="Verdana" pitchFamily="34" charset="0"/>
                <a:ea typeface="+mj-ea"/>
                <a:cs typeface="+mj-cs"/>
              </a:rPr>
              <a:t>Key Terms</a:t>
            </a:r>
          </a:p>
        </p:txBody>
      </p:sp>
      <p:pic>
        <p:nvPicPr>
          <p:cNvPr id="49157"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49158"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65FFCBFA-F9EF-4B86-8DC1-53543329A507}" type="slidenum">
              <a:rPr lang="en-US"/>
              <a:pPr>
                <a:defRPr/>
              </a:pPr>
              <a:t>58</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121599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xfrm>
            <a:off x="124005"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 </a:t>
            </a:r>
            <a:r>
              <a:rPr lang="en-US" sz="1100" u="sng" dirty="0"/>
              <a:t>(Low-Tech)</a:t>
            </a:r>
          </a:p>
          <a:p>
            <a:pPr>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Begin the lesson with Hunt the Good Stuff.</a:t>
            </a:r>
          </a:p>
          <a:p>
            <a:pPr marL="232802" indent="-232802">
              <a:lnSpc>
                <a:spcPct val="100000"/>
              </a:lnSpc>
              <a:spcBef>
                <a:spcPts val="0"/>
              </a:spcBef>
              <a:buFont typeface="+mj-lt"/>
              <a:buAutoNum type="arabicParenR"/>
              <a:defRPr/>
            </a:pPr>
            <a:r>
              <a:rPr lang="en-US" sz="1100" dirty="0"/>
              <a:t>Have students write down one to three good things in the Participant Workbook.</a:t>
            </a:r>
          </a:p>
          <a:p>
            <a:pPr marL="232802" indent="-232802">
              <a:lnSpc>
                <a:spcPct val="100000"/>
              </a:lnSpc>
              <a:spcBef>
                <a:spcPts val="0"/>
              </a:spcBef>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lnSpc>
                <a:spcPct val="100000"/>
              </a:lnSpc>
              <a:spcBef>
                <a:spcPts val="0"/>
              </a:spcBef>
              <a:buFont typeface="+mj-lt"/>
              <a:buAutoNum type="arabicParenR"/>
              <a:defRPr/>
            </a:pPr>
            <a:r>
              <a:rPr lang="en-US" sz="1100" dirty="0"/>
              <a:t>Ask a couple students to share their “"Good Stuff"” at the group level. Remember to emphasize that the students explain why it is a good thing to them. </a:t>
            </a:r>
          </a:p>
          <a:p>
            <a:pPr marL="221464" indent="-221464">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Optimism is important for resilience.</a:t>
            </a:r>
          </a:p>
          <a:p>
            <a:pPr marL="232802" indent="-232802">
              <a:lnSpc>
                <a:spcPct val="100000"/>
              </a:lnSpc>
              <a:spcBef>
                <a:spcPts val="0"/>
              </a:spcBef>
              <a:buFont typeface="+mj-lt"/>
              <a:buAutoNum type="arabicParenR"/>
              <a:defRPr/>
            </a:pPr>
            <a:r>
              <a:rPr lang="en-US" sz="1100" dirty="0"/>
              <a:t>HTGS is a skill to use daily, or at least several times a week.</a:t>
            </a:r>
            <a:endParaRPr lang="en-US" sz="1000" dirty="0"/>
          </a:p>
          <a:p>
            <a:pPr marL="221464" indent="-221464">
              <a:defRPr/>
            </a:pPr>
            <a:endParaRPr lang="en-US" sz="1000" dirty="0"/>
          </a:p>
          <a:p>
            <a:pPr marL="221464" indent="-221464">
              <a:defRPr/>
            </a:pPr>
            <a:endParaRPr lang="en-US" sz="1000" dirty="0"/>
          </a:p>
          <a:p>
            <a:pPr>
              <a:defRPr/>
            </a:pPr>
            <a:endParaRPr lang="en-US" dirty="0"/>
          </a:p>
        </p:txBody>
      </p:sp>
      <p:sp>
        <p:nvSpPr>
          <p:cNvPr id="4" name="Slide Number Placeholder 3"/>
          <p:cNvSpPr>
            <a:spLocks noGrp="1"/>
          </p:cNvSpPr>
          <p:nvPr>
            <p:ph type="sldNum" sz="quarter" idx="5"/>
          </p:nvPr>
        </p:nvSpPr>
        <p:spPr/>
        <p:txBody>
          <a:bodyPr/>
          <a:lstStyle/>
          <a:p>
            <a:pPr>
              <a:defRPr/>
            </a:pPr>
            <a:fld id="{3DC1BED4-C9F3-4650-B9D7-43DE28390C3A}" type="slidenum">
              <a:rPr lang="en-US" smtClean="0"/>
              <a:pPr>
                <a:defRPr/>
              </a:pPr>
              <a:t>59</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189819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91140"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6606" indent="-287156" eaLnBrk="0" hangingPunct="0">
              <a:defRPr>
                <a:solidFill>
                  <a:schemeClr val="tx1"/>
                </a:solidFill>
                <a:latin typeface="Arial" pitchFamily="34" charset="0"/>
              </a:defRPr>
            </a:lvl2pPr>
            <a:lvl3pPr marL="1148625" indent="-229725" eaLnBrk="0" hangingPunct="0">
              <a:defRPr>
                <a:solidFill>
                  <a:schemeClr val="tx1"/>
                </a:solidFill>
                <a:latin typeface="Arial" pitchFamily="34" charset="0"/>
              </a:defRPr>
            </a:lvl3pPr>
            <a:lvl4pPr marL="1608075" indent="-229725" eaLnBrk="0" hangingPunct="0">
              <a:defRPr>
                <a:solidFill>
                  <a:schemeClr val="tx1"/>
                </a:solidFill>
                <a:latin typeface="Arial" pitchFamily="34" charset="0"/>
              </a:defRPr>
            </a:lvl4pPr>
            <a:lvl5pPr marL="2067524" indent="-229725" eaLnBrk="0" hangingPunct="0">
              <a:defRPr>
                <a:solidFill>
                  <a:schemeClr val="tx1"/>
                </a:solidFill>
                <a:latin typeface="Arial" pitchFamily="34" charset="0"/>
              </a:defRPr>
            </a:lvl5pPr>
            <a:lvl6pPr marL="2526975" indent="-229725" eaLnBrk="0" fontAlgn="base" hangingPunct="0">
              <a:spcBef>
                <a:spcPct val="0"/>
              </a:spcBef>
              <a:spcAft>
                <a:spcPct val="0"/>
              </a:spcAft>
              <a:defRPr>
                <a:solidFill>
                  <a:schemeClr val="tx1"/>
                </a:solidFill>
                <a:latin typeface="Arial" pitchFamily="34" charset="0"/>
              </a:defRPr>
            </a:lvl6pPr>
            <a:lvl7pPr marL="2986425" indent="-229725" eaLnBrk="0" fontAlgn="base" hangingPunct="0">
              <a:spcBef>
                <a:spcPct val="0"/>
              </a:spcBef>
              <a:spcAft>
                <a:spcPct val="0"/>
              </a:spcAft>
              <a:defRPr>
                <a:solidFill>
                  <a:schemeClr val="tx1"/>
                </a:solidFill>
                <a:latin typeface="Arial" pitchFamily="34" charset="0"/>
              </a:defRPr>
            </a:lvl7pPr>
            <a:lvl8pPr marL="3445875" indent="-229725" eaLnBrk="0" fontAlgn="base" hangingPunct="0">
              <a:spcBef>
                <a:spcPct val="0"/>
              </a:spcBef>
              <a:spcAft>
                <a:spcPct val="0"/>
              </a:spcAft>
              <a:defRPr>
                <a:solidFill>
                  <a:schemeClr val="tx1"/>
                </a:solidFill>
                <a:latin typeface="Arial" pitchFamily="34" charset="0"/>
              </a:defRPr>
            </a:lvl8pPr>
            <a:lvl9pPr marL="3905325" indent="-229725"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BCFEAC9D-BC6D-408A-98EA-81C931830A44}" type="slidenum">
              <a:rPr lang="en-US" smtClean="0">
                <a:latin typeface="Verdana" pitchFamily="34" charset="0"/>
              </a:rPr>
              <a:pPr eaLnBrk="1" fontAlgn="base" hangingPunct="1">
                <a:spcBef>
                  <a:spcPct val="0"/>
                </a:spcBef>
                <a:spcAft>
                  <a:spcPct val="0"/>
                </a:spcAft>
                <a:defRPr/>
              </a:pPr>
              <a:t>6</a:t>
            </a:fld>
            <a:endParaRPr lang="en-US" dirty="0">
              <a:latin typeface="Verdana" pitchFamily="34" charset="0"/>
            </a:endParaRPr>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9" name="Notes Placeholder 2"/>
          <p:cNvSpPr>
            <a:spLocks noGrp="1"/>
          </p:cNvSpPr>
          <p:nvPr>
            <p:ph type="body" sz="quarter" idx="10"/>
          </p:nvPr>
        </p:nvSpPr>
        <p:spPr bwMode="auto">
          <a:noFill/>
        </p:spPr>
        <p:txBody>
          <a:bodyPr wrap="square" numCol="1" anchor="t" anchorCtr="0" compatLnSpc="1">
            <a:prstTxWarp prst="textNoShape">
              <a:avLst/>
            </a:prstTxWarp>
          </a:bodyPr>
          <a:lstStyle/>
          <a:p>
            <a:pPr>
              <a:lnSpc>
                <a:spcPts val="1266"/>
              </a:lnSpc>
              <a:spcBef>
                <a:spcPts val="0"/>
              </a:spcBef>
            </a:pPr>
            <a:r>
              <a:rPr lang="en-US" sz="1100" b="1" dirty="0"/>
              <a:t>Instructor Notes: </a:t>
            </a:r>
          </a:p>
          <a:p>
            <a:pPr>
              <a:lnSpc>
                <a:spcPts val="1266"/>
              </a:lnSpc>
              <a:spcBef>
                <a:spcPts val="0"/>
              </a:spcBef>
            </a:pPr>
            <a:endParaRPr lang="en-US" sz="800" dirty="0"/>
          </a:p>
          <a:p>
            <a:pPr marL="232802" indent="-232802">
              <a:lnSpc>
                <a:spcPts val="1266"/>
              </a:lnSpc>
              <a:spcBef>
                <a:spcPts val="0"/>
              </a:spcBef>
              <a:buFont typeface="+mj-lt"/>
              <a:buAutoNum type="arabicParenR"/>
            </a:pPr>
            <a:r>
              <a:rPr lang="en-US" sz="1100" dirty="0"/>
              <a:t>Review the key points of the competencies.</a:t>
            </a:r>
          </a:p>
          <a:p>
            <a:pPr marL="232802" indent="-232802">
              <a:lnSpc>
                <a:spcPts val="1266"/>
              </a:lnSpc>
              <a:spcBef>
                <a:spcPts val="0"/>
              </a:spcBef>
              <a:buFont typeface="+mj-lt"/>
              <a:buAutoNum type="arabicParenR"/>
            </a:pPr>
            <a:r>
              <a:rPr lang="en-US" sz="1100" dirty="0"/>
              <a:t>Instruct students to record the words they see as key for each competency.</a:t>
            </a:r>
          </a:p>
          <a:p>
            <a:pPr marL="232802" indent="-232802">
              <a:lnSpc>
                <a:spcPts val="1266"/>
              </a:lnSpc>
              <a:spcBef>
                <a:spcPts val="0"/>
              </a:spcBef>
              <a:buFont typeface="+mj-lt"/>
              <a:buAutoNum type="arabicParenR"/>
            </a:pPr>
            <a:r>
              <a:rPr lang="en-US" sz="1100" dirty="0"/>
              <a:t>Discuss the traits and characteristics of each competency including the words that the students identified.</a:t>
            </a:r>
          </a:p>
          <a:p>
            <a:pPr marL="220347" indent="-220347">
              <a:lnSpc>
                <a:spcPts val="1266"/>
              </a:lnSpc>
              <a:spcBef>
                <a:spcPts val="0"/>
              </a:spcBef>
              <a:buAutoNum type="arabicParenR"/>
            </a:pPr>
            <a:endParaRPr lang="en-US" sz="800" dirty="0"/>
          </a:p>
          <a:p>
            <a:pPr marL="220347" indent="-220347">
              <a:lnSpc>
                <a:spcPts val="1266"/>
              </a:lnSpc>
              <a:spcBef>
                <a:spcPts val="0"/>
              </a:spcBef>
            </a:pPr>
            <a:r>
              <a:rPr lang="en-US" sz="1100" b="1" dirty="0"/>
              <a:t>Key Points:</a:t>
            </a:r>
          </a:p>
          <a:p>
            <a:pPr marL="220347" indent="-220347">
              <a:lnSpc>
                <a:spcPts val="1266"/>
              </a:lnSpc>
              <a:spcBef>
                <a:spcPts val="0"/>
              </a:spcBef>
            </a:pPr>
            <a:endParaRPr lang="en-US" sz="800" b="1" dirty="0"/>
          </a:p>
          <a:p>
            <a:pPr marL="232802" indent="-232802">
              <a:lnSpc>
                <a:spcPts val="1266"/>
              </a:lnSpc>
              <a:spcBef>
                <a:spcPts val="0"/>
              </a:spcBef>
              <a:buFont typeface="+mj-lt"/>
              <a:buAutoNum type="arabicParenR"/>
            </a:pPr>
            <a:r>
              <a:rPr lang="en-US" sz="1100" dirty="0"/>
              <a:t>It is important to be aware of your thoughts, emotions, and behavior. </a:t>
            </a:r>
          </a:p>
          <a:p>
            <a:pPr marL="232802" indent="-232802">
              <a:lnSpc>
                <a:spcPts val="1266"/>
              </a:lnSpc>
              <a:spcBef>
                <a:spcPts val="0"/>
              </a:spcBef>
              <a:buFont typeface="+mj-lt"/>
              <a:buAutoNum type="arabicParenR"/>
            </a:pPr>
            <a:r>
              <a:rPr lang="en-US" sz="1100" dirty="0"/>
              <a:t>Resilience requires us to control our impulses, emotions, and behaviors.</a:t>
            </a:r>
          </a:p>
          <a:p>
            <a:pPr marL="232802" indent="-232802">
              <a:lnSpc>
                <a:spcPts val="1266"/>
              </a:lnSpc>
              <a:spcBef>
                <a:spcPts val="0"/>
              </a:spcBef>
              <a:buFont typeface="+mj-lt"/>
              <a:buAutoNum type="arabicParenR"/>
            </a:pPr>
            <a:r>
              <a:rPr lang="en-US" sz="1100" dirty="0"/>
              <a:t>Optimism is the engine of resilience, without Optimism, resilience is not possible. </a:t>
            </a:r>
          </a:p>
          <a:p>
            <a:pPr marL="232802" indent="-232802">
              <a:lnSpc>
                <a:spcPts val="1266"/>
              </a:lnSpc>
              <a:spcBef>
                <a:spcPts val="0"/>
              </a:spcBef>
              <a:buFont typeface="+mj-lt"/>
              <a:buAutoNum type="arabicParenR"/>
            </a:pPr>
            <a:r>
              <a:rPr lang="en-US" sz="1100" dirty="0"/>
              <a:t>Flexible, Accurate, Thorough (F.A.T.) thinking helps us to see things from a different perspective. </a:t>
            </a:r>
          </a:p>
          <a:p>
            <a:pPr marL="232802" indent="-232802">
              <a:lnSpc>
                <a:spcPts val="1266"/>
              </a:lnSpc>
              <a:spcBef>
                <a:spcPts val="0"/>
              </a:spcBef>
              <a:buFont typeface="+mj-lt"/>
              <a:buAutoNum type="arabicParenR"/>
            </a:pPr>
            <a:r>
              <a:rPr lang="en-US" sz="1100" dirty="0"/>
              <a:t>It is important to know who you are at your best. </a:t>
            </a:r>
          </a:p>
          <a:p>
            <a:pPr marL="232802" indent="-232802">
              <a:lnSpc>
                <a:spcPts val="1266"/>
              </a:lnSpc>
              <a:spcBef>
                <a:spcPts val="0"/>
              </a:spcBef>
              <a:buFont typeface="+mj-lt"/>
              <a:buAutoNum type="arabicParenR"/>
            </a:pPr>
            <a:r>
              <a:rPr lang="en-US" sz="1100" dirty="0"/>
              <a:t>Building strong relationships is critical for resilience.</a:t>
            </a:r>
          </a:p>
          <a:p>
            <a:pPr marL="232802" indent="-232802">
              <a:lnSpc>
                <a:spcPts val="1266"/>
              </a:lnSpc>
              <a:spcBef>
                <a:spcPts val="0"/>
              </a:spcBef>
              <a:buFont typeface="+mj-lt"/>
              <a:buAutoNum type="arabicParenR"/>
            </a:pPr>
            <a:r>
              <a:rPr lang="en-US" sz="1100" dirty="0"/>
              <a:t>The resilience skills that we discuss today will enable each of you to develop your core resilience competencies.  Skills discussed in future lessons will help you to develop additional resilience core competencies.</a:t>
            </a:r>
          </a:p>
          <a:p>
            <a:pPr marL="220347" indent="-220347">
              <a:lnSpc>
                <a:spcPts val="1266"/>
              </a:lnSpc>
              <a:spcBef>
                <a:spcPts val="0"/>
              </a:spcBef>
              <a:buAutoNum type="arabicParenR"/>
            </a:pPr>
            <a:endParaRPr lang="en-US" dirty="0"/>
          </a:p>
        </p:txBody>
      </p:sp>
    </p:spTree>
    <p:extLst>
      <p:ext uri="{BB962C8B-B14F-4D97-AF65-F5344CB8AC3E}">
        <p14:creationId xmlns:p14="http://schemas.microsoft.com/office/powerpoint/2010/main" val="15825114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7" name="Slide Number Placeholder 6"/>
          <p:cNvSpPr>
            <a:spLocks noGrp="1"/>
          </p:cNvSpPr>
          <p:nvPr>
            <p:ph type="sldNum" sz="quarter" idx="5"/>
          </p:nvPr>
        </p:nvSpPr>
        <p:spPr/>
        <p:txBody>
          <a:bodyPr/>
          <a:lstStyle/>
          <a:p>
            <a:pPr>
              <a:defRPr/>
            </a:pPr>
            <a:fld id="{FB217938-A77E-4B22-9A15-506137E65C64}" type="slidenum">
              <a:rPr lang="en-US" smtClean="0"/>
              <a:pPr>
                <a:defRPr/>
              </a:pPr>
              <a:t>60</a:t>
            </a:fld>
            <a:endParaRPr lang="en-US" dirty="0"/>
          </a:p>
        </p:txBody>
      </p:sp>
      <p:sp>
        <p:nvSpPr>
          <p:cNvPr id="8" name="Notes Placeholder 2"/>
          <p:cNvSpPr>
            <a:spLocks noGrp="1"/>
          </p:cNvSpPr>
          <p:nvPr>
            <p:ph type="body" sz="quarter" idx="10"/>
          </p:nvPr>
        </p:nvSpPr>
        <p:spPr bwMode="auto">
          <a:xfrm>
            <a:off x="134054" y="3238680"/>
            <a:ext cx="3829249" cy="5687282"/>
          </a:xfrm>
        </p:spPr>
        <p:txBody>
          <a:bodyPr wrap="square" numCol="1" anchor="t" anchorCtr="0" compatLnSpc="1">
            <a:prstTxWarp prst="textNoShape">
              <a:avLst/>
            </a:prstTxWarp>
            <a:normAutofit/>
          </a:bodyPr>
          <a:lstStyle/>
          <a:p>
            <a:pPr>
              <a:defRPr/>
            </a:pPr>
            <a:r>
              <a:rPr lang="en-US" sz="1100" b="1" dirty="0"/>
              <a:t>Instructor Notes: </a:t>
            </a:r>
          </a:p>
          <a:p>
            <a:pPr>
              <a:defRPr/>
            </a:pPr>
            <a:endParaRPr lang="en-US" sz="1100" dirty="0"/>
          </a:p>
          <a:p>
            <a:pPr marL="232802" lvl="1" indent="-232802" eaLnBrk="1" hangingPunct="1">
              <a:buFont typeface="+mj-lt"/>
              <a:buAutoNum type="arabicParenR"/>
              <a:defRPr/>
            </a:pPr>
            <a:r>
              <a:rPr lang="en-US" altLang="en-US" sz="1100" dirty="0"/>
              <a:t>Tell students in one sentence what they will be learning.</a:t>
            </a:r>
          </a:p>
          <a:p>
            <a:pPr marL="232802" lvl="1" indent="-232802" eaLnBrk="1" hangingPunct="1">
              <a:buFont typeface="+mj-lt"/>
              <a:buAutoNum type="arabicParenR"/>
              <a:defRPr/>
            </a:pPr>
            <a:r>
              <a:rPr lang="en-US" altLang="en-US" sz="1100" dirty="0"/>
              <a:t>Provide students with the resilience Core Competency the skill targets. </a:t>
            </a:r>
          </a:p>
          <a:p>
            <a:pPr marL="231895" lvl="1" indent="-231895" eaLnBrk="1" hangingPunct="1">
              <a:defRPr/>
            </a:pPr>
            <a:endParaRPr lang="en-US" altLang="en-US" sz="1100" b="1" dirty="0"/>
          </a:p>
          <a:p>
            <a:pPr marL="231895" lvl="1" indent="-231895" eaLnBrk="1" hangingPunct="1">
              <a:defRPr/>
            </a:pPr>
            <a:r>
              <a:rPr lang="en-US" altLang="en-US" sz="1100" b="1" dirty="0"/>
              <a:t>Key Points:</a:t>
            </a:r>
          </a:p>
          <a:p>
            <a:pPr marL="231895" lvl="1" indent="-231895" eaLnBrk="1" hangingPunct="1">
              <a:defRPr/>
            </a:pPr>
            <a:endParaRPr lang="en-US" altLang="en-US" sz="1100" b="1" dirty="0"/>
          </a:p>
          <a:p>
            <a:pPr marL="232802" lvl="1" indent="-232802" eaLnBrk="1" hangingPunct="1">
              <a:buFont typeface="+mj-lt"/>
              <a:buAutoNum type="arabicParenR"/>
              <a:defRPr/>
            </a:pPr>
            <a:r>
              <a:rPr lang="en-US" altLang="en-US" sz="1100" dirty="0"/>
              <a:t>Sometimes we fall into traps with our thinking.</a:t>
            </a:r>
          </a:p>
          <a:p>
            <a:pPr marL="232802" lvl="1" indent="-232802" eaLnBrk="1" hangingPunct="1">
              <a:buFont typeface="+mj-lt"/>
              <a:buAutoNum type="arabicParenR"/>
              <a:defRPr/>
            </a:pPr>
            <a:r>
              <a:rPr lang="en-US" altLang="en-US" sz="1100" dirty="0"/>
              <a:t>Avoid Thinking Traps builds Mental Agility.</a:t>
            </a:r>
          </a:p>
          <a:p>
            <a:pPr marL="231895" lvl="1" indent="-231895" eaLnBrk="1" hangingPunct="1">
              <a:defRPr/>
            </a:pPr>
            <a:endParaRPr lang="en-US" altLang="en-US" sz="1100" dirty="0"/>
          </a:p>
          <a:p>
            <a:pPr marL="223524" indent="-223524" eaLnBrk="1" hangingPunct="1">
              <a:buFont typeface="+mj-lt"/>
              <a:buAutoNum type="arabicPeriod"/>
              <a:defRPr/>
            </a:pPr>
            <a:endParaRPr lang="en-US" sz="1100" dirty="0"/>
          </a:p>
          <a:p>
            <a:pPr eaLnBrk="1" hangingPunct="1">
              <a:defRPr/>
            </a:pPr>
            <a:endParaRPr lang="en-US" sz="1100" dirty="0"/>
          </a:p>
          <a:p>
            <a:pPr>
              <a:defRPr/>
            </a:pPr>
            <a:endParaRPr lang="en-US" sz="1100"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7025444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48835" name="Notes Placeholder 2"/>
          <p:cNvSpPr>
            <a:spLocks noGrp="1"/>
          </p:cNvSpPr>
          <p:nvPr>
            <p:ph type="body" idx="1"/>
          </p:nvPr>
        </p:nvSpPr>
        <p:spPr bwMode="auto">
          <a:xfrm>
            <a:off x="134055" y="3238680"/>
            <a:ext cx="4012143" cy="5687282"/>
          </a:xfrm>
        </p:spPr>
        <p:txBody>
          <a:bodyPr wrap="square" numCol="1" anchor="t" anchorCtr="0" compatLnSpc="1">
            <a:prstTxWarp prst="textNoShape">
              <a:avLst/>
            </a:prstTxWarp>
          </a:bodyPr>
          <a:lstStyle/>
          <a:p>
            <a:pPr>
              <a:lnSpc>
                <a:spcPct val="100000"/>
              </a:lnSpc>
              <a:spcBef>
                <a:spcPts val="0"/>
              </a:spcBef>
              <a:defRPr/>
            </a:pPr>
            <a:r>
              <a:rPr lang="en-US" sz="1100" b="1" dirty="0">
                <a:latin typeface="Verdana" charset="0"/>
              </a:rPr>
              <a:t>Instructor Notes: </a:t>
            </a:r>
            <a:endParaRPr lang="en-US" sz="1100" dirty="0">
              <a:latin typeface="Verdana" charset="0"/>
            </a:endParaRPr>
          </a:p>
          <a:p>
            <a:pPr>
              <a:defRPr/>
            </a:pPr>
            <a:endParaRPr lang="en-US" sz="800" dirty="0"/>
          </a:p>
          <a:p>
            <a:pPr marL="232802" indent="-232802">
              <a:buFont typeface="+mj-lt"/>
              <a:buAutoNum type="arabicParenR"/>
              <a:defRPr/>
            </a:pPr>
            <a:r>
              <a:rPr lang="en-US" sz="1100" dirty="0"/>
              <a:t>Explain that Thinking Traps occur in the heat of the moment and are a part of our Thoughts in the ATC model.    </a:t>
            </a:r>
          </a:p>
          <a:p>
            <a:pPr marL="232802" indent="-232802">
              <a:buFont typeface="+mj-lt"/>
              <a:buAutoNum type="arabicParenR"/>
              <a:defRPr/>
            </a:pPr>
            <a:r>
              <a:rPr lang="en-US" sz="1100" dirty="0"/>
              <a:t>Point out that because Thinking Traps are Thoughts, they drive our Consequences.</a:t>
            </a:r>
          </a:p>
          <a:p>
            <a:pPr eaLnBrk="1" hangingPunct="1">
              <a:defRPr/>
            </a:pPr>
            <a:endParaRPr lang="en-US" sz="800" dirty="0"/>
          </a:p>
          <a:p>
            <a:pPr eaLnBrk="1" hangingPunct="1">
              <a:lnSpc>
                <a:spcPct val="100000"/>
              </a:lnSpc>
              <a:spcBef>
                <a:spcPts val="0"/>
              </a:spcBef>
              <a:defRPr/>
            </a:pPr>
            <a:r>
              <a:rPr lang="en-US" sz="1100" b="1" dirty="0"/>
              <a:t>Key Points:</a:t>
            </a:r>
            <a:endParaRPr lang="en-US" sz="1100" dirty="0"/>
          </a:p>
          <a:p>
            <a:pPr eaLnBrk="1" hangingPunct="1">
              <a:lnSpc>
                <a:spcPct val="100000"/>
              </a:lnSpc>
              <a:spcBef>
                <a:spcPts val="0"/>
              </a:spcBef>
              <a:defRPr/>
            </a:pPr>
            <a:endParaRPr lang="en-US" sz="800" b="1" dirty="0"/>
          </a:p>
          <a:p>
            <a:pPr marL="232802" indent="-232802">
              <a:buFont typeface="+mj-lt"/>
              <a:buAutoNum type="arabicParenR"/>
              <a:defRPr/>
            </a:pPr>
            <a:r>
              <a:rPr lang="en-US" sz="1100" dirty="0"/>
              <a:t>Thinking Traps are Thoughts in the ATC model. </a:t>
            </a:r>
          </a:p>
          <a:p>
            <a:pPr marL="232802" indent="-232802">
              <a:buFont typeface="+mj-lt"/>
              <a:buAutoNum type="arabicParenR"/>
              <a:defRPr/>
            </a:pPr>
            <a:r>
              <a:rPr lang="en-US" sz="1100" dirty="0"/>
              <a:t>Thinking Traps affect our Cs (Emotions, Reactions).</a:t>
            </a:r>
          </a:p>
          <a:p>
            <a:pPr marL="232802" indent="-232802">
              <a:buFont typeface="+mj-lt"/>
              <a:buAutoNum type="arabicParenR"/>
              <a:defRPr/>
            </a:pPr>
            <a:r>
              <a:rPr lang="en-US" sz="1100" dirty="0"/>
              <a:t>Thinking Traps can be difficult to change if you do not work at it.</a:t>
            </a:r>
          </a:p>
          <a:p>
            <a:pPr>
              <a:lnSpc>
                <a:spcPct val="100000"/>
              </a:lnSpc>
              <a:spcBef>
                <a:spcPts val="0"/>
              </a:spcBef>
              <a:defRPr/>
            </a:pPr>
            <a:endParaRPr lang="en-US" sz="1100" b="1" dirty="0"/>
          </a:p>
        </p:txBody>
      </p:sp>
      <p:sp>
        <p:nvSpPr>
          <p:cNvPr id="6" name="Slide Number Placeholder 5"/>
          <p:cNvSpPr>
            <a:spLocks noGrp="1"/>
          </p:cNvSpPr>
          <p:nvPr>
            <p:ph type="sldNum" sz="quarter" idx="5"/>
          </p:nvPr>
        </p:nvSpPr>
        <p:spPr/>
        <p:txBody>
          <a:bodyPr/>
          <a:lstStyle/>
          <a:p>
            <a:pPr>
              <a:defRPr/>
            </a:pPr>
            <a:fld id="{32BBE4C4-0063-4254-A242-D82C82A5DB87}" type="slidenum">
              <a:rPr lang="en-US" smtClean="0"/>
              <a:pPr>
                <a:defRPr/>
              </a:pPr>
              <a:t>61</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1737292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47811" name="Notes Placeholder 2"/>
          <p:cNvSpPr>
            <a:spLocks noGrp="1"/>
          </p:cNvSpPr>
          <p:nvPr>
            <p:ph type="body" idx="1"/>
          </p:nvPr>
        </p:nvSpPr>
        <p:spPr bwMode="auto">
          <a:xfrm>
            <a:off x="124009"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latin typeface="Verdana" charset="0"/>
              </a:rPr>
              <a:t>Instructor Notes: </a:t>
            </a:r>
            <a:endParaRPr lang="en-US" sz="1100" dirty="0">
              <a:latin typeface="Verdana" charset="0"/>
            </a:endParaRPr>
          </a:p>
          <a:p>
            <a:pPr>
              <a:lnSpc>
                <a:spcPct val="100000"/>
              </a:lnSpc>
              <a:spcBef>
                <a:spcPts val="0"/>
              </a:spcBef>
              <a:defRPr/>
            </a:pPr>
            <a:endParaRPr lang="en-US" sz="800" b="1" dirty="0"/>
          </a:p>
          <a:p>
            <a:pPr marL="223524" indent="-223524">
              <a:lnSpc>
                <a:spcPct val="100000"/>
              </a:lnSpc>
              <a:spcBef>
                <a:spcPts val="0"/>
              </a:spcBef>
              <a:defRPr/>
            </a:pPr>
            <a:r>
              <a:rPr lang="en-US" sz="1100" b="1" u="sng" dirty="0"/>
              <a:t>Skill</a:t>
            </a:r>
          </a:p>
          <a:p>
            <a:pPr>
              <a:defRPr/>
            </a:pPr>
            <a:endParaRPr lang="en-US" sz="800" dirty="0"/>
          </a:p>
          <a:p>
            <a:pPr marL="232802" indent="-232802">
              <a:buFont typeface="+mj-lt"/>
              <a:buAutoNum type="arabicParenR"/>
              <a:defRPr/>
            </a:pPr>
            <a:r>
              <a:rPr lang="en-US" sz="1100" dirty="0"/>
              <a:t>Review the definition of Thinking Traps.</a:t>
            </a:r>
          </a:p>
          <a:p>
            <a:pPr marL="232802" indent="-232802">
              <a:buFont typeface="+mj-lt"/>
              <a:buAutoNum type="arabicParenR"/>
              <a:defRPr/>
            </a:pPr>
            <a:r>
              <a:rPr lang="en-US" sz="1100" dirty="0"/>
              <a:t>Instruct students to underline key words NOT FLEXIBLE and MISS CRITICAL INFORMATION in their Participant Workbook. </a:t>
            </a:r>
          </a:p>
          <a:p>
            <a:pPr marL="232802" indent="-232802">
              <a:buFont typeface="+mj-lt"/>
              <a:buAutoNum type="arabicParenR"/>
              <a:defRPr/>
            </a:pPr>
            <a:r>
              <a:rPr lang="en-US" sz="1100" dirty="0"/>
              <a:t>Ask students what can happen when our thinking is not flexible and we are missing critical information. </a:t>
            </a:r>
          </a:p>
          <a:p>
            <a:pPr>
              <a:defRPr/>
            </a:pPr>
            <a:endParaRPr lang="en-US" sz="800" dirty="0"/>
          </a:p>
          <a:p>
            <a:pPr>
              <a:lnSpc>
                <a:spcPct val="100000"/>
              </a:lnSpc>
              <a:spcBef>
                <a:spcPts val="0"/>
              </a:spcBef>
              <a:defRPr/>
            </a:pPr>
            <a:r>
              <a:rPr lang="en-US" sz="1100" b="1" dirty="0"/>
              <a:t>Key Points:</a:t>
            </a:r>
            <a:endParaRPr lang="en-US" sz="1100" dirty="0"/>
          </a:p>
          <a:p>
            <a:pPr>
              <a:lnSpc>
                <a:spcPct val="100000"/>
              </a:lnSpc>
              <a:spcBef>
                <a:spcPts val="0"/>
              </a:spcBef>
              <a:defRPr/>
            </a:pPr>
            <a:endParaRPr lang="en-US" sz="800" dirty="0"/>
          </a:p>
          <a:p>
            <a:pPr marL="232802" indent="-232802">
              <a:buFont typeface="+mj-lt"/>
              <a:buAutoNum type="arabicParenR"/>
              <a:defRPr/>
            </a:pPr>
            <a:r>
              <a:rPr lang="en-US" sz="1100" dirty="0"/>
              <a:t>Thinking Traps are common, we all fall into them.</a:t>
            </a:r>
          </a:p>
          <a:p>
            <a:pPr marL="232802" indent="-232802">
              <a:buFont typeface="+mj-lt"/>
              <a:buAutoNum type="arabicParenR"/>
              <a:defRPr/>
            </a:pPr>
            <a:r>
              <a:rPr lang="en-US" sz="1100" dirty="0"/>
              <a:t>Thinking Traps happen when our thinking is not F.A.T. (flexible, accurate, thorough).</a:t>
            </a:r>
          </a:p>
        </p:txBody>
      </p:sp>
      <p:sp>
        <p:nvSpPr>
          <p:cNvPr id="6" name="Slide Number Placeholder 5"/>
          <p:cNvSpPr>
            <a:spLocks noGrp="1"/>
          </p:cNvSpPr>
          <p:nvPr>
            <p:ph type="sldNum" sz="quarter" idx="5"/>
          </p:nvPr>
        </p:nvSpPr>
        <p:spPr/>
        <p:txBody>
          <a:bodyPr/>
          <a:lstStyle/>
          <a:p>
            <a:pPr>
              <a:defRPr/>
            </a:pPr>
            <a:fld id="{A995D0B4-0A4E-4725-B6C3-A71F7D1FA4BE}" type="slidenum">
              <a:rPr lang="en-US" smtClean="0"/>
              <a:pPr>
                <a:defRPr/>
              </a:pPr>
              <a:t>62</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6181239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44739" name="Notes Placeholder 2"/>
          <p:cNvSpPr>
            <a:spLocks noGrp="1"/>
          </p:cNvSpPr>
          <p:nvPr>
            <p:ph type="body" idx="1"/>
          </p:nvPr>
        </p:nvSpPr>
        <p:spPr bwMode="auto">
          <a:xfrm>
            <a:off x="124006" y="3238680"/>
            <a:ext cx="3829249" cy="5687282"/>
          </a:xfrm>
        </p:spPr>
        <p:txBody>
          <a:bodyPr wrap="square" numCol="1" anchor="t" anchorCtr="0" compatLnSpc="1">
            <a:prstTxWarp prst="textNoShape">
              <a:avLst/>
            </a:prstTxWarp>
            <a:noAutofit/>
          </a:bodyPr>
          <a:lstStyle/>
          <a:p>
            <a:pPr>
              <a:lnSpc>
                <a:spcPct val="100000"/>
              </a:lnSpc>
              <a:spcBef>
                <a:spcPts val="0"/>
              </a:spcBef>
              <a:defRPr/>
            </a:pPr>
            <a:r>
              <a:rPr lang="en-US" sz="1100" b="1" dirty="0">
                <a:latin typeface="Verdana" charset="0"/>
              </a:rPr>
              <a:t>Instructor Notes: </a:t>
            </a:r>
          </a:p>
          <a:p>
            <a:pPr>
              <a:lnSpc>
                <a:spcPct val="100000"/>
              </a:lnSpc>
              <a:spcBef>
                <a:spcPts val="0"/>
              </a:spcBef>
              <a:defRPr/>
            </a:pPr>
            <a:endParaRPr lang="en-US" sz="1100" b="1" dirty="0">
              <a:latin typeface="Verdana" charset="0"/>
            </a:endParaRPr>
          </a:p>
          <a:p>
            <a:pPr>
              <a:lnSpc>
                <a:spcPct val="100000"/>
              </a:lnSpc>
              <a:spcBef>
                <a:spcPts val="0"/>
              </a:spcBef>
              <a:defRPr/>
            </a:pPr>
            <a:r>
              <a:rPr lang="en-US" sz="1100" b="1" dirty="0">
                <a:latin typeface="Verdana" charset="0"/>
              </a:rPr>
              <a:t>[This hook is optional]</a:t>
            </a:r>
          </a:p>
          <a:p>
            <a:pPr>
              <a:lnSpc>
                <a:spcPct val="100000"/>
              </a:lnSpc>
              <a:spcBef>
                <a:spcPts val="0"/>
              </a:spcBef>
              <a:defRPr/>
            </a:pPr>
            <a:endParaRPr lang="en-US" sz="1100" u="sng" dirty="0"/>
          </a:p>
          <a:p>
            <a:pPr marL="231895" indent="-231895">
              <a:lnSpc>
                <a:spcPct val="100000"/>
              </a:lnSpc>
              <a:spcBef>
                <a:spcPts val="0"/>
              </a:spcBef>
              <a:defRPr/>
            </a:pPr>
            <a:r>
              <a:rPr lang="en-US" sz="1100" b="1" u="sng" dirty="0"/>
              <a:t>Hook</a:t>
            </a:r>
            <a:r>
              <a:rPr lang="en-US" sz="1100" u="sng" dirty="0"/>
              <a:t> (High-Tech)</a:t>
            </a:r>
          </a:p>
          <a:p>
            <a:pPr marL="231895" indent="-231895">
              <a:lnSpc>
                <a:spcPct val="100000"/>
              </a:lnSpc>
              <a:spcBef>
                <a:spcPts val="0"/>
              </a:spcBef>
              <a:defRPr/>
            </a:pPr>
            <a:endParaRPr lang="en-US" sz="1100" dirty="0"/>
          </a:p>
          <a:p>
            <a:pPr marL="232802" indent="-232802">
              <a:lnSpc>
                <a:spcPct val="100000"/>
              </a:lnSpc>
              <a:spcBef>
                <a:spcPts val="0"/>
              </a:spcBef>
              <a:buFont typeface="+mj-lt"/>
              <a:buAutoNum type="arabicParenR"/>
              <a:defRPr/>
            </a:pPr>
            <a:r>
              <a:rPr lang="en-US" sz="1100" dirty="0"/>
              <a:t>(Video--“Paul Potts” ).</a:t>
            </a:r>
          </a:p>
          <a:p>
            <a:pPr marL="467013" lvl="1" indent="-231895">
              <a:lnSpc>
                <a:spcPct val="100000"/>
              </a:lnSpc>
              <a:spcBef>
                <a:spcPts val="0"/>
              </a:spcBef>
              <a:buFont typeface="Arial" pitchFamily="34" charset="0"/>
              <a:buChar char="•"/>
              <a:defRPr/>
            </a:pPr>
            <a:r>
              <a:rPr lang="en-US" sz="1100" dirty="0"/>
              <a:t>Prebrief: Ask students to think about the following questions as they watch the video:</a:t>
            </a:r>
          </a:p>
          <a:p>
            <a:pPr marL="467013" lvl="1" indent="-231895">
              <a:lnSpc>
                <a:spcPct val="100000"/>
              </a:lnSpc>
              <a:spcBef>
                <a:spcPts val="0"/>
              </a:spcBef>
              <a:buFont typeface="Arial" pitchFamily="34" charset="0"/>
              <a:buChar char="•"/>
              <a:defRPr/>
            </a:pPr>
            <a:r>
              <a:rPr lang="en-US" sz="1100" dirty="0"/>
              <a:t>What was Amanda’s (the female judge) initial thought about Paul Potts, and did it change by the end of the clip?</a:t>
            </a:r>
          </a:p>
          <a:p>
            <a:pPr marL="467013" lvl="1" indent="-231895">
              <a:lnSpc>
                <a:spcPct val="100000"/>
              </a:lnSpc>
              <a:spcBef>
                <a:spcPts val="0"/>
              </a:spcBef>
              <a:buFont typeface="Arial" pitchFamily="34" charset="0"/>
              <a:buChar char="•"/>
              <a:defRPr/>
            </a:pPr>
            <a:r>
              <a:rPr lang="en-US" sz="1100" dirty="0"/>
              <a:t>What was Amanda’s more general belief, and did it change by the end of the clip?  </a:t>
            </a:r>
            <a:r>
              <a:rPr lang="en-US" sz="1100" b="1" dirty="0"/>
              <a:t> </a:t>
            </a:r>
            <a:endParaRPr lang="en-US" sz="1100" dirty="0"/>
          </a:p>
          <a:p>
            <a:pPr>
              <a:lnSpc>
                <a:spcPct val="100000"/>
              </a:lnSpc>
              <a:spcBef>
                <a:spcPts val="0"/>
              </a:spcBef>
              <a:defRPr/>
            </a:pPr>
            <a:endParaRPr lang="en-US" sz="1100" dirty="0"/>
          </a:p>
          <a:p>
            <a:pPr>
              <a:lnSpc>
                <a:spcPct val="100000"/>
              </a:lnSpc>
              <a:spcBef>
                <a:spcPts val="0"/>
              </a:spcBef>
              <a:defRPr/>
            </a:pPr>
            <a:endParaRPr lang="en-US" sz="1100" dirty="0"/>
          </a:p>
        </p:txBody>
      </p:sp>
      <p:sp>
        <p:nvSpPr>
          <p:cNvPr id="6" name="Slide Number Placeholder 5"/>
          <p:cNvSpPr>
            <a:spLocks noGrp="1"/>
          </p:cNvSpPr>
          <p:nvPr>
            <p:ph type="sldNum" sz="quarter" idx="5"/>
          </p:nvPr>
        </p:nvSpPr>
        <p:spPr/>
        <p:txBody>
          <a:bodyPr/>
          <a:lstStyle/>
          <a:p>
            <a:pPr>
              <a:defRPr/>
            </a:pPr>
            <a:fld id="{8DFDA52A-DE19-4AA5-95C0-CE15D1C979B7}" type="slidenum">
              <a:rPr lang="en-US" smtClean="0"/>
              <a:pPr>
                <a:defRPr/>
              </a:pPr>
              <a:t>63</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1922834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a:defRPr/>
            </a:pPr>
            <a:fld id="{6EB5C45D-7929-4A3F-91B0-5819EAFB415E}" type="slidenum">
              <a:rPr lang="en-US"/>
              <a:pPr>
                <a:defRPr/>
              </a:pPr>
              <a:t>64</a:t>
            </a:fld>
            <a:endParaRPr lang="en-US" dirty="0"/>
          </a:p>
        </p:txBody>
      </p:sp>
      <p:sp>
        <p:nvSpPr>
          <p:cNvPr id="5" name="Notes Placeholder 2"/>
          <p:cNvSpPr>
            <a:spLocks noGrp="1"/>
          </p:cNvSpPr>
          <p:nvPr>
            <p:ph type="body" idx="3"/>
          </p:nvPr>
        </p:nvSpPr>
        <p:spPr bwMode="auto">
          <a:xfrm>
            <a:off x="264716" y="284367"/>
            <a:ext cx="3829249" cy="8641594"/>
          </a:xfrm>
        </p:spPr>
        <p:txBody>
          <a:bodyPr wrap="square" numCol="1" anchor="t" anchorCtr="0" compatLnSpc="1">
            <a:prstTxWarp prst="textNoShape">
              <a:avLst/>
            </a:prstTxWarp>
            <a:noAutofit/>
          </a:bodyPr>
          <a:lstStyle/>
          <a:p>
            <a:pPr>
              <a:lnSpc>
                <a:spcPct val="100000"/>
              </a:lnSpc>
              <a:spcBef>
                <a:spcPts val="0"/>
              </a:spcBef>
              <a:defRPr/>
            </a:pPr>
            <a:r>
              <a:rPr lang="en-US" sz="1100" b="1" dirty="0">
                <a:latin typeface="Verdana" charset="0"/>
              </a:rPr>
              <a:t>Instructor Notes (cont.): </a:t>
            </a:r>
            <a:endParaRPr lang="en-US" sz="1100" dirty="0">
              <a:latin typeface="Verdana" charset="0"/>
            </a:endParaRPr>
          </a:p>
          <a:p>
            <a:pPr>
              <a:lnSpc>
                <a:spcPct val="100000"/>
              </a:lnSpc>
              <a:spcBef>
                <a:spcPts val="0"/>
              </a:spcBef>
              <a:defRPr/>
            </a:pPr>
            <a:endParaRPr lang="en-US" sz="1100" u="sng" dirty="0"/>
          </a:p>
          <a:p>
            <a:pPr marL="231895" indent="-231895">
              <a:lnSpc>
                <a:spcPct val="100000"/>
              </a:lnSpc>
              <a:spcBef>
                <a:spcPts val="0"/>
              </a:spcBef>
              <a:defRPr/>
            </a:pPr>
            <a:r>
              <a:rPr lang="en-US" sz="1100" dirty="0"/>
              <a:t>2)	Debrief :</a:t>
            </a:r>
          </a:p>
          <a:p>
            <a:pPr marL="468837" lvl="2" indent="-234419">
              <a:lnSpc>
                <a:spcPct val="100000"/>
              </a:lnSpc>
              <a:buFont typeface="Arial" pitchFamily="34" charset="0"/>
              <a:buChar char="•"/>
              <a:defRPr/>
            </a:pPr>
            <a:r>
              <a:rPr lang="en-US" sz="1100" dirty="0"/>
              <a:t>Ask students: What were the judges’ initial beliefs about Paul Potts? Did their beliefs change?</a:t>
            </a:r>
          </a:p>
          <a:p>
            <a:pPr marL="468837" lvl="2" indent="-234419">
              <a:lnSpc>
                <a:spcPct val="100000"/>
              </a:lnSpc>
              <a:buFont typeface="Arial" pitchFamily="34" charset="0"/>
              <a:buChar char="•"/>
              <a:defRPr/>
            </a:pPr>
            <a:r>
              <a:rPr lang="en-US" sz="1100" dirty="0"/>
              <a:t>Note that most students will agree that Amanda's specific initial thought about Paul Potts changed by the end of the video. She would agree that he can sing opera. However, Amanda's general belief “people who look like that cannot sing opera” did not change.  </a:t>
            </a:r>
          </a:p>
          <a:p>
            <a:pPr marL="468837" lvl="2" indent="-234419">
              <a:lnSpc>
                <a:spcPct val="100000"/>
              </a:lnSpc>
              <a:buFont typeface="Arial" pitchFamily="34" charset="0"/>
              <a:buChar char="•"/>
              <a:defRPr/>
            </a:pPr>
            <a:r>
              <a:rPr lang="en-US" sz="1100" dirty="0"/>
              <a:t>Explain that the evidence that Amanda’s general belief did not change is that she made 2 comments about the singer: that he is a “lump of coal turning into a diamond” and a “frog that will turn into a prince.” Finding an “exception to the rule” does not mean that the underlying belief has changed.  </a:t>
            </a:r>
          </a:p>
          <a:p>
            <a:pPr marL="468837" lvl="2" indent="-234419">
              <a:lnSpc>
                <a:spcPct val="100000"/>
              </a:lnSpc>
              <a:buFont typeface="Arial" pitchFamily="34" charset="0"/>
              <a:buChar char="•"/>
              <a:defRPr/>
            </a:pPr>
            <a:r>
              <a:rPr lang="en-US" sz="1100" dirty="0"/>
              <a:t>Point out that Amanda's experience of not changing her basic belief is common for most of us. It is hard to change our beliefs, and the stronger the belief, the harder it is to change. </a:t>
            </a:r>
          </a:p>
          <a:p>
            <a:pPr marL="468837" lvl="2" indent="-234419">
              <a:lnSpc>
                <a:spcPct val="100000"/>
              </a:lnSpc>
              <a:buFont typeface="Arial" pitchFamily="34" charset="0"/>
              <a:buChar char="•"/>
              <a:defRPr/>
            </a:pPr>
            <a:r>
              <a:rPr lang="en-US" sz="1100" dirty="0"/>
              <a:t>Tell students that we will now look at Thinking Traps and these are difficult to change because, like Amanda’s belief, they are strong patterns in how we think. </a:t>
            </a:r>
          </a:p>
          <a:p>
            <a:pPr marL="234418" lvl="2">
              <a:lnSpc>
                <a:spcPct val="100000"/>
              </a:lnSpc>
              <a:defRPr/>
            </a:pPr>
            <a:endParaRPr lang="en-US" sz="1100" dirty="0"/>
          </a:p>
          <a:p>
            <a:pPr>
              <a:lnSpc>
                <a:spcPct val="100000"/>
              </a:lnSpc>
              <a:spcBef>
                <a:spcPts val="0"/>
              </a:spcBef>
              <a:defRPr/>
            </a:pPr>
            <a:r>
              <a:rPr lang="en-US" sz="1100" b="1" dirty="0"/>
              <a:t>Key Points: </a:t>
            </a:r>
          </a:p>
          <a:p>
            <a:pPr>
              <a:lnSpc>
                <a:spcPct val="100000"/>
              </a:lnSpc>
              <a:spcBef>
                <a:spcPts val="0"/>
              </a:spcBef>
              <a:defRPr/>
            </a:pPr>
            <a:endParaRPr lang="en-US" sz="1100" dirty="0"/>
          </a:p>
          <a:p>
            <a:pPr marL="232802" indent="-232802">
              <a:lnSpc>
                <a:spcPct val="100000"/>
              </a:lnSpc>
              <a:buFont typeface="+mj-lt"/>
              <a:buAutoNum type="arabicParenR"/>
              <a:defRPr/>
            </a:pPr>
            <a:r>
              <a:rPr lang="en-US" sz="1100" dirty="0"/>
              <a:t>Thinking Traps are rigid patterns in thinking that are hard to change.</a:t>
            </a:r>
          </a:p>
          <a:p>
            <a:pPr marL="232802" indent="-232802">
              <a:lnSpc>
                <a:spcPct val="100000"/>
              </a:lnSpc>
              <a:buFont typeface="+mj-lt"/>
              <a:buAutoNum type="arabicParenR"/>
              <a:defRPr/>
            </a:pPr>
            <a:r>
              <a:rPr lang="en-US" sz="1100" dirty="0"/>
              <a:t>“Exception to the rule” makes it difficult to change beliefs.</a:t>
            </a:r>
          </a:p>
          <a:p>
            <a:pPr marL="221464" lvl="1" indent="-221464">
              <a:buFont typeface="+mj-lt"/>
              <a:buAutoNum type="arabicPeriod"/>
              <a:defRPr/>
            </a:pPr>
            <a:endParaRPr lang="en-US" sz="1100" dirty="0"/>
          </a:p>
          <a:p>
            <a:pPr marL="221464" indent="-221464">
              <a:buAutoNum type="arabicParenR"/>
              <a:defRPr/>
            </a:pPr>
            <a:endParaRPr lang="en-US" sz="1100" dirty="0"/>
          </a:p>
          <a:p>
            <a:pPr>
              <a:lnSpc>
                <a:spcPct val="100000"/>
              </a:lnSpc>
              <a:spcBef>
                <a:spcPts val="0"/>
              </a:spcBef>
              <a:defRPr/>
            </a:pPr>
            <a:endParaRPr lang="en-US" sz="10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2219593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251907" name="Notes Placeholder 2"/>
          <p:cNvSpPr>
            <a:spLocks noGrp="1"/>
          </p:cNvSpPr>
          <p:nvPr>
            <p:ph type="body" idx="1"/>
          </p:nvPr>
        </p:nvSpPr>
        <p:spPr bwMode="auto">
          <a:xfrm>
            <a:off x="134055" y="3238680"/>
            <a:ext cx="3829249" cy="5687282"/>
          </a:xfrm>
        </p:spPr>
        <p:txBody>
          <a:bodyPr wrap="square" numCol="1" anchor="t" anchorCtr="0" compatLnSpc="1">
            <a:prstTxWarp prst="textNoShape">
              <a:avLst/>
            </a:prstTxWarp>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Read the scenario. (Note that the slide builds). Review the Thinking Trap and read the definition. </a:t>
            </a:r>
          </a:p>
          <a:p>
            <a:pPr marL="232802" indent="-232802">
              <a:lnSpc>
                <a:spcPct val="100000"/>
              </a:lnSpc>
              <a:spcBef>
                <a:spcPts val="0"/>
              </a:spcBef>
              <a:buFont typeface="+mj-lt"/>
              <a:buAutoNum type="arabicParenR"/>
              <a:defRPr/>
            </a:pPr>
            <a:r>
              <a:rPr lang="en-US" sz="1100" dirty="0"/>
              <a:t>Instruct students to underline key words CERTAIN and LITTLE OR NO EVIDENCE in their Participant Workbook.</a:t>
            </a:r>
          </a:p>
          <a:p>
            <a:pPr marL="232802" indent="-232802">
              <a:lnSpc>
                <a:spcPct val="100000"/>
              </a:lnSpc>
              <a:spcBef>
                <a:spcPts val="0"/>
              </a:spcBef>
              <a:buFont typeface="+mj-lt"/>
              <a:buAutoNum type="arabicParenR"/>
              <a:defRPr/>
            </a:pPr>
            <a:r>
              <a:rPr lang="en-US" sz="1100" dirty="0"/>
              <a:t>Point out that people who jump to conclusions are often impulsive in their emotions and reactions. </a:t>
            </a:r>
          </a:p>
          <a:p>
            <a:pPr marL="232802" indent="-232802">
              <a:lnSpc>
                <a:spcPct val="100000"/>
              </a:lnSpc>
              <a:spcBef>
                <a:spcPts val="0"/>
              </a:spcBef>
              <a:buFont typeface="+mj-lt"/>
              <a:buAutoNum type="arabicParenR"/>
              <a:defRPr/>
            </a:pPr>
            <a:r>
              <a:rPr lang="en-US" sz="1100" dirty="0"/>
              <a:t>Ask for a show of hands: How many of you have fallen into the Jumping to Conclusions Thinking Trap?</a:t>
            </a:r>
          </a:p>
          <a:p>
            <a:pPr marL="232802" indent="-232802">
              <a:lnSpc>
                <a:spcPct val="100000"/>
              </a:lnSpc>
              <a:spcBef>
                <a:spcPts val="0"/>
              </a:spcBef>
              <a:buFont typeface="+mj-lt"/>
              <a:buAutoNum type="arabicParenR"/>
              <a:defRPr/>
            </a:pPr>
            <a:r>
              <a:rPr lang="en-US" sz="1100" dirty="0"/>
              <a:t>Review the Mental Cue and Critical Question and explain their use to get out of a Thinking Trap. </a:t>
            </a:r>
          </a:p>
          <a:p>
            <a:pPr marL="232802" indent="-232802">
              <a:lnSpc>
                <a:spcPct val="100000"/>
              </a:lnSpc>
              <a:spcBef>
                <a:spcPts val="0"/>
              </a:spcBef>
              <a:buFont typeface="+mj-lt"/>
              <a:buAutoNum type="arabicParenR"/>
              <a:defRPr/>
            </a:pPr>
            <a:r>
              <a:rPr lang="en-US" sz="1100" dirty="0"/>
              <a:t>Instruct students to underline EVIDENCE FOR AND AGAINST.</a:t>
            </a:r>
          </a:p>
          <a:p>
            <a:pPr>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Jumping to Conclusions is </a:t>
            </a:r>
            <a:r>
              <a:rPr lang="en-US" sz="1100" b="1" i="1" dirty="0"/>
              <a:t>number “1”</a:t>
            </a:r>
            <a:r>
              <a:rPr lang="en-US" sz="1100" dirty="0"/>
              <a:t> </a:t>
            </a:r>
            <a:r>
              <a:rPr lang="en-US" sz="1100" i="1" dirty="0"/>
              <a:t>of all Thinking Traps</a:t>
            </a:r>
            <a:r>
              <a:rPr lang="en-US" sz="1100" dirty="0"/>
              <a:t>, which means that all Thinking Traps are some form of Jumping to Conclusions. </a:t>
            </a:r>
            <a:endParaRPr lang="en-US" sz="1100" i="1" dirty="0"/>
          </a:p>
          <a:p>
            <a:pPr marL="221464" indent="-221464">
              <a:defRPr/>
            </a:pPr>
            <a:endParaRPr lang="en-US" sz="1100" dirty="0"/>
          </a:p>
          <a:p>
            <a:pPr marL="221464" indent="-221464">
              <a:buAutoNum type="arabicPeriod"/>
              <a:defRPr/>
            </a:pPr>
            <a:endParaRPr lang="en-US" sz="1000" dirty="0"/>
          </a:p>
          <a:p>
            <a:pPr marL="221464" indent="-221464">
              <a:buAutoNum type="arabicPeriod"/>
              <a:defRPr/>
            </a:pPr>
            <a:endParaRPr lang="en-US" sz="1000" dirty="0"/>
          </a:p>
          <a:p>
            <a:pPr marL="221464" indent="-221464">
              <a:buAutoNum type="arabicPeriod"/>
              <a:defRPr/>
            </a:pPr>
            <a:endParaRPr lang="en-US" sz="1000" dirty="0"/>
          </a:p>
        </p:txBody>
      </p:sp>
      <p:sp>
        <p:nvSpPr>
          <p:cNvPr id="276484"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9655" indent="-276790" eaLnBrk="0" hangingPunct="0">
              <a:defRPr>
                <a:solidFill>
                  <a:schemeClr val="tx1"/>
                </a:solidFill>
                <a:latin typeface="Arial" pitchFamily="34" charset="0"/>
              </a:defRPr>
            </a:lvl2pPr>
            <a:lvl3pPr marL="1107160" indent="-221433" eaLnBrk="0" hangingPunct="0">
              <a:defRPr>
                <a:solidFill>
                  <a:schemeClr val="tx1"/>
                </a:solidFill>
                <a:latin typeface="Arial" pitchFamily="34" charset="0"/>
              </a:defRPr>
            </a:lvl3pPr>
            <a:lvl4pPr marL="1550024" indent="-221433" eaLnBrk="0" hangingPunct="0">
              <a:defRPr>
                <a:solidFill>
                  <a:schemeClr val="tx1"/>
                </a:solidFill>
                <a:latin typeface="Arial" pitchFamily="34" charset="0"/>
              </a:defRPr>
            </a:lvl4pPr>
            <a:lvl5pPr marL="1992887" indent="-221433" eaLnBrk="0" hangingPunct="0">
              <a:defRPr>
                <a:solidFill>
                  <a:schemeClr val="tx1"/>
                </a:solidFill>
                <a:latin typeface="Arial" pitchFamily="34" charset="0"/>
              </a:defRPr>
            </a:lvl5pPr>
            <a:lvl6pPr marL="2435752" indent="-221433" eaLnBrk="0" fontAlgn="base" hangingPunct="0">
              <a:spcBef>
                <a:spcPct val="0"/>
              </a:spcBef>
              <a:spcAft>
                <a:spcPct val="0"/>
              </a:spcAft>
              <a:defRPr>
                <a:solidFill>
                  <a:schemeClr val="tx1"/>
                </a:solidFill>
                <a:latin typeface="Arial" pitchFamily="34" charset="0"/>
              </a:defRPr>
            </a:lvl6pPr>
            <a:lvl7pPr marL="2878616" indent="-221433" eaLnBrk="0" fontAlgn="base" hangingPunct="0">
              <a:spcBef>
                <a:spcPct val="0"/>
              </a:spcBef>
              <a:spcAft>
                <a:spcPct val="0"/>
              </a:spcAft>
              <a:defRPr>
                <a:solidFill>
                  <a:schemeClr val="tx1"/>
                </a:solidFill>
                <a:latin typeface="Arial" pitchFamily="34" charset="0"/>
              </a:defRPr>
            </a:lvl7pPr>
            <a:lvl8pPr marL="3321478" indent="-221433" eaLnBrk="0" fontAlgn="base" hangingPunct="0">
              <a:spcBef>
                <a:spcPct val="0"/>
              </a:spcBef>
              <a:spcAft>
                <a:spcPct val="0"/>
              </a:spcAft>
              <a:defRPr>
                <a:solidFill>
                  <a:schemeClr val="tx1"/>
                </a:solidFill>
                <a:latin typeface="Arial" pitchFamily="34" charset="0"/>
              </a:defRPr>
            </a:lvl8pPr>
            <a:lvl9pPr marL="3764343" indent="-22143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586CB262-C6E9-4ADD-9E9C-7787C0B1BAE1}" type="slidenum">
              <a:rPr lang="en-US" smtClean="0">
                <a:latin typeface="Verdana" pitchFamily="34" charset="0"/>
              </a:rPr>
              <a:pPr eaLnBrk="1" fontAlgn="base" hangingPunct="1">
                <a:spcBef>
                  <a:spcPct val="0"/>
                </a:spcBef>
                <a:spcAft>
                  <a:spcPct val="0"/>
                </a:spcAft>
                <a:defRPr/>
              </a:pPr>
              <a:t>65</a:t>
            </a:fld>
            <a:endParaRPr lang="en-US" dirty="0">
              <a:latin typeface="Verdana" pitchFamily="34" charset="0"/>
            </a:endParaRPr>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7571862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277508"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9655" indent="-276790" eaLnBrk="0" hangingPunct="0">
              <a:defRPr>
                <a:solidFill>
                  <a:schemeClr val="tx1"/>
                </a:solidFill>
                <a:latin typeface="Arial" pitchFamily="34" charset="0"/>
              </a:defRPr>
            </a:lvl2pPr>
            <a:lvl3pPr marL="1107160" indent="-221433" eaLnBrk="0" hangingPunct="0">
              <a:defRPr>
                <a:solidFill>
                  <a:schemeClr val="tx1"/>
                </a:solidFill>
                <a:latin typeface="Arial" pitchFamily="34" charset="0"/>
              </a:defRPr>
            </a:lvl3pPr>
            <a:lvl4pPr marL="1550024" indent="-221433" eaLnBrk="0" hangingPunct="0">
              <a:defRPr>
                <a:solidFill>
                  <a:schemeClr val="tx1"/>
                </a:solidFill>
                <a:latin typeface="Arial" pitchFamily="34" charset="0"/>
              </a:defRPr>
            </a:lvl4pPr>
            <a:lvl5pPr marL="1992887" indent="-221433" eaLnBrk="0" hangingPunct="0">
              <a:defRPr>
                <a:solidFill>
                  <a:schemeClr val="tx1"/>
                </a:solidFill>
                <a:latin typeface="Arial" pitchFamily="34" charset="0"/>
              </a:defRPr>
            </a:lvl5pPr>
            <a:lvl6pPr marL="2435752" indent="-221433" eaLnBrk="0" fontAlgn="base" hangingPunct="0">
              <a:spcBef>
                <a:spcPct val="0"/>
              </a:spcBef>
              <a:spcAft>
                <a:spcPct val="0"/>
              </a:spcAft>
              <a:defRPr>
                <a:solidFill>
                  <a:schemeClr val="tx1"/>
                </a:solidFill>
                <a:latin typeface="Arial" pitchFamily="34" charset="0"/>
              </a:defRPr>
            </a:lvl6pPr>
            <a:lvl7pPr marL="2878616" indent="-221433" eaLnBrk="0" fontAlgn="base" hangingPunct="0">
              <a:spcBef>
                <a:spcPct val="0"/>
              </a:spcBef>
              <a:spcAft>
                <a:spcPct val="0"/>
              </a:spcAft>
              <a:defRPr>
                <a:solidFill>
                  <a:schemeClr val="tx1"/>
                </a:solidFill>
                <a:latin typeface="Arial" pitchFamily="34" charset="0"/>
              </a:defRPr>
            </a:lvl7pPr>
            <a:lvl8pPr marL="3321478" indent="-221433" eaLnBrk="0" fontAlgn="base" hangingPunct="0">
              <a:spcBef>
                <a:spcPct val="0"/>
              </a:spcBef>
              <a:spcAft>
                <a:spcPct val="0"/>
              </a:spcAft>
              <a:defRPr>
                <a:solidFill>
                  <a:schemeClr val="tx1"/>
                </a:solidFill>
                <a:latin typeface="Arial" pitchFamily="34" charset="0"/>
              </a:defRPr>
            </a:lvl8pPr>
            <a:lvl9pPr marL="3764343" indent="-22143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80439C96-2F23-41C6-A7ED-F4CBF120A931}" type="slidenum">
              <a:rPr lang="en-US" smtClean="0">
                <a:latin typeface="Verdana" pitchFamily="34" charset="0"/>
              </a:rPr>
              <a:pPr eaLnBrk="1" fontAlgn="base" hangingPunct="1">
                <a:spcBef>
                  <a:spcPct val="0"/>
                </a:spcBef>
                <a:spcAft>
                  <a:spcPct val="0"/>
                </a:spcAft>
                <a:defRPr/>
              </a:pPr>
              <a:t>66</a:t>
            </a:fld>
            <a:endParaRPr lang="en-US" dirty="0">
              <a:latin typeface="Verdana" pitchFamily="34" charset="0"/>
            </a:endParaRPr>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9" name="Notes Placeholder 2"/>
          <p:cNvSpPr>
            <a:spLocks noGrp="1"/>
          </p:cNvSpPr>
          <p:nvPr>
            <p:ph type="body" idx="1"/>
          </p:nvPr>
        </p:nvSpPr>
        <p:spPr bwMode="auto">
          <a:xfrm>
            <a:off x="124006" y="3238680"/>
            <a:ext cx="3829249" cy="5687282"/>
          </a:xfrm>
        </p:spPr>
        <p:txBody>
          <a:bodyPr wrap="square" numCol="1" anchor="t" anchorCtr="0" compatLnSpc="1">
            <a:prstTxWarp prst="textNoShape">
              <a:avLst/>
            </a:prstTxWarp>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Read the scenario. (Note that the slide builds). Review the Thinking Trap and read the definition. </a:t>
            </a:r>
          </a:p>
          <a:p>
            <a:pPr marL="232802" indent="-232802">
              <a:lnSpc>
                <a:spcPct val="100000"/>
              </a:lnSpc>
              <a:spcBef>
                <a:spcPts val="0"/>
              </a:spcBef>
              <a:buFont typeface="+mj-lt"/>
              <a:buAutoNum type="arabicParenR"/>
              <a:defRPr/>
            </a:pPr>
            <a:r>
              <a:rPr lang="en-US" sz="1100" dirty="0"/>
              <a:t>Instruct students to underline key words ASSUMING and EXPECTING in their Participant Workbook.</a:t>
            </a:r>
          </a:p>
          <a:p>
            <a:pPr marL="232802" indent="-232802">
              <a:lnSpc>
                <a:spcPct val="100000"/>
              </a:lnSpc>
              <a:spcBef>
                <a:spcPts val="0"/>
              </a:spcBef>
              <a:buFont typeface="+mj-lt"/>
              <a:buAutoNum type="arabicParenR"/>
              <a:defRPr/>
            </a:pPr>
            <a:r>
              <a:rPr lang="en-US" sz="1100" dirty="0"/>
              <a:t>Point out that Mind Reading blocks communication.</a:t>
            </a:r>
          </a:p>
          <a:p>
            <a:pPr marL="232802" indent="-232802">
              <a:lnSpc>
                <a:spcPct val="100000"/>
              </a:lnSpc>
              <a:spcBef>
                <a:spcPts val="0"/>
              </a:spcBef>
              <a:buFont typeface="+mj-lt"/>
              <a:buAutoNum type="arabicParenR"/>
              <a:defRPr/>
            </a:pPr>
            <a:r>
              <a:rPr lang="en-US" sz="1100" dirty="0"/>
              <a:t>Ask for a show of hands: How many of you have fallen into the Mind Reading Thinking Trap?</a:t>
            </a:r>
          </a:p>
          <a:p>
            <a:pPr marL="232802" indent="-232802">
              <a:lnSpc>
                <a:spcPct val="100000"/>
              </a:lnSpc>
              <a:spcBef>
                <a:spcPts val="0"/>
              </a:spcBef>
              <a:buFont typeface="+mj-lt"/>
              <a:buAutoNum type="arabicParenR"/>
              <a:defRPr/>
            </a:pPr>
            <a:r>
              <a:rPr lang="en-US" sz="1100" dirty="0"/>
              <a:t>Review the Mental Cue and Critical Question and explain their use to get out of a Thinking Trap. </a:t>
            </a:r>
          </a:p>
          <a:p>
            <a:pPr marL="232802" indent="-232802">
              <a:lnSpc>
                <a:spcPct val="100000"/>
              </a:lnSpc>
              <a:spcBef>
                <a:spcPts val="0"/>
              </a:spcBef>
              <a:buFont typeface="+mj-lt"/>
              <a:buAutoNum type="arabicParenR"/>
              <a:defRPr/>
            </a:pPr>
            <a:r>
              <a:rPr lang="en-US" sz="1100" dirty="0"/>
              <a:t>Instruct students to underline EXPRESS and ASK.</a:t>
            </a:r>
          </a:p>
          <a:p>
            <a:pPr>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The Thinking Trap of Mind Reading is common in close relationships. </a:t>
            </a:r>
            <a:endParaRPr lang="en-US" sz="1100" i="1" dirty="0"/>
          </a:p>
          <a:p>
            <a:pPr marL="221464" indent="-221464">
              <a:lnSpc>
                <a:spcPct val="100000"/>
              </a:lnSpc>
              <a:spcBef>
                <a:spcPts val="0"/>
              </a:spcBef>
              <a:defRPr/>
            </a:pPr>
            <a:endParaRPr lang="en-US" sz="1000" dirty="0"/>
          </a:p>
          <a:p>
            <a:pPr marL="221464" indent="-221464">
              <a:lnSpc>
                <a:spcPct val="100000"/>
              </a:lnSpc>
              <a:spcBef>
                <a:spcPts val="0"/>
              </a:spcBef>
              <a:buAutoNum type="arabicPeriod"/>
              <a:defRPr/>
            </a:pPr>
            <a:endParaRPr lang="en-US" sz="1000" dirty="0"/>
          </a:p>
          <a:p>
            <a:pPr marL="221464" indent="-221464">
              <a:buAutoNum type="arabicPeriod"/>
              <a:defRPr/>
            </a:pPr>
            <a:endParaRPr lang="en-US" sz="1000" dirty="0"/>
          </a:p>
          <a:p>
            <a:pPr marL="221464" indent="-221464">
              <a:buAutoNum type="arabicPeriod"/>
              <a:defRPr/>
            </a:pPr>
            <a:endParaRPr lang="en-US" sz="1000" dirty="0"/>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5715127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253955" name="Notes Placeholder 2"/>
          <p:cNvSpPr>
            <a:spLocks noGrp="1"/>
          </p:cNvSpPr>
          <p:nvPr>
            <p:ph type="body" idx="1"/>
          </p:nvPr>
        </p:nvSpPr>
        <p:spPr bwMode="auto">
          <a:xfrm>
            <a:off x="157612" y="3238680"/>
            <a:ext cx="3829249" cy="5687282"/>
          </a:xfrm>
        </p:spPr>
        <p:txBody>
          <a:bodyPr wrap="square" numCol="1" anchor="t" anchorCtr="0" compatLnSpc="1">
            <a:prstTxWarp prst="textNoShape">
              <a:avLst/>
            </a:prstTxWarp>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Read the scenario. (Note that the slide builds). Review the Thinking Trap and read the definition. </a:t>
            </a:r>
          </a:p>
          <a:p>
            <a:pPr marL="232802" indent="-232802">
              <a:lnSpc>
                <a:spcPct val="100000"/>
              </a:lnSpc>
              <a:spcBef>
                <a:spcPts val="0"/>
              </a:spcBef>
              <a:buFont typeface="+mj-lt"/>
              <a:buAutoNum type="arabicParenR"/>
              <a:defRPr/>
            </a:pPr>
            <a:r>
              <a:rPr lang="en-US" sz="1100" dirty="0"/>
              <a:t>Instruct students to underline key words YOU, SOLE CAUSE and EVERY PROBLEM in their Participant Workbook.</a:t>
            </a:r>
          </a:p>
          <a:p>
            <a:pPr marL="232802" indent="-232802">
              <a:lnSpc>
                <a:spcPct val="100000"/>
              </a:lnSpc>
              <a:spcBef>
                <a:spcPts val="0"/>
              </a:spcBef>
              <a:buFont typeface="+mj-lt"/>
              <a:buAutoNum type="arabicParenR"/>
              <a:defRPr/>
            </a:pPr>
            <a:r>
              <a:rPr lang="en-US" sz="1100" dirty="0"/>
              <a:t>Point out that Me, Me, Me causes us to blame ourselves for everything. Instruct students to write BLAMING YOURSELF next to the Me, Me, Me definition in their Participant Workbook. </a:t>
            </a:r>
          </a:p>
          <a:p>
            <a:pPr marL="232802" indent="-232802">
              <a:lnSpc>
                <a:spcPct val="100000"/>
              </a:lnSpc>
              <a:spcBef>
                <a:spcPts val="0"/>
              </a:spcBef>
              <a:buFont typeface="+mj-lt"/>
              <a:buAutoNum type="arabicParenR"/>
              <a:defRPr/>
            </a:pPr>
            <a:r>
              <a:rPr lang="en-US" sz="1100" dirty="0"/>
              <a:t>Ask for a show of hands: How many of you have fallen into the Me, Me, Me Thinking Trap?</a:t>
            </a:r>
          </a:p>
          <a:p>
            <a:pPr marL="232802" indent="-232802">
              <a:lnSpc>
                <a:spcPct val="100000"/>
              </a:lnSpc>
              <a:spcBef>
                <a:spcPts val="0"/>
              </a:spcBef>
              <a:buFont typeface="+mj-lt"/>
              <a:buAutoNum type="arabicParenR"/>
              <a:defRPr/>
            </a:pPr>
            <a:r>
              <a:rPr lang="en-US" sz="1100" dirty="0"/>
              <a:t>Review the Mental Cue and Critical Question and explain their use to get out of a Thinking Trap. </a:t>
            </a:r>
          </a:p>
          <a:p>
            <a:pPr marL="232802" indent="-232802">
              <a:lnSpc>
                <a:spcPct val="100000"/>
              </a:lnSpc>
              <a:spcBef>
                <a:spcPts val="0"/>
              </a:spcBef>
              <a:buFont typeface="+mj-lt"/>
              <a:buAutoNum type="arabicParenR"/>
              <a:defRPr/>
            </a:pPr>
            <a:r>
              <a:rPr lang="en-US" sz="1100" dirty="0"/>
              <a:t>Instruct students to underline OTHERS AND/OR CIRCUMSTANCES.</a:t>
            </a:r>
          </a:p>
          <a:p>
            <a:pPr>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It is important to look at all the possible contributing factors to a problem. </a:t>
            </a:r>
          </a:p>
          <a:p>
            <a:pPr marL="221464" indent="-221464">
              <a:lnSpc>
                <a:spcPct val="100000"/>
              </a:lnSpc>
              <a:spcBef>
                <a:spcPts val="0"/>
              </a:spcBef>
              <a:defRPr/>
            </a:pPr>
            <a:endParaRPr lang="en-US" sz="1100" i="1" dirty="0"/>
          </a:p>
          <a:p>
            <a:pPr>
              <a:defRPr/>
            </a:pPr>
            <a:endParaRPr lang="en-US" sz="1100" dirty="0"/>
          </a:p>
        </p:txBody>
      </p:sp>
      <p:sp>
        <p:nvSpPr>
          <p:cNvPr id="278532"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9655" indent="-276790" eaLnBrk="0" hangingPunct="0">
              <a:defRPr>
                <a:solidFill>
                  <a:schemeClr val="tx1"/>
                </a:solidFill>
                <a:latin typeface="Arial" pitchFamily="34" charset="0"/>
              </a:defRPr>
            </a:lvl2pPr>
            <a:lvl3pPr marL="1107160" indent="-221433" eaLnBrk="0" hangingPunct="0">
              <a:defRPr>
                <a:solidFill>
                  <a:schemeClr val="tx1"/>
                </a:solidFill>
                <a:latin typeface="Arial" pitchFamily="34" charset="0"/>
              </a:defRPr>
            </a:lvl3pPr>
            <a:lvl4pPr marL="1550024" indent="-221433" eaLnBrk="0" hangingPunct="0">
              <a:defRPr>
                <a:solidFill>
                  <a:schemeClr val="tx1"/>
                </a:solidFill>
                <a:latin typeface="Arial" pitchFamily="34" charset="0"/>
              </a:defRPr>
            </a:lvl4pPr>
            <a:lvl5pPr marL="1992887" indent="-221433" eaLnBrk="0" hangingPunct="0">
              <a:defRPr>
                <a:solidFill>
                  <a:schemeClr val="tx1"/>
                </a:solidFill>
                <a:latin typeface="Arial" pitchFamily="34" charset="0"/>
              </a:defRPr>
            </a:lvl5pPr>
            <a:lvl6pPr marL="2435752" indent="-221433" eaLnBrk="0" fontAlgn="base" hangingPunct="0">
              <a:spcBef>
                <a:spcPct val="0"/>
              </a:spcBef>
              <a:spcAft>
                <a:spcPct val="0"/>
              </a:spcAft>
              <a:defRPr>
                <a:solidFill>
                  <a:schemeClr val="tx1"/>
                </a:solidFill>
                <a:latin typeface="Arial" pitchFamily="34" charset="0"/>
              </a:defRPr>
            </a:lvl6pPr>
            <a:lvl7pPr marL="2878616" indent="-221433" eaLnBrk="0" fontAlgn="base" hangingPunct="0">
              <a:spcBef>
                <a:spcPct val="0"/>
              </a:spcBef>
              <a:spcAft>
                <a:spcPct val="0"/>
              </a:spcAft>
              <a:defRPr>
                <a:solidFill>
                  <a:schemeClr val="tx1"/>
                </a:solidFill>
                <a:latin typeface="Arial" pitchFamily="34" charset="0"/>
              </a:defRPr>
            </a:lvl7pPr>
            <a:lvl8pPr marL="3321478" indent="-221433" eaLnBrk="0" fontAlgn="base" hangingPunct="0">
              <a:spcBef>
                <a:spcPct val="0"/>
              </a:spcBef>
              <a:spcAft>
                <a:spcPct val="0"/>
              </a:spcAft>
              <a:defRPr>
                <a:solidFill>
                  <a:schemeClr val="tx1"/>
                </a:solidFill>
                <a:latin typeface="Arial" pitchFamily="34" charset="0"/>
              </a:defRPr>
            </a:lvl8pPr>
            <a:lvl9pPr marL="3764343" indent="-22143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3C019748-F626-4FB6-A372-F43FFF318020}" type="slidenum">
              <a:rPr lang="en-US" smtClean="0">
                <a:latin typeface="Verdana" pitchFamily="34" charset="0"/>
              </a:rPr>
              <a:pPr eaLnBrk="1" fontAlgn="base" hangingPunct="1">
                <a:spcBef>
                  <a:spcPct val="0"/>
                </a:spcBef>
                <a:spcAft>
                  <a:spcPct val="0"/>
                </a:spcAft>
                <a:defRPr/>
              </a:pPr>
              <a:t>67</a:t>
            </a:fld>
            <a:endParaRPr lang="en-US" dirty="0">
              <a:latin typeface="Verdana" pitchFamily="34" charset="0"/>
            </a:endParaRPr>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4133512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254979" name="Notes Placeholder 2"/>
          <p:cNvSpPr>
            <a:spLocks noGrp="1"/>
          </p:cNvSpPr>
          <p:nvPr>
            <p:ph type="body" idx="1"/>
          </p:nvPr>
        </p:nvSpPr>
        <p:spPr bwMode="auto">
          <a:xfrm>
            <a:off x="147875" y="3238680"/>
            <a:ext cx="3829249" cy="5687282"/>
          </a:xfrm>
        </p:spPr>
        <p:txBody>
          <a:bodyPr wrap="square" numCol="1" anchor="t" anchorCtr="0" compatLnSpc="1">
            <a:prstTxWarp prst="textNoShape">
              <a:avLst/>
            </a:prstTxWarp>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Read the scenario. (Note that the slide builds). Review the Thinking Trap and read the definition. </a:t>
            </a:r>
          </a:p>
          <a:p>
            <a:pPr marL="232802" indent="-232802">
              <a:lnSpc>
                <a:spcPct val="100000"/>
              </a:lnSpc>
              <a:spcBef>
                <a:spcPts val="0"/>
              </a:spcBef>
              <a:buFont typeface="+mj-lt"/>
              <a:buAutoNum type="arabicParenR"/>
              <a:defRPr/>
            </a:pPr>
            <a:r>
              <a:rPr lang="en-US" sz="1100" dirty="0"/>
              <a:t>Instruct students to underline key words OTHER PEOPLE OR CIRCUMSTANCES, SOLE CAUSE, EVERY PROBLEM in their Participant Workbook.</a:t>
            </a:r>
          </a:p>
          <a:p>
            <a:pPr marL="232802" indent="-232802">
              <a:lnSpc>
                <a:spcPct val="100000"/>
              </a:lnSpc>
              <a:spcBef>
                <a:spcPts val="0"/>
              </a:spcBef>
              <a:buFont typeface="+mj-lt"/>
              <a:buAutoNum type="arabicParenR"/>
              <a:defRPr/>
            </a:pPr>
            <a:r>
              <a:rPr lang="en-US" sz="1100" dirty="0"/>
              <a:t>Point out that Them, Them, Them causes us to point fingers. Instruct students to write BLAMING OTHERS next to the Them, Them, Them definition in their Participant Workbook. </a:t>
            </a:r>
          </a:p>
          <a:p>
            <a:pPr marL="232802" indent="-232802">
              <a:lnSpc>
                <a:spcPct val="100000"/>
              </a:lnSpc>
              <a:spcBef>
                <a:spcPts val="0"/>
              </a:spcBef>
              <a:buFont typeface="+mj-lt"/>
              <a:buAutoNum type="arabicParenR"/>
              <a:defRPr/>
            </a:pPr>
            <a:r>
              <a:rPr lang="en-US" sz="1100" dirty="0"/>
              <a:t>Ask for a show of hands: How many of you have fallen into the Them, Them, Them Thinking Trap?</a:t>
            </a:r>
          </a:p>
          <a:p>
            <a:pPr marL="232802" indent="-232802">
              <a:lnSpc>
                <a:spcPct val="100000"/>
              </a:lnSpc>
              <a:spcBef>
                <a:spcPts val="0"/>
              </a:spcBef>
              <a:buFont typeface="+mj-lt"/>
              <a:buAutoNum type="arabicParenR"/>
              <a:defRPr/>
            </a:pPr>
            <a:r>
              <a:rPr lang="en-US" sz="1100" dirty="0"/>
              <a:t>Review the Mental Cue and Critical Question and explain their use to get out of a Thinking Trap. </a:t>
            </a:r>
          </a:p>
          <a:p>
            <a:pPr marL="232802" indent="-232802">
              <a:lnSpc>
                <a:spcPct val="100000"/>
              </a:lnSpc>
              <a:spcBef>
                <a:spcPts val="0"/>
              </a:spcBef>
              <a:buFont typeface="+mj-lt"/>
              <a:buAutoNum type="arabicParenR"/>
              <a:defRPr/>
            </a:pPr>
            <a:r>
              <a:rPr lang="en-US" sz="1100" dirty="0"/>
              <a:t>Instruct students to underline I.</a:t>
            </a:r>
          </a:p>
          <a:p>
            <a:pPr>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It is important to stop placing blame and take responsibility for how you may have contributed to the problem. </a:t>
            </a:r>
          </a:p>
          <a:p>
            <a:pPr marL="221464" indent="-221464">
              <a:lnSpc>
                <a:spcPct val="100000"/>
              </a:lnSpc>
              <a:spcBef>
                <a:spcPts val="0"/>
              </a:spcBef>
              <a:defRPr/>
            </a:pPr>
            <a:endParaRPr lang="en-US" sz="1000" dirty="0"/>
          </a:p>
          <a:p>
            <a:pPr>
              <a:lnSpc>
                <a:spcPct val="100000"/>
              </a:lnSpc>
              <a:spcBef>
                <a:spcPts val="0"/>
              </a:spcBef>
              <a:defRPr/>
            </a:pPr>
            <a:endParaRPr lang="en-US" sz="1000" dirty="0"/>
          </a:p>
        </p:txBody>
      </p:sp>
      <p:sp>
        <p:nvSpPr>
          <p:cNvPr id="279556"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9655" indent="-276790" eaLnBrk="0" hangingPunct="0">
              <a:defRPr>
                <a:solidFill>
                  <a:schemeClr val="tx1"/>
                </a:solidFill>
                <a:latin typeface="Arial" pitchFamily="34" charset="0"/>
              </a:defRPr>
            </a:lvl2pPr>
            <a:lvl3pPr marL="1107160" indent="-221433" eaLnBrk="0" hangingPunct="0">
              <a:defRPr>
                <a:solidFill>
                  <a:schemeClr val="tx1"/>
                </a:solidFill>
                <a:latin typeface="Arial" pitchFamily="34" charset="0"/>
              </a:defRPr>
            </a:lvl3pPr>
            <a:lvl4pPr marL="1550024" indent="-221433" eaLnBrk="0" hangingPunct="0">
              <a:defRPr>
                <a:solidFill>
                  <a:schemeClr val="tx1"/>
                </a:solidFill>
                <a:latin typeface="Arial" pitchFamily="34" charset="0"/>
              </a:defRPr>
            </a:lvl4pPr>
            <a:lvl5pPr marL="1992887" indent="-221433" eaLnBrk="0" hangingPunct="0">
              <a:defRPr>
                <a:solidFill>
                  <a:schemeClr val="tx1"/>
                </a:solidFill>
                <a:latin typeface="Arial" pitchFamily="34" charset="0"/>
              </a:defRPr>
            </a:lvl5pPr>
            <a:lvl6pPr marL="2435752" indent="-221433" eaLnBrk="0" fontAlgn="base" hangingPunct="0">
              <a:spcBef>
                <a:spcPct val="0"/>
              </a:spcBef>
              <a:spcAft>
                <a:spcPct val="0"/>
              </a:spcAft>
              <a:defRPr>
                <a:solidFill>
                  <a:schemeClr val="tx1"/>
                </a:solidFill>
                <a:latin typeface="Arial" pitchFamily="34" charset="0"/>
              </a:defRPr>
            </a:lvl6pPr>
            <a:lvl7pPr marL="2878616" indent="-221433" eaLnBrk="0" fontAlgn="base" hangingPunct="0">
              <a:spcBef>
                <a:spcPct val="0"/>
              </a:spcBef>
              <a:spcAft>
                <a:spcPct val="0"/>
              </a:spcAft>
              <a:defRPr>
                <a:solidFill>
                  <a:schemeClr val="tx1"/>
                </a:solidFill>
                <a:latin typeface="Arial" pitchFamily="34" charset="0"/>
              </a:defRPr>
            </a:lvl7pPr>
            <a:lvl8pPr marL="3321478" indent="-221433" eaLnBrk="0" fontAlgn="base" hangingPunct="0">
              <a:spcBef>
                <a:spcPct val="0"/>
              </a:spcBef>
              <a:spcAft>
                <a:spcPct val="0"/>
              </a:spcAft>
              <a:defRPr>
                <a:solidFill>
                  <a:schemeClr val="tx1"/>
                </a:solidFill>
                <a:latin typeface="Arial" pitchFamily="34" charset="0"/>
              </a:defRPr>
            </a:lvl8pPr>
            <a:lvl9pPr marL="3764343" indent="-22143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544D5DF7-E31E-4F4E-A04F-11589F57D310}" type="slidenum">
              <a:rPr lang="en-US" smtClean="0">
                <a:latin typeface="Verdana" pitchFamily="34" charset="0"/>
              </a:rPr>
              <a:pPr eaLnBrk="1" fontAlgn="base" hangingPunct="1">
                <a:spcBef>
                  <a:spcPct val="0"/>
                </a:spcBef>
                <a:spcAft>
                  <a:spcPct val="0"/>
                </a:spcAft>
                <a:defRPr/>
              </a:pPr>
              <a:t>68</a:t>
            </a:fld>
            <a:endParaRPr lang="en-US" dirty="0">
              <a:latin typeface="Verdana" pitchFamily="34" charset="0"/>
            </a:endParaRPr>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35530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27915" y="3159242"/>
            <a:ext cx="4156262" cy="5792477"/>
          </a:xfrm>
        </p:spPr>
        <p:txBody>
          <a:bodyPr>
            <a:noAutofit/>
          </a:bodyPr>
          <a:lstStyle/>
          <a:p>
            <a:pPr>
              <a:lnSpc>
                <a:spcPct val="100000"/>
              </a:lnSpc>
              <a:spcBef>
                <a:spcPts val="0"/>
              </a:spcBef>
            </a:pPr>
            <a:r>
              <a:rPr lang="en-US" sz="1100" b="1" dirty="0"/>
              <a:t>Instructor Notes: </a:t>
            </a:r>
          </a:p>
          <a:p>
            <a:pPr>
              <a:lnSpc>
                <a:spcPct val="100000"/>
              </a:lnSpc>
              <a:spcBef>
                <a:spcPts val="0"/>
              </a:spcBef>
            </a:pPr>
            <a:r>
              <a:rPr lang="en-US" sz="1100" b="1" u="sng" dirty="0"/>
              <a:t>Hook </a:t>
            </a:r>
            <a:r>
              <a:rPr lang="en-US" sz="1100" u="sng" dirty="0"/>
              <a:t>(Low-Tech)</a:t>
            </a:r>
          </a:p>
          <a:p>
            <a:pPr>
              <a:lnSpc>
                <a:spcPct val="100000"/>
              </a:lnSpc>
              <a:spcBef>
                <a:spcPts val="0"/>
              </a:spcBef>
            </a:pPr>
            <a:endParaRPr lang="en-US" sz="1100" u="sng" dirty="0"/>
          </a:p>
          <a:p>
            <a:pPr marL="232802" indent="-232802">
              <a:lnSpc>
                <a:spcPct val="100000"/>
              </a:lnSpc>
              <a:spcBef>
                <a:spcPts val="0"/>
              </a:spcBef>
              <a:buFont typeface="+mj-lt"/>
              <a:buAutoNum type="arabicParenR"/>
            </a:pPr>
            <a:r>
              <a:rPr lang="en-US" sz="1100" dirty="0"/>
              <a:t>You will demonstrate how Thinking Traps can influence us.</a:t>
            </a:r>
          </a:p>
          <a:p>
            <a:pPr marL="232802" indent="-232802">
              <a:lnSpc>
                <a:spcPct val="100000"/>
              </a:lnSpc>
              <a:spcBef>
                <a:spcPts val="0"/>
              </a:spcBef>
              <a:buFont typeface="+mj-lt"/>
              <a:buAutoNum type="arabicParenR"/>
              <a:defRPr/>
            </a:pPr>
            <a:r>
              <a:rPr lang="en-US" sz="1100" dirty="0"/>
              <a:t>Prepare sticky notes with </a:t>
            </a:r>
            <a:r>
              <a:rPr lang="en-US" sz="1100" b="1" dirty="0"/>
              <a:t>situations and thoughts listed on the following page </a:t>
            </a:r>
            <a:r>
              <a:rPr lang="en-US" sz="1100" dirty="0"/>
              <a:t>ahead of time. Use two different colors—one for the more positive interpretation (i.e., Thought A) and one for the “Them, Them, Them” interpretation (i.e., Thought B). </a:t>
            </a:r>
          </a:p>
          <a:p>
            <a:pPr marL="232802" indent="-232802" eaLnBrk="1" hangingPunct="1">
              <a:lnSpc>
                <a:spcPct val="100000"/>
              </a:lnSpc>
              <a:spcBef>
                <a:spcPts val="0"/>
              </a:spcBef>
              <a:buFont typeface="+mj-lt"/>
              <a:buAutoNum type="arabicParenR"/>
              <a:defRPr/>
            </a:pPr>
            <a:r>
              <a:rPr lang="en-US" sz="1100" dirty="0"/>
              <a:t>In advance, each pair of sticky notes should be placed next to each other across the front row of tables in the training room with some space between each pair of notes.  </a:t>
            </a:r>
          </a:p>
          <a:p>
            <a:pPr marL="232802" indent="-232802" eaLnBrk="1" hangingPunct="1">
              <a:lnSpc>
                <a:spcPct val="100000"/>
              </a:lnSpc>
              <a:spcBef>
                <a:spcPts val="0"/>
              </a:spcBef>
              <a:buFont typeface="+mj-lt"/>
              <a:buAutoNum type="arabicParenR"/>
              <a:defRPr/>
            </a:pPr>
            <a:r>
              <a:rPr lang="en-US" sz="1100" dirty="0"/>
              <a:t>Explain that you will demonstrate a day in the life of a Them, Them, Them thinker.</a:t>
            </a:r>
          </a:p>
          <a:p>
            <a:pPr marL="232802" indent="-232802" eaLnBrk="1" hangingPunct="1">
              <a:lnSpc>
                <a:spcPct val="100000"/>
              </a:lnSpc>
              <a:spcBef>
                <a:spcPts val="0"/>
              </a:spcBef>
              <a:buFont typeface="+mj-lt"/>
              <a:buAutoNum type="arabicParenR"/>
              <a:defRPr/>
            </a:pPr>
            <a:r>
              <a:rPr lang="en-US" sz="1100" dirty="0"/>
              <a:t>First read the situation, e.g., “I get up in the morning and I can’t find my science book.” Then, hold up the corresponding Thought A sticky note and say, “I could think to myself...” followed by the Thought A text for that situation. Then hold up the Thought B sticky note and say, “or I could think to myself…”. After reading both Thoughts, hold up both sticky notes, asking students, “If I am a Them, Them, Them thinker, which color sticks to me (naming colors)?”  </a:t>
            </a:r>
          </a:p>
          <a:p>
            <a:pPr marL="232802" indent="-232802" eaLnBrk="1" hangingPunct="1">
              <a:lnSpc>
                <a:spcPct val="100000"/>
              </a:lnSpc>
              <a:spcBef>
                <a:spcPts val="0"/>
              </a:spcBef>
              <a:buFont typeface="+mj-lt"/>
              <a:buAutoNum type="arabicParenR"/>
              <a:defRPr/>
            </a:pPr>
            <a:r>
              <a:rPr lang="en-US" sz="1100" dirty="0"/>
              <a:t>Place the Thought B sticky note somewhere on your shirt and follow the same pattern throughout the rest of the story. You should have six sticky notes attached to you by the end (all Thought Bs and all the same color sticky notes).</a:t>
            </a:r>
          </a:p>
          <a:p>
            <a:pPr marL="232802" indent="-232802" eaLnBrk="1" hangingPunct="1">
              <a:lnSpc>
                <a:spcPct val="100000"/>
              </a:lnSpc>
              <a:spcBef>
                <a:spcPts val="0"/>
              </a:spcBef>
              <a:buFont typeface="+mj-lt"/>
              <a:buAutoNum type="arabicParenR"/>
              <a:defRPr/>
            </a:pPr>
            <a:r>
              <a:rPr lang="en-US" sz="1100" dirty="0"/>
              <a:t>Continuing the story, when you arrive home and someone asks you how your day was, you explain all of the Thought B interpretations. Sticky notes should be taken off and read one by one as you retell the story of your day.  </a:t>
            </a:r>
          </a:p>
          <a:p>
            <a:pPr marL="221464" indent="-221464">
              <a:buAutoNum type="arabicParenR"/>
            </a:pPr>
            <a:endParaRPr lang="en-US" sz="1100" b="1" dirty="0"/>
          </a:p>
        </p:txBody>
      </p:sp>
      <p:sp>
        <p:nvSpPr>
          <p:cNvPr id="4" name="Slide Number Placeholder 3"/>
          <p:cNvSpPr>
            <a:spLocks noGrp="1"/>
          </p:cNvSpPr>
          <p:nvPr>
            <p:ph type="sldNum" sz="quarter" idx="10"/>
          </p:nvPr>
        </p:nvSpPr>
        <p:spPr/>
        <p:txBody>
          <a:bodyPr/>
          <a:lstStyle/>
          <a:p>
            <a:pPr>
              <a:defRPr/>
            </a:pPr>
            <a:fld id="{BE856845-EE4F-48C0-9DC8-D4F2CC037D64}" type="slidenum">
              <a:rPr lang="en-US" smtClean="0"/>
              <a:pPr>
                <a:defRPr/>
              </a:pPr>
              <a:t>69</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104062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464E6745-8C26-4C24-8992-35FE5A48684C}" type="slidenum">
              <a:rPr lang="en-US" smtClean="0"/>
              <a:pPr>
                <a:defRPr/>
              </a:pPr>
              <a:t>7</a:t>
            </a:fld>
            <a:endParaRPr lang="en-US" dirty="0"/>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9" name="Notes Placeholder 2"/>
          <p:cNvSpPr>
            <a:spLocks noGrp="1"/>
          </p:cNvSpPr>
          <p:nvPr>
            <p:ph type="body" sz="quarter" idx="10"/>
          </p:nvPr>
        </p:nvSpPr>
        <p:spPr bwMode="auto">
          <a:noFill/>
        </p:spPr>
        <p:txBody>
          <a:bodyPr wrap="square" numCol="1" anchor="t" anchorCtr="0" compatLnSpc="1">
            <a:prstTxWarp prst="textNoShape">
              <a:avLst/>
            </a:prstTxWarp>
            <a:normAutofit/>
          </a:bodyPr>
          <a:lstStyle/>
          <a:p>
            <a:pPr>
              <a:spcBef>
                <a:spcPts val="0"/>
              </a:spcBef>
            </a:pPr>
            <a:r>
              <a:rPr lang="en-US" sz="1100" b="1" dirty="0"/>
              <a:t>Instructor Notes: </a:t>
            </a:r>
          </a:p>
          <a:p>
            <a:pPr>
              <a:spcBef>
                <a:spcPts val="0"/>
              </a:spcBef>
            </a:pPr>
            <a:endParaRPr lang="en-US" sz="1100" b="1" dirty="0"/>
          </a:p>
          <a:p>
            <a:pPr>
              <a:spcBef>
                <a:spcPts val="0"/>
              </a:spcBef>
            </a:pPr>
            <a:r>
              <a:rPr lang="en-US" sz="1100" b="1" u="sng" dirty="0"/>
              <a:t>Activity</a:t>
            </a:r>
            <a:r>
              <a:rPr lang="en-US" sz="1100" u="sng" dirty="0"/>
              <a:t> (Low-Tech)</a:t>
            </a:r>
          </a:p>
          <a:p>
            <a:pPr>
              <a:spcBef>
                <a:spcPts val="0"/>
              </a:spcBef>
            </a:pPr>
            <a:endParaRPr lang="en-US" sz="1100" u="sng" dirty="0"/>
          </a:p>
          <a:p>
            <a:pPr>
              <a:spcBef>
                <a:spcPts val="0"/>
              </a:spcBef>
            </a:pPr>
            <a:r>
              <a:rPr lang="en-US" sz="1100" dirty="0"/>
              <a:t>Students draw a line matching the competency to the picture that most accurately represents that competency.</a:t>
            </a:r>
          </a:p>
          <a:p>
            <a:pPr>
              <a:spcBef>
                <a:spcPts val="0"/>
              </a:spcBef>
            </a:pPr>
            <a:endParaRPr lang="en-US" sz="1100" dirty="0"/>
          </a:p>
          <a:p>
            <a:pPr>
              <a:spcBef>
                <a:spcPts val="0"/>
              </a:spcBef>
            </a:pPr>
            <a:r>
              <a:rPr lang="en-US" sz="1100" b="1" dirty="0">
                <a:ea typeface="Verdana" panose="020B0604030504040204" pitchFamily="34" charset="0"/>
                <a:cs typeface="Verdana" panose="020B0604030504040204" pitchFamily="34" charset="0"/>
              </a:rPr>
              <a:t>Solution:</a:t>
            </a:r>
          </a:p>
          <a:p>
            <a:pPr>
              <a:spcBef>
                <a:spcPts val="0"/>
              </a:spcBef>
            </a:pPr>
            <a:endParaRPr lang="en-US" sz="1100" dirty="0"/>
          </a:p>
          <a:p>
            <a:pPr>
              <a:spcBef>
                <a:spcPts val="0"/>
              </a:spcBef>
            </a:pPr>
            <a:endParaRPr lang="en-US" sz="1100" dirty="0"/>
          </a:p>
        </p:txBody>
      </p:sp>
      <p:grpSp>
        <p:nvGrpSpPr>
          <p:cNvPr id="10" name="Group 9"/>
          <p:cNvGrpSpPr/>
          <p:nvPr/>
        </p:nvGrpSpPr>
        <p:grpSpPr>
          <a:xfrm>
            <a:off x="909428" y="4838919"/>
            <a:ext cx="2683471" cy="3494902"/>
            <a:chOff x="889655" y="5040773"/>
            <a:chExt cx="2625135" cy="3441189"/>
          </a:xfrm>
        </p:grpSpPr>
        <p:pic>
          <p:nvPicPr>
            <p:cNvPr id="11" name="Picture 4"/>
            <p:cNvPicPr>
              <a:picLocks noChangeAspect="1" noChangeArrowheads="1"/>
            </p:cNvPicPr>
            <p:nvPr/>
          </p:nvPicPr>
          <p:blipFill>
            <a:blip r:embed="rId3" cstate="print"/>
            <a:srcRect l="45000" t="23642" r="25112" b="13671"/>
            <a:stretch>
              <a:fillRect/>
            </a:stretch>
          </p:blipFill>
          <p:spPr bwMode="auto">
            <a:xfrm>
              <a:off x="889655" y="5040773"/>
              <a:ext cx="2625135" cy="3441189"/>
            </a:xfrm>
            <a:prstGeom prst="rect">
              <a:avLst/>
            </a:prstGeom>
            <a:noFill/>
            <a:ln w="22225" cmpd="thickThin">
              <a:solidFill>
                <a:srgbClr val="000000"/>
              </a:solidFill>
              <a:miter lim="800000"/>
              <a:headEnd/>
              <a:tailEnd/>
            </a:ln>
          </p:spPr>
        </p:pic>
        <p:cxnSp>
          <p:nvCxnSpPr>
            <p:cNvPr id="12" name="Straight Arrow Connector 11"/>
            <p:cNvCxnSpPr/>
            <p:nvPr/>
          </p:nvCxnSpPr>
          <p:spPr>
            <a:xfrm>
              <a:off x="2295646" y="5759925"/>
              <a:ext cx="665994" cy="5588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222339" y="6721033"/>
              <a:ext cx="578734" cy="54786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388243" y="5759925"/>
              <a:ext cx="507357" cy="13970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412240" y="8091645"/>
              <a:ext cx="1417320" cy="1016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222339" y="6852213"/>
              <a:ext cx="607221" cy="80251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264780" y="6265762"/>
              <a:ext cx="615580" cy="151092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0709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38143" y="3192883"/>
            <a:ext cx="3890156" cy="5874543"/>
          </a:xfrm>
        </p:spPr>
        <p:txBody>
          <a:bodyPr>
            <a:noAutofit/>
          </a:bodyPr>
          <a:lstStyle/>
          <a:p>
            <a:pPr>
              <a:lnSpc>
                <a:spcPct val="100000"/>
              </a:lnSpc>
              <a:spcBef>
                <a:spcPts val="0"/>
              </a:spcBef>
              <a:defRPr/>
            </a:pPr>
            <a:r>
              <a:rPr lang="en-US" sz="1000" b="1" dirty="0"/>
              <a:t>Instructor Notes: </a:t>
            </a:r>
            <a:endParaRPr lang="en-US" sz="800" b="1" dirty="0"/>
          </a:p>
          <a:p>
            <a:pPr marL="232802" indent="-232802">
              <a:lnSpc>
                <a:spcPct val="100000"/>
              </a:lnSpc>
              <a:spcBef>
                <a:spcPts val="0"/>
              </a:spcBef>
              <a:buFont typeface="+mj-lt"/>
              <a:buAutoNum type="arabicParenR" startAt="8"/>
              <a:defRPr/>
            </a:pPr>
            <a:r>
              <a:rPr lang="en-US" sz="1000" dirty="0"/>
              <a:t>The chart below lists the situations and thoughts to be put on sticky notes and used in the “Them, Them, Them” demonstration, as described on the previous page. </a:t>
            </a:r>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buFont typeface="+mj-lt"/>
              <a:buAutoNum type="arabicParenR" startAt="8"/>
              <a:defRPr/>
            </a:pPr>
            <a:endParaRPr lang="en-US" sz="1000" dirty="0"/>
          </a:p>
          <a:p>
            <a:pPr marL="231895" indent="-231895">
              <a:lnSpc>
                <a:spcPct val="100000"/>
              </a:lnSpc>
              <a:spcBef>
                <a:spcPts val="0"/>
              </a:spcBef>
              <a:defRPr/>
            </a:pPr>
            <a:endParaRPr lang="en-US" sz="1000" b="1" dirty="0"/>
          </a:p>
          <a:p>
            <a:pPr marL="231895" indent="-231895">
              <a:lnSpc>
                <a:spcPct val="100000"/>
              </a:lnSpc>
              <a:spcBef>
                <a:spcPts val="0"/>
              </a:spcBef>
              <a:defRPr/>
            </a:pPr>
            <a:endParaRPr lang="en-US" sz="1000" b="1" dirty="0"/>
          </a:p>
          <a:p>
            <a:pPr marL="231895" indent="-231895">
              <a:lnSpc>
                <a:spcPct val="100000"/>
              </a:lnSpc>
              <a:spcBef>
                <a:spcPts val="0"/>
              </a:spcBef>
              <a:defRPr/>
            </a:pPr>
            <a:endParaRPr lang="en-US" sz="1000" b="1" dirty="0"/>
          </a:p>
          <a:p>
            <a:pPr marL="231895" indent="-231895">
              <a:lnSpc>
                <a:spcPct val="100000"/>
              </a:lnSpc>
              <a:spcBef>
                <a:spcPts val="0"/>
              </a:spcBef>
              <a:defRPr/>
            </a:pPr>
            <a:endParaRPr lang="en-US" sz="1000" b="1" dirty="0"/>
          </a:p>
          <a:p>
            <a:pPr marL="231895" indent="-231895">
              <a:lnSpc>
                <a:spcPct val="100000"/>
              </a:lnSpc>
              <a:spcBef>
                <a:spcPts val="0"/>
              </a:spcBef>
              <a:defRPr/>
            </a:pPr>
            <a:endParaRPr lang="en-US" sz="1000" b="1" dirty="0"/>
          </a:p>
          <a:p>
            <a:pPr marL="231895" indent="-231895">
              <a:lnSpc>
                <a:spcPct val="100000"/>
              </a:lnSpc>
              <a:spcBef>
                <a:spcPts val="0"/>
              </a:spcBef>
              <a:defRPr/>
            </a:pPr>
            <a:r>
              <a:rPr lang="en-US" sz="1000" b="1" dirty="0"/>
              <a:t>Key Points:</a:t>
            </a:r>
            <a:endParaRPr lang="en-US" sz="800" dirty="0"/>
          </a:p>
          <a:p>
            <a:pPr marL="232802" indent="-232802">
              <a:lnSpc>
                <a:spcPct val="100000"/>
              </a:lnSpc>
              <a:spcBef>
                <a:spcPts val="0"/>
              </a:spcBef>
              <a:buFont typeface="+mj-lt"/>
              <a:buAutoNum type="arabicParenR"/>
              <a:defRPr/>
            </a:pPr>
            <a:r>
              <a:rPr lang="en-US" sz="1000" dirty="0"/>
              <a:t>Emphasize how, at the end of the day, this person is more of a Them, Them, Them thinker.  Think about how many sticky notes they would have in a week, a year, ten years…</a:t>
            </a:r>
          </a:p>
          <a:p>
            <a:pPr marL="232802" indent="-232802">
              <a:lnSpc>
                <a:spcPct val="100000"/>
              </a:lnSpc>
              <a:spcBef>
                <a:spcPts val="0"/>
              </a:spcBef>
              <a:buFont typeface="+mj-lt"/>
              <a:buAutoNum type="arabicParenR"/>
              <a:defRPr/>
            </a:pPr>
            <a:r>
              <a:rPr lang="en-US" sz="1000" dirty="0"/>
              <a:t>Point out that these thoughts started out as choices but ended up as facts – reinforcing the pattern in his/her thoughts.</a:t>
            </a:r>
          </a:p>
          <a:p>
            <a:pPr marL="232802" indent="-232802">
              <a:lnSpc>
                <a:spcPct val="100000"/>
              </a:lnSpc>
              <a:spcBef>
                <a:spcPts val="0"/>
              </a:spcBef>
              <a:buFont typeface="+mj-lt"/>
              <a:buAutoNum type="arabicParenR"/>
              <a:defRPr/>
            </a:pPr>
            <a:r>
              <a:rPr lang="en-US" sz="1000" dirty="0"/>
              <a:t>We often fall into a pattern with these Thinking Traps. </a:t>
            </a:r>
          </a:p>
          <a:p>
            <a:pPr>
              <a:lnSpc>
                <a:spcPts val="1116"/>
              </a:lnSpc>
              <a:defRPr/>
            </a:pPr>
            <a:endParaRPr lang="en-US" sz="1000" b="1" dirty="0"/>
          </a:p>
          <a:p>
            <a:pPr>
              <a:defRPr/>
            </a:pPr>
            <a:endParaRPr lang="en-US" sz="1000" dirty="0"/>
          </a:p>
        </p:txBody>
      </p:sp>
      <p:graphicFrame>
        <p:nvGraphicFramePr>
          <p:cNvPr id="7" name="Table 6"/>
          <p:cNvGraphicFramePr>
            <a:graphicFrameLocks noGrp="1"/>
          </p:cNvGraphicFramePr>
          <p:nvPr>
            <p:extLst>
              <p:ext uri="{D42A27DB-BD31-4B8C-83A1-F6EECF244321}">
                <p14:modId xmlns:p14="http://schemas.microsoft.com/office/powerpoint/2010/main" val="985516481"/>
              </p:ext>
            </p:extLst>
          </p:nvPr>
        </p:nvGraphicFramePr>
        <p:xfrm>
          <a:off x="211525" y="4076242"/>
          <a:ext cx="3878382" cy="3219949"/>
        </p:xfrm>
        <a:graphic>
          <a:graphicData uri="http://schemas.openxmlformats.org/drawingml/2006/table">
            <a:tbl>
              <a:tblPr/>
              <a:tblGrid>
                <a:gridCol w="1436309">
                  <a:extLst>
                    <a:ext uri="{9D8B030D-6E8A-4147-A177-3AD203B41FA5}">
                      <a16:colId xmlns:a16="http://schemas.microsoft.com/office/drawing/2014/main" val="20000"/>
                    </a:ext>
                  </a:extLst>
                </a:gridCol>
                <a:gridCol w="1215583">
                  <a:extLst>
                    <a:ext uri="{9D8B030D-6E8A-4147-A177-3AD203B41FA5}">
                      <a16:colId xmlns:a16="http://schemas.microsoft.com/office/drawing/2014/main" val="20001"/>
                    </a:ext>
                  </a:extLst>
                </a:gridCol>
                <a:gridCol w="1226491">
                  <a:extLst>
                    <a:ext uri="{9D8B030D-6E8A-4147-A177-3AD203B41FA5}">
                      <a16:colId xmlns:a16="http://schemas.microsoft.com/office/drawing/2014/main" val="20002"/>
                    </a:ext>
                  </a:extLst>
                </a:gridCol>
              </a:tblGrid>
              <a:tr h="161609">
                <a:tc>
                  <a:txBody>
                    <a:bodyPr/>
                    <a:lstStyle/>
                    <a:p>
                      <a:pPr algn="l" rtl="0" fontAlgn="base">
                        <a:spcBef>
                          <a:spcPts val="0"/>
                        </a:spcBef>
                        <a:spcAft>
                          <a:spcPts val="0"/>
                        </a:spcAft>
                      </a:pPr>
                      <a:r>
                        <a:rPr lang="en-US" sz="800" b="1" i="0" u="none" strike="noStrike" kern="1200" dirty="0">
                          <a:solidFill>
                            <a:schemeClr val="dk1"/>
                          </a:solidFill>
                          <a:latin typeface="Verdana" pitchFamily="34" charset="0"/>
                        </a:rPr>
                        <a:t>Situation</a:t>
                      </a:r>
                      <a:endParaRPr lang="en-US" sz="800" b="0" i="0" u="none" strike="noStrike" dirty="0">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800" b="1" i="0" u="none" strike="noStrike" kern="1200" dirty="0">
                          <a:solidFill>
                            <a:schemeClr val="tx1"/>
                          </a:solidFill>
                          <a:latin typeface="Verdana" pitchFamily="34" charset="0"/>
                        </a:rPr>
                        <a:t>Thought A</a:t>
                      </a: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800" b="1" i="0" u="none" strike="noStrike" kern="1200" dirty="0">
                          <a:solidFill>
                            <a:schemeClr val="tx1"/>
                          </a:solidFill>
                          <a:latin typeface="Verdana" pitchFamily="34" charset="0"/>
                        </a:rPr>
                        <a:t>Thought</a:t>
                      </a:r>
                      <a:r>
                        <a:rPr lang="en-US" sz="800" b="1" i="0" u="none" strike="noStrike" kern="1200" baseline="0" dirty="0">
                          <a:solidFill>
                            <a:schemeClr val="tx1"/>
                          </a:solidFill>
                          <a:latin typeface="Verdana" pitchFamily="34" charset="0"/>
                        </a:rPr>
                        <a:t> B</a:t>
                      </a:r>
                      <a:endParaRPr lang="en-US" sz="800" b="1"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5836">
                <a:tc>
                  <a:txBody>
                    <a:bodyPr/>
                    <a:lstStyle/>
                    <a:p>
                      <a:pPr algn="l" rtl="0" fontAlgn="base">
                        <a:spcBef>
                          <a:spcPts val="0"/>
                        </a:spcBef>
                        <a:spcAft>
                          <a:spcPts val="0"/>
                        </a:spcAft>
                      </a:pPr>
                      <a:r>
                        <a:rPr lang="en-US" sz="800" b="0" i="0" u="none" strike="noStrike" kern="1200" dirty="0">
                          <a:solidFill>
                            <a:schemeClr val="dk1"/>
                          </a:solidFill>
                          <a:latin typeface="Verdana" pitchFamily="34" charset="0"/>
                        </a:rPr>
                        <a:t>I get up in the morning and I can’t find my science book.</a:t>
                      </a: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800" b="0" i="0" u="none" strike="noStrike" kern="1200" dirty="0">
                          <a:solidFill>
                            <a:schemeClr val="tx1"/>
                          </a:solidFill>
                          <a:latin typeface="Verdana" pitchFamily="34" charset="0"/>
                        </a:rPr>
                        <a:t>I need to be more organized.</a:t>
                      </a: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rtl="0" fontAlgn="base">
                        <a:spcBef>
                          <a:spcPts val="0"/>
                        </a:spcBef>
                        <a:spcAft>
                          <a:spcPts val="0"/>
                        </a:spcAft>
                      </a:pPr>
                      <a:r>
                        <a:rPr lang="en-US" sz="800" b="0" i="0" u="none" strike="noStrike" kern="1200" dirty="0">
                          <a:solidFill>
                            <a:schemeClr val="tx1"/>
                          </a:solidFill>
                          <a:latin typeface="Verdana" pitchFamily="34" charset="0"/>
                        </a:rPr>
                        <a:t>People are always moving my stuff.</a:t>
                      </a:r>
                      <a:endParaRPr lang="en-US" sz="800" b="0" i="0" u="none" strike="noStrike" dirty="0">
                        <a:solidFill>
                          <a:schemeClr val="tx1"/>
                        </a:solidFill>
                        <a:latin typeface="Verdana" pitchFamily="34" charset="0"/>
                      </a:endParaRPr>
                    </a:p>
                    <a:p>
                      <a:pPr algn="l" rtl="0" fontAlgn="base">
                        <a:spcBef>
                          <a:spcPts val="0"/>
                        </a:spcBef>
                        <a:spcAft>
                          <a:spcPts val="0"/>
                        </a:spcAft>
                      </a:pP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80071">
                <a:tc>
                  <a:txBody>
                    <a:bodyPr/>
                    <a:lstStyle/>
                    <a:p>
                      <a:pPr algn="l" rtl="0" fontAlgn="base">
                        <a:spcBef>
                          <a:spcPts val="0"/>
                        </a:spcBef>
                        <a:spcAft>
                          <a:spcPts val="0"/>
                        </a:spcAft>
                      </a:pPr>
                      <a:r>
                        <a:rPr lang="en-US" sz="800" b="0" i="0" u="none" strike="noStrike" kern="1200" dirty="0">
                          <a:solidFill>
                            <a:schemeClr val="dk1"/>
                          </a:solidFill>
                          <a:latin typeface="Verdana" pitchFamily="34" charset="0"/>
                        </a:rPr>
                        <a:t>Late to school. I walk</a:t>
                      </a:r>
                      <a:r>
                        <a:rPr lang="en-US" sz="800" b="0" i="0" u="none" strike="noStrike" kern="1200" baseline="0" dirty="0">
                          <a:solidFill>
                            <a:schemeClr val="dk1"/>
                          </a:solidFill>
                          <a:latin typeface="Verdana" pitchFamily="34" charset="0"/>
                        </a:rPr>
                        <a:t> in and 1</a:t>
                      </a:r>
                      <a:r>
                        <a:rPr lang="en-US" sz="800" b="0" i="0" u="none" strike="noStrike" kern="1200" baseline="30000" dirty="0">
                          <a:solidFill>
                            <a:schemeClr val="dk1"/>
                          </a:solidFill>
                          <a:latin typeface="Verdana" pitchFamily="34" charset="0"/>
                        </a:rPr>
                        <a:t>st</a:t>
                      </a:r>
                      <a:r>
                        <a:rPr lang="en-US" sz="800" b="0" i="0" u="none" strike="noStrike" kern="1200" baseline="0" dirty="0">
                          <a:solidFill>
                            <a:schemeClr val="dk1"/>
                          </a:solidFill>
                          <a:latin typeface="Verdana" pitchFamily="34" charset="0"/>
                        </a:rPr>
                        <a:t> period teacher says, “thanks for joining us today.”</a:t>
                      </a: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800" b="0" i="0" u="none" strike="noStrike" kern="1200" dirty="0">
                          <a:solidFill>
                            <a:schemeClr val="dk1"/>
                          </a:solidFill>
                          <a:latin typeface="Verdana" pitchFamily="34" charset="0"/>
                        </a:rPr>
                        <a:t>I shouldn’t be late, no excuse.</a:t>
                      </a: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rtl="0" eaLnBrk="1" fontAlgn="base" latinLnBrk="0" hangingPunct="1">
                        <a:spcBef>
                          <a:spcPts val="0"/>
                        </a:spcBef>
                        <a:spcAft>
                          <a:spcPts val="0"/>
                        </a:spcAft>
                      </a:pPr>
                      <a:r>
                        <a:rPr lang="en-US" sz="800" b="0" i="0" u="none" strike="noStrike" kern="1200" dirty="0">
                          <a:solidFill>
                            <a:schemeClr val="dk1"/>
                          </a:solidFill>
                          <a:latin typeface="Verdana" pitchFamily="34" charset="0"/>
                        </a:rPr>
                        <a:t>Get off my case, geeze!</a:t>
                      </a:r>
                      <a:endParaRPr lang="en-US" sz="800" b="0" i="0" u="none" strike="noStrike" dirty="0">
                        <a:latin typeface="Verdana" pitchFamily="34" charset="0"/>
                      </a:endParaRPr>
                    </a:p>
                    <a:p>
                      <a:pPr algn="l" rtl="0" fontAlgn="base">
                        <a:spcBef>
                          <a:spcPts val="0"/>
                        </a:spcBef>
                        <a:spcAft>
                          <a:spcPts val="0"/>
                        </a:spcAft>
                      </a:pP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3221">
                <a:tc>
                  <a:txBody>
                    <a:bodyPr/>
                    <a:lstStyle/>
                    <a:p>
                      <a:pPr algn="l" rtl="0" fontAlgn="base">
                        <a:spcBef>
                          <a:spcPts val="0"/>
                        </a:spcBef>
                        <a:spcAft>
                          <a:spcPts val="0"/>
                        </a:spcAft>
                      </a:pPr>
                      <a:r>
                        <a:rPr lang="en-US" sz="800" b="0" i="0" u="none" strike="noStrike" kern="1200" dirty="0">
                          <a:solidFill>
                            <a:schemeClr val="dk1"/>
                          </a:solidFill>
                          <a:latin typeface="Verdana" pitchFamily="34" charset="0"/>
                        </a:rPr>
                        <a:t>In 2</a:t>
                      </a:r>
                      <a:r>
                        <a:rPr lang="en-US" sz="800" b="0" i="0" u="none" strike="noStrike" kern="1200" baseline="30000" dirty="0">
                          <a:solidFill>
                            <a:schemeClr val="dk1"/>
                          </a:solidFill>
                          <a:latin typeface="Verdana" pitchFamily="34" charset="0"/>
                        </a:rPr>
                        <a:t>nd</a:t>
                      </a:r>
                      <a:r>
                        <a:rPr lang="en-US" sz="800" b="0" i="0" u="none" strike="noStrike" kern="1200" dirty="0">
                          <a:solidFill>
                            <a:schemeClr val="dk1"/>
                          </a:solidFill>
                          <a:latin typeface="Verdana" pitchFamily="34" charset="0"/>
                        </a:rPr>
                        <a:t> period,</a:t>
                      </a:r>
                      <a:r>
                        <a:rPr lang="en-US" sz="800" b="0" i="0" u="none" strike="noStrike" kern="1200" baseline="0" dirty="0">
                          <a:solidFill>
                            <a:schemeClr val="dk1"/>
                          </a:solidFill>
                          <a:latin typeface="Verdana" pitchFamily="34" charset="0"/>
                        </a:rPr>
                        <a:t> I get an English paper back and I got a C.</a:t>
                      </a: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800" b="0" i="0" u="none" strike="noStrike" kern="1200" dirty="0">
                          <a:solidFill>
                            <a:schemeClr val="dk1"/>
                          </a:solidFill>
                          <a:latin typeface="Verdana" pitchFamily="34" charset="0"/>
                        </a:rPr>
                        <a:t>I need to work harder and not procrastinate.</a:t>
                      </a: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800" b="0" i="0" u="none" strike="noStrike" kern="1200" dirty="0">
                          <a:solidFill>
                            <a:schemeClr val="dk1"/>
                          </a:solidFill>
                          <a:latin typeface="Verdana" pitchFamily="34" charset="0"/>
                        </a:rPr>
                        <a:t>Stupid teacher grades so hard. She’s on a power trip.</a:t>
                      </a: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2379">
                <a:tc>
                  <a:txBody>
                    <a:bodyPr/>
                    <a:lstStyle/>
                    <a:p>
                      <a:pPr algn="l" rtl="0" fontAlgn="base">
                        <a:spcBef>
                          <a:spcPts val="0"/>
                        </a:spcBef>
                        <a:spcAft>
                          <a:spcPts val="0"/>
                        </a:spcAft>
                      </a:pPr>
                      <a:r>
                        <a:rPr lang="en-US" sz="800" b="0" i="0" u="none" strike="noStrike" kern="1200" dirty="0">
                          <a:solidFill>
                            <a:schemeClr val="dk1"/>
                          </a:solidFill>
                          <a:latin typeface="Verdana" pitchFamily="34" charset="0"/>
                        </a:rPr>
                        <a:t>In 4</a:t>
                      </a:r>
                      <a:r>
                        <a:rPr lang="en-US" sz="800" b="0" i="0" u="none" strike="noStrike" kern="1200" baseline="30000" dirty="0">
                          <a:solidFill>
                            <a:schemeClr val="dk1"/>
                          </a:solidFill>
                          <a:latin typeface="Verdana" pitchFamily="34" charset="0"/>
                        </a:rPr>
                        <a:t>th</a:t>
                      </a:r>
                      <a:r>
                        <a:rPr lang="en-US" sz="800" b="0" i="0" u="none" strike="noStrike" kern="1200" dirty="0">
                          <a:solidFill>
                            <a:schemeClr val="dk1"/>
                          </a:solidFill>
                          <a:latin typeface="Verdana" pitchFamily="34" charset="0"/>
                        </a:rPr>
                        <a:t> period I get in trouble for talking to a friend.</a:t>
                      </a: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800" b="0" i="0" u="none" strike="noStrike" kern="1200" dirty="0">
                          <a:solidFill>
                            <a:schemeClr val="dk1"/>
                          </a:solidFill>
                          <a:latin typeface="Verdana" pitchFamily="34" charset="0"/>
                        </a:rPr>
                        <a:t>I should be paying attention in class.</a:t>
                      </a: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800" b="0" i="0" u="none" strike="noStrike" kern="1200" dirty="0">
                          <a:solidFill>
                            <a:schemeClr val="dk1"/>
                          </a:solidFill>
                          <a:latin typeface="Verdana" pitchFamily="34" charset="0"/>
                        </a:rPr>
                        <a:t>Can’t my friend stay quiet for once? He is always getting me in</a:t>
                      </a:r>
                      <a:r>
                        <a:rPr lang="en-US" sz="800" b="0" i="0" u="none" strike="noStrike" kern="1200" baseline="0" dirty="0">
                          <a:solidFill>
                            <a:schemeClr val="dk1"/>
                          </a:solidFill>
                          <a:latin typeface="Verdana" pitchFamily="34" charset="0"/>
                        </a:rPr>
                        <a:t> trouble.</a:t>
                      </a: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0788">
                <a:tc>
                  <a:txBody>
                    <a:bodyPr/>
                    <a:lstStyle/>
                    <a:p>
                      <a:pPr algn="l" rtl="0" fontAlgn="base">
                        <a:spcBef>
                          <a:spcPts val="0"/>
                        </a:spcBef>
                        <a:spcAft>
                          <a:spcPts val="0"/>
                        </a:spcAft>
                      </a:pPr>
                      <a:r>
                        <a:rPr lang="en-US" sz="800" b="0" i="0" u="none" strike="noStrike" kern="1200" dirty="0">
                          <a:solidFill>
                            <a:schemeClr val="dk1"/>
                          </a:solidFill>
                          <a:latin typeface="Verdana" pitchFamily="34" charset="0"/>
                        </a:rPr>
                        <a:t>Later</a:t>
                      </a:r>
                      <a:r>
                        <a:rPr lang="en-US" sz="800" b="0" i="0" u="none" strike="noStrike" kern="1200" baseline="0" dirty="0">
                          <a:solidFill>
                            <a:schemeClr val="dk1"/>
                          </a:solidFill>
                          <a:latin typeface="Verdana" pitchFamily="34" charset="0"/>
                        </a:rPr>
                        <a:t> that night, we lose our basketball game.</a:t>
                      </a: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800" b="0" i="0" u="none" strike="noStrike" kern="1200" dirty="0">
                          <a:solidFill>
                            <a:schemeClr val="dk1"/>
                          </a:solidFill>
                          <a:latin typeface="Verdana" pitchFamily="34" charset="0"/>
                        </a:rPr>
                        <a:t>I’ve gotta contribute more, I have been slacking at practice.</a:t>
                      </a: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800" b="0" i="0" u="none" strike="noStrike" kern="1200" dirty="0">
                          <a:solidFill>
                            <a:schemeClr val="dk1"/>
                          </a:solidFill>
                          <a:latin typeface="Verdana" pitchFamily="34" charset="0"/>
                        </a:rPr>
                        <a:t>I’m stuck with a lousy team. They are always giving up.</a:t>
                      </a: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6047">
                <a:tc>
                  <a:txBody>
                    <a:bodyPr/>
                    <a:lstStyle/>
                    <a:p>
                      <a:pPr algn="l" rtl="0" fontAlgn="base">
                        <a:spcBef>
                          <a:spcPts val="0"/>
                        </a:spcBef>
                        <a:spcAft>
                          <a:spcPts val="0"/>
                        </a:spcAft>
                      </a:pPr>
                      <a:r>
                        <a:rPr lang="en-US" sz="800" b="0" i="0" u="none" strike="noStrike" kern="1200" dirty="0">
                          <a:solidFill>
                            <a:schemeClr val="dk1"/>
                          </a:solidFill>
                          <a:latin typeface="Verdana" pitchFamily="34" charset="0"/>
                        </a:rPr>
                        <a:t>At</a:t>
                      </a:r>
                      <a:r>
                        <a:rPr lang="en-US" sz="800" b="0" i="0" u="none" strike="noStrike" kern="1200" baseline="0" dirty="0">
                          <a:solidFill>
                            <a:schemeClr val="dk1"/>
                          </a:solidFill>
                          <a:latin typeface="Verdana" pitchFamily="34" charset="0"/>
                        </a:rPr>
                        <a:t> home, I get into an argument with my boyfriend/girlfriend on the phone.</a:t>
                      </a: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800" b="0" i="0" u="none" strike="noStrike" kern="1200" dirty="0">
                          <a:solidFill>
                            <a:schemeClr val="dk1"/>
                          </a:solidFill>
                          <a:latin typeface="Verdana" pitchFamily="34" charset="0"/>
                        </a:rPr>
                        <a:t>I wasn’t listening. There are two sides to every story.</a:t>
                      </a: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pPr>
                      <a:r>
                        <a:rPr lang="en-US" sz="800" b="0" i="0" u="none" strike="noStrike" kern="1200" dirty="0">
                          <a:solidFill>
                            <a:schemeClr val="dk1"/>
                          </a:solidFill>
                          <a:latin typeface="Verdana" pitchFamily="34" charset="0"/>
                        </a:rPr>
                        <a:t>Dramatic much? He/she is bringing me down.</a:t>
                      </a:r>
                      <a:endParaRPr lang="en-US" sz="800" b="0" i="0" u="none" strike="noStrike" kern="1200" dirty="0">
                        <a:solidFill>
                          <a:schemeClr val="tx1"/>
                        </a:solidFill>
                        <a:latin typeface="Verdana" pitchFamily="34" charset="0"/>
                      </a:endParaRPr>
                    </a:p>
                  </a:txBody>
                  <a:tcPr marL="43808" marR="43808" marT="92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8" name="Slide Number Placeholder 7"/>
          <p:cNvSpPr>
            <a:spLocks noGrp="1"/>
          </p:cNvSpPr>
          <p:nvPr>
            <p:ph type="sldNum" sz="quarter" idx="5"/>
          </p:nvPr>
        </p:nvSpPr>
        <p:spPr/>
        <p:txBody>
          <a:bodyPr/>
          <a:lstStyle/>
          <a:p>
            <a:pPr>
              <a:defRPr/>
            </a:pPr>
            <a:fld id="{327F8AFF-E569-403B-BA69-8CD373375A3D}" type="slidenum">
              <a:rPr lang="en-US" smtClean="0"/>
              <a:pPr>
                <a:defRPr/>
              </a:pPr>
              <a:t>70</a:t>
            </a:fld>
            <a:endParaRPr lang="en-US" dirty="0"/>
          </a:p>
        </p:txBody>
      </p:sp>
      <p:sp>
        <p:nvSpPr>
          <p:cNvPr id="9"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9293039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256003" name="Notes Placeholder 2"/>
          <p:cNvSpPr>
            <a:spLocks noGrp="1"/>
          </p:cNvSpPr>
          <p:nvPr>
            <p:ph type="body" idx="1"/>
          </p:nvPr>
        </p:nvSpPr>
        <p:spPr bwMode="auto">
          <a:xfrm>
            <a:off x="128402" y="3238680"/>
            <a:ext cx="3829249" cy="5687282"/>
          </a:xfrm>
        </p:spPr>
        <p:txBody>
          <a:bodyPr wrap="square" numCol="1" anchor="t" anchorCtr="0" compatLnSpc="1">
            <a:prstTxWarp prst="textNoShape">
              <a:avLst/>
            </a:prstTxWarp>
            <a:normAutofit lnSpcReduction="10000"/>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Point out that all Thinking Traps are bad, but the next two we will discuss are the most toxic. Instruct students to write TOXIC DUO above the Always, Always, Always and Everything, Everything, Everything box in their Participant Workbook. </a:t>
            </a:r>
          </a:p>
          <a:p>
            <a:pPr marL="232802" indent="-232802">
              <a:lnSpc>
                <a:spcPct val="100000"/>
              </a:lnSpc>
              <a:spcBef>
                <a:spcPts val="0"/>
              </a:spcBef>
              <a:buFont typeface="+mj-lt"/>
              <a:buAutoNum type="arabicParenR"/>
              <a:defRPr/>
            </a:pPr>
            <a:r>
              <a:rPr lang="en-US" sz="1100" dirty="0"/>
              <a:t>Read the scenario. (Note that the slide builds). Review the Thinking Trap and read the definition. </a:t>
            </a:r>
          </a:p>
          <a:p>
            <a:pPr marL="232802" indent="-232802">
              <a:lnSpc>
                <a:spcPct val="100000"/>
              </a:lnSpc>
              <a:spcBef>
                <a:spcPts val="0"/>
              </a:spcBef>
              <a:buFont typeface="+mj-lt"/>
              <a:buAutoNum type="arabicParenR"/>
              <a:defRPr/>
            </a:pPr>
            <a:r>
              <a:rPr lang="en-US" sz="1100" dirty="0"/>
              <a:t>Instruct students to underline key words UNCHANGEABLE and LITTLE OR NO CONTROL in their Participant Workbook.</a:t>
            </a:r>
          </a:p>
          <a:p>
            <a:pPr marL="232802" indent="-232802">
              <a:lnSpc>
                <a:spcPct val="100000"/>
              </a:lnSpc>
              <a:spcBef>
                <a:spcPts val="0"/>
              </a:spcBef>
              <a:buFont typeface="+mj-lt"/>
              <a:buAutoNum type="arabicParenR"/>
              <a:defRPr/>
            </a:pPr>
            <a:r>
              <a:rPr lang="en-US" sz="1100" dirty="0"/>
              <a:t>Point out that this Thinking Trap refers to time, meaning that the bad thing is here to stay, it will never get better. Have students write TIME next to Always, Always, Always in their Participant Workbook. </a:t>
            </a:r>
          </a:p>
          <a:p>
            <a:pPr marL="232802" indent="-232802">
              <a:lnSpc>
                <a:spcPct val="100000"/>
              </a:lnSpc>
              <a:spcBef>
                <a:spcPts val="0"/>
              </a:spcBef>
              <a:buFont typeface="+mj-lt"/>
              <a:buAutoNum type="arabicParenR"/>
              <a:defRPr/>
            </a:pPr>
            <a:r>
              <a:rPr lang="en-US" sz="1100" dirty="0"/>
              <a:t>Ask for a show of hands: How many of you have fallen into the Always, Always, Always Thinking Trap?</a:t>
            </a:r>
          </a:p>
          <a:p>
            <a:pPr marL="232802" indent="-232802">
              <a:lnSpc>
                <a:spcPct val="100000"/>
              </a:lnSpc>
              <a:spcBef>
                <a:spcPts val="0"/>
              </a:spcBef>
              <a:buFont typeface="+mj-lt"/>
              <a:buAutoNum type="arabicParenR"/>
              <a:defRPr/>
            </a:pPr>
            <a:r>
              <a:rPr lang="en-US" sz="1100" dirty="0"/>
              <a:t>Emphasize that this is one of the most toxic Thinking Traps because it leads to helplessness and hopelessness – causes someone to give up.</a:t>
            </a:r>
          </a:p>
          <a:p>
            <a:pPr marL="232802" indent="-232802">
              <a:lnSpc>
                <a:spcPct val="100000"/>
              </a:lnSpc>
              <a:spcBef>
                <a:spcPts val="0"/>
              </a:spcBef>
              <a:buFont typeface="+mj-lt"/>
              <a:buAutoNum type="arabicParenR"/>
              <a:defRPr/>
            </a:pPr>
            <a:r>
              <a:rPr lang="en-US" sz="1100" dirty="0"/>
              <a:t>Review the Mental Cue and Critical Question and explain their use to get out of a Thinking Trap. </a:t>
            </a:r>
          </a:p>
          <a:p>
            <a:pPr marL="232802" indent="-232802">
              <a:lnSpc>
                <a:spcPct val="100000"/>
              </a:lnSpc>
              <a:spcBef>
                <a:spcPts val="0"/>
              </a:spcBef>
              <a:buFont typeface="+mj-lt"/>
              <a:buAutoNum type="arabicParenR"/>
              <a:defRPr/>
            </a:pPr>
            <a:r>
              <a:rPr lang="en-US" sz="1100" dirty="0"/>
              <a:t>Instruct students to underline CHANGEABLE and CONTROL.</a:t>
            </a:r>
          </a:p>
          <a:p>
            <a:pPr marL="221464" indent="-221464">
              <a:lnSpc>
                <a:spcPct val="100000"/>
              </a:lnSpc>
              <a:spcBef>
                <a:spcPts val="0"/>
              </a:spcBef>
              <a:buAutoNum type="arabicParenR"/>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Identifying where you have control is critical to resilience. </a:t>
            </a:r>
          </a:p>
          <a:p>
            <a:pPr marL="221464" indent="-221464">
              <a:defRPr/>
            </a:pPr>
            <a:endParaRPr lang="en-US" sz="1000" dirty="0"/>
          </a:p>
          <a:p>
            <a:pPr marL="221464" indent="-221464">
              <a:buAutoNum type="arabicPeriod"/>
              <a:defRPr/>
            </a:pPr>
            <a:endParaRPr lang="en-US" sz="1000" dirty="0"/>
          </a:p>
          <a:p>
            <a:pPr marL="221464" indent="-221464">
              <a:buAutoNum type="arabicPeriod"/>
              <a:defRPr/>
            </a:pPr>
            <a:endParaRPr lang="en-US" sz="1000" dirty="0"/>
          </a:p>
        </p:txBody>
      </p:sp>
      <p:sp>
        <p:nvSpPr>
          <p:cNvPr id="280580"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9655" indent="-276790" eaLnBrk="0" hangingPunct="0">
              <a:defRPr>
                <a:solidFill>
                  <a:schemeClr val="tx1"/>
                </a:solidFill>
                <a:latin typeface="Arial" pitchFamily="34" charset="0"/>
              </a:defRPr>
            </a:lvl2pPr>
            <a:lvl3pPr marL="1107160" indent="-221433" eaLnBrk="0" hangingPunct="0">
              <a:defRPr>
                <a:solidFill>
                  <a:schemeClr val="tx1"/>
                </a:solidFill>
                <a:latin typeface="Arial" pitchFamily="34" charset="0"/>
              </a:defRPr>
            </a:lvl3pPr>
            <a:lvl4pPr marL="1550024" indent="-221433" eaLnBrk="0" hangingPunct="0">
              <a:defRPr>
                <a:solidFill>
                  <a:schemeClr val="tx1"/>
                </a:solidFill>
                <a:latin typeface="Arial" pitchFamily="34" charset="0"/>
              </a:defRPr>
            </a:lvl4pPr>
            <a:lvl5pPr marL="1992887" indent="-221433" eaLnBrk="0" hangingPunct="0">
              <a:defRPr>
                <a:solidFill>
                  <a:schemeClr val="tx1"/>
                </a:solidFill>
                <a:latin typeface="Arial" pitchFamily="34" charset="0"/>
              </a:defRPr>
            </a:lvl5pPr>
            <a:lvl6pPr marL="2435752" indent="-221433" eaLnBrk="0" fontAlgn="base" hangingPunct="0">
              <a:spcBef>
                <a:spcPct val="0"/>
              </a:spcBef>
              <a:spcAft>
                <a:spcPct val="0"/>
              </a:spcAft>
              <a:defRPr>
                <a:solidFill>
                  <a:schemeClr val="tx1"/>
                </a:solidFill>
                <a:latin typeface="Arial" pitchFamily="34" charset="0"/>
              </a:defRPr>
            </a:lvl6pPr>
            <a:lvl7pPr marL="2878616" indent="-221433" eaLnBrk="0" fontAlgn="base" hangingPunct="0">
              <a:spcBef>
                <a:spcPct val="0"/>
              </a:spcBef>
              <a:spcAft>
                <a:spcPct val="0"/>
              </a:spcAft>
              <a:defRPr>
                <a:solidFill>
                  <a:schemeClr val="tx1"/>
                </a:solidFill>
                <a:latin typeface="Arial" pitchFamily="34" charset="0"/>
              </a:defRPr>
            </a:lvl7pPr>
            <a:lvl8pPr marL="3321478" indent="-221433" eaLnBrk="0" fontAlgn="base" hangingPunct="0">
              <a:spcBef>
                <a:spcPct val="0"/>
              </a:spcBef>
              <a:spcAft>
                <a:spcPct val="0"/>
              </a:spcAft>
              <a:defRPr>
                <a:solidFill>
                  <a:schemeClr val="tx1"/>
                </a:solidFill>
                <a:latin typeface="Arial" pitchFamily="34" charset="0"/>
              </a:defRPr>
            </a:lvl8pPr>
            <a:lvl9pPr marL="3764343" indent="-22143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9949CA5D-C64C-4EC6-AFC3-AEE33E6C8CCE}" type="slidenum">
              <a:rPr lang="en-US" smtClean="0">
                <a:latin typeface="Verdana" pitchFamily="34" charset="0"/>
              </a:rPr>
              <a:pPr eaLnBrk="1" fontAlgn="base" hangingPunct="1">
                <a:spcBef>
                  <a:spcPct val="0"/>
                </a:spcBef>
                <a:spcAft>
                  <a:spcPct val="0"/>
                </a:spcAft>
                <a:defRPr/>
              </a:pPr>
              <a:t>71</a:t>
            </a:fld>
            <a:endParaRPr lang="en-US" dirty="0">
              <a:latin typeface="Verdana" pitchFamily="34" charset="0"/>
            </a:endParaRPr>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3244074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271463" y="295275"/>
            <a:ext cx="3836987" cy="2878138"/>
          </a:xfrm>
          <a:prstGeom prst="rect">
            <a:avLst/>
          </a:prstGeom>
          <a:noFill/>
          <a:ln>
            <a:solidFill>
              <a:srgbClr val="000000"/>
            </a:solidFill>
            <a:miter lim="800000"/>
            <a:headEnd/>
            <a:tailEnd/>
          </a:ln>
        </p:spPr>
      </p:sp>
      <p:sp>
        <p:nvSpPr>
          <p:cNvPr id="58371" name="Notes Placeholder 2"/>
          <p:cNvSpPr>
            <a:spLocks noGrp="1"/>
          </p:cNvSpPr>
          <p:nvPr>
            <p:ph type="body" idx="1"/>
          </p:nvPr>
        </p:nvSpPr>
        <p:spPr bwMode="auto">
          <a:xfrm>
            <a:off x="128403" y="3238680"/>
            <a:ext cx="4009681" cy="5687282"/>
          </a:xfrm>
          <a:noFill/>
        </p:spPr>
        <p:txBody>
          <a:bodyPr wrap="square" numCol="1" anchor="t" anchorCtr="0" compatLnSpc="1">
            <a:prstTxWarp prst="textNoShape">
              <a:avLst/>
            </a:prstTxWarp>
            <a:no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Read the scenario. (Note that the slide builds). Review the Thinking Trap and read the definition. </a:t>
            </a:r>
          </a:p>
          <a:p>
            <a:pPr marL="232802" indent="-232802">
              <a:lnSpc>
                <a:spcPct val="100000"/>
              </a:lnSpc>
              <a:spcBef>
                <a:spcPts val="0"/>
              </a:spcBef>
              <a:buFont typeface="+mj-lt"/>
              <a:buAutoNum type="arabicParenR"/>
              <a:defRPr/>
            </a:pPr>
            <a:r>
              <a:rPr lang="en-US" sz="1100" dirty="0"/>
              <a:t>Point out that there are two parts to this Thinking Trap. </a:t>
            </a:r>
          </a:p>
          <a:p>
            <a:pPr marL="232802" indent="-232802">
              <a:lnSpc>
                <a:spcPct val="100000"/>
              </a:lnSpc>
              <a:spcBef>
                <a:spcPts val="0"/>
              </a:spcBef>
              <a:buFont typeface="+mj-lt"/>
              <a:buAutoNum type="arabicParenR"/>
              <a:defRPr/>
            </a:pPr>
            <a:r>
              <a:rPr lang="en-US" sz="1100" dirty="0"/>
              <a:t>Instruct students to underline key words JUDGE YOUR CHARACTER OR SOMEONE ELSE’S CHARACTER, SINGLE EVENT, NEGATIVELY AFFECT MANY AREAS in their Participant Workbook.</a:t>
            </a:r>
          </a:p>
          <a:p>
            <a:pPr marL="232802" indent="-232802">
              <a:lnSpc>
                <a:spcPct val="100000"/>
              </a:lnSpc>
              <a:spcBef>
                <a:spcPts val="0"/>
              </a:spcBef>
              <a:buFont typeface="+mj-lt"/>
              <a:buAutoNum type="arabicParenR"/>
              <a:defRPr/>
            </a:pPr>
            <a:r>
              <a:rPr lang="en-US" sz="1100" dirty="0"/>
              <a:t>Point out that this Thinking Trap impacts all aspects of one’s life. Instruct student to write DOMINO EFFECT next to Everything, Everything, Everything in their Participant Workbook. </a:t>
            </a:r>
          </a:p>
          <a:p>
            <a:pPr marL="232802" indent="-232802">
              <a:lnSpc>
                <a:spcPct val="100000"/>
              </a:lnSpc>
              <a:spcBef>
                <a:spcPts val="0"/>
              </a:spcBef>
              <a:buFont typeface="+mj-lt"/>
              <a:buAutoNum type="arabicParenR"/>
              <a:defRPr/>
            </a:pPr>
            <a:r>
              <a:rPr lang="en-US" sz="1100" dirty="0"/>
              <a:t>Ask for a show of hands: How many of you have fallen into the Everything, Everything, Everything Thinking Trap?</a:t>
            </a:r>
          </a:p>
          <a:p>
            <a:pPr marL="232802" indent="-232802">
              <a:lnSpc>
                <a:spcPct val="100000"/>
              </a:lnSpc>
              <a:spcBef>
                <a:spcPts val="0"/>
              </a:spcBef>
              <a:buFont typeface="+mj-lt"/>
              <a:buAutoNum type="arabicParenR"/>
              <a:defRPr/>
            </a:pPr>
            <a:r>
              <a:rPr lang="en-US" sz="1100" dirty="0"/>
              <a:t>Emphasize that this is one of the most toxic Thinking Traps, along with Always, Always, Always, because it leads to helplessness and hopelessness – causes someone to give up.</a:t>
            </a:r>
          </a:p>
          <a:p>
            <a:pPr marL="232802" indent="-232802">
              <a:lnSpc>
                <a:spcPct val="100000"/>
              </a:lnSpc>
              <a:spcBef>
                <a:spcPts val="0"/>
              </a:spcBef>
              <a:buFont typeface="+mj-lt"/>
              <a:buAutoNum type="arabicParenR"/>
              <a:defRPr/>
            </a:pPr>
            <a:r>
              <a:rPr lang="en-US" sz="1100" dirty="0"/>
              <a:t>Review the Mental Cue and Critical Question and explain their use to get out of a Thinking Trap. </a:t>
            </a:r>
          </a:p>
          <a:p>
            <a:pPr marL="232802" indent="-232802">
              <a:lnSpc>
                <a:spcPct val="100000"/>
              </a:lnSpc>
              <a:spcBef>
                <a:spcPts val="0"/>
              </a:spcBef>
              <a:buFont typeface="+mj-lt"/>
              <a:buAutoNum type="arabicParenR"/>
              <a:defRPr/>
            </a:pPr>
            <a:r>
              <a:rPr lang="en-US" sz="1100" dirty="0"/>
              <a:t>Instruct students to underline SPECIFIC BEHAVIOR and SPECIFIC AREA OF MY LIFE.</a:t>
            </a:r>
          </a:p>
          <a:p>
            <a:pPr marL="221464" indent="-221464">
              <a:lnSpc>
                <a:spcPct val="100000"/>
              </a:lnSpc>
              <a:spcBef>
                <a:spcPts val="0"/>
              </a:spcBef>
              <a:buAutoNum type="arabicParenR"/>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This Thinking Traps makes it hard for us to make changes and sort out problems. </a:t>
            </a:r>
          </a:p>
          <a:p>
            <a:pPr>
              <a:lnSpc>
                <a:spcPts val="1103"/>
              </a:lnSpc>
              <a:spcBef>
                <a:spcPts val="207"/>
              </a:spcBef>
            </a:pPr>
            <a:endParaRPr lang="en-US" sz="1100" dirty="0"/>
          </a:p>
        </p:txBody>
      </p:sp>
      <p:sp>
        <p:nvSpPr>
          <p:cNvPr id="281604"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9655" indent="-276790" eaLnBrk="0" hangingPunct="0">
              <a:defRPr>
                <a:solidFill>
                  <a:schemeClr val="tx1"/>
                </a:solidFill>
                <a:latin typeface="Arial" pitchFamily="34" charset="0"/>
              </a:defRPr>
            </a:lvl2pPr>
            <a:lvl3pPr marL="1107160" indent="-221433" eaLnBrk="0" hangingPunct="0">
              <a:defRPr>
                <a:solidFill>
                  <a:schemeClr val="tx1"/>
                </a:solidFill>
                <a:latin typeface="Arial" pitchFamily="34" charset="0"/>
              </a:defRPr>
            </a:lvl3pPr>
            <a:lvl4pPr marL="1550024" indent="-221433" eaLnBrk="0" hangingPunct="0">
              <a:defRPr>
                <a:solidFill>
                  <a:schemeClr val="tx1"/>
                </a:solidFill>
                <a:latin typeface="Arial" pitchFamily="34" charset="0"/>
              </a:defRPr>
            </a:lvl4pPr>
            <a:lvl5pPr marL="1992887" indent="-221433" eaLnBrk="0" hangingPunct="0">
              <a:defRPr>
                <a:solidFill>
                  <a:schemeClr val="tx1"/>
                </a:solidFill>
                <a:latin typeface="Arial" pitchFamily="34" charset="0"/>
              </a:defRPr>
            </a:lvl5pPr>
            <a:lvl6pPr marL="2435752" indent="-221433" eaLnBrk="0" fontAlgn="base" hangingPunct="0">
              <a:spcBef>
                <a:spcPct val="0"/>
              </a:spcBef>
              <a:spcAft>
                <a:spcPct val="0"/>
              </a:spcAft>
              <a:defRPr>
                <a:solidFill>
                  <a:schemeClr val="tx1"/>
                </a:solidFill>
                <a:latin typeface="Arial" pitchFamily="34" charset="0"/>
              </a:defRPr>
            </a:lvl6pPr>
            <a:lvl7pPr marL="2878616" indent="-221433" eaLnBrk="0" fontAlgn="base" hangingPunct="0">
              <a:spcBef>
                <a:spcPct val="0"/>
              </a:spcBef>
              <a:spcAft>
                <a:spcPct val="0"/>
              </a:spcAft>
              <a:defRPr>
                <a:solidFill>
                  <a:schemeClr val="tx1"/>
                </a:solidFill>
                <a:latin typeface="Arial" pitchFamily="34" charset="0"/>
              </a:defRPr>
            </a:lvl7pPr>
            <a:lvl8pPr marL="3321478" indent="-221433" eaLnBrk="0" fontAlgn="base" hangingPunct="0">
              <a:spcBef>
                <a:spcPct val="0"/>
              </a:spcBef>
              <a:spcAft>
                <a:spcPct val="0"/>
              </a:spcAft>
              <a:defRPr>
                <a:solidFill>
                  <a:schemeClr val="tx1"/>
                </a:solidFill>
                <a:latin typeface="Arial" pitchFamily="34" charset="0"/>
              </a:defRPr>
            </a:lvl8pPr>
            <a:lvl9pPr marL="3764343" indent="-22143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264E2DD1-E884-4867-88D4-5FA6A64D3DFD}" type="slidenum">
              <a:rPr lang="en-US" smtClean="0">
                <a:latin typeface="Verdana" pitchFamily="34" charset="0"/>
              </a:rPr>
              <a:pPr eaLnBrk="1" fontAlgn="base" hangingPunct="1">
                <a:spcBef>
                  <a:spcPct val="0"/>
                </a:spcBef>
                <a:spcAft>
                  <a:spcPct val="0"/>
                </a:spcAft>
                <a:defRPr/>
              </a:pPr>
              <a:t>72</a:t>
            </a:fld>
            <a:endParaRPr lang="en-US" dirty="0">
              <a:latin typeface="Verdana" pitchFamily="34" charset="0"/>
            </a:endParaRPr>
          </a:p>
        </p:txBody>
      </p:sp>
      <p:sp>
        <p:nvSpPr>
          <p:cNvPr id="7"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6680263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59395" name="Notes Placeholder 2"/>
          <p:cNvSpPr>
            <a:spLocks noGrp="1"/>
          </p:cNvSpPr>
          <p:nvPr>
            <p:ph type="body" idx="1"/>
          </p:nvPr>
        </p:nvSpPr>
        <p:spPr bwMode="auto">
          <a:xfrm>
            <a:off x="128402" y="3238680"/>
            <a:ext cx="3829249" cy="5687282"/>
          </a:xfrm>
          <a:noFill/>
        </p:spPr>
        <p:txBody>
          <a:bodyPr wrap="square" numCol="1" anchor="t" anchorCtr="0" compatLnSpc="1">
            <a:prstTxWarp prst="textNoShape">
              <a:avLst/>
            </a:prstTxWarp>
            <a:noAutofit/>
          </a:bodyPr>
          <a:lstStyle/>
          <a:p>
            <a:pPr>
              <a:lnSpc>
                <a:spcPct val="100000"/>
              </a:lnSpc>
              <a:spcBef>
                <a:spcPts val="0"/>
              </a:spcBef>
            </a:pPr>
            <a:r>
              <a:rPr lang="en-US" sz="1100" b="1" dirty="0"/>
              <a:t>Instructor Notes: </a:t>
            </a:r>
          </a:p>
          <a:p>
            <a:pPr>
              <a:lnSpc>
                <a:spcPct val="100000"/>
              </a:lnSpc>
              <a:spcBef>
                <a:spcPts val="0"/>
              </a:spcBef>
            </a:pPr>
            <a:endParaRPr lang="en-US" sz="1100" b="1" dirty="0"/>
          </a:p>
          <a:p>
            <a:pPr>
              <a:lnSpc>
                <a:spcPct val="100000"/>
              </a:lnSpc>
              <a:spcBef>
                <a:spcPts val="0"/>
              </a:spcBef>
            </a:pPr>
            <a:r>
              <a:rPr lang="en-US" sz="1100" b="1" u="sng" dirty="0"/>
              <a:t>Activity</a:t>
            </a:r>
            <a:r>
              <a:rPr lang="en-US" sz="1100" u="sng" dirty="0"/>
              <a:t> (Low-Tech)</a:t>
            </a:r>
          </a:p>
          <a:p>
            <a:pPr>
              <a:lnSpc>
                <a:spcPct val="100000"/>
              </a:lnSpc>
              <a:spcBef>
                <a:spcPts val="0"/>
              </a:spcBef>
            </a:pPr>
            <a:r>
              <a:rPr lang="en-US" sz="1100" dirty="0"/>
              <a:t> </a:t>
            </a:r>
          </a:p>
          <a:p>
            <a:pPr marL="232802" indent="-232802">
              <a:lnSpc>
                <a:spcPct val="100000"/>
              </a:lnSpc>
              <a:spcBef>
                <a:spcPts val="0"/>
              </a:spcBef>
              <a:buFont typeface="+mj-lt"/>
              <a:buAutoNum type="arabicParenR"/>
            </a:pPr>
            <a:r>
              <a:rPr lang="en-US" sz="1100" dirty="0"/>
              <a:t>Introduce the “Name that Trap” activity in the Participant Workbook. </a:t>
            </a:r>
          </a:p>
          <a:p>
            <a:pPr marL="232802" indent="-232802">
              <a:lnSpc>
                <a:spcPct val="100000"/>
              </a:lnSpc>
              <a:spcBef>
                <a:spcPts val="0"/>
              </a:spcBef>
              <a:buFont typeface="+mj-lt"/>
              <a:buAutoNum type="arabicParenR"/>
            </a:pPr>
            <a:r>
              <a:rPr lang="en-US" sz="1100" dirty="0"/>
              <a:t>Students will work in pairs, reading each Thought and recording which Thinking Trap each Thought falls into. </a:t>
            </a:r>
          </a:p>
          <a:p>
            <a:pPr marL="232802" indent="-232802">
              <a:lnSpc>
                <a:spcPct val="100000"/>
              </a:lnSpc>
              <a:spcBef>
                <a:spcPts val="0"/>
              </a:spcBef>
              <a:buFont typeface="+mj-lt"/>
              <a:buAutoNum type="arabicParenR"/>
            </a:pPr>
            <a:r>
              <a:rPr lang="en-US" sz="1100" dirty="0"/>
              <a:t>Review answers as a group.</a:t>
            </a:r>
          </a:p>
          <a:p>
            <a:pPr>
              <a:lnSpc>
                <a:spcPct val="100000"/>
              </a:lnSpc>
              <a:spcBef>
                <a:spcPts val="0"/>
              </a:spcBef>
            </a:pPr>
            <a:endParaRPr lang="en-US" sz="1100" dirty="0"/>
          </a:p>
          <a:p>
            <a:pPr marL="221464" indent="-221464">
              <a:lnSpc>
                <a:spcPct val="100000"/>
              </a:lnSpc>
              <a:spcBef>
                <a:spcPts val="0"/>
              </a:spcBef>
            </a:pPr>
            <a:r>
              <a:rPr lang="en-US" sz="1100" b="1" dirty="0"/>
              <a:t>Key Points:</a:t>
            </a:r>
          </a:p>
          <a:p>
            <a:pPr marL="221464" indent="-221464">
              <a:lnSpc>
                <a:spcPct val="100000"/>
              </a:lnSpc>
              <a:spcBef>
                <a:spcPts val="0"/>
              </a:spcBef>
            </a:pPr>
            <a:endParaRPr lang="en-US" sz="1100" dirty="0"/>
          </a:p>
          <a:p>
            <a:pPr marL="232802" indent="-232802">
              <a:lnSpc>
                <a:spcPct val="100000"/>
              </a:lnSpc>
              <a:spcBef>
                <a:spcPts val="0"/>
              </a:spcBef>
              <a:buFont typeface="+mj-lt"/>
              <a:buAutoNum type="arabicParenR"/>
            </a:pPr>
            <a:r>
              <a:rPr lang="en-US" sz="1100" dirty="0"/>
              <a:t>One Thought can fall into multiple Thinking Traps.</a:t>
            </a:r>
          </a:p>
          <a:p>
            <a:pPr marL="232802" indent="-232802">
              <a:lnSpc>
                <a:spcPct val="100000"/>
              </a:lnSpc>
              <a:spcBef>
                <a:spcPts val="0"/>
              </a:spcBef>
              <a:buFont typeface="+mj-lt"/>
              <a:buAutoNum type="arabicParenR"/>
            </a:pPr>
            <a:r>
              <a:rPr lang="en-US" sz="1100" dirty="0"/>
              <a:t>Not every Thought falls into a Thinking Trap.</a:t>
            </a:r>
          </a:p>
          <a:p>
            <a:pPr>
              <a:lnSpc>
                <a:spcPct val="100000"/>
              </a:lnSpc>
              <a:spcBef>
                <a:spcPts val="0"/>
              </a:spcBef>
            </a:pPr>
            <a:endParaRPr lang="en-US" sz="1100" dirty="0"/>
          </a:p>
          <a:p>
            <a:pPr marL="221464" indent="-221464">
              <a:lnSpc>
                <a:spcPct val="100000"/>
              </a:lnSpc>
              <a:spcBef>
                <a:spcPts val="0"/>
              </a:spcBef>
            </a:pPr>
            <a:r>
              <a:rPr lang="en-US" sz="1100" b="1" dirty="0"/>
              <a:t>Answer Key:</a:t>
            </a:r>
          </a:p>
          <a:p>
            <a:pPr marL="221464" indent="-221464">
              <a:lnSpc>
                <a:spcPct val="100000"/>
              </a:lnSpc>
              <a:spcBef>
                <a:spcPts val="0"/>
              </a:spcBef>
            </a:pPr>
            <a:endParaRPr lang="en-US" sz="1100" b="1" dirty="0"/>
          </a:p>
          <a:p>
            <a:pPr marL="221464" indent="-221464">
              <a:lnSpc>
                <a:spcPct val="100000"/>
              </a:lnSpc>
              <a:spcBef>
                <a:spcPts val="0"/>
              </a:spcBef>
            </a:pPr>
            <a:r>
              <a:rPr lang="en-US" sz="1100" dirty="0"/>
              <a:t>Note: Each thought may fit multiple Thinking Traps. If a student provides an alternative, have them make a case for what they chose.</a:t>
            </a:r>
          </a:p>
          <a:p>
            <a:pPr marL="696789" lvl="1" indent="-232802">
              <a:lnSpc>
                <a:spcPct val="100000"/>
              </a:lnSpc>
              <a:spcBef>
                <a:spcPts val="0"/>
              </a:spcBef>
              <a:buFont typeface="Arial" panose="020B0604020202020204" pitchFamily="34" charset="0"/>
              <a:buChar char="•"/>
            </a:pPr>
            <a:r>
              <a:rPr lang="en-US" sz="1100" dirty="0"/>
              <a:t>Them, Them, Them</a:t>
            </a:r>
          </a:p>
          <a:p>
            <a:pPr marL="696789" lvl="1" indent="-232802">
              <a:lnSpc>
                <a:spcPct val="100000"/>
              </a:lnSpc>
              <a:spcBef>
                <a:spcPts val="0"/>
              </a:spcBef>
              <a:buFont typeface="Arial" panose="020B0604020202020204" pitchFamily="34" charset="0"/>
              <a:buChar char="•"/>
            </a:pPr>
            <a:r>
              <a:rPr lang="en-US" sz="1100" dirty="0"/>
              <a:t>Mind Reading</a:t>
            </a:r>
          </a:p>
          <a:p>
            <a:pPr marL="696789" lvl="1" indent="-232802">
              <a:lnSpc>
                <a:spcPct val="100000"/>
              </a:lnSpc>
              <a:spcBef>
                <a:spcPts val="0"/>
              </a:spcBef>
              <a:buFont typeface="Arial" panose="020B0604020202020204" pitchFamily="34" charset="0"/>
              <a:buChar char="•"/>
            </a:pPr>
            <a:r>
              <a:rPr lang="en-US" sz="1100" dirty="0"/>
              <a:t>Me, Me, Me</a:t>
            </a:r>
          </a:p>
          <a:p>
            <a:pPr marL="696789" lvl="1" indent="-232802">
              <a:lnSpc>
                <a:spcPct val="100000"/>
              </a:lnSpc>
              <a:spcBef>
                <a:spcPts val="0"/>
              </a:spcBef>
              <a:buFont typeface="Arial" panose="020B0604020202020204" pitchFamily="34" charset="0"/>
              <a:buChar char="•"/>
            </a:pPr>
            <a:r>
              <a:rPr lang="en-US" sz="1100" dirty="0"/>
              <a:t>Everything, Everything, Everything</a:t>
            </a:r>
          </a:p>
          <a:p>
            <a:pPr marL="696789" lvl="1" indent="-232802">
              <a:lnSpc>
                <a:spcPct val="100000"/>
              </a:lnSpc>
              <a:spcBef>
                <a:spcPts val="0"/>
              </a:spcBef>
              <a:buFont typeface="Arial" panose="020B0604020202020204" pitchFamily="34" charset="0"/>
              <a:buChar char="•"/>
            </a:pPr>
            <a:r>
              <a:rPr lang="en-US" sz="1100" dirty="0"/>
              <a:t>Always, Always, Always</a:t>
            </a:r>
          </a:p>
          <a:p>
            <a:pPr marL="696789" lvl="1" indent="-232802">
              <a:lnSpc>
                <a:spcPct val="100000"/>
              </a:lnSpc>
              <a:spcBef>
                <a:spcPts val="0"/>
              </a:spcBef>
              <a:buFont typeface="Arial" panose="020B0604020202020204" pitchFamily="34" charset="0"/>
              <a:buChar char="•"/>
            </a:pPr>
            <a:r>
              <a:rPr lang="en-US" sz="1100" dirty="0"/>
              <a:t>Jumping to Conclusions</a:t>
            </a:r>
          </a:p>
          <a:p>
            <a:pPr marL="696789" lvl="1" indent="-232802">
              <a:lnSpc>
                <a:spcPct val="100000"/>
              </a:lnSpc>
              <a:spcBef>
                <a:spcPts val="0"/>
              </a:spcBef>
              <a:buFont typeface="Arial" panose="020B0604020202020204" pitchFamily="34" charset="0"/>
              <a:buChar char="•"/>
            </a:pPr>
            <a:r>
              <a:rPr lang="en-US" sz="1100" dirty="0"/>
              <a:t>Everything, Everything, Everything</a:t>
            </a:r>
          </a:p>
          <a:p>
            <a:pPr marL="696789" lvl="1" indent="-232802">
              <a:lnSpc>
                <a:spcPct val="100000"/>
              </a:lnSpc>
              <a:spcBef>
                <a:spcPts val="0"/>
              </a:spcBef>
              <a:buFont typeface="Arial" panose="020B0604020202020204" pitchFamily="34" charset="0"/>
              <a:buChar char="•"/>
            </a:pPr>
            <a:r>
              <a:rPr lang="en-US" sz="1100" dirty="0"/>
              <a:t>Mind Reading</a:t>
            </a:r>
          </a:p>
        </p:txBody>
      </p:sp>
      <p:sp>
        <p:nvSpPr>
          <p:cNvPr id="4" name="Slide Number Placeholder 3"/>
          <p:cNvSpPr>
            <a:spLocks noGrp="1"/>
          </p:cNvSpPr>
          <p:nvPr>
            <p:ph type="sldNum" sz="quarter" idx="5"/>
          </p:nvPr>
        </p:nvSpPr>
        <p:spPr/>
        <p:txBody>
          <a:bodyPr/>
          <a:lstStyle/>
          <a:p>
            <a:pPr>
              <a:defRPr/>
            </a:pPr>
            <a:fld id="{A2BB1F06-EF18-4E64-9866-5686E44931B3}" type="slidenum">
              <a:rPr lang="en-US" smtClean="0"/>
              <a:pPr>
                <a:defRPr/>
              </a:pPr>
              <a:t>73</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943108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60419" name="Notes Placeholder 2"/>
          <p:cNvSpPr>
            <a:spLocks noGrp="1"/>
          </p:cNvSpPr>
          <p:nvPr>
            <p:ph type="body" idx="1"/>
          </p:nvPr>
        </p:nvSpPr>
        <p:spPr bwMode="auto">
          <a:xfrm>
            <a:off x="118665" y="3238680"/>
            <a:ext cx="3829249" cy="5687282"/>
          </a:xfrm>
          <a:noFill/>
        </p:spPr>
        <p:txBody>
          <a:bodyPr wrap="square" numCol="1" anchor="t" anchorCtr="0" compatLnSpc="1">
            <a:prstTxWarp prst="textNoShape">
              <a:avLst/>
            </a:prstTxWarp>
            <a:normAutofit/>
          </a:bodyPr>
          <a:lstStyle/>
          <a:p>
            <a:pPr>
              <a:lnSpc>
                <a:spcPct val="100000"/>
              </a:lnSpc>
              <a:spcBef>
                <a:spcPts val="0"/>
              </a:spcBef>
            </a:pPr>
            <a:r>
              <a:rPr lang="en-US" sz="1100" b="1" dirty="0"/>
              <a:t>Instructor Notes:</a:t>
            </a:r>
          </a:p>
          <a:p>
            <a:pPr>
              <a:lnSpc>
                <a:spcPct val="100000"/>
              </a:lnSpc>
              <a:spcBef>
                <a:spcPts val="0"/>
              </a:spcBef>
            </a:pPr>
            <a:endParaRPr lang="en-US" sz="1100" b="1" dirty="0"/>
          </a:p>
          <a:p>
            <a:pPr>
              <a:lnSpc>
                <a:spcPct val="100000"/>
              </a:lnSpc>
              <a:spcBef>
                <a:spcPts val="0"/>
              </a:spcBef>
            </a:pPr>
            <a:r>
              <a:rPr lang="en-US" sz="1100" b="1" dirty="0"/>
              <a:t>[This activity is optional]</a:t>
            </a:r>
          </a:p>
          <a:p>
            <a:pPr>
              <a:lnSpc>
                <a:spcPct val="100000"/>
              </a:lnSpc>
              <a:spcBef>
                <a:spcPts val="0"/>
              </a:spcBef>
            </a:pPr>
            <a:endParaRPr lang="en-US" sz="1100" dirty="0"/>
          </a:p>
          <a:p>
            <a:pPr>
              <a:lnSpc>
                <a:spcPct val="100000"/>
              </a:lnSpc>
              <a:spcBef>
                <a:spcPts val="0"/>
              </a:spcBef>
            </a:pPr>
            <a:r>
              <a:rPr lang="en-US" sz="1100" b="1" u="sng" dirty="0"/>
              <a:t>Activity</a:t>
            </a:r>
            <a:r>
              <a:rPr lang="en-US" sz="1100" u="sng" dirty="0"/>
              <a:t> (Low-Tech)</a:t>
            </a:r>
          </a:p>
          <a:p>
            <a:pPr>
              <a:lnSpc>
                <a:spcPct val="100000"/>
              </a:lnSpc>
              <a:spcBef>
                <a:spcPts val="0"/>
              </a:spcBef>
            </a:pPr>
            <a:endParaRPr lang="en-US" sz="1100" u="sng" dirty="0"/>
          </a:p>
          <a:p>
            <a:pPr marL="232802" indent="-232802">
              <a:lnSpc>
                <a:spcPct val="100000"/>
              </a:lnSpc>
              <a:spcBef>
                <a:spcPts val="0"/>
              </a:spcBef>
              <a:buFont typeface="+mj-lt"/>
              <a:buAutoNum type="arabicParenR"/>
            </a:pPr>
            <a:r>
              <a:rPr lang="en-US" sz="1100" dirty="0"/>
              <a:t>Use the example in the Participant Workbook to instruct students on what they will be doing. </a:t>
            </a:r>
          </a:p>
          <a:p>
            <a:pPr marL="232802" indent="-232802">
              <a:lnSpc>
                <a:spcPct val="100000"/>
              </a:lnSpc>
              <a:spcBef>
                <a:spcPts val="0"/>
              </a:spcBef>
              <a:buFont typeface="+mj-lt"/>
              <a:buAutoNum type="arabicParenR"/>
            </a:pPr>
            <a:r>
              <a:rPr lang="en-US" sz="1100" dirty="0"/>
              <a:t>Students complete the ATC model to describe a time they fell into a Thinking Trap.</a:t>
            </a:r>
          </a:p>
          <a:p>
            <a:pPr marL="232802" indent="-232802">
              <a:lnSpc>
                <a:spcPct val="100000"/>
              </a:lnSpc>
              <a:spcBef>
                <a:spcPts val="0"/>
              </a:spcBef>
              <a:buFont typeface="+mj-lt"/>
              <a:buAutoNum type="arabicParenR"/>
            </a:pPr>
            <a:r>
              <a:rPr lang="en-US" sz="1100" dirty="0"/>
              <a:t>Students identify what Thinking Trap they fell into and record the Mental Cue and Critical Question for that particular Thinking Trap.</a:t>
            </a:r>
          </a:p>
          <a:p>
            <a:pPr marL="232802" indent="-232802">
              <a:lnSpc>
                <a:spcPct val="100000"/>
              </a:lnSpc>
              <a:spcBef>
                <a:spcPts val="0"/>
              </a:spcBef>
              <a:buFont typeface="+mj-lt"/>
              <a:buAutoNum type="arabicParenR"/>
            </a:pPr>
            <a:r>
              <a:rPr lang="en-US" sz="1100" dirty="0"/>
              <a:t>Students answer the Critical Question.</a:t>
            </a:r>
          </a:p>
          <a:p>
            <a:pPr marL="232802" indent="-232802">
              <a:lnSpc>
                <a:spcPct val="100000"/>
              </a:lnSpc>
              <a:spcBef>
                <a:spcPts val="0"/>
              </a:spcBef>
              <a:buFont typeface="+mj-lt"/>
              <a:buAutoNum type="arabicParenR"/>
            </a:pPr>
            <a:r>
              <a:rPr lang="en-US" sz="1100" dirty="0"/>
              <a:t>If time permits, have students share their personal example with a partner or get a couple examples from students at the group level. </a:t>
            </a:r>
          </a:p>
        </p:txBody>
      </p:sp>
      <p:sp>
        <p:nvSpPr>
          <p:cNvPr id="4" name="Slide Number Placeholder 3"/>
          <p:cNvSpPr>
            <a:spLocks noGrp="1"/>
          </p:cNvSpPr>
          <p:nvPr>
            <p:ph type="sldNum" sz="quarter" idx="5"/>
          </p:nvPr>
        </p:nvSpPr>
        <p:spPr/>
        <p:txBody>
          <a:bodyPr/>
          <a:lstStyle/>
          <a:p>
            <a:pPr>
              <a:defRPr/>
            </a:pPr>
            <a:fld id="{0302FE62-9617-4F78-A7D2-7B9B557A299B}" type="slidenum">
              <a:rPr lang="en-US" smtClean="0"/>
              <a:pPr>
                <a:defRPr/>
              </a:pPr>
              <a:t>74</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1708446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285750"/>
            <a:ext cx="3856038" cy="2890838"/>
          </a:xfrm>
          <a:prstGeom prst="rect">
            <a:avLst/>
          </a:prstGeom>
        </p:spPr>
      </p:sp>
      <p:sp>
        <p:nvSpPr>
          <p:cNvPr id="3" name="Notes Placeholder 2"/>
          <p:cNvSpPr>
            <a:spLocks noGrp="1"/>
          </p:cNvSpPr>
          <p:nvPr>
            <p:ph type="body" idx="1"/>
          </p:nvPr>
        </p:nvSpPr>
        <p:spPr>
          <a:xfrm>
            <a:off x="128402" y="3238680"/>
            <a:ext cx="3829249" cy="5687282"/>
          </a:xfrm>
        </p:spPr>
        <p:txBody>
          <a:bodyPr>
            <a:normAutofit/>
          </a:bodyPr>
          <a:lstStyle/>
          <a:p>
            <a:pPr>
              <a:lnSpc>
                <a:spcPct val="100000"/>
              </a:lnSpc>
              <a:defRPr/>
            </a:pPr>
            <a:r>
              <a:rPr lang="en-US" sz="1100" b="1" dirty="0"/>
              <a:t>Instructor Notes:</a:t>
            </a:r>
          </a:p>
          <a:p>
            <a:pPr>
              <a:lnSpc>
                <a:spcPct val="100000"/>
              </a:lnSpc>
              <a:defRPr/>
            </a:pPr>
            <a:endParaRPr lang="en-US" sz="1100" b="1" dirty="0"/>
          </a:p>
          <a:p>
            <a:pPr marL="232802" indent="-232802">
              <a:lnSpc>
                <a:spcPct val="100000"/>
              </a:lnSpc>
              <a:buFont typeface="+mj-lt"/>
              <a:buAutoNum type="arabicParenR"/>
              <a:defRPr/>
            </a:pPr>
            <a:r>
              <a:rPr lang="en-US" sz="1100" dirty="0"/>
              <a:t>Review the Key Principles (if time permits).</a:t>
            </a:r>
          </a:p>
          <a:p>
            <a:pPr>
              <a:lnSpc>
                <a:spcPct val="100000"/>
              </a:lnSpc>
              <a:defRPr/>
            </a:pPr>
            <a:endParaRPr lang="en-US" sz="1100" dirty="0"/>
          </a:p>
          <a:p>
            <a:pPr marL="221464" indent="-221464">
              <a:lnSpc>
                <a:spcPct val="100000"/>
              </a:lnSpc>
              <a:defRPr/>
            </a:pPr>
            <a:r>
              <a:rPr lang="en-US" sz="1100" b="1" u="sng" dirty="0"/>
              <a:t>Reflection</a:t>
            </a:r>
            <a:r>
              <a:rPr lang="en-US" sz="1100" u="sng" dirty="0"/>
              <a:t> (Low-Tech)</a:t>
            </a:r>
          </a:p>
          <a:p>
            <a:pPr marL="221464" indent="-221464">
              <a:lnSpc>
                <a:spcPct val="100000"/>
              </a:lnSpc>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own lives. </a:t>
            </a:r>
            <a:endParaRPr lang="en-US" sz="1100" u="sng" dirty="0"/>
          </a:p>
          <a:p>
            <a:pPr>
              <a:lnSpc>
                <a:spcPct val="100000"/>
              </a:lnSpc>
            </a:pPr>
            <a:endParaRPr lang="en-US" sz="1100" dirty="0"/>
          </a:p>
        </p:txBody>
      </p:sp>
      <p:sp>
        <p:nvSpPr>
          <p:cNvPr id="4" name="Slide Number Placeholder 3"/>
          <p:cNvSpPr>
            <a:spLocks noGrp="1"/>
          </p:cNvSpPr>
          <p:nvPr>
            <p:ph type="sldNum" sz="quarter" idx="10"/>
          </p:nvPr>
        </p:nvSpPr>
        <p:spPr/>
        <p:txBody>
          <a:bodyPr/>
          <a:lstStyle/>
          <a:p>
            <a:pPr>
              <a:defRPr/>
            </a:pPr>
            <a:fld id="{BE856845-EE4F-48C0-9DC8-D4F2CC037D64}" type="slidenum">
              <a:rPr lang="en-US" smtClean="0"/>
              <a:pPr>
                <a:defRPr/>
              </a:pPr>
              <a:t>75</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7165285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31747" name="Subtitle 1"/>
          <p:cNvSpPr txBox="1">
            <a:spLocks/>
          </p:cNvSpPr>
          <p:nvPr/>
        </p:nvSpPr>
        <p:spPr bwMode="auto">
          <a:xfrm>
            <a:off x="219080" y="1770742"/>
            <a:ext cx="6572250" cy="7156753"/>
          </a:xfrm>
          <a:prstGeom prst="rect">
            <a:avLst/>
          </a:prstGeom>
          <a:noFill/>
          <a:ln w="9525">
            <a:noFill/>
            <a:miter lim="800000"/>
            <a:headEnd/>
            <a:tailEnd/>
          </a:ln>
        </p:spPr>
        <p:txBody>
          <a:bodyPr lIns="89402" tIns="44701" rIns="89402" bIns="44701"/>
          <a:lstStyle/>
          <a:p>
            <a:pPr marL="1158075" indent="-1158075">
              <a:spcBef>
                <a:spcPct val="20000"/>
              </a:spcBef>
              <a:tabLst>
                <a:tab pos="1158075" algn="l"/>
              </a:tabLst>
            </a:pPr>
            <a:r>
              <a:rPr lang="en-US" altLang="en-US" sz="1100" b="1" dirty="0">
                <a:solidFill>
                  <a:srgbClr val="000000"/>
                </a:solidFill>
                <a:latin typeface="Verdana" pitchFamily="34" charset="0"/>
              </a:rPr>
              <a:t>Rationale:</a:t>
            </a:r>
            <a:r>
              <a:rPr lang="en-US" altLang="en-US" sz="1100" dirty="0">
                <a:solidFill>
                  <a:srgbClr val="000000"/>
                </a:solidFill>
                <a:latin typeface="Verdana" pitchFamily="34" charset="0"/>
              </a:rPr>
              <a:t>	The </a:t>
            </a:r>
            <a:r>
              <a:rPr lang="en-US" altLang="en-US" sz="1100" dirty="0">
                <a:latin typeface="Verdana" pitchFamily="34" charset="0"/>
              </a:rPr>
              <a:t>skill of Detect Icebergs allows you to identify core beliefs or values and determine their usefulness. Core beliefs or values may be operating when an emotion or reaction seems out of proportion to what you’re thinking in the heat of the moment.</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Objective:</a:t>
            </a:r>
            <a:r>
              <a:rPr lang="en-US" altLang="en-US" sz="1100" dirty="0">
                <a:latin typeface="Verdana" pitchFamily="34" charset="0"/>
              </a:rPr>
              <a:t>	Identify core beliefs and core values that fuel out-of-proportion emotions and reactions, and evaluate the accuracy and usefulness of these beliefs.</a:t>
            </a:r>
          </a:p>
          <a:p>
            <a:pPr marL="1158075" indent="-1158075">
              <a:spcBef>
                <a:spcPct val="20000"/>
              </a:spcBef>
              <a:tabLst>
                <a:tab pos="1158075" algn="l"/>
              </a:tabLst>
            </a:pPr>
            <a:endParaRPr lang="en-US" altLang="en-US" sz="1100" dirty="0">
              <a:latin typeface="Verdana" pitchFamily="34" charset="0"/>
            </a:endParaRPr>
          </a:p>
          <a:p>
            <a:pPr marL="1158075" indent="-1158075">
              <a:spcBef>
                <a:spcPct val="20000"/>
              </a:spcBef>
              <a:tabLst>
                <a:tab pos="1158075" algn="l"/>
              </a:tabLst>
            </a:pPr>
            <a:r>
              <a:rPr lang="en-US" altLang="en-US" sz="1100" b="1" dirty="0">
                <a:latin typeface="Verdana" pitchFamily="34" charset="0"/>
              </a:rPr>
              <a:t>Note:</a:t>
            </a:r>
            <a:r>
              <a:rPr lang="en-US" altLang="en-US" sz="1100" dirty="0">
                <a:latin typeface="Verdana" pitchFamily="34" charset="0"/>
              </a:rPr>
              <a:t>	This lesson is recommended for older age groups due to the complexity of the content; it can be considered optional when working with younger age groups. Additionally, time management for this lesson may be an issue due to the high volume of content.</a:t>
            </a:r>
            <a:endParaRPr lang="en-US" altLang="en-US" sz="1100" b="1" dirty="0">
              <a:solidFill>
                <a:srgbClr val="000000"/>
              </a:solidFill>
              <a:latin typeface="Verdana" pitchFamily="34" charset="0"/>
            </a:endParaRPr>
          </a:p>
          <a:p>
            <a:pPr marL="1158075" indent="-1158075">
              <a:spcBef>
                <a:spcPct val="20000"/>
              </a:spcBef>
              <a:tabLst>
                <a:tab pos="1158075" algn="l"/>
              </a:tabLst>
            </a:pPr>
            <a:endParaRPr lang="en-US" altLang="en-US" sz="1100" b="1" dirty="0">
              <a:solidFill>
                <a:srgbClr val="000000"/>
              </a:solidFill>
              <a:latin typeface="Verdana" pitchFamily="34" charset="0"/>
            </a:endParaRPr>
          </a:p>
          <a:p>
            <a:pPr marL="1158075" indent="-1158075">
              <a:spcBef>
                <a:spcPct val="20000"/>
              </a:spcBef>
              <a:tabLst>
                <a:tab pos="1158075" algn="l"/>
              </a:tabLst>
            </a:pPr>
            <a:endParaRPr lang="en-US" altLang="en-US" sz="1100" b="1" dirty="0">
              <a:solidFill>
                <a:srgbClr val="000000"/>
              </a:solidFill>
              <a:latin typeface="Verdana" pitchFamily="34" charset="0"/>
            </a:endParaRPr>
          </a:p>
          <a:p>
            <a:pPr marL="1158075" indent="-1158075">
              <a:spcBef>
                <a:spcPct val="20000"/>
              </a:spcBef>
              <a:tabLst>
                <a:tab pos="1158075" algn="l"/>
              </a:tabLst>
            </a:pPr>
            <a:r>
              <a:rPr lang="en-US" altLang="en-US" sz="1100" b="1" dirty="0">
                <a:solidFill>
                  <a:srgbClr val="000000"/>
                </a:solidFill>
                <a:latin typeface="Verdana" pitchFamily="34" charset="0"/>
              </a:rPr>
              <a:t>Unit Overview and Recommended Timing:</a:t>
            </a:r>
          </a:p>
          <a:p>
            <a:pPr marL="1158075" indent="-1158075">
              <a:spcBef>
                <a:spcPct val="20000"/>
              </a:spcBef>
              <a:tabLst>
                <a:tab pos="1158075" algn="l"/>
              </a:tabLst>
            </a:pPr>
            <a:endParaRPr lang="en-US" altLang="en-US" sz="1100" dirty="0">
              <a:solidFill>
                <a:srgbClr val="000000"/>
              </a:solidFill>
              <a:latin typeface="Verdana" pitchFamily="34" charset="0"/>
            </a:endParaRPr>
          </a:p>
        </p:txBody>
      </p:sp>
      <p:sp>
        <p:nvSpPr>
          <p:cNvPr id="31748" name="Title 4"/>
          <p:cNvSpPr txBox="1">
            <a:spLocks/>
          </p:cNvSpPr>
          <p:nvPr/>
        </p:nvSpPr>
        <p:spPr bwMode="auto">
          <a:xfrm>
            <a:off x="219080" y="959152"/>
            <a:ext cx="6572250" cy="664029"/>
          </a:xfrm>
          <a:prstGeom prst="rect">
            <a:avLst/>
          </a:prstGeom>
          <a:noFill/>
          <a:ln w="9525">
            <a:noFill/>
            <a:miter lim="800000"/>
            <a:headEnd/>
            <a:tailEnd/>
          </a:ln>
        </p:spPr>
        <p:txBody>
          <a:bodyPr lIns="89402" tIns="44701" rIns="89402" bIns="44701"/>
          <a:lstStyle/>
          <a:p>
            <a:r>
              <a:rPr lang="en-US" sz="2000" b="1" dirty="0">
                <a:latin typeface="Verdana" pitchFamily="34" charset="0"/>
              </a:rPr>
              <a:t>Resilience Training for Teens, </a:t>
            </a:r>
          </a:p>
          <a:p>
            <a:r>
              <a:rPr lang="en-US" sz="2000" b="1" dirty="0">
                <a:latin typeface="Verdana" pitchFamily="34" charset="0"/>
              </a:rPr>
              <a:t>Unit 7:</a:t>
            </a:r>
            <a:r>
              <a:rPr lang="en-US" sz="2000" b="1" dirty="0">
                <a:solidFill>
                  <a:srgbClr val="000000"/>
                </a:solidFill>
                <a:latin typeface="Verdana" pitchFamily="34" charset="0"/>
              </a:rPr>
              <a:t> Detect Icebergs</a:t>
            </a:r>
            <a:endParaRPr lang="en-US" sz="2000" b="1" dirty="0">
              <a:latin typeface="Verdana" pitchFamily="34" charset="0"/>
            </a:endParaRPr>
          </a:p>
        </p:txBody>
      </p:sp>
      <p:pic>
        <p:nvPicPr>
          <p:cNvPr id="31749"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1750"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graphicFrame>
        <p:nvGraphicFramePr>
          <p:cNvPr id="11" name="Table 10"/>
          <p:cNvGraphicFramePr>
            <a:graphicFrameLocks noGrp="1"/>
          </p:cNvGraphicFramePr>
          <p:nvPr>
            <p:extLst>
              <p:ext uri="{D42A27DB-BD31-4B8C-83A1-F6EECF244321}">
                <p14:modId xmlns:p14="http://schemas.microsoft.com/office/powerpoint/2010/main" val="1416454782"/>
              </p:ext>
            </p:extLst>
          </p:nvPr>
        </p:nvGraphicFramePr>
        <p:xfrm>
          <a:off x="265708" y="4804610"/>
          <a:ext cx="6572250" cy="3675248"/>
        </p:xfrm>
        <a:graphic>
          <a:graphicData uri="http://schemas.openxmlformats.org/drawingml/2006/table">
            <a:tbl>
              <a:tblPr/>
              <a:tblGrid>
                <a:gridCol w="5531354">
                  <a:extLst>
                    <a:ext uri="{9D8B030D-6E8A-4147-A177-3AD203B41FA5}">
                      <a16:colId xmlns:a16="http://schemas.microsoft.com/office/drawing/2014/main" val="20000"/>
                    </a:ext>
                  </a:extLst>
                </a:gridCol>
                <a:gridCol w="1040896">
                  <a:extLst>
                    <a:ext uri="{9D8B030D-6E8A-4147-A177-3AD203B41FA5}">
                      <a16:colId xmlns:a16="http://schemas.microsoft.com/office/drawing/2014/main" val="20001"/>
                    </a:ext>
                  </a:extLst>
                </a:gridCol>
              </a:tblGrid>
              <a:tr h="696986">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Describe the</a:t>
                      </a:r>
                      <a:r>
                        <a:rPr lang="en-US" sz="1100" b="0" i="0" u="none" strike="noStrike" kern="1200" baseline="0" dirty="0">
                          <a:solidFill>
                            <a:schemeClr val="tx1"/>
                          </a:solidFill>
                          <a:latin typeface="Verdana" pitchFamily="34" charset="0"/>
                          <a:ea typeface="Calibri"/>
                        </a:rPr>
                        <a:t> iceberg metaphor</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770934">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a:t>
                      </a:r>
                    </a:p>
                    <a:p>
                      <a:pPr marL="0" marR="0" indent="0" algn="l" rtl="0" fontAlgn="base">
                        <a:lnSpc>
                          <a:spcPct val="115000"/>
                        </a:lnSpc>
                        <a:spcBef>
                          <a:spcPts val="0"/>
                        </a:spcBef>
                        <a:spcAft>
                          <a:spcPts val="0"/>
                        </a:spcAft>
                        <a:buClrTx/>
                        <a:buSzPts val="1400"/>
                        <a:buFont typeface="+mj-lt"/>
                        <a:buNone/>
                        <a:tabLst/>
                      </a:pPr>
                      <a:r>
                        <a:rPr lang="en-US" sz="1100" b="0" i="0" u="none" strike="noStrike" kern="1200" dirty="0">
                          <a:solidFill>
                            <a:schemeClr val="tx1"/>
                          </a:solidFill>
                          <a:latin typeface="Verdana" pitchFamily="34" charset="0"/>
                          <a:ea typeface="Calibri"/>
                        </a:rPr>
                        <a:t> 1) Students capture</a:t>
                      </a:r>
                      <a:r>
                        <a:rPr lang="en-US" sz="1100" b="0" i="0" u="none" strike="noStrike" kern="1200" baseline="0" dirty="0">
                          <a:solidFill>
                            <a:schemeClr val="tx1"/>
                          </a:solidFill>
                          <a:latin typeface="Verdana" pitchFamily="34" charset="0"/>
                          <a:ea typeface="Calibri"/>
                        </a:rPr>
                        <a:t> their own Icebergs in the Participant Workbook*(LT)</a:t>
                      </a:r>
                    </a:p>
                    <a:p>
                      <a:pPr marL="0" marR="0" indent="0" algn="l" rtl="0" fontAlgn="base">
                        <a:lnSpc>
                          <a:spcPct val="115000"/>
                        </a:lnSpc>
                        <a:spcBef>
                          <a:spcPts val="0"/>
                        </a:spcBef>
                        <a:spcAft>
                          <a:spcPts val="0"/>
                        </a:spcAft>
                        <a:buClrTx/>
                        <a:buSzPts val="1400"/>
                        <a:buFont typeface="+mj-lt"/>
                        <a:buNone/>
                        <a:tabLst/>
                      </a:pPr>
                      <a:r>
                        <a:rPr lang="en-US" sz="1100" b="0" i="0" u="none" strike="noStrike" kern="1200" baseline="0" dirty="0">
                          <a:solidFill>
                            <a:schemeClr val="tx1"/>
                          </a:solidFill>
                          <a:latin typeface="Verdana" pitchFamily="34" charset="0"/>
                          <a:ea typeface="Calibri"/>
                        </a:rPr>
                        <a:t> 2) “Bad friend” and “Good friend” demonstrations* (LT)</a:t>
                      </a:r>
                    </a:p>
                    <a:p>
                      <a:pPr marL="0" marR="0" indent="0" algn="l" rtl="0" fontAlgn="base">
                        <a:lnSpc>
                          <a:spcPct val="115000"/>
                        </a:lnSpc>
                        <a:spcBef>
                          <a:spcPts val="0"/>
                        </a:spcBef>
                        <a:spcAft>
                          <a:spcPts val="0"/>
                        </a:spcAft>
                        <a:buClrTx/>
                        <a:buSzPts val="1400"/>
                        <a:buFont typeface="+mj-lt"/>
                        <a:buNone/>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899986">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a:t>
                      </a:r>
                      <a:r>
                        <a:rPr lang="en-US" sz="1100" b="1" i="0" u="none" strike="noStrike" kern="1200" baseline="0" dirty="0">
                          <a:solidFill>
                            <a:schemeClr val="tx1"/>
                          </a:solidFill>
                          <a:latin typeface="Verdana" pitchFamily="34" charset="0"/>
                          <a:ea typeface="Calibri"/>
                        </a:rPr>
                        <a: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1) Detect Icebergs class discussion using the Participant Workbook*(LT)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2)</a:t>
                      </a:r>
                      <a:r>
                        <a:rPr lang="en-US" sz="1100" b="0" i="0" u="none" strike="noStrike" kern="1200" baseline="0" dirty="0">
                          <a:solidFill>
                            <a:schemeClr val="tx1"/>
                          </a:solidFill>
                          <a:latin typeface="Verdana" pitchFamily="34" charset="0"/>
                          <a:ea typeface="Calibri"/>
                        </a:rPr>
                        <a:t> D</a:t>
                      </a:r>
                      <a:r>
                        <a:rPr lang="en-US" sz="1100" b="0" i="0" u="none" strike="noStrike" kern="1200" dirty="0">
                          <a:solidFill>
                            <a:schemeClr val="tx1"/>
                          </a:solidFill>
                          <a:latin typeface="Verdana" pitchFamily="34" charset="0"/>
                          <a:ea typeface="Calibri"/>
                        </a:rPr>
                        <a:t>etect Icebergs</a:t>
                      </a:r>
                      <a:r>
                        <a:rPr lang="en-US" sz="1100" b="0" i="0" u="none" strike="noStrike" kern="1200" baseline="0" dirty="0">
                          <a:solidFill>
                            <a:schemeClr val="tx1"/>
                          </a:solidFill>
                          <a:latin typeface="Verdana" pitchFamily="34" charset="0"/>
                          <a:ea typeface="Calibri"/>
                        </a:rPr>
                        <a:t> example in Participant Workbook*(LT)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3) Detect Icebergs practice in Participant Workbook (LT)</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30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765976">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Make</a:t>
                      </a:r>
                      <a:r>
                        <a:rPr lang="en-US" sz="1100" b="1" i="0" u="none" strike="noStrike" kern="1200" baseline="0" dirty="0">
                          <a:solidFill>
                            <a:schemeClr val="tx1"/>
                          </a:solidFill>
                          <a:latin typeface="Verdana" pitchFamily="34" charset="0"/>
                          <a:ea typeface="Calibri"/>
                        </a:rPr>
                        <a:t> it Personal</a:t>
                      </a:r>
                      <a:r>
                        <a:rPr lang="en-US" sz="1100" b="1" i="0" u="none" strike="noStrike" kern="1200" dirty="0">
                          <a:solidFill>
                            <a:schemeClr val="tx1"/>
                          </a:solidFill>
                          <a:latin typeface="Verdana" pitchFamily="34" charset="0"/>
                          <a:ea typeface="Calibri"/>
                        </a:rPr>
                        <a:t>:</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daily lives*</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521827">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45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4"/>
                  </a:ext>
                </a:extLst>
              </a:tr>
            </a:tbl>
          </a:graphicData>
        </a:graphic>
      </p:graphicFrame>
      <p:sp>
        <p:nvSpPr>
          <p:cNvPr id="12" name="Slide Number Placeholder 11"/>
          <p:cNvSpPr>
            <a:spLocks noGrp="1"/>
          </p:cNvSpPr>
          <p:nvPr>
            <p:ph type="sldNum" sz="quarter" idx="5"/>
          </p:nvPr>
        </p:nvSpPr>
        <p:spPr/>
        <p:txBody>
          <a:bodyPr/>
          <a:lstStyle/>
          <a:p>
            <a:pPr>
              <a:defRPr/>
            </a:pPr>
            <a:fld id="{B7721833-32EB-4DAF-84A6-870776C77498}" type="slidenum">
              <a:rPr lang="en-US"/>
              <a:pPr>
                <a:defRPr/>
              </a:pPr>
              <a:t>76</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9326839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12997" name="Subtitle 1"/>
          <p:cNvSpPr txBox="1">
            <a:spLocks/>
          </p:cNvSpPr>
          <p:nvPr/>
        </p:nvSpPr>
        <p:spPr bwMode="auto">
          <a:xfrm>
            <a:off x="219080" y="1741981"/>
            <a:ext cx="6572250" cy="7156753"/>
          </a:xfrm>
          <a:prstGeom prst="rect">
            <a:avLst/>
          </a:prstGeom>
          <a:noFill/>
          <a:ln w="9525">
            <a:noFill/>
            <a:miter lim="800000"/>
            <a:headEnd/>
            <a:tailEnd/>
          </a:ln>
        </p:spPr>
        <p:txBody>
          <a:bodyPr lIns="89409" tIns="44705" rIns="89409" bIns="44705"/>
          <a:lstStyle/>
          <a:p>
            <a:pPr>
              <a:spcBef>
                <a:spcPct val="20000"/>
              </a:spcBef>
              <a:tabLst>
                <a:tab pos="54753" algn="l"/>
              </a:tabLst>
              <a:defRPr/>
            </a:pPr>
            <a:r>
              <a:rPr lang="en-US" altLang="en-US" sz="1100" b="1" i="1" dirty="0">
                <a:latin typeface="Verdana" pitchFamily="34" charset="0"/>
              </a:rPr>
              <a:t>Icebergs</a:t>
            </a:r>
            <a:r>
              <a:rPr lang="en-US" altLang="en-US" sz="1100" i="1" dirty="0">
                <a:latin typeface="Verdana" pitchFamily="34" charset="0"/>
              </a:rPr>
              <a:t>		</a:t>
            </a:r>
            <a:r>
              <a:rPr lang="en-US" altLang="en-US" sz="1100" dirty="0">
                <a:latin typeface="Verdana" pitchFamily="34" charset="0"/>
              </a:rPr>
              <a:t>Core beliefs and core values that are usually connected to 			how we think the world “should” operate; assumptions we 			have about ourselves and others</a:t>
            </a:r>
          </a:p>
          <a:p>
            <a:pPr marL="1117607" indent="-1117607">
              <a:spcBef>
                <a:spcPct val="20000"/>
              </a:spcBef>
              <a:tabLst>
                <a:tab pos="1117607" algn="l"/>
              </a:tabLst>
              <a:defRPr/>
            </a:pPr>
            <a:endParaRPr lang="en-US" altLang="en-US" sz="1000" b="1" dirty="0">
              <a:latin typeface="Verdana" pitchFamily="34" charset="0"/>
            </a:endParaRPr>
          </a:p>
          <a:p>
            <a:pPr marL="1117607" indent="-1117607">
              <a:spcBef>
                <a:spcPct val="20000"/>
              </a:spcBef>
              <a:tabLst>
                <a:tab pos="1117607" algn="l"/>
              </a:tabLst>
              <a:defRPr/>
            </a:pPr>
            <a:endParaRPr lang="en-US" altLang="en-US" sz="10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Detect Icebergs</a:t>
            </a:r>
          </a:p>
          <a:p>
            <a:pPr fontAlgn="auto">
              <a:spcAft>
                <a:spcPts val="0"/>
              </a:spcAft>
              <a:defRPr/>
            </a:pPr>
            <a:r>
              <a:rPr lang="en-US" sz="2000" b="1" dirty="0">
                <a:latin typeface="Verdana" pitchFamily="34" charset="0"/>
                <a:ea typeface="+mj-ea"/>
                <a:cs typeface="+mj-cs"/>
              </a:rPr>
              <a:t>Key Terms</a:t>
            </a:r>
          </a:p>
        </p:txBody>
      </p:sp>
      <p:pic>
        <p:nvPicPr>
          <p:cNvPr id="32773"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2774"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B3B04221-9C81-4A4A-95A4-B690295A64D1}" type="slidenum">
              <a:rPr lang="en-US"/>
              <a:pPr>
                <a:defRPr/>
              </a:pPr>
              <a:t>77</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0963264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xfrm>
            <a:off x="128402"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 </a:t>
            </a:r>
            <a:r>
              <a:rPr lang="en-US" sz="1100" u="sng" dirty="0"/>
              <a:t>(Low-Tech)</a:t>
            </a:r>
          </a:p>
          <a:p>
            <a:pPr>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Begin the lesson with Hunt the Good Stuff.</a:t>
            </a:r>
          </a:p>
          <a:p>
            <a:pPr marL="232802" indent="-232802">
              <a:lnSpc>
                <a:spcPct val="100000"/>
              </a:lnSpc>
              <a:spcBef>
                <a:spcPts val="0"/>
              </a:spcBef>
              <a:buFont typeface="+mj-lt"/>
              <a:buAutoNum type="arabicParenR"/>
              <a:defRPr/>
            </a:pPr>
            <a:r>
              <a:rPr lang="en-US" sz="1100" dirty="0"/>
              <a:t>Have students write down one to three good things in the Participant Workbook.</a:t>
            </a:r>
          </a:p>
          <a:p>
            <a:pPr marL="232802" indent="-232802">
              <a:lnSpc>
                <a:spcPct val="100000"/>
              </a:lnSpc>
              <a:spcBef>
                <a:spcPts val="0"/>
              </a:spcBef>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lnSpc>
                <a:spcPct val="100000"/>
              </a:lnSpc>
              <a:spcBef>
                <a:spcPts val="0"/>
              </a:spcBef>
              <a:buFont typeface="+mj-lt"/>
              <a:buAutoNum type="arabicParenR"/>
              <a:defRPr/>
            </a:pPr>
            <a:r>
              <a:rPr lang="en-US" sz="1100" dirty="0"/>
              <a:t>Ask a couple students to share their “"Good Stuff"” at the group level. Remember to emphasize that the students explain why it is a good thing to them. </a:t>
            </a:r>
          </a:p>
          <a:p>
            <a:pPr marL="221464" indent="-221464">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Optimism is important for resilience.</a:t>
            </a:r>
          </a:p>
          <a:p>
            <a:pPr marL="232802" indent="-232802">
              <a:buFont typeface="+mj-lt"/>
              <a:buAutoNum type="arabicParenR"/>
              <a:defRPr/>
            </a:pPr>
            <a:r>
              <a:rPr lang="en-US" sz="1100" dirty="0"/>
              <a:t>HTGS is a skill to use daily, or at least several times a week.</a:t>
            </a:r>
          </a:p>
          <a:p>
            <a:pPr marL="221464" indent="-221464">
              <a:defRPr/>
            </a:pPr>
            <a:endParaRPr lang="en-US" sz="1100" dirty="0"/>
          </a:p>
          <a:p>
            <a:pPr marL="221464" indent="-221464">
              <a:defRPr/>
            </a:pPr>
            <a:endParaRPr lang="en-US" sz="1000" dirty="0"/>
          </a:p>
          <a:p>
            <a:pPr>
              <a:defRPr/>
            </a:pPr>
            <a:endParaRPr lang="en-US" dirty="0"/>
          </a:p>
        </p:txBody>
      </p:sp>
      <p:sp>
        <p:nvSpPr>
          <p:cNvPr id="4" name="Slide Number Placeholder 3"/>
          <p:cNvSpPr>
            <a:spLocks noGrp="1"/>
          </p:cNvSpPr>
          <p:nvPr>
            <p:ph type="sldNum" sz="quarter" idx="5"/>
          </p:nvPr>
        </p:nvSpPr>
        <p:spPr/>
        <p:txBody>
          <a:bodyPr/>
          <a:lstStyle/>
          <a:p>
            <a:pPr>
              <a:defRPr/>
            </a:pPr>
            <a:fld id="{382DC2A6-8D53-4BC5-8096-7A8ED54B87B7}" type="slidenum">
              <a:rPr lang="en-US" smtClean="0"/>
              <a:pPr>
                <a:defRPr/>
              </a:pPr>
              <a:t>78</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7693769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4819" name="Notes Placeholder 2"/>
          <p:cNvSpPr>
            <a:spLocks noGrp="1"/>
          </p:cNvSpPr>
          <p:nvPr>
            <p:ph type="body" idx="1"/>
          </p:nvPr>
        </p:nvSpPr>
        <p:spPr bwMode="auto">
          <a:xfrm>
            <a:off x="118665" y="3238680"/>
            <a:ext cx="3829249" cy="5687282"/>
          </a:xfrm>
          <a:noFill/>
        </p:spPr>
        <p:txBody>
          <a:bodyPr wrap="square" numCol="1" anchor="t" anchorCtr="0" compatLnSpc="1">
            <a:prstTxWarp prst="textNoShape">
              <a:avLst/>
            </a:prstTxWarp>
          </a:bodyPr>
          <a:lstStyle/>
          <a:p>
            <a:pPr>
              <a:lnSpc>
                <a:spcPct val="100000"/>
              </a:lnSpc>
            </a:pPr>
            <a:r>
              <a:rPr lang="en-US" altLang="en-US" sz="1100" b="1" dirty="0"/>
              <a:t>Instructor Notes</a:t>
            </a:r>
            <a:r>
              <a:rPr lang="en-US" sz="1100" b="1" dirty="0"/>
              <a:t>: </a:t>
            </a:r>
          </a:p>
          <a:p>
            <a:pPr>
              <a:lnSpc>
                <a:spcPct val="100000"/>
              </a:lnSpc>
            </a:pPr>
            <a:endParaRPr lang="en-US" sz="1100" dirty="0"/>
          </a:p>
          <a:p>
            <a:pPr marL="232802" lvl="1" indent="-232802" eaLnBrk="1" hangingPunct="1">
              <a:lnSpc>
                <a:spcPct val="100000"/>
              </a:lnSpc>
              <a:buFont typeface="+mj-lt"/>
              <a:buAutoNum type="arabicParenR"/>
            </a:pPr>
            <a:r>
              <a:rPr lang="en-US" altLang="en-US" sz="1100" dirty="0"/>
              <a:t>Tell students in one sentence what they will be learning.</a:t>
            </a:r>
          </a:p>
          <a:p>
            <a:pPr marL="232802" lvl="1" indent="-232802" eaLnBrk="1" hangingPunct="1">
              <a:lnSpc>
                <a:spcPct val="100000"/>
              </a:lnSpc>
              <a:buFont typeface="+mj-lt"/>
              <a:buAutoNum type="arabicParenR"/>
            </a:pPr>
            <a:r>
              <a:rPr lang="en-US" altLang="en-US" sz="1100" dirty="0"/>
              <a:t>Provide students with the resilience Core Competency the skill targets. </a:t>
            </a:r>
          </a:p>
          <a:p>
            <a:pPr marL="230692" lvl="1" indent="-230692" eaLnBrk="1" hangingPunct="1">
              <a:lnSpc>
                <a:spcPct val="100000"/>
              </a:lnSpc>
            </a:pPr>
            <a:endParaRPr lang="en-US" altLang="en-US" sz="1100" b="1" dirty="0"/>
          </a:p>
          <a:p>
            <a:pPr marL="230692" lvl="1" indent="-230692" eaLnBrk="1" hangingPunct="1">
              <a:lnSpc>
                <a:spcPct val="100000"/>
              </a:lnSpc>
            </a:pPr>
            <a:r>
              <a:rPr lang="en-US" altLang="en-US" sz="1100" b="1" dirty="0"/>
              <a:t>Key Points:</a:t>
            </a:r>
          </a:p>
          <a:p>
            <a:pPr marL="230692" lvl="1" indent="-230692" eaLnBrk="1" hangingPunct="1">
              <a:lnSpc>
                <a:spcPct val="100000"/>
              </a:lnSpc>
            </a:pPr>
            <a:endParaRPr lang="en-US" altLang="en-US" sz="1100" b="1" dirty="0"/>
          </a:p>
          <a:p>
            <a:pPr marL="232802" lvl="1" indent="-232802" eaLnBrk="1" hangingPunct="1">
              <a:lnSpc>
                <a:spcPct val="100000"/>
              </a:lnSpc>
              <a:buFont typeface="+mj-lt"/>
              <a:buAutoNum type="arabicParenR"/>
            </a:pPr>
            <a:r>
              <a:rPr lang="en-US" altLang="en-US" sz="1100" dirty="0"/>
              <a:t>This is a skill that is used when your emotions and reactions don’t make sense; they confuse you.</a:t>
            </a:r>
          </a:p>
          <a:p>
            <a:pPr marL="232802" lvl="1" indent="-232802" eaLnBrk="1" hangingPunct="1">
              <a:lnSpc>
                <a:spcPct val="100000"/>
              </a:lnSpc>
              <a:buFont typeface="+mj-lt"/>
              <a:buAutoNum type="arabicParenR"/>
            </a:pPr>
            <a:r>
              <a:rPr lang="en-US" altLang="en-US" sz="1100" dirty="0"/>
              <a:t>Detect Icebergs builds Self-awareness.</a:t>
            </a:r>
          </a:p>
          <a:p>
            <a:pPr>
              <a:lnSpc>
                <a:spcPct val="100000"/>
              </a:lnSpc>
              <a:spcBef>
                <a:spcPct val="0"/>
              </a:spcBef>
            </a:pPr>
            <a:r>
              <a:rPr lang="en-US" altLang="en-US" sz="1100" b="1" dirty="0"/>
              <a:t> </a:t>
            </a:r>
            <a:endParaRPr lang="en-US" altLang="en-US" sz="1100" dirty="0"/>
          </a:p>
          <a:p>
            <a:pPr eaLnBrk="1" hangingPunct="1">
              <a:lnSpc>
                <a:spcPct val="100000"/>
              </a:lnSpc>
              <a:spcBef>
                <a:spcPct val="0"/>
              </a:spcBef>
            </a:pPr>
            <a:endParaRPr lang="en-US" altLang="en-US" sz="1100" dirty="0"/>
          </a:p>
          <a:p>
            <a:pPr eaLnBrk="1" hangingPunct="1">
              <a:lnSpc>
                <a:spcPct val="100000"/>
              </a:lnSpc>
              <a:spcBef>
                <a:spcPct val="0"/>
              </a:spcBef>
            </a:pPr>
            <a:endParaRPr lang="en-US" altLang="en-US" sz="1000" dirty="0"/>
          </a:p>
          <a:p>
            <a:pPr>
              <a:lnSpc>
                <a:spcPct val="100000"/>
              </a:lnSpc>
              <a:spcBef>
                <a:spcPct val="0"/>
              </a:spcBef>
            </a:pPr>
            <a:endParaRPr lang="en-US" altLang="en-US" sz="1000" dirty="0"/>
          </a:p>
        </p:txBody>
      </p:sp>
      <p:sp>
        <p:nvSpPr>
          <p:cNvPr id="7" name="Slide Number Placeholder 6"/>
          <p:cNvSpPr>
            <a:spLocks noGrp="1"/>
          </p:cNvSpPr>
          <p:nvPr>
            <p:ph type="sldNum" sz="quarter" idx="5"/>
          </p:nvPr>
        </p:nvSpPr>
        <p:spPr/>
        <p:txBody>
          <a:bodyPr/>
          <a:lstStyle/>
          <a:p>
            <a:pPr>
              <a:defRPr/>
            </a:pPr>
            <a:fld id="{FE300DE6-FEB3-4910-AAF0-66234A6A122A}" type="slidenum">
              <a:rPr lang="en-US" smtClean="0"/>
              <a:pPr>
                <a:defRPr/>
              </a:pPr>
              <a:t>79</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405501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2F8B5050-0097-4F0C-8FA8-F61AD00196C3}" type="slidenum">
              <a:rPr lang="en-US" smtClean="0"/>
              <a:pPr>
                <a:defRPr/>
              </a:pPr>
              <a:t>8</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
        <p:nvSpPr>
          <p:cNvPr id="7" name="Notes Placeholder 2"/>
          <p:cNvSpPr>
            <a:spLocks noGrp="1"/>
          </p:cNvSpPr>
          <p:nvPr>
            <p:ph type="body" sz="quarter" idx="10"/>
          </p:nvPr>
        </p:nvSpPr>
        <p:spPr bwMode="auto">
          <a:noFill/>
        </p:spPr>
        <p:txBody>
          <a:bodyPr wrap="square" numCol="1" anchor="t" anchorCtr="0" compatLnSpc="1">
            <a:prstTxWarp prst="textNoShape">
              <a:avLst/>
            </a:prstTxWarp>
            <a:normAutofit/>
          </a:bodyPr>
          <a:lstStyle/>
          <a:p>
            <a:pPr>
              <a:spcBef>
                <a:spcPts val="0"/>
              </a:spcBef>
            </a:pPr>
            <a:r>
              <a:rPr lang="en-US" sz="1100" b="1" dirty="0"/>
              <a:t>Instructor Notes: [This activity is optional]</a:t>
            </a:r>
          </a:p>
          <a:p>
            <a:pPr>
              <a:spcBef>
                <a:spcPts val="0"/>
              </a:spcBef>
            </a:pPr>
            <a:endParaRPr lang="en-US" sz="800" b="1" dirty="0"/>
          </a:p>
          <a:p>
            <a:pPr>
              <a:spcBef>
                <a:spcPts val="0"/>
              </a:spcBef>
            </a:pPr>
            <a:r>
              <a:rPr lang="en-US" sz="1100" b="1" u="sng" dirty="0"/>
              <a:t>Activity</a:t>
            </a:r>
            <a:r>
              <a:rPr lang="en-US" sz="1100" u="sng" dirty="0"/>
              <a:t> (Low-Tech)</a:t>
            </a:r>
          </a:p>
          <a:p>
            <a:pPr>
              <a:spcBef>
                <a:spcPts val="0"/>
              </a:spcBef>
            </a:pPr>
            <a:endParaRPr lang="en-US" sz="1100" u="sng" dirty="0"/>
          </a:p>
          <a:p>
            <a:pPr marL="232802" indent="-232802">
              <a:spcBef>
                <a:spcPts val="0"/>
              </a:spcBef>
              <a:buFont typeface="+mj-lt"/>
              <a:buAutoNum type="arabicParenR"/>
            </a:pPr>
            <a:r>
              <a:rPr lang="en-US" sz="1100" dirty="0"/>
              <a:t>Have students complete the workbook activity.</a:t>
            </a:r>
          </a:p>
          <a:p>
            <a:pPr marL="232802" indent="-232802">
              <a:spcBef>
                <a:spcPts val="0"/>
              </a:spcBef>
              <a:buFont typeface="+mj-lt"/>
              <a:buAutoNum type="arabicParenR"/>
            </a:pPr>
            <a:r>
              <a:rPr lang="en-US" sz="1100" dirty="0"/>
              <a:t>Ask a couple polling/show of hands questions (i.e. “Let’s discuss the resilience Core Competencies that some of you indicated you were strong in.  Who picked Optimism?”).</a:t>
            </a:r>
          </a:p>
          <a:p>
            <a:pPr marL="232802" indent="-232802">
              <a:spcBef>
                <a:spcPts val="0"/>
              </a:spcBef>
              <a:buFont typeface="+mj-lt"/>
              <a:buAutoNum type="arabicParenR"/>
            </a:pPr>
            <a:r>
              <a:rPr lang="en-US" sz="1100" dirty="0"/>
              <a:t>Elicit some specific examples from students. </a:t>
            </a:r>
          </a:p>
        </p:txBody>
      </p:sp>
    </p:spTree>
    <p:extLst>
      <p:ext uri="{BB962C8B-B14F-4D97-AF65-F5344CB8AC3E}">
        <p14:creationId xmlns:p14="http://schemas.microsoft.com/office/powerpoint/2010/main" val="12072396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0068" y="3161982"/>
            <a:ext cx="4118281" cy="5687282"/>
          </a:xfrm>
        </p:spPr>
        <p:txBody>
          <a:bodyPr wrap="square" numCol="1" anchor="t" anchorCtr="0" compatLnSpc="1">
            <a:prstTxWarp prst="textNoShape">
              <a:avLst/>
            </a:prstTxWarp>
            <a:noAutofit/>
          </a:bodyPr>
          <a:lstStyle/>
          <a:p>
            <a:pPr>
              <a:lnSpc>
                <a:spcPct val="100000"/>
              </a:lnSpc>
              <a:spcBef>
                <a:spcPts val="0"/>
              </a:spcBef>
              <a:defRPr/>
            </a:pPr>
            <a:r>
              <a:rPr lang="en-US" sz="1100" b="1" dirty="0">
                <a:latin typeface="Verdana" charset="0"/>
              </a:rPr>
              <a:t>Instructor Notes: </a:t>
            </a:r>
            <a:endParaRPr lang="en-US" sz="1100" dirty="0">
              <a:latin typeface="Verdana" charset="0"/>
            </a:endParaRPr>
          </a:p>
          <a:p>
            <a:pPr marL="231895" indent="-231895">
              <a:lnSpc>
                <a:spcPct val="100000"/>
              </a:lnSpc>
              <a:spcBef>
                <a:spcPts val="0"/>
              </a:spcBef>
              <a:defRPr/>
            </a:pPr>
            <a:endParaRPr lang="en-US" sz="800" u="sng" dirty="0"/>
          </a:p>
          <a:p>
            <a:pPr marL="231895" indent="-231895">
              <a:lnSpc>
                <a:spcPct val="100000"/>
              </a:lnSpc>
              <a:spcBef>
                <a:spcPts val="0"/>
              </a:spcBef>
              <a:defRPr/>
            </a:pPr>
            <a:r>
              <a:rPr lang="en-US" sz="1100" b="1" u="sng" dirty="0"/>
              <a:t>Skill</a:t>
            </a:r>
          </a:p>
          <a:p>
            <a:pPr marL="231895" indent="-231895">
              <a:lnSpc>
                <a:spcPct val="100000"/>
              </a:lnSpc>
              <a:spcBef>
                <a:spcPts val="0"/>
              </a:spcBef>
              <a:defRPr/>
            </a:pPr>
            <a:endParaRPr lang="en-US" sz="600" u="sng" dirty="0"/>
          </a:p>
          <a:p>
            <a:pPr marL="232802" indent="-232802">
              <a:lnSpc>
                <a:spcPct val="100000"/>
              </a:lnSpc>
              <a:buFont typeface="+mj-lt"/>
              <a:buAutoNum type="arabicParenR"/>
              <a:defRPr/>
            </a:pPr>
            <a:r>
              <a:rPr lang="en-US" sz="1100" dirty="0"/>
              <a:t>Explain that Icebergs include both core values and core beliefs. Core values are what one aspires to, or what one believes they, the world, and others “should” be.  Instruct students to write HOW THINGS SHOULD BE next to core values in their Participant Workbook. </a:t>
            </a:r>
          </a:p>
          <a:p>
            <a:pPr marL="232802" indent="-232802">
              <a:lnSpc>
                <a:spcPct val="100000"/>
              </a:lnSpc>
              <a:buFont typeface="+mj-lt"/>
              <a:buAutoNum type="arabicParenR"/>
              <a:defRPr/>
            </a:pPr>
            <a:r>
              <a:rPr lang="en-US" sz="1100" dirty="0"/>
              <a:t>Core beliefs are what one believes to be true about oneself, others, and the world, or the way it “is.” Instruct students to write HOW THINGS ARE next to core beliefs in their Participant Workbook. </a:t>
            </a:r>
          </a:p>
          <a:p>
            <a:pPr marL="232802" indent="-232802">
              <a:lnSpc>
                <a:spcPct val="100000"/>
              </a:lnSpc>
              <a:buFont typeface="+mj-lt"/>
              <a:buAutoNum type="arabicParenR"/>
              <a:defRPr/>
            </a:pPr>
            <a:r>
              <a:rPr lang="en-US" sz="1100" dirty="0"/>
              <a:t>Describe the metaphor of the iceberg picture as it applies to the skill of Detect Icebergs. Students should record the red text AWARE and UNAWARE in the Participant Workbook. </a:t>
            </a:r>
          </a:p>
          <a:p>
            <a:pPr marL="232802" indent="-232802">
              <a:lnSpc>
                <a:spcPct val="100000"/>
              </a:lnSpc>
              <a:buFont typeface="+mj-lt"/>
              <a:buAutoNum type="arabicParenR"/>
              <a:defRPr/>
            </a:pPr>
            <a:r>
              <a:rPr lang="en-US" sz="1100" dirty="0"/>
              <a:t>The metaphor represents awareness; Heat-of-the-Moment Thoughts are in our awareness whereas Iceberg beliefs and values are often outside our awareness. </a:t>
            </a:r>
          </a:p>
          <a:p>
            <a:pPr marL="232802" indent="-232802">
              <a:lnSpc>
                <a:spcPct val="100000"/>
              </a:lnSpc>
              <a:buFont typeface="+mj-lt"/>
              <a:buAutoNum type="arabicParenR"/>
              <a:defRPr/>
            </a:pPr>
            <a:r>
              <a:rPr lang="en-US" sz="1100" dirty="0"/>
              <a:t>Tell students that Heat-of-the-Moment Thoughts are what we typically identify with the ATC model.</a:t>
            </a:r>
          </a:p>
          <a:p>
            <a:pPr marL="232802" indent="-232802">
              <a:lnSpc>
                <a:spcPct val="100000"/>
              </a:lnSpc>
              <a:buFont typeface="+mj-lt"/>
              <a:buAutoNum type="arabicParenR"/>
              <a:defRPr/>
            </a:pPr>
            <a:r>
              <a:rPr lang="en-US" sz="1100" dirty="0"/>
              <a:t>Tell students they are still forming their core values and core beliefs. </a:t>
            </a:r>
          </a:p>
          <a:p>
            <a:pPr marL="232802" indent="-232802">
              <a:lnSpc>
                <a:spcPct val="100000"/>
              </a:lnSpc>
              <a:buFont typeface="+mj-lt"/>
              <a:buAutoNum type="arabicParenR"/>
              <a:defRPr/>
            </a:pPr>
            <a:r>
              <a:rPr lang="en-US" sz="1100" dirty="0"/>
              <a:t>Make clear that Icebergs are not always bad, wrong, or in need of being changed.</a:t>
            </a:r>
          </a:p>
          <a:p>
            <a:pPr marL="232802" indent="-232802">
              <a:lnSpc>
                <a:spcPct val="100000"/>
              </a:lnSpc>
              <a:buFont typeface="+mj-lt"/>
              <a:buAutoNum type="arabicParenR"/>
              <a:defRPr/>
            </a:pPr>
            <a:endParaRPr lang="en-US" sz="700" dirty="0"/>
          </a:p>
          <a:p>
            <a:pPr marL="231895" indent="-231895">
              <a:lnSpc>
                <a:spcPct val="100000"/>
              </a:lnSpc>
              <a:spcBef>
                <a:spcPts val="0"/>
              </a:spcBef>
              <a:defRPr/>
            </a:pPr>
            <a:r>
              <a:rPr lang="en-US" sz="1100" b="1" dirty="0"/>
              <a:t>Key Points: </a:t>
            </a:r>
          </a:p>
          <a:p>
            <a:pPr marL="231895" indent="-231895">
              <a:lnSpc>
                <a:spcPct val="100000"/>
              </a:lnSpc>
              <a:spcBef>
                <a:spcPts val="0"/>
              </a:spcBef>
              <a:defRPr/>
            </a:pPr>
            <a:endParaRPr lang="en-US" sz="500" b="1" dirty="0"/>
          </a:p>
          <a:p>
            <a:pPr marL="232802" indent="-232802">
              <a:lnSpc>
                <a:spcPct val="100000"/>
              </a:lnSpc>
              <a:spcBef>
                <a:spcPts val="0"/>
              </a:spcBef>
              <a:buFont typeface="+mj-lt"/>
              <a:buAutoNum type="arabicParenR"/>
              <a:defRPr/>
            </a:pPr>
            <a:r>
              <a:rPr lang="en-US" sz="1100" dirty="0"/>
              <a:t>Icebergs are not fully in our awareness, but we can learn to identify them. </a:t>
            </a:r>
          </a:p>
        </p:txBody>
      </p:sp>
      <p:sp>
        <p:nvSpPr>
          <p:cNvPr id="6" name="Slide Number Placeholder 5"/>
          <p:cNvSpPr>
            <a:spLocks noGrp="1"/>
          </p:cNvSpPr>
          <p:nvPr>
            <p:ph type="sldNum" sz="quarter" idx="5"/>
          </p:nvPr>
        </p:nvSpPr>
        <p:spPr/>
        <p:txBody>
          <a:bodyPr/>
          <a:lstStyle/>
          <a:p>
            <a:pPr>
              <a:defRPr/>
            </a:pPr>
            <a:fld id="{D42DAD66-63F8-4BDD-8E7E-29502681707F}" type="slidenum">
              <a:rPr lang="en-US" smtClean="0"/>
              <a:pPr>
                <a:defRPr/>
              </a:pPr>
              <a:t>80</a:t>
            </a:fld>
            <a:endParaRPr lang="en-US" dirty="0"/>
          </a:p>
        </p:txBody>
      </p:sp>
      <p:sp>
        <p:nvSpPr>
          <p:cNvPr id="35845" name="TextBox 6"/>
          <p:cNvSpPr txBox="1">
            <a:spLocks noChangeArrowheads="1"/>
          </p:cNvSpPr>
          <p:nvPr/>
        </p:nvSpPr>
        <p:spPr bwMode="auto">
          <a:xfrm>
            <a:off x="1904740" y="3"/>
            <a:ext cx="533996" cy="281323"/>
          </a:xfrm>
          <a:prstGeom prst="rect">
            <a:avLst/>
          </a:prstGeom>
          <a:noFill/>
          <a:ln w="12700">
            <a:solidFill>
              <a:schemeClr val="tx1"/>
            </a:solidFill>
            <a:miter lim="800000"/>
            <a:headEnd/>
            <a:tailEnd/>
          </a:ln>
        </p:spPr>
        <p:txBody>
          <a:bodyPr lIns="0" tIns="0" rIns="0" bIns="0">
            <a:spAutoFit/>
          </a:bodyPr>
          <a:lstStyle/>
          <a:p>
            <a:pPr algn="ctr"/>
            <a:r>
              <a:rPr lang="en-US" altLang="en-US" sz="900" b="1" dirty="0">
                <a:latin typeface="Verdana" pitchFamily="34" charset="0"/>
              </a:rPr>
              <a:t>Slide Builds</a:t>
            </a:r>
          </a:p>
        </p:txBody>
      </p:sp>
      <p:sp>
        <p:nvSpPr>
          <p:cNvPr id="8"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593872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08928" y="3238680"/>
            <a:ext cx="3829249" cy="5687282"/>
          </a:xfrm>
        </p:spPr>
        <p:txBody>
          <a:bodyPr wrap="square" numCol="1" anchor="t" anchorCtr="0" compatLnSpc="1">
            <a:prstTxWarp prst="textNoShape">
              <a:avLst/>
            </a:prstTxWarp>
            <a:normAutofit/>
          </a:bodyPr>
          <a:lstStyle/>
          <a:p>
            <a:pPr>
              <a:lnSpc>
                <a:spcPct val="100000"/>
              </a:lnSpc>
              <a:spcBef>
                <a:spcPts val="0"/>
              </a:spcBef>
              <a:defRPr/>
            </a:pPr>
            <a:r>
              <a:rPr lang="en-US" sz="1100" b="1" dirty="0"/>
              <a:t>Instructor Notes: </a:t>
            </a:r>
            <a:endParaRPr lang="en-US" sz="1100" dirty="0"/>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Review the list with students and ask students to identify two or three other Icebergs.</a:t>
            </a:r>
          </a:p>
          <a:p>
            <a:pPr>
              <a:lnSpc>
                <a:spcPct val="100000"/>
              </a:lnSpc>
              <a:spcBef>
                <a:spcPts val="0"/>
              </a:spcBef>
              <a:defRPr/>
            </a:pPr>
            <a:endParaRPr lang="en-US" sz="1100" dirty="0"/>
          </a:p>
          <a:p>
            <a:pPr>
              <a:lnSpc>
                <a:spcPct val="100000"/>
              </a:lnSpc>
              <a:spcBef>
                <a:spcPts val="0"/>
              </a:spcBef>
              <a:defRPr/>
            </a:pPr>
            <a:r>
              <a:rPr lang="en-US" sz="1100" b="1" dirty="0"/>
              <a:t>Key Points:</a:t>
            </a:r>
          </a:p>
          <a:p>
            <a:pPr>
              <a:lnSpc>
                <a:spcPct val="100000"/>
              </a:lnSpc>
              <a:spcBef>
                <a:spcPts val="0"/>
              </a:spcBef>
              <a:defRPr/>
            </a:pPr>
            <a:endParaRPr lang="en-US" sz="1100" b="1" dirty="0"/>
          </a:p>
          <a:p>
            <a:pPr marL="232802" lvl="1" indent="-232802" eaLnBrk="1" hangingPunct="1">
              <a:lnSpc>
                <a:spcPct val="100000"/>
              </a:lnSpc>
              <a:buFont typeface="+mj-lt"/>
              <a:buAutoNum type="arabicParenR"/>
              <a:defRPr/>
            </a:pPr>
            <a:r>
              <a:rPr lang="en-US" sz="1100" dirty="0"/>
              <a:t>Icebergs are often broad rules for how the world SHOULD operate or how the world IS.</a:t>
            </a:r>
          </a:p>
          <a:p>
            <a:pPr marL="232802" lvl="1" indent="-232802" eaLnBrk="1" hangingPunct="1">
              <a:lnSpc>
                <a:spcPct val="100000"/>
              </a:lnSpc>
              <a:buFont typeface="+mj-lt"/>
              <a:buAutoNum type="arabicParenR"/>
              <a:defRPr/>
            </a:pPr>
            <a:r>
              <a:rPr lang="en-US" sz="1100" dirty="0"/>
              <a:t>People have many different Icebergs, and it is important not to judge someone else’s Icebergs.</a:t>
            </a:r>
          </a:p>
          <a:p>
            <a:pPr>
              <a:lnSpc>
                <a:spcPct val="100000"/>
              </a:lnSpc>
              <a:spcBef>
                <a:spcPts val="0"/>
              </a:spcBef>
              <a:defRPr/>
            </a:pPr>
            <a:endParaRPr lang="en-US" sz="1100" dirty="0">
              <a:solidFill>
                <a:srgbClr val="FF3300"/>
              </a:solidFill>
            </a:endParaRPr>
          </a:p>
        </p:txBody>
      </p:sp>
      <p:sp>
        <p:nvSpPr>
          <p:cNvPr id="6" name="Slide Number Placeholder 5"/>
          <p:cNvSpPr>
            <a:spLocks noGrp="1"/>
          </p:cNvSpPr>
          <p:nvPr>
            <p:ph type="sldNum" sz="quarter" idx="5"/>
          </p:nvPr>
        </p:nvSpPr>
        <p:spPr/>
        <p:txBody>
          <a:bodyPr/>
          <a:lstStyle/>
          <a:p>
            <a:pPr>
              <a:defRPr/>
            </a:pPr>
            <a:fld id="{15CC66B9-4198-465F-ACE2-E5CAC9F7F408}" type="slidenum">
              <a:rPr lang="en-US" smtClean="0"/>
              <a:pPr>
                <a:defRPr/>
              </a:pPr>
              <a:t>81</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5814603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08928" y="3238680"/>
            <a:ext cx="3829249" cy="5687282"/>
          </a:xfrm>
        </p:spPr>
        <p:txBody>
          <a:bodyPr>
            <a:normAutofit/>
          </a:bodyPr>
          <a:lstStyle/>
          <a:p>
            <a:pPr>
              <a:defRPr/>
            </a:pPr>
            <a:r>
              <a:rPr lang="en-US" sz="1100" b="1" dirty="0"/>
              <a:t>Instructor Notes:</a:t>
            </a:r>
          </a:p>
          <a:p>
            <a:pPr>
              <a:defRPr/>
            </a:pPr>
            <a:endParaRPr lang="en-US" sz="1100" b="1" dirty="0"/>
          </a:p>
          <a:p>
            <a:pPr>
              <a:defRPr/>
            </a:pPr>
            <a:r>
              <a:rPr lang="en-US" sz="1100" b="1" u="sng" dirty="0"/>
              <a:t>Hook</a:t>
            </a:r>
            <a:r>
              <a:rPr lang="en-US" sz="1100" u="sng" dirty="0"/>
              <a:t> (Low-Tech)</a:t>
            </a:r>
          </a:p>
          <a:p>
            <a:pPr>
              <a:defRPr/>
            </a:pPr>
            <a:endParaRPr lang="en-US" sz="1100" u="sng" dirty="0"/>
          </a:p>
          <a:p>
            <a:pPr marL="232802" indent="-232802">
              <a:buFont typeface="+mj-lt"/>
              <a:buAutoNum type="arabicParenR"/>
              <a:defRPr/>
            </a:pPr>
            <a:r>
              <a:rPr lang="en-US" sz="1100" dirty="0"/>
              <a:t>Refer students to the Participant Workbook. </a:t>
            </a:r>
          </a:p>
          <a:p>
            <a:pPr marL="232802" indent="-232802">
              <a:buFont typeface="+mj-lt"/>
              <a:buAutoNum type="arabicParenR"/>
              <a:defRPr/>
            </a:pPr>
            <a:r>
              <a:rPr lang="en-US" sz="1100" dirty="0"/>
              <a:t>Remind students that not all Icebergs are bad.</a:t>
            </a:r>
          </a:p>
          <a:p>
            <a:pPr marL="232802" indent="-232802">
              <a:buFont typeface="+mj-lt"/>
              <a:buAutoNum type="arabicParenR"/>
              <a:defRPr/>
            </a:pPr>
            <a:r>
              <a:rPr lang="en-US" sz="1100" dirty="0"/>
              <a:t>Encourage students to think about the values their family teaches them and movies or books they enjoy to help them come up with Icebergs. </a:t>
            </a:r>
          </a:p>
          <a:p>
            <a:pPr marL="232802" indent="-232802">
              <a:buFont typeface="+mj-lt"/>
              <a:buAutoNum type="arabicParenR"/>
              <a:defRPr/>
            </a:pPr>
            <a:r>
              <a:rPr lang="en-US" sz="1100" dirty="0"/>
              <a:t>Students write as many of their own Icebergs as they can. </a:t>
            </a:r>
          </a:p>
        </p:txBody>
      </p:sp>
      <p:sp>
        <p:nvSpPr>
          <p:cNvPr id="4" name="Slide Number Placeholder 3"/>
          <p:cNvSpPr>
            <a:spLocks noGrp="1"/>
          </p:cNvSpPr>
          <p:nvPr>
            <p:ph type="sldNum" sz="quarter" idx="5"/>
          </p:nvPr>
        </p:nvSpPr>
        <p:spPr/>
        <p:txBody>
          <a:bodyPr/>
          <a:lstStyle/>
          <a:p>
            <a:pPr>
              <a:defRPr/>
            </a:pPr>
            <a:fld id="{4D7F3671-D76D-4637-8B64-C6E85ED16E39}" type="slidenum">
              <a:rPr lang="en-US" smtClean="0"/>
              <a:pPr>
                <a:defRPr/>
              </a:pPr>
              <a:t>82</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6573554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10439" y="3238680"/>
            <a:ext cx="3829249" cy="5687282"/>
          </a:xfrm>
        </p:spPr>
        <p:txBody>
          <a:bodyPr>
            <a:normAutofit/>
          </a:bodyPr>
          <a:lstStyle/>
          <a:p>
            <a:pPr>
              <a:lnSpc>
                <a:spcPct val="100000"/>
              </a:lnSpc>
              <a:spcBef>
                <a:spcPts val="0"/>
              </a:spcBef>
              <a:defRPr/>
            </a:pPr>
            <a:r>
              <a:rPr lang="en-US" sz="1100" b="1" dirty="0"/>
              <a:t>Trainer Notes:</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Tell students when they would need to detect an Iceberg.</a:t>
            </a:r>
          </a:p>
          <a:p>
            <a:pPr marL="232802" indent="-232802">
              <a:lnSpc>
                <a:spcPct val="100000"/>
              </a:lnSpc>
              <a:spcBef>
                <a:spcPts val="0"/>
              </a:spcBef>
              <a:buFont typeface="+mj-lt"/>
              <a:buAutoNum type="arabicParenR"/>
              <a:defRPr/>
            </a:pPr>
            <a:r>
              <a:rPr lang="en-US" sz="1100" dirty="0"/>
              <a:t>Instruct students to underline DON’T MAKE SENSE in their Participant Workbook.</a:t>
            </a:r>
          </a:p>
          <a:p>
            <a:pPr marL="232802" indent="-232802">
              <a:lnSpc>
                <a:spcPct val="100000"/>
              </a:lnSpc>
              <a:spcBef>
                <a:spcPts val="0"/>
              </a:spcBef>
              <a:buFont typeface="+mj-lt"/>
              <a:buAutoNum type="arabicParenR"/>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a:lnSpc>
                <a:spcPct val="100000"/>
              </a:lnSpc>
              <a:spcBef>
                <a:spcPts val="0"/>
              </a:spcBef>
              <a:defRPr/>
            </a:pPr>
            <a:r>
              <a:rPr lang="en-US" sz="1100" dirty="0"/>
              <a:t>Icebergs often need to be detected if your emotions and reactions don’t make sense; they confuse you based on your Heat-of-the-Moment Thought. </a:t>
            </a:r>
          </a:p>
          <a:p>
            <a:pPr marL="221464" indent="-221464">
              <a:lnSpc>
                <a:spcPct val="100000"/>
              </a:lnSpc>
              <a:spcBef>
                <a:spcPts val="0"/>
              </a:spcBef>
              <a:defRPr/>
            </a:pPr>
            <a:endParaRPr lang="en-US" sz="1100" dirty="0"/>
          </a:p>
        </p:txBody>
      </p:sp>
      <p:sp>
        <p:nvSpPr>
          <p:cNvPr id="4" name="Slide Number Placeholder 3"/>
          <p:cNvSpPr>
            <a:spLocks noGrp="1"/>
          </p:cNvSpPr>
          <p:nvPr>
            <p:ph type="sldNum" sz="quarter" idx="5"/>
          </p:nvPr>
        </p:nvSpPr>
        <p:spPr/>
        <p:txBody>
          <a:bodyPr/>
          <a:lstStyle/>
          <a:p>
            <a:pPr>
              <a:defRPr/>
            </a:pPr>
            <a:fld id="{8F7C527D-DD15-422D-A964-CA03981CF431}" type="slidenum">
              <a:rPr lang="en-US" smtClean="0"/>
              <a:pPr>
                <a:defRPr/>
              </a:pPr>
              <a:t>83</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040114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4035" name="Notes Placeholder 2"/>
          <p:cNvSpPr>
            <a:spLocks noGrp="1"/>
          </p:cNvSpPr>
          <p:nvPr>
            <p:ph type="body" idx="1"/>
          </p:nvPr>
        </p:nvSpPr>
        <p:spPr bwMode="auto">
          <a:xfrm>
            <a:off x="108928"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Trainer Notes: </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Read the scenario on the slide. </a:t>
            </a:r>
          </a:p>
          <a:p>
            <a:pPr marL="232802" indent="-232802">
              <a:lnSpc>
                <a:spcPct val="100000"/>
              </a:lnSpc>
              <a:spcBef>
                <a:spcPts val="0"/>
              </a:spcBef>
              <a:buFont typeface="+mj-lt"/>
              <a:buAutoNum type="arabicParenR"/>
              <a:defRPr/>
            </a:pPr>
            <a:r>
              <a:rPr lang="en-US" sz="1100" dirty="0"/>
              <a:t>Ask students if Sam needs to detect an Iceberg and if so, have them explain why.</a:t>
            </a:r>
          </a:p>
          <a:p>
            <a:pPr marL="232802" indent="-232802">
              <a:lnSpc>
                <a:spcPct val="100000"/>
              </a:lnSpc>
              <a:spcBef>
                <a:spcPts val="0"/>
              </a:spcBef>
              <a:buFont typeface="+mj-lt"/>
              <a:buAutoNum type="arabicParenR"/>
              <a:defRPr/>
            </a:pPr>
            <a:r>
              <a:rPr lang="en-US" sz="1100" dirty="0"/>
              <a:t>In this example, explain that Detect Icebergs is NOT needed because Sam’s emotions and reactions make sense based on her Heat-of-the-Moment Thought. </a:t>
            </a:r>
          </a:p>
          <a:p>
            <a:pPr>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Not all strong emotions and reactions are driven by Icebergs. Sometimes our Heat-of-the-Moment Thoughts explain our strong emotions and reactions. </a:t>
            </a:r>
          </a:p>
          <a:p>
            <a:pPr marL="221464" indent="-221464">
              <a:lnSpc>
                <a:spcPct val="100000"/>
              </a:lnSpc>
              <a:spcBef>
                <a:spcPts val="0"/>
              </a:spcBef>
              <a:defRPr/>
            </a:pPr>
            <a:endParaRPr lang="en-US" sz="1000" dirty="0"/>
          </a:p>
        </p:txBody>
      </p:sp>
      <p:sp>
        <p:nvSpPr>
          <p:cNvPr id="290821" name="Slide Number Placeholder 4"/>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6496" indent="-287114" eaLnBrk="0" hangingPunct="0">
              <a:defRPr>
                <a:solidFill>
                  <a:schemeClr val="tx1"/>
                </a:solidFill>
                <a:latin typeface="Arial" pitchFamily="34" charset="0"/>
              </a:defRPr>
            </a:lvl2pPr>
            <a:lvl3pPr marL="1148457" indent="-229692" eaLnBrk="0" hangingPunct="0">
              <a:defRPr>
                <a:solidFill>
                  <a:schemeClr val="tx1"/>
                </a:solidFill>
                <a:latin typeface="Arial" pitchFamily="34" charset="0"/>
              </a:defRPr>
            </a:lvl3pPr>
            <a:lvl4pPr marL="1607839" indent="-229692" eaLnBrk="0" hangingPunct="0">
              <a:defRPr>
                <a:solidFill>
                  <a:schemeClr val="tx1"/>
                </a:solidFill>
                <a:latin typeface="Arial" pitchFamily="34" charset="0"/>
              </a:defRPr>
            </a:lvl4pPr>
            <a:lvl5pPr marL="2067223" indent="-229692" eaLnBrk="0" hangingPunct="0">
              <a:defRPr>
                <a:solidFill>
                  <a:schemeClr val="tx1"/>
                </a:solidFill>
                <a:latin typeface="Arial" pitchFamily="34" charset="0"/>
              </a:defRPr>
            </a:lvl5pPr>
            <a:lvl6pPr marL="2526606" indent="-229692" eaLnBrk="0" fontAlgn="base" hangingPunct="0">
              <a:spcBef>
                <a:spcPct val="0"/>
              </a:spcBef>
              <a:spcAft>
                <a:spcPct val="0"/>
              </a:spcAft>
              <a:defRPr>
                <a:solidFill>
                  <a:schemeClr val="tx1"/>
                </a:solidFill>
                <a:latin typeface="Arial" pitchFamily="34" charset="0"/>
              </a:defRPr>
            </a:lvl6pPr>
            <a:lvl7pPr marL="2985987" indent="-229692" eaLnBrk="0" fontAlgn="base" hangingPunct="0">
              <a:spcBef>
                <a:spcPct val="0"/>
              </a:spcBef>
              <a:spcAft>
                <a:spcPct val="0"/>
              </a:spcAft>
              <a:defRPr>
                <a:solidFill>
                  <a:schemeClr val="tx1"/>
                </a:solidFill>
                <a:latin typeface="Arial" pitchFamily="34" charset="0"/>
              </a:defRPr>
            </a:lvl7pPr>
            <a:lvl8pPr marL="3445370" indent="-229692" eaLnBrk="0" fontAlgn="base" hangingPunct="0">
              <a:spcBef>
                <a:spcPct val="0"/>
              </a:spcBef>
              <a:spcAft>
                <a:spcPct val="0"/>
              </a:spcAft>
              <a:defRPr>
                <a:solidFill>
                  <a:schemeClr val="tx1"/>
                </a:solidFill>
                <a:latin typeface="Arial" pitchFamily="34" charset="0"/>
              </a:defRPr>
            </a:lvl8pPr>
            <a:lvl9pPr marL="3904753" indent="-229692" eaLnBrk="0" fontAlgn="base" hangingPunct="0">
              <a:spcBef>
                <a:spcPct val="0"/>
              </a:spcBef>
              <a:spcAft>
                <a:spcPct val="0"/>
              </a:spcAft>
              <a:defRPr>
                <a:solidFill>
                  <a:schemeClr val="tx1"/>
                </a:solidFill>
                <a:latin typeface="Arial" pitchFamily="34" charset="0"/>
              </a:defRPr>
            </a:lvl9pPr>
          </a:lstStyle>
          <a:p>
            <a:pPr eaLnBrk="1" hangingPunct="1">
              <a:defRPr/>
            </a:pPr>
            <a:fld id="{714D3C36-0D0F-46EE-B7C7-CE170CEAE738}" type="slidenum">
              <a:rPr lang="en-US">
                <a:solidFill>
                  <a:prstClr val="black"/>
                </a:solidFill>
                <a:latin typeface="Verdana" pitchFamily="34" charset="0"/>
              </a:rPr>
              <a:pPr eaLnBrk="1" hangingPunct="1">
                <a:defRPr/>
              </a:pPr>
              <a:t>84</a:t>
            </a:fld>
            <a:endParaRPr lang="en-US" dirty="0">
              <a:solidFill>
                <a:prstClr val="black"/>
              </a:solidFill>
              <a:latin typeface="Verdana" pitchFamily="34" charset="0"/>
            </a:endParaRPr>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8887997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6083" name="Notes Placeholder 2"/>
          <p:cNvSpPr>
            <a:spLocks noGrp="1"/>
          </p:cNvSpPr>
          <p:nvPr>
            <p:ph type="body" idx="1"/>
          </p:nvPr>
        </p:nvSpPr>
        <p:spPr bwMode="auto">
          <a:xfrm>
            <a:off x="108929" y="3238680"/>
            <a:ext cx="4037269" cy="5687282"/>
          </a:xfrm>
        </p:spPr>
        <p:txBody>
          <a:bodyPr wrap="square" numCol="1" anchor="t" anchorCtr="0" compatLnSpc="1">
            <a:prstTxWarp prst="textNoShape">
              <a:avLst/>
            </a:prstTxWarp>
            <a:normAutofit/>
          </a:bodyPr>
          <a:lstStyle/>
          <a:p>
            <a:pPr>
              <a:buFont typeface="Calibri" pitchFamily="34" charset="0"/>
              <a:buNone/>
              <a:defRPr/>
            </a:pPr>
            <a:r>
              <a:rPr lang="en-US" sz="1100" b="1" dirty="0"/>
              <a:t>Trainer Notes: </a:t>
            </a:r>
          </a:p>
          <a:p>
            <a:pPr>
              <a:buFont typeface="Calibri" pitchFamily="34" charset="0"/>
              <a:buNone/>
              <a:defRPr/>
            </a:pPr>
            <a:endParaRPr lang="en-US" sz="1100" b="1" dirty="0"/>
          </a:p>
          <a:p>
            <a:pPr marL="232802" indent="-232802">
              <a:buFont typeface="+mj-lt"/>
              <a:buAutoNum type="arabicParenR"/>
              <a:defRPr/>
            </a:pPr>
            <a:r>
              <a:rPr lang="en-US" sz="1100" dirty="0"/>
              <a:t>Read the scenario on the slide. </a:t>
            </a:r>
          </a:p>
          <a:p>
            <a:pPr marL="232802" indent="-232802">
              <a:buFont typeface="+mj-lt"/>
              <a:buAutoNum type="arabicParenR"/>
              <a:defRPr/>
            </a:pPr>
            <a:r>
              <a:rPr lang="en-US" sz="1100" dirty="0"/>
              <a:t>Ask students if Joe needs to detect an Iceberg and if so, have them explain why.</a:t>
            </a:r>
          </a:p>
          <a:p>
            <a:pPr marL="232802" indent="-232802">
              <a:buFont typeface="+mj-lt"/>
              <a:buAutoNum type="arabicParenR"/>
              <a:defRPr/>
            </a:pPr>
            <a:r>
              <a:rPr lang="en-US" sz="1100" dirty="0"/>
              <a:t>In this example, explain that Detect Icebergs </a:t>
            </a:r>
            <a:r>
              <a:rPr lang="en-US" sz="1100" u="sng" dirty="0"/>
              <a:t>IS</a:t>
            </a:r>
            <a:r>
              <a:rPr lang="en-US" sz="1100" dirty="0"/>
              <a:t> needed because Joe’s emotions and reactions don’t make sense based on his Heat-of-the-Moment Thought. </a:t>
            </a:r>
          </a:p>
          <a:p>
            <a:pPr>
              <a:defRPr/>
            </a:pPr>
            <a:endParaRPr lang="en-US" sz="1100" dirty="0"/>
          </a:p>
          <a:p>
            <a:pPr marL="221464" indent="-221464">
              <a:defRPr/>
            </a:pPr>
            <a:r>
              <a:rPr lang="en-US" sz="1100" b="1" dirty="0"/>
              <a:t>Key Points:</a:t>
            </a:r>
          </a:p>
          <a:p>
            <a:pPr marL="221464" indent="-221464">
              <a:defRPr/>
            </a:pPr>
            <a:endParaRPr lang="en-US" sz="1100" b="1" dirty="0"/>
          </a:p>
          <a:p>
            <a:pPr>
              <a:defRPr/>
            </a:pPr>
            <a:r>
              <a:rPr lang="en-US" sz="1100" dirty="0"/>
              <a:t>The skill of Detect Icebergs may be helpful here so that Joe can understand why he reacted so strongly, and to evaluate his Iceberg. </a:t>
            </a:r>
          </a:p>
          <a:p>
            <a:pPr>
              <a:defRPr/>
            </a:pPr>
            <a:endParaRPr lang="en-US" sz="1100" dirty="0"/>
          </a:p>
        </p:txBody>
      </p:sp>
      <p:sp>
        <p:nvSpPr>
          <p:cNvPr id="289797" name="Slide Number Placeholder 4"/>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6496" indent="-287114" eaLnBrk="0" hangingPunct="0">
              <a:defRPr>
                <a:solidFill>
                  <a:schemeClr val="tx1"/>
                </a:solidFill>
                <a:latin typeface="Arial" pitchFamily="34" charset="0"/>
              </a:defRPr>
            </a:lvl2pPr>
            <a:lvl3pPr marL="1148457" indent="-229692" eaLnBrk="0" hangingPunct="0">
              <a:defRPr>
                <a:solidFill>
                  <a:schemeClr val="tx1"/>
                </a:solidFill>
                <a:latin typeface="Arial" pitchFamily="34" charset="0"/>
              </a:defRPr>
            </a:lvl3pPr>
            <a:lvl4pPr marL="1607839" indent="-229692" eaLnBrk="0" hangingPunct="0">
              <a:defRPr>
                <a:solidFill>
                  <a:schemeClr val="tx1"/>
                </a:solidFill>
                <a:latin typeface="Arial" pitchFamily="34" charset="0"/>
              </a:defRPr>
            </a:lvl4pPr>
            <a:lvl5pPr marL="2067223" indent="-229692" eaLnBrk="0" hangingPunct="0">
              <a:defRPr>
                <a:solidFill>
                  <a:schemeClr val="tx1"/>
                </a:solidFill>
                <a:latin typeface="Arial" pitchFamily="34" charset="0"/>
              </a:defRPr>
            </a:lvl5pPr>
            <a:lvl6pPr marL="2526606" indent="-229692" eaLnBrk="0" fontAlgn="base" hangingPunct="0">
              <a:spcBef>
                <a:spcPct val="0"/>
              </a:spcBef>
              <a:spcAft>
                <a:spcPct val="0"/>
              </a:spcAft>
              <a:defRPr>
                <a:solidFill>
                  <a:schemeClr val="tx1"/>
                </a:solidFill>
                <a:latin typeface="Arial" pitchFamily="34" charset="0"/>
              </a:defRPr>
            </a:lvl6pPr>
            <a:lvl7pPr marL="2985987" indent="-229692" eaLnBrk="0" fontAlgn="base" hangingPunct="0">
              <a:spcBef>
                <a:spcPct val="0"/>
              </a:spcBef>
              <a:spcAft>
                <a:spcPct val="0"/>
              </a:spcAft>
              <a:defRPr>
                <a:solidFill>
                  <a:schemeClr val="tx1"/>
                </a:solidFill>
                <a:latin typeface="Arial" pitchFamily="34" charset="0"/>
              </a:defRPr>
            </a:lvl7pPr>
            <a:lvl8pPr marL="3445370" indent="-229692" eaLnBrk="0" fontAlgn="base" hangingPunct="0">
              <a:spcBef>
                <a:spcPct val="0"/>
              </a:spcBef>
              <a:spcAft>
                <a:spcPct val="0"/>
              </a:spcAft>
              <a:defRPr>
                <a:solidFill>
                  <a:schemeClr val="tx1"/>
                </a:solidFill>
                <a:latin typeface="Arial" pitchFamily="34" charset="0"/>
              </a:defRPr>
            </a:lvl8pPr>
            <a:lvl9pPr marL="3904753" indent="-229692" eaLnBrk="0" fontAlgn="base" hangingPunct="0">
              <a:spcBef>
                <a:spcPct val="0"/>
              </a:spcBef>
              <a:spcAft>
                <a:spcPct val="0"/>
              </a:spcAft>
              <a:defRPr>
                <a:solidFill>
                  <a:schemeClr val="tx1"/>
                </a:solidFill>
                <a:latin typeface="Arial" pitchFamily="34" charset="0"/>
              </a:defRPr>
            </a:lvl9pPr>
          </a:lstStyle>
          <a:p>
            <a:pPr eaLnBrk="1" hangingPunct="1">
              <a:defRPr/>
            </a:pPr>
            <a:fld id="{DA3BA543-CD20-4AEF-AEC0-16E4D931112A}" type="slidenum">
              <a:rPr lang="en-US">
                <a:solidFill>
                  <a:prstClr val="black"/>
                </a:solidFill>
                <a:latin typeface="Verdana" pitchFamily="34" charset="0"/>
              </a:rPr>
              <a:pPr eaLnBrk="1" hangingPunct="1">
                <a:defRPr/>
              </a:pPr>
              <a:t>85</a:t>
            </a:fld>
            <a:endParaRPr lang="en-US" dirty="0">
              <a:solidFill>
                <a:prstClr val="black"/>
              </a:solidFill>
              <a:latin typeface="Verdana" pitchFamily="34" charset="0"/>
            </a:endParaRPr>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5911808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08928" y="3238677"/>
            <a:ext cx="3829249" cy="6057723"/>
          </a:xfrm>
        </p:spPr>
        <p:txBody>
          <a:bodyPr/>
          <a:lstStyle/>
          <a:p>
            <a:pPr>
              <a:lnSpc>
                <a:spcPct val="100000"/>
              </a:lnSpc>
              <a:spcBef>
                <a:spcPts val="0"/>
              </a:spcBef>
              <a:defRPr/>
            </a:pPr>
            <a:r>
              <a:rPr lang="en-US" sz="1100" b="1" dirty="0"/>
              <a:t>Instructor Notes: </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Complete this demonstration with someone playing the role of “bad friend.”</a:t>
            </a:r>
          </a:p>
          <a:p>
            <a:pPr marL="232802" indent="-232802">
              <a:lnSpc>
                <a:spcPct val="100000"/>
              </a:lnSpc>
              <a:spcBef>
                <a:spcPts val="0"/>
              </a:spcBef>
              <a:buFont typeface="+mj-lt"/>
              <a:buAutoNum type="arabicParenR"/>
              <a:defRPr/>
            </a:pPr>
            <a:r>
              <a:rPr lang="en-US" sz="1100" dirty="0"/>
              <a:t>Instructor describes the scenario: </a:t>
            </a:r>
          </a:p>
          <a:p>
            <a:pPr marL="465603" lvl="1" indent="-232802">
              <a:lnSpc>
                <a:spcPct val="100000"/>
              </a:lnSpc>
              <a:spcBef>
                <a:spcPts val="0"/>
              </a:spcBef>
              <a:buFont typeface="+mj-lt"/>
              <a:buAutoNum type="arabicParenR"/>
              <a:defRPr/>
            </a:pPr>
            <a:r>
              <a:rPr lang="en-US" sz="1100" dirty="0"/>
              <a:t>“I have had a “D” average in science all year and really needed to bring it up. I studied for 5 hours an “A” on the final exam. I was and earned then called to the office for a meeting with the principal and my teacher and was accused of cheating.” </a:t>
            </a:r>
          </a:p>
          <a:p>
            <a:pPr marL="232802" indent="-232802">
              <a:lnSpc>
                <a:spcPct val="100000"/>
              </a:lnSpc>
              <a:spcBef>
                <a:spcPts val="0"/>
              </a:spcBef>
              <a:buFont typeface="+mj-lt"/>
              <a:buAutoNum type="arabicParenR"/>
              <a:defRPr/>
            </a:pPr>
            <a:r>
              <a:rPr lang="en-US" sz="1100" dirty="0"/>
              <a:t>Instructor walks through ATC:</a:t>
            </a:r>
          </a:p>
          <a:p>
            <a:pPr marL="465603" lvl="1" indent="-232802">
              <a:lnSpc>
                <a:spcPct val="100000"/>
              </a:lnSpc>
              <a:spcBef>
                <a:spcPts val="0"/>
              </a:spcBef>
              <a:buFont typeface="Arial" panose="020B0604020202020204" pitchFamily="34" charset="0"/>
              <a:buChar char="•"/>
              <a:defRPr/>
            </a:pPr>
            <a:r>
              <a:rPr lang="en-US" sz="1100" b="1" dirty="0"/>
              <a:t>AE: </a:t>
            </a:r>
            <a:r>
              <a:rPr lang="en-US" sz="1100" dirty="0"/>
              <a:t>I was called to the principal’s office and accused of cheating on my science final exam. </a:t>
            </a:r>
          </a:p>
          <a:p>
            <a:pPr marL="465603" lvl="1" indent="-232802">
              <a:lnSpc>
                <a:spcPct val="100000"/>
              </a:lnSpc>
              <a:spcBef>
                <a:spcPts val="0"/>
              </a:spcBef>
              <a:buFont typeface="Arial" panose="020B0604020202020204" pitchFamily="34" charset="0"/>
              <a:buChar char="•"/>
              <a:defRPr/>
            </a:pPr>
            <a:r>
              <a:rPr lang="en-US" sz="1100" b="1" dirty="0"/>
              <a:t>T: </a:t>
            </a:r>
            <a:r>
              <a:rPr lang="en-US" sz="1100" dirty="0"/>
              <a:t>“I can’t believe they think I cheated.”</a:t>
            </a:r>
          </a:p>
          <a:p>
            <a:pPr marL="465603" lvl="1" indent="-232802">
              <a:lnSpc>
                <a:spcPct val="100000"/>
              </a:lnSpc>
              <a:spcBef>
                <a:spcPts val="0"/>
              </a:spcBef>
              <a:buFont typeface="Arial" panose="020B0604020202020204" pitchFamily="34" charset="0"/>
              <a:buChar char="•"/>
              <a:defRPr/>
            </a:pPr>
            <a:r>
              <a:rPr lang="en-US" sz="1100" b="1" dirty="0"/>
              <a:t>E: </a:t>
            </a:r>
            <a:r>
              <a:rPr lang="en-US" sz="1100" dirty="0"/>
              <a:t>Enraged</a:t>
            </a:r>
          </a:p>
          <a:p>
            <a:pPr marL="465603" lvl="1" indent="-232802">
              <a:lnSpc>
                <a:spcPct val="100000"/>
              </a:lnSpc>
              <a:spcBef>
                <a:spcPts val="0"/>
              </a:spcBef>
              <a:buFont typeface="Arial" panose="020B0604020202020204" pitchFamily="34" charset="0"/>
              <a:buChar char="•"/>
              <a:defRPr/>
            </a:pPr>
            <a:r>
              <a:rPr lang="en-US" sz="1100" b="1" dirty="0"/>
              <a:t>R: </a:t>
            </a:r>
            <a:r>
              <a:rPr lang="en-US" sz="1100" dirty="0"/>
              <a:t>Heart starts racing, teeth clenched, and begin to scream and yell at the teacher and principal.</a:t>
            </a:r>
          </a:p>
          <a:p>
            <a:pPr marL="232802" indent="-232802">
              <a:lnSpc>
                <a:spcPct val="100000"/>
              </a:lnSpc>
              <a:spcBef>
                <a:spcPts val="0"/>
              </a:spcBef>
              <a:buFont typeface="+mj-lt"/>
              <a:buAutoNum type="arabicParenR"/>
              <a:defRPr/>
            </a:pPr>
            <a:r>
              <a:rPr lang="en-US" sz="1100" dirty="0"/>
              <a:t>Instructor asks students if the skill of Detect Icebergs is needed.</a:t>
            </a:r>
          </a:p>
          <a:p>
            <a:pPr marL="232802" indent="-232802">
              <a:lnSpc>
                <a:spcPct val="100000"/>
              </a:lnSpc>
              <a:spcBef>
                <a:spcPts val="0"/>
              </a:spcBef>
              <a:buFont typeface="+mj-lt"/>
              <a:buAutoNum type="arabicParenR"/>
              <a:defRPr/>
            </a:pPr>
            <a:r>
              <a:rPr lang="en-US" sz="1100" dirty="0"/>
              <a:t>Call “bad friend” to the front of the room. </a:t>
            </a:r>
          </a:p>
          <a:p>
            <a:pPr marL="232802" indent="-232802">
              <a:lnSpc>
                <a:spcPct val="100000"/>
              </a:lnSpc>
              <a:spcBef>
                <a:spcPts val="0"/>
              </a:spcBef>
              <a:buFont typeface="+mj-lt"/>
              <a:buAutoNum type="arabicParenR"/>
              <a:defRPr/>
            </a:pPr>
            <a:r>
              <a:rPr lang="en-US" sz="1100" dirty="0"/>
              <a:t>Follow “bad friend” script </a:t>
            </a:r>
            <a:r>
              <a:rPr lang="en-US" sz="1100" b="1" dirty="0"/>
              <a:t>on the following page</a:t>
            </a:r>
            <a:r>
              <a:rPr lang="en-US" sz="1100" dirty="0"/>
              <a:t>. </a:t>
            </a:r>
          </a:p>
          <a:p>
            <a:pPr marL="232802" indent="-232802">
              <a:lnSpc>
                <a:spcPct val="100000"/>
              </a:lnSpc>
              <a:spcBef>
                <a:spcPts val="0"/>
              </a:spcBef>
              <a:buFont typeface="+mj-lt"/>
              <a:buAutoNum type="arabicParenR"/>
              <a:defRPr/>
            </a:pPr>
            <a:r>
              <a:rPr lang="en-US" sz="1100" dirty="0"/>
              <a:t>After the demonstration, ask students if this was an effective way to figure out the Iceberg. If not, have them explain why.</a:t>
            </a:r>
          </a:p>
          <a:p>
            <a:pPr marL="232802" indent="-232802">
              <a:lnSpc>
                <a:spcPct val="100000"/>
              </a:lnSpc>
              <a:spcBef>
                <a:spcPts val="0"/>
              </a:spcBef>
              <a:buFont typeface="+mj-lt"/>
              <a:buAutoNum type="arabicParenR"/>
              <a:defRPr/>
            </a:pPr>
            <a:r>
              <a:rPr lang="en-US" sz="1100" dirty="0"/>
              <a:t>Point out “why” questions.</a:t>
            </a:r>
          </a:p>
          <a:p>
            <a:pPr marL="232802" indent="-232802">
              <a:buFont typeface="+mj-lt"/>
              <a:buAutoNum type="arabicParenR"/>
              <a:defRPr/>
            </a:pPr>
            <a:endParaRPr lang="en-US" sz="1000" dirty="0"/>
          </a:p>
          <a:p>
            <a:pPr marL="221464" indent="-221464">
              <a:defRPr/>
            </a:pPr>
            <a:endParaRPr lang="en-US" sz="1000" dirty="0"/>
          </a:p>
          <a:p>
            <a:pPr marL="221464" indent="-221464">
              <a:buFontTx/>
              <a:buAutoNum type="arabicPeriod"/>
              <a:defRPr/>
            </a:pPr>
            <a:endParaRPr lang="en-US" sz="1000" dirty="0"/>
          </a:p>
          <a:p>
            <a:pPr marL="662856" lvl="1" indent="-221464">
              <a:buFont typeface="Arial" pitchFamily="34" charset="0"/>
              <a:buChar char="•"/>
              <a:defRPr/>
            </a:pPr>
            <a:endParaRPr lang="en-US" sz="1000" dirty="0"/>
          </a:p>
        </p:txBody>
      </p:sp>
      <p:sp>
        <p:nvSpPr>
          <p:cNvPr id="4" name="Slide Number Placeholder 3"/>
          <p:cNvSpPr>
            <a:spLocks noGrp="1"/>
          </p:cNvSpPr>
          <p:nvPr>
            <p:ph type="sldNum" sz="quarter" idx="5"/>
          </p:nvPr>
        </p:nvSpPr>
        <p:spPr/>
        <p:txBody>
          <a:bodyPr/>
          <a:lstStyle/>
          <a:p>
            <a:pPr>
              <a:defRPr/>
            </a:pPr>
            <a:fld id="{871BD8D9-D136-4CF0-87B4-DA965C9CD587}" type="slidenum">
              <a:rPr lang="en-US" smtClean="0"/>
              <a:pPr>
                <a:defRPr/>
              </a:pPr>
              <a:t>86</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9839357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64716" y="324330"/>
            <a:ext cx="3829249" cy="7846911"/>
          </a:xfrm>
        </p:spPr>
        <p:txBody>
          <a:bodyPr/>
          <a:lstStyle/>
          <a:p>
            <a:pPr>
              <a:lnSpc>
                <a:spcPct val="100000"/>
              </a:lnSpc>
              <a:spcBef>
                <a:spcPts val="0"/>
              </a:spcBef>
              <a:defRPr/>
            </a:pPr>
            <a:r>
              <a:rPr lang="en-US" sz="1100" b="1" dirty="0"/>
              <a:t>Instructor Notes: </a:t>
            </a:r>
          </a:p>
          <a:p>
            <a:pPr>
              <a:lnSpc>
                <a:spcPct val="100000"/>
              </a:lnSpc>
              <a:spcBef>
                <a:spcPts val="0"/>
              </a:spcBef>
              <a:defRPr/>
            </a:pPr>
            <a:endParaRPr lang="en-US" sz="1100" b="1" dirty="0"/>
          </a:p>
          <a:p>
            <a:pPr marL="221464" indent="-221464">
              <a:lnSpc>
                <a:spcPct val="100000"/>
              </a:lnSpc>
              <a:spcBef>
                <a:spcPts val="0"/>
              </a:spcBef>
              <a:defRPr/>
            </a:pPr>
            <a:r>
              <a:rPr lang="en-US" sz="1100" u="sng" dirty="0"/>
              <a:t>“Bad friend” script:</a:t>
            </a:r>
          </a:p>
          <a:p>
            <a:pPr marL="221464" indent="-221464">
              <a:lnSpc>
                <a:spcPct val="100000"/>
              </a:lnSpc>
              <a:spcBef>
                <a:spcPts val="0"/>
              </a:spcBef>
              <a:defRPr/>
            </a:pPr>
            <a:endParaRPr lang="en-US" sz="1100" dirty="0"/>
          </a:p>
          <a:p>
            <a:pPr marL="232802" indent="-232802">
              <a:lnSpc>
                <a:spcPct val="100000"/>
              </a:lnSpc>
              <a:spcBef>
                <a:spcPts val="0"/>
              </a:spcBef>
              <a:spcAft>
                <a:spcPts val="581"/>
              </a:spcAft>
              <a:buFont typeface="+mj-lt"/>
              <a:buAutoNum type="arabicParenR"/>
              <a:defRPr/>
            </a:pPr>
            <a:r>
              <a:rPr lang="en-US" sz="1100" dirty="0"/>
              <a:t>Instructor: So I’m in the office and all I keep thinking is, “I can’t believe they think I cheated!”</a:t>
            </a:r>
          </a:p>
          <a:p>
            <a:pPr marL="232802" indent="-232802">
              <a:lnSpc>
                <a:spcPct val="100000"/>
              </a:lnSpc>
              <a:spcBef>
                <a:spcPts val="0"/>
              </a:spcBef>
              <a:spcAft>
                <a:spcPts val="581"/>
              </a:spcAft>
              <a:buFont typeface="+mj-lt"/>
              <a:buAutoNum type="arabicParenR"/>
              <a:defRPr/>
            </a:pPr>
            <a:r>
              <a:rPr lang="en-US" sz="1100" dirty="0"/>
              <a:t>Bad Friend: Why do they think you cheated?”</a:t>
            </a:r>
          </a:p>
          <a:p>
            <a:pPr marL="232802" indent="-232802">
              <a:lnSpc>
                <a:spcPct val="100000"/>
              </a:lnSpc>
              <a:spcBef>
                <a:spcPts val="0"/>
              </a:spcBef>
              <a:spcAft>
                <a:spcPts val="581"/>
              </a:spcAft>
              <a:buFont typeface="+mj-lt"/>
              <a:buAutoNum type="arabicParenR"/>
              <a:defRPr/>
            </a:pPr>
            <a:r>
              <a:rPr lang="en-US" sz="1100" dirty="0"/>
              <a:t>Instructor: Because they are stupid teachers who would never believe a student could do anything good.</a:t>
            </a:r>
          </a:p>
          <a:p>
            <a:pPr marL="232802" indent="-232802">
              <a:lnSpc>
                <a:spcPct val="100000"/>
              </a:lnSpc>
              <a:spcBef>
                <a:spcPts val="0"/>
              </a:spcBef>
              <a:spcAft>
                <a:spcPts val="581"/>
              </a:spcAft>
              <a:buFont typeface="+mj-lt"/>
              <a:buAutoNum type="arabicParenR"/>
              <a:defRPr/>
            </a:pPr>
            <a:r>
              <a:rPr lang="en-US" sz="1100" dirty="0"/>
              <a:t>Bad Friend: Yeah, they are so stupid, why do you think they never want anyone to just be good?</a:t>
            </a:r>
          </a:p>
          <a:p>
            <a:pPr marL="232802" indent="-232802">
              <a:lnSpc>
                <a:spcPct val="100000"/>
              </a:lnSpc>
              <a:spcBef>
                <a:spcPts val="0"/>
              </a:spcBef>
              <a:spcAft>
                <a:spcPts val="581"/>
              </a:spcAft>
              <a:buFont typeface="+mj-lt"/>
              <a:buAutoNum type="arabicParenR"/>
              <a:defRPr/>
            </a:pPr>
            <a:r>
              <a:rPr lang="en-US" sz="1100" dirty="0"/>
              <a:t>Instructor: Who even knows, I mean, they don’t ever let anyone do ANYTHING, I mean, look at the dress code in this school, it’s so strict, it’s like they think we’re little kids. </a:t>
            </a:r>
          </a:p>
          <a:p>
            <a:pPr marL="232802" indent="-232802">
              <a:lnSpc>
                <a:spcPct val="100000"/>
              </a:lnSpc>
              <a:spcBef>
                <a:spcPts val="0"/>
              </a:spcBef>
              <a:spcAft>
                <a:spcPts val="581"/>
              </a:spcAft>
              <a:buFont typeface="+mj-lt"/>
              <a:buAutoNum type="arabicParenR"/>
              <a:defRPr/>
            </a:pPr>
            <a:r>
              <a:rPr lang="en-US" sz="1100" dirty="0"/>
              <a:t>Bad Friend: Oh yeah, so true, why the heck is our dress code so strict?</a:t>
            </a:r>
          </a:p>
          <a:p>
            <a:pPr marL="232802" indent="-232802">
              <a:lnSpc>
                <a:spcPct val="100000"/>
              </a:lnSpc>
              <a:spcBef>
                <a:spcPts val="0"/>
              </a:spcBef>
              <a:spcAft>
                <a:spcPts val="581"/>
              </a:spcAft>
              <a:buFont typeface="+mj-lt"/>
              <a:buAutoNum type="arabicParenR"/>
              <a:defRPr/>
            </a:pPr>
            <a:r>
              <a:rPr lang="en-US" sz="1100" dirty="0"/>
              <a:t>Instructor: I don’t even know, it’s so stupid, it’s like we can’t even dress ourselves. They have so many stupid rules, it’s so frustrating!</a:t>
            </a:r>
          </a:p>
          <a:p>
            <a:pPr marL="232802" indent="-232802">
              <a:lnSpc>
                <a:spcPct val="100000"/>
              </a:lnSpc>
              <a:spcBef>
                <a:spcPts val="0"/>
              </a:spcBef>
              <a:spcAft>
                <a:spcPts val="581"/>
              </a:spcAft>
              <a:buFont typeface="+mj-lt"/>
              <a:buAutoNum type="arabicParenR"/>
              <a:defRPr/>
            </a:pPr>
            <a:r>
              <a:rPr lang="en-US" sz="1100" dirty="0"/>
              <a:t>Bad Friend: Yeah really, why do they have so many stupid rules?</a:t>
            </a:r>
          </a:p>
          <a:p>
            <a:pPr marL="232802" indent="-232802">
              <a:lnSpc>
                <a:spcPct val="100000"/>
              </a:lnSpc>
              <a:spcBef>
                <a:spcPts val="0"/>
              </a:spcBef>
              <a:spcAft>
                <a:spcPts val="581"/>
              </a:spcAft>
              <a:buFont typeface="+mj-lt"/>
              <a:buAutoNum type="arabicParenR"/>
              <a:defRPr/>
            </a:pPr>
            <a:r>
              <a:rPr lang="en-US" sz="1100" dirty="0"/>
              <a:t>Instructor: Because they think we are BABIES! Man, I can’t wait to graduate, this is so dumb. Thanks for the vent session, talk to you later.</a:t>
            </a:r>
          </a:p>
          <a:p>
            <a:pPr>
              <a:lnSpc>
                <a:spcPct val="100000"/>
              </a:lnSpc>
              <a:spcBef>
                <a:spcPts val="0"/>
              </a:spcBef>
              <a:spcAft>
                <a:spcPts val="581"/>
              </a:spcAft>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a:lnSpc>
                <a:spcPct val="100000"/>
              </a:lnSpc>
              <a:spcBef>
                <a:spcPts val="0"/>
              </a:spcBef>
              <a:defRPr/>
            </a:pPr>
            <a:r>
              <a:rPr lang="en-US" sz="1100" dirty="0"/>
              <a:t>Why questions lead to defensiveness and stay on the surface of the problem. </a:t>
            </a:r>
          </a:p>
          <a:p>
            <a:pPr marL="221464" indent="-221464">
              <a:lnSpc>
                <a:spcPct val="100000"/>
              </a:lnSpc>
              <a:spcBef>
                <a:spcPts val="0"/>
              </a:spcBef>
              <a:spcAft>
                <a:spcPts val="581"/>
              </a:spcAft>
              <a:defRPr/>
            </a:pPr>
            <a:r>
              <a:rPr lang="en-US" sz="1100" dirty="0"/>
              <a:t> </a:t>
            </a:r>
          </a:p>
          <a:p>
            <a:pPr marL="221464" indent="-221464">
              <a:lnSpc>
                <a:spcPct val="100000"/>
              </a:lnSpc>
              <a:spcBef>
                <a:spcPts val="0"/>
              </a:spcBef>
              <a:defRPr/>
            </a:pPr>
            <a:endParaRPr lang="en-US" sz="1000" dirty="0"/>
          </a:p>
          <a:p>
            <a:pPr marL="221464" indent="-221464">
              <a:lnSpc>
                <a:spcPct val="100000"/>
              </a:lnSpc>
              <a:spcBef>
                <a:spcPts val="0"/>
              </a:spcBef>
              <a:defRPr/>
            </a:pPr>
            <a:endParaRPr lang="en-US" sz="1000" dirty="0"/>
          </a:p>
          <a:p>
            <a:pPr marL="662856" lvl="1" indent="-221464">
              <a:buFont typeface="Arial" pitchFamily="34" charset="0"/>
              <a:buChar char="•"/>
              <a:defRPr/>
            </a:pPr>
            <a:endParaRPr lang="en-US" sz="1000" dirty="0"/>
          </a:p>
        </p:txBody>
      </p:sp>
      <p:sp>
        <p:nvSpPr>
          <p:cNvPr id="4" name="Slide Number Placeholder 3"/>
          <p:cNvSpPr>
            <a:spLocks noGrp="1"/>
          </p:cNvSpPr>
          <p:nvPr>
            <p:ph type="sldNum" sz="quarter" idx="5"/>
          </p:nvPr>
        </p:nvSpPr>
        <p:spPr/>
        <p:txBody>
          <a:bodyPr/>
          <a:lstStyle/>
          <a:p>
            <a:pPr>
              <a:defRPr/>
            </a:pPr>
            <a:fld id="{A8E17CE5-13C7-4F96-8518-6DD35111330A}" type="slidenum">
              <a:rPr lang="en-US" smtClean="0"/>
              <a:pPr>
                <a:defRPr/>
              </a:pPr>
              <a:t>87</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40495430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18669" y="3238680"/>
            <a:ext cx="4027532" cy="5687282"/>
          </a:xfrm>
        </p:spPr>
        <p:txBody>
          <a:bodyPr>
            <a:normAutofit fontScale="62500" lnSpcReduction="20000"/>
          </a:bodyPr>
          <a:lstStyle/>
          <a:p>
            <a:pPr eaLnBrk="1" hangingPunct="1">
              <a:lnSpc>
                <a:spcPct val="120000"/>
              </a:lnSpc>
              <a:spcBef>
                <a:spcPts val="0"/>
              </a:spcBef>
              <a:defRPr/>
            </a:pPr>
            <a:r>
              <a:rPr lang="en-US" sz="1400" b="1" dirty="0"/>
              <a:t>Instructor Notes: </a:t>
            </a:r>
            <a:endParaRPr lang="en-US" sz="1400" u="sng" dirty="0"/>
          </a:p>
          <a:p>
            <a:pPr marL="231895" indent="-231895" eaLnBrk="1" hangingPunct="1">
              <a:lnSpc>
                <a:spcPct val="120000"/>
              </a:lnSpc>
              <a:spcBef>
                <a:spcPts val="0"/>
              </a:spcBef>
              <a:defRPr/>
            </a:pPr>
            <a:endParaRPr lang="en-US" sz="1400" u="sng" dirty="0"/>
          </a:p>
          <a:p>
            <a:pPr marL="349203" indent="-349203" eaLnBrk="1" hangingPunct="1">
              <a:lnSpc>
                <a:spcPct val="120000"/>
              </a:lnSpc>
              <a:spcBef>
                <a:spcPts val="0"/>
              </a:spcBef>
              <a:buFont typeface="+mj-lt"/>
              <a:buAutoNum type="arabicParenR"/>
              <a:defRPr/>
            </a:pPr>
            <a:r>
              <a:rPr lang="en-US" sz="1400" dirty="0"/>
              <a:t>Review the four “What” questions.</a:t>
            </a:r>
          </a:p>
          <a:p>
            <a:pPr marL="349203" indent="-349203" eaLnBrk="1" hangingPunct="1">
              <a:lnSpc>
                <a:spcPct val="120000"/>
              </a:lnSpc>
              <a:spcBef>
                <a:spcPts val="0"/>
              </a:spcBef>
              <a:buFont typeface="+mj-lt"/>
              <a:buAutoNum type="arabicParenR"/>
              <a:defRPr/>
            </a:pPr>
            <a:r>
              <a:rPr lang="en-US" sz="1400" dirty="0"/>
              <a:t>Underscore that “What” questions lead to curiosity, reflection, and openness, and “Why” questions lead to defensiveness and rationalization.</a:t>
            </a:r>
          </a:p>
          <a:p>
            <a:pPr marL="349203" indent="-349203" eaLnBrk="1" hangingPunct="1">
              <a:lnSpc>
                <a:spcPct val="120000"/>
              </a:lnSpc>
              <a:spcBef>
                <a:spcPts val="0"/>
              </a:spcBef>
              <a:buFont typeface="+mj-lt"/>
              <a:buAutoNum type="arabicParenR"/>
              <a:defRPr/>
            </a:pPr>
            <a:r>
              <a:rPr lang="en-US" sz="1400" dirty="0"/>
              <a:t>Highlight that the “What” questions on the slide are only sample questions. Any “What” questions are fine if they help guide the person deeper toward his or her Iceberg and do not keep the person focused on Heat-of-the-Moment Thoughts.</a:t>
            </a:r>
          </a:p>
          <a:p>
            <a:pPr marL="349203" indent="-349203" eaLnBrk="1" hangingPunct="1">
              <a:lnSpc>
                <a:spcPct val="120000"/>
              </a:lnSpc>
              <a:spcBef>
                <a:spcPts val="0"/>
              </a:spcBef>
              <a:buFont typeface="+mj-lt"/>
              <a:buAutoNum type="arabicParenR"/>
              <a:defRPr/>
            </a:pPr>
            <a:r>
              <a:rPr lang="en-US" sz="1400" dirty="0"/>
              <a:t>Explain that students should anchor each question with the last response. Repeat back exactly what the person said. Parrot, just like a parrot repeats back what you say. </a:t>
            </a:r>
          </a:p>
          <a:p>
            <a:pPr marL="349203" indent="-349203" eaLnBrk="1" hangingPunct="1">
              <a:lnSpc>
                <a:spcPct val="120000"/>
              </a:lnSpc>
              <a:spcBef>
                <a:spcPts val="0"/>
              </a:spcBef>
              <a:buFont typeface="+mj-lt"/>
              <a:buAutoNum type="arabicParenR"/>
              <a:defRPr/>
            </a:pPr>
            <a:r>
              <a:rPr lang="en-US" sz="1400" dirty="0"/>
              <a:t>To determine when to stop asking the “What” questions, remind students to ask themselves if the Iceberg explains the emotions and reactions.</a:t>
            </a:r>
          </a:p>
          <a:p>
            <a:pPr marL="349203" indent="-349203" eaLnBrk="1" hangingPunct="1">
              <a:lnSpc>
                <a:spcPct val="120000"/>
              </a:lnSpc>
              <a:spcBef>
                <a:spcPts val="0"/>
              </a:spcBef>
              <a:buFont typeface="+mj-lt"/>
              <a:buAutoNum type="arabicParenR"/>
              <a:defRPr/>
            </a:pPr>
            <a:r>
              <a:rPr lang="en-US" sz="1400" dirty="0"/>
              <a:t>Remind students that the person whose situation it is decides when to stop asking the “What” questions.</a:t>
            </a:r>
          </a:p>
          <a:p>
            <a:pPr eaLnBrk="1" hangingPunct="1">
              <a:lnSpc>
                <a:spcPct val="120000"/>
              </a:lnSpc>
              <a:spcBef>
                <a:spcPts val="0"/>
              </a:spcBef>
              <a:defRPr/>
            </a:pPr>
            <a:endParaRPr lang="en-US" sz="1400" dirty="0"/>
          </a:p>
          <a:p>
            <a:pPr eaLnBrk="1" hangingPunct="1">
              <a:lnSpc>
                <a:spcPct val="120000"/>
              </a:lnSpc>
              <a:spcBef>
                <a:spcPts val="0"/>
              </a:spcBef>
              <a:defRPr/>
            </a:pPr>
            <a:r>
              <a:rPr lang="en-US" sz="1400" b="1" u="sng" dirty="0"/>
              <a:t>Demonstration</a:t>
            </a:r>
            <a:r>
              <a:rPr lang="en-US" sz="1400" u="sng" dirty="0"/>
              <a:t> (Low-Tech)</a:t>
            </a:r>
          </a:p>
          <a:p>
            <a:pPr eaLnBrk="1" hangingPunct="1">
              <a:lnSpc>
                <a:spcPct val="120000"/>
              </a:lnSpc>
              <a:spcBef>
                <a:spcPts val="0"/>
              </a:spcBef>
              <a:defRPr/>
            </a:pPr>
            <a:endParaRPr lang="en-US" sz="1400" dirty="0"/>
          </a:p>
          <a:p>
            <a:pPr marL="349203" indent="-349203" eaLnBrk="1" hangingPunct="1">
              <a:lnSpc>
                <a:spcPct val="120000"/>
              </a:lnSpc>
              <a:spcBef>
                <a:spcPts val="0"/>
              </a:spcBef>
              <a:buFont typeface="+mj-lt"/>
              <a:buAutoNum type="arabicParenR"/>
              <a:defRPr/>
            </a:pPr>
            <a:r>
              <a:rPr lang="en-US" sz="1400" dirty="0"/>
              <a:t>Complete the demonstration with students playing the role of “good friend.” </a:t>
            </a:r>
          </a:p>
          <a:p>
            <a:pPr marL="349203" indent="-349203" eaLnBrk="1" hangingPunct="1">
              <a:lnSpc>
                <a:spcPct val="120000"/>
              </a:lnSpc>
              <a:spcBef>
                <a:spcPts val="0"/>
              </a:spcBef>
              <a:buFont typeface="+mj-lt"/>
              <a:buAutoNum type="arabicParenR"/>
              <a:defRPr/>
            </a:pPr>
            <a:r>
              <a:rPr lang="en-US" sz="1400" dirty="0"/>
              <a:t>This demo is a slow version that gets the students practicing/learning the use of “what” questions. There will be do-overs.</a:t>
            </a:r>
          </a:p>
          <a:p>
            <a:pPr marL="349203" indent="-349203" eaLnBrk="1" hangingPunct="1">
              <a:lnSpc>
                <a:spcPct val="120000"/>
              </a:lnSpc>
              <a:spcBef>
                <a:spcPts val="0"/>
              </a:spcBef>
              <a:buFont typeface="+mj-lt"/>
              <a:buAutoNum type="arabicParenR"/>
              <a:defRPr/>
            </a:pPr>
            <a:r>
              <a:rPr lang="en-US" sz="1400" dirty="0"/>
              <a:t>Use the scenario from the previous demo (i.e., accused of cheating.)</a:t>
            </a:r>
          </a:p>
          <a:p>
            <a:pPr marL="349203" indent="-349203" eaLnBrk="1" hangingPunct="1">
              <a:lnSpc>
                <a:spcPct val="120000"/>
              </a:lnSpc>
              <a:spcBef>
                <a:spcPts val="0"/>
              </a:spcBef>
              <a:buFont typeface="+mj-lt"/>
              <a:buAutoNum type="arabicParenR"/>
              <a:defRPr/>
            </a:pPr>
            <a:r>
              <a:rPr lang="en-US" sz="1400" dirty="0"/>
              <a:t>Leave the slide with “what” questions up to help the students. </a:t>
            </a:r>
          </a:p>
          <a:p>
            <a:pPr marL="349203" indent="-349203" eaLnBrk="1" hangingPunct="1">
              <a:lnSpc>
                <a:spcPct val="120000"/>
              </a:lnSpc>
              <a:spcBef>
                <a:spcPts val="0"/>
              </a:spcBef>
              <a:buFont typeface="+mj-lt"/>
              <a:buAutoNum type="arabicParenR"/>
              <a:defRPr/>
            </a:pPr>
            <a:r>
              <a:rPr lang="en-US" sz="1400" dirty="0"/>
              <a:t>Instructor models the first what question.</a:t>
            </a:r>
          </a:p>
          <a:p>
            <a:pPr marL="349203" indent="-349203" eaLnBrk="1" hangingPunct="1">
              <a:lnSpc>
                <a:spcPct val="120000"/>
              </a:lnSpc>
              <a:spcBef>
                <a:spcPts val="0"/>
              </a:spcBef>
              <a:buFont typeface="+mj-lt"/>
              <a:buAutoNum type="arabicParenR"/>
              <a:defRPr/>
            </a:pPr>
            <a:r>
              <a:rPr lang="en-US" sz="1400" dirty="0"/>
              <a:t>Work with the students to parrot and use the “what” questions.</a:t>
            </a:r>
          </a:p>
          <a:p>
            <a:pPr marL="349203" indent="-349203" eaLnBrk="1" hangingPunct="1">
              <a:lnSpc>
                <a:spcPct val="120000"/>
              </a:lnSpc>
              <a:spcBef>
                <a:spcPts val="0"/>
              </a:spcBef>
              <a:buFont typeface="+mj-lt"/>
              <a:buAutoNum type="arabicParenR"/>
              <a:defRPr/>
            </a:pPr>
            <a:r>
              <a:rPr lang="en-US" sz="1400" dirty="0"/>
              <a:t>Point out how the what questions are going deeper towards the Iceberg. </a:t>
            </a:r>
          </a:p>
          <a:p>
            <a:pPr marL="349203" indent="-349203" eaLnBrk="1" hangingPunct="1">
              <a:lnSpc>
                <a:spcPct val="120000"/>
              </a:lnSpc>
              <a:spcBef>
                <a:spcPts val="0"/>
              </a:spcBef>
              <a:buFont typeface="+mj-lt"/>
              <a:buAutoNum type="arabicParenR"/>
              <a:defRPr/>
            </a:pPr>
            <a:r>
              <a:rPr lang="en-US" sz="1400" dirty="0"/>
              <a:t>For assistance, there is an </a:t>
            </a:r>
            <a:r>
              <a:rPr lang="en-US" sz="1400" b="1" dirty="0"/>
              <a:t>example script on the following page. </a:t>
            </a:r>
          </a:p>
          <a:p>
            <a:pPr>
              <a:defRPr/>
            </a:pPr>
            <a:endParaRPr lang="en-US" dirty="0"/>
          </a:p>
        </p:txBody>
      </p:sp>
      <p:sp>
        <p:nvSpPr>
          <p:cNvPr id="4" name="Slide Number Placeholder 3"/>
          <p:cNvSpPr>
            <a:spLocks noGrp="1"/>
          </p:cNvSpPr>
          <p:nvPr>
            <p:ph type="sldNum" sz="quarter" idx="5"/>
          </p:nvPr>
        </p:nvSpPr>
        <p:spPr/>
        <p:txBody>
          <a:bodyPr/>
          <a:lstStyle/>
          <a:p>
            <a:pPr>
              <a:defRPr/>
            </a:pPr>
            <a:fld id="{29331D65-029E-43F7-8996-79D4B4EBCED4}" type="slidenum">
              <a:rPr lang="en-US" smtClean="0"/>
              <a:pPr>
                <a:defRPr/>
              </a:pPr>
              <a:t>88</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7231583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46460" y="287441"/>
            <a:ext cx="3829249" cy="6864622"/>
          </a:xfrm>
        </p:spPr>
        <p:txBody>
          <a:bodyPr>
            <a:noAutofit/>
          </a:bodyPr>
          <a:lstStyle/>
          <a:p>
            <a:pPr>
              <a:lnSpc>
                <a:spcPct val="100000"/>
              </a:lnSpc>
              <a:defRPr/>
            </a:pPr>
            <a:r>
              <a:rPr lang="en-US" sz="1100" b="1" dirty="0"/>
              <a:t>Instructor Notes:</a:t>
            </a:r>
          </a:p>
          <a:p>
            <a:pPr>
              <a:lnSpc>
                <a:spcPct val="100000"/>
              </a:lnSpc>
              <a:defRPr/>
            </a:pPr>
            <a:endParaRPr lang="en-US" sz="800" b="1" u="sng" dirty="0"/>
          </a:p>
          <a:p>
            <a:pPr>
              <a:lnSpc>
                <a:spcPct val="100000"/>
              </a:lnSpc>
              <a:spcAft>
                <a:spcPts val="581"/>
              </a:spcAft>
              <a:defRPr/>
            </a:pPr>
            <a:r>
              <a:rPr lang="en-US" sz="1100" u="sng" dirty="0"/>
              <a:t>“Good Friend” Script:</a:t>
            </a:r>
          </a:p>
          <a:p>
            <a:pPr marL="232802" indent="-232802">
              <a:lnSpc>
                <a:spcPct val="100000"/>
              </a:lnSpc>
              <a:spcAft>
                <a:spcPts val="581"/>
              </a:spcAft>
              <a:buFont typeface="+mj-lt"/>
              <a:buAutoNum type="arabicParenR"/>
              <a:defRPr/>
            </a:pPr>
            <a:r>
              <a:rPr lang="en-US" sz="1100" dirty="0"/>
              <a:t>Instructor: So I’m in the office and all I keep thinking is, “I can’t believe they think I cheated!”</a:t>
            </a:r>
          </a:p>
          <a:p>
            <a:pPr marL="232802" indent="-232802">
              <a:lnSpc>
                <a:spcPct val="100000"/>
              </a:lnSpc>
              <a:spcAft>
                <a:spcPts val="581"/>
              </a:spcAft>
              <a:buFont typeface="+mj-lt"/>
              <a:buAutoNum type="arabicParenR"/>
              <a:defRPr/>
            </a:pPr>
            <a:r>
              <a:rPr lang="en-US" sz="1100" dirty="0"/>
              <a:t>Instructor: So what’s so bad about them thinking you cheated?</a:t>
            </a:r>
          </a:p>
          <a:p>
            <a:pPr marL="232802" indent="-232802">
              <a:lnSpc>
                <a:spcPct val="100000"/>
              </a:lnSpc>
              <a:spcAft>
                <a:spcPts val="581"/>
              </a:spcAft>
              <a:buFont typeface="+mj-lt"/>
              <a:buAutoNum type="arabicParenR"/>
              <a:defRPr/>
            </a:pPr>
            <a:r>
              <a:rPr lang="en-US" sz="1100" dirty="0"/>
              <a:t>Instructor: Well, that means they don’t think I worked really hard for that grade, which I did. </a:t>
            </a:r>
          </a:p>
          <a:p>
            <a:pPr marL="232802" indent="-232802">
              <a:lnSpc>
                <a:spcPct val="100000"/>
              </a:lnSpc>
              <a:spcAft>
                <a:spcPts val="581"/>
              </a:spcAft>
              <a:buFont typeface="+mj-lt"/>
              <a:buAutoNum type="arabicParenR"/>
              <a:defRPr/>
            </a:pPr>
            <a:r>
              <a:rPr lang="en-US" sz="1100" dirty="0"/>
              <a:t>Students: What’s it mean to you they don’t think you worked really hard for that grade?</a:t>
            </a:r>
          </a:p>
          <a:p>
            <a:pPr marL="232802" indent="-232802">
              <a:lnSpc>
                <a:spcPct val="100000"/>
              </a:lnSpc>
              <a:spcAft>
                <a:spcPts val="581"/>
              </a:spcAft>
              <a:buFont typeface="+mj-lt"/>
              <a:buAutoNum type="arabicParenR"/>
              <a:defRPr/>
            </a:pPr>
            <a:r>
              <a:rPr lang="en-US" sz="1100" dirty="0"/>
              <a:t>Instructor: It means that I’m being punished instead of rewarded for my hard work.</a:t>
            </a:r>
          </a:p>
          <a:p>
            <a:pPr marL="232802" indent="-232802">
              <a:lnSpc>
                <a:spcPct val="100000"/>
              </a:lnSpc>
              <a:spcAft>
                <a:spcPts val="581"/>
              </a:spcAft>
              <a:buFont typeface="+mj-lt"/>
              <a:buAutoNum type="arabicParenR"/>
              <a:defRPr/>
            </a:pPr>
            <a:r>
              <a:rPr lang="en-US" sz="1100" dirty="0"/>
              <a:t>Students: What bothers you the most about them punishing you instead of rewarding you for your hard work?</a:t>
            </a:r>
          </a:p>
          <a:p>
            <a:pPr marL="232802" indent="-232802">
              <a:lnSpc>
                <a:spcPct val="100000"/>
              </a:lnSpc>
              <a:spcAft>
                <a:spcPts val="581"/>
              </a:spcAft>
              <a:buFont typeface="+mj-lt"/>
              <a:buAutoNum type="arabicParenR"/>
              <a:defRPr/>
            </a:pPr>
            <a:r>
              <a:rPr lang="en-US" sz="1100" dirty="0"/>
              <a:t>Instructor: Well, it’s really unfair. It just shows that they don’t trust me. </a:t>
            </a:r>
          </a:p>
          <a:p>
            <a:pPr marL="232802" indent="-232802">
              <a:lnSpc>
                <a:spcPct val="100000"/>
              </a:lnSpc>
              <a:spcAft>
                <a:spcPts val="581"/>
              </a:spcAft>
              <a:buFont typeface="+mj-lt"/>
              <a:buAutoNum type="arabicParenR"/>
              <a:defRPr/>
            </a:pPr>
            <a:r>
              <a:rPr lang="en-US" sz="1100" dirty="0"/>
              <a:t>Students: What’s that mean to you that they don’t trust you?</a:t>
            </a:r>
          </a:p>
          <a:p>
            <a:pPr marL="232802" indent="-232802">
              <a:lnSpc>
                <a:spcPct val="100000"/>
              </a:lnSpc>
              <a:spcAft>
                <a:spcPts val="581"/>
              </a:spcAft>
              <a:buFont typeface="+mj-lt"/>
              <a:buAutoNum type="arabicParenR"/>
              <a:defRPr/>
            </a:pPr>
            <a:r>
              <a:rPr lang="en-US" sz="1100" dirty="0"/>
              <a:t>Instructor: Well good teachers should trust that their students work hard for their grades.</a:t>
            </a:r>
          </a:p>
          <a:p>
            <a:pPr marL="232802" indent="-232802">
              <a:lnSpc>
                <a:spcPct val="100000"/>
              </a:lnSpc>
              <a:spcBef>
                <a:spcPts val="0"/>
              </a:spcBef>
              <a:spcAft>
                <a:spcPts val="0"/>
              </a:spcAft>
              <a:buFont typeface="+mj-lt"/>
              <a:buAutoNum type="arabicParenR"/>
              <a:defRPr/>
            </a:pPr>
            <a:r>
              <a:rPr lang="en-US" sz="1100" dirty="0"/>
              <a:t> </a:t>
            </a:r>
            <a:r>
              <a:rPr lang="en-US" sz="1100" i="1" dirty="0"/>
              <a:t>Instructor models the “aha” moment and repeats the Iceberg: </a:t>
            </a:r>
            <a:r>
              <a:rPr lang="en-US" sz="1100" b="1" dirty="0"/>
              <a:t>Good teachers should trust that their students work hard for their grades.</a:t>
            </a:r>
          </a:p>
          <a:p>
            <a:pPr marL="221464" indent="-221464">
              <a:lnSpc>
                <a:spcPct val="100000"/>
              </a:lnSpc>
              <a:spcBef>
                <a:spcPts val="0"/>
              </a:spcBef>
              <a:spcAft>
                <a:spcPts val="0"/>
              </a:spcAft>
              <a:defRPr/>
            </a:pPr>
            <a:endParaRPr lang="en-US" sz="800" b="1" dirty="0"/>
          </a:p>
          <a:p>
            <a:pPr>
              <a:lnSpc>
                <a:spcPct val="100000"/>
              </a:lnSpc>
              <a:spcBef>
                <a:spcPts val="0"/>
              </a:spcBef>
              <a:spcAft>
                <a:spcPts val="581"/>
              </a:spcAft>
              <a:defRPr/>
            </a:pPr>
            <a:r>
              <a:rPr lang="en-US" sz="1100" b="1" dirty="0"/>
              <a:t>Key Points:</a:t>
            </a:r>
          </a:p>
          <a:p>
            <a:pPr>
              <a:lnSpc>
                <a:spcPct val="100000"/>
              </a:lnSpc>
              <a:spcBef>
                <a:spcPts val="0"/>
              </a:spcBef>
              <a:spcAft>
                <a:spcPts val="581"/>
              </a:spcAft>
              <a:defRPr/>
            </a:pPr>
            <a:endParaRPr lang="en-US" sz="800" dirty="0"/>
          </a:p>
          <a:p>
            <a:pPr marL="232802" indent="-232802">
              <a:lnSpc>
                <a:spcPct val="100000"/>
              </a:lnSpc>
              <a:spcBef>
                <a:spcPts val="0"/>
              </a:spcBef>
              <a:buFont typeface="+mj-lt"/>
              <a:buAutoNum type="arabicParenR"/>
              <a:defRPr/>
            </a:pPr>
            <a:r>
              <a:rPr lang="en-US" sz="1100" dirty="0"/>
              <a:t>What questions lead to depth.</a:t>
            </a:r>
          </a:p>
          <a:p>
            <a:pPr marL="232802" indent="-232802">
              <a:lnSpc>
                <a:spcPct val="100000"/>
              </a:lnSpc>
              <a:spcBef>
                <a:spcPts val="0"/>
              </a:spcBef>
              <a:buFont typeface="+mj-lt"/>
              <a:buAutoNum type="arabicParenR"/>
              <a:defRPr/>
            </a:pPr>
            <a:r>
              <a:rPr lang="en-US" sz="1100" dirty="0"/>
              <a:t>Based on this Iceberg, it now makes sense why the student reacted the way he/she did. </a:t>
            </a:r>
          </a:p>
        </p:txBody>
      </p:sp>
      <p:sp>
        <p:nvSpPr>
          <p:cNvPr id="4" name="Slide Number Placeholder 3"/>
          <p:cNvSpPr>
            <a:spLocks noGrp="1"/>
          </p:cNvSpPr>
          <p:nvPr>
            <p:ph type="sldNum" sz="quarter" idx="5"/>
          </p:nvPr>
        </p:nvSpPr>
        <p:spPr/>
        <p:txBody>
          <a:bodyPr/>
          <a:lstStyle/>
          <a:p>
            <a:pPr>
              <a:defRPr/>
            </a:pPr>
            <a:fld id="{61C532BA-D2B9-4F8D-A485-9EF358EE9848}" type="slidenum">
              <a:rPr lang="en-US" smtClean="0"/>
              <a:pPr>
                <a:defRPr/>
              </a:pPr>
              <a:t>89</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673271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20483"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marL="1116550" indent="-1116550">
              <a:spcBef>
                <a:spcPct val="20000"/>
              </a:spcBef>
              <a:tabLst>
                <a:tab pos="1116550" algn="l"/>
              </a:tabLst>
            </a:pPr>
            <a:r>
              <a:rPr lang="en-US" altLang="en-US" sz="1100" b="1" dirty="0">
                <a:latin typeface="Verdana" pitchFamily="34" charset="0"/>
              </a:rPr>
              <a:t>Rationale:</a:t>
            </a:r>
            <a:r>
              <a:rPr lang="en-US" altLang="en-US" sz="1100" dirty="0">
                <a:latin typeface="Verdana" pitchFamily="34" charset="0"/>
              </a:rPr>
              <a:t>	Dr. Seligman and colleagues developed an activity to help people notice positive experiences to enhance their gratitude and positivity. Thinking about why events go well, what the positive events mean, and how to create circumstances that enable more good things to occur encourages a consciousness of blessings and molds a style of thinking that promotes Optimism about the future.</a:t>
            </a:r>
          </a:p>
          <a:p>
            <a:pPr marL="1116550" indent="-1116550">
              <a:spcBef>
                <a:spcPct val="20000"/>
              </a:spcBef>
              <a:tabLst>
                <a:tab pos="1116550" algn="l"/>
              </a:tabLst>
            </a:pPr>
            <a:endParaRPr lang="en-US" altLang="en-US" sz="1100" b="1" dirty="0">
              <a:latin typeface="Verdana" pitchFamily="34" charset="0"/>
            </a:endParaRPr>
          </a:p>
          <a:p>
            <a:pPr marL="1116550" indent="-1116550">
              <a:spcBef>
                <a:spcPct val="20000"/>
              </a:spcBef>
              <a:tabLst>
                <a:tab pos="1116550" algn="l"/>
              </a:tabLst>
            </a:pPr>
            <a:r>
              <a:rPr lang="en-US" altLang="en-US" sz="1100" b="1" dirty="0">
                <a:latin typeface="Verdana" pitchFamily="34" charset="0"/>
              </a:rPr>
              <a:t>Objective:</a:t>
            </a:r>
            <a:r>
              <a:rPr lang="en-US" altLang="en-US" sz="1100" dirty="0">
                <a:latin typeface="Verdana" pitchFamily="34" charset="0"/>
              </a:rPr>
              <a:t>	Counteract the Negativity Bias, create positive emotion, and notice and analyze what is good.</a:t>
            </a:r>
          </a:p>
          <a:p>
            <a:pPr marL="1116550" indent="-1116550">
              <a:spcBef>
                <a:spcPct val="20000"/>
              </a:spcBef>
              <a:tabLst>
                <a:tab pos="1116550" algn="l"/>
              </a:tabLst>
            </a:pPr>
            <a:endParaRPr lang="en-US" sz="1100" b="1" dirty="0">
              <a:latin typeface="Verdana" pitchFamily="34" charset="0"/>
            </a:endParaRPr>
          </a:p>
          <a:p>
            <a:pPr marL="1116550" indent="-1116550">
              <a:spcBef>
                <a:spcPct val="20000"/>
              </a:spcBef>
              <a:tabLst>
                <a:tab pos="1116550" algn="l"/>
              </a:tabLst>
            </a:pPr>
            <a:r>
              <a:rPr lang="en-US" sz="1100" b="1" dirty="0">
                <a:latin typeface="Verdana" pitchFamily="34" charset="0"/>
              </a:rPr>
              <a:t>Note:</a:t>
            </a:r>
            <a:r>
              <a:rPr lang="en-US" sz="1100" dirty="0">
                <a:latin typeface="Verdana" pitchFamily="34" charset="0"/>
              </a:rPr>
              <a:t>	</a:t>
            </a:r>
            <a:r>
              <a:rPr lang="en-US" altLang="en-US" sz="1100" dirty="0">
                <a:latin typeface="Verdana" pitchFamily="34" charset="0"/>
              </a:rPr>
              <a:t>This unit should be taught in conjunction with Unit 1, Resilience Overview.</a:t>
            </a:r>
            <a:endParaRPr lang="en-US" altLang="en-US" sz="1100" b="1" dirty="0">
              <a:latin typeface="Verdana" pitchFamily="34" charset="0"/>
            </a:endParaRPr>
          </a:p>
          <a:p>
            <a:pPr marL="1116550" indent="-1116550">
              <a:spcBef>
                <a:spcPct val="20000"/>
              </a:spcBef>
              <a:tabLst>
                <a:tab pos="1116550" algn="l"/>
              </a:tabLst>
            </a:pPr>
            <a:endParaRPr lang="en-US" altLang="en-US" sz="1100" b="1" dirty="0">
              <a:latin typeface="Verdana" pitchFamily="34" charset="0"/>
            </a:endParaRPr>
          </a:p>
          <a:p>
            <a:pPr marL="1116550" indent="-1116550">
              <a:spcBef>
                <a:spcPct val="20000"/>
              </a:spcBef>
              <a:tabLst>
                <a:tab pos="1116550" algn="l"/>
              </a:tabLst>
            </a:pPr>
            <a:r>
              <a:rPr lang="en-US" altLang="en-US" sz="1100" b="1" dirty="0">
                <a:latin typeface="Verdana" pitchFamily="34" charset="0"/>
              </a:rPr>
              <a:t>Note:</a:t>
            </a:r>
            <a:r>
              <a:rPr lang="en-US" altLang="en-US" sz="1100" dirty="0">
                <a:latin typeface="Verdana" pitchFamily="34" charset="0"/>
              </a:rPr>
              <a:t>	There is a HTGS page in the Participant Workbook at the beginning of each lesson so that this activity becomes regular practice during resilience training.</a:t>
            </a:r>
          </a:p>
          <a:p>
            <a:pPr marL="1116550" indent="-1116550">
              <a:spcBef>
                <a:spcPct val="20000"/>
              </a:spcBef>
              <a:tabLst>
                <a:tab pos="1116550" algn="l"/>
              </a:tabLst>
            </a:pPr>
            <a:endParaRPr lang="en-US" altLang="en-US" sz="1100" b="1" dirty="0">
              <a:latin typeface="Verdana" pitchFamily="34" charset="0"/>
            </a:endParaRPr>
          </a:p>
          <a:p>
            <a:pPr marL="1116550" indent="-1116550">
              <a:spcBef>
                <a:spcPct val="20000"/>
              </a:spcBef>
              <a:tabLst>
                <a:tab pos="1116550" algn="l"/>
              </a:tabLst>
            </a:pPr>
            <a:endParaRPr lang="en-US" altLang="en-US" sz="1100" b="1" dirty="0">
              <a:latin typeface="Verdana" pitchFamily="34" charset="0"/>
            </a:endParaRPr>
          </a:p>
          <a:p>
            <a:pPr marL="1116550" indent="-1116550">
              <a:spcBef>
                <a:spcPct val="20000"/>
              </a:spcBef>
              <a:tabLst>
                <a:tab pos="1116550" algn="l"/>
              </a:tabLst>
            </a:pPr>
            <a:r>
              <a:rPr lang="en-US" altLang="en-US" sz="1100" b="1" dirty="0">
                <a:latin typeface="Verdana" pitchFamily="34" charset="0"/>
              </a:rPr>
              <a:t>Unit Overview and Recommended Timing:</a:t>
            </a:r>
          </a:p>
          <a:p>
            <a:pPr marL="1116550" indent="-1116550">
              <a:spcBef>
                <a:spcPct val="20000"/>
              </a:spcBef>
              <a:tabLst>
                <a:tab pos="1116550" algn="l"/>
              </a:tabLst>
            </a:pPr>
            <a:endParaRPr lang="en-US" altLang="en-US" sz="1000" dirty="0">
              <a:latin typeface="Verdana" pitchFamily="34" charset="0"/>
            </a:endParaRP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rPr>
              <a:t>Resilience Training for Teens, </a:t>
            </a:r>
          </a:p>
          <a:p>
            <a:pPr fontAlgn="auto">
              <a:spcAft>
                <a:spcPts val="0"/>
              </a:spcAft>
              <a:defRPr/>
            </a:pPr>
            <a:r>
              <a:rPr lang="en-US" sz="2000" b="1" dirty="0">
                <a:latin typeface="Verdana" pitchFamily="34" charset="0"/>
              </a:rPr>
              <a:t>Unit 2: </a:t>
            </a:r>
            <a:r>
              <a:rPr lang="en-US" sz="2000" b="1" dirty="0">
                <a:latin typeface="Verdana" pitchFamily="34" charset="0"/>
                <a:ea typeface="+mj-ea"/>
                <a:cs typeface="+mj-cs"/>
              </a:rPr>
              <a:t>Hunt the Good Stuff</a:t>
            </a:r>
          </a:p>
        </p:txBody>
      </p:sp>
      <p:pic>
        <p:nvPicPr>
          <p:cNvPr id="20485"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20486"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1578635559"/>
              </p:ext>
            </p:extLst>
          </p:nvPr>
        </p:nvGraphicFramePr>
        <p:xfrm>
          <a:off x="234292" y="5503104"/>
          <a:ext cx="6572250" cy="2743415"/>
        </p:xfrm>
        <a:graphic>
          <a:graphicData uri="http://schemas.openxmlformats.org/drawingml/2006/table">
            <a:tbl>
              <a:tblPr/>
              <a:tblGrid>
                <a:gridCol w="5507564">
                  <a:extLst>
                    <a:ext uri="{9D8B030D-6E8A-4147-A177-3AD203B41FA5}">
                      <a16:colId xmlns:a16="http://schemas.microsoft.com/office/drawing/2014/main" val="20000"/>
                    </a:ext>
                  </a:extLst>
                </a:gridCol>
                <a:gridCol w="1064687">
                  <a:extLst>
                    <a:ext uri="{9D8B030D-6E8A-4147-A177-3AD203B41FA5}">
                      <a16:colId xmlns:a16="http://schemas.microsoft.com/office/drawing/2014/main" val="20001"/>
                    </a:ext>
                  </a:extLst>
                </a:gridCol>
              </a:tblGrid>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Describe how Hunt the Good Stuff counteracts the Negativity Bias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617274">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 </a:t>
                      </a:r>
                      <a:r>
                        <a:rPr lang="en-US" sz="1100" b="0" i="0" u="none" strike="noStrike" kern="1200" dirty="0">
                          <a:solidFill>
                            <a:schemeClr val="tx1"/>
                          </a:solidFill>
                          <a:latin typeface="Verdana" pitchFamily="34" charset="0"/>
                          <a:ea typeface="Calibri"/>
                        </a:rPr>
                        <a:t>(Unit</a:t>
                      </a:r>
                      <a:r>
                        <a:rPr lang="en-US" sz="1100" b="0" i="0" u="none" strike="noStrike" kern="1200" baseline="0" dirty="0">
                          <a:solidFill>
                            <a:schemeClr val="tx1"/>
                          </a:solidFill>
                          <a:latin typeface="Verdana" pitchFamily="34" charset="0"/>
                          <a:ea typeface="Calibri"/>
                        </a:rPr>
                        <a:t> 1 includes the hook for this lesson)</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617274">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a:t>
                      </a:r>
                      <a:r>
                        <a:rPr lang="en-US" sz="1100" b="1"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Students write down 1-3 "Good Stuff" in the Participant Workbook and share at</a:t>
                      </a:r>
                      <a:r>
                        <a:rPr lang="en-US" sz="1100" b="0" i="0" u="none" strike="noStrike" kern="1200" baseline="0" dirty="0">
                          <a:solidFill>
                            <a:schemeClr val="tx1"/>
                          </a:solidFill>
                          <a:latin typeface="Verdana" pitchFamily="34" charset="0"/>
                          <a:ea typeface="Calibri"/>
                        </a:rPr>
                        <a:t> the group level*(LT)</a:t>
                      </a:r>
                      <a:endParaRPr lang="en-US" sz="1100" b="0" i="0" u="none" strike="noStrike" kern="1200" dirty="0">
                        <a:solidFill>
                          <a:schemeClr val="dk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10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617274">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Make</a:t>
                      </a:r>
                      <a:r>
                        <a:rPr lang="en-US" sz="1100" b="1" i="0" u="none" strike="noStrike" kern="1200" baseline="0" dirty="0">
                          <a:solidFill>
                            <a:schemeClr val="tx1"/>
                          </a:solidFill>
                          <a:latin typeface="Verdana" pitchFamily="34" charset="0"/>
                          <a:ea typeface="Calibri"/>
                        </a:rPr>
                        <a:t> it Personal</a:t>
                      </a:r>
                      <a:r>
                        <a:rPr lang="en-US" sz="1100" b="1" i="0" u="none" strike="noStrike" kern="120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lives*</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defTabSz="914400" rtl="0" eaLnBrk="1" fontAlgn="base" latinLnBrk="0" hangingPunct="1">
                        <a:lnSpc>
                          <a:spcPct val="115000"/>
                        </a:lnSpc>
                        <a:spcBef>
                          <a:spcPts val="0"/>
                        </a:spcBef>
                        <a:spcAft>
                          <a:spcPts val="0"/>
                        </a:spcAft>
                        <a:buClrTx/>
                        <a:buSzTx/>
                        <a:buFontTx/>
                        <a:buNone/>
                        <a:tabLst>
                          <a:tab pos="914400" algn="l"/>
                        </a:tabLst>
                        <a:defRPr/>
                      </a:pPr>
                      <a:r>
                        <a:rPr lang="en-US" sz="1100" b="0" i="0" u="none" strike="noStrike" kern="1200" dirty="0">
                          <a:solidFill>
                            <a:schemeClr val="tx1"/>
                          </a:solidFill>
                          <a:latin typeface="Verdana" pitchFamily="34" charset="0"/>
                          <a:ea typeface="Calibri"/>
                        </a:rPr>
                        <a:t>5 minutes</a:t>
                      </a:r>
                    </a:p>
                    <a:p>
                      <a:pPr marL="914400" marR="0" indent="-914400" algn="l" rtl="0" fontAlgn="base">
                        <a:lnSpc>
                          <a:spcPct val="115000"/>
                        </a:lnSpc>
                        <a:spcBef>
                          <a:spcPts val="0"/>
                        </a:spcBef>
                        <a:spcAft>
                          <a:spcPts val="0"/>
                        </a:spcAft>
                        <a:tabLst>
                          <a:tab pos="914400" algn="l"/>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274320">
                <a:tc>
                  <a:txBody>
                    <a:bodyPr/>
                    <a:lstStyle/>
                    <a:p>
                      <a:pPr marL="3175" marR="0" indent="0" algn="l" rtl="0" fontAlgn="base">
                        <a:lnSpc>
                          <a:spcPct val="115000"/>
                        </a:lnSpc>
                        <a:spcBef>
                          <a:spcPts val="0"/>
                        </a:spcBef>
                        <a:spcAft>
                          <a:spcPts val="0"/>
                        </a:spcAft>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20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bl>
          </a:graphicData>
        </a:graphic>
      </p:graphicFrame>
      <p:sp>
        <p:nvSpPr>
          <p:cNvPr id="11" name="Slide Number Placeholder 10"/>
          <p:cNvSpPr>
            <a:spLocks noGrp="1"/>
          </p:cNvSpPr>
          <p:nvPr>
            <p:ph type="sldNum" sz="quarter" idx="5"/>
          </p:nvPr>
        </p:nvSpPr>
        <p:spPr/>
        <p:txBody>
          <a:bodyPr/>
          <a:lstStyle/>
          <a:p>
            <a:pPr>
              <a:defRPr/>
            </a:pPr>
            <a:fld id="{814830B1-7142-4E86-A894-52D5B134E599}" type="slidenum">
              <a:rPr lang="en-US"/>
              <a:pPr>
                <a:defRPr/>
              </a:pPr>
              <a:t>9</a:t>
            </a:fld>
            <a:endParaRPr lang="en-US" dirty="0"/>
          </a:p>
        </p:txBody>
      </p:sp>
      <p:sp>
        <p:nvSpPr>
          <p:cNvPr id="13"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7134248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18665" y="3238680"/>
            <a:ext cx="3829249" cy="5687282"/>
          </a:xfrm>
        </p:spPr>
        <p:txBody>
          <a:bodyPr>
            <a:no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u="sng" dirty="0"/>
          </a:p>
          <a:p>
            <a:pPr marL="232802" indent="-232802">
              <a:lnSpc>
                <a:spcPct val="100000"/>
              </a:lnSpc>
              <a:spcBef>
                <a:spcPts val="0"/>
              </a:spcBef>
              <a:buFont typeface="+mj-lt"/>
              <a:buAutoNum type="arabicParenR"/>
              <a:defRPr/>
            </a:pPr>
            <a:r>
              <a:rPr lang="en-US" sz="1100" dirty="0"/>
              <a:t>Tell students that once an Iceberg is detected, the work does not stop there. It is important to ask yourself questions to determine if the Iceberg needs to be changed at all.</a:t>
            </a:r>
          </a:p>
          <a:p>
            <a:pPr marL="232802" indent="-232802">
              <a:lnSpc>
                <a:spcPct val="100000"/>
              </a:lnSpc>
              <a:spcBef>
                <a:spcPts val="0"/>
              </a:spcBef>
              <a:buFont typeface="+mj-lt"/>
              <a:buAutoNum type="arabicParenR"/>
              <a:defRPr/>
            </a:pPr>
            <a:r>
              <a:rPr lang="en-US" sz="1100" dirty="0"/>
              <a:t>Review the questions on the slide.</a:t>
            </a:r>
          </a:p>
          <a:p>
            <a:pPr marL="232802" indent="-232802">
              <a:lnSpc>
                <a:spcPct val="100000"/>
              </a:lnSpc>
              <a:spcBef>
                <a:spcPts val="0"/>
              </a:spcBef>
              <a:buFont typeface="+mj-lt"/>
              <a:buAutoNum type="arabicParenR"/>
              <a:defRPr/>
            </a:pPr>
            <a:r>
              <a:rPr lang="en-US" sz="1100" dirty="0"/>
              <a:t>Ask students for an example of an Iceberg that could help resilience (e.g., I should ask for help when I need it) and one that could hurt resilience (e.g., I can handle everything on my own).</a:t>
            </a:r>
          </a:p>
          <a:p>
            <a:pPr marL="232802" indent="-232802">
              <a:lnSpc>
                <a:spcPct val="100000"/>
              </a:lnSpc>
              <a:spcBef>
                <a:spcPts val="0"/>
              </a:spcBef>
              <a:buFont typeface="+mj-lt"/>
              <a:buAutoNum type="arabicParenR"/>
              <a:defRPr/>
            </a:pPr>
            <a:r>
              <a:rPr lang="en-US" sz="1100" dirty="0"/>
              <a:t>Provide an example of an Iceberg that may need to be more flexible (i.e. Good students never make mistakes).</a:t>
            </a:r>
          </a:p>
          <a:p>
            <a:pPr marL="221464" indent="-221464">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Students may find that an Iceberg is harming them in certain situations and it is hurting their resilience. </a:t>
            </a:r>
          </a:p>
          <a:p>
            <a:pPr marL="232802" indent="-232802">
              <a:lnSpc>
                <a:spcPct val="100000"/>
              </a:lnSpc>
              <a:spcBef>
                <a:spcPts val="0"/>
              </a:spcBef>
              <a:buFont typeface="+mj-lt"/>
              <a:buAutoNum type="arabicParenR"/>
              <a:defRPr/>
            </a:pPr>
            <a:r>
              <a:rPr lang="en-US" sz="1100" dirty="0"/>
              <a:t>Students may find that their Iceberg is helping them to be resilient. </a:t>
            </a:r>
          </a:p>
          <a:p>
            <a:pPr marL="232802" indent="-232802">
              <a:lnSpc>
                <a:spcPct val="100000"/>
              </a:lnSpc>
              <a:spcBef>
                <a:spcPts val="0"/>
              </a:spcBef>
              <a:buFont typeface="+mj-lt"/>
              <a:buAutoNum type="arabicParenR"/>
              <a:defRPr/>
            </a:pPr>
            <a:r>
              <a:rPr lang="en-US" sz="1100" dirty="0"/>
              <a:t>Students may find that they could be more flexible with their Iceberg. </a:t>
            </a:r>
          </a:p>
          <a:p>
            <a:pPr marL="221464" indent="-221464">
              <a:defRPr/>
            </a:pPr>
            <a:endParaRPr lang="en-US" sz="1000" dirty="0"/>
          </a:p>
          <a:p>
            <a:pPr>
              <a:defRPr/>
            </a:pPr>
            <a:endParaRPr lang="en-US" sz="1000" dirty="0"/>
          </a:p>
          <a:p>
            <a:pPr>
              <a:defRPr/>
            </a:pPr>
            <a:endParaRPr lang="en-US" sz="1000" dirty="0"/>
          </a:p>
          <a:p>
            <a:pPr>
              <a:defRPr/>
            </a:pPr>
            <a:endParaRPr lang="en-US" sz="1000" u="sng" dirty="0"/>
          </a:p>
          <a:p>
            <a:pPr>
              <a:defRPr/>
            </a:pPr>
            <a:endParaRPr lang="en-US" sz="1000" b="1" u="sng" dirty="0"/>
          </a:p>
          <a:p>
            <a:pPr>
              <a:defRPr/>
            </a:pPr>
            <a:r>
              <a:rPr lang="en-US" sz="1000" b="1" u="sng" dirty="0"/>
              <a:t> </a:t>
            </a:r>
          </a:p>
        </p:txBody>
      </p:sp>
      <p:sp>
        <p:nvSpPr>
          <p:cNvPr id="4" name="Slide Number Placeholder 3"/>
          <p:cNvSpPr>
            <a:spLocks noGrp="1"/>
          </p:cNvSpPr>
          <p:nvPr>
            <p:ph type="sldNum" sz="quarter" idx="5"/>
          </p:nvPr>
        </p:nvSpPr>
        <p:spPr/>
        <p:txBody>
          <a:bodyPr/>
          <a:lstStyle/>
          <a:p>
            <a:pPr>
              <a:defRPr/>
            </a:pPr>
            <a:fld id="{58DE00C2-5CB1-41AD-A4F7-1DBC970D0C38}" type="slidenum">
              <a:rPr lang="en-US" smtClean="0"/>
              <a:pPr>
                <a:defRPr/>
              </a:pPr>
              <a:t>90</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7065233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28402" y="3238680"/>
            <a:ext cx="3829249" cy="5687282"/>
          </a:xfrm>
        </p:spPr>
        <p:txBody>
          <a:bodyPr>
            <a:normAutofit/>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a:t>
            </a:r>
            <a:r>
              <a:rPr lang="en-US" sz="1100" u="sng" dirty="0"/>
              <a:t> (Low-Tech)</a:t>
            </a:r>
          </a:p>
          <a:p>
            <a:pPr>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Refer students to the Participant Workbook. (p.34)</a:t>
            </a:r>
          </a:p>
          <a:p>
            <a:pPr marL="232802" indent="-232802">
              <a:lnSpc>
                <a:spcPct val="100000"/>
              </a:lnSpc>
              <a:spcBef>
                <a:spcPts val="0"/>
              </a:spcBef>
              <a:buFont typeface="+mj-lt"/>
              <a:buAutoNum type="arabicParenR"/>
              <a:defRPr/>
            </a:pPr>
            <a:r>
              <a:rPr lang="en-US" sz="1100" dirty="0"/>
              <a:t>Review the practice example.</a:t>
            </a:r>
          </a:p>
          <a:p>
            <a:pPr marL="232802" indent="-232802">
              <a:lnSpc>
                <a:spcPct val="100000"/>
              </a:lnSpc>
              <a:spcBef>
                <a:spcPts val="0"/>
              </a:spcBef>
              <a:buFont typeface="+mj-lt"/>
              <a:buAutoNum type="arabicParenR"/>
              <a:defRPr/>
            </a:pPr>
            <a:r>
              <a:rPr lang="en-US" sz="1100" dirty="0"/>
              <a:t>Students work to complete the questions on the bottom of the page. </a:t>
            </a:r>
          </a:p>
          <a:p>
            <a:pPr marL="232802" indent="-232802">
              <a:lnSpc>
                <a:spcPct val="100000"/>
              </a:lnSpc>
              <a:spcBef>
                <a:spcPts val="0"/>
              </a:spcBef>
              <a:buFont typeface="+mj-lt"/>
              <a:buAutoNum type="arabicParenR"/>
              <a:defRPr/>
            </a:pPr>
            <a:r>
              <a:rPr lang="en-US" sz="1100" dirty="0"/>
              <a:t>Ask one to two students to share what they put for each question. </a:t>
            </a:r>
          </a:p>
          <a:p>
            <a:pPr marL="221464" indent="-221464">
              <a:lnSpc>
                <a:spcPct val="100000"/>
              </a:lnSpc>
              <a:spcBef>
                <a:spcPts val="0"/>
              </a:spcBef>
              <a:buFontTx/>
              <a:buAutoNum type="arabicParenR"/>
              <a:defRPr/>
            </a:pPr>
            <a:endParaRPr lang="en-US" sz="1100" dirty="0"/>
          </a:p>
          <a:p>
            <a:pPr marL="221464" indent="-221464">
              <a:lnSpc>
                <a:spcPct val="100000"/>
              </a:lnSpc>
              <a:spcBef>
                <a:spcPts val="0"/>
              </a:spcBef>
              <a:defRPr/>
            </a:pPr>
            <a:r>
              <a:rPr lang="en-US" sz="1100" b="1" dirty="0"/>
              <a:t>Key Points:</a:t>
            </a:r>
          </a:p>
          <a:p>
            <a:pPr>
              <a:lnSpc>
                <a:spcPct val="100000"/>
              </a:lnSpc>
              <a:spcBef>
                <a:spcPts val="0"/>
              </a:spcBef>
              <a:defRPr/>
            </a:pPr>
            <a:endParaRPr lang="en-US" sz="1100" dirty="0"/>
          </a:p>
          <a:p>
            <a:pPr>
              <a:lnSpc>
                <a:spcPct val="100000"/>
              </a:lnSpc>
              <a:spcBef>
                <a:spcPts val="0"/>
              </a:spcBef>
              <a:defRPr/>
            </a:pPr>
            <a:r>
              <a:rPr lang="en-US" sz="1100" dirty="0"/>
              <a:t>In this particular example, the Iceberg may need to be more flexible. Just because she was not invited to the party, does not necessarily mean she cannot trust and rely on her friend. </a:t>
            </a:r>
          </a:p>
          <a:p>
            <a:pPr>
              <a:lnSpc>
                <a:spcPct val="100000"/>
              </a:lnSpc>
              <a:spcBef>
                <a:spcPts val="0"/>
              </a:spcBef>
              <a:defRPr/>
            </a:pPr>
            <a:endParaRPr lang="en-US" sz="1100" dirty="0"/>
          </a:p>
        </p:txBody>
      </p:sp>
      <p:sp>
        <p:nvSpPr>
          <p:cNvPr id="4" name="Slide Number Placeholder 3"/>
          <p:cNvSpPr>
            <a:spLocks noGrp="1"/>
          </p:cNvSpPr>
          <p:nvPr>
            <p:ph type="sldNum" sz="quarter" idx="5"/>
          </p:nvPr>
        </p:nvSpPr>
        <p:spPr/>
        <p:txBody>
          <a:bodyPr/>
          <a:lstStyle/>
          <a:p>
            <a:pPr>
              <a:defRPr/>
            </a:pPr>
            <a:fld id="{68204867-E27F-41DF-84B0-A0F7D40E6DF5}" type="slidenum">
              <a:rPr lang="en-US" smtClean="0"/>
              <a:pPr>
                <a:defRPr/>
              </a:pPr>
              <a:t>91</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0431980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128402" y="3238680"/>
            <a:ext cx="4017795" cy="5687282"/>
          </a:xfrm>
        </p:spPr>
        <p:txBody>
          <a:bodyPr wrap="square" numCol="1" anchor="t" anchorCtr="0" compatLnSpc="1">
            <a:prstTxWarp prst="textNoShape">
              <a:avLst/>
            </a:prstTxWarp>
            <a:noAutofit/>
          </a:bodyPr>
          <a:lstStyle/>
          <a:p>
            <a:pPr>
              <a:lnSpc>
                <a:spcPct val="100000"/>
              </a:lnSpc>
              <a:spcBef>
                <a:spcPts val="0"/>
              </a:spcBef>
              <a:defRPr/>
            </a:pPr>
            <a:r>
              <a:rPr lang="en-US" sz="1100" b="1" dirty="0"/>
              <a:t>Instructor Notes:</a:t>
            </a:r>
          </a:p>
          <a:p>
            <a:pPr>
              <a:lnSpc>
                <a:spcPct val="100000"/>
              </a:lnSpc>
              <a:spcBef>
                <a:spcPts val="0"/>
              </a:spcBef>
              <a:defRPr/>
            </a:pPr>
            <a:r>
              <a:rPr lang="en-US" sz="1100" b="1" dirty="0"/>
              <a:t>[This activity is optional] </a:t>
            </a:r>
          </a:p>
          <a:p>
            <a:pPr marL="347843" indent="-347843">
              <a:lnSpc>
                <a:spcPct val="100000"/>
              </a:lnSpc>
              <a:spcBef>
                <a:spcPts val="0"/>
              </a:spcBef>
              <a:defRPr/>
            </a:pPr>
            <a:endParaRPr lang="en-US" sz="800" dirty="0"/>
          </a:p>
          <a:p>
            <a:pPr marL="347843" indent="-347843">
              <a:lnSpc>
                <a:spcPct val="100000"/>
              </a:lnSpc>
              <a:spcBef>
                <a:spcPts val="0"/>
              </a:spcBef>
              <a:defRPr/>
            </a:pPr>
            <a:r>
              <a:rPr lang="en-US" sz="1100" b="1" u="sng" dirty="0"/>
              <a:t>Activity </a:t>
            </a:r>
            <a:r>
              <a:rPr lang="en-US" sz="1100" u="sng" dirty="0"/>
              <a:t>(Low-Tech)</a:t>
            </a:r>
          </a:p>
          <a:p>
            <a:pPr marL="347843" indent="-347843">
              <a:lnSpc>
                <a:spcPct val="100000"/>
              </a:lnSpc>
              <a:spcBef>
                <a:spcPts val="0"/>
              </a:spcBef>
              <a:defRPr/>
            </a:pPr>
            <a:endParaRPr lang="en-US" sz="800" u="sng" dirty="0"/>
          </a:p>
          <a:p>
            <a:pPr marL="347843" indent="-347843">
              <a:lnSpc>
                <a:spcPct val="100000"/>
              </a:lnSpc>
              <a:spcBef>
                <a:spcPts val="0"/>
              </a:spcBef>
              <a:buFont typeface="+mj-lt"/>
              <a:buAutoNum type="arabicParenR"/>
              <a:defRPr/>
            </a:pPr>
            <a:r>
              <a:rPr lang="en-US" sz="1100" dirty="0"/>
              <a:t>Refer students to the Participant Workbook. (p.35)</a:t>
            </a:r>
          </a:p>
          <a:p>
            <a:pPr marL="347843" indent="-347843">
              <a:lnSpc>
                <a:spcPct val="100000"/>
              </a:lnSpc>
              <a:spcBef>
                <a:spcPts val="0"/>
              </a:spcBef>
              <a:buFont typeface="+mj-lt"/>
              <a:buAutoNum type="arabicParenR"/>
              <a:defRPr/>
            </a:pPr>
            <a:r>
              <a:rPr lang="en-US" sz="1100" dirty="0"/>
              <a:t>Instruct students to first complete the two practice examples at the top of the page. Based on the scenario, students will need to chose if an Iceberg needs to be detected. If they choose yes, they will need to identify a potential Iceberg. </a:t>
            </a:r>
          </a:p>
          <a:p>
            <a:pPr marL="347843" indent="-347843">
              <a:lnSpc>
                <a:spcPct val="100000"/>
              </a:lnSpc>
              <a:spcBef>
                <a:spcPts val="0"/>
              </a:spcBef>
              <a:buFont typeface="+mj-lt"/>
              <a:buAutoNum type="arabicParenR"/>
              <a:defRPr/>
            </a:pPr>
            <a:r>
              <a:rPr lang="en-US" sz="1100" dirty="0"/>
              <a:t>Students will then complete a personal example.</a:t>
            </a:r>
          </a:p>
          <a:p>
            <a:pPr marL="347843" indent="-347843">
              <a:lnSpc>
                <a:spcPct val="100000"/>
              </a:lnSpc>
              <a:spcBef>
                <a:spcPts val="0"/>
              </a:spcBef>
              <a:buFont typeface="+mj-lt"/>
              <a:buAutoNum type="arabicParenR"/>
              <a:defRPr/>
            </a:pPr>
            <a:r>
              <a:rPr lang="en-US" sz="1100" dirty="0"/>
              <a:t>If students have trouble coming up with a good learning example, encourage students to think about situations when:</a:t>
            </a:r>
          </a:p>
          <a:p>
            <a:pPr marL="578129" lvl="1" indent="-241557">
              <a:lnSpc>
                <a:spcPct val="100000"/>
              </a:lnSpc>
              <a:spcBef>
                <a:spcPts val="0"/>
              </a:spcBef>
              <a:buFont typeface="Arial" panose="020B0604020202020204" pitchFamily="34" charset="0"/>
              <a:buChar char="•"/>
              <a:defRPr/>
            </a:pPr>
            <a:r>
              <a:rPr lang="en-US" sz="1100" dirty="0"/>
              <a:t>They are confused by their reaction.</a:t>
            </a:r>
          </a:p>
          <a:p>
            <a:pPr marL="578129" lvl="1" indent="-241557">
              <a:lnSpc>
                <a:spcPct val="100000"/>
              </a:lnSpc>
              <a:spcBef>
                <a:spcPts val="0"/>
              </a:spcBef>
              <a:buFont typeface="Arial" panose="020B0604020202020204" pitchFamily="34" charset="0"/>
              <a:buChar char="•"/>
              <a:defRPr/>
            </a:pPr>
            <a:r>
              <a:rPr lang="en-US" sz="1100" dirty="0"/>
              <a:t>They are stuck when making a seemingly obvious decision.</a:t>
            </a:r>
          </a:p>
          <a:p>
            <a:pPr marL="578129" lvl="1" indent="-241557">
              <a:lnSpc>
                <a:spcPct val="100000"/>
              </a:lnSpc>
              <a:spcBef>
                <a:spcPts val="0"/>
              </a:spcBef>
              <a:buFont typeface="Arial" panose="020B0604020202020204" pitchFamily="34" charset="0"/>
              <a:buChar char="•"/>
              <a:defRPr/>
            </a:pPr>
            <a:r>
              <a:rPr lang="en-US" sz="1100" dirty="0"/>
              <a:t>They can’t get over something.</a:t>
            </a:r>
          </a:p>
          <a:p>
            <a:pPr marL="578129" lvl="1" indent="-241557">
              <a:lnSpc>
                <a:spcPct val="100000"/>
              </a:lnSpc>
              <a:spcBef>
                <a:spcPts val="0"/>
              </a:spcBef>
              <a:buFont typeface="Arial" panose="020B0604020202020204" pitchFamily="34" charset="0"/>
              <a:buChar char="•"/>
              <a:defRPr/>
            </a:pPr>
            <a:r>
              <a:rPr lang="en-US" sz="1100" dirty="0"/>
              <a:t>Their positive reaction is out of proportion to the Thought (e.g., they are unusually moved by something).</a:t>
            </a:r>
          </a:p>
          <a:p>
            <a:pPr marL="578129" lvl="1" indent="-241557">
              <a:lnSpc>
                <a:spcPct val="100000"/>
              </a:lnSpc>
              <a:spcBef>
                <a:spcPts val="0"/>
              </a:spcBef>
              <a:buFont typeface="Arial" panose="020B0604020202020204" pitchFamily="34" charset="0"/>
              <a:buChar char="•"/>
              <a:defRPr/>
            </a:pPr>
            <a:r>
              <a:rPr lang="en-US" sz="1100" dirty="0"/>
              <a:t>They have a pet peeve.</a:t>
            </a:r>
          </a:p>
          <a:p>
            <a:pPr marL="347843" indent="-347843">
              <a:lnSpc>
                <a:spcPct val="100000"/>
              </a:lnSpc>
              <a:spcBef>
                <a:spcPts val="0"/>
              </a:spcBef>
              <a:buFont typeface="+mj-lt"/>
              <a:buAutoNum type="arabicParenR"/>
              <a:defRPr/>
            </a:pPr>
            <a:r>
              <a:rPr lang="en-US" sz="1100" dirty="0"/>
              <a:t>Once students complete the ATC portion, encourage them to either ask themselves the what questions or pair up with a partner to detect their Iceberg. </a:t>
            </a:r>
          </a:p>
          <a:p>
            <a:pPr marL="347843" indent="-347843">
              <a:lnSpc>
                <a:spcPct val="100000"/>
              </a:lnSpc>
              <a:spcBef>
                <a:spcPts val="0"/>
              </a:spcBef>
              <a:buFont typeface="+mj-lt"/>
              <a:buAutoNum type="arabicParenR"/>
              <a:defRPr/>
            </a:pPr>
            <a:r>
              <a:rPr lang="en-US" sz="1100" dirty="0"/>
              <a:t>Once an Iceberg is identified, the student writes it down in the space allotted. Students should check whether the Iceberg they identified helps to make sense of their initial emotions and reactions. </a:t>
            </a:r>
          </a:p>
          <a:p>
            <a:pPr marL="347843" indent="-347843">
              <a:lnSpc>
                <a:spcPct val="100000"/>
              </a:lnSpc>
              <a:spcBef>
                <a:spcPts val="0"/>
              </a:spcBef>
              <a:buFont typeface="+mj-lt"/>
              <a:buAutoNum type="arabicParenR"/>
              <a:defRPr/>
            </a:pPr>
            <a:r>
              <a:rPr lang="en-US" sz="1100" dirty="0"/>
              <a:t>Students can then discuss with a partner if the Iceberg is helping or harming them and if it’s not flexible enough. </a:t>
            </a:r>
          </a:p>
        </p:txBody>
      </p:sp>
      <p:sp>
        <p:nvSpPr>
          <p:cNvPr id="6" name="Slide Number Placeholder 5"/>
          <p:cNvSpPr>
            <a:spLocks noGrp="1"/>
          </p:cNvSpPr>
          <p:nvPr>
            <p:ph type="sldNum" sz="quarter" idx="5"/>
          </p:nvPr>
        </p:nvSpPr>
        <p:spPr/>
        <p:txBody>
          <a:bodyPr/>
          <a:lstStyle/>
          <a:p>
            <a:pPr>
              <a:defRPr/>
            </a:pPr>
            <a:fld id="{AB65879D-147C-43A6-96AC-F4F24FE2BCB7}" type="slidenum">
              <a:rPr lang="en-US" smtClean="0"/>
              <a:pPr>
                <a:defRPr/>
              </a:pPr>
              <a:t>92</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10067472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B97946A2-6EE2-4997-8AA0-2303FCF601B2}" type="slidenum">
              <a:rPr lang="en-US" smtClean="0"/>
              <a:pPr>
                <a:defRPr/>
              </a:pPr>
              <a:t>93</a:t>
            </a:fld>
            <a:endParaRPr lang="en-US" dirty="0"/>
          </a:p>
        </p:txBody>
      </p:sp>
      <p:sp>
        <p:nvSpPr>
          <p:cNvPr id="6" name="Notes Placeholder 2"/>
          <p:cNvSpPr>
            <a:spLocks noGrp="1"/>
          </p:cNvSpPr>
          <p:nvPr>
            <p:ph type="body" idx="1"/>
          </p:nvPr>
        </p:nvSpPr>
        <p:spPr>
          <a:xfrm>
            <a:off x="108928" y="3238680"/>
            <a:ext cx="3829249" cy="5687282"/>
          </a:xfrm>
        </p:spPr>
        <p:txBody>
          <a:bodyPr>
            <a:normAutofit/>
          </a:bodyPr>
          <a:lstStyle/>
          <a:p>
            <a:pPr>
              <a:lnSpc>
                <a:spcPct val="100000"/>
              </a:lnSpc>
              <a:defRPr/>
            </a:pPr>
            <a:r>
              <a:rPr lang="en-US" sz="1100" b="1" dirty="0"/>
              <a:t>Instructor Notes:</a:t>
            </a:r>
          </a:p>
          <a:p>
            <a:pPr>
              <a:lnSpc>
                <a:spcPct val="100000"/>
              </a:lnSpc>
              <a:defRPr/>
            </a:pPr>
            <a:endParaRPr lang="en-US" sz="1100" b="1" dirty="0"/>
          </a:p>
          <a:p>
            <a:pPr marL="232802" indent="-232802">
              <a:lnSpc>
                <a:spcPct val="100000"/>
              </a:lnSpc>
              <a:buFont typeface="+mj-lt"/>
              <a:buAutoNum type="arabicParenR"/>
              <a:defRPr/>
            </a:pPr>
            <a:r>
              <a:rPr lang="en-US" sz="1100" dirty="0"/>
              <a:t>Refer students to the Participant Workbook. (p.36)</a:t>
            </a:r>
          </a:p>
          <a:p>
            <a:pPr marL="232802" indent="-232802">
              <a:lnSpc>
                <a:spcPct val="100000"/>
              </a:lnSpc>
              <a:buFont typeface="+mj-lt"/>
              <a:buAutoNum type="arabicParenR"/>
              <a:defRPr/>
            </a:pPr>
            <a:r>
              <a:rPr lang="en-US" sz="1100" dirty="0"/>
              <a:t>Review the Key Principles (if time permits).</a:t>
            </a:r>
          </a:p>
          <a:p>
            <a:pPr marL="221464" indent="-221464">
              <a:lnSpc>
                <a:spcPct val="100000"/>
              </a:lnSpc>
              <a:buFontTx/>
              <a:buAutoNum type="arabicParenR"/>
              <a:defRPr/>
            </a:pPr>
            <a:endParaRPr lang="en-US" sz="1100" dirty="0"/>
          </a:p>
          <a:p>
            <a:pPr>
              <a:lnSpc>
                <a:spcPct val="100000"/>
              </a:lnSpc>
              <a:defRPr/>
            </a:pPr>
            <a:endParaRPr lang="en-US" sz="1100" dirty="0"/>
          </a:p>
          <a:p>
            <a:pPr marL="221464" indent="-221464">
              <a:lnSpc>
                <a:spcPct val="100000"/>
              </a:lnSpc>
              <a:defRPr/>
            </a:pPr>
            <a:r>
              <a:rPr lang="en-US" sz="1100" b="1" u="sng" dirty="0"/>
              <a:t>Reflection</a:t>
            </a:r>
            <a:r>
              <a:rPr lang="en-US" sz="1100" u="sng" dirty="0"/>
              <a:t> (Low-Tech)</a:t>
            </a:r>
          </a:p>
          <a:p>
            <a:pPr marL="221464" indent="-221464">
              <a:lnSpc>
                <a:spcPct val="100000"/>
              </a:lnSpc>
              <a:defRPr/>
            </a:pPr>
            <a:endParaRPr lang="en-US" sz="1100" u="sng" dirty="0"/>
          </a:p>
          <a:p>
            <a:pPr>
              <a:lnSpc>
                <a:spcPct val="100000"/>
              </a:lnSpc>
              <a:spcBef>
                <a:spcPts val="0"/>
              </a:spcBef>
              <a:defRPr/>
            </a:pPr>
            <a:r>
              <a:rPr lang="en-US" sz="1100" dirty="0">
                <a:ea typeface="Calibri"/>
              </a:rPr>
              <a:t>Students write down what they learned and how they can use it or apply it to their own lives.</a:t>
            </a:r>
            <a:endParaRPr lang="en-US" sz="1100" u="sng" dirty="0"/>
          </a:p>
          <a:p>
            <a:pPr>
              <a:lnSpc>
                <a:spcPct val="100000"/>
              </a:lnSpc>
              <a:defRPr/>
            </a:pPr>
            <a:endParaRPr lang="en-US" sz="1100"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9234755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35843" name="Subtitle 1"/>
          <p:cNvSpPr txBox="1">
            <a:spLocks/>
          </p:cNvSpPr>
          <p:nvPr/>
        </p:nvSpPr>
        <p:spPr bwMode="auto">
          <a:xfrm>
            <a:off x="219080" y="1770742"/>
            <a:ext cx="6572250" cy="7156753"/>
          </a:xfrm>
          <a:prstGeom prst="rect">
            <a:avLst/>
          </a:prstGeom>
          <a:noFill/>
          <a:ln w="9525">
            <a:noFill/>
            <a:miter lim="800000"/>
            <a:headEnd/>
            <a:tailEnd/>
          </a:ln>
        </p:spPr>
        <p:txBody>
          <a:bodyPr lIns="89409" tIns="44705" rIns="89409" bIns="44705"/>
          <a:lstStyle/>
          <a:p>
            <a:pPr marL="1158075" indent="-1158075">
              <a:spcBef>
                <a:spcPct val="20000"/>
              </a:spcBef>
              <a:tabLst>
                <a:tab pos="1158075" algn="l"/>
              </a:tabLst>
            </a:pPr>
            <a:r>
              <a:rPr lang="en-US" altLang="en-US" sz="1100" b="1" dirty="0">
                <a:latin typeface="Verdana" pitchFamily="34" charset="0"/>
              </a:rPr>
              <a:t>Rationale:</a:t>
            </a:r>
            <a:r>
              <a:rPr lang="en-US" altLang="en-US" sz="1100" dirty="0">
                <a:latin typeface="Verdana" pitchFamily="34" charset="0"/>
              </a:rPr>
              <a:t>	The Confirmation Bias (or Velcro/Teflon Effect) interferes with problem solving because it causes people to notice the evidence that fits their thoughts and to miss the evidence that contradicts their thoughts. </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Objective:</a:t>
            </a:r>
            <a:r>
              <a:rPr lang="en-US" altLang="en-US" sz="1100" dirty="0">
                <a:latin typeface="Verdana" pitchFamily="34" charset="0"/>
              </a:rPr>
              <a:t>	Be able to define the Confirmation Bias prior to the unit on Problem Solving.</a:t>
            </a: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Note:</a:t>
            </a:r>
            <a:r>
              <a:rPr lang="en-US" altLang="en-US" sz="1100" dirty="0">
                <a:latin typeface="Verdana" pitchFamily="34" charset="0"/>
              </a:rPr>
              <a:t> 	This concept needs to be a separate lesson from Problem Solving due to its complexity and for timing purposes. It may be too difficult for younger age groups and, like Problem Solving, may therefore be considered as optional. However, if Problem Solving is going to be taught, this lesson must occur first to facilitate understanding.</a:t>
            </a: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endParaRPr lang="en-US" altLang="en-US" sz="1100" b="1" dirty="0">
              <a:latin typeface="Verdana" pitchFamily="34" charset="0"/>
            </a:endParaRPr>
          </a:p>
          <a:p>
            <a:pPr marL="1158075" indent="-1158075">
              <a:spcBef>
                <a:spcPct val="20000"/>
              </a:spcBef>
              <a:tabLst>
                <a:tab pos="1158075" algn="l"/>
              </a:tabLst>
            </a:pPr>
            <a:r>
              <a:rPr lang="en-US" altLang="en-US" sz="1100" b="1" dirty="0">
                <a:latin typeface="Verdana" pitchFamily="34" charset="0"/>
              </a:rPr>
              <a:t>Unit Overview and Recommended Timing:</a:t>
            </a:r>
          </a:p>
          <a:p>
            <a:pPr marL="1158075" indent="-1158075">
              <a:spcBef>
                <a:spcPct val="20000"/>
              </a:spcBef>
              <a:tabLst>
                <a:tab pos="1158075" algn="l"/>
              </a:tabLst>
            </a:pPr>
            <a:endParaRPr lang="en-US" altLang="en-US" sz="1100" dirty="0">
              <a:latin typeface="Verdana" pitchFamily="34" charset="0"/>
            </a:endParaRPr>
          </a:p>
        </p:txBody>
      </p:sp>
      <p:sp>
        <p:nvSpPr>
          <p:cNvPr id="35844" name="Title 4"/>
          <p:cNvSpPr txBox="1">
            <a:spLocks/>
          </p:cNvSpPr>
          <p:nvPr/>
        </p:nvSpPr>
        <p:spPr bwMode="auto">
          <a:xfrm>
            <a:off x="219080" y="959152"/>
            <a:ext cx="6572250" cy="664029"/>
          </a:xfrm>
          <a:prstGeom prst="rect">
            <a:avLst/>
          </a:prstGeom>
          <a:noFill/>
          <a:ln w="9525">
            <a:noFill/>
            <a:miter lim="800000"/>
            <a:headEnd/>
            <a:tailEnd/>
          </a:ln>
        </p:spPr>
        <p:txBody>
          <a:bodyPr lIns="89409" tIns="44705" rIns="89409" bIns="44705"/>
          <a:lstStyle/>
          <a:p>
            <a:r>
              <a:rPr lang="en-US" sz="2000" b="1" dirty="0">
                <a:latin typeface="Verdana" pitchFamily="34" charset="0"/>
              </a:rPr>
              <a:t>Resilience Training for Teens, </a:t>
            </a:r>
          </a:p>
          <a:p>
            <a:r>
              <a:rPr lang="en-US" sz="2000" b="1" dirty="0">
                <a:latin typeface="Verdana" pitchFamily="34" charset="0"/>
              </a:rPr>
              <a:t>Unit 8:</a:t>
            </a:r>
            <a:r>
              <a:rPr lang="en-US" sz="2000" b="1" dirty="0">
                <a:solidFill>
                  <a:srgbClr val="000000"/>
                </a:solidFill>
                <a:latin typeface="Verdana" pitchFamily="34" charset="0"/>
              </a:rPr>
              <a:t> Confirmation Bias</a:t>
            </a:r>
            <a:endParaRPr lang="en-US" sz="2000" b="1" dirty="0">
              <a:latin typeface="Verdana" pitchFamily="34" charset="0"/>
            </a:endParaRPr>
          </a:p>
        </p:txBody>
      </p:sp>
      <p:pic>
        <p:nvPicPr>
          <p:cNvPr id="35845"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5846"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3440055188"/>
              </p:ext>
            </p:extLst>
          </p:nvPr>
        </p:nvGraphicFramePr>
        <p:xfrm>
          <a:off x="263500" y="4682110"/>
          <a:ext cx="6612085" cy="3565553"/>
        </p:xfrm>
        <a:graphic>
          <a:graphicData uri="http://schemas.openxmlformats.org/drawingml/2006/table">
            <a:tbl>
              <a:tblPr/>
              <a:tblGrid>
                <a:gridCol w="5425711">
                  <a:extLst>
                    <a:ext uri="{9D8B030D-6E8A-4147-A177-3AD203B41FA5}">
                      <a16:colId xmlns:a16="http://schemas.microsoft.com/office/drawing/2014/main" val="20000"/>
                    </a:ext>
                  </a:extLst>
                </a:gridCol>
                <a:gridCol w="1186375">
                  <a:extLst>
                    <a:ext uri="{9D8B030D-6E8A-4147-A177-3AD203B41FA5}">
                      <a16:colId xmlns:a16="http://schemas.microsoft.com/office/drawing/2014/main" val="20001"/>
                    </a:ext>
                  </a:extLst>
                </a:gridCol>
              </a:tblGrid>
              <a:tr h="562683">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Skill: </a:t>
                      </a:r>
                      <a:r>
                        <a:rPr lang="en-US" sz="1100" b="0" i="0" u="none" strike="noStrike" kern="1200" dirty="0">
                          <a:solidFill>
                            <a:schemeClr val="tx1"/>
                          </a:solidFill>
                          <a:latin typeface="Verdana" pitchFamily="34" charset="0"/>
                          <a:ea typeface="Calibri"/>
                        </a:rPr>
                        <a:t>Describe Confirmation Bias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766977">
                <a:tc>
                  <a:txBody>
                    <a:bodyPr/>
                    <a:lstStyle/>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Hook:</a:t>
                      </a:r>
                    </a:p>
                    <a:p>
                      <a:pPr marL="0" marR="0" indent="0" algn="l" rtl="0" fontAlgn="base">
                        <a:lnSpc>
                          <a:spcPct val="115000"/>
                        </a:lnSpc>
                        <a:spcBef>
                          <a:spcPts val="0"/>
                        </a:spcBef>
                        <a:spcAft>
                          <a:spcPts val="0"/>
                        </a:spcAft>
                        <a:buClrTx/>
                        <a:buSzPts val="1400"/>
                        <a:buFont typeface="+mj-lt"/>
                        <a:buNone/>
                        <a:tabLst/>
                      </a:pPr>
                      <a:r>
                        <a:rPr lang="en-US" sz="1100" b="1" i="0" u="none" strike="noStrike" kern="120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1) “Awareness Test” video clip</a:t>
                      </a:r>
                      <a:r>
                        <a:rPr lang="en-US" sz="1100" b="0" i="0" u="none" strike="noStrike" kern="1200" baseline="0" dirty="0">
                          <a:solidFill>
                            <a:schemeClr val="tx1"/>
                          </a:solidFill>
                          <a:latin typeface="Verdana" pitchFamily="34" charset="0"/>
                          <a:ea typeface="Calibri"/>
                        </a:rPr>
                        <a:t> (HT)</a:t>
                      </a:r>
                    </a:p>
                    <a:p>
                      <a:pPr marL="0" marR="0" indent="0" algn="l" rtl="0" fontAlgn="base">
                        <a:lnSpc>
                          <a:spcPct val="115000"/>
                        </a:lnSpc>
                        <a:spcBef>
                          <a:spcPts val="0"/>
                        </a:spcBef>
                        <a:spcAft>
                          <a:spcPts val="0"/>
                        </a:spcAft>
                        <a:buClrTx/>
                        <a:buSzPts val="1400"/>
                        <a:buFont typeface="+mj-lt"/>
                        <a:buNone/>
                        <a:tabLst/>
                      </a:pPr>
                      <a:r>
                        <a:rPr lang="en-US" sz="1100" b="0" i="0" u="none" strike="noStrike" kern="1200" baseline="0" dirty="0">
                          <a:solidFill>
                            <a:schemeClr val="tx1"/>
                          </a:solidFill>
                          <a:latin typeface="Verdana" pitchFamily="34" charset="0"/>
                          <a:ea typeface="Calibri"/>
                        </a:rPr>
                        <a:t> 2) Confirmation Bias Demonstration* (LT)</a:t>
                      </a: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10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1"/>
                  </a:ext>
                </a:extLst>
              </a:tr>
              <a:tr h="966728">
                <a:tc>
                  <a:txBody>
                    <a:bodyPr/>
                    <a:lstStyle/>
                    <a:p>
                      <a:pPr marL="0" marR="0" indent="0" algn="l" rtl="0" fontAlgn="base">
                        <a:lnSpc>
                          <a:spcPct val="115000"/>
                        </a:lnSpc>
                        <a:spcBef>
                          <a:spcPts val="0"/>
                        </a:spcBef>
                        <a:spcAft>
                          <a:spcPts val="0"/>
                        </a:spcAft>
                        <a:buClrTx/>
                        <a:buSzPts val="1400"/>
                        <a:buFont typeface="+mj-lt"/>
                        <a:buNone/>
                        <a:tabLst>
                          <a:tab pos="228600" algn="l"/>
                        </a:tabLst>
                      </a:pPr>
                      <a:r>
                        <a:rPr lang="en-US" sz="1100" b="1" i="0" u="none" strike="noStrike" kern="1200" dirty="0">
                          <a:solidFill>
                            <a:schemeClr val="tx1"/>
                          </a:solidFill>
                          <a:latin typeface="Verdana" pitchFamily="34" charset="0"/>
                          <a:ea typeface="Calibri"/>
                        </a:rPr>
                        <a:t>Activity:</a:t>
                      </a:r>
                      <a:r>
                        <a:rPr lang="en-US" sz="1100" b="1" i="0" u="none" strike="noStrike" kern="1200" baseline="0" dirty="0">
                          <a:solidFill>
                            <a:schemeClr val="tx1"/>
                          </a:solidFill>
                          <a:latin typeface="Verdana" pitchFamily="34" charset="0"/>
                          <a:ea typeface="Calibri"/>
                        </a:rPr>
                        <a:t> </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1) Tell story of student to illustrate how the Confirmation Bias works *(LT)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2) “Nobody likes me” example in Participant Workbook* (LT)</a:t>
                      </a:r>
                    </a:p>
                    <a:p>
                      <a:pPr marL="0" marR="0" indent="0" algn="l" rtl="0" fontAlgn="base">
                        <a:lnSpc>
                          <a:spcPct val="115000"/>
                        </a:lnSpc>
                        <a:spcBef>
                          <a:spcPts val="0"/>
                        </a:spcBef>
                        <a:spcAft>
                          <a:spcPts val="0"/>
                        </a:spcAft>
                        <a:buClrTx/>
                        <a:buSzPts val="1400"/>
                        <a:buFont typeface="+mj-lt"/>
                        <a:buNone/>
                        <a:tabLst>
                          <a:tab pos="228600" algn="l"/>
                        </a:tabLst>
                      </a:pP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3)</a:t>
                      </a:r>
                      <a:r>
                        <a:rPr lang="en-US" sz="1100" b="0" i="0" u="none" strike="noStrike" kern="1200" baseline="0" dirty="0">
                          <a:solidFill>
                            <a:schemeClr val="tx1"/>
                          </a:solidFill>
                          <a:latin typeface="Verdana" pitchFamily="34" charset="0"/>
                          <a:ea typeface="Calibri"/>
                        </a:rPr>
                        <a:t> Confirmation Bias Example in Participant Workbook (LT)</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dk1"/>
                          </a:solidFill>
                          <a:latin typeface="Verdana" pitchFamily="34" charset="0"/>
                          <a:ea typeface="Calibri"/>
                        </a:rPr>
                        <a:t>25 minutes</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624812">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Make</a:t>
                      </a:r>
                      <a:r>
                        <a:rPr lang="en-US" sz="1100" b="1" i="0" u="none" strike="noStrike" kern="1200" baseline="0" dirty="0">
                          <a:solidFill>
                            <a:schemeClr val="tx1"/>
                          </a:solidFill>
                          <a:latin typeface="Verdana" pitchFamily="34" charset="0"/>
                          <a:ea typeface="Calibri"/>
                        </a:rPr>
                        <a:t> it Personal</a:t>
                      </a:r>
                      <a:r>
                        <a:rPr lang="en-US" sz="1100" b="1" i="0" u="none" strike="noStrike" kern="1200" dirty="0">
                          <a:solidFill>
                            <a:schemeClr val="tx1"/>
                          </a:solidFill>
                          <a:latin typeface="Verdana" pitchFamily="34" charset="0"/>
                          <a:ea typeface="Calibri"/>
                        </a:rPr>
                        <a:t>:</a:t>
                      </a:r>
                      <a:r>
                        <a:rPr lang="en-US" sz="1100" b="0" i="0" u="none" strike="noStrike" kern="1200" baseline="0" dirty="0">
                          <a:solidFill>
                            <a:schemeClr val="tx1"/>
                          </a:solidFill>
                          <a:latin typeface="Verdana" pitchFamily="34" charset="0"/>
                          <a:ea typeface="Calibri"/>
                        </a:rPr>
                        <a:t> </a:t>
                      </a:r>
                      <a:r>
                        <a:rPr lang="en-US" sz="1100" b="0" i="0" u="none" strike="noStrike" kern="1200" dirty="0">
                          <a:solidFill>
                            <a:schemeClr val="tx1"/>
                          </a:solidFill>
                          <a:latin typeface="Verdana" pitchFamily="34" charset="0"/>
                          <a:ea typeface="Calibri"/>
                        </a:rPr>
                        <a:t>Students</a:t>
                      </a:r>
                      <a:r>
                        <a:rPr lang="en-US" sz="1100" b="0" i="0" u="none" strike="noStrike" kern="1200" baseline="0" dirty="0">
                          <a:solidFill>
                            <a:schemeClr val="tx1"/>
                          </a:solidFill>
                          <a:latin typeface="Verdana" pitchFamily="34" charset="0"/>
                          <a:ea typeface="Calibri"/>
                        </a:rPr>
                        <a:t> reflect on what they learned and write down how they can apply it to their daily lives*</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0" i="0" u="none" strike="noStrike" kern="1200" dirty="0">
                          <a:solidFill>
                            <a:schemeClr val="tx1"/>
                          </a:solidFill>
                          <a:latin typeface="Verdana" pitchFamily="34" charset="0"/>
                          <a:ea typeface="Calibri"/>
                        </a:rPr>
                        <a:t>5 minutes</a:t>
                      </a:r>
                    </a:p>
                    <a:p>
                      <a:pPr marL="914400" marR="0" indent="-914400" algn="l" rtl="0" fontAlgn="base">
                        <a:lnSpc>
                          <a:spcPct val="115000"/>
                        </a:lnSpc>
                        <a:spcBef>
                          <a:spcPts val="0"/>
                        </a:spcBef>
                        <a:spcAft>
                          <a:spcPts val="0"/>
                        </a:spcAft>
                        <a:tabLst>
                          <a:tab pos="914400" algn="l"/>
                        </a:tabLst>
                      </a:pPr>
                      <a:endParaRPr lang="en-US" sz="1100" b="0"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3"/>
                  </a:ext>
                </a:extLst>
              </a:tr>
              <a:tr h="624812">
                <a:tc>
                  <a:txBody>
                    <a:bodyPr/>
                    <a:lstStyle/>
                    <a:p>
                      <a:pPr marL="0" marR="0" indent="0" algn="l" rtl="0" fontAlgn="base">
                        <a:lnSpc>
                          <a:spcPct val="115000"/>
                        </a:lnSpc>
                        <a:spcBef>
                          <a:spcPts val="0"/>
                        </a:spcBef>
                        <a:spcAft>
                          <a:spcPts val="0"/>
                        </a:spcAft>
                        <a:buClrTx/>
                        <a:buSzPts val="1400"/>
                        <a:buFont typeface="+mj-lt"/>
                        <a:buNone/>
                        <a:tabLst>
                          <a:tab pos="0" algn="l"/>
                        </a:tabLst>
                      </a:pPr>
                      <a:r>
                        <a:rPr lang="en-US" sz="1100" b="1" i="0" u="none" strike="noStrike" kern="1200" dirty="0">
                          <a:solidFill>
                            <a:schemeClr val="tx1"/>
                          </a:solidFill>
                          <a:latin typeface="Verdana" pitchFamily="34" charset="0"/>
                          <a:ea typeface="Calibri"/>
                        </a:rPr>
                        <a:t>Total</a:t>
                      </a: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tc>
                  <a:txBody>
                    <a:bodyPr/>
                    <a:lstStyle/>
                    <a:p>
                      <a:pPr marL="914400" marR="0" indent="-914400" algn="l" rtl="0" fontAlgn="base">
                        <a:lnSpc>
                          <a:spcPct val="115000"/>
                        </a:lnSpc>
                        <a:spcBef>
                          <a:spcPts val="0"/>
                        </a:spcBef>
                        <a:spcAft>
                          <a:spcPts val="0"/>
                        </a:spcAft>
                        <a:tabLst>
                          <a:tab pos="914400" algn="l"/>
                        </a:tabLst>
                      </a:pPr>
                      <a:r>
                        <a:rPr lang="en-US" sz="1100" b="1" i="0" u="none" strike="noStrike" kern="1200" dirty="0">
                          <a:solidFill>
                            <a:schemeClr val="tx1"/>
                          </a:solidFill>
                          <a:latin typeface="Verdana" pitchFamily="34" charset="0"/>
                          <a:ea typeface="Calibri"/>
                        </a:rPr>
                        <a:t>45</a:t>
                      </a:r>
                      <a:r>
                        <a:rPr lang="en-US" sz="1100" b="1" i="0" u="none" strike="noStrike" kern="1200" baseline="0" dirty="0">
                          <a:solidFill>
                            <a:schemeClr val="tx1"/>
                          </a:solidFill>
                          <a:latin typeface="Verdana" pitchFamily="34" charset="0"/>
                          <a:ea typeface="Calibri"/>
                        </a:rPr>
                        <a:t> minutes</a:t>
                      </a:r>
                      <a:endParaRPr lang="en-US" sz="1100" b="1" i="0" u="none" strike="noStrike" kern="1200" dirty="0">
                        <a:solidFill>
                          <a:schemeClr val="tx1"/>
                        </a:solidFill>
                        <a:latin typeface="Verdana" pitchFamily="34" charset="0"/>
                        <a:ea typeface="Calibri"/>
                      </a:endParaRPr>
                    </a:p>
                  </a:txBody>
                  <a:tcPr marL="52251" marR="52251" marT="72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AB1"/>
                    </a:solidFill>
                  </a:tcPr>
                </a:tc>
                <a:extLst>
                  <a:ext uri="{0D108BD9-81ED-4DB2-BD59-A6C34878D82A}">
                    <a16:rowId xmlns:a16="http://schemas.microsoft.com/office/drawing/2014/main" val="10004"/>
                  </a:ext>
                </a:extLst>
              </a:tr>
            </a:tbl>
          </a:graphicData>
        </a:graphic>
      </p:graphicFrame>
      <p:sp>
        <p:nvSpPr>
          <p:cNvPr id="11" name="Slide Number Placeholder 10"/>
          <p:cNvSpPr>
            <a:spLocks noGrp="1"/>
          </p:cNvSpPr>
          <p:nvPr>
            <p:ph type="sldNum" sz="quarter" idx="5"/>
          </p:nvPr>
        </p:nvSpPr>
        <p:spPr/>
        <p:txBody>
          <a:bodyPr/>
          <a:lstStyle/>
          <a:p>
            <a:pPr>
              <a:defRPr/>
            </a:pPr>
            <a:fld id="{54ECFD5A-51B4-45A5-BE61-8342EE6CF174}" type="slidenum">
              <a:rPr lang="en-US"/>
              <a:pPr>
                <a:defRPr/>
              </a:pPr>
              <a:t>94</a:t>
            </a:fld>
            <a:endParaRPr lang="en-US" dirty="0"/>
          </a:p>
        </p:txBody>
      </p:sp>
      <p:sp>
        <p:nvSpPr>
          <p:cNvPr id="12"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1364650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6" descr="csf_inside"/>
          <p:cNvPicPr>
            <a:picLocks noChangeAspect="1" noChangeArrowheads="1"/>
          </p:cNvPicPr>
          <p:nvPr/>
        </p:nvPicPr>
        <p:blipFill>
          <a:blip r:embed="rId3"/>
          <a:srcRect b="92290"/>
          <a:stretch>
            <a:fillRect/>
          </a:stretch>
        </p:blipFill>
        <p:spPr bwMode="auto">
          <a:xfrm>
            <a:off x="1" y="3"/>
            <a:ext cx="7010400" cy="851555"/>
          </a:xfrm>
          <a:prstGeom prst="rect">
            <a:avLst/>
          </a:prstGeom>
          <a:noFill/>
          <a:ln w="9525">
            <a:noFill/>
            <a:miter lim="800000"/>
            <a:headEnd/>
            <a:tailEnd/>
          </a:ln>
        </p:spPr>
      </p:pic>
      <p:sp>
        <p:nvSpPr>
          <p:cNvPr id="36867" name="Subtitle 1"/>
          <p:cNvSpPr txBox="1">
            <a:spLocks/>
          </p:cNvSpPr>
          <p:nvPr/>
        </p:nvSpPr>
        <p:spPr bwMode="auto">
          <a:xfrm>
            <a:off x="219080" y="1658641"/>
            <a:ext cx="6572250" cy="7156753"/>
          </a:xfrm>
          <a:prstGeom prst="rect">
            <a:avLst/>
          </a:prstGeom>
          <a:noFill/>
          <a:ln w="9525">
            <a:noFill/>
            <a:miter lim="800000"/>
            <a:headEnd/>
            <a:tailEnd/>
          </a:ln>
        </p:spPr>
        <p:txBody>
          <a:bodyPr lIns="89409" tIns="44705" rIns="89409" bIns="44705"/>
          <a:lstStyle/>
          <a:p>
            <a:pPr>
              <a:spcBef>
                <a:spcPct val="20000"/>
              </a:spcBef>
              <a:tabLst>
                <a:tab pos="53828" algn="l"/>
              </a:tabLst>
            </a:pPr>
            <a:r>
              <a:rPr lang="en-US" altLang="en-US" sz="1100" b="1" i="1" dirty="0">
                <a:latin typeface="Verdana" pitchFamily="34" charset="0"/>
              </a:rPr>
              <a:t>Confirmation Bias or Velcro/Teflon Effect    </a:t>
            </a:r>
            <a:r>
              <a:rPr lang="en-US" altLang="en-US" sz="1100" dirty="0">
                <a:latin typeface="Verdana" pitchFamily="34" charset="0"/>
              </a:rPr>
              <a:t>The tendency to notice the evidence 				              that fits our thoughts and beliefs 				              and to miss the evidence that 				              contradicts our thoughts and beliefs.</a:t>
            </a:r>
          </a:p>
          <a:p>
            <a:pPr>
              <a:spcBef>
                <a:spcPct val="20000"/>
              </a:spcBef>
              <a:tabLst>
                <a:tab pos="53828" algn="l"/>
              </a:tabLst>
            </a:pPr>
            <a:endParaRPr lang="en-US" altLang="en-US" sz="1100" dirty="0">
              <a:latin typeface="Verdana" pitchFamily="34" charset="0"/>
            </a:endParaRPr>
          </a:p>
          <a:p>
            <a:pPr>
              <a:spcBef>
                <a:spcPct val="20000"/>
              </a:spcBef>
              <a:tabLst>
                <a:tab pos="53828" algn="l"/>
              </a:tabLst>
            </a:pPr>
            <a:r>
              <a:rPr lang="en-US" altLang="en-US" sz="1100" dirty="0">
                <a:latin typeface="Verdana" pitchFamily="34" charset="0"/>
              </a:rPr>
              <a:t>			</a:t>
            </a:r>
          </a:p>
        </p:txBody>
      </p:sp>
      <p:sp>
        <p:nvSpPr>
          <p:cNvPr id="12" name="Title 4"/>
          <p:cNvSpPr txBox="1">
            <a:spLocks/>
          </p:cNvSpPr>
          <p:nvPr/>
        </p:nvSpPr>
        <p:spPr>
          <a:xfrm>
            <a:off x="219080" y="959152"/>
            <a:ext cx="6572250" cy="664029"/>
          </a:xfrm>
          <a:prstGeom prst="rect">
            <a:avLst/>
          </a:prstGeom>
        </p:spPr>
        <p:txBody>
          <a:bodyPr lIns="89409" tIns="44705" rIns="89409" bIns="44705"/>
          <a:lstStyle/>
          <a:p>
            <a:pPr fontAlgn="auto">
              <a:spcAft>
                <a:spcPts val="0"/>
              </a:spcAft>
              <a:defRPr/>
            </a:pPr>
            <a:r>
              <a:rPr lang="en-US" sz="2000" b="1" dirty="0">
                <a:latin typeface="Verdana" pitchFamily="34" charset="0"/>
                <a:ea typeface="+mj-ea"/>
                <a:cs typeface="+mj-cs"/>
              </a:rPr>
              <a:t>Confirmation Bias</a:t>
            </a:r>
          </a:p>
          <a:p>
            <a:pPr fontAlgn="auto">
              <a:spcAft>
                <a:spcPts val="0"/>
              </a:spcAft>
              <a:defRPr/>
            </a:pPr>
            <a:r>
              <a:rPr lang="en-US" sz="2000" b="1" dirty="0">
                <a:latin typeface="Verdana" pitchFamily="34" charset="0"/>
                <a:ea typeface="+mj-ea"/>
                <a:cs typeface="+mj-cs"/>
              </a:rPr>
              <a:t>Key Terms</a:t>
            </a:r>
          </a:p>
        </p:txBody>
      </p:sp>
      <p:pic>
        <p:nvPicPr>
          <p:cNvPr id="36869" name="Picture 8" descr="CSF2-slide-template-text.png"/>
          <p:cNvPicPr>
            <a:picLocks noChangeAspect="1"/>
          </p:cNvPicPr>
          <p:nvPr/>
        </p:nvPicPr>
        <p:blipFill>
          <a:blip r:embed="rId4"/>
          <a:srcRect/>
          <a:stretch>
            <a:fillRect/>
          </a:stretch>
        </p:blipFill>
        <p:spPr bwMode="auto">
          <a:xfrm>
            <a:off x="765242" y="27668"/>
            <a:ext cx="2663891" cy="886909"/>
          </a:xfrm>
          <a:prstGeom prst="rect">
            <a:avLst/>
          </a:prstGeom>
          <a:noFill/>
          <a:ln w="9525">
            <a:noFill/>
            <a:miter lim="800000"/>
            <a:headEnd/>
            <a:tailEnd/>
          </a:ln>
        </p:spPr>
      </p:pic>
      <p:pic>
        <p:nvPicPr>
          <p:cNvPr id="36870" name="Picture 9" descr="csf2_logo-l.png"/>
          <p:cNvPicPr>
            <a:picLocks noChangeAspect="1"/>
          </p:cNvPicPr>
          <p:nvPr/>
        </p:nvPicPr>
        <p:blipFill>
          <a:blip r:embed="rId5"/>
          <a:srcRect/>
          <a:stretch>
            <a:fillRect/>
          </a:stretch>
        </p:blipFill>
        <p:spPr bwMode="auto">
          <a:xfrm>
            <a:off x="45644" y="124507"/>
            <a:ext cx="675482" cy="673251"/>
          </a:xfrm>
          <a:prstGeom prst="rect">
            <a:avLst/>
          </a:prstGeom>
          <a:noFill/>
          <a:ln w="9525">
            <a:noFill/>
            <a:miter lim="800000"/>
            <a:headEnd/>
            <a:tailEnd/>
          </a:ln>
        </p:spPr>
      </p:pic>
      <p:sp>
        <p:nvSpPr>
          <p:cNvPr id="9" name="Slide Number Placeholder 8"/>
          <p:cNvSpPr>
            <a:spLocks noGrp="1"/>
          </p:cNvSpPr>
          <p:nvPr>
            <p:ph type="sldNum" sz="quarter" idx="5"/>
          </p:nvPr>
        </p:nvSpPr>
        <p:spPr/>
        <p:txBody>
          <a:bodyPr/>
          <a:lstStyle/>
          <a:p>
            <a:pPr>
              <a:defRPr/>
            </a:pPr>
            <a:fld id="{2711C12F-5142-4B2C-9929-58BF0D26C291}" type="slidenum">
              <a:rPr lang="en-US"/>
              <a:pPr>
                <a:defRPr/>
              </a:pPr>
              <a:t>95</a:t>
            </a:fld>
            <a:endParaRPr lang="en-US" dirty="0"/>
          </a:p>
        </p:txBody>
      </p:sp>
      <p:sp>
        <p:nvSpPr>
          <p:cNvPr id="10"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2886322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xfrm>
            <a:off x="108928"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a:t>
            </a:r>
          </a:p>
          <a:p>
            <a:pPr>
              <a:lnSpc>
                <a:spcPct val="100000"/>
              </a:lnSpc>
              <a:spcBef>
                <a:spcPts val="0"/>
              </a:spcBef>
              <a:defRPr/>
            </a:pPr>
            <a:endParaRPr lang="en-US" sz="1100" b="1" dirty="0"/>
          </a:p>
          <a:p>
            <a:pPr>
              <a:lnSpc>
                <a:spcPct val="100000"/>
              </a:lnSpc>
              <a:spcBef>
                <a:spcPts val="0"/>
              </a:spcBef>
              <a:defRPr/>
            </a:pPr>
            <a:r>
              <a:rPr lang="en-US" sz="1100" b="1" u="sng" dirty="0"/>
              <a:t>Activity</a:t>
            </a:r>
            <a:r>
              <a:rPr lang="en-US" sz="1100" u="sng" dirty="0"/>
              <a:t> (Low-Tech)</a:t>
            </a:r>
          </a:p>
          <a:p>
            <a:pPr>
              <a:lnSpc>
                <a:spcPct val="100000"/>
              </a:lnSpc>
              <a:spcBef>
                <a:spcPts val="0"/>
              </a:spcBef>
              <a:defRPr/>
            </a:pPr>
            <a:endParaRPr lang="en-US" sz="1100" u="sng" dirty="0"/>
          </a:p>
          <a:p>
            <a:pPr marL="232802" indent="-232802">
              <a:lnSpc>
                <a:spcPct val="100000"/>
              </a:lnSpc>
              <a:spcBef>
                <a:spcPts val="0"/>
              </a:spcBef>
              <a:buFont typeface="+mj-lt"/>
              <a:buAutoNum type="arabicParenR"/>
              <a:defRPr/>
            </a:pPr>
            <a:r>
              <a:rPr lang="en-US" sz="1100" dirty="0"/>
              <a:t>Begin the lesson with Hunt the Good Stuff.</a:t>
            </a:r>
          </a:p>
          <a:p>
            <a:pPr marL="232802" indent="-232802">
              <a:lnSpc>
                <a:spcPct val="100000"/>
              </a:lnSpc>
              <a:spcBef>
                <a:spcPts val="0"/>
              </a:spcBef>
              <a:buFont typeface="+mj-lt"/>
              <a:buAutoNum type="arabicParenR"/>
              <a:defRPr/>
            </a:pPr>
            <a:r>
              <a:rPr lang="en-US" sz="1100" dirty="0"/>
              <a:t>Have students write down one to three good things in the Participant Workbook.</a:t>
            </a:r>
          </a:p>
          <a:p>
            <a:pPr marL="232802" indent="-232802">
              <a:lnSpc>
                <a:spcPct val="100000"/>
              </a:lnSpc>
              <a:spcBef>
                <a:spcPts val="0"/>
              </a:spcBef>
              <a:buFont typeface="+mj-lt"/>
              <a:buAutoNum type="arabicParenR"/>
              <a:defRPr/>
            </a:pPr>
            <a:r>
              <a:rPr lang="en-US" sz="1100" dirty="0"/>
              <a:t>Tell students to write the good thing </a:t>
            </a:r>
            <a:r>
              <a:rPr lang="en-US" sz="1100" b="1" dirty="0"/>
              <a:t>and </a:t>
            </a:r>
            <a:r>
              <a:rPr lang="en-US" sz="1100" dirty="0"/>
              <a:t>the reflection (i.e., why it’s a good thing). </a:t>
            </a:r>
          </a:p>
          <a:p>
            <a:pPr marL="232802" indent="-232802">
              <a:lnSpc>
                <a:spcPct val="100000"/>
              </a:lnSpc>
              <a:spcBef>
                <a:spcPts val="0"/>
              </a:spcBef>
              <a:buFont typeface="+mj-lt"/>
              <a:buAutoNum type="arabicParenR"/>
              <a:defRPr/>
            </a:pPr>
            <a:r>
              <a:rPr lang="en-US" sz="1100" dirty="0"/>
              <a:t>Ask a couple students to share their “"Good Stuff"” at the group level. Remember to emphasize that the students explain why it is a good thing to them. </a:t>
            </a:r>
          </a:p>
          <a:p>
            <a:pPr marL="221464" indent="-221464">
              <a:lnSpc>
                <a:spcPct val="100000"/>
              </a:lnSpc>
              <a:spcBef>
                <a:spcPts val="0"/>
              </a:spcBef>
              <a:defRPr/>
            </a:pPr>
            <a:endParaRPr lang="en-US" sz="1100" dirty="0"/>
          </a:p>
          <a:p>
            <a:pPr marL="221464" indent="-221464">
              <a:lnSpc>
                <a:spcPct val="100000"/>
              </a:lnSpc>
              <a:spcBef>
                <a:spcPts val="0"/>
              </a:spcBef>
              <a:defRPr/>
            </a:pPr>
            <a:r>
              <a:rPr lang="en-US" sz="1100" b="1" dirty="0"/>
              <a:t>Key Points:</a:t>
            </a:r>
          </a:p>
          <a:p>
            <a:pPr marL="221464" indent="-221464">
              <a:lnSpc>
                <a:spcPct val="100000"/>
              </a:lnSpc>
              <a:spcBef>
                <a:spcPts val="0"/>
              </a:spcBef>
              <a:defRPr/>
            </a:pPr>
            <a:endParaRPr lang="en-US" sz="1100" b="1" dirty="0"/>
          </a:p>
          <a:p>
            <a:pPr marL="232802" indent="-232802">
              <a:lnSpc>
                <a:spcPct val="100000"/>
              </a:lnSpc>
              <a:spcBef>
                <a:spcPts val="0"/>
              </a:spcBef>
              <a:buFont typeface="+mj-lt"/>
              <a:buAutoNum type="arabicParenR"/>
              <a:defRPr/>
            </a:pPr>
            <a:r>
              <a:rPr lang="en-US" sz="1100" dirty="0"/>
              <a:t>Optimism is important for resilience. </a:t>
            </a:r>
          </a:p>
          <a:p>
            <a:pPr marL="232802" indent="-232802">
              <a:lnSpc>
                <a:spcPct val="100000"/>
              </a:lnSpc>
              <a:spcBef>
                <a:spcPts val="0"/>
              </a:spcBef>
              <a:buFont typeface="+mj-lt"/>
              <a:buAutoNum type="arabicParenR"/>
              <a:defRPr/>
            </a:pPr>
            <a:r>
              <a:rPr lang="en-US" sz="1100" dirty="0"/>
              <a:t>HTGS is a skill to use daily, or at least several times a week.</a:t>
            </a:r>
          </a:p>
          <a:p>
            <a:pPr marL="221464" indent="-221464">
              <a:lnSpc>
                <a:spcPct val="100000"/>
              </a:lnSpc>
              <a:spcBef>
                <a:spcPts val="0"/>
              </a:spcBef>
              <a:buFontTx/>
              <a:buAutoNum type="arabicParenR"/>
              <a:defRPr/>
            </a:pPr>
            <a:endParaRPr lang="en-US" sz="1100" dirty="0"/>
          </a:p>
          <a:p>
            <a:pPr marL="221464" indent="-221464">
              <a:buFontTx/>
              <a:buAutoNum type="arabicParenR"/>
              <a:defRPr/>
            </a:pPr>
            <a:endParaRPr lang="en-US" sz="1100" dirty="0"/>
          </a:p>
          <a:p>
            <a:pPr marL="221464" indent="-221464">
              <a:defRPr/>
            </a:pPr>
            <a:endParaRPr lang="en-US" sz="1100" dirty="0"/>
          </a:p>
          <a:p>
            <a:pPr marL="221464" indent="-221464">
              <a:defRPr/>
            </a:pPr>
            <a:endParaRPr lang="en-US" sz="1100" dirty="0"/>
          </a:p>
          <a:p>
            <a:pPr>
              <a:defRPr/>
            </a:pPr>
            <a:endParaRPr lang="en-US" dirty="0"/>
          </a:p>
        </p:txBody>
      </p:sp>
      <p:sp>
        <p:nvSpPr>
          <p:cNvPr id="4" name="Slide Number Placeholder 3"/>
          <p:cNvSpPr>
            <a:spLocks noGrp="1"/>
          </p:cNvSpPr>
          <p:nvPr>
            <p:ph type="sldNum" sz="quarter" idx="5"/>
          </p:nvPr>
        </p:nvSpPr>
        <p:spPr/>
        <p:txBody>
          <a:bodyPr/>
          <a:lstStyle/>
          <a:p>
            <a:pPr>
              <a:defRPr/>
            </a:pPr>
            <a:fld id="{18CF0221-944F-42DD-A74E-1754804FAA9D}" type="slidenum">
              <a:rPr lang="en-US" smtClean="0"/>
              <a:pPr>
                <a:defRPr/>
              </a:pPr>
              <a:t>96</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1528824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202755" name="Notes Placeholder 2"/>
          <p:cNvSpPr>
            <a:spLocks noGrp="1"/>
          </p:cNvSpPr>
          <p:nvPr>
            <p:ph type="body" idx="1"/>
          </p:nvPr>
        </p:nvSpPr>
        <p:spPr bwMode="auto">
          <a:xfrm>
            <a:off x="108928" y="3238680"/>
            <a:ext cx="3829249" cy="5687282"/>
          </a:xfrm>
        </p:spPr>
        <p:txBody>
          <a:bodyPr wrap="square" numCol="1" anchor="t" anchorCtr="0" compatLnSpc="1">
            <a:prstTxWarp prst="textNoShape">
              <a:avLst/>
            </a:prstTxWarp>
          </a:bodyPr>
          <a:lstStyle/>
          <a:p>
            <a:pPr>
              <a:lnSpc>
                <a:spcPct val="100000"/>
              </a:lnSpc>
              <a:spcBef>
                <a:spcPts val="0"/>
              </a:spcBef>
              <a:defRPr/>
            </a:pPr>
            <a:r>
              <a:rPr lang="en-US" sz="1100" b="1" dirty="0"/>
              <a:t>Instructor Notes: </a:t>
            </a:r>
          </a:p>
          <a:p>
            <a:pPr>
              <a:lnSpc>
                <a:spcPct val="100000"/>
              </a:lnSpc>
              <a:spcBef>
                <a:spcPts val="0"/>
              </a:spcBef>
              <a:defRPr/>
            </a:pPr>
            <a:endParaRPr lang="en-US" sz="1100" dirty="0"/>
          </a:p>
          <a:p>
            <a:pPr marL="232802" lvl="1" indent="-232802" eaLnBrk="1" hangingPunct="1">
              <a:lnSpc>
                <a:spcPct val="100000"/>
              </a:lnSpc>
              <a:spcBef>
                <a:spcPts val="0"/>
              </a:spcBef>
              <a:buFont typeface="+mj-lt"/>
              <a:buAutoNum type="arabicParenR"/>
              <a:defRPr/>
            </a:pPr>
            <a:r>
              <a:rPr lang="en-US" altLang="en-US" sz="1100" dirty="0"/>
              <a:t>Tell students in one sentence what they will be learning.</a:t>
            </a:r>
          </a:p>
          <a:p>
            <a:pPr marL="232802" lvl="1" indent="-232802" eaLnBrk="1" hangingPunct="1">
              <a:lnSpc>
                <a:spcPct val="100000"/>
              </a:lnSpc>
              <a:spcBef>
                <a:spcPts val="0"/>
              </a:spcBef>
              <a:buFont typeface="+mj-lt"/>
              <a:buAutoNum type="arabicParenR"/>
              <a:defRPr/>
            </a:pPr>
            <a:r>
              <a:rPr lang="en-US" altLang="en-US" sz="1100" dirty="0"/>
              <a:t>Provide students with the resilience Core Competency the skill targets. </a:t>
            </a:r>
          </a:p>
          <a:p>
            <a:pPr marL="231895" lvl="1" indent="-231895" eaLnBrk="1" hangingPunct="1">
              <a:lnSpc>
                <a:spcPct val="100000"/>
              </a:lnSpc>
              <a:spcBef>
                <a:spcPts val="0"/>
              </a:spcBef>
              <a:defRPr/>
            </a:pPr>
            <a:endParaRPr lang="en-US" altLang="en-US" sz="1100" b="1" dirty="0"/>
          </a:p>
          <a:p>
            <a:pPr marL="231895" lvl="1" indent="-231895" eaLnBrk="1" hangingPunct="1">
              <a:lnSpc>
                <a:spcPct val="100000"/>
              </a:lnSpc>
              <a:spcBef>
                <a:spcPts val="0"/>
              </a:spcBef>
              <a:defRPr/>
            </a:pPr>
            <a:r>
              <a:rPr lang="en-US" altLang="en-US" sz="1100" b="1" dirty="0"/>
              <a:t>Key Points:</a:t>
            </a:r>
          </a:p>
          <a:p>
            <a:pPr marL="231895" lvl="1" indent="-231895" eaLnBrk="1" hangingPunct="1">
              <a:lnSpc>
                <a:spcPct val="100000"/>
              </a:lnSpc>
              <a:spcBef>
                <a:spcPts val="0"/>
              </a:spcBef>
              <a:defRPr/>
            </a:pPr>
            <a:endParaRPr lang="en-US" altLang="en-US" sz="1100" b="1" dirty="0"/>
          </a:p>
          <a:p>
            <a:pPr marL="232802" lvl="1" indent="-232802" eaLnBrk="1" hangingPunct="1">
              <a:lnSpc>
                <a:spcPct val="100000"/>
              </a:lnSpc>
              <a:spcBef>
                <a:spcPts val="0"/>
              </a:spcBef>
              <a:buFont typeface="+mj-lt"/>
              <a:buAutoNum type="arabicParenR"/>
              <a:defRPr/>
            </a:pPr>
            <a:r>
              <a:rPr lang="en-US" altLang="en-US" sz="1100" dirty="0"/>
              <a:t>We see what we want to see.</a:t>
            </a:r>
          </a:p>
          <a:p>
            <a:pPr marL="232802" lvl="1" indent="-232802" eaLnBrk="1" hangingPunct="1">
              <a:lnSpc>
                <a:spcPct val="100000"/>
              </a:lnSpc>
              <a:spcBef>
                <a:spcPts val="0"/>
              </a:spcBef>
              <a:buFont typeface="+mj-lt"/>
              <a:buAutoNum type="arabicParenR"/>
              <a:defRPr/>
            </a:pPr>
            <a:r>
              <a:rPr lang="en-US" altLang="en-US" sz="1100" dirty="0"/>
              <a:t>Fighting the Confirmation Bias builds Mental Agility.  </a:t>
            </a:r>
          </a:p>
          <a:p>
            <a:pPr marL="223524" indent="-223524" eaLnBrk="1" hangingPunct="1">
              <a:lnSpc>
                <a:spcPct val="100000"/>
              </a:lnSpc>
              <a:spcBef>
                <a:spcPts val="0"/>
              </a:spcBef>
              <a:buFont typeface="+mj-lt"/>
              <a:buAutoNum type="arabicPeriod"/>
              <a:defRPr/>
            </a:pPr>
            <a:endParaRPr lang="en-US" sz="1100" dirty="0"/>
          </a:p>
          <a:p>
            <a:pPr eaLnBrk="1" hangingPunct="1">
              <a:lnSpc>
                <a:spcPct val="100000"/>
              </a:lnSpc>
              <a:spcBef>
                <a:spcPts val="0"/>
              </a:spcBef>
              <a:defRPr/>
            </a:pPr>
            <a:endParaRPr lang="en-US" sz="1000" dirty="0"/>
          </a:p>
          <a:p>
            <a:pPr>
              <a:lnSpc>
                <a:spcPct val="100000"/>
              </a:lnSpc>
              <a:spcBef>
                <a:spcPts val="0"/>
              </a:spcBef>
              <a:defRPr/>
            </a:pPr>
            <a:endParaRPr lang="en-US" sz="1000" dirty="0"/>
          </a:p>
        </p:txBody>
      </p:sp>
      <p:sp>
        <p:nvSpPr>
          <p:cNvPr id="7" name="Slide Number Placeholder 6"/>
          <p:cNvSpPr>
            <a:spLocks noGrp="1"/>
          </p:cNvSpPr>
          <p:nvPr>
            <p:ph type="sldNum" sz="quarter" idx="5"/>
          </p:nvPr>
        </p:nvSpPr>
        <p:spPr/>
        <p:txBody>
          <a:bodyPr/>
          <a:lstStyle/>
          <a:p>
            <a:pPr>
              <a:defRPr/>
            </a:pPr>
            <a:fld id="{E48342D5-E9EA-4D2D-A35F-E6E9065D6619}" type="slidenum">
              <a:rPr lang="en-US" smtClean="0"/>
              <a:pPr>
                <a:defRPr/>
              </a:pPr>
              <a:t>97</a:t>
            </a:fld>
            <a:endParaRPr lang="en-US" dirty="0"/>
          </a:p>
        </p:txBody>
      </p:sp>
      <p:sp>
        <p:nvSpPr>
          <p:cNvPr id="6"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747524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304131" name="Notes Placeholder 2"/>
          <p:cNvSpPr>
            <a:spLocks noGrp="1"/>
          </p:cNvSpPr>
          <p:nvPr>
            <p:ph type="body" idx="1"/>
          </p:nvPr>
        </p:nvSpPr>
        <p:spPr bwMode="auto">
          <a:xfrm>
            <a:off x="138139" y="3238680"/>
            <a:ext cx="3829249" cy="5687282"/>
          </a:xfrm>
        </p:spPr>
        <p:txBody>
          <a:bodyPr wrap="square" numCol="1" anchor="t" anchorCtr="0" compatLnSpc="1">
            <a:prstTxWarp prst="textNoShape">
              <a:avLst/>
            </a:prstTxWarp>
            <a:normAutofit/>
          </a:bodyPr>
          <a:lstStyle/>
          <a:p>
            <a:pPr>
              <a:lnSpc>
                <a:spcPct val="100000"/>
              </a:lnSpc>
              <a:spcBef>
                <a:spcPts val="0"/>
              </a:spcBef>
              <a:defRPr/>
            </a:pPr>
            <a:r>
              <a:rPr lang="en-US" sz="1100" b="1" dirty="0">
                <a:latin typeface="Verdana" charset="0"/>
              </a:rPr>
              <a:t>Instructor Notes: </a:t>
            </a:r>
          </a:p>
          <a:p>
            <a:pPr>
              <a:lnSpc>
                <a:spcPct val="100000"/>
              </a:lnSpc>
              <a:spcBef>
                <a:spcPts val="0"/>
              </a:spcBef>
              <a:defRPr/>
            </a:pPr>
            <a:endParaRPr lang="en-US" sz="1100" b="1" dirty="0">
              <a:latin typeface="Verdana" charset="0"/>
            </a:endParaRPr>
          </a:p>
          <a:p>
            <a:pPr>
              <a:lnSpc>
                <a:spcPct val="100000"/>
              </a:lnSpc>
              <a:spcBef>
                <a:spcPts val="0"/>
              </a:spcBef>
              <a:defRPr/>
            </a:pPr>
            <a:r>
              <a:rPr lang="en-US" sz="1100" b="1" dirty="0">
                <a:latin typeface="Verdana" charset="0"/>
              </a:rPr>
              <a:t>[This clip is optional]</a:t>
            </a:r>
            <a:endParaRPr lang="en-US" sz="1100" dirty="0">
              <a:latin typeface="Verdana" charset="0"/>
            </a:endParaRPr>
          </a:p>
          <a:p>
            <a:pPr marL="231895" indent="-231895">
              <a:lnSpc>
                <a:spcPct val="100000"/>
              </a:lnSpc>
              <a:spcBef>
                <a:spcPts val="0"/>
              </a:spcBef>
              <a:defRPr/>
            </a:pPr>
            <a:endParaRPr lang="en-US" sz="1100" dirty="0"/>
          </a:p>
          <a:p>
            <a:pPr marL="231895" indent="-231895">
              <a:lnSpc>
                <a:spcPct val="100000"/>
              </a:lnSpc>
              <a:spcBef>
                <a:spcPts val="0"/>
              </a:spcBef>
              <a:defRPr/>
            </a:pPr>
            <a:r>
              <a:rPr lang="en-US" sz="1100" b="1" u="sng" dirty="0"/>
              <a:t>Hook</a:t>
            </a:r>
            <a:r>
              <a:rPr lang="en-US" sz="1100" u="sng" dirty="0"/>
              <a:t> (High-Tech)</a:t>
            </a:r>
          </a:p>
          <a:p>
            <a:pPr marL="231895" indent="-231895">
              <a:lnSpc>
                <a:spcPct val="100000"/>
              </a:lnSpc>
              <a:spcBef>
                <a:spcPts val="0"/>
              </a:spcBef>
              <a:defRPr/>
            </a:pPr>
            <a:endParaRPr lang="en-US" sz="1100" dirty="0"/>
          </a:p>
          <a:p>
            <a:pPr marL="232802" indent="-232802">
              <a:lnSpc>
                <a:spcPct val="100000"/>
              </a:lnSpc>
              <a:spcBef>
                <a:spcPts val="0"/>
              </a:spcBef>
              <a:buFont typeface="+mj-lt"/>
              <a:buAutoNum type="arabicParenR"/>
              <a:defRPr/>
            </a:pPr>
            <a:r>
              <a:rPr lang="en-US" sz="1100" dirty="0"/>
              <a:t>Show the “Awareness Test” clip:</a:t>
            </a:r>
          </a:p>
          <a:p>
            <a:pPr marL="467013" lvl="1" indent="-231895">
              <a:lnSpc>
                <a:spcPct val="100000"/>
              </a:lnSpc>
              <a:spcBef>
                <a:spcPts val="0"/>
              </a:spcBef>
              <a:buFont typeface="Arial" panose="020B0604020202020204" pitchFamily="34" charset="0"/>
              <a:buChar char="•"/>
              <a:defRPr/>
            </a:pPr>
            <a:r>
              <a:rPr lang="en-US" sz="1100" dirty="0"/>
              <a:t>Prebrief: Show the clip without an introduction so that you don’t ruin the effect.</a:t>
            </a:r>
          </a:p>
          <a:p>
            <a:pPr marL="467013" lvl="1" indent="-231895">
              <a:lnSpc>
                <a:spcPct val="100000"/>
              </a:lnSpc>
              <a:spcBef>
                <a:spcPts val="0"/>
              </a:spcBef>
              <a:buFont typeface="Arial" panose="020B0604020202020204" pitchFamily="34" charset="0"/>
              <a:buChar char="•"/>
              <a:defRPr/>
            </a:pPr>
            <a:r>
              <a:rPr lang="en-US" sz="1100" dirty="0"/>
              <a:t>Debrief: </a:t>
            </a:r>
          </a:p>
          <a:p>
            <a:pPr marL="644834" lvl="2" indent="-174602">
              <a:lnSpc>
                <a:spcPct val="100000"/>
              </a:lnSpc>
              <a:spcBef>
                <a:spcPts val="0"/>
              </a:spcBef>
              <a:buFont typeface="Wingdings" panose="05000000000000000000" pitchFamily="2" charset="2"/>
              <a:buChar char="q"/>
              <a:defRPr/>
            </a:pPr>
            <a:r>
              <a:rPr lang="en-US" sz="1100" dirty="0"/>
              <a:t>Ask how many students saw the hidden message on the cards.</a:t>
            </a:r>
          </a:p>
          <a:p>
            <a:pPr marL="644834" lvl="2" indent="-174602">
              <a:lnSpc>
                <a:spcPct val="100000"/>
              </a:lnSpc>
              <a:spcBef>
                <a:spcPts val="0"/>
              </a:spcBef>
              <a:buFont typeface="Wingdings" panose="05000000000000000000" pitchFamily="2" charset="2"/>
              <a:buChar char="q"/>
              <a:defRPr/>
            </a:pPr>
            <a:r>
              <a:rPr lang="en-US" sz="1100" dirty="0"/>
              <a:t>Emphasize that we tend to see what we are looking for, making it hard to see the whole picture. “</a:t>
            </a:r>
            <a:r>
              <a:rPr lang="en-US" sz="1100" b="1" dirty="0"/>
              <a:t>We see information that supports our beliefs.”</a:t>
            </a:r>
          </a:p>
          <a:p>
            <a:pPr>
              <a:lnSpc>
                <a:spcPct val="100000"/>
              </a:lnSpc>
              <a:spcBef>
                <a:spcPts val="0"/>
              </a:spcBef>
              <a:defRPr/>
            </a:pPr>
            <a:endParaRPr lang="en-US" sz="1100" dirty="0"/>
          </a:p>
          <a:p>
            <a:pPr marL="231895" indent="-231895">
              <a:lnSpc>
                <a:spcPct val="100000"/>
              </a:lnSpc>
              <a:spcBef>
                <a:spcPts val="0"/>
              </a:spcBef>
              <a:defRPr/>
            </a:pPr>
            <a:r>
              <a:rPr lang="en-US" sz="1100" b="1" dirty="0"/>
              <a:t>Key Points:</a:t>
            </a:r>
          </a:p>
          <a:p>
            <a:pPr marL="231895" indent="-231895">
              <a:lnSpc>
                <a:spcPct val="100000"/>
              </a:lnSpc>
              <a:spcBef>
                <a:spcPts val="0"/>
              </a:spcBef>
              <a:defRPr/>
            </a:pPr>
            <a:endParaRPr lang="en-US" sz="1100" b="1" dirty="0"/>
          </a:p>
          <a:p>
            <a:pPr marL="231895" indent="-231895">
              <a:lnSpc>
                <a:spcPct val="100000"/>
              </a:lnSpc>
              <a:spcBef>
                <a:spcPts val="0"/>
              </a:spcBef>
              <a:defRPr/>
            </a:pPr>
            <a:r>
              <a:rPr lang="en-US" sz="1100" dirty="0"/>
              <a:t>Our tendency to see what we are looking for</a:t>
            </a:r>
          </a:p>
          <a:p>
            <a:pPr marL="231895" indent="-231895">
              <a:lnSpc>
                <a:spcPct val="100000"/>
              </a:lnSpc>
              <a:spcBef>
                <a:spcPts val="0"/>
              </a:spcBef>
              <a:defRPr/>
            </a:pPr>
            <a:r>
              <a:rPr lang="en-US" sz="1100" dirty="0"/>
              <a:t>makes it hard for us to see the whole picture. </a:t>
            </a:r>
          </a:p>
        </p:txBody>
      </p:sp>
      <p:sp>
        <p:nvSpPr>
          <p:cNvPr id="6" name="Slide Number Placeholder 5"/>
          <p:cNvSpPr>
            <a:spLocks noGrp="1"/>
          </p:cNvSpPr>
          <p:nvPr>
            <p:ph type="sldNum" sz="quarter" idx="5"/>
          </p:nvPr>
        </p:nvSpPr>
        <p:spPr/>
        <p:txBody>
          <a:bodyPr/>
          <a:lstStyle/>
          <a:p>
            <a:pPr>
              <a:defRPr/>
            </a:pPr>
            <a:fld id="{A8EAEF5B-3483-4815-A926-AF97701D0BDC}" type="slidenum">
              <a:rPr lang="en-US" smtClean="0"/>
              <a:pPr>
                <a:defRPr/>
              </a:pPr>
              <a:t>98</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318666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260350" y="285750"/>
            <a:ext cx="3856038" cy="2890838"/>
          </a:xfrm>
          <a:prstGeom prst="rect">
            <a:avLst/>
          </a:prstGeom>
          <a:noFill/>
          <a:ln>
            <a:solidFill>
              <a:srgbClr val="000000"/>
            </a:solidFill>
            <a:miter lim="800000"/>
            <a:headEnd/>
            <a:tailEnd/>
          </a:ln>
        </p:spPr>
      </p:sp>
      <p:sp>
        <p:nvSpPr>
          <p:cNvPr id="416771" name="Notes Placeholder 2"/>
          <p:cNvSpPr>
            <a:spLocks noGrp="1"/>
          </p:cNvSpPr>
          <p:nvPr>
            <p:ph type="body" idx="1"/>
          </p:nvPr>
        </p:nvSpPr>
        <p:spPr bwMode="auto">
          <a:xfrm>
            <a:off x="128402" y="3238680"/>
            <a:ext cx="3829249" cy="5687282"/>
          </a:xfrm>
        </p:spPr>
        <p:txBody>
          <a:bodyPr wrap="square" numCol="1" anchor="t" anchorCtr="0" compatLnSpc="1">
            <a:prstTxWarp prst="textNoShape">
              <a:avLst/>
            </a:prstTxWarp>
            <a:normAutofit/>
          </a:bodyPr>
          <a:lstStyle/>
          <a:p>
            <a:pPr>
              <a:lnSpc>
                <a:spcPct val="100000"/>
              </a:lnSpc>
              <a:spcBef>
                <a:spcPts val="0"/>
              </a:spcBef>
              <a:defRPr/>
            </a:pPr>
            <a:r>
              <a:rPr lang="en-US" sz="1100" b="1" dirty="0">
                <a:latin typeface="Verdana" charset="0"/>
              </a:rPr>
              <a:t>Instructor Notes: </a:t>
            </a:r>
            <a:endParaRPr lang="en-US" sz="1100" dirty="0">
              <a:latin typeface="Verdana" charset="0"/>
            </a:endParaRPr>
          </a:p>
          <a:p>
            <a:pPr marL="231895" indent="-231895">
              <a:lnSpc>
                <a:spcPct val="100000"/>
              </a:lnSpc>
              <a:spcBef>
                <a:spcPts val="0"/>
              </a:spcBef>
              <a:defRPr/>
            </a:pPr>
            <a:endParaRPr lang="en-US" altLang="en-US" sz="1100" dirty="0"/>
          </a:p>
          <a:p>
            <a:pPr marL="232802" indent="-232802">
              <a:buFont typeface="+mj-lt"/>
              <a:buAutoNum type="arabicParenR"/>
              <a:defRPr/>
            </a:pPr>
            <a:r>
              <a:rPr lang="en-US" altLang="en-US" sz="1100" dirty="0"/>
              <a:t>Explain that the Confirmation Bias is the automatic process that makes us more likely to confirm that which we already believe. </a:t>
            </a:r>
          </a:p>
          <a:p>
            <a:pPr marL="232802" indent="-232802">
              <a:buFont typeface="+mj-lt"/>
              <a:buAutoNum type="arabicParenR"/>
              <a:defRPr/>
            </a:pPr>
            <a:r>
              <a:rPr lang="en-US" altLang="en-US" sz="1100" dirty="0"/>
              <a:t>Point out that the Confirmation Bias makes it hard to change our minds.</a:t>
            </a:r>
          </a:p>
          <a:p>
            <a:pPr>
              <a:defRPr/>
            </a:pPr>
            <a:endParaRPr lang="en-US" altLang="en-US" sz="1100" dirty="0"/>
          </a:p>
          <a:p>
            <a:pPr>
              <a:defRPr/>
            </a:pPr>
            <a:r>
              <a:rPr lang="en-US" altLang="en-US" sz="1100" b="1" dirty="0"/>
              <a:t>Key Points:</a:t>
            </a:r>
          </a:p>
          <a:p>
            <a:pPr>
              <a:defRPr/>
            </a:pPr>
            <a:endParaRPr lang="en-US" altLang="en-US" sz="1100" dirty="0"/>
          </a:p>
          <a:p>
            <a:pPr marL="232802" indent="-232802">
              <a:buFont typeface="+mj-lt"/>
              <a:buAutoNum type="arabicParenR"/>
              <a:defRPr/>
            </a:pPr>
            <a:r>
              <a:rPr lang="en-US" altLang="en-US" sz="1100" dirty="0"/>
              <a:t>Confirmation Bias affects us all; our brains automatically do this. </a:t>
            </a:r>
          </a:p>
          <a:p>
            <a:pPr marL="232802" indent="-232802">
              <a:buFont typeface="+mj-lt"/>
              <a:buAutoNum type="arabicParenR"/>
              <a:defRPr/>
            </a:pPr>
            <a:r>
              <a:rPr lang="en-US" altLang="en-US" sz="1100" dirty="0"/>
              <a:t>Most of us do not learn about the Confirmation Bias. Learning about the Confirmation Bias helps us to see the whole picture and solve problems. </a:t>
            </a:r>
          </a:p>
        </p:txBody>
      </p:sp>
      <p:sp>
        <p:nvSpPr>
          <p:cNvPr id="6" name="Slide Number Placeholder 5"/>
          <p:cNvSpPr>
            <a:spLocks noGrp="1"/>
          </p:cNvSpPr>
          <p:nvPr>
            <p:ph type="sldNum" sz="quarter" idx="5"/>
          </p:nvPr>
        </p:nvSpPr>
        <p:spPr/>
        <p:txBody>
          <a:bodyPr/>
          <a:lstStyle/>
          <a:p>
            <a:pPr>
              <a:defRPr/>
            </a:pPr>
            <a:fld id="{EBEF7D8B-AA9E-4561-8E97-FB4B6ED50189}" type="slidenum">
              <a:rPr lang="en-US" smtClean="0"/>
              <a:pPr>
                <a:defRPr/>
              </a:pPr>
              <a:t>99</a:t>
            </a:fld>
            <a:endParaRPr lang="en-US" dirty="0"/>
          </a:p>
        </p:txBody>
      </p:sp>
      <p:sp>
        <p:nvSpPr>
          <p:cNvPr id="7" name="Footer Placeholder 6"/>
          <p:cNvSpPr>
            <a:spLocks noGrp="1"/>
          </p:cNvSpPr>
          <p:nvPr>
            <p:ph type="ftr" sz="quarter" idx="4"/>
          </p:nvPr>
        </p:nvSpPr>
        <p:spPr>
          <a:xfrm>
            <a:off x="0" y="8830661"/>
            <a:ext cx="6647794" cy="464205"/>
          </a:xfrm>
        </p:spPr>
        <p:txBody>
          <a:bodyPr/>
          <a:lstStyle/>
          <a:p>
            <a:pPr algn="ctr">
              <a:defRPr/>
            </a:pPr>
            <a:r>
              <a:rPr lang="en-US" dirty="0"/>
              <a:t>Resilience  Skills For Teens V2.0 AUG 2015.  Adapted with permission from the Penn Master Resilience Training materials, Copyright 2013, Trustees of the University of Pennsylvania. All rights reserved.</a:t>
            </a:r>
          </a:p>
        </p:txBody>
      </p:sp>
    </p:spTree>
    <p:extLst>
      <p:ext uri="{BB962C8B-B14F-4D97-AF65-F5344CB8AC3E}">
        <p14:creationId xmlns:p14="http://schemas.microsoft.com/office/powerpoint/2010/main" val="272239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SF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Footer Placeholder 7"/>
          <p:cNvSpPr>
            <a:spLocks noGrp="1"/>
          </p:cNvSpPr>
          <p:nvPr>
            <p:ph type="ftr" sz="quarter" idx="10"/>
          </p:nvPr>
        </p:nvSpPr>
        <p:spPr/>
        <p:txBody>
          <a:bodyPr/>
          <a:lstStyle>
            <a:lvl1pPr>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8"/>
          <p:cNvSpPr>
            <a:spLocks noGrp="1"/>
          </p:cNvSpPr>
          <p:nvPr>
            <p:ph type="sldNum" sz="quarter" idx="11"/>
          </p:nvPr>
        </p:nvSpPr>
        <p:spPr/>
        <p:txBody>
          <a:bodyPr/>
          <a:lstStyle>
            <a:lvl1pPr>
              <a:defRPr/>
            </a:lvl1pPr>
          </a:lstStyle>
          <a:p>
            <a:pPr>
              <a:defRPr/>
            </a:pPr>
            <a:fld id="{954B34D3-30D9-465F-AC58-56E432200B36}"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SF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Footer Placeholder 7"/>
          <p:cNvSpPr>
            <a:spLocks noGrp="1"/>
          </p:cNvSpPr>
          <p:nvPr>
            <p:ph type="ftr" sz="quarter" idx="10"/>
          </p:nvPr>
        </p:nvSpPr>
        <p:spPr>
          <a:xfrm>
            <a:off x="457200" y="6356350"/>
            <a:ext cx="7526740" cy="365125"/>
          </a:xfrm>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8"/>
          <p:cNvSpPr>
            <a:spLocks noGrp="1"/>
          </p:cNvSpPr>
          <p:nvPr>
            <p:ph type="sldNum" sz="quarter" idx="11"/>
          </p:nvPr>
        </p:nvSpPr>
        <p:spPr/>
        <p:txBody>
          <a:bodyPr/>
          <a:lstStyle>
            <a:lvl1pPr>
              <a:defRPr/>
            </a:lvl1pPr>
          </a:lstStyle>
          <a:p>
            <a:pPr>
              <a:defRPr/>
            </a:pPr>
            <a:fld id="{BE688236-EA5C-4A61-975F-124BC32BD06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SF Ski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7"/>
          <p:cNvSpPr>
            <a:spLocks noGrp="1"/>
          </p:cNvSpPr>
          <p:nvPr>
            <p:ph type="ftr" sz="quarter" idx="10"/>
          </p:nvPr>
        </p:nvSpPr>
        <p:spPr/>
        <p:txBody>
          <a:bodyPr/>
          <a:lstStyle>
            <a:lvl1pPr>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8"/>
          <p:cNvSpPr>
            <a:spLocks noGrp="1"/>
          </p:cNvSpPr>
          <p:nvPr>
            <p:ph type="sldNum" sz="quarter" idx="11"/>
          </p:nvPr>
        </p:nvSpPr>
        <p:spPr/>
        <p:txBody>
          <a:bodyPr/>
          <a:lstStyle>
            <a:lvl1pPr>
              <a:defRPr/>
            </a:lvl1pPr>
          </a:lstStyle>
          <a:p>
            <a:pPr>
              <a:defRPr/>
            </a:pPr>
            <a:fld id="{276DC2A6-CDEF-4EFD-98CA-C6B5B75E20D5}"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SF Three Lay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Footer Placeholder 9"/>
          <p:cNvSpPr>
            <a:spLocks noGrp="1"/>
          </p:cNvSpPr>
          <p:nvPr>
            <p:ph type="ftr" sz="quarter" idx="13"/>
          </p:nvPr>
        </p:nvSpPr>
        <p:spPr>
          <a:xfrm>
            <a:off x="525440" y="6438238"/>
            <a:ext cx="7315200" cy="365125"/>
          </a:xfrm>
        </p:spPr>
        <p:txBody>
          <a:bodyPr/>
          <a:lstStyle>
            <a:lvl1pPr algn="ctr">
              <a:defRPr sz="9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10"/>
          <p:cNvSpPr>
            <a:spLocks noGrp="1"/>
          </p:cNvSpPr>
          <p:nvPr>
            <p:ph type="sldNum" sz="quarter" idx="14"/>
          </p:nvPr>
        </p:nvSpPr>
        <p:spPr/>
        <p:txBody>
          <a:bodyPr/>
          <a:lstStyle>
            <a:lvl1pPr>
              <a:defRPr/>
            </a:lvl1pPr>
          </a:lstStyle>
          <a:p>
            <a:pPr>
              <a:defRPr/>
            </a:pPr>
            <a:fld id="{6D4870BB-2748-4209-9644-DBFDF7DFFE84}"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SF Ski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9"/>
          <p:cNvSpPr>
            <a:spLocks noGrp="1"/>
          </p:cNvSpPr>
          <p:nvPr>
            <p:ph type="ftr" sz="quarter" idx="10"/>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10"/>
          <p:cNvSpPr>
            <a:spLocks noGrp="1"/>
          </p:cNvSpPr>
          <p:nvPr>
            <p:ph type="sldNum" sz="quarter" idx="11"/>
          </p:nvPr>
        </p:nvSpPr>
        <p:spPr/>
        <p:txBody>
          <a:bodyPr/>
          <a:lstStyle>
            <a:lvl1pPr>
              <a:defRPr/>
            </a:lvl1pPr>
          </a:lstStyle>
          <a:p>
            <a:pPr>
              <a:defRPr/>
            </a:pPr>
            <a:fld id="{9E4717F7-B412-4463-9109-E2F7749E9406}"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9"/>
          <p:cNvSpPr>
            <a:spLocks noGrp="1"/>
          </p:cNvSpPr>
          <p:nvPr>
            <p:ph type="ftr" sz="quarter" idx="13"/>
          </p:nvPr>
        </p:nvSpPr>
        <p:spPr>
          <a:xfrm>
            <a:off x="525440" y="6438238"/>
            <a:ext cx="7315200" cy="365125"/>
          </a:xfrm>
        </p:spPr>
        <p:txBody>
          <a:bodyPr/>
          <a:lstStyle>
            <a:lvl1pPr algn="ctr">
              <a:defRPr sz="9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10"/>
          <p:cNvSpPr>
            <a:spLocks noGrp="1"/>
          </p:cNvSpPr>
          <p:nvPr>
            <p:ph type="sldNum" sz="quarter" idx="14"/>
          </p:nvPr>
        </p:nvSpPr>
        <p:spPr>
          <a:xfrm>
            <a:off x="7924800" y="6356350"/>
            <a:ext cx="762000" cy="365125"/>
          </a:xfrm>
        </p:spPr>
        <p:txBody>
          <a:bodyPr/>
          <a:lstStyle>
            <a:lvl1pPr>
              <a:defRPr/>
            </a:lvl1pPr>
          </a:lstStyle>
          <a:p>
            <a:pPr>
              <a:defRPr/>
            </a:pPr>
            <a:fld id="{6D4870BB-2748-4209-9644-DBFDF7DFFE84}"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SF Three Layers">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3"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10"/>
          <p:cNvSpPr>
            <a:spLocks noGrp="1"/>
          </p:cNvSpPr>
          <p:nvPr>
            <p:ph type="sldNum" sz="quarter" idx="14"/>
          </p:nvPr>
        </p:nvSpPr>
        <p:spPr/>
        <p:txBody>
          <a:bodyPr/>
          <a:lstStyle>
            <a:lvl1pPr>
              <a:defRPr/>
            </a:lvl1pPr>
          </a:lstStyle>
          <a:p>
            <a:pPr>
              <a:defRPr/>
            </a:pPr>
            <a:fld id="{41F0E954-5089-40E6-8BA3-AFD4C7768206}"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SF Three Layers">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3"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10"/>
          <p:cNvSpPr>
            <a:spLocks noGrp="1"/>
          </p:cNvSpPr>
          <p:nvPr>
            <p:ph type="sldNum" sz="quarter" idx="14"/>
          </p:nvPr>
        </p:nvSpPr>
        <p:spPr/>
        <p:txBody>
          <a:bodyPr/>
          <a:lstStyle>
            <a:lvl1pPr>
              <a:defRPr/>
            </a:lvl1pPr>
          </a:lstStyle>
          <a:p>
            <a:pPr>
              <a:defRPr/>
            </a:pPr>
            <a:fld id="{41F0E954-5089-40E6-8BA3-AFD4C7768206}"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CSF Three Layers">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3"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10"/>
          <p:cNvSpPr>
            <a:spLocks noGrp="1"/>
          </p:cNvSpPr>
          <p:nvPr>
            <p:ph type="sldNum" sz="quarter" idx="14"/>
          </p:nvPr>
        </p:nvSpPr>
        <p:spPr/>
        <p:txBody>
          <a:bodyPr/>
          <a:lstStyle>
            <a:lvl1pPr>
              <a:defRPr/>
            </a:lvl1pPr>
          </a:lstStyle>
          <a:p>
            <a:pPr>
              <a:defRPr/>
            </a:pPr>
            <a:fld id="{41F0E954-5089-40E6-8BA3-AFD4C7768206}"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SF Three Lay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457200" y="1295400"/>
            <a:ext cx="8229600" cy="5029200"/>
          </a:xfrm>
          <a:prstGeom prst="rect">
            <a:avLst/>
          </a:prstGeo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Footer Placeholder 7"/>
          <p:cNvSpPr>
            <a:spLocks noGrp="1"/>
          </p:cNvSpPr>
          <p:nvPr>
            <p:ph type="ftr" sz="quarter" idx="13"/>
          </p:nvPr>
        </p:nvSpPr>
        <p:spPr/>
        <p:txBody>
          <a:bodyPr/>
          <a:lstStyle>
            <a:lvl1pPr>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8"/>
          <p:cNvSpPr>
            <a:spLocks noGrp="1"/>
          </p:cNvSpPr>
          <p:nvPr>
            <p:ph type="sldNum" sz="quarter" idx="14"/>
          </p:nvPr>
        </p:nvSpPr>
        <p:spPr/>
        <p:txBody>
          <a:bodyPr/>
          <a:lstStyle>
            <a:lvl1pPr>
              <a:defRPr/>
            </a:lvl1pPr>
          </a:lstStyle>
          <a:p>
            <a:pPr>
              <a:defRPr/>
            </a:pPr>
            <a:fld id="{95275A22-3426-4530-83A4-024371F40F41}"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CSF Three Layers">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3"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10"/>
          <p:cNvSpPr>
            <a:spLocks noGrp="1"/>
          </p:cNvSpPr>
          <p:nvPr>
            <p:ph type="sldNum" sz="quarter" idx="14"/>
          </p:nvPr>
        </p:nvSpPr>
        <p:spPr/>
        <p:txBody>
          <a:bodyPr/>
          <a:lstStyle>
            <a:lvl1pPr>
              <a:defRPr/>
            </a:lvl1pPr>
          </a:lstStyle>
          <a:p>
            <a:pPr>
              <a:defRPr/>
            </a:pPr>
            <a:fld id="{41F0E954-5089-40E6-8BA3-AFD4C7768206}"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CSF Three Layers">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3"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10"/>
          <p:cNvSpPr>
            <a:spLocks noGrp="1"/>
          </p:cNvSpPr>
          <p:nvPr>
            <p:ph type="sldNum" sz="quarter" idx="14"/>
          </p:nvPr>
        </p:nvSpPr>
        <p:spPr/>
        <p:txBody>
          <a:bodyPr/>
          <a:lstStyle>
            <a:lvl1pPr>
              <a:defRPr/>
            </a:lvl1pPr>
          </a:lstStyle>
          <a:p>
            <a:pPr>
              <a:defRPr/>
            </a:pPr>
            <a:fld id="{B1D225CF-1E49-4C7E-9535-FDBC2357789E}"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CSF Three Layers">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3"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10"/>
          <p:cNvSpPr>
            <a:spLocks noGrp="1"/>
          </p:cNvSpPr>
          <p:nvPr>
            <p:ph type="sldNum" sz="quarter" idx="14"/>
          </p:nvPr>
        </p:nvSpPr>
        <p:spPr/>
        <p:txBody>
          <a:bodyPr/>
          <a:lstStyle>
            <a:lvl1pPr>
              <a:defRPr/>
            </a:lvl1pPr>
          </a:lstStyle>
          <a:p>
            <a:pPr>
              <a:defRPr/>
            </a:pPr>
            <a:fld id="{B1D225CF-1E49-4C7E-9535-FDBC2357789E}"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CSF Three Layers">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3"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10"/>
          <p:cNvSpPr>
            <a:spLocks noGrp="1"/>
          </p:cNvSpPr>
          <p:nvPr>
            <p:ph type="sldNum" sz="quarter" idx="14"/>
          </p:nvPr>
        </p:nvSpPr>
        <p:spPr/>
        <p:txBody>
          <a:bodyPr/>
          <a:lstStyle>
            <a:lvl1pPr>
              <a:defRPr/>
            </a:lvl1pPr>
          </a:lstStyle>
          <a:p>
            <a:pPr>
              <a:defRPr/>
            </a:pPr>
            <a:fld id="{B1D225CF-1E49-4C7E-9535-FDBC2357789E}"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CSF Three Lay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10"/>
          <p:cNvSpPr>
            <a:spLocks noGrp="1"/>
          </p:cNvSpPr>
          <p:nvPr>
            <p:ph type="sldNum" sz="quarter" idx="14"/>
          </p:nvPr>
        </p:nvSpPr>
        <p:spPr/>
        <p:txBody>
          <a:bodyPr/>
          <a:lstStyle>
            <a:lvl1pPr>
              <a:defRPr/>
            </a:lvl1pPr>
          </a:lstStyle>
          <a:p>
            <a:pPr>
              <a:defRPr/>
            </a:pPr>
            <a:fld id="{35478977-980C-4CDD-B564-1B52E8617AD0}"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CSF Three Lay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10"/>
          <p:cNvSpPr>
            <a:spLocks noGrp="1"/>
          </p:cNvSpPr>
          <p:nvPr>
            <p:ph type="sldNum" sz="quarter" idx="14"/>
          </p:nvPr>
        </p:nvSpPr>
        <p:spPr/>
        <p:txBody>
          <a:bodyPr/>
          <a:lstStyle>
            <a:lvl1pPr>
              <a:defRPr/>
            </a:lvl1pPr>
          </a:lstStyle>
          <a:p>
            <a:pPr>
              <a:defRPr/>
            </a:pPr>
            <a:fld id="{35478977-980C-4CDD-B564-1B52E8617AD0}"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CSF Three Lay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10"/>
          <p:cNvSpPr>
            <a:spLocks noGrp="1"/>
          </p:cNvSpPr>
          <p:nvPr>
            <p:ph type="sldNum" sz="quarter" idx="14"/>
          </p:nvPr>
        </p:nvSpPr>
        <p:spPr/>
        <p:txBody>
          <a:bodyPr/>
          <a:lstStyle>
            <a:lvl1pPr>
              <a:defRPr/>
            </a:lvl1pPr>
          </a:lstStyle>
          <a:p>
            <a:pPr>
              <a:defRPr/>
            </a:pPr>
            <a:fld id="{A09FF8E7-B1B1-4FAD-B3BF-761EC64E00DF}"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CSF Three Lay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10"/>
          <p:cNvSpPr>
            <a:spLocks noGrp="1"/>
          </p:cNvSpPr>
          <p:nvPr>
            <p:ph type="sldNum" sz="quarter" idx="14"/>
          </p:nvPr>
        </p:nvSpPr>
        <p:spPr/>
        <p:txBody>
          <a:bodyPr/>
          <a:lstStyle>
            <a:lvl1pPr>
              <a:defRPr/>
            </a:lvl1pPr>
          </a:lstStyle>
          <a:p>
            <a:pPr>
              <a:defRPr/>
            </a:pPr>
            <a:fld id="{A09FF8E7-B1B1-4FAD-B3BF-761EC64E00DF}"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CSF Three Lay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10"/>
          <p:cNvSpPr>
            <a:spLocks noGrp="1"/>
          </p:cNvSpPr>
          <p:nvPr>
            <p:ph type="sldNum" sz="quarter" idx="14"/>
          </p:nvPr>
        </p:nvSpPr>
        <p:spPr/>
        <p:txBody>
          <a:bodyPr/>
          <a:lstStyle>
            <a:lvl1pPr>
              <a:defRPr/>
            </a:lvl1pPr>
          </a:lstStyle>
          <a:p>
            <a:pPr>
              <a:defRPr/>
            </a:pPr>
            <a:fld id="{A09FF8E7-B1B1-4FAD-B3BF-761EC64E00DF}"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CSF Three Lay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10"/>
          <p:cNvSpPr>
            <a:spLocks noGrp="1"/>
          </p:cNvSpPr>
          <p:nvPr>
            <p:ph type="sldNum" sz="quarter" idx="14"/>
          </p:nvPr>
        </p:nvSpPr>
        <p:spPr/>
        <p:txBody>
          <a:bodyPr/>
          <a:lstStyle>
            <a:lvl1pPr>
              <a:defRPr/>
            </a:lvl1pPr>
          </a:lstStyle>
          <a:p>
            <a:pPr>
              <a:defRPr/>
            </a:pPr>
            <a:fld id="{A09FF8E7-B1B1-4FAD-B3BF-761EC64E00DF}"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SF Ski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7"/>
          <p:cNvSpPr>
            <a:spLocks noGrp="1"/>
          </p:cNvSpPr>
          <p:nvPr>
            <p:ph type="ftr" sz="quarter" idx="10"/>
          </p:nvPr>
        </p:nvSpPr>
        <p:spPr/>
        <p:txBody>
          <a:bodyPr/>
          <a:lstStyle>
            <a:lvl1pPr>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8"/>
          <p:cNvSpPr>
            <a:spLocks noGrp="1"/>
          </p:cNvSpPr>
          <p:nvPr>
            <p:ph type="sldNum" sz="quarter" idx="11"/>
          </p:nvPr>
        </p:nvSpPr>
        <p:spPr/>
        <p:txBody>
          <a:bodyPr/>
          <a:lstStyle>
            <a:lvl1pPr>
              <a:defRPr/>
            </a:lvl1pPr>
          </a:lstStyle>
          <a:p>
            <a:pPr>
              <a:defRPr/>
            </a:pPr>
            <a:fld id="{5EB9DE89-7408-4A8B-AF07-75E6B3171C11}"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CSF Three Lay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10"/>
          <p:cNvSpPr>
            <a:spLocks noGrp="1"/>
          </p:cNvSpPr>
          <p:nvPr>
            <p:ph type="sldNum" sz="quarter" idx="14"/>
          </p:nvPr>
        </p:nvSpPr>
        <p:spPr/>
        <p:txBody>
          <a:bodyPr/>
          <a:lstStyle>
            <a:lvl1pPr>
              <a:defRPr/>
            </a:lvl1pPr>
          </a:lstStyle>
          <a:p>
            <a:pPr>
              <a:defRPr/>
            </a:pPr>
            <a:fld id="{A09FF8E7-B1B1-4FAD-B3BF-761EC64E00DF}"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CSF Three Lay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10"/>
          <p:cNvSpPr>
            <a:spLocks noGrp="1"/>
          </p:cNvSpPr>
          <p:nvPr>
            <p:ph type="sldNum" sz="quarter" idx="14"/>
          </p:nvPr>
        </p:nvSpPr>
        <p:spPr/>
        <p:txBody>
          <a:bodyPr/>
          <a:lstStyle>
            <a:lvl1pPr>
              <a:defRPr/>
            </a:lvl1pPr>
          </a:lstStyle>
          <a:p>
            <a:pPr>
              <a:defRPr/>
            </a:pPr>
            <a:fld id="{A09FF8E7-B1B1-4FAD-B3BF-761EC64E00DF}"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_CSF Three Lay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Footer Placeholder 9"/>
          <p:cNvSpPr>
            <a:spLocks noGrp="1"/>
          </p:cNvSpPr>
          <p:nvPr>
            <p:ph type="ftr" sz="quarter" idx="13"/>
          </p:nvPr>
        </p:nvSpPr>
        <p:spPr/>
        <p:txBody>
          <a:bodyPr/>
          <a:lstStyle>
            <a:lvl1pPr algn="ctr">
              <a:defRPr sz="800"/>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10"/>
          <p:cNvSpPr>
            <a:spLocks noGrp="1"/>
          </p:cNvSpPr>
          <p:nvPr>
            <p:ph type="sldNum" sz="quarter" idx="14"/>
          </p:nvPr>
        </p:nvSpPr>
        <p:spPr/>
        <p:txBody>
          <a:bodyPr/>
          <a:lstStyle>
            <a:lvl1pPr>
              <a:defRPr/>
            </a:lvl1pPr>
          </a:lstStyle>
          <a:p>
            <a:pPr>
              <a:defRPr/>
            </a:pPr>
            <a:fld id="{A09FF8E7-B1B1-4FAD-B3BF-761EC64E00DF}"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SF Ski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6"/>
          <p:cNvSpPr>
            <a:spLocks noGrp="1"/>
          </p:cNvSpPr>
          <p:nvPr>
            <p:ph type="ftr" sz="quarter" idx="10"/>
          </p:nvPr>
        </p:nvSpPr>
        <p:spPr/>
        <p:txBody>
          <a:bodyPr/>
          <a:lstStyle>
            <a:lvl1pPr>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9"/>
          <p:cNvSpPr>
            <a:spLocks noGrp="1"/>
          </p:cNvSpPr>
          <p:nvPr>
            <p:ph type="sldNum" sz="quarter" idx="11"/>
          </p:nvPr>
        </p:nvSpPr>
        <p:spPr/>
        <p:txBody>
          <a:bodyPr/>
          <a:lstStyle>
            <a:lvl1pPr>
              <a:defRPr/>
            </a:lvl1pPr>
          </a:lstStyle>
          <a:p>
            <a:pPr>
              <a:defRPr/>
            </a:pPr>
            <a:fld id="{E318D2A5-C470-4CE6-A1AB-7508932B4DBA}"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SF Three Lay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Footer Placeholder 9"/>
          <p:cNvSpPr>
            <a:spLocks noGrp="1"/>
          </p:cNvSpPr>
          <p:nvPr>
            <p:ph type="ftr" sz="quarter" idx="13"/>
          </p:nvPr>
        </p:nvSpPr>
        <p:spPr/>
        <p:txBody>
          <a:bodyPr/>
          <a:lstStyle>
            <a:lvl1pPr>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10"/>
          <p:cNvSpPr>
            <a:spLocks noGrp="1"/>
          </p:cNvSpPr>
          <p:nvPr>
            <p:ph type="sldNum" sz="quarter" idx="14"/>
          </p:nvPr>
        </p:nvSpPr>
        <p:spPr/>
        <p:txBody>
          <a:bodyPr/>
          <a:lstStyle>
            <a:lvl1pPr>
              <a:defRPr/>
            </a:lvl1pPr>
          </a:lstStyle>
          <a:p>
            <a:pPr>
              <a:defRPr/>
            </a:pPr>
            <a:fld id="{E3F5D560-7854-4EE8-B958-E904A2C18523}"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SF Ski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9"/>
          <p:cNvSpPr>
            <a:spLocks noGrp="1"/>
          </p:cNvSpPr>
          <p:nvPr>
            <p:ph type="ftr" sz="quarter" idx="10"/>
          </p:nvPr>
        </p:nvSpPr>
        <p:spPr/>
        <p:txBody>
          <a:bodyPr/>
          <a:lstStyle>
            <a:lvl1pPr>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10"/>
          <p:cNvSpPr>
            <a:spLocks noGrp="1"/>
          </p:cNvSpPr>
          <p:nvPr>
            <p:ph type="sldNum" sz="quarter" idx="11"/>
          </p:nvPr>
        </p:nvSpPr>
        <p:spPr/>
        <p:txBody>
          <a:bodyPr/>
          <a:lstStyle>
            <a:lvl1pPr>
              <a:defRPr/>
            </a:lvl1pPr>
          </a:lstStyle>
          <a:p>
            <a:pPr>
              <a:defRPr/>
            </a:pPr>
            <a:fld id="{8D19E974-098D-44C3-9C3F-D0476B8BBB4D}"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SF Three Lay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Footer Placeholder 9"/>
          <p:cNvSpPr>
            <a:spLocks noGrp="1"/>
          </p:cNvSpPr>
          <p:nvPr>
            <p:ph type="ftr" sz="quarter" idx="13"/>
          </p:nvPr>
        </p:nvSpPr>
        <p:spPr/>
        <p:txBody>
          <a:bodyPr/>
          <a:lstStyle>
            <a:lvl1pPr>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10"/>
          <p:cNvSpPr>
            <a:spLocks noGrp="1"/>
          </p:cNvSpPr>
          <p:nvPr>
            <p:ph type="sldNum" sz="quarter" idx="14"/>
          </p:nvPr>
        </p:nvSpPr>
        <p:spPr/>
        <p:txBody>
          <a:bodyPr/>
          <a:lstStyle>
            <a:lvl1pPr>
              <a:defRPr/>
            </a:lvl1pPr>
          </a:lstStyle>
          <a:p>
            <a:pPr>
              <a:defRPr/>
            </a:pPr>
            <a:fld id="{DDE0E1F9-36D0-41A2-B3F0-E866BAF50538}"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SF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Footer Placeholder 7"/>
          <p:cNvSpPr>
            <a:spLocks noGrp="1"/>
          </p:cNvSpPr>
          <p:nvPr>
            <p:ph type="ftr" sz="quarter" idx="10"/>
          </p:nvPr>
        </p:nvSpPr>
        <p:spPr/>
        <p:txBody>
          <a:bodyPr/>
          <a:lstStyle>
            <a:lvl1pPr>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8"/>
          <p:cNvSpPr>
            <a:spLocks noGrp="1"/>
          </p:cNvSpPr>
          <p:nvPr>
            <p:ph type="sldNum" sz="quarter" idx="11"/>
          </p:nvPr>
        </p:nvSpPr>
        <p:spPr/>
        <p:txBody>
          <a:bodyPr/>
          <a:lstStyle>
            <a:lvl1pPr>
              <a:defRPr/>
            </a:lvl1pPr>
          </a:lstStyle>
          <a:p>
            <a:pPr>
              <a:defRPr/>
            </a:pPr>
            <a:fld id="{170FC362-900D-4DFC-952B-D627252F268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SF Three Lay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Footer Placeholder 9"/>
          <p:cNvSpPr>
            <a:spLocks noGrp="1"/>
          </p:cNvSpPr>
          <p:nvPr>
            <p:ph type="ftr" sz="quarter" idx="13"/>
          </p:nvPr>
        </p:nvSpPr>
        <p:spPr/>
        <p:txBody>
          <a:bodyPr/>
          <a:lstStyle>
            <a:lvl1pPr>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10"/>
          <p:cNvSpPr>
            <a:spLocks noGrp="1"/>
          </p:cNvSpPr>
          <p:nvPr>
            <p:ph type="sldNum" sz="quarter" idx="14"/>
          </p:nvPr>
        </p:nvSpPr>
        <p:spPr/>
        <p:txBody>
          <a:bodyPr/>
          <a:lstStyle>
            <a:lvl1pPr>
              <a:defRPr/>
            </a:lvl1pPr>
          </a:lstStyle>
          <a:p>
            <a:pPr>
              <a:defRPr/>
            </a:pPr>
            <a:fld id="{C3081B1B-6C9D-49BD-A9FF-6D151111E44F}"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SF Three Lay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457200" y="1295400"/>
            <a:ext cx="8229600" cy="5029200"/>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Footer Placeholder 9"/>
          <p:cNvSpPr>
            <a:spLocks noGrp="1"/>
          </p:cNvSpPr>
          <p:nvPr>
            <p:ph type="ftr" sz="quarter" idx="13"/>
          </p:nvPr>
        </p:nvSpPr>
        <p:spPr/>
        <p:txBody>
          <a:bodyPr/>
          <a:lstStyle>
            <a:lvl1pPr>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5" name="Slide Number Placeholder 10"/>
          <p:cNvSpPr>
            <a:spLocks noGrp="1"/>
          </p:cNvSpPr>
          <p:nvPr>
            <p:ph type="sldNum" sz="quarter" idx="14"/>
          </p:nvPr>
        </p:nvSpPr>
        <p:spPr/>
        <p:txBody>
          <a:bodyPr/>
          <a:lstStyle>
            <a:lvl1pPr>
              <a:defRPr/>
            </a:lvl1pPr>
          </a:lstStyle>
          <a:p>
            <a:pPr>
              <a:defRPr/>
            </a:pPr>
            <a:fld id="{B297E2D0-8632-4913-8E2A-7EE7FBF44B9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SF Ski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9"/>
          <p:cNvSpPr>
            <a:spLocks noGrp="1"/>
          </p:cNvSpPr>
          <p:nvPr>
            <p:ph type="ftr" sz="quarter" idx="10"/>
          </p:nvPr>
        </p:nvSpPr>
        <p:spPr/>
        <p:txBody>
          <a:bodyPr/>
          <a:lstStyle>
            <a:lvl1pPr>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10"/>
          <p:cNvSpPr>
            <a:spLocks noGrp="1"/>
          </p:cNvSpPr>
          <p:nvPr>
            <p:ph type="sldNum" sz="quarter" idx="11"/>
          </p:nvPr>
        </p:nvSpPr>
        <p:spPr/>
        <p:txBody>
          <a:bodyPr/>
          <a:lstStyle>
            <a:lvl1pPr>
              <a:defRPr/>
            </a:lvl1pPr>
          </a:lstStyle>
          <a:p>
            <a:pPr>
              <a:defRPr/>
            </a:pPr>
            <a:fld id="{0D1B5BDE-20C5-45B6-81A1-A3179B87DF8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SF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Footer Placeholder 9"/>
          <p:cNvSpPr>
            <a:spLocks noGrp="1"/>
          </p:cNvSpPr>
          <p:nvPr>
            <p:ph type="ftr" sz="quarter" idx="10"/>
          </p:nvPr>
        </p:nvSpPr>
        <p:spPr/>
        <p:txBody>
          <a:bodyPr/>
          <a:lstStyle>
            <a:lvl1pPr>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4" name="Slide Number Placeholder 10"/>
          <p:cNvSpPr>
            <a:spLocks noGrp="1"/>
          </p:cNvSpPr>
          <p:nvPr>
            <p:ph type="sldNum" sz="quarter" idx="11"/>
          </p:nvPr>
        </p:nvSpPr>
        <p:spPr/>
        <p:txBody>
          <a:bodyPr/>
          <a:lstStyle>
            <a:lvl1pPr>
              <a:defRPr/>
            </a:lvl1pPr>
          </a:lstStyle>
          <a:p>
            <a:pPr>
              <a:defRPr/>
            </a:pPr>
            <a:fld id="{C3E9D09B-60CF-4BCA-8749-96A888E96AA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image" Target="../media/image3.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4" descr="csf_cover_grey"/>
          <p:cNvPicPr>
            <a:picLocks noChangeAspect="1" noChangeArrowheads="1"/>
          </p:cNvPicPr>
          <p:nvPr userDrawn="1"/>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2667000" y="4191000"/>
            <a:ext cx="6477000" cy="1143000"/>
          </a:xfrm>
          <a:prstGeom prst="rect">
            <a:avLst/>
          </a:prstGeom>
          <a:noFill/>
          <a:ln w="9525">
            <a:noFill/>
            <a:miter lim="800000"/>
            <a:headEnd/>
            <a:tailEnd/>
          </a:ln>
        </p:spPr>
        <p:txBody>
          <a:bodyPr vert="horz" wrap="square" lIns="91284" tIns="45642" rIns="91284" bIns="45642" numCol="1" anchor="ctr" anchorCtr="0" compatLnSpc="1">
            <a:prstTxWarp prst="textNoShape">
              <a:avLst/>
            </a:prstTxWarp>
          </a:bodyPr>
          <a:lstStyle/>
          <a:p>
            <a:pPr lvl="0"/>
            <a:r>
              <a:rPr lang="en-US" altLang="en-US"/>
              <a:t>Click to edit Master title style</a:t>
            </a:r>
          </a:p>
        </p:txBody>
      </p:sp>
      <p:sp>
        <p:nvSpPr>
          <p:cNvPr id="8" name="Footer Placeholder 7"/>
          <p:cNvSpPr>
            <a:spLocks noGrp="1"/>
          </p:cNvSpPr>
          <p:nvPr>
            <p:ph type="ftr" sz="quarter" idx="3"/>
          </p:nvPr>
        </p:nvSpPr>
        <p:spPr>
          <a:xfrm>
            <a:off x="457199" y="6356350"/>
            <a:ext cx="7499445" cy="365125"/>
          </a:xfrm>
          <a:prstGeom prst="rect">
            <a:avLst/>
          </a:prstGeom>
        </p:spPr>
        <p:txBody>
          <a:bodyPr vert="horz" lIns="91284" tIns="45642" rIns="91284" bIns="45642" rtlCol="0" anchor="ctr"/>
          <a:lstStyle>
            <a:lvl1pPr algn="ctr">
              <a:defRPr sz="800">
                <a:solidFill>
                  <a:prstClr val="white"/>
                </a:solidFill>
                <a:latin typeface="Verdana" pitchFamily="34" charset="0"/>
                <a:cs typeface="+mn-cs"/>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9" name="Slide Number Placeholder 8"/>
          <p:cNvSpPr>
            <a:spLocks noGrp="1"/>
          </p:cNvSpPr>
          <p:nvPr>
            <p:ph type="sldNum" sz="quarter" idx="4"/>
          </p:nvPr>
        </p:nvSpPr>
        <p:spPr>
          <a:xfrm>
            <a:off x="8077200" y="6356350"/>
            <a:ext cx="609600" cy="365125"/>
          </a:xfrm>
          <a:prstGeom prst="rect">
            <a:avLst/>
          </a:prstGeom>
        </p:spPr>
        <p:txBody>
          <a:bodyPr vert="horz" lIns="91284" tIns="45642" rIns="91284" bIns="45642" rtlCol="0" anchor="ctr"/>
          <a:lstStyle>
            <a:lvl1pPr algn="r">
              <a:defRPr sz="1000">
                <a:solidFill>
                  <a:prstClr val="white"/>
                </a:solidFill>
                <a:latin typeface="Verdana" pitchFamily="34" charset="0"/>
                <a:cs typeface="+mn-cs"/>
              </a:defRPr>
            </a:lvl1pPr>
          </a:lstStyle>
          <a:p>
            <a:pPr>
              <a:defRPr/>
            </a:pPr>
            <a:fld id="{E8D1A519-415B-4DFC-8F44-B8C61A253980}" type="slidenum">
              <a:rPr lang="en-US"/>
              <a:pPr>
                <a:defRPr/>
              </a:pPr>
              <a:t>‹#›</a:t>
            </a:fld>
            <a:endParaRPr lang="en-US" dirty="0"/>
          </a:p>
        </p:txBody>
      </p:sp>
      <p:pic>
        <p:nvPicPr>
          <p:cNvPr id="1030" name="Picture 18" descr="csf2_logo-l.png"/>
          <p:cNvPicPr>
            <a:picLocks noChangeAspect="1"/>
          </p:cNvPicPr>
          <p:nvPr userDrawn="1"/>
        </p:nvPicPr>
        <p:blipFill>
          <a:blip r:embed="rId8" cstate="print"/>
          <a:srcRect/>
          <a:stretch>
            <a:fillRect/>
          </a:stretch>
        </p:blipFill>
        <p:spPr bwMode="auto">
          <a:xfrm>
            <a:off x="533400" y="1752600"/>
            <a:ext cx="1752600" cy="1752600"/>
          </a:xfrm>
          <a:prstGeom prst="rect">
            <a:avLst/>
          </a:prstGeom>
          <a:noFill/>
          <a:ln w="9525">
            <a:noFill/>
            <a:miter lim="800000"/>
            <a:headEnd/>
            <a:tailEnd/>
          </a:ln>
        </p:spPr>
      </p:pic>
      <p:sp>
        <p:nvSpPr>
          <p:cNvPr id="25" name="5-Point Star 24"/>
          <p:cNvSpPr/>
          <p:nvPr userDrawn="1"/>
        </p:nvSpPr>
        <p:spPr>
          <a:xfrm>
            <a:off x="5151438" y="3048000"/>
            <a:ext cx="182562" cy="182563"/>
          </a:xfrm>
          <a:prstGeom prst="star5">
            <a:avLst>
              <a:gd name="adj" fmla="val 22035"/>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84" tIns="45642" rIns="91284" bIns="45642" anchor="ctr"/>
          <a:lstStyle/>
          <a:p>
            <a:pPr algn="ctr">
              <a:defRPr/>
            </a:pPr>
            <a:endParaRPr lang="en-US" dirty="0">
              <a:solidFill>
                <a:prstClr val="white"/>
              </a:solidFill>
            </a:endParaRPr>
          </a:p>
        </p:txBody>
      </p:sp>
      <p:sp>
        <p:nvSpPr>
          <p:cNvPr id="27" name="TextBox 26"/>
          <p:cNvSpPr txBox="1"/>
          <p:nvPr userDrawn="1"/>
        </p:nvSpPr>
        <p:spPr>
          <a:xfrm>
            <a:off x="2286000" y="1752600"/>
            <a:ext cx="6629400" cy="923925"/>
          </a:xfrm>
          <a:prstGeom prst="rect">
            <a:avLst/>
          </a:prstGeom>
          <a:noFill/>
        </p:spPr>
        <p:txBody>
          <a:bodyPr lIns="91284" tIns="45642" rIns="91284" bIns="45642">
            <a:spAutoFit/>
          </a:bodyPr>
          <a:lstStyle/>
          <a:p>
            <a:pPr marL="57055">
              <a:defRPr/>
            </a:pPr>
            <a:r>
              <a:rPr lang="en-US" sz="5400" spc="120" dirty="0">
                <a:solidFill>
                  <a:prstClr val="white"/>
                </a:solidFill>
                <a:latin typeface="Verdana" pitchFamily="34" charset="0"/>
                <a:ea typeface="Verdana" pitchFamily="34" charset="0"/>
                <a:cs typeface="Verdana" pitchFamily="34" charset="0"/>
              </a:rPr>
              <a:t>COMPREHENSIVE</a:t>
            </a:r>
          </a:p>
        </p:txBody>
      </p:sp>
      <p:sp>
        <p:nvSpPr>
          <p:cNvPr id="28" name="TextBox 27"/>
          <p:cNvSpPr txBox="1"/>
          <p:nvPr userDrawn="1"/>
        </p:nvSpPr>
        <p:spPr>
          <a:xfrm>
            <a:off x="2362200" y="2438400"/>
            <a:ext cx="6507163" cy="646113"/>
          </a:xfrm>
          <a:prstGeom prst="rect">
            <a:avLst/>
          </a:prstGeom>
          <a:noFill/>
        </p:spPr>
        <p:txBody>
          <a:bodyPr wrap="none" lIns="91284" tIns="45642" rIns="91284" bIns="45642">
            <a:spAutoFit/>
          </a:bodyPr>
          <a:lstStyle/>
          <a:p>
            <a:pPr>
              <a:defRPr/>
            </a:pPr>
            <a:r>
              <a:rPr lang="en-US" sz="3600" spc="-110" dirty="0">
                <a:solidFill>
                  <a:prstClr val="white"/>
                </a:solidFill>
                <a:latin typeface="Verdana" pitchFamily="34" charset="0"/>
                <a:ea typeface="Verdana" pitchFamily="34" charset="0"/>
                <a:cs typeface="Verdana" pitchFamily="34" charset="0"/>
              </a:rPr>
              <a:t>SOLDIER</a:t>
            </a:r>
            <a:r>
              <a:rPr lang="en-US" sz="3600" spc="-100" dirty="0">
                <a:solidFill>
                  <a:prstClr val="white"/>
                </a:solidFill>
                <a:latin typeface="Verdana" pitchFamily="34" charset="0"/>
                <a:ea typeface="Verdana" pitchFamily="34" charset="0"/>
                <a:cs typeface="Verdana" pitchFamily="34" charset="0"/>
              </a:rPr>
              <a:t> </a:t>
            </a:r>
            <a:r>
              <a:rPr lang="en-US" sz="3600" spc="-110" dirty="0">
                <a:solidFill>
                  <a:prstClr val="white"/>
                </a:solidFill>
                <a:latin typeface="Verdana" pitchFamily="34" charset="0"/>
                <a:ea typeface="Verdana" pitchFamily="34" charset="0"/>
                <a:cs typeface="Verdana" pitchFamily="34" charset="0"/>
              </a:rPr>
              <a:t>&amp; FAMILY </a:t>
            </a:r>
            <a:r>
              <a:rPr lang="en-US" sz="3600" spc="-100" dirty="0">
                <a:solidFill>
                  <a:prstClr val="white"/>
                </a:solidFill>
                <a:latin typeface="Verdana" pitchFamily="34" charset="0"/>
                <a:ea typeface="Verdana" pitchFamily="34" charset="0"/>
                <a:cs typeface="Verdana" pitchFamily="34" charset="0"/>
              </a:rPr>
              <a:t>FITNESS</a:t>
            </a:r>
          </a:p>
        </p:txBody>
      </p:sp>
      <p:sp>
        <p:nvSpPr>
          <p:cNvPr id="29" name="TextBox 28"/>
          <p:cNvSpPr txBox="1"/>
          <p:nvPr userDrawn="1"/>
        </p:nvSpPr>
        <p:spPr>
          <a:xfrm>
            <a:off x="5257800" y="2952750"/>
            <a:ext cx="3468688" cy="400050"/>
          </a:xfrm>
          <a:prstGeom prst="rect">
            <a:avLst/>
          </a:prstGeom>
          <a:noFill/>
        </p:spPr>
        <p:txBody>
          <a:bodyPr wrap="none" lIns="91284" tIns="45642" rIns="91284" bIns="45642">
            <a:spAutoFit/>
          </a:bodyPr>
          <a:lstStyle/>
          <a:p>
            <a:pPr marL="60224">
              <a:defRPr/>
            </a:pPr>
            <a:r>
              <a:rPr lang="en-US" sz="2000" spc="-150" dirty="0">
                <a:solidFill>
                  <a:prstClr val="white"/>
                </a:solidFill>
                <a:latin typeface="Verdana" pitchFamily="34" charset="0"/>
                <a:ea typeface="Verdana" pitchFamily="34" charset="0"/>
                <a:cs typeface="Verdana" pitchFamily="34" charset="0"/>
              </a:rPr>
              <a:t>ENHANCING PERFORMANCE</a:t>
            </a:r>
          </a:p>
        </p:txBody>
      </p:sp>
      <p:sp>
        <p:nvSpPr>
          <p:cNvPr id="30" name="TextBox 29"/>
          <p:cNvSpPr txBox="1"/>
          <p:nvPr userDrawn="1"/>
        </p:nvSpPr>
        <p:spPr>
          <a:xfrm>
            <a:off x="2362200" y="2951163"/>
            <a:ext cx="2809875" cy="401637"/>
          </a:xfrm>
          <a:prstGeom prst="rect">
            <a:avLst/>
          </a:prstGeom>
          <a:noFill/>
        </p:spPr>
        <p:txBody>
          <a:bodyPr wrap="none" lIns="91284" tIns="45642" rIns="91284" bIns="45642">
            <a:spAutoFit/>
          </a:bodyPr>
          <a:lstStyle/>
          <a:p>
            <a:pPr>
              <a:defRPr/>
            </a:pPr>
            <a:r>
              <a:rPr lang="en-US" sz="2000" spc="-150" dirty="0">
                <a:solidFill>
                  <a:prstClr val="white"/>
                </a:solidFill>
                <a:latin typeface="Verdana" pitchFamily="34" charset="0"/>
                <a:ea typeface="Verdana" pitchFamily="34" charset="0"/>
                <a:cs typeface="Verdana" pitchFamily="34" charset="0"/>
              </a:rPr>
              <a:t>BUILDING RESILIENCE</a:t>
            </a:r>
          </a:p>
        </p:txBody>
      </p:sp>
    </p:spTree>
  </p:cSld>
  <p:clrMap bg1="lt1" tx1="dk1" bg2="lt2" tx2="dk2" accent1="accent1" accent2="accent2" accent3="accent3" accent4="accent4" accent5="accent5" accent6="accent6" hlink="hlink" folHlink="folHlink"/>
  <p:sldLayoutIdLst>
    <p:sldLayoutId id="2147494201" r:id="rId1"/>
    <p:sldLayoutId id="2147494202" r:id="rId2"/>
    <p:sldLayoutId id="2147494203" r:id="rId3"/>
    <p:sldLayoutId id="2147494217" r:id="rId4"/>
    <p:sldLayoutId id="2147494204" r:id="rId5"/>
  </p:sldLayoutIdLst>
  <p:hf hdr="0" dt="0"/>
  <p:txStyles>
    <p:titleStyle>
      <a:lvl1pPr algn="l" rtl="0" eaLnBrk="0" fontAlgn="base" hangingPunct="0">
        <a:spcBef>
          <a:spcPct val="0"/>
        </a:spcBef>
        <a:spcAft>
          <a:spcPct val="0"/>
        </a:spcAft>
        <a:defRPr sz="3000" kern="1200">
          <a:solidFill>
            <a:schemeClr val="bg1"/>
          </a:solidFill>
          <a:latin typeface="Verdana" pitchFamily="34" charset="0"/>
          <a:ea typeface="+mj-ea"/>
          <a:cs typeface="+mj-cs"/>
        </a:defRPr>
      </a:lvl1pPr>
      <a:lvl2pPr algn="l" rtl="0" eaLnBrk="0" fontAlgn="base" hangingPunct="0">
        <a:spcBef>
          <a:spcPct val="0"/>
        </a:spcBef>
        <a:spcAft>
          <a:spcPct val="0"/>
        </a:spcAft>
        <a:defRPr sz="3000">
          <a:solidFill>
            <a:schemeClr val="bg1"/>
          </a:solidFill>
          <a:latin typeface="Verdana" pitchFamily="34" charset="0"/>
        </a:defRPr>
      </a:lvl2pPr>
      <a:lvl3pPr algn="l" rtl="0" eaLnBrk="0" fontAlgn="base" hangingPunct="0">
        <a:spcBef>
          <a:spcPct val="0"/>
        </a:spcBef>
        <a:spcAft>
          <a:spcPct val="0"/>
        </a:spcAft>
        <a:defRPr sz="3000">
          <a:solidFill>
            <a:schemeClr val="bg1"/>
          </a:solidFill>
          <a:latin typeface="Verdana" pitchFamily="34" charset="0"/>
        </a:defRPr>
      </a:lvl3pPr>
      <a:lvl4pPr algn="l" rtl="0" eaLnBrk="0" fontAlgn="base" hangingPunct="0">
        <a:spcBef>
          <a:spcPct val="0"/>
        </a:spcBef>
        <a:spcAft>
          <a:spcPct val="0"/>
        </a:spcAft>
        <a:defRPr sz="3000">
          <a:solidFill>
            <a:schemeClr val="bg1"/>
          </a:solidFill>
          <a:latin typeface="Verdana" pitchFamily="34" charset="0"/>
        </a:defRPr>
      </a:lvl4pPr>
      <a:lvl5pPr algn="l" rtl="0" eaLnBrk="0" fontAlgn="base" hangingPunct="0">
        <a:spcBef>
          <a:spcPct val="0"/>
        </a:spcBef>
        <a:spcAft>
          <a:spcPct val="0"/>
        </a:spcAft>
        <a:defRPr sz="3000">
          <a:solidFill>
            <a:schemeClr val="bg1"/>
          </a:solidFill>
          <a:latin typeface="Verdana" pitchFamily="34" charset="0"/>
        </a:defRPr>
      </a:lvl5pPr>
      <a:lvl6pPr marL="456424" algn="l" rtl="0" fontAlgn="base">
        <a:spcBef>
          <a:spcPct val="0"/>
        </a:spcBef>
        <a:spcAft>
          <a:spcPct val="0"/>
        </a:spcAft>
        <a:defRPr sz="3000" b="1">
          <a:solidFill>
            <a:schemeClr val="bg1"/>
          </a:solidFill>
          <a:latin typeface="Verdana" pitchFamily="34" charset="0"/>
        </a:defRPr>
      </a:lvl6pPr>
      <a:lvl7pPr marL="912851" algn="l" rtl="0" fontAlgn="base">
        <a:spcBef>
          <a:spcPct val="0"/>
        </a:spcBef>
        <a:spcAft>
          <a:spcPct val="0"/>
        </a:spcAft>
        <a:defRPr sz="3000" b="1">
          <a:solidFill>
            <a:schemeClr val="bg1"/>
          </a:solidFill>
          <a:latin typeface="Verdana" pitchFamily="34" charset="0"/>
        </a:defRPr>
      </a:lvl7pPr>
      <a:lvl8pPr marL="1369274" algn="l" rtl="0" fontAlgn="base">
        <a:spcBef>
          <a:spcPct val="0"/>
        </a:spcBef>
        <a:spcAft>
          <a:spcPct val="0"/>
        </a:spcAft>
        <a:defRPr sz="3000" b="1">
          <a:solidFill>
            <a:schemeClr val="bg1"/>
          </a:solidFill>
          <a:latin typeface="Verdana" pitchFamily="34" charset="0"/>
        </a:defRPr>
      </a:lvl8pPr>
      <a:lvl9pPr marL="1825704" algn="l" rtl="0" fontAlgn="base">
        <a:spcBef>
          <a:spcPct val="0"/>
        </a:spcBef>
        <a:spcAft>
          <a:spcPct val="0"/>
        </a:spcAft>
        <a:defRPr sz="3000" b="1">
          <a:solidFill>
            <a:schemeClr val="bg1"/>
          </a:solidFill>
          <a:latin typeface="Verdana"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9825" indent="-22701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51" rtl="0" eaLnBrk="1" latinLnBrk="0" hangingPunct="1">
        <a:defRPr sz="1800" kern="1200">
          <a:solidFill>
            <a:schemeClr val="tx1"/>
          </a:solidFill>
          <a:latin typeface="+mn-lt"/>
          <a:ea typeface="+mn-ea"/>
          <a:cs typeface="+mn-cs"/>
        </a:defRPr>
      </a:lvl1pPr>
      <a:lvl2pPr marL="456424" algn="l" defTabSz="912851" rtl="0" eaLnBrk="1" latinLnBrk="0" hangingPunct="1">
        <a:defRPr sz="1800" kern="1200">
          <a:solidFill>
            <a:schemeClr val="tx1"/>
          </a:solidFill>
          <a:latin typeface="+mn-lt"/>
          <a:ea typeface="+mn-ea"/>
          <a:cs typeface="+mn-cs"/>
        </a:defRPr>
      </a:lvl2pPr>
      <a:lvl3pPr marL="912851" algn="l" defTabSz="912851" rtl="0" eaLnBrk="1" latinLnBrk="0" hangingPunct="1">
        <a:defRPr sz="1800" kern="1200">
          <a:solidFill>
            <a:schemeClr val="tx1"/>
          </a:solidFill>
          <a:latin typeface="+mn-lt"/>
          <a:ea typeface="+mn-ea"/>
          <a:cs typeface="+mn-cs"/>
        </a:defRPr>
      </a:lvl3pPr>
      <a:lvl4pPr marL="1369274" algn="l" defTabSz="912851" rtl="0" eaLnBrk="1" latinLnBrk="0" hangingPunct="1">
        <a:defRPr sz="1800" kern="1200">
          <a:solidFill>
            <a:schemeClr val="tx1"/>
          </a:solidFill>
          <a:latin typeface="+mn-lt"/>
          <a:ea typeface="+mn-ea"/>
          <a:cs typeface="+mn-cs"/>
        </a:defRPr>
      </a:lvl4pPr>
      <a:lvl5pPr marL="1825704" algn="l" defTabSz="912851" rtl="0" eaLnBrk="1" latinLnBrk="0" hangingPunct="1">
        <a:defRPr sz="1800" kern="1200">
          <a:solidFill>
            <a:schemeClr val="tx1"/>
          </a:solidFill>
          <a:latin typeface="+mn-lt"/>
          <a:ea typeface="+mn-ea"/>
          <a:cs typeface="+mn-cs"/>
        </a:defRPr>
      </a:lvl5pPr>
      <a:lvl6pPr marL="2282132" algn="l" defTabSz="912851" rtl="0" eaLnBrk="1" latinLnBrk="0" hangingPunct="1">
        <a:defRPr sz="1800" kern="1200">
          <a:solidFill>
            <a:schemeClr val="tx1"/>
          </a:solidFill>
          <a:latin typeface="+mn-lt"/>
          <a:ea typeface="+mn-ea"/>
          <a:cs typeface="+mn-cs"/>
        </a:defRPr>
      </a:lvl6pPr>
      <a:lvl7pPr marL="2738555" algn="l" defTabSz="912851" rtl="0" eaLnBrk="1" latinLnBrk="0" hangingPunct="1">
        <a:defRPr sz="1800" kern="1200">
          <a:solidFill>
            <a:schemeClr val="tx1"/>
          </a:solidFill>
          <a:latin typeface="+mn-lt"/>
          <a:ea typeface="+mn-ea"/>
          <a:cs typeface="+mn-cs"/>
        </a:defRPr>
      </a:lvl7pPr>
      <a:lvl8pPr marL="3194985" algn="l" defTabSz="912851" rtl="0" eaLnBrk="1" latinLnBrk="0" hangingPunct="1">
        <a:defRPr sz="1800" kern="1200">
          <a:solidFill>
            <a:schemeClr val="tx1"/>
          </a:solidFill>
          <a:latin typeface="+mn-lt"/>
          <a:ea typeface="+mn-ea"/>
          <a:cs typeface="+mn-cs"/>
        </a:defRPr>
      </a:lvl8pPr>
      <a:lvl9pPr marL="3651412" algn="l" defTabSz="91285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6" descr="csf_inside"/>
          <p:cNvPicPr>
            <a:picLocks noChangeAspect="1" noChangeArrowheads="1"/>
          </p:cNvPicPr>
          <p:nvPr/>
        </p:nvPicPr>
        <p:blipFill>
          <a:blip r:embed="rId3" cstate="print"/>
          <a:srcRect b="15887"/>
          <a:stretch>
            <a:fillRect/>
          </a:stretch>
        </p:blipFill>
        <p:spPr bwMode="auto">
          <a:xfrm>
            <a:off x="0" y="0"/>
            <a:ext cx="9144000" cy="6858000"/>
          </a:xfrm>
          <a:prstGeom prst="rect">
            <a:avLst/>
          </a:prstGeom>
          <a:noFill/>
          <a:ln w="9525">
            <a:noFill/>
            <a:miter lim="800000"/>
            <a:headEnd/>
            <a:tailEnd/>
          </a:ln>
        </p:spPr>
      </p:pic>
      <p:sp>
        <p:nvSpPr>
          <p:cNvPr id="2051" name="Title Placeholder 9"/>
          <p:cNvSpPr>
            <a:spLocks noGrp="1"/>
          </p:cNvSpPr>
          <p:nvPr>
            <p:ph type="title"/>
          </p:nvPr>
        </p:nvSpPr>
        <p:spPr bwMode="auto">
          <a:xfrm>
            <a:off x="0" y="0"/>
            <a:ext cx="9144000" cy="1066800"/>
          </a:xfrm>
          <a:prstGeom prst="rect">
            <a:avLst/>
          </a:prstGeom>
          <a:noFill/>
          <a:ln w="9525">
            <a:noFill/>
            <a:miter lim="800000"/>
            <a:headEnd/>
            <a:tailEnd/>
          </a:ln>
        </p:spPr>
        <p:txBody>
          <a:bodyPr vert="horz" wrap="square" lIns="91284" tIns="45642" rIns="91284" bIns="45642" numCol="1" anchor="ctr" anchorCtr="0" compatLnSpc="1">
            <a:prstTxWarp prst="textNoShape">
              <a:avLst/>
            </a:prstTxWarp>
          </a:bodyPr>
          <a:lstStyle/>
          <a:p>
            <a:pPr lvl="0"/>
            <a:r>
              <a:rPr lang="en-US" altLang="en-US"/>
              <a:t>Click to edit Master title style</a:t>
            </a:r>
          </a:p>
        </p:txBody>
      </p:sp>
      <p:sp>
        <p:nvSpPr>
          <p:cNvPr id="2052" name="Text Placeholder 6"/>
          <p:cNvSpPr>
            <a:spLocks noGrp="1"/>
          </p:cNvSpPr>
          <p:nvPr>
            <p:ph type="body" idx="1"/>
          </p:nvPr>
        </p:nvSpPr>
        <p:spPr bwMode="auto">
          <a:xfrm>
            <a:off x="457200" y="1295400"/>
            <a:ext cx="8229600" cy="5029200"/>
          </a:xfrm>
          <a:prstGeom prst="rect">
            <a:avLst/>
          </a:prstGeom>
          <a:noFill/>
          <a:ln w="9525">
            <a:noFill/>
            <a:miter lim="800000"/>
            <a:headEnd/>
            <a:tailEnd/>
          </a:ln>
        </p:spPr>
        <p:txBody>
          <a:bodyPr vert="horz" wrap="square" lIns="91284" tIns="45642" rIns="91284" bIns="4564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 name="Footer Placeholder 9"/>
          <p:cNvSpPr>
            <a:spLocks noGrp="1"/>
          </p:cNvSpPr>
          <p:nvPr>
            <p:ph type="ftr" sz="quarter" idx="3"/>
          </p:nvPr>
        </p:nvSpPr>
        <p:spPr>
          <a:xfrm>
            <a:off x="457200" y="6356350"/>
            <a:ext cx="7315200" cy="365125"/>
          </a:xfrm>
          <a:prstGeom prst="rect">
            <a:avLst/>
          </a:prstGeom>
        </p:spPr>
        <p:txBody>
          <a:bodyPr vert="horz" lIns="91284" tIns="45642" rIns="91284" bIns="45642" rtlCol="0" anchor="ctr"/>
          <a:lstStyle>
            <a:lvl1pPr algn="l">
              <a:defRPr sz="1000">
                <a:solidFill>
                  <a:prstClr val="black"/>
                </a:solidFill>
                <a:latin typeface="+mj-lt"/>
                <a:cs typeface="+mn-cs"/>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11" name="Slide Number Placeholder 10"/>
          <p:cNvSpPr>
            <a:spLocks noGrp="1"/>
          </p:cNvSpPr>
          <p:nvPr>
            <p:ph type="sldNum" sz="quarter" idx="4"/>
          </p:nvPr>
        </p:nvSpPr>
        <p:spPr>
          <a:xfrm>
            <a:off x="7924800" y="6356350"/>
            <a:ext cx="762000" cy="365125"/>
          </a:xfrm>
          <a:prstGeom prst="rect">
            <a:avLst/>
          </a:prstGeom>
        </p:spPr>
        <p:txBody>
          <a:bodyPr vert="horz" lIns="91284" tIns="45642" rIns="91284" bIns="45642" rtlCol="0" anchor="ctr"/>
          <a:lstStyle>
            <a:lvl1pPr algn="r">
              <a:defRPr sz="1000">
                <a:solidFill>
                  <a:prstClr val="black"/>
                </a:solidFill>
                <a:latin typeface="+mj-lt"/>
                <a:cs typeface="+mn-cs"/>
              </a:defRPr>
            </a:lvl1pPr>
          </a:lstStyle>
          <a:p>
            <a:pPr>
              <a:defRPr/>
            </a:pPr>
            <a:fld id="{B67549FA-7A39-44CB-80A0-D696224D03C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94205" r:id="rId1"/>
  </p:sldLayoutIdLst>
  <p:hf hdr="0" dt="0"/>
  <p:txStyles>
    <p:titleStyle>
      <a:lvl1pPr algn="ctr" rtl="0" eaLnBrk="0" fontAlgn="base" hangingPunct="0">
        <a:spcBef>
          <a:spcPct val="0"/>
        </a:spcBef>
        <a:spcAft>
          <a:spcPct val="0"/>
        </a:spcAft>
        <a:defRPr sz="2400" b="1" kern="1200">
          <a:solidFill>
            <a:schemeClr val="bg1"/>
          </a:solidFill>
          <a:latin typeface="Verdana" pitchFamily="34" charset="0"/>
          <a:ea typeface="+mj-ea"/>
          <a:cs typeface="+mj-cs"/>
        </a:defRPr>
      </a:lvl1pPr>
      <a:lvl2pPr algn="ctr" rtl="0" eaLnBrk="0" fontAlgn="base" hangingPunct="0">
        <a:spcBef>
          <a:spcPct val="0"/>
        </a:spcBef>
        <a:spcAft>
          <a:spcPct val="0"/>
        </a:spcAft>
        <a:defRPr sz="2400" b="1">
          <a:solidFill>
            <a:schemeClr val="bg1"/>
          </a:solidFill>
          <a:latin typeface="Verdana" pitchFamily="34" charset="0"/>
        </a:defRPr>
      </a:lvl2pPr>
      <a:lvl3pPr algn="ctr" rtl="0" eaLnBrk="0" fontAlgn="base" hangingPunct="0">
        <a:spcBef>
          <a:spcPct val="0"/>
        </a:spcBef>
        <a:spcAft>
          <a:spcPct val="0"/>
        </a:spcAft>
        <a:defRPr sz="2400" b="1">
          <a:solidFill>
            <a:schemeClr val="bg1"/>
          </a:solidFill>
          <a:latin typeface="Verdana" pitchFamily="34" charset="0"/>
        </a:defRPr>
      </a:lvl3pPr>
      <a:lvl4pPr algn="ctr" rtl="0" eaLnBrk="0" fontAlgn="base" hangingPunct="0">
        <a:spcBef>
          <a:spcPct val="0"/>
        </a:spcBef>
        <a:spcAft>
          <a:spcPct val="0"/>
        </a:spcAft>
        <a:defRPr sz="2400" b="1">
          <a:solidFill>
            <a:schemeClr val="bg1"/>
          </a:solidFill>
          <a:latin typeface="Verdana" pitchFamily="34" charset="0"/>
        </a:defRPr>
      </a:lvl4pPr>
      <a:lvl5pPr algn="ctr" rtl="0" eaLnBrk="0" fontAlgn="base" hangingPunct="0">
        <a:spcBef>
          <a:spcPct val="0"/>
        </a:spcBef>
        <a:spcAft>
          <a:spcPct val="0"/>
        </a:spcAft>
        <a:defRPr sz="2400" b="1">
          <a:solidFill>
            <a:schemeClr val="bg1"/>
          </a:solidFill>
          <a:latin typeface="Verdana" pitchFamily="34" charset="0"/>
        </a:defRPr>
      </a:lvl5pPr>
      <a:lvl6pPr marL="456424" algn="ctr" rtl="0" fontAlgn="base">
        <a:spcBef>
          <a:spcPct val="0"/>
        </a:spcBef>
        <a:spcAft>
          <a:spcPct val="0"/>
        </a:spcAft>
        <a:defRPr sz="2000" b="1">
          <a:solidFill>
            <a:schemeClr val="bg1"/>
          </a:solidFill>
          <a:latin typeface="Verdana" pitchFamily="34" charset="0"/>
        </a:defRPr>
      </a:lvl6pPr>
      <a:lvl7pPr marL="912851" algn="ctr" rtl="0" fontAlgn="base">
        <a:spcBef>
          <a:spcPct val="0"/>
        </a:spcBef>
        <a:spcAft>
          <a:spcPct val="0"/>
        </a:spcAft>
        <a:defRPr sz="2000" b="1">
          <a:solidFill>
            <a:schemeClr val="bg1"/>
          </a:solidFill>
          <a:latin typeface="Verdana" pitchFamily="34" charset="0"/>
        </a:defRPr>
      </a:lvl7pPr>
      <a:lvl8pPr marL="1369274" algn="ctr" rtl="0" fontAlgn="base">
        <a:spcBef>
          <a:spcPct val="0"/>
        </a:spcBef>
        <a:spcAft>
          <a:spcPct val="0"/>
        </a:spcAft>
        <a:defRPr sz="2000" b="1">
          <a:solidFill>
            <a:schemeClr val="bg1"/>
          </a:solidFill>
          <a:latin typeface="Verdana" pitchFamily="34" charset="0"/>
        </a:defRPr>
      </a:lvl8pPr>
      <a:lvl9pPr marL="1825704" algn="ctr" rtl="0" fontAlgn="base">
        <a:spcBef>
          <a:spcPct val="0"/>
        </a:spcBef>
        <a:spcAft>
          <a:spcPct val="0"/>
        </a:spcAft>
        <a:defRPr sz="2000" b="1">
          <a:solidFill>
            <a:schemeClr val="bg1"/>
          </a:solidFill>
          <a:latin typeface="Verdana" pitchFamily="34" charset="0"/>
        </a:defRPr>
      </a:lvl9pPr>
    </p:titleStyle>
    <p:bodyStyle>
      <a:lvl1pPr marL="341313" indent="-341313" algn="l" rtl="0" eaLnBrk="0" fontAlgn="base" hangingPunct="0">
        <a:spcBef>
          <a:spcPct val="20000"/>
        </a:spcBef>
        <a:spcAft>
          <a:spcPct val="0"/>
        </a:spcAft>
        <a:buFont typeface="Wingdings" pitchFamily="2" charset="2"/>
        <a:buChar char="§"/>
        <a:defRPr sz="2400" kern="1200">
          <a:solidFill>
            <a:schemeClr val="tx1"/>
          </a:solidFill>
          <a:latin typeface="Verdana" pitchFamily="34" charset="0"/>
          <a:ea typeface="+mn-ea"/>
          <a:cs typeface="+mn-cs"/>
        </a:defRPr>
      </a:lvl1pPr>
      <a:lvl2pPr marL="741363" indent="-284163" algn="l" rtl="0" eaLnBrk="0" fontAlgn="base" hangingPunct="0">
        <a:spcBef>
          <a:spcPct val="20000"/>
        </a:spcBef>
        <a:spcAft>
          <a:spcPct val="0"/>
        </a:spcAft>
        <a:buFont typeface="Arial" pitchFamily="34" charset="0"/>
        <a:buChar char="–"/>
        <a:defRPr sz="2200" kern="1200">
          <a:solidFill>
            <a:schemeClr val="tx1"/>
          </a:solidFill>
          <a:latin typeface="Verdana" pitchFamily="34" charset="0"/>
          <a:ea typeface="+mn-ea"/>
          <a:cs typeface="+mn-cs"/>
        </a:defRPr>
      </a:lvl2pPr>
      <a:lvl3pPr marL="1139825" indent="-227013" algn="l" rtl="0" eaLnBrk="0" fontAlgn="base" hangingPunct="0">
        <a:spcBef>
          <a:spcPct val="20000"/>
        </a:spcBef>
        <a:spcAft>
          <a:spcPct val="0"/>
        </a:spcAft>
        <a:buFont typeface="Wingdings" pitchFamily="2" charset="2"/>
        <a:buChar char="§"/>
        <a:defRPr sz="2000" kern="1200">
          <a:solidFill>
            <a:schemeClr val="tx1"/>
          </a:solidFill>
          <a:latin typeface="Verdana" pitchFamily="34" charset="0"/>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51" rtl="0" eaLnBrk="1" latinLnBrk="0" hangingPunct="1">
        <a:defRPr sz="1800" kern="1200">
          <a:solidFill>
            <a:schemeClr val="tx1"/>
          </a:solidFill>
          <a:latin typeface="+mn-lt"/>
          <a:ea typeface="+mn-ea"/>
          <a:cs typeface="+mn-cs"/>
        </a:defRPr>
      </a:lvl1pPr>
      <a:lvl2pPr marL="456424" algn="l" defTabSz="912851" rtl="0" eaLnBrk="1" latinLnBrk="0" hangingPunct="1">
        <a:defRPr sz="1800" kern="1200">
          <a:solidFill>
            <a:schemeClr val="tx1"/>
          </a:solidFill>
          <a:latin typeface="+mn-lt"/>
          <a:ea typeface="+mn-ea"/>
          <a:cs typeface="+mn-cs"/>
        </a:defRPr>
      </a:lvl2pPr>
      <a:lvl3pPr marL="912851" algn="l" defTabSz="912851" rtl="0" eaLnBrk="1" latinLnBrk="0" hangingPunct="1">
        <a:defRPr sz="1800" kern="1200">
          <a:solidFill>
            <a:schemeClr val="tx1"/>
          </a:solidFill>
          <a:latin typeface="+mn-lt"/>
          <a:ea typeface="+mn-ea"/>
          <a:cs typeface="+mn-cs"/>
        </a:defRPr>
      </a:lvl3pPr>
      <a:lvl4pPr marL="1369274" algn="l" defTabSz="912851" rtl="0" eaLnBrk="1" latinLnBrk="0" hangingPunct="1">
        <a:defRPr sz="1800" kern="1200">
          <a:solidFill>
            <a:schemeClr val="tx1"/>
          </a:solidFill>
          <a:latin typeface="+mn-lt"/>
          <a:ea typeface="+mn-ea"/>
          <a:cs typeface="+mn-cs"/>
        </a:defRPr>
      </a:lvl4pPr>
      <a:lvl5pPr marL="1825704" algn="l" defTabSz="912851" rtl="0" eaLnBrk="1" latinLnBrk="0" hangingPunct="1">
        <a:defRPr sz="1800" kern="1200">
          <a:solidFill>
            <a:schemeClr val="tx1"/>
          </a:solidFill>
          <a:latin typeface="+mn-lt"/>
          <a:ea typeface="+mn-ea"/>
          <a:cs typeface="+mn-cs"/>
        </a:defRPr>
      </a:lvl5pPr>
      <a:lvl6pPr marL="2282132" algn="l" defTabSz="912851" rtl="0" eaLnBrk="1" latinLnBrk="0" hangingPunct="1">
        <a:defRPr sz="1800" kern="1200">
          <a:solidFill>
            <a:schemeClr val="tx1"/>
          </a:solidFill>
          <a:latin typeface="+mn-lt"/>
          <a:ea typeface="+mn-ea"/>
          <a:cs typeface="+mn-cs"/>
        </a:defRPr>
      </a:lvl6pPr>
      <a:lvl7pPr marL="2738555" algn="l" defTabSz="912851" rtl="0" eaLnBrk="1" latinLnBrk="0" hangingPunct="1">
        <a:defRPr sz="1800" kern="1200">
          <a:solidFill>
            <a:schemeClr val="tx1"/>
          </a:solidFill>
          <a:latin typeface="+mn-lt"/>
          <a:ea typeface="+mn-ea"/>
          <a:cs typeface="+mn-cs"/>
        </a:defRPr>
      </a:lvl7pPr>
      <a:lvl8pPr marL="3194985" algn="l" defTabSz="912851" rtl="0" eaLnBrk="1" latinLnBrk="0" hangingPunct="1">
        <a:defRPr sz="1800" kern="1200">
          <a:solidFill>
            <a:schemeClr val="tx1"/>
          </a:solidFill>
          <a:latin typeface="+mn-lt"/>
          <a:ea typeface="+mn-ea"/>
          <a:cs typeface="+mn-cs"/>
        </a:defRPr>
      </a:lvl8pPr>
      <a:lvl9pPr marL="3651412" algn="l" defTabSz="91285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6" descr="csf_inside"/>
          <p:cNvPicPr>
            <a:picLocks noChangeAspect="1" noChangeArrowheads="1"/>
          </p:cNvPicPr>
          <p:nvPr/>
        </p:nvPicPr>
        <p:blipFill>
          <a:blip r:embed="rId6" cstate="print"/>
          <a:srcRect b="15887"/>
          <a:stretch>
            <a:fillRect/>
          </a:stretch>
        </p:blipFill>
        <p:spPr bwMode="auto">
          <a:xfrm>
            <a:off x="0" y="0"/>
            <a:ext cx="9144000" cy="6858000"/>
          </a:xfrm>
          <a:prstGeom prst="rect">
            <a:avLst/>
          </a:prstGeom>
          <a:noFill/>
          <a:ln w="9525">
            <a:noFill/>
            <a:miter lim="800000"/>
            <a:headEnd/>
            <a:tailEnd/>
          </a:ln>
        </p:spPr>
      </p:pic>
      <p:sp>
        <p:nvSpPr>
          <p:cNvPr id="3075" name="Title Placeholder 9"/>
          <p:cNvSpPr>
            <a:spLocks noGrp="1"/>
          </p:cNvSpPr>
          <p:nvPr>
            <p:ph type="title"/>
          </p:nvPr>
        </p:nvSpPr>
        <p:spPr bwMode="auto">
          <a:xfrm>
            <a:off x="0" y="0"/>
            <a:ext cx="9144000" cy="1079500"/>
          </a:xfrm>
          <a:prstGeom prst="rect">
            <a:avLst/>
          </a:prstGeom>
          <a:noFill/>
          <a:ln w="9525">
            <a:noFill/>
            <a:miter lim="800000"/>
            <a:headEnd/>
            <a:tailEnd/>
          </a:ln>
        </p:spPr>
        <p:txBody>
          <a:bodyPr vert="horz" wrap="square" lIns="91284" tIns="45642" rIns="91284" bIns="45642" numCol="1" anchor="ctr" anchorCtr="0" compatLnSpc="1">
            <a:prstTxWarp prst="textNoShape">
              <a:avLst/>
            </a:prstTxWarp>
          </a:bodyPr>
          <a:lstStyle/>
          <a:p>
            <a:pPr lvl="0"/>
            <a:r>
              <a:rPr lang="en-US" altLang="en-US"/>
              <a:t>Click to edit Master title style</a:t>
            </a:r>
          </a:p>
        </p:txBody>
      </p:sp>
      <p:sp>
        <p:nvSpPr>
          <p:cNvPr id="3076" name="Text Placeholder 6"/>
          <p:cNvSpPr>
            <a:spLocks noGrp="1"/>
          </p:cNvSpPr>
          <p:nvPr>
            <p:ph type="body" idx="1"/>
          </p:nvPr>
        </p:nvSpPr>
        <p:spPr bwMode="auto">
          <a:xfrm>
            <a:off x="457200" y="1295400"/>
            <a:ext cx="8229600" cy="5029200"/>
          </a:xfrm>
          <a:prstGeom prst="rect">
            <a:avLst/>
          </a:prstGeom>
          <a:noFill/>
          <a:ln w="9525">
            <a:noFill/>
            <a:miter lim="800000"/>
            <a:headEnd/>
            <a:tailEnd/>
          </a:ln>
        </p:spPr>
        <p:txBody>
          <a:bodyPr vert="horz" wrap="square" lIns="91284" tIns="45642" rIns="91284" bIns="4564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 name="Footer Placeholder 9"/>
          <p:cNvSpPr>
            <a:spLocks noGrp="1"/>
          </p:cNvSpPr>
          <p:nvPr>
            <p:ph type="ftr" sz="quarter" idx="3"/>
          </p:nvPr>
        </p:nvSpPr>
        <p:spPr>
          <a:xfrm>
            <a:off x="457200" y="6356350"/>
            <a:ext cx="7315200" cy="365125"/>
          </a:xfrm>
          <a:prstGeom prst="rect">
            <a:avLst/>
          </a:prstGeom>
        </p:spPr>
        <p:txBody>
          <a:bodyPr vert="horz" lIns="91284" tIns="45642" rIns="91284" bIns="45642" rtlCol="0" anchor="ctr"/>
          <a:lstStyle>
            <a:lvl1pPr algn="l">
              <a:defRPr sz="1000">
                <a:solidFill>
                  <a:prstClr val="black"/>
                </a:solidFill>
                <a:latin typeface="+mj-lt"/>
                <a:cs typeface="+mn-cs"/>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11" name="Slide Number Placeholder 10"/>
          <p:cNvSpPr>
            <a:spLocks noGrp="1"/>
          </p:cNvSpPr>
          <p:nvPr>
            <p:ph type="sldNum" sz="quarter" idx="4"/>
          </p:nvPr>
        </p:nvSpPr>
        <p:spPr>
          <a:xfrm>
            <a:off x="7924800" y="6356350"/>
            <a:ext cx="762000" cy="365125"/>
          </a:xfrm>
          <a:prstGeom prst="rect">
            <a:avLst/>
          </a:prstGeom>
        </p:spPr>
        <p:txBody>
          <a:bodyPr vert="horz" lIns="91284" tIns="45642" rIns="91284" bIns="45642" rtlCol="0" anchor="ctr"/>
          <a:lstStyle>
            <a:lvl1pPr algn="r">
              <a:defRPr sz="1000">
                <a:solidFill>
                  <a:prstClr val="black"/>
                </a:solidFill>
                <a:latin typeface="+mj-lt"/>
                <a:cs typeface="+mn-cs"/>
              </a:defRPr>
            </a:lvl1pPr>
          </a:lstStyle>
          <a:p>
            <a:pPr>
              <a:defRPr/>
            </a:pPr>
            <a:fld id="{06BC70C8-9C1E-476B-8642-0C0C858C63C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94206" r:id="rId1"/>
    <p:sldLayoutId id="2147494207" r:id="rId2"/>
    <p:sldLayoutId id="2147494208" r:id="rId3"/>
    <p:sldLayoutId id="2147494218" r:id="rId4"/>
  </p:sldLayoutIdLst>
  <p:hf hdr="0" dt="0"/>
  <p:txStyles>
    <p:titleStyle>
      <a:lvl1pPr algn="ctr" rtl="0" eaLnBrk="0" fontAlgn="base" hangingPunct="0">
        <a:spcBef>
          <a:spcPct val="0"/>
        </a:spcBef>
        <a:spcAft>
          <a:spcPct val="0"/>
        </a:spcAft>
        <a:defRPr sz="2400" b="1" kern="1200">
          <a:solidFill>
            <a:schemeClr val="bg1"/>
          </a:solidFill>
          <a:latin typeface="Verdana" pitchFamily="34" charset="0"/>
          <a:ea typeface="+mj-ea"/>
          <a:cs typeface="+mj-cs"/>
        </a:defRPr>
      </a:lvl1pPr>
      <a:lvl2pPr algn="ctr" rtl="0" eaLnBrk="0" fontAlgn="base" hangingPunct="0">
        <a:spcBef>
          <a:spcPct val="0"/>
        </a:spcBef>
        <a:spcAft>
          <a:spcPct val="0"/>
        </a:spcAft>
        <a:defRPr sz="2400" b="1">
          <a:solidFill>
            <a:schemeClr val="bg1"/>
          </a:solidFill>
          <a:latin typeface="Verdana" pitchFamily="34" charset="0"/>
        </a:defRPr>
      </a:lvl2pPr>
      <a:lvl3pPr algn="ctr" rtl="0" eaLnBrk="0" fontAlgn="base" hangingPunct="0">
        <a:spcBef>
          <a:spcPct val="0"/>
        </a:spcBef>
        <a:spcAft>
          <a:spcPct val="0"/>
        </a:spcAft>
        <a:defRPr sz="2400" b="1">
          <a:solidFill>
            <a:schemeClr val="bg1"/>
          </a:solidFill>
          <a:latin typeface="Verdana" pitchFamily="34" charset="0"/>
        </a:defRPr>
      </a:lvl3pPr>
      <a:lvl4pPr algn="ctr" rtl="0" eaLnBrk="0" fontAlgn="base" hangingPunct="0">
        <a:spcBef>
          <a:spcPct val="0"/>
        </a:spcBef>
        <a:spcAft>
          <a:spcPct val="0"/>
        </a:spcAft>
        <a:defRPr sz="2400" b="1">
          <a:solidFill>
            <a:schemeClr val="bg1"/>
          </a:solidFill>
          <a:latin typeface="Verdana" pitchFamily="34" charset="0"/>
        </a:defRPr>
      </a:lvl4pPr>
      <a:lvl5pPr algn="ctr" rtl="0" eaLnBrk="0" fontAlgn="base" hangingPunct="0">
        <a:spcBef>
          <a:spcPct val="0"/>
        </a:spcBef>
        <a:spcAft>
          <a:spcPct val="0"/>
        </a:spcAft>
        <a:defRPr sz="2400" b="1">
          <a:solidFill>
            <a:schemeClr val="bg1"/>
          </a:solidFill>
          <a:latin typeface="Verdana" pitchFamily="34" charset="0"/>
        </a:defRPr>
      </a:lvl5pPr>
      <a:lvl6pPr marL="456424" algn="ctr" rtl="0" fontAlgn="base">
        <a:spcBef>
          <a:spcPct val="0"/>
        </a:spcBef>
        <a:spcAft>
          <a:spcPct val="0"/>
        </a:spcAft>
        <a:defRPr sz="2000" b="1">
          <a:solidFill>
            <a:schemeClr val="bg1"/>
          </a:solidFill>
          <a:latin typeface="Verdana" pitchFamily="34" charset="0"/>
        </a:defRPr>
      </a:lvl6pPr>
      <a:lvl7pPr marL="912851" algn="ctr" rtl="0" fontAlgn="base">
        <a:spcBef>
          <a:spcPct val="0"/>
        </a:spcBef>
        <a:spcAft>
          <a:spcPct val="0"/>
        </a:spcAft>
        <a:defRPr sz="2000" b="1">
          <a:solidFill>
            <a:schemeClr val="bg1"/>
          </a:solidFill>
          <a:latin typeface="Verdana" pitchFamily="34" charset="0"/>
        </a:defRPr>
      </a:lvl7pPr>
      <a:lvl8pPr marL="1369274" algn="ctr" rtl="0" fontAlgn="base">
        <a:spcBef>
          <a:spcPct val="0"/>
        </a:spcBef>
        <a:spcAft>
          <a:spcPct val="0"/>
        </a:spcAft>
        <a:defRPr sz="2000" b="1">
          <a:solidFill>
            <a:schemeClr val="bg1"/>
          </a:solidFill>
          <a:latin typeface="Verdana" pitchFamily="34" charset="0"/>
        </a:defRPr>
      </a:lvl8pPr>
      <a:lvl9pPr marL="1825704" algn="ctr" rtl="0" fontAlgn="base">
        <a:spcBef>
          <a:spcPct val="0"/>
        </a:spcBef>
        <a:spcAft>
          <a:spcPct val="0"/>
        </a:spcAft>
        <a:defRPr sz="2000" b="1">
          <a:solidFill>
            <a:schemeClr val="bg1"/>
          </a:solidFill>
          <a:latin typeface="Verdana" pitchFamily="34" charset="0"/>
        </a:defRPr>
      </a:lvl9pPr>
    </p:titleStyle>
    <p:bodyStyle>
      <a:lvl1pPr marL="341313" indent="-341313" algn="l" rtl="0" eaLnBrk="0" fontAlgn="base" hangingPunct="0">
        <a:spcBef>
          <a:spcPct val="20000"/>
        </a:spcBef>
        <a:spcAft>
          <a:spcPct val="0"/>
        </a:spcAft>
        <a:buFont typeface="Wingdings" pitchFamily="2" charset="2"/>
        <a:buChar char="§"/>
        <a:defRPr sz="2400" kern="1200">
          <a:solidFill>
            <a:schemeClr val="tx1"/>
          </a:solidFill>
          <a:latin typeface="Verdana" pitchFamily="34" charset="0"/>
          <a:ea typeface="+mn-ea"/>
          <a:cs typeface="+mn-cs"/>
        </a:defRPr>
      </a:lvl1pPr>
      <a:lvl2pPr marL="741363" indent="-284163" algn="l" rtl="0" eaLnBrk="0" fontAlgn="base" hangingPunct="0">
        <a:spcBef>
          <a:spcPct val="20000"/>
        </a:spcBef>
        <a:spcAft>
          <a:spcPct val="0"/>
        </a:spcAft>
        <a:buFont typeface="Arial" pitchFamily="34" charset="0"/>
        <a:buChar char="–"/>
        <a:defRPr sz="2200" kern="1200">
          <a:solidFill>
            <a:schemeClr val="tx1"/>
          </a:solidFill>
          <a:latin typeface="Verdana" pitchFamily="34" charset="0"/>
          <a:ea typeface="+mn-ea"/>
          <a:cs typeface="+mn-cs"/>
        </a:defRPr>
      </a:lvl2pPr>
      <a:lvl3pPr marL="1139825" indent="-227013" algn="l" rtl="0" eaLnBrk="0" fontAlgn="base" hangingPunct="0">
        <a:spcBef>
          <a:spcPct val="20000"/>
        </a:spcBef>
        <a:spcAft>
          <a:spcPct val="0"/>
        </a:spcAft>
        <a:buFont typeface="Wingdings" pitchFamily="2" charset="2"/>
        <a:buChar char="§"/>
        <a:defRPr sz="2000" kern="1200">
          <a:solidFill>
            <a:schemeClr val="tx1"/>
          </a:solidFill>
          <a:latin typeface="Verdana" pitchFamily="34" charset="0"/>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51" rtl="0" eaLnBrk="1" latinLnBrk="0" hangingPunct="1">
        <a:defRPr sz="1800" kern="1200">
          <a:solidFill>
            <a:schemeClr val="tx1"/>
          </a:solidFill>
          <a:latin typeface="+mn-lt"/>
          <a:ea typeface="+mn-ea"/>
          <a:cs typeface="+mn-cs"/>
        </a:defRPr>
      </a:lvl1pPr>
      <a:lvl2pPr marL="456424" algn="l" defTabSz="912851" rtl="0" eaLnBrk="1" latinLnBrk="0" hangingPunct="1">
        <a:defRPr sz="1800" kern="1200">
          <a:solidFill>
            <a:schemeClr val="tx1"/>
          </a:solidFill>
          <a:latin typeface="+mn-lt"/>
          <a:ea typeface="+mn-ea"/>
          <a:cs typeface="+mn-cs"/>
        </a:defRPr>
      </a:lvl2pPr>
      <a:lvl3pPr marL="912851" algn="l" defTabSz="912851" rtl="0" eaLnBrk="1" latinLnBrk="0" hangingPunct="1">
        <a:defRPr sz="1800" kern="1200">
          <a:solidFill>
            <a:schemeClr val="tx1"/>
          </a:solidFill>
          <a:latin typeface="+mn-lt"/>
          <a:ea typeface="+mn-ea"/>
          <a:cs typeface="+mn-cs"/>
        </a:defRPr>
      </a:lvl3pPr>
      <a:lvl4pPr marL="1369274" algn="l" defTabSz="912851" rtl="0" eaLnBrk="1" latinLnBrk="0" hangingPunct="1">
        <a:defRPr sz="1800" kern="1200">
          <a:solidFill>
            <a:schemeClr val="tx1"/>
          </a:solidFill>
          <a:latin typeface="+mn-lt"/>
          <a:ea typeface="+mn-ea"/>
          <a:cs typeface="+mn-cs"/>
        </a:defRPr>
      </a:lvl4pPr>
      <a:lvl5pPr marL="1825704" algn="l" defTabSz="912851" rtl="0" eaLnBrk="1" latinLnBrk="0" hangingPunct="1">
        <a:defRPr sz="1800" kern="1200">
          <a:solidFill>
            <a:schemeClr val="tx1"/>
          </a:solidFill>
          <a:latin typeface="+mn-lt"/>
          <a:ea typeface="+mn-ea"/>
          <a:cs typeface="+mn-cs"/>
        </a:defRPr>
      </a:lvl5pPr>
      <a:lvl6pPr marL="2282132" algn="l" defTabSz="912851" rtl="0" eaLnBrk="1" latinLnBrk="0" hangingPunct="1">
        <a:defRPr sz="1800" kern="1200">
          <a:solidFill>
            <a:schemeClr val="tx1"/>
          </a:solidFill>
          <a:latin typeface="+mn-lt"/>
          <a:ea typeface="+mn-ea"/>
          <a:cs typeface="+mn-cs"/>
        </a:defRPr>
      </a:lvl6pPr>
      <a:lvl7pPr marL="2738555" algn="l" defTabSz="912851" rtl="0" eaLnBrk="1" latinLnBrk="0" hangingPunct="1">
        <a:defRPr sz="1800" kern="1200">
          <a:solidFill>
            <a:schemeClr val="tx1"/>
          </a:solidFill>
          <a:latin typeface="+mn-lt"/>
          <a:ea typeface="+mn-ea"/>
          <a:cs typeface="+mn-cs"/>
        </a:defRPr>
      </a:lvl7pPr>
      <a:lvl8pPr marL="3194985" algn="l" defTabSz="912851" rtl="0" eaLnBrk="1" latinLnBrk="0" hangingPunct="1">
        <a:defRPr sz="1800" kern="1200">
          <a:solidFill>
            <a:schemeClr val="tx1"/>
          </a:solidFill>
          <a:latin typeface="+mn-lt"/>
          <a:ea typeface="+mn-ea"/>
          <a:cs typeface="+mn-cs"/>
        </a:defRPr>
      </a:lvl8pPr>
      <a:lvl9pPr marL="3651412" algn="l" defTabSz="91285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14" descr="csf_cover_grey"/>
          <p:cNvPicPr>
            <a:picLocks noChangeAspect="1" noChangeArrowheads="1"/>
          </p:cNvPicPr>
          <p:nvPr userDrawn="1"/>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4099" name="Title Placeholder 1"/>
          <p:cNvSpPr>
            <a:spLocks noGrp="1"/>
          </p:cNvSpPr>
          <p:nvPr>
            <p:ph type="title"/>
          </p:nvPr>
        </p:nvSpPr>
        <p:spPr bwMode="auto">
          <a:xfrm>
            <a:off x="2667000" y="4191000"/>
            <a:ext cx="6477000" cy="1143000"/>
          </a:xfrm>
          <a:prstGeom prst="rect">
            <a:avLst/>
          </a:prstGeom>
          <a:noFill/>
          <a:ln w="9525">
            <a:noFill/>
            <a:miter lim="800000"/>
            <a:headEnd/>
            <a:tailEnd/>
          </a:ln>
        </p:spPr>
        <p:txBody>
          <a:bodyPr vert="horz" wrap="square" lIns="91284" tIns="45642" rIns="91284" bIns="45642" numCol="1" anchor="ctr" anchorCtr="0" compatLnSpc="1">
            <a:prstTxWarp prst="textNoShape">
              <a:avLst/>
            </a:prstTxWarp>
          </a:bodyPr>
          <a:lstStyle/>
          <a:p>
            <a:pPr lvl="0"/>
            <a:r>
              <a:rPr lang="en-US" altLang="en-US"/>
              <a:t>Click to edit Master title style</a:t>
            </a:r>
          </a:p>
        </p:txBody>
      </p:sp>
      <p:sp>
        <p:nvSpPr>
          <p:cNvPr id="8" name="Footer Placeholder 7"/>
          <p:cNvSpPr>
            <a:spLocks noGrp="1"/>
          </p:cNvSpPr>
          <p:nvPr>
            <p:ph type="ftr" sz="quarter" idx="3"/>
          </p:nvPr>
        </p:nvSpPr>
        <p:spPr>
          <a:xfrm>
            <a:off x="457200" y="6356350"/>
            <a:ext cx="6858000" cy="365125"/>
          </a:xfrm>
          <a:prstGeom prst="rect">
            <a:avLst/>
          </a:prstGeom>
        </p:spPr>
        <p:txBody>
          <a:bodyPr vert="horz" lIns="91284" tIns="45642" rIns="91284" bIns="45642" rtlCol="0" anchor="ctr"/>
          <a:lstStyle>
            <a:lvl1pPr algn="l">
              <a:defRPr sz="1000">
                <a:solidFill>
                  <a:prstClr val="white"/>
                </a:solidFill>
                <a:latin typeface="Verdana" pitchFamily="34" charset="0"/>
                <a:cs typeface="+mn-cs"/>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9" name="Slide Number Placeholder 8"/>
          <p:cNvSpPr>
            <a:spLocks noGrp="1"/>
          </p:cNvSpPr>
          <p:nvPr>
            <p:ph type="sldNum" sz="quarter" idx="4"/>
          </p:nvPr>
        </p:nvSpPr>
        <p:spPr>
          <a:xfrm>
            <a:off x="8077200" y="6356350"/>
            <a:ext cx="609600" cy="365125"/>
          </a:xfrm>
          <a:prstGeom prst="rect">
            <a:avLst/>
          </a:prstGeom>
        </p:spPr>
        <p:txBody>
          <a:bodyPr vert="horz" lIns="91284" tIns="45642" rIns="91284" bIns="45642" rtlCol="0" anchor="ctr"/>
          <a:lstStyle>
            <a:lvl1pPr algn="r">
              <a:defRPr sz="1000">
                <a:solidFill>
                  <a:prstClr val="white"/>
                </a:solidFill>
                <a:latin typeface="Verdana" pitchFamily="34" charset="0"/>
                <a:cs typeface="+mn-cs"/>
              </a:defRPr>
            </a:lvl1pPr>
          </a:lstStyle>
          <a:p>
            <a:pPr>
              <a:defRPr/>
            </a:pPr>
            <a:fld id="{2367C109-AB09-4C3E-8FC8-4E4E883677B9}" type="slidenum">
              <a:rPr lang="en-US"/>
              <a:pPr>
                <a:defRPr/>
              </a:pPr>
              <a:t>‹#›</a:t>
            </a:fld>
            <a:endParaRPr lang="en-US" dirty="0"/>
          </a:p>
        </p:txBody>
      </p:sp>
      <p:pic>
        <p:nvPicPr>
          <p:cNvPr id="4102" name="Picture 18" descr="csf2_logo-l.png"/>
          <p:cNvPicPr>
            <a:picLocks noChangeAspect="1"/>
          </p:cNvPicPr>
          <p:nvPr userDrawn="1"/>
        </p:nvPicPr>
        <p:blipFill>
          <a:blip r:embed="rId6" cstate="print"/>
          <a:srcRect/>
          <a:stretch>
            <a:fillRect/>
          </a:stretch>
        </p:blipFill>
        <p:spPr bwMode="auto">
          <a:xfrm>
            <a:off x="533400" y="1752600"/>
            <a:ext cx="1752600" cy="1752600"/>
          </a:xfrm>
          <a:prstGeom prst="rect">
            <a:avLst/>
          </a:prstGeom>
          <a:noFill/>
          <a:ln w="9525">
            <a:noFill/>
            <a:miter lim="800000"/>
            <a:headEnd/>
            <a:tailEnd/>
          </a:ln>
        </p:spPr>
      </p:pic>
      <p:sp>
        <p:nvSpPr>
          <p:cNvPr id="25" name="5-Point Star 24"/>
          <p:cNvSpPr/>
          <p:nvPr userDrawn="1"/>
        </p:nvSpPr>
        <p:spPr>
          <a:xfrm>
            <a:off x="5151438" y="3048000"/>
            <a:ext cx="182562" cy="182563"/>
          </a:xfrm>
          <a:prstGeom prst="star5">
            <a:avLst>
              <a:gd name="adj" fmla="val 22035"/>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84" tIns="45642" rIns="91284" bIns="45642" anchor="ctr"/>
          <a:lstStyle/>
          <a:p>
            <a:pPr algn="ctr">
              <a:defRPr/>
            </a:pPr>
            <a:endParaRPr lang="en-US" dirty="0">
              <a:solidFill>
                <a:prstClr val="white"/>
              </a:solidFill>
            </a:endParaRPr>
          </a:p>
        </p:txBody>
      </p:sp>
      <p:sp>
        <p:nvSpPr>
          <p:cNvPr id="27" name="TextBox 26"/>
          <p:cNvSpPr txBox="1"/>
          <p:nvPr userDrawn="1"/>
        </p:nvSpPr>
        <p:spPr>
          <a:xfrm>
            <a:off x="2286000" y="1752600"/>
            <a:ext cx="6629400" cy="923925"/>
          </a:xfrm>
          <a:prstGeom prst="rect">
            <a:avLst/>
          </a:prstGeom>
          <a:noFill/>
        </p:spPr>
        <p:txBody>
          <a:bodyPr lIns="91284" tIns="45642" rIns="91284" bIns="45642">
            <a:spAutoFit/>
          </a:bodyPr>
          <a:lstStyle/>
          <a:p>
            <a:pPr marL="57055">
              <a:defRPr/>
            </a:pPr>
            <a:r>
              <a:rPr lang="en-US" sz="5400" spc="120" dirty="0">
                <a:solidFill>
                  <a:prstClr val="white"/>
                </a:solidFill>
                <a:latin typeface="Verdana" pitchFamily="34" charset="0"/>
                <a:ea typeface="Verdana" pitchFamily="34" charset="0"/>
                <a:cs typeface="Verdana" pitchFamily="34" charset="0"/>
              </a:rPr>
              <a:t>COMPREHENSIVE</a:t>
            </a:r>
          </a:p>
        </p:txBody>
      </p:sp>
      <p:sp>
        <p:nvSpPr>
          <p:cNvPr id="28" name="TextBox 27"/>
          <p:cNvSpPr txBox="1"/>
          <p:nvPr userDrawn="1"/>
        </p:nvSpPr>
        <p:spPr>
          <a:xfrm>
            <a:off x="2362200" y="2438400"/>
            <a:ext cx="6507163" cy="646113"/>
          </a:xfrm>
          <a:prstGeom prst="rect">
            <a:avLst/>
          </a:prstGeom>
          <a:noFill/>
        </p:spPr>
        <p:txBody>
          <a:bodyPr wrap="none" lIns="91284" tIns="45642" rIns="91284" bIns="45642">
            <a:spAutoFit/>
          </a:bodyPr>
          <a:lstStyle/>
          <a:p>
            <a:pPr>
              <a:defRPr/>
            </a:pPr>
            <a:r>
              <a:rPr lang="en-US" sz="3600" spc="-110" dirty="0">
                <a:solidFill>
                  <a:prstClr val="white"/>
                </a:solidFill>
                <a:latin typeface="Verdana" pitchFamily="34" charset="0"/>
                <a:ea typeface="Verdana" pitchFamily="34" charset="0"/>
                <a:cs typeface="Verdana" pitchFamily="34" charset="0"/>
              </a:rPr>
              <a:t>SOLDIER</a:t>
            </a:r>
            <a:r>
              <a:rPr lang="en-US" sz="3600" spc="-100" dirty="0">
                <a:solidFill>
                  <a:prstClr val="white"/>
                </a:solidFill>
                <a:latin typeface="Verdana" pitchFamily="34" charset="0"/>
                <a:ea typeface="Verdana" pitchFamily="34" charset="0"/>
                <a:cs typeface="Verdana" pitchFamily="34" charset="0"/>
              </a:rPr>
              <a:t> </a:t>
            </a:r>
            <a:r>
              <a:rPr lang="en-US" sz="3600" spc="-110" dirty="0">
                <a:solidFill>
                  <a:prstClr val="white"/>
                </a:solidFill>
                <a:latin typeface="Verdana" pitchFamily="34" charset="0"/>
                <a:ea typeface="Verdana" pitchFamily="34" charset="0"/>
                <a:cs typeface="Verdana" pitchFamily="34" charset="0"/>
              </a:rPr>
              <a:t>&amp; FAMILY </a:t>
            </a:r>
            <a:r>
              <a:rPr lang="en-US" sz="3600" spc="-100" dirty="0">
                <a:solidFill>
                  <a:prstClr val="white"/>
                </a:solidFill>
                <a:latin typeface="Verdana" pitchFamily="34" charset="0"/>
                <a:ea typeface="Verdana" pitchFamily="34" charset="0"/>
                <a:cs typeface="Verdana" pitchFamily="34" charset="0"/>
              </a:rPr>
              <a:t>FITNESS</a:t>
            </a:r>
          </a:p>
        </p:txBody>
      </p:sp>
      <p:sp>
        <p:nvSpPr>
          <p:cNvPr id="29" name="TextBox 28"/>
          <p:cNvSpPr txBox="1"/>
          <p:nvPr userDrawn="1"/>
        </p:nvSpPr>
        <p:spPr>
          <a:xfrm>
            <a:off x="5257800" y="2952750"/>
            <a:ext cx="3468688" cy="400050"/>
          </a:xfrm>
          <a:prstGeom prst="rect">
            <a:avLst/>
          </a:prstGeom>
          <a:noFill/>
        </p:spPr>
        <p:txBody>
          <a:bodyPr wrap="none" lIns="91284" tIns="45642" rIns="91284" bIns="45642">
            <a:spAutoFit/>
          </a:bodyPr>
          <a:lstStyle/>
          <a:p>
            <a:pPr marL="60224">
              <a:defRPr/>
            </a:pPr>
            <a:r>
              <a:rPr lang="en-US" sz="2000" spc="-150" dirty="0">
                <a:solidFill>
                  <a:prstClr val="white"/>
                </a:solidFill>
                <a:latin typeface="Verdana" pitchFamily="34" charset="0"/>
                <a:ea typeface="Verdana" pitchFamily="34" charset="0"/>
                <a:cs typeface="Verdana" pitchFamily="34" charset="0"/>
              </a:rPr>
              <a:t>ENHANCING PERFORMANCE</a:t>
            </a:r>
          </a:p>
        </p:txBody>
      </p:sp>
      <p:sp>
        <p:nvSpPr>
          <p:cNvPr id="30" name="TextBox 29"/>
          <p:cNvSpPr txBox="1"/>
          <p:nvPr userDrawn="1"/>
        </p:nvSpPr>
        <p:spPr>
          <a:xfrm>
            <a:off x="2362200" y="2951163"/>
            <a:ext cx="2809875" cy="401637"/>
          </a:xfrm>
          <a:prstGeom prst="rect">
            <a:avLst/>
          </a:prstGeom>
          <a:noFill/>
        </p:spPr>
        <p:txBody>
          <a:bodyPr wrap="none" lIns="91284" tIns="45642" rIns="91284" bIns="45642">
            <a:spAutoFit/>
          </a:bodyPr>
          <a:lstStyle/>
          <a:p>
            <a:pPr>
              <a:defRPr/>
            </a:pPr>
            <a:r>
              <a:rPr lang="en-US" sz="2000" spc="-150" dirty="0">
                <a:solidFill>
                  <a:prstClr val="white"/>
                </a:solidFill>
                <a:latin typeface="Verdana" pitchFamily="34" charset="0"/>
                <a:ea typeface="Verdana" pitchFamily="34" charset="0"/>
                <a:cs typeface="Verdana" pitchFamily="34" charset="0"/>
              </a:rPr>
              <a:t>BUILDING RESILIENCE</a:t>
            </a:r>
          </a:p>
        </p:txBody>
      </p:sp>
    </p:spTree>
  </p:cSld>
  <p:clrMap bg1="lt1" tx1="dk1" bg2="lt2" tx2="dk2" accent1="accent1" accent2="accent2" accent3="accent3" accent4="accent4" accent5="accent5" accent6="accent6" hlink="hlink" folHlink="folHlink"/>
  <p:sldLayoutIdLst>
    <p:sldLayoutId id="2147494209" r:id="rId1"/>
    <p:sldLayoutId id="2147494210" r:id="rId2"/>
    <p:sldLayoutId id="2147494219" r:id="rId3"/>
  </p:sldLayoutIdLst>
  <p:hf hdr="0" dt="0"/>
  <p:txStyles>
    <p:titleStyle>
      <a:lvl1pPr algn="l" rtl="0" eaLnBrk="0" fontAlgn="base" hangingPunct="0">
        <a:spcBef>
          <a:spcPct val="0"/>
        </a:spcBef>
        <a:spcAft>
          <a:spcPct val="0"/>
        </a:spcAft>
        <a:defRPr sz="3000" kern="1200">
          <a:solidFill>
            <a:schemeClr val="bg1"/>
          </a:solidFill>
          <a:latin typeface="Verdana" pitchFamily="34" charset="0"/>
          <a:ea typeface="+mj-ea"/>
          <a:cs typeface="+mj-cs"/>
        </a:defRPr>
      </a:lvl1pPr>
      <a:lvl2pPr algn="l" rtl="0" eaLnBrk="0" fontAlgn="base" hangingPunct="0">
        <a:spcBef>
          <a:spcPct val="0"/>
        </a:spcBef>
        <a:spcAft>
          <a:spcPct val="0"/>
        </a:spcAft>
        <a:defRPr sz="3000">
          <a:solidFill>
            <a:schemeClr val="bg1"/>
          </a:solidFill>
          <a:latin typeface="Verdana" pitchFamily="34" charset="0"/>
        </a:defRPr>
      </a:lvl2pPr>
      <a:lvl3pPr algn="l" rtl="0" eaLnBrk="0" fontAlgn="base" hangingPunct="0">
        <a:spcBef>
          <a:spcPct val="0"/>
        </a:spcBef>
        <a:spcAft>
          <a:spcPct val="0"/>
        </a:spcAft>
        <a:defRPr sz="3000">
          <a:solidFill>
            <a:schemeClr val="bg1"/>
          </a:solidFill>
          <a:latin typeface="Verdana" pitchFamily="34" charset="0"/>
        </a:defRPr>
      </a:lvl3pPr>
      <a:lvl4pPr algn="l" rtl="0" eaLnBrk="0" fontAlgn="base" hangingPunct="0">
        <a:spcBef>
          <a:spcPct val="0"/>
        </a:spcBef>
        <a:spcAft>
          <a:spcPct val="0"/>
        </a:spcAft>
        <a:defRPr sz="3000">
          <a:solidFill>
            <a:schemeClr val="bg1"/>
          </a:solidFill>
          <a:latin typeface="Verdana" pitchFamily="34" charset="0"/>
        </a:defRPr>
      </a:lvl4pPr>
      <a:lvl5pPr algn="l" rtl="0" eaLnBrk="0" fontAlgn="base" hangingPunct="0">
        <a:spcBef>
          <a:spcPct val="0"/>
        </a:spcBef>
        <a:spcAft>
          <a:spcPct val="0"/>
        </a:spcAft>
        <a:defRPr sz="3000">
          <a:solidFill>
            <a:schemeClr val="bg1"/>
          </a:solidFill>
          <a:latin typeface="Verdana" pitchFamily="34" charset="0"/>
        </a:defRPr>
      </a:lvl5pPr>
      <a:lvl6pPr marL="456424" algn="l" rtl="0" fontAlgn="base">
        <a:spcBef>
          <a:spcPct val="0"/>
        </a:spcBef>
        <a:spcAft>
          <a:spcPct val="0"/>
        </a:spcAft>
        <a:defRPr sz="3000" b="1">
          <a:solidFill>
            <a:schemeClr val="bg1"/>
          </a:solidFill>
          <a:latin typeface="Verdana" pitchFamily="34" charset="0"/>
        </a:defRPr>
      </a:lvl6pPr>
      <a:lvl7pPr marL="912851" algn="l" rtl="0" fontAlgn="base">
        <a:spcBef>
          <a:spcPct val="0"/>
        </a:spcBef>
        <a:spcAft>
          <a:spcPct val="0"/>
        </a:spcAft>
        <a:defRPr sz="3000" b="1">
          <a:solidFill>
            <a:schemeClr val="bg1"/>
          </a:solidFill>
          <a:latin typeface="Verdana" pitchFamily="34" charset="0"/>
        </a:defRPr>
      </a:lvl7pPr>
      <a:lvl8pPr marL="1369274" algn="l" rtl="0" fontAlgn="base">
        <a:spcBef>
          <a:spcPct val="0"/>
        </a:spcBef>
        <a:spcAft>
          <a:spcPct val="0"/>
        </a:spcAft>
        <a:defRPr sz="3000" b="1">
          <a:solidFill>
            <a:schemeClr val="bg1"/>
          </a:solidFill>
          <a:latin typeface="Verdana" pitchFamily="34" charset="0"/>
        </a:defRPr>
      </a:lvl8pPr>
      <a:lvl9pPr marL="1825704" algn="l" rtl="0" fontAlgn="base">
        <a:spcBef>
          <a:spcPct val="0"/>
        </a:spcBef>
        <a:spcAft>
          <a:spcPct val="0"/>
        </a:spcAft>
        <a:defRPr sz="3000" b="1">
          <a:solidFill>
            <a:schemeClr val="bg1"/>
          </a:solidFill>
          <a:latin typeface="Verdana"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9825" indent="-22701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51" rtl="0" eaLnBrk="1" latinLnBrk="0" hangingPunct="1">
        <a:defRPr sz="1800" kern="1200">
          <a:solidFill>
            <a:schemeClr val="tx1"/>
          </a:solidFill>
          <a:latin typeface="+mn-lt"/>
          <a:ea typeface="+mn-ea"/>
          <a:cs typeface="+mn-cs"/>
        </a:defRPr>
      </a:lvl1pPr>
      <a:lvl2pPr marL="456424" algn="l" defTabSz="912851" rtl="0" eaLnBrk="1" latinLnBrk="0" hangingPunct="1">
        <a:defRPr sz="1800" kern="1200">
          <a:solidFill>
            <a:schemeClr val="tx1"/>
          </a:solidFill>
          <a:latin typeface="+mn-lt"/>
          <a:ea typeface="+mn-ea"/>
          <a:cs typeface="+mn-cs"/>
        </a:defRPr>
      </a:lvl2pPr>
      <a:lvl3pPr marL="912851" algn="l" defTabSz="912851" rtl="0" eaLnBrk="1" latinLnBrk="0" hangingPunct="1">
        <a:defRPr sz="1800" kern="1200">
          <a:solidFill>
            <a:schemeClr val="tx1"/>
          </a:solidFill>
          <a:latin typeface="+mn-lt"/>
          <a:ea typeface="+mn-ea"/>
          <a:cs typeface="+mn-cs"/>
        </a:defRPr>
      </a:lvl3pPr>
      <a:lvl4pPr marL="1369274" algn="l" defTabSz="912851" rtl="0" eaLnBrk="1" latinLnBrk="0" hangingPunct="1">
        <a:defRPr sz="1800" kern="1200">
          <a:solidFill>
            <a:schemeClr val="tx1"/>
          </a:solidFill>
          <a:latin typeface="+mn-lt"/>
          <a:ea typeface="+mn-ea"/>
          <a:cs typeface="+mn-cs"/>
        </a:defRPr>
      </a:lvl4pPr>
      <a:lvl5pPr marL="1825704" algn="l" defTabSz="912851" rtl="0" eaLnBrk="1" latinLnBrk="0" hangingPunct="1">
        <a:defRPr sz="1800" kern="1200">
          <a:solidFill>
            <a:schemeClr val="tx1"/>
          </a:solidFill>
          <a:latin typeface="+mn-lt"/>
          <a:ea typeface="+mn-ea"/>
          <a:cs typeface="+mn-cs"/>
        </a:defRPr>
      </a:lvl5pPr>
      <a:lvl6pPr marL="2282132" algn="l" defTabSz="912851" rtl="0" eaLnBrk="1" latinLnBrk="0" hangingPunct="1">
        <a:defRPr sz="1800" kern="1200">
          <a:solidFill>
            <a:schemeClr val="tx1"/>
          </a:solidFill>
          <a:latin typeface="+mn-lt"/>
          <a:ea typeface="+mn-ea"/>
          <a:cs typeface="+mn-cs"/>
        </a:defRPr>
      </a:lvl6pPr>
      <a:lvl7pPr marL="2738555" algn="l" defTabSz="912851" rtl="0" eaLnBrk="1" latinLnBrk="0" hangingPunct="1">
        <a:defRPr sz="1800" kern="1200">
          <a:solidFill>
            <a:schemeClr val="tx1"/>
          </a:solidFill>
          <a:latin typeface="+mn-lt"/>
          <a:ea typeface="+mn-ea"/>
          <a:cs typeface="+mn-cs"/>
        </a:defRPr>
      </a:lvl7pPr>
      <a:lvl8pPr marL="3194985" algn="l" defTabSz="912851" rtl="0" eaLnBrk="1" latinLnBrk="0" hangingPunct="1">
        <a:defRPr sz="1800" kern="1200">
          <a:solidFill>
            <a:schemeClr val="tx1"/>
          </a:solidFill>
          <a:latin typeface="+mn-lt"/>
          <a:ea typeface="+mn-ea"/>
          <a:cs typeface="+mn-cs"/>
        </a:defRPr>
      </a:lvl8pPr>
      <a:lvl9pPr marL="3651412" algn="l" defTabSz="91285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22" name="Picture 26" descr="csf_inside"/>
          <p:cNvPicPr>
            <a:picLocks noChangeAspect="1" noChangeArrowheads="1"/>
          </p:cNvPicPr>
          <p:nvPr/>
        </p:nvPicPr>
        <p:blipFill>
          <a:blip r:embed="rId21" cstate="print"/>
          <a:srcRect b="15887"/>
          <a:stretch>
            <a:fillRect/>
          </a:stretch>
        </p:blipFill>
        <p:spPr bwMode="auto">
          <a:xfrm>
            <a:off x="0" y="0"/>
            <a:ext cx="9144000" cy="6858000"/>
          </a:xfrm>
          <a:prstGeom prst="rect">
            <a:avLst/>
          </a:prstGeom>
          <a:noFill/>
          <a:ln w="9525">
            <a:noFill/>
            <a:miter lim="800000"/>
            <a:headEnd/>
            <a:tailEnd/>
          </a:ln>
        </p:spPr>
      </p:pic>
      <p:sp>
        <p:nvSpPr>
          <p:cNvPr id="5123" name="Title Placeholder 9"/>
          <p:cNvSpPr>
            <a:spLocks noGrp="1"/>
          </p:cNvSpPr>
          <p:nvPr>
            <p:ph type="title"/>
          </p:nvPr>
        </p:nvSpPr>
        <p:spPr bwMode="auto">
          <a:xfrm>
            <a:off x="0" y="0"/>
            <a:ext cx="9144000" cy="1066800"/>
          </a:xfrm>
          <a:prstGeom prst="rect">
            <a:avLst/>
          </a:prstGeom>
          <a:noFill/>
          <a:ln w="9525">
            <a:noFill/>
            <a:miter lim="800000"/>
            <a:headEnd/>
            <a:tailEnd/>
          </a:ln>
        </p:spPr>
        <p:txBody>
          <a:bodyPr vert="horz" wrap="square" lIns="91284" tIns="45642" rIns="91284" bIns="45642" numCol="1" anchor="ctr" anchorCtr="0" compatLnSpc="1">
            <a:prstTxWarp prst="textNoShape">
              <a:avLst/>
            </a:prstTxWarp>
          </a:bodyPr>
          <a:lstStyle/>
          <a:p>
            <a:pPr lvl="0"/>
            <a:r>
              <a:rPr lang="en-US" altLang="en-US"/>
              <a:t>Click to edit Master title style</a:t>
            </a:r>
          </a:p>
        </p:txBody>
      </p:sp>
      <p:sp>
        <p:nvSpPr>
          <p:cNvPr id="5124" name="Text Placeholder 6"/>
          <p:cNvSpPr>
            <a:spLocks noGrp="1"/>
          </p:cNvSpPr>
          <p:nvPr>
            <p:ph type="body" idx="1"/>
          </p:nvPr>
        </p:nvSpPr>
        <p:spPr bwMode="auto">
          <a:xfrm>
            <a:off x="457200" y="1295400"/>
            <a:ext cx="8229600" cy="5029200"/>
          </a:xfrm>
          <a:prstGeom prst="rect">
            <a:avLst/>
          </a:prstGeom>
          <a:noFill/>
          <a:ln w="9525">
            <a:noFill/>
            <a:miter lim="800000"/>
            <a:headEnd/>
            <a:tailEnd/>
          </a:ln>
        </p:spPr>
        <p:txBody>
          <a:bodyPr vert="horz" wrap="square" lIns="91284" tIns="45642" rIns="91284" bIns="4564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 name="Footer Placeholder 9"/>
          <p:cNvSpPr>
            <a:spLocks noGrp="1"/>
          </p:cNvSpPr>
          <p:nvPr>
            <p:ph type="ftr" sz="quarter" idx="3"/>
          </p:nvPr>
        </p:nvSpPr>
        <p:spPr>
          <a:xfrm>
            <a:off x="457200" y="6356350"/>
            <a:ext cx="7315200" cy="365125"/>
          </a:xfrm>
          <a:prstGeom prst="rect">
            <a:avLst/>
          </a:prstGeom>
        </p:spPr>
        <p:txBody>
          <a:bodyPr vert="horz" lIns="91284" tIns="45642" rIns="91284" bIns="45642" rtlCol="0" anchor="ctr"/>
          <a:lstStyle>
            <a:lvl1pPr algn="l">
              <a:defRPr sz="1000">
                <a:solidFill>
                  <a:prstClr val="black"/>
                </a:solidFill>
                <a:latin typeface="+mj-lt"/>
                <a:cs typeface="+mn-cs"/>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11" name="Slide Number Placeholder 10"/>
          <p:cNvSpPr>
            <a:spLocks noGrp="1"/>
          </p:cNvSpPr>
          <p:nvPr>
            <p:ph type="sldNum" sz="quarter" idx="4"/>
          </p:nvPr>
        </p:nvSpPr>
        <p:spPr>
          <a:xfrm>
            <a:off x="7924800" y="6356350"/>
            <a:ext cx="762000" cy="365125"/>
          </a:xfrm>
          <a:prstGeom prst="rect">
            <a:avLst/>
          </a:prstGeom>
        </p:spPr>
        <p:txBody>
          <a:bodyPr vert="horz" lIns="91284" tIns="45642" rIns="91284" bIns="45642" rtlCol="0" anchor="ctr"/>
          <a:lstStyle>
            <a:lvl1pPr algn="r">
              <a:defRPr sz="1000">
                <a:solidFill>
                  <a:prstClr val="black"/>
                </a:solidFill>
                <a:latin typeface="+mj-lt"/>
                <a:cs typeface="+mn-cs"/>
              </a:defRPr>
            </a:lvl1pPr>
          </a:lstStyle>
          <a:p>
            <a:pPr>
              <a:defRPr/>
            </a:pPr>
            <a:fld id="{0B0909DD-85DE-4B56-8716-C9DEC911EDF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94211" r:id="rId1"/>
    <p:sldLayoutId id="2147494212" r:id="rId2"/>
    <p:sldLayoutId id="2147494220" r:id="rId3"/>
    <p:sldLayoutId id="2147494221" r:id="rId4"/>
    <p:sldLayoutId id="2147494222" r:id="rId5"/>
    <p:sldLayoutId id="2147494223" r:id="rId6"/>
    <p:sldLayoutId id="2147494224" r:id="rId7"/>
    <p:sldLayoutId id="2147494225" r:id="rId8"/>
    <p:sldLayoutId id="2147494226" r:id="rId9"/>
    <p:sldLayoutId id="2147494227" r:id="rId10"/>
    <p:sldLayoutId id="2147494228" r:id="rId11"/>
    <p:sldLayoutId id="2147494229" r:id="rId12"/>
    <p:sldLayoutId id="2147494230" r:id="rId13"/>
    <p:sldLayoutId id="2147494231" r:id="rId14"/>
    <p:sldLayoutId id="2147494232" r:id="rId15"/>
    <p:sldLayoutId id="2147494233" r:id="rId16"/>
    <p:sldLayoutId id="2147494234" r:id="rId17"/>
    <p:sldLayoutId id="2147494235" r:id="rId18"/>
    <p:sldLayoutId id="2147494236" r:id="rId19"/>
  </p:sldLayoutIdLst>
  <p:hf hdr="0" dt="0"/>
  <p:txStyles>
    <p:titleStyle>
      <a:lvl1pPr algn="ctr" rtl="0" eaLnBrk="0" fontAlgn="base" hangingPunct="0">
        <a:spcBef>
          <a:spcPct val="0"/>
        </a:spcBef>
        <a:spcAft>
          <a:spcPct val="0"/>
        </a:spcAft>
        <a:defRPr sz="2400" b="1" kern="1200">
          <a:solidFill>
            <a:schemeClr val="bg1"/>
          </a:solidFill>
          <a:latin typeface="Verdana" pitchFamily="34" charset="0"/>
          <a:ea typeface="+mj-ea"/>
          <a:cs typeface="+mj-cs"/>
        </a:defRPr>
      </a:lvl1pPr>
      <a:lvl2pPr algn="ctr" rtl="0" eaLnBrk="0" fontAlgn="base" hangingPunct="0">
        <a:spcBef>
          <a:spcPct val="0"/>
        </a:spcBef>
        <a:spcAft>
          <a:spcPct val="0"/>
        </a:spcAft>
        <a:defRPr sz="2400" b="1">
          <a:solidFill>
            <a:schemeClr val="bg1"/>
          </a:solidFill>
          <a:latin typeface="Verdana" pitchFamily="34" charset="0"/>
        </a:defRPr>
      </a:lvl2pPr>
      <a:lvl3pPr algn="ctr" rtl="0" eaLnBrk="0" fontAlgn="base" hangingPunct="0">
        <a:spcBef>
          <a:spcPct val="0"/>
        </a:spcBef>
        <a:spcAft>
          <a:spcPct val="0"/>
        </a:spcAft>
        <a:defRPr sz="2400" b="1">
          <a:solidFill>
            <a:schemeClr val="bg1"/>
          </a:solidFill>
          <a:latin typeface="Verdana" pitchFamily="34" charset="0"/>
        </a:defRPr>
      </a:lvl3pPr>
      <a:lvl4pPr algn="ctr" rtl="0" eaLnBrk="0" fontAlgn="base" hangingPunct="0">
        <a:spcBef>
          <a:spcPct val="0"/>
        </a:spcBef>
        <a:spcAft>
          <a:spcPct val="0"/>
        </a:spcAft>
        <a:defRPr sz="2400" b="1">
          <a:solidFill>
            <a:schemeClr val="bg1"/>
          </a:solidFill>
          <a:latin typeface="Verdana" pitchFamily="34" charset="0"/>
        </a:defRPr>
      </a:lvl4pPr>
      <a:lvl5pPr algn="ctr" rtl="0" eaLnBrk="0" fontAlgn="base" hangingPunct="0">
        <a:spcBef>
          <a:spcPct val="0"/>
        </a:spcBef>
        <a:spcAft>
          <a:spcPct val="0"/>
        </a:spcAft>
        <a:defRPr sz="2400" b="1">
          <a:solidFill>
            <a:schemeClr val="bg1"/>
          </a:solidFill>
          <a:latin typeface="Verdana" pitchFamily="34" charset="0"/>
        </a:defRPr>
      </a:lvl5pPr>
      <a:lvl6pPr marL="456424" algn="ctr" rtl="0" fontAlgn="base">
        <a:spcBef>
          <a:spcPct val="0"/>
        </a:spcBef>
        <a:spcAft>
          <a:spcPct val="0"/>
        </a:spcAft>
        <a:defRPr sz="2000" b="1">
          <a:solidFill>
            <a:schemeClr val="bg1"/>
          </a:solidFill>
          <a:latin typeface="Verdana" pitchFamily="34" charset="0"/>
        </a:defRPr>
      </a:lvl6pPr>
      <a:lvl7pPr marL="912851" algn="ctr" rtl="0" fontAlgn="base">
        <a:spcBef>
          <a:spcPct val="0"/>
        </a:spcBef>
        <a:spcAft>
          <a:spcPct val="0"/>
        </a:spcAft>
        <a:defRPr sz="2000" b="1">
          <a:solidFill>
            <a:schemeClr val="bg1"/>
          </a:solidFill>
          <a:latin typeface="Verdana" pitchFamily="34" charset="0"/>
        </a:defRPr>
      </a:lvl7pPr>
      <a:lvl8pPr marL="1369274" algn="ctr" rtl="0" fontAlgn="base">
        <a:spcBef>
          <a:spcPct val="0"/>
        </a:spcBef>
        <a:spcAft>
          <a:spcPct val="0"/>
        </a:spcAft>
        <a:defRPr sz="2000" b="1">
          <a:solidFill>
            <a:schemeClr val="bg1"/>
          </a:solidFill>
          <a:latin typeface="Verdana" pitchFamily="34" charset="0"/>
        </a:defRPr>
      </a:lvl8pPr>
      <a:lvl9pPr marL="1825704" algn="ctr" rtl="0" fontAlgn="base">
        <a:spcBef>
          <a:spcPct val="0"/>
        </a:spcBef>
        <a:spcAft>
          <a:spcPct val="0"/>
        </a:spcAft>
        <a:defRPr sz="2000" b="1">
          <a:solidFill>
            <a:schemeClr val="bg1"/>
          </a:solidFill>
          <a:latin typeface="Verdana" pitchFamily="34" charset="0"/>
        </a:defRPr>
      </a:lvl9pPr>
    </p:titleStyle>
    <p:bodyStyle>
      <a:lvl1pPr marL="341313" indent="-341313" algn="l" rtl="0" eaLnBrk="0" fontAlgn="base" hangingPunct="0">
        <a:spcBef>
          <a:spcPct val="20000"/>
        </a:spcBef>
        <a:spcAft>
          <a:spcPct val="0"/>
        </a:spcAft>
        <a:buFont typeface="Wingdings" pitchFamily="2" charset="2"/>
        <a:buChar char="§"/>
        <a:defRPr sz="2400" kern="1200">
          <a:solidFill>
            <a:schemeClr val="tx1"/>
          </a:solidFill>
          <a:latin typeface="Verdana" pitchFamily="34" charset="0"/>
          <a:ea typeface="+mn-ea"/>
          <a:cs typeface="+mn-cs"/>
        </a:defRPr>
      </a:lvl1pPr>
      <a:lvl2pPr marL="741363" indent="-284163" algn="l" rtl="0" eaLnBrk="0" fontAlgn="base" hangingPunct="0">
        <a:spcBef>
          <a:spcPct val="20000"/>
        </a:spcBef>
        <a:spcAft>
          <a:spcPct val="0"/>
        </a:spcAft>
        <a:buFont typeface="Arial" pitchFamily="34" charset="0"/>
        <a:buChar char="–"/>
        <a:defRPr sz="2200" kern="1200">
          <a:solidFill>
            <a:schemeClr val="tx1"/>
          </a:solidFill>
          <a:latin typeface="Verdana" pitchFamily="34" charset="0"/>
          <a:ea typeface="+mn-ea"/>
          <a:cs typeface="+mn-cs"/>
        </a:defRPr>
      </a:lvl2pPr>
      <a:lvl3pPr marL="1139825" indent="-227013" algn="l" rtl="0" eaLnBrk="0" fontAlgn="base" hangingPunct="0">
        <a:spcBef>
          <a:spcPct val="20000"/>
        </a:spcBef>
        <a:spcAft>
          <a:spcPct val="0"/>
        </a:spcAft>
        <a:buFont typeface="Wingdings" pitchFamily="2" charset="2"/>
        <a:buChar char="§"/>
        <a:defRPr sz="2000" kern="1200">
          <a:solidFill>
            <a:schemeClr val="tx1"/>
          </a:solidFill>
          <a:latin typeface="Verdana" pitchFamily="34" charset="0"/>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51" rtl="0" eaLnBrk="1" latinLnBrk="0" hangingPunct="1">
        <a:defRPr sz="1800" kern="1200">
          <a:solidFill>
            <a:schemeClr val="tx1"/>
          </a:solidFill>
          <a:latin typeface="+mn-lt"/>
          <a:ea typeface="+mn-ea"/>
          <a:cs typeface="+mn-cs"/>
        </a:defRPr>
      </a:lvl1pPr>
      <a:lvl2pPr marL="456424" algn="l" defTabSz="912851" rtl="0" eaLnBrk="1" latinLnBrk="0" hangingPunct="1">
        <a:defRPr sz="1800" kern="1200">
          <a:solidFill>
            <a:schemeClr val="tx1"/>
          </a:solidFill>
          <a:latin typeface="+mn-lt"/>
          <a:ea typeface="+mn-ea"/>
          <a:cs typeface="+mn-cs"/>
        </a:defRPr>
      </a:lvl2pPr>
      <a:lvl3pPr marL="912851" algn="l" defTabSz="912851" rtl="0" eaLnBrk="1" latinLnBrk="0" hangingPunct="1">
        <a:defRPr sz="1800" kern="1200">
          <a:solidFill>
            <a:schemeClr val="tx1"/>
          </a:solidFill>
          <a:latin typeface="+mn-lt"/>
          <a:ea typeface="+mn-ea"/>
          <a:cs typeface="+mn-cs"/>
        </a:defRPr>
      </a:lvl3pPr>
      <a:lvl4pPr marL="1369274" algn="l" defTabSz="912851" rtl="0" eaLnBrk="1" latinLnBrk="0" hangingPunct="1">
        <a:defRPr sz="1800" kern="1200">
          <a:solidFill>
            <a:schemeClr val="tx1"/>
          </a:solidFill>
          <a:latin typeface="+mn-lt"/>
          <a:ea typeface="+mn-ea"/>
          <a:cs typeface="+mn-cs"/>
        </a:defRPr>
      </a:lvl4pPr>
      <a:lvl5pPr marL="1825704" algn="l" defTabSz="912851" rtl="0" eaLnBrk="1" latinLnBrk="0" hangingPunct="1">
        <a:defRPr sz="1800" kern="1200">
          <a:solidFill>
            <a:schemeClr val="tx1"/>
          </a:solidFill>
          <a:latin typeface="+mn-lt"/>
          <a:ea typeface="+mn-ea"/>
          <a:cs typeface="+mn-cs"/>
        </a:defRPr>
      </a:lvl5pPr>
      <a:lvl6pPr marL="2282132" algn="l" defTabSz="912851" rtl="0" eaLnBrk="1" latinLnBrk="0" hangingPunct="1">
        <a:defRPr sz="1800" kern="1200">
          <a:solidFill>
            <a:schemeClr val="tx1"/>
          </a:solidFill>
          <a:latin typeface="+mn-lt"/>
          <a:ea typeface="+mn-ea"/>
          <a:cs typeface="+mn-cs"/>
        </a:defRPr>
      </a:lvl6pPr>
      <a:lvl7pPr marL="2738555" algn="l" defTabSz="912851" rtl="0" eaLnBrk="1" latinLnBrk="0" hangingPunct="1">
        <a:defRPr sz="1800" kern="1200">
          <a:solidFill>
            <a:schemeClr val="tx1"/>
          </a:solidFill>
          <a:latin typeface="+mn-lt"/>
          <a:ea typeface="+mn-ea"/>
          <a:cs typeface="+mn-cs"/>
        </a:defRPr>
      </a:lvl7pPr>
      <a:lvl8pPr marL="3194985" algn="l" defTabSz="912851" rtl="0" eaLnBrk="1" latinLnBrk="0" hangingPunct="1">
        <a:defRPr sz="1800" kern="1200">
          <a:solidFill>
            <a:schemeClr val="tx1"/>
          </a:solidFill>
          <a:latin typeface="+mn-lt"/>
          <a:ea typeface="+mn-ea"/>
          <a:cs typeface="+mn-cs"/>
        </a:defRPr>
      </a:lvl8pPr>
      <a:lvl9pPr marL="3651412" algn="l" defTabSz="91285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26" descr="csf_inside"/>
          <p:cNvPicPr>
            <a:picLocks noChangeAspect="1" noChangeArrowheads="1"/>
          </p:cNvPicPr>
          <p:nvPr/>
        </p:nvPicPr>
        <p:blipFill>
          <a:blip r:embed="rId3" cstate="print"/>
          <a:srcRect b="15887"/>
          <a:stretch>
            <a:fillRect/>
          </a:stretch>
        </p:blipFill>
        <p:spPr bwMode="auto">
          <a:xfrm>
            <a:off x="0" y="0"/>
            <a:ext cx="9144000" cy="6858000"/>
          </a:xfrm>
          <a:prstGeom prst="rect">
            <a:avLst/>
          </a:prstGeom>
          <a:noFill/>
          <a:ln w="9525">
            <a:noFill/>
            <a:miter lim="800000"/>
            <a:headEnd/>
            <a:tailEnd/>
          </a:ln>
        </p:spPr>
      </p:pic>
      <p:sp>
        <p:nvSpPr>
          <p:cNvPr id="6147" name="Title Placeholder 9"/>
          <p:cNvSpPr>
            <a:spLocks noGrp="1"/>
          </p:cNvSpPr>
          <p:nvPr>
            <p:ph type="title"/>
          </p:nvPr>
        </p:nvSpPr>
        <p:spPr bwMode="auto">
          <a:xfrm>
            <a:off x="482600" y="1308100"/>
            <a:ext cx="8204200" cy="914400"/>
          </a:xfrm>
          <a:prstGeom prst="rect">
            <a:avLst/>
          </a:prstGeom>
          <a:noFill/>
          <a:ln w="9525">
            <a:noFill/>
            <a:miter lim="800000"/>
            <a:headEnd/>
            <a:tailEnd/>
          </a:ln>
        </p:spPr>
        <p:txBody>
          <a:bodyPr vert="horz" wrap="square" lIns="91284" tIns="45642" rIns="91284" bIns="45642" numCol="1" anchor="ctr" anchorCtr="0" compatLnSpc="1">
            <a:prstTxWarp prst="textNoShape">
              <a:avLst/>
            </a:prstTxWarp>
          </a:bodyPr>
          <a:lstStyle/>
          <a:p>
            <a:pPr lvl="0"/>
            <a:r>
              <a:rPr lang="en-US" altLang="en-US"/>
              <a:t>Click to edit Master title style</a:t>
            </a:r>
          </a:p>
        </p:txBody>
      </p:sp>
      <p:sp>
        <p:nvSpPr>
          <p:cNvPr id="7" name="Footer Placeholder 6"/>
          <p:cNvSpPr>
            <a:spLocks noGrp="1"/>
          </p:cNvSpPr>
          <p:nvPr>
            <p:ph type="ftr" sz="quarter" idx="3"/>
          </p:nvPr>
        </p:nvSpPr>
        <p:spPr>
          <a:xfrm>
            <a:off x="457199" y="6356350"/>
            <a:ext cx="7117307" cy="365125"/>
          </a:xfrm>
          <a:prstGeom prst="rect">
            <a:avLst/>
          </a:prstGeom>
        </p:spPr>
        <p:txBody>
          <a:bodyPr vert="horz" lIns="91284" tIns="45642" rIns="91284" bIns="45642" rtlCol="0" anchor="ctr"/>
          <a:lstStyle>
            <a:lvl1pPr algn="ctr">
              <a:defRPr sz="800">
                <a:solidFill>
                  <a:prstClr val="black"/>
                </a:solidFill>
                <a:latin typeface="+mj-lt"/>
                <a:cs typeface="+mn-cs"/>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10" name="Slide Number Placeholder 9"/>
          <p:cNvSpPr>
            <a:spLocks noGrp="1"/>
          </p:cNvSpPr>
          <p:nvPr>
            <p:ph type="sldNum" sz="quarter" idx="4"/>
          </p:nvPr>
        </p:nvSpPr>
        <p:spPr>
          <a:xfrm>
            <a:off x="7772400" y="6356350"/>
            <a:ext cx="914400" cy="365125"/>
          </a:xfrm>
          <a:prstGeom prst="rect">
            <a:avLst/>
          </a:prstGeom>
        </p:spPr>
        <p:txBody>
          <a:bodyPr vert="horz" lIns="91284" tIns="45642" rIns="91284" bIns="45642" rtlCol="0" anchor="ctr"/>
          <a:lstStyle>
            <a:lvl1pPr algn="r">
              <a:defRPr sz="1000">
                <a:solidFill>
                  <a:prstClr val="black"/>
                </a:solidFill>
                <a:latin typeface="+mj-lt"/>
                <a:cs typeface="+mn-cs"/>
              </a:defRPr>
            </a:lvl1pPr>
          </a:lstStyle>
          <a:p>
            <a:pPr>
              <a:defRPr/>
            </a:pPr>
            <a:fld id="{4A3A3EA8-935B-4108-9DD7-7ECB04A9CE7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94213" r:id="rId1"/>
  </p:sldLayoutIdLst>
  <p:hf hdr="0" dt="0"/>
  <p:txStyles>
    <p:titleStyle>
      <a:lvl1pPr algn="ctr" rtl="0" eaLnBrk="0" fontAlgn="base" hangingPunct="0">
        <a:spcBef>
          <a:spcPct val="0"/>
        </a:spcBef>
        <a:spcAft>
          <a:spcPct val="0"/>
        </a:spcAft>
        <a:defRPr sz="3000" b="1" kern="1200">
          <a:solidFill>
            <a:schemeClr val="tx1"/>
          </a:solidFill>
          <a:latin typeface="Verdana" pitchFamily="34" charset="0"/>
          <a:ea typeface="+mj-ea"/>
          <a:cs typeface="+mj-cs"/>
        </a:defRPr>
      </a:lvl1pPr>
      <a:lvl2pPr algn="ctr" rtl="0" eaLnBrk="0" fontAlgn="base" hangingPunct="0">
        <a:spcBef>
          <a:spcPct val="0"/>
        </a:spcBef>
        <a:spcAft>
          <a:spcPct val="0"/>
        </a:spcAft>
        <a:defRPr sz="3000" b="1">
          <a:solidFill>
            <a:schemeClr val="tx1"/>
          </a:solidFill>
          <a:latin typeface="Verdana" pitchFamily="34" charset="0"/>
        </a:defRPr>
      </a:lvl2pPr>
      <a:lvl3pPr algn="ctr" rtl="0" eaLnBrk="0" fontAlgn="base" hangingPunct="0">
        <a:spcBef>
          <a:spcPct val="0"/>
        </a:spcBef>
        <a:spcAft>
          <a:spcPct val="0"/>
        </a:spcAft>
        <a:defRPr sz="3000" b="1">
          <a:solidFill>
            <a:schemeClr val="tx1"/>
          </a:solidFill>
          <a:latin typeface="Verdana" pitchFamily="34" charset="0"/>
        </a:defRPr>
      </a:lvl3pPr>
      <a:lvl4pPr algn="ctr" rtl="0" eaLnBrk="0" fontAlgn="base" hangingPunct="0">
        <a:spcBef>
          <a:spcPct val="0"/>
        </a:spcBef>
        <a:spcAft>
          <a:spcPct val="0"/>
        </a:spcAft>
        <a:defRPr sz="3000" b="1">
          <a:solidFill>
            <a:schemeClr val="tx1"/>
          </a:solidFill>
          <a:latin typeface="Verdana" pitchFamily="34" charset="0"/>
        </a:defRPr>
      </a:lvl4pPr>
      <a:lvl5pPr algn="ctr" rtl="0" eaLnBrk="0" fontAlgn="base" hangingPunct="0">
        <a:spcBef>
          <a:spcPct val="0"/>
        </a:spcBef>
        <a:spcAft>
          <a:spcPct val="0"/>
        </a:spcAft>
        <a:defRPr sz="3000" b="1">
          <a:solidFill>
            <a:schemeClr val="tx1"/>
          </a:solidFill>
          <a:latin typeface="Verdana" pitchFamily="34" charset="0"/>
        </a:defRPr>
      </a:lvl5pPr>
      <a:lvl6pPr marL="456424" algn="ctr" rtl="0" fontAlgn="base">
        <a:spcBef>
          <a:spcPct val="0"/>
        </a:spcBef>
        <a:spcAft>
          <a:spcPct val="0"/>
        </a:spcAft>
        <a:defRPr sz="2000" b="1">
          <a:solidFill>
            <a:schemeClr val="bg1"/>
          </a:solidFill>
          <a:latin typeface="Verdana" pitchFamily="34" charset="0"/>
        </a:defRPr>
      </a:lvl6pPr>
      <a:lvl7pPr marL="912851" algn="ctr" rtl="0" fontAlgn="base">
        <a:spcBef>
          <a:spcPct val="0"/>
        </a:spcBef>
        <a:spcAft>
          <a:spcPct val="0"/>
        </a:spcAft>
        <a:defRPr sz="2000" b="1">
          <a:solidFill>
            <a:schemeClr val="bg1"/>
          </a:solidFill>
          <a:latin typeface="Verdana" pitchFamily="34" charset="0"/>
        </a:defRPr>
      </a:lvl7pPr>
      <a:lvl8pPr marL="1369274" algn="ctr" rtl="0" fontAlgn="base">
        <a:spcBef>
          <a:spcPct val="0"/>
        </a:spcBef>
        <a:spcAft>
          <a:spcPct val="0"/>
        </a:spcAft>
        <a:defRPr sz="2000" b="1">
          <a:solidFill>
            <a:schemeClr val="bg1"/>
          </a:solidFill>
          <a:latin typeface="Verdana" pitchFamily="34" charset="0"/>
        </a:defRPr>
      </a:lvl8pPr>
      <a:lvl9pPr marL="1825704" algn="ctr" rtl="0" fontAlgn="base">
        <a:spcBef>
          <a:spcPct val="0"/>
        </a:spcBef>
        <a:spcAft>
          <a:spcPct val="0"/>
        </a:spcAft>
        <a:defRPr sz="2000" b="1">
          <a:solidFill>
            <a:schemeClr val="bg1"/>
          </a:solidFill>
          <a:latin typeface="Verdana" pitchFamily="34" charset="0"/>
        </a:defRPr>
      </a:lvl9pPr>
    </p:titleStyle>
    <p:bodyStyle>
      <a:lvl1pPr marL="341313" indent="-341313" algn="l" rtl="0" eaLnBrk="0" fontAlgn="base" hangingPunct="0">
        <a:spcBef>
          <a:spcPct val="20000"/>
        </a:spcBef>
        <a:spcAft>
          <a:spcPct val="0"/>
        </a:spcAft>
        <a:buFont typeface="Arial" pitchFamily="34" charset="0"/>
        <a:buChar char="•"/>
        <a:defRPr sz="2400" kern="1200">
          <a:solidFill>
            <a:schemeClr val="tx1"/>
          </a:solidFill>
          <a:latin typeface="Verdana" pitchFamily="34" charset="0"/>
          <a:ea typeface="+mn-ea"/>
          <a:cs typeface="+mn-cs"/>
        </a:defRPr>
      </a:lvl1pPr>
      <a:lvl2pPr marL="741363" indent="-284163" algn="l" rtl="0" eaLnBrk="0" fontAlgn="base" hangingPunct="0">
        <a:spcBef>
          <a:spcPct val="20000"/>
        </a:spcBef>
        <a:spcAft>
          <a:spcPct val="0"/>
        </a:spcAft>
        <a:buFont typeface="Arial" pitchFamily="34" charset="0"/>
        <a:buChar char="–"/>
        <a:defRPr sz="2200" kern="1200">
          <a:solidFill>
            <a:schemeClr val="tx1"/>
          </a:solidFill>
          <a:latin typeface="Verdana" pitchFamily="34" charset="0"/>
          <a:ea typeface="+mn-ea"/>
          <a:cs typeface="+mn-cs"/>
        </a:defRPr>
      </a:lvl2pPr>
      <a:lvl3pPr marL="1139825"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51" rtl="0" eaLnBrk="1" latinLnBrk="0" hangingPunct="1">
        <a:defRPr sz="1800" kern="1200">
          <a:solidFill>
            <a:schemeClr val="tx1"/>
          </a:solidFill>
          <a:latin typeface="+mn-lt"/>
          <a:ea typeface="+mn-ea"/>
          <a:cs typeface="+mn-cs"/>
        </a:defRPr>
      </a:lvl1pPr>
      <a:lvl2pPr marL="456424" algn="l" defTabSz="912851" rtl="0" eaLnBrk="1" latinLnBrk="0" hangingPunct="1">
        <a:defRPr sz="1800" kern="1200">
          <a:solidFill>
            <a:schemeClr val="tx1"/>
          </a:solidFill>
          <a:latin typeface="+mn-lt"/>
          <a:ea typeface="+mn-ea"/>
          <a:cs typeface="+mn-cs"/>
        </a:defRPr>
      </a:lvl2pPr>
      <a:lvl3pPr marL="912851" algn="l" defTabSz="912851" rtl="0" eaLnBrk="1" latinLnBrk="0" hangingPunct="1">
        <a:defRPr sz="1800" kern="1200">
          <a:solidFill>
            <a:schemeClr val="tx1"/>
          </a:solidFill>
          <a:latin typeface="+mn-lt"/>
          <a:ea typeface="+mn-ea"/>
          <a:cs typeface="+mn-cs"/>
        </a:defRPr>
      </a:lvl3pPr>
      <a:lvl4pPr marL="1369274" algn="l" defTabSz="912851" rtl="0" eaLnBrk="1" latinLnBrk="0" hangingPunct="1">
        <a:defRPr sz="1800" kern="1200">
          <a:solidFill>
            <a:schemeClr val="tx1"/>
          </a:solidFill>
          <a:latin typeface="+mn-lt"/>
          <a:ea typeface="+mn-ea"/>
          <a:cs typeface="+mn-cs"/>
        </a:defRPr>
      </a:lvl4pPr>
      <a:lvl5pPr marL="1825704" algn="l" defTabSz="912851" rtl="0" eaLnBrk="1" latinLnBrk="0" hangingPunct="1">
        <a:defRPr sz="1800" kern="1200">
          <a:solidFill>
            <a:schemeClr val="tx1"/>
          </a:solidFill>
          <a:latin typeface="+mn-lt"/>
          <a:ea typeface="+mn-ea"/>
          <a:cs typeface="+mn-cs"/>
        </a:defRPr>
      </a:lvl5pPr>
      <a:lvl6pPr marL="2282132" algn="l" defTabSz="912851" rtl="0" eaLnBrk="1" latinLnBrk="0" hangingPunct="1">
        <a:defRPr sz="1800" kern="1200">
          <a:solidFill>
            <a:schemeClr val="tx1"/>
          </a:solidFill>
          <a:latin typeface="+mn-lt"/>
          <a:ea typeface="+mn-ea"/>
          <a:cs typeface="+mn-cs"/>
        </a:defRPr>
      </a:lvl6pPr>
      <a:lvl7pPr marL="2738555" algn="l" defTabSz="912851" rtl="0" eaLnBrk="1" latinLnBrk="0" hangingPunct="1">
        <a:defRPr sz="1800" kern="1200">
          <a:solidFill>
            <a:schemeClr val="tx1"/>
          </a:solidFill>
          <a:latin typeface="+mn-lt"/>
          <a:ea typeface="+mn-ea"/>
          <a:cs typeface="+mn-cs"/>
        </a:defRPr>
      </a:lvl7pPr>
      <a:lvl8pPr marL="3194985" algn="l" defTabSz="912851" rtl="0" eaLnBrk="1" latinLnBrk="0" hangingPunct="1">
        <a:defRPr sz="1800" kern="1200">
          <a:solidFill>
            <a:schemeClr val="tx1"/>
          </a:solidFill>
          <a:latin typeface="+mn-lt"/>
          <a:ea typeface="+mn-ea"/>
          <a:cs typeface="+mn-cs"/>
        </a:defRPr>
      </a:lvl8pPr>
      <a:lvl9pPr marL="3651412" algn="l" defTabSz="91285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170" name="Picture 26" descr="csf_inside"/>
          <p:cNvPicPr>
            <a:picLocks noChangeAspect="1" noChangeArrowheads="1"/>
          </p:cNvPicPr>
          <p:nvPr/>
        </p:nvPicPr>
        <p:blipFill>
          <a:blip r:embed="rId4" cstate="print"/>
          <a:srcRect b="15887"/>
          <a:stretch>
            <a:fillRect/>
          </a:stretch>
        </p:blipFill>
        <p:spPr bwMode="auto">
          <a:xfrm>
            <a:off x="0" y="0"/>
            <a:ext cx="9144000" cy="6858000"/>
          </a:xfrm>
          <a:prstGeom prst="rect">
            <a:avLst/>
          </a:prstGeom>
          <a:noFill/>
          <a:ln w="9525">
            <a:noFill/>
            <a:miter lim="800000"/>
            <a:headEnd/>
            <a:tailEnd/>
          </a:ln>
        </p:spPr>
      </p:pic>
      <p:sp>
        <p:nvSpPr>
          <p:cNvPr id="7171" name="Title Placeholder 9"/>
          <p:cNvSpPr>
            <a:spLocks noGrp="1"/>
          </p:cNvSpPr>
          <p:nvPr>
            <p:ph type="title"/>
          </p:nvPr>
        </p:nvSpPr>
        <p:spPr bwMode="auto">
          <a:xfrm>
            <a:off x="0" y="0"/>
            <a:ext cx="9144000" cy="1079500"/>
          </a:xfrm>
          <a:prstGeom prst="rect">
            <a:avLst/>
          </a:prstGeom>
          <a:noFill/>
          <a:ln w="9525">
            <a:noFill/>
            <a:miter lim="800000"/>
            <a:headEnd/>
            <a:tailEnd/>
          </a:ln>
        </p:spPr>
        <p:txBody>
          <a:bodyPr vert="horz" wrap="square" lIns="91284" tIns="45642" rIns="91284" bIns="45642" numCol="1" anchor="ctr" anchorCtr="0" compatLnSpc="1">
            <a:prstTxWarp prst="textNoShape">
              <a:avLst/>
            </a:prstTxWarp>
          </a:bodyPr>
          <a:lstStyle/>
          <a:p>
            <a:pPr lvl="0"/>
            <a:r>
              <a:rPr lang="en-US" altLang="en-US"/>
              <a:t>Click to edit Master title style</a:t>
            </a:r>
          </a:p>
        </p:txBody>
      </p:sp>
      <p:sp>
        <p:nvSpPr>
          <p:cNvPr id="7172" name="Text Placeholder 6"/>
          <p:cNvSpPr>
            <a:spLocks noGrp="1"/>
          </p:cNvSpPr>
          <p:nvPr>
            <p:ph type="body" idx="1"/>
          </p:nvPr>
        </p:nvSpPr>
        <p:spPr bwMode="auto">
          <a:xfrm>
            <a:off x="457200" y="1295400"/>
            <a:ext cx="8229600" cy="5029200"/>
          </a:xfrm>
          <a:prstGeom prst="rect">
            <a:avLst/>
          </a:prstGeom>
          <a:noFill/>
          <a:ln w="9525">
            <a:noFill/>
            <a:miter lim="800000"/>
            <a:headEnd/>
            <a:tailEnd/>
          </a:ln>
        </p:spPr>
        <p:txBody>
          <a:bodyPr vert="horz" wrap="square" lIns="91284" tIns="45642" rIns="91284" bIns="4564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 name="Footer Placeholder 9"/>
          <p:cNvSpPr>
            <a:spLocks noGrp="1"/>
          </p:cNvSpPr>
          <p:nvPr>
            <p:ph type="ftr" sz="quarter" idx="3"/>
          </p:nvPr>
        </p:nvSpPr>
        <p:spPr>
          <a:xfrm>
            <a:off x="457200" y="6356350"/>
            <a:ext cx="7315200" cy="365125"/>
          </a:xfrm>
          <a:prstGeom prst="rect">
            <a:avLst/>
          </a:prstGeom>
        </p:spPr>
        <p:txBody>
          <a:bodyPr vert="horz" lIns="91284" tIns="45642" rIns="91284" bIns="45642" rtlCol="0" anchor="ctr"/>
          <a:lstStyle>
            <a:lvl1pPr algn="ctr">
              <a:defRPr sz="800">
                <a:solidFill>
                  <a:prstClr val="black"/>
                </a:solidFill>
                <a:latin typeface="+mj-lt"/>
                <a:cs typeface="+mn-cs"/>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11" name="Slide Number Placeholder 10"/>
          <p:cNvSpPr>
            <a:spLocks noGrp="1"/>
          </p:cNvSpPr>
          <p:nvPr>
            <p:ph type="sldNum" sz="quarter" idx="4"/>
          </p:nvPr>
        </p:nvSpPr>
        <p:spPr>
          <a:xfrm>
            <a:off x="7924800" y="6356350"/>
            <a:ext cx="762000" cy="365125"/>
          </a:xfrm>
          <a:prstGeom prst="rect">
            <a:avLst/>
          </a:prstGeom>
        </p:spPr>
        <p:txBody>
          <a:bodyPr vert="horz" lIns="91284" tIns="45642" rIns="91284" bIns="45642" rtlCol="0" anchor="ctr"/>
          <a:lstStyle>
            <a:lvl1pPr algn="r">
              <a:defRPr sz="1000">
                <a:solidFill>
                  <a:prstClr val="black"/>
                </a:solidFill>
                <a:latin typeface="+mj-lt"/>
                <a:cs typeface="+mn-cs"/>
              </a:defRPr>
            </a:lvl1pPr>
          </a:lstStyle>
          <a:p>
            <a:pPr>
              <a:defRPr/>
            </a:pPr>
            <a:fld id="{FAFC3DF9-5B86-4DB2-B72B-D230C5C7931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94214" r:id="rId1"/>
    <p:sldLayoutId id="2147494215" r:id="rId2"/>
  </p:sldLayoutIdLst>
  <p:hf hdr="0" dt="0"/>
  <p:txStyles>
    <p:titleStyle>
      <a:lvl1pPr algn="ctr" rtl="0" eaLnBrk="0" fontAlgn="base" hangingPunct="0">
        <a:spcBef>
          <a:spcPct val="0"/>
        </a:spcBef>
        <a:spcAft>
          <a:spcPct val="0"/>
        </a:spcAft>
        <a:defRPr sz="2400" b="1" kern="1200">
          <a:solidFill>
            <a:schemeClr val="bg1"/>
          </a:solidFill>
          <a:latin typeface="Verdana" pitchFamily="34" charset="0"/>
          <a:ea typeface="+mj-ea"/>
          <a:cs typeface="+mj-cs"/>
        </a:defRPr>
      </a:lvl1pPr>
      <a:lvl2pPr algn="ctr" rtl="0" eaLnBrk="0" fontAlgn="base" hangingPunct="0">
        <a:spcBef>
          <a:spcPct val="0"/>
        </a:spcBef>
        <a:spcAft>
          <a:spcPct val="0"/>
        </a:spcAft>
        <a:defRPr sz="2400" b="1">
          <a:solidFill>
            <a:schemeClr val="bg1"/>
          </a:solidFill>
          <a:latin typeface="Verdana" pitchFamily="34" charset="0"/>
        </a:defRPr>
      </a:lvl2pPr>
      <a:lvl3pPr algn="ctr" rtl="0" eaLnBrk="0" fontAlgn="base" hangingPunct="0">
        <a:spcBef>
          <a:spcPct val="0"/>
        </a:spcBef>
        <a:spcAft>
          <a:spcPct val="0"/>
        </a:spcAft>
        <a:defRPr sz="2400" b="1">
          <a:solidFill>
            <a:schemeClr val="bg1"/>
          </a:solidFill>
          <a:latin typeface="Verdana" pitchFamily="34" charset="0"/>
        </a:defRPr>
      </a:lvl3pPr>
      <a:lvl4pPr algn="ctr" rtl="0" eaLnBrk="0" fontAlgn="base" hangingPunct="0">
        <a:spcBef>
          <a:spcPct val="0"/>
        </a:spcBef>
        <a:spcAft>
          <a:spcPct val="0"/>
        </a:spcAft>
        <a:defRPr sz="2400" b="1">
          <a:solidFill>
            <a:schemeClr val="bg1"/>
          </a:solidFill>
          <a:latin typeface="Verdana" pitchFamily="34" charset="0"/>
        </a:defRPr>
      </a:lvl4pPr>
      <a:lvl5pPr algn="ctr" rtl="0" eaLnBrk="0" fontAlgn="base" hangingPunct="0">
        <a:spcBef>
          <a:spcPct val="0"/>
        </a:spcBef>
        <a:spcAft>
          <a:spcPct val="0"/>
        </a:spcAft>
        <a:defRPr sz="2400" b="1">
          <a:solidFill>
            <a:schemeClr val="bg1"/>
          </a:solidFill>
          <a:latin typeface="Verdana" pitchFamily="34" charset="0"/>
        </a:defRPr>
      </a:lvl5pPr>
      <a:lvl6pPr marL="456424" algn="ctr" rtl="0" fontAlgn="base">
        <a:spcBef>
          <a:spcPct val="0"/>
        </a:spcBef>
        <a:spcAft>
          <a:spcPct val="0"/>
        </a:spcAft>
        <a:defRPr sz="2000" b="1">
          <a:solidFill>
            <a:schemeClr val="bg1"/>
          </a:solidFill>
          <a:latin typeface="Verdana" pitchFamily="34" charset="0"/>
        </a:defRPr>
      </a:lvl6pPr>
      <a:lvl7pPr marL="912851" algn="ctr" rtl="0" fontAlgn="base">
        <a:spcBef>
          <a:spcPct val="0"/>
        </a:spcBef>
        <a:spcAft>
          <a:spcPct val="0"/>
        </a:spcAft>
        <a:defRPr sz="2000" b="1">
          <a:solidFill>
            <a:schemeClr val="bg1"/>
          </a:solidFill>
          <a:latin typeface="Verdana" pitchFamily="34" charset="0"/>
        </a:defRPr>
      </a:lvl7pPr>
      <a:lvl8pPr marL="1369274" algn="ctr" rtl="0" fontAlgn="base">
        <a:spcBef>
          <a:spcPct val="0"/>
        </a:spcBef>
        <a:spcAft>
          <a:spcPct val="0"/>
        </a:spcAft>
        <a:defRPr sz="2000" b="1">
          <a:solidFill>
            <a:schemeClr val="bg1"/>
          </a:solidFill>
          <a:latin typeface="Verdana" pitchFamily="34" charset="0"/>
        </a:defRPr>
      </a:lvl8pPr>
      <a:lvl9pPr marL="1825704" algn="ctr" rtl="0" fontAlgn="base">
        <a:spcBef>
          <a:spcPct val="0"/>
        </a:spcBef>
        <a:spcAft>
          <a:spcPct val="0"/>
        </a:spcAft>
        <a:defRPr sz="2000" b="1">
          <a:solidFill>
            <a:schemeClr val="bg1"/>
          </a:solidFill>
          <a:latin typeface="Verdana" pitchFamily="34" charset="0"/>
        </a:defRPr>
      </a:lvl9pPr>
    </p:titleStyle>
    <p:bodyStyle>
      <a:lvl1pPr marL="341313" indent="-341313" algn="l" rtl="0" eaLnBrk="0" fontAlgn="base" hangingPunct="0">
        <a:spcBef>
          <a:spcPct val="20000"/>
        </a:spcBef>
        <a:spcAft>
          <a:spcPct val="0"/>
        </a:spcAft>
        <a:buFont typeface="Wingdings" pitchFamily="2" charset="2"/>
        <a:buChar char="§"/>
        <a:defRPr sz="2400" kern="1200">
          <a:solidFill>
            <a:schemeClr val="tx1"/>
          </a:solidFill>
          <a:latin typeface="Verdana" pitchFamily="34" charset="0"/>
          <a:ea typeface="+mn-ea"/>
          <a:cs typeface="+mn-cs"/>
        </a:defRPr>
      </a:lvl1pPr>
      <a:lvl2pPr marL="741363" indent="-284163" algn="l" rtl="0" eaLnBrk="0" fontAlgn="base" hangingPunct="0">
        <a:spcBef>
          <a:spcPct val="20000"/>
        </a:spcBef>
        <a:spcAft>
          <a:spcPct val="0"/>
        </a:spcAft>
        <a:buFont typeface="Arial" pitchFamily="34" charset="0"/>
        <a:buChar char="–"/>
        <a:defRPr sz="2200" kern="1200">
          <a:solidFill>
            <a:schemeClr val="tx1"/>
          </a:solidFill>
          <a:latin typeface="Verdana" pitchFamily="34" charset="0"/>
          <a:ea typeface="+mn-ea"/>
          <a:cs typeface="+mn-cs"/>
        </a:defRPr>
      </a:lvl2pPr>
      <a:lvl3pPr marL="1139825" indent="-227013" algn="l" rtl="0" eaLnBrk="0" fontAlgn="base" hangingPunct="0">
        <a:spcBef>
          <a:spcPct val="20000"/>
        </a:spcBef>
        <a:spcAft>
          <a:spcPct val="0"/>
        </a:spcAft>
        <a:buFont typeface="Wingdings" pitchFamily="2" charset="2"/>
        <a:buChar char="§"/>
        <a:defRPr sz="2000" kern="1200">
          <a:solidFill>
            <a:schemeClr val="tx1"/>
          </a:solidFill>
          <a:latin typeface="Verdana" pitchFamily="34" charset="0"/>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51" rtl="0" eaLnBrk="1" latinLnBrk="0" hangingPunct="1">
        <a:defRPr sz="1800" kern="1200">
          <a:solidFill>
            <a:schemeClr val="tx1"/>
          </a:solidFill>
          <a:latin typeface="+mn-lt"/>
          <a:ea typeface="+mn-ea"/>
          <a:cs typeface="+mn-cs"/>
        </a:defRPr>
      </a:lvl1pPr>
      <a:lvl2pPr marL="456424" algn="l" defTabSz="912851" rtl="0" eaLnBrk="1" latinLnBrk="0" hangingPunct="1">
        <a:defRPr sz="1800" kern="1200">
          <a:solidFill>
            <a:schemeClr val="tx1"/>
          </a:solidFill>
          <a:latin typeface="+mn-lt"/>
          <a:ea typeface="+mn-ea"/>
          <a:cs typeface="+mn-cs"/>
        </a:defRPr>
      </a:lvl2pPr>
      <a:lvl3pPr marL="912851" algn="l" defTabSz="912851" rtl="0" eaLnBrk="1" latinLnBrk="0" hangingPunct="1">
        <a:defRPr sz="1800" kern="1200">
          <a:solidFill>
            <a:schemeClr val="tx1"/>
          </a:solidFill>
          <a:latin typeface="+mn-lt"/>
          <a:ea typeface="+mn-ea"/>
          <a:cs typeface="+mn-cs"/>
        </a:defRPr>
      </a:lvl3pPr>
      <a:lvl4pPr marL="1369274" algn="l" defTabSz="912851" rtl="0" eaLnBrk="1" latinLnBrk="0" hangingPunct="1">
        <a:defRPr sz="1800" kern="1200">
          <a:solidFill>
            <a:schemeClr val="tx1"/>
          </a:solidFill>
          <a:latin typeface="+mn-lt"/>
          <a:ea typeface="+mn-ea"/>
          <a:cs typeface="+mn-cs"/>
        </a:defRPr>
      </a:lvl4pPr>
      <a:lvl5pPr marL="1825704" algn="l" defTabSz="912851" rtl="0" eaLnBrk="1" latinLnBrk="0" hangingPunct="1">
        <a:defRPr sz="1800" kern="1200">
          <a:solidFill>
            <a:schemeClr val="tx1"/>
          </a:solidFill>
          <a:latin typeface="+mn-lt"/>
          <a:ea typeface="+mn-ea"/>
          <a:cs typeface="+mn-cs"/>
        </a:defRPr>
      </a:lvl5pPr>
      <a:lvl6pPr marL="2282132" algn="l" defTabSz="912851" rtl="0" eaLnBrk="1" latinLnBrk="0" hangingPunct="1">
        <a:defRPr sz="1800" kern="1200">
          <a:solidFill>
            <a:schemeClr val="tx1"/>
          </a:solidFill>
          <a:latin typeface="+mn-lt"/>
          <a:ea typeface="+mn-ea"/>
          <a:cs typeface="+mn-cs"/>
        </a:defRPr>
      </a:lvl6pPr>
      <a:lvl7pPr marL="2738555" algn="l" defTabSz="912851" rtl="0" eaLnBrk="1" latinLnBrk="0" hangingPunct="1">
        <a:defRPr sz="1800" kern="1200">
          <a:solidFill>
            <a:schemeClr val="tx1"/>
          </a:solidFill>
          <a:latin typeface="+mn-lt"/>
          <a:ea typeface="+mn-ea"/>
          <a:cs typeface="+mn-cs"/>
        </a:defRPr>
      </a:lvl7pPr>
      <a:lvl8pPr marL="3194985" algn="l" defTabSz="912851" rtl="0" eaLnBrk="1" latinLnBrk="0" hangingPunct="1">
        <a:defRPr sz="1800" kern="1200">
          <a:solidFill>
            <a:schemeClr val="tx1"/>
          </a:solidFill>
          <a:latin typeface="+mn-lt"/>
          <a:ea typeface="+mn-ea"/>
          <a:cs typeface="+mn-cs"/>
        </a:defRPr>
      </a:lvl8pPr>
      <a:lvl9pPr marL="3651412" algn="l" defTabSz="91285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194" name="Picture 26" descr="csf_inside"/>
          <p:cNvPicPr>
            <a:picLocks noChangeAspect="1" noChangeArrowheads="1"/>
          </p:cNvPicPr>
          <p:nvPr/>
        </p:nvPicPr>
        <p:blipFill>
          <a:blip r:embed="rId3" cstate="print"/>
          <a:srcRect b="15887"/>
          <a:stretch>
            <a:fillRect/>
          </a:stretch>
        </p:blipFill>
        <p:spPr bwMode="auto">
          <a:xfrm>
            <a:off x="0" y="0"/>
            <a:ext cx="9144000" cy="6858000"/>
          </a:xfrm>
          <a:prstGeom prst="rect">
            <a:avLst/>
          </a:prstGeom>
          <a:noFill/>
          <a:ln w="9525">
            <a:noFill/>
            <a:miter lim="800000"/>
            <a:headEnd/>
            <a:tailEnd/>
          </a:ln>
        </p:spPr>
      </p:pic>
      <p:sp>
        <p:nvSpPr>
          <p:cNvPr id="8195" name="Title Placeholder 9"/>
          <p:cNvSpPr>
            <a:spLocks noGrp="1"/>
          </p:cNvSpPr>
          <p:nvPr>
            <p:ph type="title"/>
          </p:nvPr>
        </p:nvSpPr>
        <p:spPr bwMode="auto">
          <a:xfrm>
            <a:off x="0" y="0"/>
            <a:ext cx="9144000" cy="1066800"/>
          </a:xfrm>
          <a:prstGeom prst="rect">
            <a:avLst/>
          </a:prstGeom>
          <a:noFill/>
          <a:ln w="9525">
            <a:noFill/>
            <a:miter lim="800000"/>
            <a:headEnd/>
            <a:tailEnd/>
          </a:ln>
        </p:spPr>
        <p:txBody>
          <a:bodyPr vert="horz" wrap="square" lIns="91284" tIns="45642" rIns="91284" bIns="45642" numCol="1" anchor="ctr" anchorCtr="0" compatLnSpc="1">
            <a:prstTxWarp prst="textNoShape">
              <a:avLst/>
            </a:prstTxWarp>
          </a:bodyPr>
          <a:lstStyle/>
          <a:p>
            <a:pPr lvl="0"/>
            <a:r>
              <a:rPr lang="en-US" altLang="en-US"/>
              <a:t>Click to edit Master title style</a:t>
            </a:r>
          </a:p>
        </p:txBody>
      </p:sp>
      <p:sp>
        <p:nvSpPr>
          <p:cNvPr id="8196" name="Text Placeholder 6"/>
          <p:cNvSpPr>
            <a:spLocks noGrp="1"/>
          </p:cNvSpPr>
          <p:nvPr>
            <p:ph type="body" idx="1"/>
          </p:nvPr>
        </p:nvSpPr>
        <p:spPr bwMode="auto">
          <a:xfrm>
            <a:off x="457200" y="1295400"/>
            <a:ext cx="8229600" cy="5029200"/>
          </a:xfrm>
          <a:prstGeom prst="rect">
            <a:avLst/>
          </a:prstGeom>
          <a:noFill/>
          <a:ln w="9525">
            <a:noFill/>
            <a:miter lim="800000"/>
            <a:headEnd/>
            <a:tailEnd/>
          </a:ln>
        </p:spPr>
        <p:txBody>
          <a:bodyPr vert="horz" wrap="square" lIns="91284" tIns="45642" rIns="91284" bIns="4564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 name="Footer Placeholder 9"/>
          <p:cNvSpPr>
            <a:spLocks noGrp="1"/>
          </p:cNvSpPr>
          <p:nvPr>
            <p:ph type="ftr" sz="quarter" idx="3"/>
          </p:nvPr>
        </p:nvSpPr>
        <p:spPr>
          <a:xfrm>
            <a:off x="457200" y="6356350"/>
            <a:ext cx="7315200" cy="365125"/>
          </a:xfrm>
          <a:prstGeom prst="rect">
            <a:avLst/>
          </a:prstGeom>
        </p:spPr>
        <p:txBody>
          <a:bodyPr vert="horz" lIns="91284" tIns="45642" rIns="91284" bIns="45642" rtlCol="0" anchor="ctr"/>
          <a:lstStyle>
            <a:lvl1pPr algn="ctr">
              <a:defRPr sz="800">
                <a:solidFill>
                  <a:prstClr val="black"/>
                </a:solidFill>
                <a:latin typeface="+mj-lt"/>
                <a:cs typeface="+mn-cs"/>
              </a:defRPr>
            </a:lvl1pPr>
          </a:lstStyle>
          <a:p>
            <a:pPr>
              <a:defRPr/>
            </a:pPr>
            <a:r>
              <a:rPr lang="en-US" dirty="0"/>
              <a:t>Resilience Skills For Teens V1.1 AUG 2014. Adapted with permission from the Penn Master Resilience Training materials, Copyright 2013, Trustees of the University of Pennsylvania. All rights reserved.</a:t>
            </a:r>
          </a:p>
        </p:txBody>
      </p:sp>
      <p:sp>
        <p:nvSpPr>
          <p:cNvPr id="11" name="Slide Number Placeholder 10"/>
          <p:cNvSpPr>
            <a:spLocks noGrp="1"/>
          </p:cNvSpPr>
          <p:nvPr>
            <p:ph type="sldNum" sz="quarter" idx="4"/>
          </p:nvPr>
        </p:nvSpPr>
        <p:spPr>
          <a:xfrm>
            <a:off x="7924800" y="6356350"/>
            <a:ext cx="762000" cy="365125"/>
          </a:xfrm>
          <a:prstGeom prst="rect">
            <a:avLst/>
          </a:prstGeom>
        </p:spPr>
        <p:txBody>
          <a:bodyPr vert="horz" lIns="91284" tIns="45642" rIns="91284" bIns="45642" rtlCol="0" anchor="ctr"/>
          <a:lstStyle>
            <a:lvl1pPr algn="r">
              <a:defRPr sz="1000">
                <a:solidFill>
                  <a:prstClr val="black"/>
                </a:solidFill>
                <a:latin typeface="+mj-lt"/>
                <a:cs typeface="+mn-cs"/>
              </a:defRPr>
            </a:lvl1pPr>
          </a:lstStyle>
          <a:p>
            <a:pPr>
              <a:defRPr/>
            </a:pPr>
            <a:fld id="{2AD81159-6B83-4D47-BF12-3C7D0392F8B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94216" r:id="rId1"/>
  </p:sldLayoutIdLst>
  <p:hf hdr="0" dt="0"/>
  <p:txStyles>
    <p:titleStyle>
      <a:lvl1pPr algn="ctr" rtl="0" eaLnBrk="0" fontAlgn="base" hangingPunct="0">
        <a:spcBef>
          <a:spcPct val="0"/>
        </a:spcBef>
        <a:spcAft>
          <a:spcPct val="0"/>
        </a:spcAft>
        <a:defRPr sz="2400" b="1" kern="1200">
          <a:solidFill>
            <a:schemeClr val="bg1"/>
          </a:solidFill>
          <a:latin typeface="Verdana" pitchFamily="34" charset="0"/>
          <a:ea typeface="+mj-ea"/>
          <a:cs typeface="+mj-cs"/>
        </a:defRPr>
      </a:lvl1pPr>
      <a:lvl2pPr algn="ctr" rtl="0" eaLnBrk="0" fontAlgn="base" hangingPunct="0">
        <a:spcBef>
          <a:spcPct val="0"/>
        </a:spcBef>
        <a:spcAft>
          <a:spcPct val="0"/>
        </a:spcAft>
        <a:defRPr sz="2400" b="1">
          <a:solidFill>
            <a:schemeClr val="bg1"/>
          </a:solidFill>
          <a:latin typeface="Verdana" pitchFamily="34" charset="0"/>
        </a:defRPr>
      </a:lvl2pPr>
      <a:lvl3pPr algn="ctr" rtl="0" eaLnBrk="0" fontAlgn="base" hangingPunct="0">
        <a:spcBef>
          <a:spcPct val="0"/>
        </a:spcBef>
        <a:spcAft>
          <a:spcPct val="0"/>
        </a:spcAft>
        <a:defRPr sz="2400" b="1">
          <a:solidFill>
            <a:schemeClr val="bg1"/>
          </a:solidFill>
          <a:latin typeface="Verdana" pitchFamily="34" charset="0"/>
        </a:defRPr>
      </a:lvl3pPr>
      <a:lvl4pPr algn="ctr" rtl="0" eaLnBrk="0" fontAlgn="base" hangingPunct="0">
        <a:spcBef>
          <a:spcPct val="0"/>
        </a:spcBef>
        <a:spcAft>
          <a:spcPct val="0"/>
        </a:spcAft>
        <a:defRPr sz="2400" b="1">
          <a:solidFill>
            <a:schemeClr val="bg1"/>
          </a:solidFill>
          <a:latin typeface="Verdana" pitchFamily="34" charset="0"/>
        </a:defRPr>
      </a:lvl4pPr>
      <a:lvl5pPr algn="ctr" rtl="0" eaLnBrk="0" fontAlgn="base" hangingPunct="0">
        <a:spcBef>
          <a:spcPct val="0"/>
        </a:spcBef>
        <a:spcAft>
          <a:spcPct val="0"/>
        </a:spcAft>
        <a:defRPr sz="2400" b="1">
          <a:solidFill>
            <a:schemeClr val="bg1"/>
          </a:solidFill>
          <a:latin typeface="Verdana" pitchFamily="34" charset="0"/>
        </a:defRPr>
      </a:lvl5pPr>
      <a:lvl6pPr marL="456424" algn="ctr" rtl="0" fontAlgn="base">
        <a:spcBef>
          <a:spcPct val="0"/>
        </a:spcBef>
        <a:spcAft>
          <a:spcPct val="0"/>
        </a:spcAft>
        <a:defRPr sz="2000" b="1">
          <a:solidFill>
            <a:schemeClr val="bg1"/>
          </a:solidFill>
          <a:latin typeface="Verdana" pitchFamily="34" charset="0"/>
        </a:defRPr>
      </a:lvl6pPr>
      <a:lvl7pPr marL="912851" algn="ctr" rtl="0" fontAlgn="base">
        <a:spcBef>
          <a:spcPct val="0"/>
        </a:spcBef>
        <a:spcAft>
          <a:spcPct val="0"/>
        </a:spcAft>
        <a:defRPr sz="2000" b="1">
          <a:solidFill>
            <a:schemeClr val="bg1"/>
          </a:solidFill>
          <a:latin typeface="Verdana" pitchFamily="34" charset="0"/>
        </a:defRPr>
      </a:lvl7pPr>
      <a:lvl8pPr marL="1369274" algn="ctr" rtl="0" fontAlgn="base">
        <a:spcBef>
          <a:spcPct val="0"/>
        </a:spcBef>
        <a:spcAft>
          <a:spcPct val="0"/>
        </a:spcAft>
        <a:defRPr sz="2000" b="1">
          <a:solidFill>
            <a:schemeClr val="bg1"/>
          </a:solidFill>
          <a:latin typeface="Verdana" pitchFamily="34" charset="0"/>
        </a:defRPr>
      </a:lvl8pPr>
      <a:lvl9pPr marL="1825704" algn="ctr" rtl="0" fontAlgn="base">
        <a:spcBef>
          <a:spcPct val="0"/>
        </a:spcBef>
        <a:spcAft>
          <a:spcPct val="0"/>
        </a:spcAft>
        <a:defRPr sz="2000" b="1">
          <a:solidFill>
            <a:schemeClr val="bg1"/>
          </a:solidFill>
          <a:latin typeface="Verdana" pitchFamily="34" charset="0"/>
        </a:defRPr>
      </a:lvl9pPr>
    </p:titleStyle>
    <p:bodyStyle>
      <a:lvl1pPr marL="341313" indent="-341313" algn="l" rtl="0" eaLnBrk="0" fontAlgn="base" hangingPunct="0">
        <a:spcBef>
          <a:spcPct val="20000"/>
        </a:spcBef>
        <a:spcAft>
          <a:spcPct val="0"/>
        </a:spcAft>
        <a:buFont typeface="Wingdings" pitchFamily="2" charset="2"/>
        <a:buChar char="§"/>
        <a:defRPr sz="2400" kern="1200">
          <a:solidFill>
            <a:schemeClr val="tx1"/>
          </a:solidFill>
          <a:latin typeface="Verdana" pitchFamily="34" charset="0"/>
          <a:ea typeface="+mn-ea"/>
          <a:cs typeface="+mn-cs"/>
        </a:defRPr>
      </a:lvl1pPr>
      <a:lvl2pPr marL="741363" indent="-284163" algn="l" rtl="0" eaLnBrk="0" fontAlgn="base" hangingPunct="0">
        <a:spcBef>
          <a:spcPct val="20000"/>
        </a:spcBef>
        <a:spcAft>
          <a:spcPct val="0"/>
        </a:spcAft>
        <a:buFont typeface="Arial" pitchFamily="34" charset="0"/>
        <a:buChar char="–"/>
        <a:defRPr sz="2200" kern="1200">
          <a:solidFill>
            <a:schemeClr val="tx1"/>
          </a:solidFill>
          <a:latin typeface="Verdana" pitchFamily="34" charset="0"/>
          <a:ea typeface="+mn-ea"/>
          <a:cs typeface="+mn-cs"/>
        </a:defRPr>
      </a:lvl2pPr>
      <a:lvl3pPr marL="1139825" indent="-227013" algn="l" rtl="0" eaLnBrk="0" fontAlgn="base" hangingPunct="0">
        <a:spcBef>
          <a:spcPct val="20000"/>
        </a:spcBef>
        <a:spcAft>
          <a:spcPct val="0"/>
        </a:spcAft>
        <a:buFont typeface="Wingdings" pitchFamily="2" charset="2"/>
        <a:buChar char="§"/>
        <a:defRPr sz="2000" kern="1200">
          <a:solidFill>
            <a:schemeClr val="tx1"/>
          </a:solidFill>
          <a:latin typeface="Verdana" pitchFamily="34" charset="0"/>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51" rtl="0" eaLnBrk="1" latinLnBrk="0" hangingPunct="1">
        <a:defRPr sz="1800" kern="1200">
          <a:solidFill>
            <a:schemeClr val="tx1"/>
          </a:solidFill>
          <a:latin typeface="+mn-lt"/>
          <a:ea typeface="+mn-ea"/>
          <a:cs typeface="+mn-cs"/>
        </a:defRPr>
      </a:lvl1pPr>
      <a:lvl2pPr marL="456424" algn="l" defTabSz="912851" rtl="0" eaLnBrk="1" latinLnBrk="0" hangingPunct="1">
        <a:defRPr sz="1800" kern="1200">
          <a:solidFill>
            <a:schemeClr val="tx1"/>
          </a:solidFill>
          <a:latin typeface="+mn-lt"/>
          <a:ea typeface="+mn-ea"/>
          <a:cs typeface="+mn-cs"/>
        </a:defRPr>
      </a:lvl2pPr>
      <a:lvl3pPr marL="912851" algn="l" defTabSz="912851" rtl="0" eaLnBrk="1" latinLnBrk="0" hangingPunct="1">
        <a:defRPr sz="1800" kern="1200">
          <a:solidFill>
            <a:schemeClr val="tx1"/>
          </a:solidFill>
          <a:latin typeface="+mn-lt"/>
          <a:ea typeface="+mn-ea"/>
          <a:cs typeface="+mn-cs"/>
        </a:defRPr>
      </a:lvl3pPr>
      <a:lvl4pPr marL="1369274" algn="l" defTabSz="912851" rtl="0" eaLnBrk="1" latinLnBrk="0" hangingPunct="1">
        <a:defRPr sz="1800" kern="1200">
          <a:solidFill>
            <a:schemeClr val="tx1"/>
          </a:solidFill>
          <a:latin typeface="+mn-lt"/>
          <a:ea typeface="+mn-ea"/>
          <a:cs typeface="+mn-cs"/>
        </a:defRPr>
      </a:lvl4pPr>
      <a:lvl5pPr marL="1825704" algn="l" defTabSz="912851" rtl="0" eaLnBrk="1" latinLnBrk="0" hangingPunct="1">
        <a:defRPr sz="1800" kern="1200">
          <a:solidFill>
            <a:schemeClr val="tx1"/>
          </a:solidFill>
          <a:latin typeface="+mn-lt"/>
          <a:ea typeface="+mn-ea"/>
          <a:cs typeface="+mn-cs"/>
        </a:defRPr>
      </a:lvl5pPr>
      <a:lvl6pPr marL="2282132" algn="l" defTabSz="912851" rtl="0" eaLnBrk="1" latinLnBrk="0" hangingPunct="1">
        <a:defRPr sz="1800" kern="1200">
          <a:solidFill>
            <a:schemeClr val="tx1"/>
          </a:solidFill>
          <a:latin typeface="+mn-lt"/>
          <a:ea typeface="+mn-ea"/>
          <a:cs typeface="+mn-cs"/>
        </a:defRPr>
      </a:lvl6pPr>
      <a:lvl7pPr marL="2738555" algn="l" defTabSz="912851" rtl="0" eaLnBrk="1" latinLnBrk="0" hangingPunct="1">
        <a:defRPr sz="1800" kern="1200">
          <a:solidFill>
            <a:schemeClr val="tx1"/>
          </a:solidFill>
          <a:latin typeface="+mn-lt"/>
          <a:ea typeface="+mn-ea"/>
          <a:cs typeface="+mn-cs"/>
        </a:defRPr>
      </a:lvl7pPr>
      <a:lvl8pPr marL="3194985" algn="l" defTabSz="912851" rtl="0" eaLnBrk="1" latinLnBrk="0" hangingPunct="1">
        <a:defRPr sz="1800" kern="1200">
          <a:solidFill>
            <a:schemeClr val="tx1"/>
          </a:solidFill>
          <a:latin typeface="+mn-lt"/>
          <a:ea typeface="+mn-ea"/>
          <a:cs typeface="+mn-cs"/>
        </a:defRPr>
      </a:lvl8pPr>
      <a:lvl9pPr marL="3651412" algn="l" defTabSz="91285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www.google.com/url?sa=i&amp;rct=j&amp;q=&amp;esrc=s&amp;source=images&amp;cd=&amp;cad=rja&amp;docid=kQ7-qrMYB77aAM&amp;tbnid=PxzWT8b6xDnqkM:&amp;ved=0CAUQjRw&amp;url=http://www.theguardian.com/world/2010/jun/16/us-army-ditches-velcro-uniforms&amp;ei=dbznUsjVLKidyQHpwoGYDg&amp;bvm=bv.60157871,d.aWc&amp;psig=AFQjCNF5-j3S3MxHYuJmf7M385ocrkwQfg&amp;ust=1391005147707161" TargetMode="External"/><Relationship Id="rId7" Type="http://schemas.openxmlformats.org/officeDocument/2006/relationships/image" Target="../media/image80.png"/><Relationship Id="rId2" Type="http://schemas.openxmlformats.org/officeDocument/2006/relationships/notesSlide" Target="../notesSlides/notesSlide100.xml"/><Relationship Id="rId1" Type="http://schemas.openxmlformats.org/officeDocument/2006/relationships/slideLayout" Target="../slideLayouts/slideLayout14.xml"/><Relationship Id="rId6" Type="http://schemas.openxmlformats.org/officeDocument/2006/relationships/hyperlink" Target="http://www.google.com/url?sa=i&amp;rct=j&amp;q=&amp;esrc=s&amp;source=images&amp;cd=&amp;cad=rja&amp;docid=xijLAFxCFgpGYM&amp;tbnid=yFcDfCR337ox5M:&amp;ved=0CAUQjRw&amp;url=http://www.somoleadershiplabs.com/dang-biases&amp;ei=Cb3nUrHVL-GSyAG5p4D4Bg&amp;bvm=bv.60157871,d.aWc&amp;psig=AFQjCNG9cYk3ZOYgWO1HHi2EYE94ZVC4tw&amp;ust=1391005303244604" TargetMode="External"/><Relationship Id="rId5" Type="http://schemas.openxmlformats.org/officeDocument/2006/relationships/hyperlink" Target="http://www.google.com/url?sa=i&amp;rct=j&amp;q=&amp;esrc=s&amp;source=images&amp;cd=&amp;docid=-xCDIkGrK40TFM&amp;tbnid=R98TS-OzJK6SiM:&amp;ved=0CAUQjRw&amp;url=http://costaricanflora.blogspot.com/2008/05/human-velcro-wall.html&amp;ei=27znUoPDKeGdyQG_y4GQAw&amp;bvm=bv.60157871,d.aWc&amp;psig=AFQjCNFiAjlsdMR1kB2u2FkWNoXy53NL0A&amp;ust=1391005221500212" TargetMode="External"/><Relationship Id="rId4" Type="http://schemas.openxmlformats.org/officeDocument/2006/relationships/hyperlink" Target="http://www.google.com/url?sa=i&amp;rct=j&amp;q=&amp;esrc=s&amp;source=images&amp;cd=&amp;cad=rja&amp;docid=-xCDIkGrK40TFM&amp;tbnid=R98TS-OzJK6SiM:&amp;ved=0CAUQjRw&amp;url=http://costaricanflora.blogspot.com/2008/05/human-velcro-wall.html&amp;ei=rbznUp6_E-nuyQHRqoEo&amp;bvm=bv.60157871,d.aWc&amp;psig=AFQjCNFiAjlsdMR1kB2u2FkWNoXy53NL0A&amp;ust=1391005221500212"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1.xml"/><Relationship Id="rId1" Type="http://schemas.openxmlformats.org/officeDocument/2006/relationships/slideLayout" Target="../slideLayouts/slideLayout15.xml"/><Relationship Id="rId4" Type="http://schemas.openxmlformats.org/officeDocument/2006/relationships/image" Target="../media/image80.png"/></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2.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image" Target="../media/image80.png"/><Relationship Id="rId2" Type="http://schemas.openxmlformats.org/officeDocument/2006/relationships/notesSlide" Target="../notesSlides/notesSlide104.xml"/><Relationship Id="rId1" Type="http://schemas.openxmlformats.org/officeDocument/2006/relationships/slideLayout" Target="../slideLayouts/slideLayout14.xml"/><Relationship Id="rId6" Type="http://schemas.openxmlformats.org/officeDocument/2006/relationships/image" Target="../media/image85.jpeg"/><Relationship Id="rId5" Type="http://schemas.openxmlformats.org/officeDocument/2006/relationships/hyperlink" Target="http://www.google.it/url?sa=i&amp;rct=j&amp;q=&amp;esrc=s&amp;source=images&amp;cd=&amp;cad=rja&amp;docid=TeZ3PGOflEzMCM&amp;tbnid=xoooEnysMfmizM:&amp;ved=0CAUQjRw&amp;url=http://www.acclaimclipart.com/free_clipart_images/woman_teacher_in_classroom_teaching_class_in_front_of_chalkboard_0521-1005-1515-3728.html&amp;ei=ZUv5UvTFDoiptAbu44FY&amp;bvm=bv.60983673,d.Yms&amp;psig=AFQjCNFXihkEH3upAjNnmyintgs2eQCxbQ&amp;ust=1392155864257586" TargetMode="External"/><Relationship Id="rId4" Type="http://schemas.openxmlformats.org/officeDocument/2006/relationships/image" Target="../media/image84.png"/></Relationships>
</file>

<file path=ppt/slides/_rels/slide105.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14.xml"/><Relationship Id="rId6" Type="http://schemas.openxmlformats.org/officeDocument/2006/relationships/image" Target="../media/image86.jpeg"/><Relationship Id="rId5" Type="http://schemas.openxmlformats.org/officeDocument/2006/relationships/hyperlink" Target="http://www.google.com/url?sa=i&amp;rct=j&amp;q=&amp;esrc=s&amp;source=images&amp;cd=&amp;cad=rja&amp;docid=C98CnUGS1zme6M&amp;tbnid=tBRqMGA5eaXGuM:&amp;ved=0CAUQjRw&amp;url=http://www.aestheticmovement.com/sales/&amp;ei=20z5UprxHM3Isgbv_IGQDw&amp;bvm=bv.60983673,d.Yms&amp;psig=AFQjCNEaHc6m2W8G8mgq0dqQE7V_kcPDsw&amp;ust=1392156241697696" TargetMode="External"/><Relationship Id="rId4" Type="http://schemas.openxmlformats.org/officeDocument/2006/relationships/image" Target="../media/image84.png"/></Relationships>
</file>

<file path=ppt/slides/_rels/slide10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hyperlink" Target="http://www.google.it/url?sa=i&amp;rct=j&amp;q=&amp;esrc=s&amp;source=images&amp;cd=&amp;cad=rja&amp;docid=erghLe9qR9nyJM&amp;tbnid=VC1_j6v7lx8WRM:&amp;ved=0CAUQjRw&amp;url=http://jumpinmydiary.tumblr.com/&amp;ei=ZFH5Up_DHIPZtAaWpoDwAQ&amp;bvm=bv.60983673,d.bGE&amp;psig=AFQjCNELp1IBYCNKH_66Zcy0WUoxPNt0FA&amp;ust=1392157403637998" TargetMode="External"/><Relationship Id="rId2" Type="http://schemas.openxmlformats.org/officeDocument/2006/relationships/notesSlide" Target="../notesSlides/notesSlide106.xml"/><Relationship Id="rId1" Type="http://schemas.openxmlformats.org/officeDocument/2006/relationships/slideLayout" Target="../slideLayouts/slideLayout14.xml"/><Relationship Id="rId6" Type="http://schemas.openxmlformats.org/officeDocument/2006/relationships/hyperlink" Target="http://www.google.it/url?sa=i&amp;rct=j&amp;q=&amp;esrc=s&amp;source=images&amp;cd=&amp;cad=rja&amp;docid=I-Kwp1fn-lY_9M&amp;tbnid=jhlcrCol-pcDBM:&amp;ved=0CAUQjRw&amp;url=http://francis-moran.com/public-and-media-relations/five-ways-to-dazzle-a-potential-employer/&amp;ei=3lD5UsT-KMfDtQb8lYHQDA&amp;bvm=bv.60983673,d.bGE&amp;psig=AFQjCNGX-Q0FpTNp0Q5v5WYFOeTgsOwQhQ&amp;ust=1392157269871560" TargetMode="External"/><Relationship Id="rId5" Type="http://schemas.openxmlformats.org/officeDocument/2006/relationships/hyperlink" Target="http://www.google.it/url?sa=i&amp;rct=j&amp;q=&amp;esrc=s&amp;source=images&amp;cd=&amp;cad=rja&amp;docid=n-GHP2AV5OWdLM&amp;tbnid=6ctw6JiZosmicM:&amp;ved=0CAUQjRw&amp;url=http://www.wpclipart.com/page_frames/school/school_frames_2/dry_erase_board_background.png.html&amp;ei=jUz5UvP6IIXasgbFwIHoCA&amp;bvm=bv.60983673,d.Yms&amp;psig=AFQjCNHW9nc8CogukeIMUNFhHrT-gm9khQ&amp;ust=1392156168922772" TargetMode="External"/><Relationship Id="rId4" Type="http://schemas.openxmlformats.org/officeDocument/2006/relationships/image" Target="../media/image84.png"/><Relationship Id="rId9" Type="http://schemas.openxmlformats.org/officeDocument/2006/relationships/image" Target="../media/image80.png"/></Relationships>
</file>

<file path=ppt/slides/_rels/slide10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hyperlink" Target="http://www.google.it/url?sa=i&amp;rct=j&amp;q=&amp;esrc=s&amp;source=images&amp;cd=&amp;cad=rja&amp;docid=erghLe9qR9nyJM&amp;tbnid=VC1_j6v7lx8WRM:&amp;ved=0CAUQjRw&amp;url=http://jumpinmydiary.tumblr.com/&amp;ei=ZFH5Up_DHIPZtAaWpoDwAQ&amp;bvm=bv.60983673,d.bGE&amp;psig=AFQjCNELp1IBYCNKH_66Zcy0WUoxPNt0FA&amp;ust=1392157403637998" TargetMode="External"/><Relationship Id="rId2" Type="http://schemas.openxmlformats.org/officeDocument/2006/relationships/notesSlide" Target="../notesSlides/notesSlide107.xml"/><Relationship Id="rId1" Type="http://schemas.openxmlformats.org/officeDocument/2006/relationships/slideLayout" Target="../slideLayouts/slideLayout14.xml"/><Relationship Id="rId6" Type="http://schemas.openxmlformats.org/officeDocument/2006/relationships/hyperlink" Target="http://www.google.it/url?sa=i&amp;rct=j&amp;q=&amp;esrc=s&amp;source=images&amp;cd=&amp;cad=rja&amp;docid=I-Kwp1fn-lY_9M&amp;tbnid=jhlcrCol-pcDBM:&amp;ved=0CAUQjRw&amp;url=http://francis-moran.com/public-and-media-relations/five-ways-to-dazzle-a-potential-employer/&amp;ei=3lD5UsT-KMfDtQb8lYHQDA&amp;bvm=bv.60983673,d.bGE&amp;psig=AFQjCNGX-Q0FpTNp0Q5v5WYFOeTgsOwQhQ&amp;ust=1392157269871560" TargetMode="External"/><Relationship Id="rId11" Type="http://schemas.openxmlformats.org/officeDocument/2006/relationships/image" Target="../media/image80.png"/><Relationship Id="rId5" Type="http://schemas.openxmlformats.org/officeDocument/2006/relationships/hyperlink" Target="http://www.google.it/url?sa=i&amp;rct=j&amp;q=&amp;esrc=s&amp;source=images&amp;cd=&amp;cad=rja&amp;docid=n-GHP2AV5OWdLM&amp;tbnid=6ctw6JiZosmicM:&amp;ved=0CAUQjRw&amp;url=http://www.wpclipart.com/page_frames/school/school_frames_2/dry_erase_board_background.png.html&amp;ei=jUz5UvP6IIXasgbFwIHoCA&amp;bvm=bv.60983673,d.Yms&amp;psig=AFQjCNHW9nc8CogukeIMUNFhHrT-gm9khQ&amp;ust=1392156168922772" TargetMode="External"/><Relationship Id="rId10" Type="http://schemas.openxmlformats.org/officeDocument/2006/relationships/image" Target="../media/image86.jpeg"/><Relationship Id="rId4" Type="http://schemas.openxmlformats.org/officeDocument/2006/relationships/image" Target="../media/image84.png"/><Relationship Id="rId9" Type="http://schemas.openxmlformats.org/officeDocument/2006/relationships/hyperlink" Target="http://www.google.com/url?sa=i&amp;rct=j&amp;q=&amp;esrc=s&amp;source=images&amp;cd=&amp;cad=rja&amp;docid=C98CnUGS1zme6M&amp;tbnid=tBRqMGA5eaXGuM:&amp;ved=0CAUQjRw&amp;url=http://www.aestheticmovement.com/sales/&amp;ei=20z5UprxHM3Isgbv_IGQDw&amp;bvm=bv.60983673,d.Yms&amp;psig=AFQjCNEaHc6m2W8G8mgq0dqQE7V_kcPDsw&amp;ust=1392156241697696"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image" Target="../media/image89.jpeg"/><Relationship Id="rId2" Type="http://schemas.openxmlformats.org/officeDocument/2006/relationships/notesSlide" Target="../notesSlides/notesSlide108.xml"/><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85.jpeg"/><Relationship Id="rId4" Type="http://schemas.openxmlformats.org/officeDocument/2006/relationships/hyperlink" Target="http://www.google.it/url?sa=i&amp;rct=j&amp;q=&amp;esrc=s&amp;source=images&amp;cd=&amp;cad=rja&amp;docid=TeZ3PGOflEzMCM&amp;tbnid=xoooEnysMfmizM:&amp;ved=0CAUQjRw&amp;url=http://www.acclaimclipart.com/free_clipart_images/woman_teacher_in_classroom_teaching_class_in_front_of_chalkboard_0521-1005-1515-3728.html&amp;ei=ZUv5UvTFDoiptAbu44FY&amp;bvm=bv.60983673,d.Yms&amp;psig=AFQjCNFXihkEH3upAjNnmyintgs2eQCxbQ&amp;ust=1392155864257586" TargetMode="External"/></Relationships>
</file>

<file path=ppt/slides/_rels/slide109.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image" Target="../media/image80.png"/><Relationship Id="rId2" Type="http://schemas.openxmlformats.org/officeDocument/2006/relationships/notesSlide" Target="../notesSlides/notesSlide109.xml"/><Relationship Id="rId1" Type="http://schemas.openxmlformats.org/officeDocument/2006/relationships/slideLayout" Target="../slideLayouts/slideLayout14.xml"/><Relationship Id="rId6" Type="http://schemas.openxmlformats.org/officeDocument/2006/relationships/image" Target="../media/image86.jpeg"/><Relationship Id="rId5" Type="http://schemas.openxmlformats.org/officeDocument/2006/relationships/hyperlink" Target="http://www.google.com/url?sa=i&amp;rct=j&amp;q=&amp;esrc=s&amp;source=images&amp;cd=&amp;cad=rja&amp;docid=C98CnUGS1zme6M&amp;tbnid=tBRqMGA5eaXGuM:&amp;ved=0CAUQjRw&amp;url=http://www.aestheticmovement.com/sales/&amp;ei=20z5UprxHM3Isgbv_IGQDw&amp;bvm=bv.60983673,d.Yms&amp;psig=AFQjCNEaHc6m2W8G8mgq0dqQE7V_kcPDsw&amp;ust=1392156241697696" TargetMode="External"/><Relationship Id="rId4" Type="http://schemas.openxmlformats.org/officeDocument/2006/relationships/hyperlink" Target="http://www.google.it/url?sa=i&amp;rct=j&amp;q=&amp;esrc=s&amp;source=images&amp;cd=&amp;cad=rja&amp;docid=n-GHP2AV5OWdLM&amp;tbnid=6ctw6JiZosmicM:&amp;ved=0CAUQjRw&amp;url=http://www.wpclipart.com/page_frames/school/school_frames_2/dry_erase_board_background.png.html&amp;ei=jUz5UvP6IIXasgbFwIHoCA&amp;bvm=bv.60983673,d.Yms&amp;psig=AFQjCNHW9nc8CogukeIMUNFhHrT-gm9khQ&amp;ust=139215616892277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image" Target="../media/image87.jpeg"/><Relationship Id="rId2" Type="http://schemas.openxmlformats.org/officeDocument/2006/relationships/notesSlide" Target="../notesSlides/notesSlide110.xml"/><Relationship Id="rId1" Type="http://schemas.openxmlformats.org/officeDocument/2006/relationships/slideLayout" Target="../slideLayouts/slideLayout14.xml"/><Relationship Id="rId6" Type="http://schemas.openxmlformats.org/officeDocument/2006/relationships/hyperlink" Target="http://www.google.it/url?sa=i&amp;rct=j&amp;q=&amp;esrc=s&amp;source=images&amp;cd=&amp;cad=rja&amp;docid=erghLe9qR9nyJM&amp;tbnid=VC1_j6v7lx8WRM:&amp;ved=0CAUQjRw&amp;url=http://jumpinmydiary.tumblr.com/&amp;ei=ZFH5Up_DHIPZtAaWpoDwAQ&amp;bvm=bv.60983673,d.bGE&amp;psig=AFQjCNELp1IBYCNKH_66Zcy0WUoxPNt0FA&amp;ust=1392157403637998" TargetMode="External"/><Relationship Id="rId5" Type="http://schemas.openxmlformats.org/officeDocument/2006/relationships/hyperlink" Target="http://www.google.it/url?sa=i&amp;rct=j&amp;q=&amp;esrc=s&amp;source=images&amp;cd=&amp;cad=rja&amp;docid=I-Kwp1fn-lY_9M&amp;tbnid=jhlcrCol-pcDBM:&amp;ved=0CAUQjRw&amp;url=http://francis-moran.com/public-and-media-relations/five-ways-to-dazzle-a-potential-employer/&amp;ei=3lD5UsT-KMfDtQb8lYHQDA&amp;bvm=bv.60983673,d.bGE&amp;psig=AFQjCNGX-Q0FpTNp0Q5v5WYFOeTgsOwQhQ&amp;ust=1392157269871560" TargetMode="External"/><Relationship Id="rId4" Type="http://schemas.openxmlformats.org/officeDocument/2006/relationships/hyperlink" Target="http://www.google.it/url?sa=i&amp;rct=j&amp;q=&amp;esrc=s&amp;source=images&amp;cd=&amp;cad=rja&amp;docid=n-GHP2AV5OWdLM&amp;tbnid=6ctw6JiZosmicM:&amp;ved=0CAUQjRw&amp;url=http://www.wpclipart.com/page_frames/school/school_frames_2/dry_erase_board_background.png.html&amp;ei=jUz5UvP6IIXasgbFwIHoCA&amp;bvm=bv.60983673,d.Yms&amp;psig=AFQjCNHW9nc8CogukeIMUNFhHrT-gm9khQ&amp;ust=1392156168922772" TargetMode="External"/><Relationship Id="rId9" Type="http://schemas.openxmlformats.org/officeDocument/2006/relationships/image" Target="../media/image89.jpeg"/></Relationships>
</file>

<file path=ppt/slides/_rels/slide11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hyperlink" Target="http://www.google.it/url?sa=i&amp;rct=j&amp;q=&amp;esrc=s&amp;source=images&amp;cd=&amp;cad=rja&amp;docid=erghLe9qR9nyJM&amp;tbnid=VC1_j6v7lx8WRM:&amp;ved=0CAUQjRw&amp;url=http://jumpinmydiary.tumblr.com/&amp;ei=ZFH5Up_DHIPZtAaWpoDwAQ&amp;bvm=bv.60983673,d.bGE&amp;psig=AFQjCNELp1IBYCNKH_66Zcy0WUoxPNt0FA&amp;ust=1392157403637998" TargetMode="External"/><Relationship Id="rId2" Type="http://schemas.openxmlformats.org/officeDocument/2006/relationships/notesSlide" Target="../notesSlides/notesSlide111.xml"/><Relationship Id="rId1" Type="http://schemas.openxmlformats.org/officeDocument/2006/relationships/slideLayout" Target="../slideLayouts/slideLayout14.xml"/><Relationship Id="rId6" Type="http://schemas.openxmlformats.org/officeDocument/2006/relationships/hyperlink" Target="http://www.google.it/url?sa=i&amp;rct=j&amp;q=&amp;esrc=s&amp;source=images&amp;cd=&amp;cad=rja&amp;docid=I-Kwp1fn-lY_9M&amp;tbnid=jhlcrCol-pcDBM:&amp;ved=0CAUQjRw&amp;url=http://francis-moran.com/public-and-media-relations/five-ways-to-dazzle-a-potential-employer/&amp;ei=3lD5UsT-KMfDtQb8lYHQDA&amp;bvm=bv.60983673,d.bGE&amp;psig=AFQjCNGX-Q0FpTNp0Q5v5WYFOeTgsOwQhQ&amp;ust=1392157269871560" TargetMode="External"/><Relationship Id="rId11" Type="http://schemas.openxmlformats.org/officeDocument/2006/relationships/image" Target="../media/image80.png"/><Relationship Id="rId5" Type="http://schemas.openxmlformats.org/officeDocument/2006/relationships/hyperlink" Target="http://www.google.it/url?sa=i&amp;rct=j&amp;q=&amp;esrc=s&amp;source=images&amp;cd=&amp;cad=rja&amp;docid=n-GHP2AV5OWdLM&amp;tbnid=6ctw6JiZosmicM:&amp;ved=0CAUQjRw&amp;url=http://www.wpclipart.com/page_frames/school/school_frames_2/dry_erase_board_background.png.html&amp;ei=jUz5UvP6IIXasgbFwIHoCA&amp;bvm=bv.60983673,d.Yms&amp;psig=AFQjCNHW9nc8CogukeIMUNFhHrT-gm9khQ&amp;ust=1392156168922772" TargetMode="External"/><Relationship Id="rId10" Type="http://schemas.openxmlformats.org/officeDocument/2006/relationships/image" Target="../media/image86.jpeg"/><Relationship Id="rId4" Type="http://schemas.openxmlformats.org/officeDocument/2006/relationships/image" Target="../media/image89.jpeg"/><Relationship Id="rId9" Type="http://schemas.openxmlformats.org/officeDocument/2006/relationships/hyperlink" Target="http://www.google.com/url?sa=i&amp;rct=j&amp;q=&amp;esrc=s&amp;source=images&amp;cd=&amp;cad=rja&amp;docid=C98CnUGS1zme6M&amp;tbnid=tBRqMGA5eaXGuM:&amp;ved=0CAUQjRw&amp;url=http://www.aestheticmovement.com/sales/&amp;ei=20z5UprxHM3Isgbv_IGQDw&amp;bvm=bv.60983673,d.Yms&amp;psig=AFQjCNEaHc6m2W8G8mgq0dqQE7V_kcPDsw&amp;ust=1392156241697696"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2.xml"/><Relationship Id="rId1" Type="http://schemas.openxmlformats.org/officeDocument/2006/relationships/slideLayout" Target="../slideLayouts/slideLayout15.xml"/><Relationship Id="rId4" Type="http://schemas.openxmlformats.org/officeDocument/2006/relationships/image" Target="../media/image90.tmp"/></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3.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4.xml"/><Relationship Id="rId1" Type="http://schemas.openxmlformats.org/officeDocument/2006/relationships/slideLayout" Target="../slideLayouts/slideLayout15.xml"/><Relationship Id="rId4" Type="http://schemas.openxmlformats.org/officeDocument/2006/relationships/image" Target="../media/image91.tmp"/></Relationships>
</file>

<file path=ppt/slides/_rels/slide1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5.xml"/><Relationship Id="rId1" Type="http://schemas.openxmlformats.org/officeDocument/2006/relationships/slideLayout" Target="../slideLayouts/slideLayout15.xml"/><Relationship Id="rId4" Type="http://schemas.openxmlformats.org/officeDocument/2006/relationships/image" Target="../media/image92.tmp"/></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8.xml"/><Relationship Id="rId1" Type="http://schemas.openxmlformats.org/officeDocument/2006/relationships/slideLayout" Target="../slideLayouts/slideLayout15.xml"/><Relationship Id="rId4" Type="http://schemas.openxmlformats.org/officeDocument/2006/relationships/image" Target="../media/image93.tmp"/></Relationships>
</file>

<file path=ppt/slides/_rels/slide1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9.xml"/><Relationship Id="rId1" Type="http://schemas.openxmlformats.org/officeDocument/2006/relationships/slideLayout" Target="../slideLayouts/slideLayout15.xml"/><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www.google.com/url?sa=i&amp;rct=j&amp;q=&amp;esrc=s&amp;source=images&amp;cd=&amp;cad=rja&amp;docid=kQ7-qrMYB77aAM&amp;tbnid=PxzWT8b6xDnqkM:&amp;ved=0CAUQjRw&amp;url=http://www.theguardian.com/world/2010/jun/16/us-army-ditches-velcro-uniforms&amp;ei=dbznUsjVLKidyQHpwoGYDg&amp;bvm=bv.60157871,d.aWc&amp;psig=AFQjCNF5-j3S3MxHYuJmf7M385ocrkwQfg&amp;ust=1391005147707161" TargetMode="External"/><Relationship Id="rId7" Type="http://schemas.openxmlformats.org/officeDocument/2006/relationships/image" Target="../media/image80.png"/><Relationship Id="rId2" Type="http://schemas.openxmlformats.org/officeDocument/2006/relationships/notesSlide" Target="../notesSlides/notesSlide120.xml"/><Relationship Id="rId1" Type="http://schemas.openxmlformats.org/officeDocument/2006/relationships/slideLayout" Target="../slideLayouts/slideLayout14.xml"/><Relationship Id="rId6" Type="http://schemas.openxmlformats.org/officeDocument/2006/relationships/hyperlink" Target="http://www.google.com/url?sa=i&amp;rct=j&amp;q=&amp;esrc=s&amp;source=images&amp;cd=&amp;cad=rja&amp;docid=xijLAFxCFgpGYM&amp;tbnid=yFcDfCR337ox5M:&amp;ved=0CAUQjRw&amp;url=http://www.somoleadershiplabs.com/dang-biases&amp;ei=Cb3nUrHVL-GSyAG5p4D4Bg&amp;bvm=bv.60157871,d.aWc&amp;psig=AFQjCNG9cYk3ZOYgWO1HHi2EYE94ZVC4tw&amp;ust=1391005303244604" TargetMode="External"/><Relationship Id="rId5" Type="http://schemas.openxmlformats.org/officeDocument/2006/relationships/hyperlink" Target="http://www.google.com/url?sa=i&amp;rct=j&amp;q=&amp;esrc=s&amp;source=images&amp;cd=&amp;docid=-xCDIkGrK40TFM&amp;tbnid=R98TS-OzJK6SiM:&amp;ved=0CAUQjRw&amp;url=http://costaricanflora.blogspot.com/2008/05/human-velcro-wall.html&amp;ei=27znUoPDKeGdyQG_y4GQAw&amp;bvm=bv.60157871,d.aWc&amp;psig=AFQjCNFiAjlsdMR1kB2u2FkWNoXy53NL0A&amp;ust=1391005221500212" TargetMode="External"/><Relationship Id="rId4" Type="http://schemas.openxmlformats.org/officeDocument/2006/relationships/hyperlink" Target="http://www.google.com/url?sa=i&amp;rct=j&amp;q=&amp;esrc=s&amp;source=images&amp;cd=&amp;cad=rja&amp;docid=-xCDIkGrK40TFM&amp;tbnid=R98TS-OzJK6SiM:&amp;ved=0CAUQjRw&amp;url=http://costaricanflora.blogspot.com/2008/05/human-velcro-wall.html&amp;ei=rbznUp6_E-nuyQHRqoEo&amp;bvm=bv.60157871,d.aWc&amp;psig=AFQjCNFiAjlsdMR1kB2u2FkWNoXy53NL0A&amp;ust=1391005221500212"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3.xml"/><Relationship Id="rId1" Type="http://schemas.openxmlformats.org/officeDocument/2006/relationships/slideLayout" Target="../slideLayouts/slideLayout15.xml"/><Relationship Id="rId4" Type="http://schemas.openxmlformats.org/officeDocument/2006/relationships/image" Target="../media/image94.tmp"/></Relationships>
</file>

<file path=ppt/slides/_rels/slide1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4.xml"/><Relationship Id="rId1" Type="http://schemas.openxmlformats.org/officeDocument/2006/relationships/slideLayout" Target="../slideLayouts/slideLayout14.xml"/><Relationship Id="rId5" Type="http://schemas.openxmlformats.org/officeDocument/2006/relationships/image" Target="../media/image95.png"/><Relationship Id="rId4" Type="http://schemas.openxmlformats.org/officeDocument/2006/relationships/oleObject" Target="../embeddings/oleObject1.bin"/></Relationships>
</file>

<file path=ppt/slides/_rels/slide1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5.xml"/><Relationship Id="rId1" Type="http://schemas.openxmlformats.org/officeDocument/2006/relationships/slideLayout" Target="../slideLayouts/slideLayout15.xml"/><Relationship Id="rId4" Type="http://schemas.openxmlformats.org/officeDocument/2006/relationships/image" Target="../media/image94.tmp"/></Relationships>
</file>

<file path=ppt/slides/_rels/slide1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6.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94.tmp"/><Relationship Id="rId2" Type="http://schemas.openxmlformats.org/officeDocument/2006/relationships/notesSlide" Target="../notesSlides/notesSlide127.xml"/><Relationship Id="rId1" Type="http://schemas.openxmlformats.org/officeDocument/2006/relationships/slideLayout" Target="../slideLayouts/slideLayout15.xml"/><Relationship Id="rId4" Type="http://schemas.openxmlformats.org/officeDocument/2006/relationships/image" Target="../media/image80.png"/></Relationships>
</file>

<file path=ppt/slides/_rels/slide1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8.xml"/><Relationship Id="rId1" Type="http://schemas.openxmlformats.org/officeDocument/2006/relationships/slideLayout" Target="../slideLayouts/slideLayout14.xml"/><Relationship Id="rId5" Type="http://schemas.openxmlformats.org/officeDocument/2006/relationships/image" Target="../media/image96.png"/><Relationship Id="rId4" Type="http://schemas.openxmlformats.org/officeDocument/2006/relationships/hyperlink" Target="http://www.google.com/url?sa=i&amp;rct=j&amp;q=&amp;esrc=s&amp;source=images&amp;cd=&amp;cad=rja&amp;uact=8&amp;docid=UQkp032GORU9SM&amp;tbnid=-kNb03V63WAIiM:&amp;ved=0CAUQjRw&amp;url=http://icon-park.com/icon/check-icon-black/&amp;ei=yh7RU4WOJo3YoASqtYGYCQ&amp;bvm=bv.71778758,d.cGU&amp;psig=AFQjCNEJVzM0dDWn30cJGIhh3lM7WAzquA&amp;ust=1406300226037026"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9.xml"/><Relationship Id="rId1" Type="http://schemas.openxmlformats.org/officeDocument/2006/relationships/slideLayout" Target="../slideLayouts/slideLayout15.xml"/><Relationship Id="rId4" Type="http://schemas.openxmlformats.org/officeDocument/2006/relationships/image" Target="../media/image97.tm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30.xml"/><Relationship Id="rId1" Type="http://schemas.openxmlformats.org/officeDocument/2006/relationships/slideLayout" Target="../slideLayouts/slideLayout14.xml"/><Relationship Id="rId5" Type="http://schemas.openxmlformats.org/officeDocument/2006/relationships/image" Target="../media/image80.png"/><Relationship Id="rId4" Type="http://schemas.openxmlformats.org/officeDocument/2006/relationships/image" Target="../media/image98.png"/></Relationships>
</file>

<file path=ppt/slides/_rels/slide131.xml.rels><?xml version="1.0" encoding="UTF-8" standalone="yes"?>
<Relationships xmlns="http://schemas.openxmlformats.org/package/2006/relationships"><Relationship Id="rId3" Type="http://schemas.openxmlformats.org/officeDocument/2006/relationships/image" Target="../media/image97.tmp"/><Relationship Id="rId2" Type="http://schemas.openxmlformats.org/officeDocument/2006/relationships/notesSlide" Target="../notesSlides/notesSlide131.xml"/><Relationship Id="rId1" Type="http://schemas.openxmlformats.org/officeDocument/2006/relationships/slideLayout" Target="../slideLayouts/slideLayout15.xml"/><Relationship Id="rId4" Type="http://schemas.openxmlformats.org/officeDocument/2006/relationships/image" Target="../media/image80.png"/></Relationships>
</file>

<file path=ppt/slides/_rels/slide1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2.xm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image" Target="../media/image97.tmp"/><Relationship Id="rId2" Type="http://schemas.openxmlformats.org/officeDocument/2006/relationships/notesSlide" Target="../notesSlides/notesSlide133.xml"/><Relationship Id="rId1" Type="http://schemas.openxmlformats.org/officeDocument/2006/relationships/slideLayout" Target="../slideLayouts/slideLayout15.xml"/><Relationship Id="rId4" Type="http://schemas.openxmlformats.org/officeDocument/2006/relationships/image" Target="../media/image80.png"/></Relationships>
</file>

<file path=ppt/slides/_rels/slide1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4.xml"/><Relationship Id="rId1" Type="http://schemas.openxmlformats.org/officeDocument/2006/relationships/slideLayout" Target="../slideLayouts/slideLayout15.xml"/><Relationship Id="rId4" Type="http://schemas.openxmlformats.org/officeDocument/2006/relationships/image" Target="../media/image99.tmp"/></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7.xml"/><Relationship Id="rId1" Type="http://schemas.openxmlformats.org/officeDocument/2006/relationships/slideLayout" Target="../slideLayouts/slideLayout15.xml"/><Relationship Id="rId4" Type="http://schemas.openxmlformats.org/officeDocument/2006/relationships/image" Target="../media/image100.tmp"/></Relationships>
</file>

<file path=ppt/slides/_rels/slide1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8.xml"/><Relationship Id="rId1" Type="http://schemas.openxmlformats.org/officeDocument/2006/relationships/slideLayout" Target="../slideLayouts/slideLayout14.xml"/><Relationship Id="rId4" Type="http://schemas.openxmlformats.org/officeDocument/2006/relationships/image" Target="../media/image102.png"/></Relationships>
</file>

<file path=ppt/slides/_rels/slide1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2.png"/><Relationship Id="rId7" Type="http://schemas.openxmlformats.org/officeDocument/2006/relationships/image" Target="../media/image104.jpeg"/><Relationship Id="rId2" Type="http://schemas.openxmlformats.org/officeDocument/2006/relationships/notesSlide" Target="../notesSlides/notesSlide139.xml"/><Relationship Id="rId1" Type="http://schemas.openxmlformats.org/officeDocument/2006/relationships/slideLayout" Target="../slideLayouts/slideLayout14.xml"/><Relationship Id="rId6" Type="http://schemas.openxmlformats.org/officeDocument/2006/relationships/hyperlink" Target="http://www.google.com/url?sa=i&amp;rct=j&amp;q=&amp;esrc=s&amp;source=images&amp;cd=&amp;cad=rja&amp;docid=WtdSbVxLX70KTM&amp;tbnid=U3exdeLYkaKQeM:&amp;ved=0CAUQjRw&amp;url=http://capitalistpreservation.blogspot.com/2012/06/john-roberts-infographic.html&amp;ei=IuoMU7yVHNTOqQGNl4HIDg&amp;bvm=bv.61725948,d.aWc&amp;psig=AFQjCNHub3z8X3RmJcip3mbAOkD3QppNTA&amp;ust=1393441621053359" TargetMode="External"/><Relationship Id="rId5" Type="http://schemas.openxmlformats.org/officeDocument/2006/relationships/image" Target="../media/image103.jpeg"/><Relationship Id="rId4" Type="http://schemas.openxmlformats.org/officeDocument/2006/relationships/hyperlink" Target="http://www.google.com/url?sa=i&amp;rct=j&amp;q=&amp;esrc=s&amp;source=images&amp;cd=&amp;cad=rja&amp;docid=eRO8kP8jmW6izM&amp;tbnid=M8kCg-ZbKWf_dM:&amp;ved=0CAUQjRw&amp;url=http://www.depressedaboutdepression.com/depression/treatments/psychotherapy/&amp;ei=rukMU7SYHZOrqQGe5oC4DA&amp;bvm=bv.61725948,d.aWc&amp;psig=AFQjCNGxXQQXnSy_J6YtBLhZW72oq2ygnA&amp;ust=139344150960821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4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eRO8kP8jmW6izM&amp;tbnid=M8kCg-ZbKWf_dM:&amp;ved=0CAUQjRw&amp;url=http://www.depressedaboutdepression.com/depression/treatments/psychotherapy/&amp;ei=rukMU7SYHZOrqQGe5oC4DA&amp;bvm=bv.61725948,d.aWc&amp;psig=AFQjCNGxXQQXnSy_J6YtBLhZW72oq2ygnA&amp;ust=1393441509608219" TargetMode="External"/><Relationship Id="rId7" Type="http://schemas.openxmlformats.org/officeDocument/2006/relationships/image" Target="../media/image9.png"/><Relationship Id="rId2" Type="http://schemas.openxmlformats.org/officeDocument/2006/relationships/notesSlide" Target="../notesSlides/notesSlide140.xml"/><Relationship Id="rId1" Type="http://schemas.openxmlformats.org/officeDocument/2006/relationships/slideLayout" Target="../slideLayouts/slideLayout15.xml"/><Relationship Id="rId6" Type="http://schemas.openxmlformats.org/officeDocument/2006/relationships/image" Target="../media/image104.jpeg"/><Relationship Id="rId5" Type="http://schemas.openxmlformats.org/officeDocument/2006/relationships/hyperlink" Target="http://www.google.com/url?sa=i&amp;rct=j&amp;q=&amp;esrc=s&amp;source=images&amp;cd=&amp;cad=rja&amp;docid=WtdSbVxLX70KTM&amp;tbnid=U3exdeLYkaKQeM:&amp;ved=0CAUQjRw&amp;url=http://capitalistpreservation.blogspot.com/2012/06/john-roberts-infographic.html&amp;ei=IuoMU7yVHNTOqQGNl4HIDg&amp;bvm=bv.61725948,d.aWc&amp;psig=AFQjCNHub3z8X3RmJcip3mbAOkD3QppNTA&amp;ust=1393441621053359" TargetMode="External"/><Relationship Id="rId4" Type="http://schemas.openxmlformats.org/officeDocument/2006/relationships/image" Target="../media/image103.jpeg"/></Relationships>
</file>

<file path=ppt/slides/_rels/slide14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hyperlink" Target="http://www.google.com/url?sa=i&amp;rct=j&amp;q=&amp;esrc=s&amp;source=images&amp;cd=&amp;cad=rja&amp;uact=8&amp;docid=IPCtWBF1J7u6ZM&amp;tbnid=EdqmBFk9Rq2pTM:&amp;ved=0CAUQjRw&amp;url=http://www.language-arts-teaching-expert.com/first-day-of-school-activities.html&amp;ei=0XHSU5OZBcKjyASuioCIDQ&amp;bvm=bv.71667212,d.aWw&amp;psig=AFQjCNGBFztm0lxFgRVTlmCjZdkTHU4Uxw&amp;ust=1406386923978943" TargetMode="External"/><Relationship Id="rId3" Type="http://schemas.openxmlformats.org/officeDocument/2006/relationships/hyperlink" Target="http://www.google.com/url?sa=i&amp;rct=j&amp;q=&amp;esrc=s&amp;source=images&amp;cd=&amp;cad=rja&amp;uact=8&amp;docid=20h8gQxESDHivM&amp;tbnid=1AHQdqD1PbCYMM:&amp;ved=0CAUQjRw&amp;url=http://www.levihackwith.com/a-helpful-guide-to-moving-away-from-jquery-via-the-lonely-coder/&amp;ei=FGfRU4GUGtejyASljoHgCw&amp;bvm=bv.71667212,d.aWw&amp;psig=AFQjCNGADXzp05OWfUqb3L6a9Wi3giJd1Q&amp;ust=1406318673178410" TargetMode="External"/><Relationship Id="rId7" Type="http://schemas.openxmlformats.org/officeDocument/2006/relationships/image" Target="../media/image108.jpeg"/><Relationship Id="rId12" Type="http://schemas.openxmlformats.org/officeDocument/2006/relationships/image" Target="../media/image110.jpeg"/><Relationship Id="rId2" Type="http://schemas.openxmlformats.org/officeDocument/2006/relationships/notesSlide" Target="../notesSlides/notesSlide141.xml"/><Relationship Id="rId16" Type="http://schemas.openxmlformats.org/officeDocument/2006/relationships/image" Target="../media/image112.jpeg"/><Relationship Id="rId1" Type="http://schemas.openxmlformats.org/officeDocument/2006/relationships/slideLayout" Target="../slideLayouts/slideLayout14.xml"/><Relationship Id="rId6" Type="http://schemas.openxmlformats.org/officeDocument/2006/relationships/image" Target="../media/image107.png"/><Relationship Id="rId11" Type="http://schemas.openxmlformats.org/officeDocument/2006/relationships/hyperlink" Target="http://www.google.com/url?sa=i&amp;rct=j&amp;q=&amp;esrc=s&amp;source=images&amp;cd=&amp;cad=rja&amp;uact=8&amp;docid=_xg3RVAPJ7e-5M&amp;tbnid=y4GvYkpfs7WcCM:&amp;ved=0CAUQjRw&amp;url=http://www.clarkson.edu/news/2008/news-release_2008-09-23-1.html&amp;ei=XnPSU_-FGsWMyATgloCoDQ&amp;bvm=bv.71667212,d.aWw&amp;psig=AFQjCNHgwiQfq0Lx0qSmiWsHk-SF_cncbQ&amp;ust=1406387412413761" TargetMode="External"/><Relationship Id="rId5" Type="http://schemas.openxmlformats.org/officeDocument/2006/relationships/image" Target="../media/image106.jpeg"/><Relationship Id="rId15" Type="http://schemas.openxmlformats.org/officeDocument/2006/relationships/hyperlink" Target="http://www.google.com/url?sa=i&amp;rct=j&amp;q=&amp;esrc=s&amp;source=images&amp;cd=&amp;cad=rja&amp;uact=8&amp;docid=HZ9H7w9sG2xPcM&amp;tbnid=UI_5vmF0W7iS_M:&amp;ved=0CAUQjRw&amp;url=http://www.act.org/newsroom/data/2013/resources.html&amp;ei=hHTSU9vzEdKbyATK1YDADA&amp;bvm=bv.71667212,d.aWw&amp;psig=AFQjCNGE5AWoiG_ulN_VoxVRtV6Ut8ohbw&amp;ust=1406387702909901" TargetMode="External"/><Relationship Id="rId10" Type="http://schemas.openxmlformats.org/officeDocument/2006/relationships/image" Target="../media/image109.jpeg"/><Relationship Id="rId4" Type="http://schemas.openxmlformats.org/officeDocument/2006/relationships/image" Target="../media/image105.jpeg"/><Relationship Id="rId9" Type="http://schemas.openxmlformats.org/officeDocument/2006/relationships/hyperlink" Target="http://www.google.com/url?sa=i&amp;rct=j&amp;q=&amp;esrc=s&amp;source=images&amp;cd=&amp;cad=rja&amp;uact=8&amp;docid=VHDBG1NMWfOe1M&amp;tbnid=TkMCwZ3z7U09PM:&amp;ved=0CAUQjRw&amp;url=http://houstondrivingschool.net/adult-driving&amp;ei=9nDSU9u_EYuKyASU44KoCA&amp;bvm=bv.71667212,d.aWw&amp;psig=AFQjCNFkz9m4SB7e8U-9NxYaie0t5KEHzQ&amp;ust=1406386791782740" TargetMode="External"/><Relationship Id="rId14" Type="http://schemas.openxmlformats.org/officeDocument/2006/relationships/image" Target="../media/image111.jpeg"/></Relationships>
</file>

<file path=ppt/slides/_rels/slide1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2.xml"/><Relationship Id="rId1" Type="http://schemas.openxmlformats.org/officeDocument/2006/relationships/slideLayout" Target="../slideLayouts/slideLayout14.xml"/><Relationship Id="rId5" Type="http://schemas.openxmlformats.org/officeDocument/2006/relationships/image" Target="../media/image65.jpeg"/><Relationship Id="rId4" Type="http://schemas.openxmlformats.org/officeDocument/2006/relationships/hyperlink" Target="http://www.google.com/url?sa=i&amp;rct=j&amp;q=journal+and+pen&amp;source=images&amp;cd=&amp;cad=rja&amp;docid=3jaY9TTeYXESbM&amp;tbnid=tea3svon7QMUcM:&amp;ved=0CAUQjRw&amp;url=http://peanutonthetable.com/2013/02/06/and-then-everything-went-black/&amp;ei=UaekUeuIFMbw0QGKuYHAAw&amp;bvm=bv.47008514,d.dmQ&amp;psig=AFQjCNF7_tY4K3Rqf7S_QyTwS523fxhCVQ&amp;ust=1369831596385078"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3.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4.xml"/><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3" Type="http://schemas.openxmlformats.org/officeDocument/2006/relationships/image" Target="../media/image113.tmp"/><Relationship Id="rId2" Type="http://schemas.openxmlformats.org/officeDocument/2006/relationships/notesSlide" Target="../notesSlides/notesSlide145.xml"/><Relationship Id="rId1" Type="http://schemas.openxmlformats.org/officeDocument/2006/relationships/slideLayout" Target="../slideLayouts/slideLayout15.xml"/><Relationship Id="rId4" Type="http://schemas.openxmlformats.org/officeDocument/2006/relationships/image" Target="../media/image102.png"/></Relationships>
</file>

<file path=ppt/slides/_rels/slide146.xml.rels><?xml version="1.0" encoding="UTF-8" standalone="yes"?>
<Relationships xmlns="http://schemas.openxmlformats.org/package/2006/relationships"><Relationship Id="rId3" Type="http://schemas.openxmlformats.org/officeDocument/2006/relationships/image" Target="../media/image113.tmp"/><Relationship Id="rId2" Type="http://schemas.openxmlformats.org/officeDocument/2006/relationships/notesSlide" Target="../notesSlides/notesSlide146.xml"/><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7.xml"/><Relationship Id="rId1" Type="http://schemas.openxmlformats.org/officeDocument/2006/relationships/slideLayout" Target="../slideLayouts/slideLayout14.xml"/><Relationship Id="rId4" Type="http://schemas.openxmlformats.org/officeDocument/2006/relationships/image" Target="../media/image114.tmp"/></Relationships>
</file>

<file path=ppt/slides/_rels/slide1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8.xml"/><Relationship Id="rId1" Type="http://schemas.openxmlformats.org/officeDocument/2006/relationships/slideLayout" Target="../slideLayouts/slideLayout15.xml"/><Relationship Id="rId4" Type="http://schemas.openxmlformats.org/officeDocument/2006/relationships/image" Target="../media/image115.tmp"/></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7.tmp"/></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1.xml"/><Relationship Id="rId1" Type="http://schemas.openxmlformats.org/officeDocument/2006/relationships/slideLayout" Target="../slideLayouts/slideLayout15.xml"/><Relationship Id="rId4" Type="http://schemas.openxmlformats.org/officeDocument/2006/relationships/image" Target="../media/image116.tmp"/></Relationships>
</file>

<file path=ppt/slides/_rels/slide1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2.xml"/><Relationship Id="rId1" Type="http://schemas.openxmlformats.org/officeDocument/2006/relationships/slideLayout" Target="../slideLayouts/slideLayout14.xml"/><Relationship Id="rId4" Type="http://schemas.openxmlformats.org/officeDocument/2006/relationships/image" Target="../media/image118.png"/></Relationships>
</file>

<file path=ppt/slides/_rels/slide153.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docid=ehUW0kghOAUd4M&amp;tbnid=yoQL-c5xIP0u8M:&amp;ved=0CAUQjRw&amp;url=http://www.aromanticsperspective.com/%E2%99%AE-%E2%99%AA-%E2%99%AB-%E2%99%A5-invite-her-to-sing-with-you-%E2%99%A5-%E2%99%A9-%E2%99%AC-%E2%99%AD-%E2%99%AF/musicnotes/&amp;ei=ZY_SU8e3MMuVyATMjYCgDg&amp;bvm=bv.71667212,d.aWw&amp;psig=AFQjCNFJPRSSt157C7T9vBmP-yqLq5ufAg&amp;ust=1406394463447939" TargetMode="External"/><Relationship Id="rId3" Type="http://schemas.openxmlformats.org/officeDocument/2006/relationships/hyperlink" Target="http://www.google.com/url?sa=i&amp;rct=j&amp;q=&amp;esrc=s&amp;source=images&amp;cd=&amp;cad=rja&amp;docid=I8QmLyQAtqyWRM&amp;tbnid=nVvWDxLF3s-GXM:&amp;ved=0CAUQjRw&amp;url=http://jackfit.blogspot.com/2010/03/mind-games.html&amp;ei=--4VU4vLAZP_yQHL1oCgCw&amp;bvm=bv.62286460,d.aWc&amp;psig=AFQjCNG3jDqxD4PYmTJ8Nyi64vkJvUGOzQ&amp;ust=1394032695589868" TargetMode="External"/><Relationship Id="rId7" Type="http://schemas.openxmlformats.org/officeDocument/2006/relationships/image" Target="../media/image65.jpeg"/><Relationship Id="rId2" Type="http://schemas.openxmlformats.org/officeDocument/2006/relationships/notesSlide" Target="../notesSlides/notesSlide153.xml"/><Relationship Id="rId1" Type="http://schemas.openxmlformats.org/officeDocument/2006/relationships/slideLayout" Target="../slideLayouts/slideLayout14.xml"/><Relationship Id="rId6" Type="http://schemas.openxmlformats.org/officeDocument/2006/relationships/hyperlink" Target="http://www.google.com/url?sa=i&amp;rct=j&amp;q=journal+and+pen&amp;source=images&amp;cd=&amp;cad=rja&amp;docid=3jaY9TTeYXESbM&amp;tbnid=tea3svon7QMUcM:&amp;ved=0CAUQjRw&amp;url=http://peanutonthetable.com/2013/02/06/and-then-everything-went-black/&amp;ei=UaekUeuIFMbw0QGKuYHAAw&amp;bvm=bv.47008514,d.dmQ&amp;psig=AFQjCNF7_tY4K3Rqf7S_QyTwS523fxhCVQ&amp;ust=1369831596385078" TargetMode="External"/><Relationship Id="rId11" Type="http://schemas.openxmlformats.org/officeDocument/2006/relationships/image" Target="../media/image121.jpeg"/><Relationship Id="rId5" Type="http://schemas.openxmlformats.org/officeDocument/2006/relationships/image" Target="../media/image118.png"/><Relationship Id="rId10" Type="http://schemas.openxmlformats.org/officeDocument/2006/relationships/hyperlink" Target="http://www.google.com/url?sa=i&amp;source=images&amp;cd=&amp;cad=rja&amp;uact=8&amp;docid=xKORDI8DJp39MM&amp;tbnid=KP88XTHzCO4svM&amp;ved=0CAgQjRw&amp;url=http://www.softicons.com/application-icons/mac-style-applications-icons-by-c55inator/chalkboard-icon&amp;ei=EpDSU666GNKPyASTt4Io&amp;psig=AFQjCNGOK8-K_CXPhDdSy8FFcMYhlpcaCg&amp;ust=1406394770721807" TargetMode="External"/><Relationship Id="rId4" Type="http://schemas.openxmlformats.org/officeDocument/2006/relationships/image" Target="../media/image119.png"/><Relationship Id="rId9" Type="http://schemas.openxmlformats.org/officeDocument/2006/relationships/image" Target="../media/image120.jpeg"/></Relationships>
</file>

<file path=ppt/slides/_rels/slide154.xml.rels><?xml version="1.0" encoding="UTF-8" standalone="yes"?>
<Relationships xmlns="http://schemas.openxmlformats.org/package/2006/relationships"><Relationship Id="rId3" Type="http://schemas.openxmlformats.org/officeDocument/2006/relationships/image" Target="../media/image122.tmp"/><Relationship Id="rId2" Type="http://schemas.openxmlformats.org/officeDocument/2006/relationships/notesSlide" Target="../notesSlides/notesSlide154.xml"/><Relationship Id="rId1" Type="http://schemas.openxmlformats.org/officeDocument/2006/relationships/slideLayout" Target="../slideLayouts/slideLayout14.xml"/><Relationship Id="rId4" Type="http://schemas.openxmlformats.org/officeDocument/2006/relationships/image" Target="../media/image118.png"/></Relationships>
</file>

<file path=ppt/slides/_rels/slide1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5.xml"/><Relationship Id="rId1" Type="http://schemas.openxmlformats.org/officeDocument/2006/relationships/slideLayout" Target="../slideLayouts/slideLayout14.xml"/><Relationship Id="rId4" Type="http://schemas.openxmlformats.org/officeDocument/2006/relationships/image" Target="../media/image123.tmp"/></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8.xml"/><Relationship Id="rId1" Type="http://schemas.openxmlformats.org/officeDocument/2006/relationships/slideLayout" Target="../slideLayouts/slideLayout15.xml"/><Relationship Id="rId4" Type="http://schemas.openxmlformats.org/officeDocument/2006/relationships/image" Target="../media/image124.tmp"/></Relationships>
</file>

<file path=ppt/slides/_rels/slide1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9.xml"/><Relationship Id="rId1" Type="http://schemas.openxmlformats.org/officeDocument/2006/relationships/slideLayout" Target="../slideLayouts/slideLayout14.xml"/><Relationship Id="rId4" Type="http://schemas.openxmlformats.org/officeDocument/2006/relationships/image" Target="../media/image1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AqD64stVo9KRxM&amp;tbnid=7CVGn8Kv52qOfM:&amp;ved=0CAUQjRw&amp;url=http://www.moodjuice.scot.nhs.uk/challengingthoughts.asp&amp;ei=rE4XU-3oCsTKrgGK54DABg&amp;psig=AFQjCNFVSpr6rIcBX2uB2A5PQqxguhaoBg&amp;ust=1394122787773217" TargetMode="External"/><Relationship Id="rId7" Type="http://schemas.openxmlformats.org/officeDocument/2006/relationships/image" Target="../media/image128.png"/><Relationship Id="rId2" Type="http://schemas.openxmlformats.org/officeDocument/2006/relationships/notesSlide" Target="../notesSlides/notesSlide160.xml"/><Relationship Id="rId1" Type="http://schemas.openxmlformats.org/officeDocument/2006/relationships/slideLayout" Target="../slideLayouts/slideLayout14.xml"/><Relationship Id="rId6" Type="http://schemas.openxmlformats.org/officeDocument/2006/relationships/hyperlink" Target="http://www.google.com/url?sa=i&amp;rct=j&amp;q=&amp;esrc=s&amp;source=images&amp;cd=&amp;cad=rja&amp;uact=8&amp;docid=E5qkiKWsm-OIXM&amp;tbnid=dpGCxaWxj33fmM:&amp;ved=0CAUQjRw&amp;url=http://blogbybela.wordpress.com/tag/things/&amp;ei=TJ7SU8awIcqkyASo0oGoCw&amp;bvm=bv.71778758,bs.1,d.aWw&amp;psig=AFQjCNEqj4-gl2WbHel-a4CcrhC-pThmxw&amp;ust=1406398393331026" TargetMode="External"/><Relationship Id="rId5" Type="http://schemas.openxmlformats.org/officeDocument/2006/relationships/image" Target="../media/image127.jpeg"/><Relationship Id="rId4" Type="http://schemas.openxmlformats.org/officeDocument/2006/relationships/image" Target="../media/image126.png"/></Relationships>
</file>

<file path=ppt/slides/_rels/slide161.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hyperlink" Target="http://www.google.com/url?sa=i&amp;rct=j&amp;q=&amp;esrc=s&amp;source=images&amp;cd=&amp;cad=rja&amp;uact=8&amp;docid=I-AKVuQZynUG2M&amp;tbnid=nHKf2hKmBAgUBM:&amp;ved=0CAUQjRw&amp;url=http://www.thedp.com/article/2012/02/penn_for_youth_debate_hosts_highschool_speech_debate_competition&amp;ei=86jSU_L3HpW2yASHn4DYCg&amp;bvm=bv.71778758,d.aWw&amp;psig=AFQjCNHzqq4VBL6KpBk2_JJ9YmOeTu20cw&amp;ust=1406401112709938" TargetMode="External"/><Relationship Id="rId3" Type="http://schemas.openxmlformats.org/officeDocument/2006/relationships/hyperlink" Target="http://www.google.com/url?sa=i&amp;rct=j&amp;q=&amp;esrc=s&amp;source=images&amp;cd=&amp;cad=rja&amp;docid=_nOARq79qa54ZM&amp;tbnid=IYOZB5Nq9XjflM:&amp;ved=0CAUQjRw&amp;url=http://www.superstock.com/stock-photos-images/1491R-1128585&amp;ei=hksXU_fDKcqwqgG2yYDYCg&amp;bvm=bv.62286460,d.aWc&amp;psig=AFQjCNHMq0VNcOPni6tqa_zA4xlihMH-MA&amp;ust=1394121960757189" TargetMode="External"/><Relationship Id="rId7" Type="http://schemas.openxmlformats.org/officeDocument/2006/relationships/hyperlink" Target="http://www.google.com/url?sa=i&amp;rct=j&amp;q=&amp;esrc=s&amp;source=images&amp;cd=&amp;cad=rja&amp;docid=YqH5OnGnwkApfM&amp;tbnid=7MUJZ_ICmuiMSM:&amp;ved=0CAUQjRw&amp;url=http://www.nydailynews.com/new-york/city-fail-road-test-2012-article-1.1367690&amp;ei=IEwXU8_HOMiIrgH1zYCQAQ&amp;bvm=bv.62286460,d.aWc&amp;psig=AFQjCNED20VpwDXyGdtuc6KOees6GOP1kA&amp;ust=1394122131658791" TargetMode="External"/><Relationship Id="rId12" Type="http://schemas.openxmlformats.org/officeDocument/2006/relationships/hyperlink" Target="http://www.google.com/url?sa=i&amp;rct=j&amp;q=&amp;esrc=s&amp;source=images&amp;cd=&amp;cad=rja&amp;uact=8&amp;docid=2TTmwJGwodcOkM&amp;tbnid=b7Wo9XtRCEq1WM:&amp;ved=0CAUQjRw&amp;url=http://www.nj.com/sports/index.ssf/2009/06/track_and_field_meet_of_champi.html&amp;ei=B6LSU_XTFYGZyAS8zIK4DA&amp;bvm=bv.71778758,bs.1,d.aWw&amp;psig=AFQjCNGp2CzUFVEMbpz87GGS8wRandPVrA&amp;ust=1406399356231968" TargetMode="External"/><Relationship Id="rId2" Type="http://schemas.openxmlformats.org/officeDocument/2006/relationships/notesSlide" Target="../notesSlides/notesSlide161.xml"/><Relationship Id="rId16" Type="http://schemas.openxmlformats.org/officeDocument/2006/relationships/image" Target="../media/image134.jpeg"/><Relationship Id="rId1" Type="http://schemas.openxmlformats.org/officeDocument/2006/relationships/slideLayout" Target="../slideLayouts/slideLayout14.xml"/><Relationship Id="rId6" Type="http://schemas.openxmlformats.org/officeDocument/2006/relationships/image" Target="../media/image130.jpeg"/><Relationship Id="rId11" Type="http://schemas.openxmlformats.org/officeDocument/2006/relationships/image" Target="../media/image126.png"/><Relationship Id="rId5" Type="http://schemas.openxmlformats.org/officeDocument/2006/relationships/hyperlink" Target="http://www.google.com/url?sa=i&amp;rct=j&amp;q=&amp;esrc=s&amp;source=images&amp;cd=&amp;cad=rja&amp;docid=8WSf63BSzm7RsM&amp;tbnid=hvWG8cQ82ogfsM:&amp;ved=0CAUQjRw&amp;url=http://www.livestrong.com/article/417269-power-swimming-workouts/&amp;ei=50sXU9ruPIafrAGGhoGoDw&amp;bvm=bv.62286460,d.aWc&amp;psig=AFQjCNFNXf0b7mycFZksLObxjuQKSR9J2A&amp;ust=1394122032036451" TargetMode="External"/><Relationship Id="rId15" Type="http://schemas.openxmlformats.org/officeDocument/2006/relationships/hyperlink" Target="http://www.google.com/url?sa=i&amp;rct=j&amp;q=&amp;esrc=s&amp;source=images&amp;cd=&amp;cad=rja&amp;uact=8&amp;docid=2TTmwJGwodcOkM&amp;tbnid=b7Wo9XtRCEq1WM:&amp;ved=0CAUQjRw&amp;url=http://www.nj.com/sports/index.ssf/2009/06/track_and_field_meet_of_champi.html&amp;ei=6KTSU-HDBc6XyASamILoBg&amp;bvm=bv.71778758,d.aWw&amp;psig=AFQjCNG9yYEA4vPRL3VigXMoy_lfonzqDA&amp;ust=1406400101253437" TargetMode="External"/><Relationship Id="rId10" Type="http://schemas.openxmlformats.org/officeDocument/2006/relationships/image" Target="../media/image132.jpeg"/><Relationship Id="rId4" Type="http://schemas.openxmlformats.org/officeDocument/2006/relationships/image" Target="../media/image129.jpeg"/><Relationship Id="rId9" Type="http://schemas.openxmlformats.org/officeDocument/2006/relationships/hyperlink" Target="http://www.google.com/url?sa=i&amp;rct=j&amp;q=&amp;esrc=s&amp;source=images&amp;cd=&amp;cad=rja&amp;docid=ASI-q3a_KZdhoM&amp;tbnid=x_EEfSDh0B4ycM:&amp;ved=0CAUQjRw&amp;url=http://sportstravelmagazine.com/video-games-move-into-the-mainstream/&amp;ei=xEwXU7vLH8mhrAGNi4DoDQ&amp;bvm=bv.62286460,d.aWc&amp;psig=AFQjCNGvNYS-QdYOpH9qIUMDmQZwlGVcgA&amp;ust=1394122262539586" TargetMode="External"/><Relationship Id="rId14" Type="http://schemas.openxmlformats.org/officeDocument/2006/relationships/image" Target="../media/image133.jpeg"/></Relationships>
</file>

<file path=ppt/slides/_rels/slide162.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hyperlink" Target="http://www.google.com/url?sa=i&amp;rct=j&amp;q=&amp;esrc=s&amp;source=images&amp;cd=&amp;cad=rja&amp;docid=kR4mjJVGQolhXM&amp;tbnid=F5cz3QEB-IncwM:&amp;ved=0CAUQjRw&amp;url=http://www.caresearch.com.au/caresearch/tabid/1590/Default.aspx&amp;ei=nE8XU9ioDpLuqwH3uIHwAg&amp;psig=AFQjCNGt4NlE4d4P7pPysxr9QzB_UefKWg&amp;ust=1394123030495495" TargetMode="External"/><Relationship Id="rId7" Type="http://schemas.openxmlformats.org/officeDocument/2006/relationships/hyperlink" Target="http://www.google.com/url?sa=i&amp;rct=j&amp;q=&amp;esrc=s&amp;source=images&amp;cd=&amp;cad=rja&amp;docid=3CdBt77PcQpTVM&amp;tbnid=WeEogHu8SiZB-M:&amp;ved=0CAUQjRw&amp;url=http://imgur.com/gallery/JRQGQSe&amp;ei=NFEXU5HmA8iyrQHGpoDABw&amp;psig=AFQjCNF_57yf_cIWzsPf134T2TVB4vOZxg&amp;ust=1394123432789817" TargetMode="External"/><Relationship Id="rId2" Type="http://schemas.openxmlformats.org/officeDocument/2006/relationships/notesSlide" Target="../notesSlides/notesSlide162.xml"/><Relationship Id="rId1" Type="http://schemas.openxmlformats.org/officeDocument/2006/relationships/slideLayout" Target="../slideLayouts/slideLayout14.xml"/><Relationship Id="rId6" Type="http://schemas.openxmlformats.org/officeDocument/2006/relationships/image" Target="../media/image136.jpeg"/><Relationship Id="rId5" Type="http://schemas.openxmlformats.org/officeDocument/2006/relationships/hyperlink" Target="http://www.google.com/url?sa=i&amp;rct=j&amp;q=&amp;esrc=s&amp;source=images&amp;cd=&amp;cad=rja&amp;docid=uQGQZI4_HMG6mM&amp;tbnid=3Uz4700zw0yq3M:&amp;ved=0CAUQjRw&amp;url=http://www.people-results.com/why-create-workplace-optimism/&amp;ei=_U8XU4SZMceorQGAuIDADw&amp;psig=AFQjCNF1ihVifqckLlI0tMB-vqJeVx-mEg&amp;ust=1394123112163465" TargetMode="External"/><Relationship Id="rId4" Type="http://schemas.openxmlformats.org/officeDocument/2006/relationships/image" Target="../media/image135.jpeg"/><Relationship Id="rId9" Type="http://schemas.openxmlformats.org/officeDocument/2006/relationships/image" Target="../media/image126.png"/></Relationships>
</file>

<file path=ppt/slides/_rels/slide1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3.xml"/><Relationship Id="rId1" Type="http://schemas.openxmlformats.org/officeDocument/2006/relationships/slideLayout" Target="../slideLayouts/slideLayout15.xml"/><Relationship Id="rId4" Type="http://schemas.openxmlformats.org/officeDocument/2006/relationships/image" Target="../media/image126.png"/></Relationships>
</file>

<file path=ppt/slides/_rels/slide1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4.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6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sTlUt85Ed89dBM&amp;tbnid=lxBjNe9LuPaimM:&amp;ved=0CAUQjRw&amp;url=http://marketingchristianbooks.wordpress.com/2013/12/16/potential-pitfall/&amp;ei=gVEXU6blFIaYrQH1kICgBQ&amp;psig=AFQjCNHDg1W2vs6sNc52pDGe9LL8adR52w&amp;ust=1394123497924758" TargetMode="External"/><Relationship Id="rId2" Type="http://schemas.openxmlformats.org/officeDocument/2006/relationships/notesSlide" Target="../notesSlides/notesSlide165.xml"/><Relationship Id="rId1" Type="http://schemas.openxmlformats.org/officeDocument/2006/relationships/slideLayout" Target="../slideLayouts/slideLayout14.xml"/><Relationship Id="rId5" Type="http://schemas.openxmlformats.org/officeDocument/2006/relationships/image" Target="../media/image126.png"/><Relationship Id="rId4" Type="http://schemas.openxmlformats.org/officeDocument/2006/relationships/image" Target="../media/image138.jpeg"/></Relationships>
</file>

<file path=ppt/slides/_rels/slide16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6.xml"/><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7.xml"/><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8.xml"/><Relationship Id="rId1" Type="http://schemas.openxmlformats.org/officeDocument/2006/relationships/slideLayout" Target="../slideLayouts/slideLayout15.xml"/><Relationship Id="rId5" Type="http://schemas.openxmlformats.org/officeDocument/2006/relationships/image" Target="../media/image140.tmp"/><Relationship Id="rId4" Type="http://schemas.openxmlformats.org/officeDocument/2006/relationships/image" Target="../media/image139.tmp"/></Relationships>
</file>

<file path=ppt/slides/_rels/slide1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9.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0.xml"/><Relationship Id="rId1" Type="http://schemas.openxmlformats.org/officeDocument/2006/relationships/slideLayout" Target="../slideLayouts/slideLayout15.xml"/><Relationship Id="rId4" Type="http://schemas.openxmlformats.org/officeDocument/2006/relationships/image" Target="../media/image141.tmp"/></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3.xml"/><Relationship Id="rId1" Type="http://schemas.openxmlformats.org/officeDocument/2006/relationships/slideLayout" Target="../slideLayouts/slideLayout15.xml"/><Relationship Id="rId4" Type="http://schemas.openxmlformats.org/officeDocument/2006/relationships/image" Target="../media/image142.tmp"/></Relationships>
</file>

<file path=ppt/slides/_rels/slide1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74.xml"/><Relationship Id="rId1" Type="http://schemas.openxmlformats.org/officeDocument/2006/relationships/slideLayout" Target="../slideLayouts/slideLayout19.xml"/><Relationship Id="rId4" Type="http://schemas.openxmlformats.org/officeDocument/2006/relationships/image" Target="../media/image144.png"/></Relationships>
</file>

<file path=ppt/slides/_rels/slide17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75.xml"/><Relationship Id="rId1" Type="http://schemas.openxmlformats.org/officeDocument/2006/relationships/slideLayout" Target="../slideLayouts/slideLayout15.xml"/><Relationship Id="rId4" Type="http://schemas.openxmlformats.org/officeDocument/2006/relationships/image" Target="../media/image144.png"/></Relationships>
</file>

<file path=ppt/slides/_rels/slide176.xml.rels><?xml version="1.0" encoding="UTF-8" standalone="yes"?>
<Relationships xmlns="http://schemas.openxmlformats.org/package/2006/relationships"><Relationship Id="rId3" Type="http://schemas.openxmlformats.org/officeDocument/2006/relationships/image" Target="../media/image146.tmp"/><Relationship Id="rId2" Type="http://schemas.openxmlformats.org/officeDocument/2006/relationships/notesSlide" Target="../notesSlides/notesSlide176.xml"/><Relationship Id="rId1" Type="http://schemas.openxmlformats.org/officeDocument/2006/relationships/slideLayout" Target="../slideLayouts/slideLayout15.xml"/><Relationship Id="rId5" Type="http://schemas.openxmlformats.org/officeDocument/2006/relationships/image" Target="../media/image147.tmp"/><Relationship Id="rId4" Type="http://schemas.openxmlformats.org/officeDocument/2006/relationships/image" Target="../media/image144.png"/></Relationships>
</file>

<file path=ppt/slides/_rels/slide17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7.xml"/><Relationship Id="rId1" Type="http://schemas.openxmlformats.org/officeDocument/2006/relationships/slideLayout" Target="../slideLayouts/slideLayout15.xml"/><Relationship Id="rId4" Type="http://schemas.openxmlformats.org/officeDocument/2006/relationships/image" Target="../media/image148.tmp"/></Relationships>
</file>

<file path=ppt/slides/_rels/slide1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8.xml"/><Relationship Id="rId1" Type="http://schemas.openxmlformats.org/officeDocument/2006/relationships/slideLayout" Target="../slideLayouts/slideLayout15.xml"/></Relationships>
</file>

<file path=ppt/slides/_rels/slide179.xml.rels><?xml version="1.0" encoding="UTF-8" standalone="yes"?>
<Relationships xmlns="http://schemas.openxmlformats.org/package/2006/relationships"><Relationship Id="rId3" Type="http://schemas.openxmlformats.org/officeDocument/2006/relationships/hyperlink" Target="https://www.google.com/imgres?imgurl=http://us.cdn3.123rf.com/168nwm/william87/william871207/william87120700062/14404353-passing-the-relay-baton.jpg&amp;imgrefurl=http://www.123rf.com/stock-photo/pass.html&amp;docid=WLVGmfHTL9DBLM&amp;tbnid=2-U_EhGJYHuUBM:&amp;w=168&amp;h=113&amp;ei=fGnOU6GPK4emyASsqIHoCQ&amp;ved=undefined&amp;iact=c" TargetMode="External"/><Relationship Id="rId2" Type="http://schemas.openxmlformats.org/officeDocument/2006/relationships/notesSlide" Target="../notesSlides/notesSlide179.xml"/><Relationship Id="rId1" Type="http://schemas.openxmlformats.org/officeDocument/2006/relationships/slideLayout" Target="../slideLayouts/slideLayout15.xml"/><Relationship Id="rId6" Type="http://schemas.openxmlformats.org/officeDocument/2006/relationships/image" Target="../media/image144.png"/><Relationship Id="rId5" Type="http://schemas.openxmlformats.org/officeDocument/2006/relationships/image" Target="../media/image149.jpeg"/><Relationship Id="rId4" Type="http://schemas.openxmlformats.org/officeDocument/2006/relationships/hyperlink" Target="http://www.google.com/url?sa=i&amp;rct=j&amp;q=&amp;esrc=s&amp;source=images&amp;cd=&amp;cad=rja&amp;uact=8&amp;docid=r0eU2t5bgD1k-M&amp;tbnid=f4DFGGTxublm0M:&amp;ved=0CAUQjRw&amp;url=http://thaicrossbreed.com/picpost&amp;ei=FkvZU_GPG5LvoATZ-4AQ&amp;bvm=bv.71778758,d.aWw&amp;psig=AFQjCNHry7TZkGL24kCEB2j9BPGiHRdiYA&amp;ust=140683581705630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0.xml"/><Relationship Id="rId1" Type="http://schemas.openxmlformats.org/officeDocument/2006/relationships/slideLayout" Target="../slideLayouts/slideLayout15.xml"/><Relationship Id="rId4" Type="http://schemas.openxmlformats.org/officeDocument/2006/relationships/image" Target="../media/image150.tmp"/></Relationships>
</file>

<file path=ppt/slides/_rels/slide18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81.xml"/><Relationship Id="rId1" Type="http://schemas.openxmlformats.org/officeDocument/2006/relationships/slideLayout" Target="../slideLayouts/slideLayout15.xml"/><Relationship Id="rId4" Type="http://schemas.openxmlformats.org/officeDocument/2006/relationships/image" Target="../media/image152.png"/></Relationships>
</file>

<file path=ppt/slides/_rels/slide18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82.xml"/><Relationship Id="rId1" Type="http://schemas.openxmlformats.org/officeDocument/2006/relationships/slideLayout" Target="../slideLayouts/slideLayout20.xml"/><Relationship Id="rId4" Type="http://schemas.openxmlformats.org/officeDocument/2006/relationships/image" Target="../media/image152.png"/></Relationships>
</file>

<file path=ppt/slides/_rels/slide18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3.xml"/><Relationship Id="rId1" Type="http://schemas.openxmlformats.org/officeDocument/2006/relationships/slideLayout" Target="../slideLayouts/slideLayout15.xml"/><Relationship Id="rId4" Type="http://schemas.openxmlformats.org/officeDocument/2006/relationships/image" Target="../media/image153.tmp"/></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2.xml"/></Relationships>
</file>

<file path=ppt/slides/_rels/slide1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6.xml"/><Relationship Id="rId1" Type="http://schemas.openxmlformats.org/officeDocument/2006/relationships/slideLayout" Target="../slideLayouts/slideLayout15.xml"/><Relationship Id="rId4" Type="http://schemas.openxmlformats.org/officeDocument/2006/relationships/image" Target="../media/image154.tmp"/></Relationships>
</file>

<file path=ppt/slides/_rels/slide18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87.xml"/><Relationship Id="rId1" Type="http://schemas.openxmlformats.org/officeDocument/2006/relationships/slideLayout" Target="../slideLayouts/slideLayout23.xml"/><Relationship Id="rId4" Type="http://schemas.openxmlformats.org/officeDocument/2006/relationships/image" Target="../media/image156.png"/></Relationships>
</file>

<file path=ppt/slides/_rels/slide18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c8yrw9eX1WPb-M&amp;tbnid=DT4YGYYGwjhQGM:&amp;ved=0CAUQjRw&amp;url=http://www.digitaltrends.com/social-media/what-exactly-is-a-facebook-shadow-profile/&amp;ei=ondWU_a4PPKgyAHHuICwBQ&amp;bvm=bv.65177938,d.aWw&amp;psig=AFQjCNEuvz_LPAxjWDCNCzg2MO6l1fiSow&amp;ust=1398262006173606" TargetMode="External"/><Relationship Id="rId2" Type="http://schemas.openxmlformats.org/officeDocument/2006/relationships/notesSlide" Target="../notesSlides/notesSlide188.xml"/><Relationship Id="rId1" Type="http://schemas.openxmlformats.org/officeDocument/2006/relationships/slideLayout" Target="../slideLayouts/slideLayout24.xml"/><Relationship Id="rId6" Type="http://schemas.openxmlformats.org/officeDocument/2006/relationships/image" Target="../media/image156.png"/><Relationship Id="rId5" Type="http://schemas.openxmlformats.org/officeDocument/2006/relationships/image" Target="../media/image157.jpeg"/><Relationship Id="rId4" Type="http://schemas.openxmlformats.org/officeDocument/2006/relationships/hyperlink" Target="https://www.google.com/url?sa=i&amp;rct=j&amp;q=&amp;esrc=s&amp;source=images&amp;cd=&amp;cad=rja&amp;uact=8&amp;docid=PlFo7JN369cvHM&amp;tbnid=ZFaI4jZaJcz-IM:&amp;ved=0CAUQjRw&amp;url=https://msustudyprograms.wordpress.com/tag/job-shadow/&amp;ei=HHhWU6PeN-LXyAGnyoHgBQ&amp;bvm=bv.65177938,d.aWw&amp;psig=AFQjCNGADYnR_7pyw-xII6iRK52dm51Vag&amp;ust=1398262111134514"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9.xml"/><Relationship Id="rId1" Type="http://schemas.openxmlformats.org/officeDocument/2006/relationships/slideLayout" Target="../slideLayouts/slideLayout25.xml"/><Relationship Id="rId4" Type="http://schemas.openxmlformats.org/officeDocument/2006/relationships/image" Target="../media/image158.tmp"/></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9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0.xml"/><Relationship Id="rId1" Type="http://schemas.openxmlformats.org/officeDocument/2006/relationships/slideLayout" Target="../slideLayouts/slideLayout26.xml"/></Relationships>
</file>

<file path=ppt/slides/_rels/slide19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1.xml"/><Relationship Id="rId1" Type="http://schemas.openxmlformats.org/officeDocument/2006/relationships/slideLayout" Target="../slideLayouts/slideLayout27.xml"/><Relationship Id="rId5" Type="http://schemas.openxmlformats.org/officeDocument/2006/relationships/image" Target="../media/image160.tmp"/><Relationship Id="rId4" Type="http://schemas.openxmlformats.org/officeDocument/2006/relationships/image" Target="../media/image159.tmp"/></Relationships>
</file>

<file path=ppt/slides/_rels/slide1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2.xml"/><Relationship Id="rId1" Type="http://schemas.openxmlformats.org/officeDocument/2006/relationships/slideLayout" Target="../slideLayouts/slideLayout28.xml"/><Relationship Id="rId5" Type="http://schemas.openxmlformats.org/officeDocument/2006/relationships/image" Target="../media/image160.tmp"/><Relationship Id="rId4" Type="http://schemas.openxmlformats.org/officeDocument/2006/relationships/image" Target="../media/image159.tmp"/></Relationships>
</file>

<file path=ppt/slides/_rels/slide19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3.xml"/><Relationship Id="rId1" Type="http://schemas.openxmlformats.org/officeDocument/2006/relationships/slideLayout" Target="../slideLayouts/slideLayout29.xml"/></Relationships>
</file>

<file path=ppt/slides/_rels/slide19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4.xml"/><Relationship Id="rId1" Type="http://schemas.openxmlformats.org/officeDocument/2006/relationships/slideLayout" Target="../slideLayouts/slideLayout30.xml"/></Relationships>
</file>

<file path=ppt/slides/_rels/slide19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5.xml"/><Relationship Id="rId1" Type="http://schemas.openxmlformats.org/officeDocument/2006/relationships/slideLayout" Target="../slideLayouts/slideLayout31.xml"/><Relationship Id="rId5" Type="http://schemas.openxmlformats.org/officeDocument/2006/relationships/image" Target="../media/image162.tmp"/><Relationship Id="rId4" Type="http://schemas.openxmlformats.org/officeDocument/2006/relationships/image" Target="../media/image161.tmp"/></Relationships>
</file>

<file path=ppt/slides/_rels/slide19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6.xml"/><Relationship Id="rId1" Type="http://schemas.openxmlformats.org/officeDocument/2006/relationships/slideLayout" Target="../slideLayouts/slideLayout32.xml"/><Relationship Id="rId4" Type="http://schemas.openxmlformats.org/officeDocument/2006/relationships/image" Target="../media/image163.tmp"/></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9.xml"/><Relationship Id="rId1" Type="http://schemas.openxmlformats.org/officeDocument/2006/relationships/slideLayout" Target="../slideLayouts/slideLayout15.xml"/><Relationship Id="rId4" Type="http://schemas.openxmlformats.org/officeDocument/2006/relationships/image" Target="../media/image164.tm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0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00.xml"/><Relationship Id="rId1" Type="http://schemas.openxmlformats.org/officeDocument/2006/relationships/slideLayout" Target="../slideLayouts/slideLayout14.xml"/><Relationship Id="rId4" Type="http://schemas.openxmlformats.org/officeDocument/2006/relationships/image" Target="../media/image166.png"/></Relationships>
</file>

<file path=ppt/slides/_rels/slide20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01.xml"/><Relationship Id="rId1" Type="http://schemas.openxmlformats.org/officeDocument/2006/relationships/slideLayout" Target="../slideLayouts/slideLayout15.xml"/><Relationship Id="rId4" Type="http://schemas.openxmlformats.org/officeDocument/2006/relationships/image" Target="../media/image167.tmp"/></Relationships>
</file>

<file path=ppt/slides/_rels/slide20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ffvoutvdnjbRqM&amp;tbnid=RR1Dbwl5PHMyeM:&amp;ved=0CAYQjRw&amp;url=http://howto.cnet.com/8301-11310_39-57432732-285/five-iphone-tricks-to-beef-up-your-texting-skills/&amp;ei=XHcgU_WkKoKCyAHQtYGwAQ&amp;bvm=bv.62788935,d.aWc&amp;psig=AFQjCNHiWp3E3NhjbWX6-0qqrw2zwLs6Zg&amp;ust=1394723032527626" TargetMode="External"/><Relationship Id="rId2" Type="http://schemas.openxmlformats.org/officeDocument/2006/relationships/notesSlide" Target="../notesSlides/notesSlide202.xml"/><Relationship Id="rId1" Type="http://schemas.openxmlformats.org/officeDocument/2006/relationships/slideLayout" Target="../slideLayouts/slideLayout14.xml"/><Relationship Id="rId4" Type="http://schemas.openxmlformats.org/officeDocument/2006/relationships/image" Target="../media/image166.png"/></Relationships>
</file>

<file path=ppt/slides/_rels/slide20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s9i1fOwKGmTxyM&amp;tbnid=WN02ipL_jiZzjM:&amp;ved=0CAUQjRw&amp;url=http://rebeccaberto.com/2012/07/05/twitter-abuse-part-2-writing-effective-tweets/&amp;ei=kEKvUri4JOOiyAGl8YHIBA&amp;bvm=bv.57967247,d.aWc&amp;psig=AFQjCNGYNFJ6Am7jaSon8vDMExyONbPb1Q&amp;ust=1387303907267562" TargetMode="External"/><Relationship Id="rId2" Type="http://schemas.openxmlformats.org/officeDocument/2006/relationships/notesSlide" Target="../notesSlides/notesSlide203.xml"/><Relationship Id="rId1" Type="http://schemas.openxmlformats.org/officeDocument/2006/relationships/slideLayout" Target="../slideLayouts/slideLayout14.xml"/><Relationship Id="rId5" Type="http://schemas.openxmlformats.org/officeDocument/2006/relationships/image" Target="../media/image166.png"/><Relationship Id="rId4" Type="http://schemas.openxmlformats.org/officeDocument/2006/relationships/image" Target="../media/image168.jpeg"/></Relationships>
</file>

<file path=ppt/slides/_rels/slide20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s9i1fOwKGmTxyM&amp;tbnid=WN02ipL_jiZzjM:&amp;ved=0CAUQjRw&amp;url=http://rebeccaberto.com/2012/07/05/twitter-abuse-part-2-writing-effective-tweets/&amp;ei=kEKvUri4JOOiyAGl8YHIBA&amp;bvm=bv.57967247,d.aWc&amp;psig=AFQjCNGYNFJ6Am7jaSon8vDMExyONbPb1Q&amp;ust=1387303907267562" TargetMode="External"/><Relationship Id="rId2" Type="http://schemas.openxmlformats.org/officeDocument/2006/relationships/notesSlide" Target="../notesSlides/notesSlide204.xml"/><Relationship Id="rId1" Type="http://schemas.openxmlformats.org/officeDocument/2006/relationships/slideLayout" Target="../slideLayouts/slideLayout14.xml"/><Relationship Id="rId5" Type="http://schemas.openxmlformats.org/officeDocument/2006/relationships/image" Target="../media/image166.png"/><Relationship Id="rId4" Type="http://schemas.openxmlformats.org/officeDocument/2006/relationships/image" Target="../media/image168.jpeg"/></Relationships>
</file>

<file path=ppt/slides/_rels/slide205.xml.rels><?xml version="1.0" encoding="UTF-8" standalone="yes"?>
<Relationships xmlns="http://schemas.openxmlformats.org/package/2006/relationships"><Relationship Id="rId3" Type="http://schemas.openxmlformats.org/officeDocument/2006/relationships/image" Target="../media/image169.tmp"/><Relationship Id="rId2" Type="http://schemas.openxmlformats.org/officeDocument/2006/relationships/notesSlide" Target="../notesSlides/notesSlide205.xml"/><Relationship Id="rId1" Type="http://schemas.openxmlformats.org/officeDocument/2006/relationships/slideLayout" Target="../slideLayouts/slideLayout15.xml"/><Relationship Id="rId4" Type="http://schemas.openxmlformats.org/officeDocument/2006/relationships/image" Target="../media/image166.png"/></Relationships>
</file>

<file path=ppt/slides/_rels/slide206.xml.rels><?xml version="1.0" encoding="UTF-8" standalone="yes"?>
<Relationships xmlns="http://schemas.openxmlformats.org/package/2006/relationships"><Relationship Id="rId3" Type="http://schemas.openxmlformats.org/officeDocument/2006/relationships/image" Target="../media/image170.tmp"/><Relationship Id="rId2" Type="http://schemas.openxmlformats.org/officeDocument/2006/relationships/notesSlide" Target="../notesSlides/notesSlide206.xml"/><Relationship Id="rId1" Type="http://schemas.openxmlformats.org/officeDocument/2006/relationships/slideLayout" Target="../slideLayouts/slideLayout15.xml"/><Relationship Id="rId4" Type="http://schemas.openxmlformats.org/officeDocument/2006/relationships/image" Target="../media/image166.png"/></Relationships>
</file>

<file path=ppt/slides/_rels/slide20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07.xml"/><Relationship Id="rId1" Type="http://schemas.openxmlformats.org/officeDocument/2006/relationships/slideLayout" Target="../slideLayouts/slideLayout15.xml"/><Relationship Id="rId4" Type="http://schemas.openxmlformats.org/officeDocument/2006/relationships/image" Target="../media/image171.tmp"/></Relationships>
</file>

<file path=ppt/slides/_rels/slide20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08.xml"/><Relationship Id="rId1" Type="http://schemas.openxmlformats.org/officeDocument/2006/relationships/slideLayout" Target="../slideLayouts/slideLayout15.xml"/><Relationship Id="rId4" Type="http://schemas.openxmlformats.org/officeDocument/2006/relationships/image" Target="../media/image172.tmp"/></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8.tmp"/></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1.xml"/><Relationship Id="rId1" Type="http://schemas.openxmlformats.org/officeDocument/2006/relationships/slideLayout" Target="../slideLayouts/slideLayout15.xml"/><Relationship Id="rId4" Type="http://schemas.openxmlformats.org/officeDocument/2006/relationships/image" Target="../media/image173.tmp"/></Relationships>
</file>

<file path=ppt/slides/_rels/slide21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12.xml"/><Relationship Id="rId1" Type="http://schemas.openxmlformats.org/officeDocument/2006/relationships/slideLayout" Target="../slideLayouts/slideLayout14.xml"/><Relationship Id="rId4" Type="http://schemas.openxmlformats.org/officeDocument/2006/relationships/image" Target="../media/image166.png"/></Relationships>
</file>

<file path=ppt/slides/_rels/slide213.xml.rels><?xml version="1.0" encoding="UTF-8" standalone="yes"?>
<Relationships xmlns="http://schemas.openxmlformats.org/package/2006/relationships"><Relationship Id="rId3" Type="http://schemas.openxmlformats.org/officeDocument/2006/relationships/image" Target="../media/image174.tmp"/><Relationship Id="rId2" Type="http://schemas.openxmlformats.org/officeDocument/2006/relationships/notesSlide" Target="../notesSlides/notesSlide213.xml"/><Relationship Id="rId1" Type="http://schemas.openxmlformats.org/officeDocument/2006/relationships/slideLayout" Target="../slideLayouts/slideLayout14.xml"/><Relationship Id="rId4" Type="http://schemas.openxmlformats.org/officeDocument/2006/relationships/image" Target="../media/image166.png"/></Relationships>
</file>

<file path=ppt/slides/_rels/slide21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14.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15.xml.rels><?xml version="1.0" encoding="UTF-8" standalone="yes"?>
<Relationships xmlns="http://schemas.openxmlformats.org/package/2006/relationships"><Relationship Id="rId3" Type="http://schemas.openxmlformats.org/officeDocument/2006/relationships/image" Target="../media/image174.tmp"/><Relationship Id="rId2" Type="http://schemas.openxmlformats.org/officeDocument/2006/relationships/notesSlide" Target="../notesSlides/notesSlide215.xml"/><Relationship Id="rId1" Type="http://schemas.openxmlformats.org/officeDocument/2006/relationships/slideLayout" Target="../slideLayouts/slideLayout14.xml"/><Relationship Id="rId4" Type="http://schemas.openxmlformats.org/officeDocument/2006/relationships/image" Target="../media/image166.png"/></Relationships>
</file>

<file path=ppt/slides/_rels/slide21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16.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17.xml.rels><?xml version="1.0" encoding="UTF-8" standalone="yes"?>
<Relationships xmlns="http://schemas.openxmlformats.org/package/2006/relationships"><Relationship Id="rId3" Type="http://schemas.openxmlformats.org/officeDocument/2006/relationships/image" Target="../media/image174.tmp"/><Relationship Id="rId2" Type="http://schemas.openxmlformats.org/officeDocument/2006/relationships/notesSlide" Target="../notesSlides/notesSlide217.xml"/><Relationship Id="rId1" Type="http://schemas.openxmlformats.org/officeDocument/2006/relationships/slideLayout" Target="../slideLayouts/slideLayout14.xml"/><Relationship Id="rId4" Type="http://schemas.openxmlformats.org/officeDocument/2006/relationships/image" Target="../media/image166.png"/></Relationships>
</file>

<file path=ppt/slides/_rels/slide21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18.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19.xml.rels><?xml version="1.0" encoding="UTF-8" standalone="yes"?>
<Relationships xmlns="http://schemas.openxmlformats.org/package/2006/relationships"><Relationship Id="rId3" Type="http://schemas.openxmlformats.org/officeDocument/2006/relationships/image" Target="../media/image174.tmp"/><Relationship Id="rId2" Type="http://schemas.openxmlformats.org/officeDocument/2006/relationships/notesSlide" Target="../notesSlides/notesSlide219.xml"/><Relationship Id="rId1" Type="http://schemas.openxmlformats.org/officeDocument/2006/relationships/slideLayout" Target="../slideLayouts/slideLayout14.xml"/><Relationship Id="rId4" Type="http://schemas.openxmlformats.org/officeDocument/2006/relationships/image" Target="../media/image166.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2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ffvoutvdnjbRqM&amp;tbnid=RR1Dbwl5PHMyeM:&amp;ved=0CAYQjRw&amp;url=http://howto.cnet.com/8301-11310_39-57432732-285/five-iphone-tricks-to-beef-up-your-texting-skills/&amp;ei=XHcgU_WkKoKCyAHQtYGwAQ&amp;bvm=bv.62788935,d.aWc&amp;psig=AFQjCNHiWp3E3NhjbWX6-0qqrw2zwLs6Zg&amp;ust=1394723032527626" TargetMode="External"/><Relationship Id="rId2" Type="http://schemas.openxmlformats.org/officeDocument/2006/relationships/notesSlide" Target="../notesSlides/notesSlide220.xml"/><Relationship Id="rId1" Type="http://schemas.openxmlformats.org/officeDocument/2006/relationships/slideLayout" Target="../slideLayouts/slideLayout14.xml"/><Relationship Id="rId4" Type="http://schemas.openxmlformats.org/officeDocument/2006/relationships/image" Target="../media/image166.png"/></Relationships>
</file>

<file path=ppt/slides/_rels/slide22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21.xml"/><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22.xml"/><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23.xml"/><Relationship Id="rId1" Type="http://schemas.openxmlformats.org/officeDocument/2006/relationships/slideLayout" Target="../slideLayouts/slideLayout15.xml"/><Relationship Id="rId5" Type="http://schemas.openxmlformats.org/officeDocument/2006/relationships/image" Target="../media/image176.tmp"/><Relationship Id="rId4" Type="http://schemas.openxmlformats.org/officeDocument/2006/relationships/image" Target="../media/image175.tmp"/></Relationships>
</file>

<file path=ppt/slides/_rels/slide22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24.xml"/><Relationship Id="rId1" Type="http://schemas.openxmlformats.org/officeDocument/2006/relationships/slideLayout" Target="../slideLayouts/slideLayout15.xml"/><Relationship Id="rId4" Type="http://schemas.openxmlformats.org/officeDocument/2006/relationships/image" Target="../media/image177.tmp"/></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4.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7.xml"/><Relationship Id="rId1" Type="http://schemas.openxmlformats.org/officeDocument/2006/relationships/slideLayout" Target="../slideLayouts/slideLayout15.xml"/><Relationship Id="rId4" Type="http://schemas.openxmlformats.org/officeDocument/2006/relationships/image" Target="../media/image178.tmp"/></Relationships>
</file>

<file path=ppt/slides/_rels/slide22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28.xml"/><Relationship Id="rId1" Type="http://schemas.openxmlformats.org/officeDocument/2006/relationships/slideLayout" Target="../slideLayouts/slideLayout14.xml"/><Relationship Id="rId4" Type="http://schemas.openxmlformats.org/officeDocument/2006/relationships/image" Target="../media/image180.png"/></Relationships>
</file>

<file path=ppt/slides/_rels/slide22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29.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28.tmp"/></Relationships>
</file>

<file path=ppt/slides/_rels/slide23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30.xml"/><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31.xml"/><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32.xml"/><Relationship Id="rId1" Type="http://schemas.openxmlformats.org/officeDocument/2006/relationships/slideLayout" Target="../slideLayouts/slideLayout14.xml"/><Relationship Id="rId4" Type="http://schemas.openxmlformats.org/officeDocument/2006/relationships/image" Target="../media/image181.tmp"/></Relationships>
</file>

<file path=ppt/slides/_rels/slide23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33.xml"/><Relationship Id="rId1" Type="http://schemas.openxmlformats.org/officeDocument/2006/relationships/slideLayout" Target="../slideLayouts/slideLayout14.xml"/><Relationship Id="rId4" Type="http://schemas.openxmlformats.org/officeDocument/2006/relationships/image" Target="../media/image182.tmp"/></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4.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6.xml"/><Relationship Id="rId1" Type="http://schemas.openxmlformats.org/officeDocument/2006/relationships/slideLayout" Target="../slideLayouts/slideLayout15.xml"/><Relationship Id="rId4" Type="http://schemas.openxmlformats.org/officeDocument/2006/relationships/image" Target="../media/image183.tmp"/></Relationships>
</file>

<file path=ppt/slides/_rels/slide23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37.xml"/><Relationship Id="rId1" Type="http://schemas.openxmlformats.org/officeDocument/2006/relationships/slideLayout" Target="../slideLayouts/slideLayout14.xml"/><Relationship Id="rId4" Type="http://schemas.openxmlformats.org/officeDocument/2006/relationships/image" Target="../media/image180.png"/></Relationships>
</file>

<file path=ppt/slides/_rels/slide238.xml.rels><?xml version="1.0" encoding="UTF-8" standalone="yes"?>
<Relationships xmlns="http://schemas.openxmlformats.org/package/2006/relationships"><Relationship Id="rId3" Type="http://schemas.openxmlformats.org/officeDocument/2006/relationships/image" Target="../media/image184.tmp"/><Relationship Id="rId2" Type="http://schemas.openxmlformats.org/officeDocument/2006/relationships/notesSlide" Target="../notesSlides/notesSlide238.xml"/><Relationship Id="rId1" Type="http://schemas.openxmlformats.org/officeDocument/2006/relationships/slideLayout" Target="../slideLayouts/slideLayout15.xml"/><Relationship Id="rId4" Type="http://schemas.openxmlformats.org/officeDocument/2006/relationships/image" Target="../media/image180.png"/></Relationships>
</file>

<file path=ppt/slides/_rels/slide23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39.xml"/><Relationship Id="rId1" Type="http://schemas.openxmlformats.org/officeDocument/2006/relationships/slideLayout" Target="../slideLayouts/slideLayout14.xml"/><Relationship Id="rId5" Type="http://schemas.openxmlformats.org/officeDocument/2006/relationships/image" Target="../media/image65.jpeg"/><Relationship Id="rId4" Type="http://schemas.openxmlformats.org/officeDocument/2006/relationships/hyperlink" Target="http://www.google.com/url?sa=i&amp;rct=j&amp;q=journal+and+pen&amp;source=images&amp;cd=&amp;cad=rja&amp;docid=3jaY9TTeYXESbM&amp;tbnid=tea3svon7QMUcM:&amp;ved=0CAUQjRw&amp;url=http://peanutonthetable.com/2013/02/06/and-then-everything-went-black/&amp;ei=UaekUeuIFMbw0QGKuYHAAw&amp;bvm=bv.47008514,d.dmQ&amp;psig=AFQjCNF7_tY4K3Rqf7S_QyTwS523fxhCVQ&amp;ust=136983159638507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40.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4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41.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2.xml"/><Relationship Id="rId1" Type="http://schemas.openxmlformats.org/officeDocument/2006/relationships/slideLayout" Target="../slideLayouts/slideLayout14.xml"/><Relationship Id="rId4" Type="http://schemas.openxmlformats.org/officeDocument/2006/relationships/image" Target="../media/image180.png"/></Relationships>
</file>

<file path=ppt/slides/_rels/slide24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43.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4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_03yREHOh4PKRM&amp;tbnid=nE93p8woXSR75M:&amp;ved=0CAUQjRw&amp;url=http://twistytactix18.blogspot.com/2012_03_01_archive.html&amp;ei=go-EU_bHBIyfyATuyoLACA&amp;bvm=bv.67720277,d.aWw&amp;psig=AFQjCNEDqA2aLqhIItoNdTH-sIoYPSBffQ&amp;ust=1401282754143891" TargetMode="External"/><Relationship Id="rId2" Type="http://schemas.openxmlformats.org/officeDocument/2006/relationships/notesSlide" Target="../notesSlides/notesSlide244.xml"/><Relationship Id="rId1" Type="http://schemas.openxmlformats.org/officeDocument/2006/relationships/slideLayout" Target="../slideLayouts/slideLayout14.xml"/><Relationship Id="rId6" Type="http://schemas.openxmlformats.org/officeDocument/2006/relationships/image" Target="../media/image186.gif"/><Relationship Id="rId5" Type="http://schemas.openxmlformats.org/officeDocument/2006/relationships/image" Target="../media/image180.png"/><Relationship Id="rId4" Type="http://schemas.openxmlformats.org/officeDocument/2006/relationships/image" Target="../media/image185.jpeg"/></Relationships>
</file>

<file path=ppt/slides/_rels/slide24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45.xml"/><Relationship Id="rId1" Type="http://schemas.openxmlformats.org/officeDocument/2006/relationships/slideLayout" Target="../slideLayouts/slideLayout14.xml"/><Relationship Id="rId5" Type="http://schemas.openxmlformats.org/officeDocument/2006/relationships/image" Target="../media/image188.tmp"/><Relationship Id="rId4" Type="http://schemas.openxmlformats.org/officeDocument/2006/relationships/image" Target="../media/image187.tmp"/></Relationships>
</file>

<file path=ppt/slides/_rels/slide24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46.xml"/><Relationship Id="rId1" Type="http://schemas.openxmlformats.org/officeDocument/2006/relationships/slideLayout" Target="../slideLayouts/slideLayout14.xml"/><Relationship Id="rId4" Type="http://schemas.openxmlformats.org/officeDocument/2006/relationships/image" Target="../media/image189.tmp"/></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28.tmp"/></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4.tmp"/></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docid=Cpvms7ai6hGxmM&amp;tbnid=xADU0P6S9UoaCM:&amp;ved=0CAUQjRw&amp;url=http://altagraciaapparel.com/news.php?pageNum_Data02=1&amp;ei=NvDbU_SDD9CWyASrv4GYDA&amp;bvm=bv.72197243,d.aWw&amp;psig=AFQjCNFW0cyvfHwVBRS_rsht9DlsYyqZ1Q&amp;ust=1407009190210121" TargetMode="External"/><Relationship Id="rId3" Type="http://schemas.openxmlformats.org/officeDocument/2006/relationships/image" Target="../media/image19.png"/><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hyperlink" Target="http://www.google.com/url?sa=i&amp;rct=j&amp;q=&amp;esrc=s&amp;source=images&amp;cd=&amp;cad=rja&amp;uact=8&amp;docid=HjK0ky6YxG9BVM&amp;tbnid=YI5Vn3B7LWtpAM:&amp;ved=0CAUQjRw&amp;url=http://blogs.bu.edu/admissions/2012/12/14/congratulations-to-the-first-members-of-the-class-of-2017/&amp;ei=Z_HbU5_cEZGgyASetoLgCA&amp;bvm=bv.72197243,d.aWw&amp;psig=AFQjCNGeBTggSqHY2dsck4HarcBLr77cEw&amp;ust=1407009406494573" TargetMode="External"/><Relationship Id="rId11" Type="http://schemas.openxmlformats.org/officeDocument/2006/relationships/image" Target="../media/image39.jpeg"/><Relationship Id="rId5" Type="http://schemas.openxmlformats.org/officeDocument/2006/relationships/image" Target="../media/image36.jpeg"/><Relationship Id="rId10" Type="http://schemas.openxmlformats.org/officeDocument/2006/relationships/hyperlink" Target="http://www.google.com/url?sa=i&amp;rct=j&amp;q=&amp;esrc=s&amp;source=images&amp;cd=&amp;cad=rja&amp;uact=8&amp;docid=zaw-t2M3Sj_bEM&amp;tbnid=l3DpVb1YNGv2FM:&amp;ved=0CAUQjRw&amp;url=http://www.kapoleihigh.org/apps/events/2013/2/27/1383678/?id=0&amp;ei=xfDbU5jIDtemyATd84GwBg&amp;bvm=bv.72197243,d.aWw&amp;psig=AFQjCNGYdeeGH8StFZnpQEnVf3PQZOqIrw&amp;ust=1407009315216801" TargetMode="External"/><Relationship Id="rId4" Type="http://schemas.openxmlformats.org/officeDocument/2006/relationships/hyperlink" Target="http://www.google.com/url?sa=i&amp;rct=j&amp;q=&amp;esrc=s&amp;source=images&amp;cd=&amp;cad=rja&amp;uact=8&amp;docid=zYDxpMv_8SYH_M&amp;tbnid=tvvTbAae1r60tM:&amp;ved=0CAUQjRw&amp;url=http://adam-realestate.com/info/2014/real-estate-recent-offers/&amp;ei=h_DbU4_9ENCOyASmv4G4BQ&amp;bvm=bv.72197243,d.aWw&amp;psig=AFQjCNFp_7H65RDs1owo-K5EeplT_LDy5w&amp;ust=1407009250935161" TargetMode="External"/><Relationship Id="rId9"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40.tm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hyperlink" Target="http://www.google.com/url?sa=i&amp;rct=j&amp;q=journal+and+pen&amp;source=images&amp;cd=&amp;cad=rja&amp;docid=3jaY9TTeYXESbM&amp;tbnid=tea3svon7QMUcM:&amp;ved=0CAUQjRw&amp;url=http://peanutonthetable.com/2013/02/06/and-then-everything-went-black/&amp;ei=UaekUeuIFMbw0QGKuYHAAw&amp;bvm=bv.47008514,d.dmQ&amp;psig=AFQjCNF7_tY4K3Rqf7S_QyTwS523fxhCVQ&amp;ust=1369831596385078"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45.tmp"/><Relationship Id="rId4" Type="http://schemas.openxmlformats.org/officeDocument/2006/relationships/image" Target="../media/image44.tmp"/></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46.jpeg"/><Relationship Id="rId5" Type="http://schemas.openxmlformats.org/officeDocument/2006/relationships/hyperlink" Target="http://www.google.com/url?sa=i&amp;rct=j&amp;q=&amp;esrc=s&amp;source=images&amp;cd=&amp;cad=rja&amp;uact=8&amp;docid=TXQUR54el7pRlM&amp;tbnid=gFJEBLk8LWJRCM:&amp;ved=0CAUQjRw&amp;url=http://committostayfit.com/blog/&amp;ei=dP7PU_2IDsqUyATon4LoAg&amp;bvm=bv.71667212,d.aWw&amp;psig=AFQjCNGLypuozvVSOzIlnxwTrbh8fQta2A&amp;ust=1406226374518713" TargetMode="External"/><Relationship Id="rId4" Type="http://schemas.openxmlformats.org/officeDocument/2006/relationships/hyperlink" Target="https://www.google.com/imgres?imgurl=http://us.cdn3.123rf.com/168nwm/william87/william871207/william87120700062/14404353-passing-the-relay-baton.jpg&amp;imgrefurl=http://www.123rf.com/stock-photo/pass.html&amp;docid=WLVGmfHTL9DBLM&amp;tbnid=2-U_EhGJYHuUBM:&amp;w=168&amp;h=113&amp;ei=fGnOU6GPK4emyASsqIHoCQ&amp;ved=undefined&amp;iact=c"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46.jpeg"/><Relationship Id="rId5" Type="http://schemas.openxmlformats.org/officeDocument/2006/relationships/hyperlink" Target="http://www.google.com/url?sa=i&amp;rct=j&amp;q=&amp;esrc=s&amp;source=images&amp;cd=&amp;cad=rja&amp;uact=8&amp;docid=TXQUR54el7pRlM&amp;tbnid=gFJEBLk8LWJRCM:&amp;ved=0CAUQjRw&amp;url=http://committostayfit.com/blog/&amp;ei=dP7PU_2IDsqUyATon4LoAg&amp;bvm=bv.71667212,d.aWw&amp;psig=AFQjCNGLypuozvVSOzIlnxwTrbh8fQta2A&amp;ust=1406226374518713" TargetMode="External"/><Relationship Id="rId4" Type="http://schemas.openxmlformats.org/officeDocument/2006/relationships/hyperlink" Target="https://www.google.com/imgres?imgurl=http://us.cdn3.123rf.com/168nwm/william87/william871207/william87120700062/14404353-passing-the-relay-baton.jpg&amp;imgrefurl=http://www.123rf.com/stock-photo/pass.html&amp;docid=WLVGmfHTL9DBLM&amp;tbnid=2-U_EhGJYHuUBM:&amp;w=168&amp;h=113&amp;ei=fGnOU6GPK4emyASsqIHoCQ&amp;ved=undefined&amp;iact=c"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47.tm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image" Target="../media/image53.tmp"/><Relationship Id="rId4" Type="http://schemas.openxmlformats.org/officeDocument/2006/relationships/image" Target="../media/image52.tmp"/></Relationships>
</file>

<file path=ppt/slides/_rels/slide5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image" Target="../media/image59.jpeg"/><Relationship Id="rId5" Type="http://schemas.openxmlformats.org/officeDocument/2006/relationships/hyperlink" Target="http://www.google.com/url?sa=i&amp;rct=j&amp;q=journal+and+pen&amp;source=images&amp;cd=&amp;cad=rja&amp;docid=3jaY9TTeYXESbM&amp;tbnid=tea3svon7QMUcM:&amp;ved=0CAUQjRw&amp;url=http://peanutonthetable.com/2013/02/06/and-then-everything-went-black/&amp;ei=UaekUeuIFMbw0QGKuYHAAw&amp;bvm=bv.47008514,d.dmQ&amp;psig=AFQjCNF7_tY4K3Rqf7S_QyTwS523fxhCVQ&amp;ust=1369831596385078" TargetMode="External"/><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hyperlink" Target="http://www.google.com/url?sa=i&amp;rct=j&amp;q=journal+and+pen&amp;source=images&amp;cd=&amp;cad=rja&amp;docid=3jaY9TTeYXESbM&amp;tbnid=tea3svon7QMUcM:&amp;ved=0CAUQjRw&amp;url=http://peanutonthetable.com/2013/02/06/and-then-everything-went-black/&amp;ei=UaekUeuIFMbw0QGKuYHAAw&amp;bvm=bv.47008514,d.dmQ&amp;psig=AFQjCNF7_tY4K3Rqf7S_QyTwS523fxhCVQ&amp;ust=1369831596385078" TargetMode="External"/><Relationship Id="rId5" Type="http://schemas.openxmlformats.org/officeDocument/2006/relationships/image" Target="../media/image49.png"/><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62.tm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14.xml"/><Relationship Id="rId5" Type="http://schemas.openxmlformats.org/officeDocument/2006/relationships/image" Target="../media/image65.jpeg"/><Relationship Id="rId4" Type="http://schemas.openxmlformats.org/officeDocument/2006/relationships/hyperlink" Target="http://www.google.com/url?sa=i&amp;rct=j&amp;q=journal+and+pen&amp;source=images&amp;cd=&amp;cad=rja&amp;docid=3jaY9TTeYXESbM&amp;tbnid=tea3svon7QMUcM:&amp;ved=0CAUQjRw&amp;url=http://peanutonthetable.com/2013/02/06/and-then-everything-went-black/&amp;ei=UaekUeuIFMbw0QGKuYHAAw&amp;bvm=bv.47008514,d.dmQ&amp;psig=AFQjCNF7_tY4K3Rqf7S_QyTwS523fxhCVQ&amp;ust=1369831596385078"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15.xml"/><Relationship Id="rId4" Type="http://schemas.openxmlformats.org/officeDocument/2006/relationships/image" Target="../media/image66.tmp"/></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15.xml"/><Relationship Id="rId4" Type="http://schemas.openxmlformats.org/officeDocument/2006/relationships/image" Target="../media/image67.tmp"/></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15.xml"/><Relationship Id="rId4" Type="http://schemas.openxmlformats.org/officeDocument/2006/relationships/image" Target="../media/image68.tm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15.xml"/><Relationship Id="rId4" Type="http://schemas.openxmlformats.org/officeDocument/2006/relationships/image" Target="../media/image69.tmp"/></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1.tmp"/></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82.xml"/><Relationship Id="rId1" Type="http://schemas.openxmlformats.org/officeDocument/2006/relationships/slideLayout" Target="../slideLayouts/slideLayout15.xml"/><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6.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8.xml"/><Relationship Id="rId1" Type="http://schemas.openxmlformats.org/officeDocument/2006/relationships/slideLayout" Target="../slideLayouts/slideLayout14.xml"/><Relationship Id="rId6" Type="http://schemas.openxmlformats.org/officeDocument/2006/relationships/image" Target="../media/image74.jpeg"/><Relationship Id="rId5" Type="http://schemas.openxmlformats.org/officeDocument/2006/relationships/hyperlink" Target="http://www.google.com/url?sa=i&amp;rct=j&amp;q=&amp;esrc=s&amp;source=images&amp;cd=&amp;cad=rja&amp;uact=8&amp;docid=2ezuYNbDXp2-0M&amp;tbnid=4qpcmH27VviUcM:&amp;ved=0CAYQjRw&amp;url=http://www.clipartlord.com/page/202/&amp;ei=vFcoU66eE4j0qgGCu4CYCA&amp;bvm=bv.62922401,d.b2I&amp;psig=AFQjCNE07jk7ONtqVsO30MpVaZ2nl8lkzg&amp;ust=1395236940889324" TargetMode="External"/><Relationship Id="rId4" Type="http://schemas.openxmlformats.org/officeDocument/2006/relationships/image" Target="../media/image9.png"/></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1.xml"/><Relationship Id="rId1" Type="http://schemas.openxmlformats.org/officeDocument/2006/relationships/slideLayout" Target="../slideLayouts/slideLayout15.xml"/><Relationship Id="rId4" Type="http://schemas.openxmlformats.org/officeDocument/2006/relationships/image" Target="../media/image75.tmp"/></Relationships>
</file>

<file path=ppt/slides/_rels/slide92.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notesSlide" Target="../notesSlides/notesSlide92.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3.xml"/><Relationship Id="rId1" Type="http://schemas.openxmlformats.org/officeDocument/2006/relationships/slideLayout" Target="../slideLayouts/slideLayout15.xml"/><Relationship Id="rId4" Type="http://schemas.openxmlformats.org/officeDocument/2006/relationships/image" Target="../media/image77.tmp"/></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6.xml"/><Relationship Id="rId1" Type="http://schemas.openxmlformats.org/officeDocument/2006/relationships/slideLayout" Target="../slideLayouts/slideLayout15.xml"/><Relationship Id="rId4" Type="http://schemas.openxmlformats.org/officeDocument/2006/relationships/image" Target="../media/image78.tmp"/></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7.xml"/><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9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8.xml"/><Relationship Id="rId1" Type="http://schemas.openxmlformats.org/officeDocument/2006/relationships/slideLayout" Target="../slideLayouts/slideLayout14.xml"/><Relationship Id="rId5" Type="http://schemas.openxmlformats.org/officeDocument/2006/relationships/image" Target="../media/image81.jpeg"/><Relationship Id="rId4" Type="http://schemas.openxmlformats.org/officeDocument/2006/relationships/hyperlink" Target="https://www.youtube.com/watch?v=YcTgjR5iV1Y"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9.xml"/><Relationship Id="rId1" Type="http://schemas.openxmlformats.org/officeDocument/2006/relationships/slideLayout" Target="../slideLayouts/slideLayout14.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p:txBody>
          <a:bodyPr/>
          <a:lstStyle/>
          <a:p>
            <a:r>
              <a:rPr lang="en-US" altLang="en-US" dirty="0"/>
              <a:t>Resilience Training for Teens</a:t>
            </a:r>
            <a:br>
              <a:rPr lang="en-US" altLang="en-US" dirty="0"/>
            </a:br>
            <a:r>
              <a:rPr lang="en-US" altLang="en-US" dirty="0"/>
              <a:t>Full Curriculum</a:t>
            </a:r>
            <a:br>
              <a:rPr lang="en-US" altLang="en-US" dirty="0"/>
            </a:br>
            <a:r>
              <a:rPr lang="en-US" altLang="en-US" dirty="0"/>
              <a:t>V2.0</a:t>
            </a:r>
          </a:p>
        </p:txBody>
      </p:sp>
      <p:sp>
        <p:nvSpPr>
          <p:cNvPr id="2" name="Slide Number Placeholder 1"/>
          <p:cNvSpPr>
            <a:spLocks noGrp="1"/>
          </p:cNvSpPr>
          <p:nvPr>
            <p:ph type="sldNum" sz="quarter" idx="11"/>
          </p:nvPr>
        </p:nvSpPr>
        <p:spPr/>
        <p:txBody>
          <a:bodyPr/>
          <a:lstStyle/>
          <a:p>
            <a:pPr>
              <a:defRPr/>
            </a:pPr>
            <a:fld id="{A30D4DEF-B66B-442B-AFD8-A74177AE7B80}" type="slidenum">
              <a:rPr lang="en-US" smtClean="0"/>
              <a:pPr>
                <a:defRPr/>
              </a:pPr>
              <a:t>1</a:t>
            </a:fld>
            <a:endParaRPr lang="en-US" dirty="0"/>
          </a:p>
        </p:txBody>
      </p:sp>
      <p:sp>
        <p:nvSpPr>
          <p:cNvPr id="5" name="Rectangle 4"/>
          <p:cNvSpPr/>
          <p:nvPr/>
        </p:nvSpPr>
        <p:spPr>
          <a:xfrm>
            <a:off x="806824" y="6491374"/>
            <a:ext cx="7530352" cy="430887"/>
          </a:xfrm>
          <a:prstGeom prst="rect">
            <a:avLst/>
          </a:prstGeom>
        </p:spPr>
        <p:txBody>
          <a:bodyPr wrap="square">
            <a:spAutoFit/>
          </a:bodyPr>
          <a:lstStyle/>
          <a:p>
            <a:pPr algn="ctr">
              <a:defRPr/>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2) HTGS Key Terms</a:t>
            </a:r>
          </a:p>
        </p:txBody>
      </p:sp>
      <p:sp>
        <p:nvSpPr>
          <p:cNvPr id="7" name="Slide Number Placeholder 6"/>
          <p:cNvSpPr>
            <a:spLocks noGrp="1"/>
          </p:cNvSpPr>
          <p:nvPr>
            <p:ph type="sldNum" sz="quarter" idx="14"/>
          </p:nvPr>
        </p:nvSpPr>
        <p:spPr/>
        <p:txBody>
          <a:bodyPr/>
          <a:lstStyle/>
          <a:p>
            <a:pPr>
              <a:defRPr/>
            </a:pPr>
            <a:fld id="{577C9E37-41B1-4F84-9725-17467D373401}" type="slidenum">
              <a:rPr lang="en-US" smtClean="0"/>
              <a:pPr>
                <a:defRPr/>
              </a:pPr>
              <a:t>10</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2"/>
          <p:cNvSpPr>
            <a:spLocks noGrp="1"/>
          </p:cNvSpPr>
          <p:nvPr>
            <p:ph type="title"/>
          </p:nvPr>
        </p:nvSpPr>
        <p:spPr/>
        <p:txBody>
          <a:bodyPr/>
          <a:lstStyle/>
          <a:p>
            <a:r>
              <a:rPr lang="en-US" dirty="0"/>
              <a:t>What is the</a:t>
            </a:r>
            <a:br>
              <a:rPr lang="en-US" dirty="0"/>
            </a:br>
            <a:r>
              <a:rPr lang="en-US" dirty="0"/>
              <a:t> Confirmation Bias?</a:t>
            </a:r>
          </a:p>
        </p:txBody>
      </p:sp>
      <p:sp>
        <p:nvSpPr>
          <p:cNvPr id="110595" name="Text Placeholder 3"/>
          <p:cNvSpPr>
            <a:spLocks noGrp="1"/>
          </p:cNvSpPr>
          <p:nvPr>
            <p:ph type="body" sz="quarter" idx="12"/>
          </p:nvPr>
        </p:nvSpPr>
        <p:spPr>
          <a:xfrm>
            <a:off x="457200" y="755650"/>
            <a:ext cx="8502650" cy="2107872"/>
          </a:xfrm>
        </p:spPr>
        <p:txBody>
          <a:bodyPr/>
          <a:lstStyle/>
          <a:p>
            <a:pPr algn="ctr">
              <a:buFont typeface="Wingdings" pitchFamily="2" charset="2"/>
              <a:buNone/>
              <a:defRPr/>
            </a:pPr>
            <a:endParaRPr lang="en-US" dirty="0"/>
          </a:p>
          <a:p>
            <a:pPr marL="0" indent="0">
              <a:buFont typeface="Wingdings" pitchFamily="2" charset="2"/>
              <a:buNone/>
              <a:tabLst>
                <a:tab pos="231712" algn="l"/>
              </a:tabLst>
              <a:defRPr/>
            </a:pPr>
            <a:r>
              <a:rPr lang="en-US" dirty="0"/>
              <a:t>The Confirmation Bias causes us to:</a:t>
            </a:r>
            <a:endParaRPr lang="en-US" sz="1800" dirty="0"/>
          </a:p>
        </p:txBody>
      </p:sp>
      <p:sp>
        <p:nvSpPr>
          <p:cNvPr id="116740" name="Slide Number Placeholder 3"/>
          <p:cNvSpPr>
            <a:spLocks noGrp="1"/>
          </p:cNvSpPr>
          <p:nvPr>
            <p:ph type="sldNum" sz="quarter" idx="14"/>
          </p:nvPr>
        </p:nvSpPr>
        <p:spPr bwMode="auto">
          <a:xfrm>
            <a:off x="8072280" y="6356350"/>
            <a:ext cx="762000" cy="365125"/>
          </a:xfrm>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751" indent="-285673" eaLnBrk="0" hangingPunct="0">
              <a:defRPr>
                <a:solidFill>
                  <a:schemeClr val="tx1"/>
                </a:solidFill>
                <a:latin typeface="Arial" pitchFamily="34" charset="0"/>
              </a:defRPr>
            </a:lvl2pPr>
            <a:lvl3pPr marL="1142694" indent="-228540" eaLnBrk="0" hangingPunct="0">
              <a:defRPr>
                <a:solidFill>
                  <a:schemeClr val="tx1"/>
                </a:solidFill>
                <a:latin typeface="Arial" pitchFamily="34" charset="0"/>
              </a:defRPr>
            </a:lvl3pPr>
            <a:lvl4pPr marL="1599771" indent="-228540" eaLnBrk="0" hangingPunct="0">
              <a:defRPr>
                <a:solidFill>
                  <a:schemeClr val="tx1"/>
                </a:solidFill>
                <a:latin typeface="Arial" pitchFamily="34" charset="0"/>
              </a:defRPr>
            </a:lvl4pPr>
            <a:lvl5pPr marL="2056851" indent="-228540" eaLnBrk="0" hangingPunct="0">
              <a:defRPr>
                <a:solidFill>
                  <a:schemeClr val="tx1"/>
                </a:solidFill>
                <a:latin typeface="Arial" pitchFamily="34" charset="0"/>
              </a:defRPr>
            </a:lvl5pPr>
            <a:lvl6pPr marL="2513928" indent="-228540" eaLnBrk="0" fontAlgn="base" hangingPunct="0">
              <a:spcBef>
                <a:spcPct val="0"/>
              </a:spcBef>
              <a:spcAft>
                <a:spcPct val="0"/>
              </a:spcAft>
              <a:defRPr>
                <a:solidFill>
                  <a:schemeClr val="tx1"/>
                </a:solidFill>
                <a:latin typeface="Arial" pitchFamily="34" charset="0"/>
              </a:defRPr>
            </a:lvl6pPr>
            <a:lvl7pPr marL="2971007" indent="-228540" eaLnBrk="0" fontAlgn="base" hangingPunct="0">
              <a:spcBef>
                <a:spcPct val="0"/>
              </a:spcBef>
              <a:spcAft>
                <a:spcPct val="0"/>
              </a:spcAft>
              <a:defRPr>
                <a:solidFill>
                  <a:schemeClr val="tx1"/>
                </a:solidFill>
                <a:latin typeface="Arial" pitchFamily="34" charset="0"/>
              </a:defRPr>
            </a:lvl7pPr>
            <a:lvl8pPr marL="3428083" indent="-228540" eaLnBrk="0" fontAlgn="base" hangingPunct="0">
              <a:spcBef>
                <a:spcPct val="0"/>
              </a:spcBef>
              <a:spcAft>
                <a:spcPct val="0"/>
              </a:spcAft>
              <a:defRPr>
                <a:solidFill>
                  <a:schemeClr val="tx1"/>
                </a:solidFill>
                <a:latin typeface="Arial" pitchFamily="34" charset="0"/>
              </a:defRPr>
            </a:lvl8pPr>
            <a:lvl9pPr marL="3885160" indent="-228540" eaLnBrk="0" fontAlgn="base" hangingPunct="0">
              <a:spcBef>
                <a:spcPct val="0"/>
              </a:spcBef>
              <a:spcAft>
                <a:spcPct val="0"/>
              </a:spcAft>
              <a:defRPr>
                <a:solidFill>
                  <a:schemeClr val="tx1"/>
                </a:solidFill>
                <a:latin typeface="Arial" pitchFamily="34" charset="0"/>
              </a:defRPr>
            </a:lvl9pPr>
          </a:lstStyle>
          <a:p>
            <a:pPr eaLnBrk="1" hangingPunct="1">
              <a:defRPr/>
            </a:pPr>
            <a:fld id="{4B0A2AD6-1C71-4A0E-8FFE-DCCFBD624434}" type="slidenum">
              <a:rPr lang="en-US" smtClean="0">
                <a:solidFill>
                  <a:prstClr val="black"/>
                </a:solidFill>
                <a:latin typeface="Verdana" pitchFamily="34" charset="0"/>
                <a:ea typeface="MS PGothic" pitchFamily="34" charset="-128"/>
              </a:rPr>
              <a:pPr eaLnBrk="1" hangingPunct="1">
                <a:defRPr/>
              </a:pPr>
              <a:t>100</a:t>
            </a:fld>
            <a:endParaRPr lang="en-US" dirty="0">
              <a:solidFill>
                <a:prstClr val="black"/>
              </a:solidFill>
              <a:latin typeface="Verdana" pitchFamily="34" charset="0"/>
              <a:ea typeface="MS PGothic" pitchFamily="34" charset="-128"/>
            </a:endParaRPr>
          </a:p>
        </p:txBody>
      </p:sp>
      <p:sp>
        <p:nvSpPr>
          <p:cNvPr id="18444" name="AutoShape 2" descr="data:image/jpeg;base64,/9j/4AAQSkZJRgABAQAAAQABAAD/2wCEAAkGBhQSERUUExQVFRUWFxgYGBgXFBgXFxcUGBUcFxcYFxcaHCYeGhokGhUUHy8gJCcpLCwsFx4xNTAqNSYrLCkBCQoKDgwOGg8PGiwcHBwpLCwsKSwpKSwsLCkpLCwsLCwpLCwsLCwpLCwsLCkpKSwsKSwsKSwsLCwsLCkpLCkpKf/AABEIAK4BIgMBIgACEQEDEQH/xAAcAAACAgMBAQAAAAAAAAAAAAAFBgMEAQIHAAj/xAA/EAABAwIEAwYDBgUDAwUAAAABAAIRAyEEBRIxQVFhBhMicYGRMqGxQlLB0eHwByNicvEUFYIzU5IkY6LC0v/EABkBAAMBAQEAAAAAAAAAAAAAAAECAwQABf/EAC4RAAICAgIBAgQDCQAAAAAAAAABAhEDMRIhQRNRIkJh8IGh4QQUIzJxkbHR8f/aAAwDAQACEQMRAD8A5YGqehiCxwc3cFOlPA0qbA17A+BuIQfMso1v/lMIBRlBKPK0yccjcuLi0HsVmba+GY4bhzZHGZCxmj5qf8QlTBudTq926R4hI6yEz5if5noFnUaZdu0VMQzwFJlXASTBhN2LqeEjolhtS6rEmyGngnjqsvwlSQRIIV+nUU7Xp6Fs87NqjwGuB/VR1cI5xktcPQqYFHMrz6PDUEjnxUFiUHaLvM5qmUjRZWZTYAGPaIc47FS1+xZDS4vYGASXEwAOqbMLTp1I0AOlLlTD1syxAo0QTSa4hrRZryLOqPPBo4JVJ+DmkCctq0aRmlS793B1WRSmbaaTfE//AJGOid8uwWZ42BUqmkzfTTaGQPJoGm33j6Jiy3sVQwjQ0+Ou6DqDCdPMMHAfMpnwjm02NbqLZmGuAEnnA2Ezf5rnLyFR8CfX7N4Zo0k1Krhb+Y9ziTNyXB0egRjLm06dP4Q14+0ANXkDHhEclrUe5zyXEOa2dgACeg4qVlLU6Gt8cX8U+/ABcBbLT8yZUDZa4lpnSD4ehJ4+SFZrX1mCXF9Q+FgMWBALj92m2bnjsLm0tKi2kddR8EO2bDieQ5zvAAU1HIhPfuvWfOsBxMUy6WU2zYaW6Rtcgnil6Q6TexYoZDUp12NcWPovcO8cGFpAv4T4iQ02Ei8E7Jny7KGua1rR3VNkiKZhrr8BxHVQYXCVa1aSNNJtj6fZHVMReGiAlnOimPHYExXZKiJdSboeTMtJuefJCcdlTvvF54h0z/xMwmh+NhaOaHXUlkNEsK8o5G5/c1jq1NbJncHSYkfX2XTsHktN9NjmOkESSb6gYI/fVQZrkNOs3S9s8jxHkd1ayQjD0e6OpwZOmBJ0nYel1VzvRn9Kn3o5rhmfzcdQPCp3jf8AyLHfI0z6KfA1/C2YtEjieYlVH4qM3eCC3vXOYRxh7YHzgr1CqadQ2HxTBFr7gj3VaM7GnNslaac07AAkiSZESOPmuevcaNafsv36G4n5FPeVZoDr1uABFpJgdBPQ/JLHaPKtILbE6HOkcYIcPXf3SVapjxlxdoFZvUshrqwdTLeO/rxWrq5c0A8FUA3SRhSNEp2yvcFFsoqYhzgylqc47NF1BQwnNdT/AIe4FtCn3rWy94+KLBk7N9rppaJX2I1YYy7TRqT0Y4/QFUSa86dD55aTPtC7ri6pNMlrRqPEWXOM4wWMNRzgNIAtBmV0eJ0pMEZV2UqvOqqC0cj8R9OHqmU5MA2ALAWRjJ+zL3UWP7464uCNj5KerkuJb9lrx0sm5pCOLYAHZmob2915FiMSLdy73CyjyQvBnJe9f94+6mo46qNnFaAW2Psva04pVxOJcazXON5H1RvFZsH1PQJcxb5evHUTICNWCw7jKwIseCXhurdFjlcwORGq4hpAjgU2hdlCk9WmORYdjavRbjspWHAe6POIOLBgUrWhEh2YrfdHui3Z3sPUr1g15FNm7nbmOTRxcUeSBxZN2U7PVa1KqWkt1ju2vMhrNRh9TqQJAA3J6LpfZns9QwlPRSG0N1n4nEDcnzm3BW/9uZTotpUwGsZA3sABu4oN/vrRIaNUG0uAYTsTI+L0MLK3y0aYpR2EsyptLjVc6GsbFrEuvYHzMdUDzXNXvYAAWyL6jpY0DYGAXOd+7LbEYpzoe86jfSCPh/tHAfO+6qvxnhcNIJcAJ+71CKTA2jXBUa9Q/GxltwJgdXOsOWxUneva091UDiZ1F9OSCLCDIt6cUQwlTVTNJ0FgExtJJ3J3XswwMMa8bRBv7Rx5rm+6OSdWgbl1Wo1+uoxz3Os3TBa3mS10Ek22Ng0DqjuF7yo4tJc0CJkEETyniehhVW1gTRDTMAD14j3R9jidtlKUi0IWjR1aPC3goX05F1O6nCgrVICk/qbIV4BeLwxkEFTYSsRZ23NSh4Oy93cJaRRpmdYJhTswnEKBtMTyVrvS0gc+iZE39CtjMop1CC+m0uaQWktEtIMgg7gpdzHsXTeXOaXNc4km+oSTJsdhJ2Tc6qTwCq4itpFxZOpNaF4qS+JHMcZgnUXaDe2/Cei3zCKj6flpcY5tLSEe7VgOZrZEtv8AgUr4lullIjxEuBJ1R6LRB32YMsFB0tCzWw+qWmzhx5+fNUjl1Rt9Mjm24/T1RSsZqOa4Q9rjPI3my3uBKo4iKdAbHhzQ0barngQJgekp67HZyWDuTdp+Ho7iB5rnNOs+rWcTeSW9A3kmHKaxAF7tsTxkfCfUR7I8E1Qjk07OrYLGuI8QIvsVaNaTJQ7IsyFeiHfaFnf3Dj6i6I6QsjVOjUu1aJBVA2spqeOcNiquha6AuOCH+8O5fJZQ6Oq8uOFOplYPAKCrkzD9kT5K+2osVKidsnQEOQU5u0H0VqjkdL7g9lae8ranUQTYWkRtySl9wey3GSsa4Oa0AjkrbMQFJ3gKNsFI1LIWwavU3AGFNSGowP8AHXyXBMYTDF7omALknYBMeSQ1pc1uoxuTDGieL4uZ4CdkAeA4aRYDjeX+fIdFeo49waGfZH7/AMJuLoTkrCGNPeAS6Zklv2RBsQ3meZkrX/Ra2/CBAJBIsACPzUAe0b2LuPQCQr+HcatFpqO0aHEki2qCbeWx4oXQ9WD8Lgw9o7wkFwloB4cT5K1W7PM0jTqLuAJET7bIPVrtqvfU1EeGGidIkbRbhfyEq1UxtfS1gOsxOoHxRe02m0X+q52BV7F2rjGO0sp/ZgOOmJMfNHqVMaACB6rm9LEvFUaSW3uPLnITTgO0OkEVC5xkRAERHolcQxkvJcOXsfV1EfAZAFhqjc+Uq9VxYA5KjRxALC8bEk36pI7SdpH0nEi44j8lnlN6N+PEmrGrHZ6GzdAML2lD67mE/Zkehg/VIOYdrNR+KOnFL9XPajawe0wW/Od56IKLZRyS6R3PB5iOaJUMcHbLi2D7YPdG4mfkJ3TFlPbmm2GEnVyg3K5poCkmdOZdWC8Jfy/NC5oc5pbI2NlebjZgBcmM1YQ1KrmJ8J8lu1yr4uqE1g0IGY4t1Oq5p+F34odWJ0mnO06fyRjtXp4bygbCXGVshqzz83bozi8IwtNVzhrMQA2HAG+onj4tQQiudTbbc0eY0ENBMeIt2n4gXN+j/dU80wUOdpjyFt+hVEzK0KuVYYvxDaYIaH1Gt1HhJAlMWaZGcJXIadbSLyIdESHaeV0tVC5lQi4IM9bXH0XRcfhNZa8bPEucbkAgWA9V10znoqdlMxNKvpnw1BEf1Db8R6p6p4oHdcyxeYtFQGnqlhbJIAJLePsIXSGQ4Bw2IBHkRIUsq7spik6otCoF5zwqulbAqNFrJbLy0heXAs5iKlbhr9ip2nE8neyZ9fkthWWjl9CHH6i1GJIiHeyzSyqud5HmUziujWWZI6q0PcdLTtzI59AlcqGWNsSaWQVfvqankVQG9Qpwq0KbHljpDvsybO9efRS0cKw/5Kn6xf8AdmAaODgCXSizMCG0w770mf6QQAPfUVYwxpvdUaAPCQPcKziMEXs0h8R8NgY5fgkWVWO/2aVAqlQ1QWiQfaytljWDaTzKq0axojS8gHULgQL784n8VTxLHF0mYF7ze/VW5WZ3Bx2ixiHFxVfNMyn+S24A8V91DjMwAAa34iJ8h1WuBwB/6jrcR+YXJCt3omos1Uyw6Ww2Gatg4cfO9z0RTGP7pmk1NQLfFzA3Ia7iN7FAyx08+RWprAiLlrSb83flK5o5Mv06jHEEyDsD/wDrn6mwW1SiWnmXERax8uPohLHny39uF+at4TMzH9PIi8iII4AzsufQVT2H8fihSp6QdguV9ps11OKZe0GMquc1jGlzn7NEajIn4ZkeyB4jsPWPirAN6Ej5rBCSk7PYfwxE/BBrnF9TVxhrW7mLSTaJWtTAucSQCnfLuyrSbuEdLp0yrJaLPCGAzzEzzWmUktEFE4xRdpaNTYLXgyNy02dPkJ9+iIdocrGHxdSmwuLWkFjjZ1wHAwLcV1vEdkMPVaD3YEzcW4wgOc/wx7wk06jtYaANfiBA2E7j5ro5FfZKWJ/KwD2a7YPqkU6zr7NdsCeR6/VP+ExFNjbuEpB7I9gnHEvGLYWtpQdJ2qGSBB4tsSY6J7xbsNT2pM1cBAU8nFPori5tfEEqWOlpcNuHXy6KhisVOy9oq1I8MDgBwHkpDgNIvMpUMxQzbCl7tzZVWYTRBTJj8PbzQvE0hHktMZdUZZx7sEvqEOkcCD7XChzasHO3mw25qzVbxHBaYmk0Uy8N1GOG+yumZZxFjNGQBxJt+X4p2ZjXMpNeT/0mhotZ1QNgm/IyOcgpGzCoXsdzBBHnKNjMf5FOk4HwiJGx8+t07jdEU6BlCS5ztyQfqun9nHE4WkTvoA9rD5AJP7LZIKtTU5rjTAmdgXWgTx42Ce2U4AAsBYAbAJMrvopjXkn0rBYoTK9JUaK2b3XlDpPNZXUdYHDFnQsqShQL3BrRJJgJhS7kmV99UAPwi7vIcPVM2Z5i1giwW+W5eMPTjdxu48z06Jd7SjU07hQm70bcMOKtgjtFmEiDediOB6FDMt7WkeCobiwdzHVB8ZiHDwkyOHmtst7POxHjJLGiwMXdzjoOaRRvovJqKthvJs9/9U4Tao23mL/SU7UcXbyXMf8AS4enUbDq1QtMyxzWiR/VB+Up87GYZ9Umq+RSHwNJ1FzuZIAEDy38krxtDLMmg/g8uF3vEu3/ALeQHVDs8JDTxCLYnE6CTEg7jYiEndpc9DWEtMzaOIKakJyYCyyr3lV43jjyB5opiMWRABsOHNJWXdp3Yd9RwaHF8b7CJ4DfdQHtRWc/VqF9hobA9IstcIujzczXN0P1WtIA8tXQGR7qs+qBxgbQDf8AfuljA9qXizgCDxiDfj19Uw4d4e0abC0+W6LVCJ2TssASftTAuZ4AQNjy5oVnPaPufDTPjkNc4XbTk7DgX7yeHzW+b5maVF0AteSWTedOgGW8iZI90oupB0sB8Nem1zCf+43h5yCPVY23mk4/Kt/X9D0MWNQipPb/AC/Uaf4ZZo0YjEPqmXt8LSdw2bn1gKftN2r1PeBfgOMJAZULS2o1xaXjQ4j7NQcT52VapWeZLpJaYeOY5qvpK+tDPI/OxxynPmhsE31W6g/qulZPGqZnSz5u/wAFfPrfA6Jlrtj0Tr2b7X1GMdSkajFz9poEAi/uEJ4/YRZeO9HaMubFOn6n3cVfpMElI3ZztzSc5tKodDgAGybOMcDtO5hPFJwNwppU+xnLkrRVzPKm1GxtxB2IPohg7PM1apeHciQ4DykFMe6rVTwKEorY0JvRTY1zfLyVXEvBV+oLIViyBxQHegTmLvkgmNcAIV3McVvxQw0i+5VkZ5EVGnqBEbqwMJpVzBUhsNgpsdRmw6JuQnEVM17KawH07EO1FuwdG1+BQWvnjqToOGAaDB1gucfM8D5QuoYah4ACoKmEI225G4PpzTPIxfRQPyfO290zSJplstIsQORHMFHMPimv+Ez04+yXKuHayA1ukS6w2E6Sfmo9cXFvVBSJNU6G7QtXNQLDZ25u/iHXf3/NFsNmbH7GDyO/6prASwVhSyvLrOApYm7s3k/dt1u+Nw2+638ygWUUQazAfvD5XTyWpZMrjS2U8YbFJee1XXsSOic8YYBSPnuJgmCpGoUsRvMA32IkeoWuZZvUqnQYYz7rdiOp4jpsrFYat+PFC8RQeXBgBL5gAAkuPSN0YumPKKkrL2U4J1Wqykzd5AH4nyABPouzYbBto02sbIaxsA8TzJ67n1SV/D/s+6gXVsQA15GljCQS0H4nOiwJsI33RftF2jDGnSbrpdk6IM+zfRN5HMbj8/Jc2z3PNZ8NjsSLA+iznWaOquJkj9/NVcj7N1MY54Y4N0AS43udgBxNj7IqPFWxXK3SNu0OR0qeFpVmuPeENDxMteXX9CNrWMJcpPm4V3tC99N/+mNUVBRJEgQJ4+ZHw+hQdtQtMtP5HzC1YrUezH+0cXP4RjynLXVfFwmPPzPBOdLDhto0gARsfTbeyodlM0oYim2nT/l12tju3R4zFywmzuJg3RapQIdBEkQbiBtB+vRCUrEUaKOZ0A9hDjvafun7Lj6mDtYnkkruHQ6lBD2E1KfMOHxsHtIXQCQYBmD8Q5jaD9Eq53RFQvdSM1KDgHkdB4XHn9x3UTxWSX8OfPw9/wCzdhnyjw8rX39+QFWc13iNqdaz/wCiqOPvfyKq1ZbJMa6dng7PZsD++iuPe27iIpVrPH/bq/u/koquHLjoeAalPb/3KfC/OFsgk3TEm6Vr7+9P8GD6eHEGbEzAnhcxf+35rLQT4bhwJLCd7firjPEBccJuHcBIIN9g75KDEUPIObPMXHEcPsu91eePkvqZIzp9+TTGY01GtJtUaQHDaYNnDrz9F1j+HXbk1CMPWd4/sE/aG+n+4fMLkVelrkj4m2cBxjiFjCYkgtcHEFpBBBggi8grLKPNU9lVJ43a0fUZxsKjiM0E2XIsB/FdxphtVvjAjUNndSBsVZw/bnXcO/TzWZ45eTassNo6k/HSELxQLks4LtYTsQf35otQzmd0vGg87NKuXFy9/pA0cJ+ixVzwGwVSpiS4wJTCF6hDfUqw1wQ55IU+EeSVwArQaHbfsrd1O8KXCNtb981vXaGNLzYAEpWyiQrZwB3pA+yPmf8ACF4mzSrHeaiXndxn02AUVenIVUYpd9k2Ep6mDyUD2wYU2FqaWwvYlkwfVFOhWiH/AFVThVfHmV5YIXk3ITiNGUia9P8AuHyv+CfWiySezxnEN8nfROupLLZohop41kgpI7Q5fYkDZP2IbZB8TgQ4RG/NSfRpj2jmWXZXVr1hTpDf4ifha3i4/u66hlnZ2lQaNIBfEF5HiPO/AdApMty9tJsNaATuYEnzKmxOIi3FcM7BuY7Fc57Rkh26fsfXt6LnXafFAusmhsWbVC3mWK0NJVXKO1tbDsf3Z0l4I9eY6i91DnNewE77xyH6oSapMCbDYTsOQWlRUtmRzcNEs+p49VkqNpstiVYys0O4IsQbEcD0TxkPbmq6KWIAq2hrzap5Od9r1E9UkAKem+ErVhTo6nRxbXgvYZjcE+Jt+fEb3HRBKGSCi8vplzmjUC2NRcx1yx7dzJnxiXbWMXE5VmBI1T4hysU00apqMBdDXjlYchPIqUoppxemUi2naFLG0G0zqHiw9UX6Dgej2mxVQ0DIpE/zGXov4PbuBP09k042gDqDxDXGXx94n/qDmY+LmDzAS5iMHpPcvMCZpVODSbgT907hRxNxfpy/B+6Nlqa5r8fp9/4KjyHeMCCCO9ZpmDcamg8N1qHWF4kTxbxnjI+/7lXW4Z73T8OIYDqadqreMczG4/YjGCL5NOzftjVHdkb26yQPNb1mio/E9GWeGV/Ct/f9vYHk/a9vkCeokQPVDg6A7ib3RKo6TbYfQbIUweE9SpK38T8iSfyrwaNUlJxBlpIPMKSlR2U5Zp5IihHLc+fTMuY1/mLo9R7XNdw0+YSeOq0qO4C5SOCYyyNHRcJnVJxu9vuiZz2i0WcFy/D4eDfc2J8xZSUKpgXuPwS+iOs9HRKOcd6+GpvyrBgASuJsz+pQcHDjy3/JOfZvtbVrzpe10RINnR5D6qUoNF4ZEzqlJzQl/tbmVhSad7u/tHD1NlVp5sQ0ufsOu55Dqg9R5c4uduTJ/Aeiml5GyT6pGQT+K9uo3OJspTCYgV3i/RXXbKuQtnYgG37hcca92F5akBZXHUOHZVv86eTT9QE3hKvZJkveeg+v6JqCMtlYfymr7qE01NCiqvgJGVj7Ihr1NIshFTEcSrWKfKA4/E8AgkPJ0gbnGPNzJjYQkLMHOLiSCnTEstqIk8NvdJ+NJBJ59VeCMs5MV86pkOaTsRt1H+UPYVezypLmjiAfmUPYtEdGeWydpWxK0aVsAmJmQtwVqshEBcy/Eljw68AzHPqui5ZD2S24Ik9TyHI7dFzNpTN2ZzjuzoefC6wPL9FOURosbXYBr9Q1FrjBZNhMzE7ibQeaW61IXoVhDZ8LiI0Hkf6SfaZ2NmQOkA9POwvB9eCgzCgyr4akAj4X3jyJ4jhPBZ5wU1T/AOF4TcHaFqthnS2jUJFQH+TVm87hjjz5Hjso+0eO7tvct0h7oNcttqfEQOguI6u5oxhappP0VhtHdu4tvYTsW8uU+yZjGnvHOIO53+QUsanOfGfy9/19jVlyxULht/l7mKDdxPBDqjogCbWHL9UYp4YC55T8uKAtddbzzkT03lbF0rDFNSpoAIiSVYyyhrqtZIbqIaCdgeHubeq2FAL1GjBtvwjgVwUTVKRDjwIMFQx4z1v+aOZiz+cHOECq0OI/r03H/l9UOxOGgyOB+R4IpgaM4bLWVnNpvJGrZw4OMATzCxgexmJBc6RScw+El0SZiZBloi8kXUdWqNBE3af/ALIke14cGNcYkCY+8LHVzJieO6SV+B4tDTTe57WB1TUWASYgPeBd0Rtcx78VivX0C9vIyEBpYhsS10dZsUTw7KtiQNPNwIt1BWdoqmb/AO5DhJPkpKdd7tgt6bGkna3LZXKZAQCVqoIbc/kFHTxTW3MlQ42tqceQ2/EqtiKZc0gGJEfJMokZZO+iV2YVJsLeS8lFzrn81hV9NC2z6G7KYeGOdzP0H6lMB2Q3JaOmiwdAfe/4onKz+TdVJEUqrXcrLyh+LdZKysQbj68AlAalaZKmzrHgWnohNfEDTBgefNMhJsoZ5mENgJQxFYlXM0rEuPFCMRWhpPJXiqRmkwFjqk1HH09rKJpWI4rLQrIkyZrltK0bssgIiG4UgUYUgRFJGFT03QqzVM1y44dOzGYmo3QbkWEk/vhEotj2Ry8+Jt+7pa7IP/mO/tnyv0vfZMuKqWB4XMX9j7KElTKxfRRdigG6agln2Tu5gM7SLjoh2e5Y51NpZFRu8t2P9XnFo4Qos6xWlpJHRoJ3ff5Dc+3FL2XdpauHcQ10tcZe07E8SDwPUIpHMkzUGlRAdu+3UD/CC02Wn9lWs5zLvqhcJgCGg79ZVOkE4hPKssMjlHzVZpUzUQBPAhpqMLiNJI8PqmilgsM2hUMAvJMWJiDaEjtdBlM1WtppMHMD5pJIZMs53hu8wrajd6cE+ROmR/y+qXn1SWE8SP8A5D9hMuVEf9N+z2ubfYEtOk+eoNS49kggbwflb8V0fYLKLBLiDeYPy/RDXN0uI5Eong7Ob5QfOUJrVTJPMn6pwBNoq02F12tOkjmHEAtI9E2dnc9FRsVd2mN7G31+SCZvV1UWcZiP+DGthQ4fCOptBNpItx8/mk48l2G+OjoDgCJbAHL8lo+oA0k8PeeCpv7PVmsZUpPuWg6CJuRJEG303S/jcxrB3jMwfugAdOc9CoqFso5dBny+a0iVXwONDxbfiFcJgcJ+iZozg9+Vsk+AexWVPqPVeRtnHecM2AByAHsFUzXtBQww/m1WtPKZcfJouuZ5/wDxKrVJbSJos2tBqkRxds3yF0mVMUS4nidyTLj5k3SxxN7Nksqvo6hif4mBxLcPQqVDzcdA8+JhB8w7UY5+wosB6Fx+ZSjk2eihqDmlwcZkb/NHaObMrg6dxuCLrnHj4F9SUvIFzTEYokF1Rpv91CMZmeIHhcQQj2Nff9EHzIJosRt+4MZmkmHS0/IrTFeIQsVWA7rSi7RY3b14H8k7QLKjqMLXu0RqUlVexMmBkMLzeqzK8mQhst1osgpgEo/cBSMdBUDSpWoADXZ3Hd3WaedvfmnOqyQ4mzGjUTExPAc3Gdv0XOqTiCI3+nVP+IzFoy9r93Obv/XJaT5qUl2PFiD2jzd1WrbwtaNLW/dEzf8AqPFBSZW1W7i7mV6kyUxxq0K1Rp7XW9LC3kqQU/kiA85kEwQshqzZb02SuBRmrQLQCRZwkHmFewbi5zATLW/U7A+tkaw2EY7DDV4jaI2HXnNkEqNcwnTwPqkuxqoMvxEYimGkaQWcLlx39JlL3eHW7zcPmpKOKl7XCbOBI/qBXsZT01Xj+s/VFILKeHPMxGpC6wMkDZEq1QR5alVqOBIjjARAMOGY0Nadw0mPM/4V3KqBxFamzg4megBkn2CFUDDHDnceabv4d4IzUq/d8LfN13fKPdBukBdsen0mlsbcunJL+a5LTqE94yTHxCxI8+I6FHlh9CRe/wCHkoNWXTOc43su6ke8w79Q5GJHTkUNxGNe0gd28O5Fpj05p8zPLal4kjm0X/5D8kGbBJD3SBeD14+W/sim/JKVWLfdVjfS+/8AVHymy8mTXT5fv2WUOw8l7Cw8qMouzANETc9VKKDQbAeyo8qHWJi/3TibBWqNEsG5k8kQcVQxDkjm2MoJFSri3NvqKr1cxcRfZYrCVSqP5pkKzP8ArOYW3eg8VSe660VBaGI05a08x+lvZUKzIR7s7hxVwTuDqTzfm13ij0M+6FVqcknl9VwGC3NWFPWCrOKdCM3leC1CyEQG8qVjlCxTU22nkuOLVAc/X8lPjc1P+nNMmzZLY5nn0Fz5lU5gKljHeH1H5pTkV46qWk6FllIQvMZJQHLFCoQVZ7wHp9FXpujqt3OlcAkpVNToPPgFZfQk8hHDmqlNo68v8Kw/GRIi6DOGXL8KW0rxDRaDJJN/oUOGHcX2aYnkiuUZiO7a5zRIbuBfluTyXmYvUXECIsPX/CS2hugCAO+b1e0Dn8QlVcUS6o8/1uPzWuJq/wA4EcHj5H9FLmDdNV4H3j9U6FZT0gh88AfooQwF1MDlKlxNOGvv0UmWYQFznH7LR7udH4IgLLrLq/ZPKxSwzG/aPjd5uvHtC5lRaDUYHXbqaD1GofmuzPdp2STHgRnD33VhzxFlE13NbtqiJhTooatqXSP2wyLQTXpggTLtJjSTuY2g+ScKtWdrKImd7oitWcm/3x/Jv/ifwK8uiO7L4Yme6bfzH4rya0LR/9k=">
            <a:hlinkClick r:id="rId3"/>
          </p:cNvPr>
          <p:cNvSpPr>
            <a:spLocks noChangeAspect="1" noChangeArrowheads="1"/>
          </p:cNvSpPr>
          <p:nvPr/>
        </p:nvSpPr>
        <p:spPr bwMode="auto">
          <a:xfrm>
            <a:off x="0" y="-1179513"/>
            <a:ext cx="4173538" cy="2465388"/>
          </a:xfrm>
          <a:prstGeom prst="rect">
            <a:avLst/>
          </a:prstGeom>
          <a:noFill/>
          <a:ln w="9525">
            <a:noFill/>
            <a:miter lim="800000"/>
            <a:headEnd/>
            <a:tailEnd/>
          </a:ln>
        </p:spPr>
        <p:txBody>
          <a:bodyPr lIns="86493" tIns="43247" rIns="86493" bIns="43247"/>
          <a:lstStyle/>
          <a:p>
            <a:endParaRPr lang="en-US" dirty="0"/>
          </a:p>
        </p:txBody>
      </p:sp>
      <p:sp>
        <p:nvSpPr>
          <p:cNvPr id="18445" name="AutoShape 4" descr="data:image/jpeg;base64,/9j/4AAQSkZJRgABAQAAAQABAAD/2wCEAAkGBhQSERUUExQVFRUWFxgYGBgXFBgXFxcUGBUcFxcYFxcaHCYeGhokGhUUHy8gJCcpLCwsFx4xNTAqNSYrLCkBCQoKDgwOGg8PGiwcHBwpLCwsKSwpKSwsLCkpLCwsLCwpLCwsLCwpLCwsLCkpKSwsKSwsKSwsLCwsLCkpLCkpKf/AABEIAK4BIgMBIgACEQEDEQH/xAAcAAACAgMBAQAAAAAAAAAAAAAFBgMEAQIHAAj/xAA/EAABAwIEAwYDBgUDAwUAAAABAAIRAyEEBRIxQVFhBhMicYGRMqGxQlLB0eHwByNicvEUFYIzU5IkY6LC0v/EABkBAAMBAQEAAAAAAAAAAAAAAAECAwQABf/EAC4RAAICAgIBAgQDCQAAAAAAAAABAhEDMRIhQRNRIkJh8IGh4QQUIzJxkbHR8f/aAAwDAQACEQMRAD8A5YGqehiCxwc3cFOlPA0qbA17A+BuIQfMso1v/lMIBRlBKPK0yccjcuLi0HsVmba+GY4bhzZHGZCxmj5qf8QlTBudTq926R4hI6yEz5if5noFnUaZdu0VMQzwFJlXASTBhN2LqeEjolhtS6rEmyGngnjqsvwlSQRIIV+nUU7Xp6Fs87NqjwGuB/VR1cI5xktcPQqYFHMrz6PDUEjnxUFiUHaLvM5qmUjRZWZTYAGPaIc47FS1+xZDS4vYGASXEwAOqbMLTp1I0AOlLlTD1syxAo0QTSa4hrRZryLOqPPBo4JVJ+DmkCctq0aRmlS793B1WRSmbaaTfE//AJGOid8uwWZ42BUqmkzfTTaGQPJoGm33j6Jiy3sVQwjQ0+Ou6DqDCdPMMHAfMpnwjm02NbqLZmGuAEnnA2Ezf5rnLyFR8CfX7N4Zo0k1Krhb+Y9ziTNyXB0egRjLm06dP4Q14+0ANXkDHhEclrUe5zyXEOa2dgACeg4qVlLU6Gt8cX8U+/ABcBbLT8yZUDZa4lpnSD4ehJ4+SFZrX1mCXF9Q+FgMWBALj92m2bnjsLm0tKi2kddR8EO2bDieQ5zvAAU1HIhPfuvWfOsBxMUy6WU2zYaW6Rtcgnil6Q6TexYoZDUp12NcWPovcO8cGFpAv4T4iQ02Ei8E7Jny7KGua1rR3VNkiKZhrr8BxHVQYXCVa1aSNNJtj6fZHVMReGiAlnOimPHYExXZKiJdSboeTMtJuefJCcdlTvvF54h0z/xMwmh+NhaOaHXUlkNEsK8o5G5/c1jq1NbJncHSYkfX2XTsHktN9NjmOkESSb6gYI/fVQZrkNOs3S9s8jxHkd1ayQjD0e6OpwZOmBJ0nYel1VzvRn9Kn3o5rhmfzcdQPCp3jf8AyLHfI0z6KfA1/C2YtEjieYlVH4qM3eCC3vXOYRxh7YHzgr1CqadQ2HxTBFr7gj3VaM7GnNslaac07AAkiSZESOPmuevcaNafsv36G4n5FPeVZoDr1uABFpJgdBPQ/JLHaPKtILbE6HOkcYIcPXf3SVapjxlxdoFZvUshrqwdTLeO/rxWrq5c0A8FUA3SRhSNEp2yvcFFsoqYhzgylqc47NF1BQwnNdT/AIe4FtCn3rWy94+KLBk7N9rppaJX2I1YYy7TRqT0Y4/QFUSa86dD55aTPtC7ri6pNMlrRqPEWXOM4wWMNRzgNIAtBmV0eJ0pMEZV2UqvOqqC0cj8R9OHqmU5MA2ALAWRjJ+zL3UWP7464uCNj5KerkuJb9lrx0sm5pCOLYAHZmob2915FiMSLdy73CyjyQvBnJe9f94+6mo46qNnFaAW2Psva04pVxOJcazXON5H1RvFZsH1PQJcxb5evHUTICNWCw7jKwIseCXhurdFjlcwORGq4hpAjgU2hdlCk9WmORYdjavRbjspWHAe6POIOLBgUrWhEh2YrfdHui3Z3sPUr1g15FNm7nbmOTRxcUeSBxZN2U7PVa1KqWkt1ju2vMhrNRh9TqQJAA3J6LpfZns9QwlPRSG0N1n4nEDcnzm3BW/9uZTotpUwGsZA3sABu4oN/vrRIaNUG0uAYTsTI+L0MLK3y0aYpR2EsyptLjVc6GsbFrEuvYHzMdUDzXNXvYAAWyL6jpY0DYGAXOd+7LbEYpzoe86jfSCPh/tHAfO+6qvxnhcNIJcAJ+71CKTA2jXBUa9Q/GxltwJgdXOsOWxUneva091UDiZ1F9OSCLCDIt6cUQwlTVTNJ0FgExtJJ3J3XswwMMa8bRBv7Rx5rm+6OSdWgbl1Wo1+uoxz3Os3TBa3mS10Ek22Ng0DqjuF7yo4tJc0CJkEETyniehhVW1gTRDTMAD14j3R9jidtlKUi0IWjR1aPC3goX05F1O6nCgrVICk/qbIV4BeLwxkEFTYSsRZ23NSh4Oy93cJaRRpmdYJhTswnEKBtMTyVrvS0gc+iZE39CtjMop1CC+m0uaQWktEtIMgg7gpdzHsXTeXOaXNc4km+oSTJsdhJ2Tc6qTwCq4itpFxZOpNaF4qS+JHMcZgnUXaDe2/Cei3zCKj6flpcY5tLSEe7VgOZrZEtv8AgUr4lullIjxEuBJ1R6LRB32YMsFB0tCzWw+qWmzhx5+fNUjl1Rt9Mjm24/T1RSsZqOa4Q9rjPI3my3uBKo4iKdAbHhzQ0barngQJgekp67HZyWDuTdp+Ho7iB5rnNOs+rWcTeSW9A3kmHKaxAF7tsTxkfCfUR7I8E1Qjk07OrYLGuI8QIvsVaNaTJQ7IsyFeiHfaFnf3Dj6i6I6QsjVOjUu1aJBVA2spqeOcNiquha6AuOCH+8O5fJZQ6Oq8uOFOplYPAKCrkzD9kT5K+2osVKidsnQEOQU5u0H0VqjkdL7g9lae8ranUQTYWkRtySl9wey3GSsa4Oa0AjkrbMQFJ3gKNsFI1LIWwavU3AGFNSGowP8AHXyXBMYTDF7omALknYBMeSQ1pc1uoxuTDGieL4uZ4CdkAeA4aRYDjeX+fIdFeo49waGfZH7/AMJuLoTkrCGNPeAS6Zklv2RBsQ3meZkrX/Ra2/CBAJBIsACPzUAe0b2LuPQCQr+HcatFpqO0aHEki2qCbeWx4oXQ9WD8Lgw9o7wkFwloB4cT5K1W7PM0jTqLuAJET7bIPVrtqvfU1EeGGidIkbRbhfyEq1UxtfS1gOsxOoHxRe02m0X+q52BV7F2rjGO0sp/ZgOOmJMfNHqVMaACB6rm9LEvFUaSW3uPLnITTgO0OkEVC5xkRAERHolcQxkvJcOXsfV1EfAZAFhqjc+Uq9VxYA5KjRxALC8bEk36pI7SdpH0nEi44j8lnlN6N+PEmrGrHZ6GzdAML2lD67mE/Zkehg/VIOYdrNR+KOnFL9XPajawe0wW/Od56IKLZRyS6R3PB5iOaJUMcHbLi2D7YPdG4mfkJ3TFlPbmm2GEnVyg3K5poCkmdOZdWC8Jfy/NC5oc5pbI2NlebjZgBcmM1YQ1KrmJ8J8lu1yr4uqE1g0IGY4t1Oq5p+F34odWJ0mnO06fyRjtXp4bygbCXGVshqzz83bozi8IwtNVzhrMQA2HAG+onj4tQQiudTbbc0eY0ENBMeIt2n4gXN+j/dU80wUOdpjyFt+hVEzK0KuVYYvxDaYIaH1Gt1HhJAlMWaZGcJXIadbSLyIdESHaeV0tVC5lQi4IM9bXH0XRcfhNZa8bPEucbkAgWA9V10znoqdlMxNKvpnw1BEf1Db8R6p6p4oHdcyxeYtFQGnqlhbJIAJLePsIXSGQ4Bw2IBHkRIUsq7spik6otCoF5zwqulbAqNFrJbLy0heXAs5iKlbhr9ip2nE8neyZ9fkthWWjl9CHH6i1GJIiHeyzSyqud5HmUziujWWZI6q0PcdLTtzI59AlcqGWNsSaWQVfvqankVQG9Qpwq0KbHljpDvsybO9efRS0cKw/5Kn6xf8AdmAaODgCXSizMCG0w770mf6QQAPfUVYwxpvdUaAPCQPcKziMEXs0h8R8NgY5fgkWVWO/2aVAqlQ1QWiQfaytljWDaTzKq0axojS8gHULgQL784n8VTxLHF0mYF7ze/VW5WZ3Bx2ixiHFxVfNMyn+S24A8V91DjMwAAa34iJ8h1WuBwB/6jrcR+YXJCt3omos1Uyw6Ww2Gatg4cfO9z0RTGP7pmk1NQLfFzA3Ia7iN7FAyx08+RWprAiLlrSb83flK5o5Mv06jHEEyDsD/wDrn6mwW1SiWnmXERax8uPohLHny39uF+at4TMzH9PIi8iII4AzsufQVT2H8fihSp6QdguV9ps11OKZe0GMquc1jGlzn7NEajIn4ZkeyB4jsPWPirAN6Ej5rBCSk7PYfwxE/BBrnF9TVxhrW7mLSTaJWtTAucSQCnfLuyrSbuEdLp0yrJaLPCGAzzEzzWmUktEFE4xRdpaNTYLXgyNy02dPkJ9+iIdocrGHxdSmwuLWkFjjZ1wHAwLcV1vEdkMPVaD3YEzcW4wgOc/wx7wk06jtYaANfiBA2E7j5ro5FfZKWJ/KwD2a7YPqkU6zr7NdsCeR6/VP+ExFNjbuEpB7I9gnHEvGLYWtpQdJ2qGSBB4tsSY6J7xbsNT2pM1cBAU8nFPori5tfEEqWOlpcNuHXy6KhisVOy9oq1I8MDgBwHkpDgNIvMpUMxQzbCl7tzZVWYTRBTJj8PbzQvE0hHktMZdUZZx7sEvqEOkcCD7XChzasHO3mw25qzVbxHBaYmk0Uy8N1GOG+yumZZxFjNGQBxJt+X4p2ZjXMpNeT/0mhotZ1QNgm/IyOcgpGzCoXsdzBBHnKNjMf5FOk4HwiJGx8+t07jdEU6BlCS5ztyQfqun9nHE4WkTvoA9rD5AJP7LZIKtTU5rjTAmdgXWgTx42Ce2U4AAsBYAbAJMrvopjXkn0rBYoTK9JUaK2b3XlDpPNZXUdYHDFnQsqShQL3BrRJJgJhS7kmV99UAPwi7vIcPVM2Z5i1giwW+W5eMPTjdxu48z06Jd7SjU07hQm70bcMOKtgjtFmEiDediOB6FDMt7WkeCobiwdzHVB8ZiHDwkyOHmtst7POxHjJLGiwMXdzjoOaRRvovJqKthvJs9/9U4Tao23mL/SU7UcXbyXMf8AS4enUbDq1QtMyxzWiR/VB+Up87GYZ9Umq+RSHwNJ1FzuZIAEDy38krxtDLMmg/g8uF3vEu3/ALeQHVDs8JDTxCLYnE6CTEg7jYiEndpc9DWEtMzaOIKakJyYCyyr3lV43jjyB5opiMWRABsOHNJWXdp3Yd9RwaHF8b7CJ4DfdQHtRWc/VqF9hobA9IstcIujzczXN0P1WtIA8tXQGR7qs+qBxgbQDf8AfuljA9qXizgCDxiDfj19Uw4d4e0abC0+W6LVCJ2TssASftTAuZ4AQNjy5oVnPaPufDTPjkNc4XbTk7DgX7yeHzW+b5maVF0AteSWTedOgGW8iZI90oupB0sB8Nem1zCf+43h5yCPVY23mk4/Kt/X9D0MWNQipPb/AC/Uaf4ZZo0YjEPqmXt8LSdw2bn1gKftN2r1PeBfgOMJAZULS2o1xaXjQ4j7NQcT52VapWeZLpJaYeOY5qvpK+tDPI/OxxynPmhsE31W6g/qulZPGqZnSz5u/wAFfPrfA6Jlrtj0Tr2b7X1GMdSkajFz9poEAi/uEJ4/YRZeO9HaMubFOn6n3cVfpMElI3ZztzSc5tKodDgAGybOMcDtO5hPFJwNwppU+xnLkrRVzPKm1GxtxB2IPohg7PM1apeHciQ4DykFMe6rVTwKEorY0JvRTY1zfLyVXEvBV+oLIViyBxQHegTmLvkgmNcAIV3McVvxQw0i+5VkZ5EVGnqBEbqwMJpVzBUhsNgpsdRmw6JuQnEVM17KawH07EO1FuwdG1+BQWvnjqToOGAaDB1gucfM8D5QuoYah4ACoKmEI225G4PpzTPIxfRQPyfO290zSJplstIsQORHMFHMPimv+Ez04+yXKuHayA1ukS6w2E6Sfmo9cXFvVBSJNU6G7QtXNQLDZ25u/iHXf3/NFsNmbH7GDyO/6prASwVhSyvLrOApYm7s3k/dt1u+Nw2+638ygWUUQazAfvD5XTyWpZMrjS2U8YbFJee1XXsSOic8YYBSPnuJgmCpGoUsRvMA32IkeoWuZZvUqnQYYz7rdiOp4jpsrFYat+PFC8RQeXBgBL5gAAkuPSN0YumPKKkrL2U4J1Wqykzd5AH4nyABPouzYbBto02sbIaxsA8TzJ67n1SV/D/s+6gXVsQA15GljCQS0H4nOiwJsI33RftF2jDGnSbrpdk6IM+zfRN5HMbj8/Jc2z3PNZ8NjsSLA+iznWaOquJkj9/NVcj7N1MY54Y4N0AS43udgBxNj7IqPFWxXK3SNu0OR0qeFpVmuPeENDxMteXX9CNrWMJcpPm4V3tC99N/+mNUVBRJEgQJ4+ZHw+hQdtQtMtP5HzC1YrUezH+0cXP4RjynLXVfFwmPPzPBOdLDhto0gARsfTbeyodlM0oYim2nT/l12tju3R4zFywmzuJg3RapQIdBEkQbiBtB+vRCUrEUaKOZ0A9hDjvafun7Lj6mDtYnkkruHQ6lBD2E1KfMOHxsHtIXQCQYBmD8Q5jaD9Eq53RFQvdSM1KDgHkdB4XHn9x3UTxWSX8OfPw9/wCzdhnyjw8rX39+QFWc13iNqdaz/wCiqOPvfyKq1ZbJMa6dng7PZsD++iuPe27iIpVrPH/bq/u/koquHLjoeAalPb/3KfC/OFsgk3TEm6Vr7+9P8GD6eHEGbEzAnhcxf+35rLQT4bhwJLCd7firjPEBccJuHcBIIN9g75KDEUPIObPMXHEcPsu91eePkvqZIzp9+TTGY01GtJtUaQHDaYNnDrz9F1j+HXbk1CMPWd4/sE/aG+n+4fMLkVelrkj4m2cBxjiFjCYkgtcHEFpBBBggi8grLKPNU9lVJ43a0fUZxsKjiM0E2XIsB/FdxphtVvjAjUNndSBsVZw/bnXcO/TzWZ45eTassNo6k/HSELxQLks4LtYTsQf35otQzmd0vGg87NKuXFy9/pA0cJ+ixVzwGwVSpiS4wJTCF6hDfUqw1wQ55IU+EeSVwArQaHbfsrd1O8KXCNtb981vXaGNLzYAEpWyiQrZwB3pA+yPmf8ACF4mzSrHeaiXndxn02AUVenIVUYpd9k2Ep6mDyUD2wYU2FqaWwvYlkwfVFOhWiH/AFVThVfHmV5YIXk3ITiNGUia9P8AuHyv+CfWiySezxnEN8nfROupLLZohop41kgpI7Q5fYkDZP2IbZB8TgQ4RG/NSfRpj2jmWXZXVr1hTpDf4ifha3i4/u66hlnZ2lQaNIBfEF5HiPO/AdApMty9tJsNaATuYEnzKmxOIi3FcM7BuY7Fc57Rkh26fsfXt6LnXafFAusmhsWbVC3mWK0NJVXKO1tbDsf3Z0l4I9eY6i91DnNewE77xyH6oSapMCbDYTsOQWlRUtmRzcNEs+p49VkqNpstiVYys0O4IsQbEcD0TxkPbmq6KWIAq2hrzap5Od9r1E9UkAKem+ErVhTo6nRxbXgvYZjcE+Jt+fEb3HRBKGSCi8vplzmjUC2NRcx1yx7dzJnxiXbWMXE5VmBI1T4hysU00apqMBdDXjlYchPIqUoppxemUi2naFLG0G0zqHiw9UX6Dgej2mxVQ0DIpE/zGXov4PbuBP09k042gDqDxDXGXx94n/qDmY+LmDzAS5iMHpPcvMCZpVODSbgT907hRxNxfpy/B+6Nlqa5r8fp9/4KjyHeMCCCO9ZpmDcamg8N1qHWF4kTxbxnjI+/7lXW4Z73T8OIYDqadqreMczG4/YjGCL5NOzftjVHdkb26yQPNb1mio/E9GWeGV/Ct/f9vYHk/a9vkCeokQPVDg6A7ib3RKo6TbYfQbIUweE9SpK38T8iSfyrwaNUlJxBlpIPMKSlR2U5Zp5IihHLc+fTMuY1/mLo9R7XNdw0+YSeOq0qO4C5SOCYyyNHRcJnVJxu9vuiZz2i0WcFy/D4eDfc2J8xZSUKpgXuPwS+iOs9HRKOcd6+GpvyrBgASuJsz+pQcHDjy3/JOfZvtbVrzpe10RINnR5D6qUoNF4ZEzqlJzQl/tbmVhSad7u/tHD1NlVp5sQ0ufsOu55Dqg9R5c4uduTJ/Aeiml5GyT6pGQT+K9uo3OJspTCYgV3i/RXXbKuQtnYgG37hcca92F5akBZXHUOHZVv86eTT9QE3hKvZJkveeg+v6JqCMtlYfymr7qE01NCiqvgJGVj7Ihr1NIshFTEcSrWKfKA4/E8AgkPJ0gbnGPNzJjYQkLMHOLiSCnTEstqIk8NvdJ+NJBJ59VeCMs5MV86pkOaTsRt1H+UPYVezypLmjiAfmUPYtEdGeWydpWxK0aVsAmJmQtwVqshEBcy/Eljw68AzHPqui5ZD2S24Ik9TyHI7dFzNpTN2ZzjuzoefC6wPL9FOURosbXYBr9Q1FrjBZNhMzE7ibQeaW61IXoVhDZ8LiI0Hkf6SfaZ2NmQOkA9POwvB9eCgzCgyr4akAj4X3jyJ4jhPBZ5wU1T/AOF4TcHaFqthnS2jUJFQH+TVm87hjjz5Hjso+0eO7tvct0h7oNcttqfEQOguI6u5oxhappP0VhtHdu4tvYTsW8uU+yZjGnvHOIO53+QUsanOfGfy9/19jVlyxULht/l7mKDdxPBDqjogCbWHL9UYp4YC55T8uKAtddbzzkT03lbF0rDFNSpoAIiSVYyyhrqtZIbqIaCdgeHubeq2FAL1GjBtvwjgVwUTVKRDjwIMFQx4z1v+aOZiz+cHOECq0OI/r03H/l9UOxOGgyOB+R4IpgaM4bLWVnNpvJGrZw4OMATzCxgexmJBc6RScw+El0SZiZBloi8kXUdWqNBE3af/ALIke14cGNcYkCY+8LHVzJieO6SV+B4tDTTe57WB1TUWASYgPeBd0Rtcx78VivX0C9vIyEBpYhsS10dZsUTw7KtiQNPNwIt1BWdoqmb/AO5DhJPkpKdd7tgt6bGkna3LZXKZAQCVqoIbc/kFHTxTW3MlQ42tqceQ2/EqtiKZc0gGJEfJMokZZO+iV2YVJsLeS8lFzrn81hV9NC2z6G7KYeGOdzP0H6lMB2Q3JaOmiwdAfe/4onKz+TdVJEUqrXcrLyh+LdZKysQbj68AlAalaZKmzrHgWnohNfEDTBgefNMhJsoZ5mENgJQxFYlXM0rEuPFCMRWhpPJXiqRmkwFjqk1HH09rKJpWI4rLQrIkyZrltK0bssgIiG4UgUYUgRFJGFT03QqzVM1y44dOzGYmo3QbkWEk/vhEotj2Ry8+Jt+7pa7IP/mO/tnyv0vfZMuKqWB4XMX9j7KElTKxfRRdigG6agln2Tu5gM7SLjoh2e5Y51NpZFRu8t2P9XnFo4Qos6xWlpJHRoJ3ff5Dc+3FL2XdpauHcQ10tcZe07E8SDwPUIpHMkzUGlRAdu+3UD/CC02Wn9lWs5zLvqhcJgCGg79ZVOkE4hPKssMjlHzVZpUzUQBPAhpqMLiNJI8PqmilgsM2hUMAvJMWJiDaEjtdBlM1WtppMHMD5pJIZMs53hu8wrajd6cE+ROmR/y+qXn1SWE8SP8A5D9hMuVEf9N+z2ubfYEtOk+eoNS49kggbwflb8V0fYLKLBLiDeYPy/RDXN0uI5Eong7Ob5QfOUJrVTJPMn6pwBNoq02F12tOkjmHEAtI9E2dnc9FRsVd2mN7G31+SCZvV1UWcZiP+DGthQ4fCOptBNpItx8/mk48l2G+OjoDgCJbAHL8lo+oA0k8PeeCpv7PVmsZUpPuWg6CJuRJEG303S/jcxrB3jMwfugAdOc9CoqFso5dBny+a0iVXwONDxbfiFcJgcJ+iZozg9+Vsk+AexWVPqPVeRtnHecM2AByAHsFUzXtBQww/m1WtPKZcfJouuZ5/wDxKrVJbSJos2tBqkRxds3yF0mVMUS4nidyTLj5k3SxxN7Nksqvo6hif4mBxLcPQqVDzcdA8+JhB8w7UY5+wosB6Fx+ZSjk2eihqDmlwcZkb/NHaObMrg6dxuCLrnHj4F9SUvIFzTEYokF1Rpv91CMZmeIHhcQQj2Nff9EHzIJosRt+4MZmkmHS0/IrTFeIQsVWA7rSi7RY3b14H8k7QLKjqMLXu0RqUlVexMmBkMLzeqzK8mQhst1osgpgEo/cBSMdBUDSpWoADXZ3Hd3WaedvfmnOqyQ4mzGjUTExPAc3Gdv0XOqTiCI3+nVP+IzFoy9r93Obv/XJaT5qUl2PFiD2jzd1WrbwtaNLW/dEzf8AqPFBSZW1W7i7mV6kyUxxq0K1Rp7XW9LC3kqQU/kiA85kEwQshqzZb02SuBRmrQLQCRZwkHmFewbi5zATLW/U7A+tkaw2EY7DDV4jaI2HXnNkEqNcwnTwPqkuxqoMvxEYimGkaQWcLlx39JlL3eHW7zcPmpKOKl7XCbOBI/qBXsZT01Xj+s/VFILKeHPMxGpC6wMkDZEq1QR5alVqOBIjjARAMOGY0Nadw0mPM/4V3KqBxFamzg4megBkn2CFUDDHDnceabv4d4IzUq/d8LfN13fKPdBukBdsen0mlsbcunJL+a5LTqE94yTHxCxI8+I6FHlh9CRe/wCHkoNWXTOc43su6ke8w79Q5GJHTkUNxGNe0gd28O5Fpj05p8zPLal4kjm0X/5D8kGbBJD3SBeD14+W/sim/JKVWLfdVjfS+/8AVHymy8mTXT5fv2WUOw8l7Cw8qMouzANETc9VKKDQbAeyo8qHWJi/3TibBWqNEsG5k8kQcVQxDkjm2MoJFSri3NvqKr1cxcRfZYrCVSqP5pkKzP8ArOYW3eg8VSe660VBaGI05a08x+lvZUKzIR7s7hxVwTuDqTzfm13ij0M+6FVqcknl9VwGC3NWFPWCrOKdCM3leC1CyEQG8qVjlCxTU22nkuOLVAc/X8lPjc1P+nNMmzZLY5nn0Fz5lU5gKljHeH1H5pTkV46qWk6FllIQvMZJQHLFCoQVZ7wHp9FXpujqt3OlcAkpVNToPPgFZfQk8hHDmqlNo68v8Kw/GRIi6DOGXL8KW0rxDRaDJJN/oUOGHcX2aYnkiuUZiO7a5zRIbuBfluTyXmYvUXECIsPX/CS2hugCAO+b1e0Dn8QlVcUS6o8/1uPzWuJq/wA4EcHj5H9FLmDdNV4H3j9U6FZT0gh88AfooQwF1MDlKlxNOGvv0UmWYQFznH7LR7udH4IgLLrLq/ZPKxSwzG/aPjd5uvHtC5lRaDUYHXbqaD1GofmuzPdp2STHgRnD33VhzxFlE13NbtqiJhTooatqXSP2wyLQTXpggTLtJjSTuY2g+ScKtWdrKImd7oitWcm/3x/Jv/ifwK8uiO7L4Yme6bfzH4rya0LR/9k=">
            <a:hlinkClick r:id="rId3"/>
          </p:cNvPr>
          <p:cNvSpPr>
            <a:spLocks noChangeAspect="1" noChangeArrowheads="1"/>
          </p:cNvSpPr>
          <p:nvPr/>
        </p:nvSpPr>
        <p:spPr bwMode="auto">
          <a:xfrm>
            <a:off x="0" y="-1179513"/>
            <a:ext cx="4173538" cy="2465388"/>
          </a:xfrm>
          <a:prstGeom prst="rect">
            <a:avLst/>
          </a:prstGeom>
          <a:noFill/>
          <a:ln w="9525">
            <a:noFill/>
            <a:miter lim="800000"/>
            <a:headEnd/>
            <a:tailEnd/>
          </a:ln>
        </p:spPr>
        <p:txBody>
          <a:bodyPr lIns="86493" tIns="43247" rIns="86493" bIns="43247"/>
          <a:lstStyle/>
          <a:p>
            <a:endParaRPr lang="en-US" dirty="0"/>
          </a:p>
        </p:txBody>
      </p:sp>
      <p:sp>
        <p:nvSpPr>
          <p:cNvPr id="18446" name="AutoShape 6" descr="data:image/jpeg;base64,/9j/4AAQSkZJRgABAQAAAQABAAD/2wCEAAkGBhQSERUUExQWFBUUGBgYFRgYFxwVFhoXGxgcGBcYGBwYHCYeFxkjHBccHy8gIycpLCwsFR4xNTAqNSYrLCkBCQoKDgwOGg8PGiwkHyQsNiwsMCwpLCwsLCwpLy0sLCwsLCwpLCwuLCwsLCksLCwsLCwsLCkpLCwsLCwsLCwsKf/AABEIARgAtAMBIgACEQEDEQH/xAAcAAADAAMBAQEAAAAAAAAAAAAFBgcAAwQBAgj/xABCEAABAgMEBQgIBQQCAwEBAAABAhEAAyEEBhIxBUFRYXETIoGRobGywQcUIyQyQmJyUoLC0fAzNKLhQ3MVkvFjU//EABsBAAMBAQEBAQAAAAAAAAAAAAQFBgcDAgEA/8QAOREAAQMCAgYHBwQCAwEAAAAAAQACAwQRBXESITEzQYEGEyNRYbHBIjJikaHR8CQ0QnIU8VKC4RX/2gAMAwEAAhEDEQA/AKgEiFS/3wyuK/0w1wpX+NJXFf6YiaU9qFR0H7hv5wSeIpF1le6y6aj4jE1JijXVPukvgfEYNrzaMZptim6Gf3XfpE+yXq5ivCYihVXX5RaNJD2Mz7F+ExD+UrFD0T1slzHqoTFNreac/Rwr2syjcweIRQErrqie+jc+2mN+D9Qh/wBeqEfSPVXuyHkjcP3A5pDvWv3pfBPhEcNhPtEfcnvEdN6Ve9Lp+HwiOSwq56PuT3iOsJ7IZeiuIR2Df6+iqT/xo8xVzjyPRnE/dSamd7m9bmVHy62+VMcuh1NaJRcfGjX9QjuvqgetqdqhGr6RAmwrSJqGHzJ741al9qgYPgHkpeXVOc/VV4mkL99E+xSdi/0mDxO+Al8H9X4KT5xmNMe1arGk1TNzSS22H26Cnsw3FQ7X84QcR2w8XKU8g7lnuTDOu3XNOMSF4eaPYaRHJiQFkbCRFkBpEa0vNwz5ia0Wof5GG3RV3tSt8B6qIxMey0pkuFMAtLbUK3bD5RRMWyJTceYfXEO9QoZ/SYqgVAPSYWrAe9o9V2w3XDzSdfCQTPB+geJUewU05ZMcwH6W7TGQBDOAwBVsFRoxgI7ihSv+qkr8/wCmGwQo3/P9L8/6YBoz2wQNB+4b+cEnkxR7qj3SXwPiMTYjKKTdQ+6S6aleIwdiG6Gf3TXFN0M/uu+2E8kv7VdxiRaI0QZilJUk4zJM2zj5ZhSQcNcwWIaK7amMtX2ndqMTK6VrExaJCjhVKUZsiZsBIE2WfpIJ6wdUNujsjmQTFvePX8yUXVsa+Vgd4+iY9AyES7WtUtKQifIRNQwZqjGkDUHIPSIaQaxySbEhJBAqlKkgvkFqClDg4DcI+7VMwJLEE5J2v5QJisDqiRsnhYnutxPJFwgMGiPy6RL0f3Uz8vhEclkotP3DvEdF4R7woE1ZPhEclmHPTscd8eot0Ldysody3L0VV2RiRXq848A749OdTsidUkp5fqUfWqN8Ccw51jygHJSQoF8iDlBy/wBLHrAJeqBk+1ULYlJd2Marhh0qGP8Aqpip1TuzVm1QIvan3ZW4p7/9wUlVSOEDrzp92XuwnP6hGYwm0rc1XU29bmEgvw6ocrkzPZL+/vSP2hMKjtaGu46ubMD60nsMNq3clPq8dgU04qGJDeJk2udl/UV3vFd6YkV85mG2TWIqp8tqQfODOir/ANQ8fD6hRGJjswfFbbozCLZKciqm6wR5xWxqiKXdWo2uS5Lcond8wiyolgNHnpXqqIz8PqV9wvXG4eK+pkpzlHkeqAjyJUP1Jvcrr5MQoX//AOL8/wCmHB4T7/ikr8/6YLpN6ERh/wC4b+cEmkRSLq/2srgrxGJw2UUi6n9pL/N4jB1fuxmm2K7oZ/dEbQeYX2HuiHyrRyM5E5IcoLkbR8w6QYuE4c08Ilt2NAcvMJVRKWcs+dQEg0cirnKkM+j9VFTwzul2ahntUTXRPkkZocL+icLBeizKlBeMnFkljiG4vl0kRoVpUrWF8jMEp/iwk4RtLBm1kvB/Rmh5EkOlIcCq1VU3E/CODCPqbp2z4m5eS+zlUP4oHnqxK0sa3Ufzgim6QOspAvWlrUvgnwiB1nHOTU5jXvgve+UOXxpIKFpGEpII5owkUo4p1iA8g85PEd8fIhaMDwVtTEOgaR3Krgd8emPP3jCf50xOXUkkT0gkCch3Do/UqFTFvhr9JBAmSjUc1Xf/ALhRMwUz6o1XBDegiy9SpetFp3Kx2FTykHalPhEcl4w9mmfb5iN2iFPZ5X2I8IjzTSXs837FdzxmZGjPbud6qqpz7TDkpktO6Gm4iazKfh/VCspP8aGO4v8AUmD6R4v9w3q9y5U9aLwOTnriU35Q1tmH7T/gmKthhI0nNA0pyag6Z0sJI20djuZJj90cl6qpc61/YPmFFVzOsYG34pVu3ZlTLXKAeigsnYlPOPc3EiK0i2g4c+c5HAZmE26t2ZkpVoWoYFEKlSioHUazDrwkhPFjDHOThYPQgAHYgAFStzmnQIdY2xlVIDtDR5/nzXOgjMbNe0lGqxkabMoqSCQz5cNUZEGRY2TNdsKd/wAUlcV/phrEKd//AIZXFf6YLo96EXQfuG/nBJrZRR7pD3RFfxeIxN8WUUa6KvdEUeqvEYY1265ptiu5Gf3RSd8P8aJLc7THJ2hclRZy6N7BiM2cM/XsisTiGyIj8/aUdM4qSplJWSDrBBpBWCUoq4Z4j4EZ61GVcvUvY7P0VJtml+UJQguh3J1F9daNGofc0Keh9J8wECjk4U/izIHTlxgubVylAuUk7ChXYrHXqhjBSPsWNHuqgNXT08bCf5C+y67LeSuWUg4mOIbi2riKdUCZSsj0xhtKZauaorX9LpQ/ByVdghpsNypk1AUQJRIepNXy5rEgdI4R+qaYxN03kDnrXWmxmnJ6sXt321fnJOSVuHjTPtSU5wOtumkyZQDuoBiEsSMNC70FaV7cold6L+Fa8CSuuQUQW6UtEvT0Uk7rDYk73tanG/s9Ewyiku2MFqt8OcKMyWxGcApN4VuAUknLjBOz6WcOoRd4fMaWFsO0D73SeohbK4u4lWS76ns0n/rT3Rv0iPYrH0K8JgXdDSSJlmlhKgSkYSNYZ9UGbQh5ag2aT3GIGo1VL/7HzTiDUG8lKSIYbkf11b0HxJhew7oK3etnILMwimEp/MWaHUzC+MtHFWFS3ShcB3J/mkElGPCoijEYhvALjsMLukborTME6X7VSXZ/jDgg62UKnZnrjiTasZKwupzfbBCx3gXKLKJUnYTToNSO0bo809PJSi8Z18fFTc+HuIuDdddi0gJgILiYPiSc97bu0a49mOohOo1PR3DVHukbGm0oE6ScMwZF2LgfCrYRqO/WDHt1rQlaFFR9olWFb5jZTUN20GP1ZVkwHRFjsPggI7tNnIkgU1R7HYFp/gjImdAd67aS95OFS/qObK4r7kw24t0Kd/zzJX3K7hB1LbrQiqAn/Ib+cElq1RQbnn3VP3K74nqlZQ/3MX7qPuV3wwrt1zTrFNyM/ujE00iB6XT7SZuUrvi9zGakQvTSfbzRT41+Iw36Ke/KPAeqhMV91qHaIUoLUlOsFVNRAJeDi1/Kn/Z/YRy3Ss4NqSDrSvwmKBde6qMRXMIYKOBJribWrd9OtnMNqutipah7XbbA57R6LnEHzwsHAEjyK+7jXSBUmfODj/jSdZ/E34dm3hB/SV7ZUteBHtFHY5T1mh6IE3y0ucKrPJClLIaYpwlCEnNL61EatQVwhNk2XA6lTACRq5zVZhkBr16oS2krZNJ4yHgndNTRRRmSU2aPqvm/loVOmgCWStbDm1ChtOqgeEY2IS5pCxhUMgcgSKeUUyWZKymWtfOOFJU5DuQw5up1AHhXKDivRlKnL5SdgmUASkFSQAH1pZzXshhKI6OIBx19wS6WRs0pMQ9lR0rBSCW1vG71h0kGprXgzPvin6U9ElkQhSguZIyFFcolyaAJUHqd8T7Sdy50oEj2gB+QFVOGYPR0x4jqGSC4X0QPIJAuAnn0YWROBcxy5y3NQ8f/AJD9gcRNdC2xVksyFID81RO34SSCGL14ZQRsN7pim5ZWBJyo1fqI+AcYRVOHy1E7nsR8bQGC5AzK5p2gTJKTO+bIPQ7nBz3f7jqCUqAAIYZDIjg2fTB6xlM8GXRR1oXQnelWR26jC5pvQa5RyLb+4+Rh7hlZFfqZ2aLjxOwobEn1b36ZcdXAarZfdfHLFJYqCtyhgPQpIbrT0xrmWp9fNOW0f7GuB02biGFdCMie47Y51WvmnFVqZsXah7OyD6+kYxmmwWsuuFYjI6QRSm4OzNMGhNLqRNwBRYghQ1GjjqOR3mDN2kqNstCx8CggbisZ9VeuJZpDSisQTLUQWZShmNwIyLRWbgJAsUptQUOpRiVxKlljgFQdjvZt9b/RE1U8T6kxs2ga800pjI8EZE+uS+nhUv8A/wBOX9yu6GmFW/8A/Sl/ce6CaU9q1GUA/UM/OCStkUC5p91H3K8on4NBFAuWfdvzq8oZV26TrFNzz+6MKI1RFbxSmtM4fWvxGLVMREXvCr3ub/2L8Rhp0T3so8B5qExX3G5r4uYn3xPBfhMPptRlrBekI1z/AO8RTPGP8FQ9W6Q+cCdJ3aFc0/CPMrrhWuA5pI0rpFZmqSonMpPHWek16YFTQspYVqx6TQ9B7zB+fYOUmFKjzksC+agHY8cOEdEdEyzoQCCyRmra2oDrbpMMaGN8j2kZ8k9q6mMUXt8dQHiEr2azTCpCqufLX/NkWfRilIFaAhyN+uFG6tllzprlsCKkcDzU9Jcnck7YdLTOCqDpgbHZGCRrG7WjXz4JHR6RaSeKCXs0pzpaASwCpqvAjvX/AOsD7vKK7RJD0SVTVcEjCj/NYP5IGadtjz5ralCWnggV/wAyqC92imWmbNWWcplp2sgOr/Nah+WOWl1VPy806c3QpgBtcmO8Wh02mUcDImiqVCmLakneIRrFoMIJxElY+UgprvB18YYrVeVKQTkBU1pCJpq/C566FkJbDtptObl8tQA3wbgtc+5jIu3v7j3JFWUxsHbCmFVsKeegMoAmlA6ahukCH6YOWSCQCCAah6HyiO6L06tJZblKixD5uQ/U3XwisXe0yhVmSpwcHNJ2sGB6RXi8C4sGueXM2fnqmgZKaaNzxs1cuCSL7aHEhacPwzcWB9Sk1Ug9FRwI4q9vteGViSmpGEnPnElj1A9UMXpaK7UiQJLqUJpIALUws5c7x1x7pXQnJ6PDjnBSCojaSx6HMG0mKBzIoZNZc7R5eKVSwOYXSN1WF+aQ7LZ6ZVfMxY/R2XsYrktQ7j5xKpMukVD0brezrGxfekftDPpLGDQ5OH29UBhzz1+viE20jIwiMjNbKjWPCvf4vKl/cfDDaUgfx4Vr/D2KK/OfCYJpW2mai6E/qGZpFCaaofrkn3b86u4QgHLPXwh8uMs+rqavPPcmGVbuk8xQdhzR9QffEXvKlrVOp/yL1/UYtKl9ESC9yR65N+89tfOGXRQ9vIPh9VBYru2nxXFdT+8lfd5GKRakRPLrSQLZJ+7yMUu0pgfpcP1LP6+pXTCt0c0maRSBaGyKkfqAjh0hJxhSqhT5PqBOfV2xpvBpAy9KS0/iRhGxy5TX7mMdM1HOYZZdZYdLB+mHWBxkRNce4fVe6+cOibGOBKK3KsuELJbJA7VnzEMs0Pry6I06D0aEyApvjJV0fCnoZIPTHxpZfJylq3HupExiTusrHkbL2+WpFUreza3ikebP9o5dnUs9JKjDVo6Q0lKFZs6vuUSpXaowmWcY5rO+IpR0KUEnseKXMlp+IDOOlc72WtCa1hDXNb3BTi+IUJqZSTRg43nX1ZdMArJooqVuFNjBjXshkvNL97J2KA6gmMl2fnAD/wDo54PhPYrvispqZsdGNEa9G6mutL6oB+y9kI9RIAAWK0FCwGwRiLwzZI5GV8Slc5RqGozA6zU11NG7TtqCAhIqpiWz1kB92Z6IF2GTzgTUu/TnCN7G21hW2g6Y6H8R9fDkqhonRRLFZKlbTHdeuSPUpm4JPUtMddnRzY5rzSybHOp8h7GMS9BIf8yNx/5DzU7UNvG4eBUqFoAeH/0aW44JwA1p7lftE8RILmkP/owQxnA7EHtV+8ab0gaXYfJy8wpmgIE7efkngzl7o9jcRujIy2x71UalveFi/oeQn7/0qhleFy/X9sPvHhVBVMe1aiKLfszSBih7uKfYK+8+FMIYHlD1cI+xmbl/pH7QzrN0VQYnuDmExrUIkF8/72bl8Q7hFgUr+NEhvxJ99mcUn/FMHdFT+qf/AF9QoLFN0M/uuHQC8Nqk1/5E+ICKlahEo0USLRKplMR4xFS0ktkK1UPdHrpa280V+IPmvmE+47NImnbJjSlRcqSrG+x1OA25JA6N0aZk10IIqcTniKCC6peOXhzUoEmsCNGTEuEvzUhRfaUByRu72hxhzi11uFvLYmeKwxtgbbUb/PvVR0OypEoDIIQP8RAq9dhaUSV5kAA6qvq3CO/RkvkkoTsSkHiAAYG35J5NABDkk1rkGf8AyiSY1r5ud16pgTI0JL0HosKngguQSrZkDWu8iHnR6yxSeMA7pWNeJSlJySA4y5yiT4B1wzp0cokEBo+VmuXVwCIq33kIU/vTKPrK2HzDtlpMc9ttolJMxfyAqbWWwqA6WgzehuXVtdn+0BP7wsW6zmfMDFmINXYgnWOHdFq2YRUjA7aQkVPSyTzOLB7uv/xAJRXMUZkwMpdW2JySBuYQUkIrHZpuyYZiB/8Amnz/AGjTKTWJ1z9PWFoNEzRhbfbbXnxVbsQeWk7UjujzTUp7LOG2WvwmPdD1kyz9CfCI6bUjFKWNqVDrSRExD7E4Pc71UrMPeGai6V1OeuHH0bTRy6w+aNuxSf3hQcBX82Qyej6cBam2oV5HyjWMXbpUMo+HyUlSG07c1Ty22Mj5xjZHkZHdVi34oXb8n3YfenuVDGJZ4QAvrL92289PcYIpgetbmiKQjr2ZqdhVIdvR+rmTc/iT3GEwZZa4crgqOGbxTq+6G9XuiqLEv27uXmE1kRJb/SSLavYyPCIrRWeMSv0hTB60d6EZjdBXRc/rCPhPmFBYoOx5pesayJqPuT4hFU0ormqAAJIIAOXS0ScL5wNOiKdpW3DJJcmGPSeJ75oCwX2+i8YM0v0mjwS5aUiWrC5KWwqI3qAYcXZ4E2qThPKMwNEgUGwgbAziDVpl5gB9pducMkp2l8+DbW5TKxpwq+UOSdWsmG9BHoxnSG3yXXGJmvmAYb6ItzVFWoTEiYnJQCk8DWFu8k0TJwS/woQPzLUpVRsZCawXu3Z1y7OlC3BHOAPypUSQniA3bAXSyR60rBrKMWsOmW/QwIiQp2NFQ4DWNfmmNGSXgnhrR+7VnCJRY4nUzh9QFK7INEQO0NzJEsNVQxN9xxDsMDb33j9XRgSXmzHCQPlp8R4dpjnoGabRYLklcJ3+05xSLp62cpPmDPnTVUOozN2RwkR9WaxfCoawKHNxnxgVoqUQQTXnOftVzVP2HohhCsIAGQXnwbviiq4zG4NPcPojsIkD4To7bm/NcN6pY5RG+WPEqBktOUGr4SefLr8pHUr/AHALk8oR05vGD+bVTUZvC0qqaAV7tKr8g7KQRDkQGuqSbNL4HX9Rg2ldP9RPS6pXZqYnFpHDxKik1JC238N0GrihrYjfiH+KoG6UUEz5g2LUBT6jHZdScE2yTT5wOunnGv1Q6yjf4sPkoyP2Zhn6qvDojI+wsfhMZGPWVYt+I7YAX2UfVsgeendtg80Ar5j3Y/enzgqAnrG5rrSb9manAWG1jKHL0fkNNr+D9UJ6Mj0Q33CR/V4I71Q1qtyVTYj+3dy8wm5ST/8AIlPpHS1rzZ0J84qhS20RM/SaGtCCdcsavqVHboy61dbvaVB4kOw5pNxstJYFiD1Q5WfSRmJKhnqPGuLoTUcBC5oqxcrM1gJBJI1UYNvfLhBqUMIYMAogNsSCAM+jqisxEsfURx/PmumFNkipJZgNuzl/tdkqVjIJFHZI2wVuzosLtBKxRDKUNWJ+YD0hSm+gRz2KzuMTnACEgJ+IkkBKUvmpRbrhy0Xogykc489RxL1gFvhG0JAAfXU64HxWrEMJY06zqS6miL36RXWuRr6+EINptbTLQsVPtmGqnsx3ND/NnAJKlFgkEqOoAByeqEKzTAuYzABa0JYioC5mMji3dE1RWBc4Kgphqc48AnQeyQNagAAN4DROr2WZQtBUur4SOBSA3/slUUYrqSzwtX1sePk1DUC/QQR2KVHfCH6NWO43SyqHZFKkqRgVk7uGGsNBNJAScmKcaekP2jujjmpqlWsDtBjm0jpUSgEfc1ckqLjoGI9UUOJt9hr+SIwKTtHR9+v5LtvelxJVtCv0nzgEBlBu859jIO4+FMApc2kSdLugM/NWtFuRz81Sbnr92TuKvET5wdEwNCxcua9nbYpXkYYEiEtRqmdmpyqFpnZqS3oWBa5tP+RXaSfOOXRNvw2mWQwZaTt+YR33xs/vc0VqQd1UgwKsqME1JAyIOewvGt095aRviweSipLNmOfqrYFzDr7IyNyVU1xkY3o+JVdfwXQmAl8z7qfuT3wZEBb5f2p+5PfBdOe0bmutLv2ZhTpKqQ4XBVWbwT3mFDHSG24B503gnvMOKndFUmI/t3cvMJxeES+2jDOtMt6ICBiOv4zRP1GGzSeksCVCWErmJAJTiwgDas/KGrvhRtWlFTpqlfCkOlL6g5c9QfpjjhPWwzda3ut81LMpmVJ0H7Np5LWmWEJwIASA51U2udex4GWqQ3NBdWZ3NWuzb1R1rJWpgRTJOQSfxK/ErsGqtY+ZtmABFTrmKFSwqw/mcWlNQ27SXbt/2g67FQW9RTizdl+/JGrm2ALVypcolEhGwzSOcttiUnCN6lbBDYufhGcBdBWQypCUKcmqjtBUcRTwD4RuAjdabUEgqVRIBJJ1AB3MRWIVhqJy4ZBeoIdBgCFXv0ylkyQXK+coDMgHmA7ioOX/AAtrhd0FpgKmoeijOQM3BYtQjKpyOyFa8emVTpsxSSQCakFiwDJQ+oAN0kxx6F0gpEwMWxFx9KwxCh05w+hpA2DR42XwVjmXYNhV5SgHNTDW2uBV7MJkAgfCsB/uSR3tH3o23crLQsfOkHhtHXSPNOF5Kg3wlKn1c1YPcISUUnV1LL99vqv0rLsOSSVreWDsLDbUUeOHR2ikzp7zPlUMIfNhRLa9vRHlqtBx4akBRKmDlgCAwGeb02QV0fYhgZTF+clWe8EbdsVWL6T2hjTbxXXBYxoPdx2ZLqvdJeSg7F96T+0K0tNIZ9MzzMsigr4kLS+8VD9sLMo0iXpI3RR6DtoKr6AFsWieBT1cVbyljYrvA/aGpCIT7hTg0wb0nvEOKV7oVVYtM5Iq8Wncpn6QJDWs70JPY3lC6JfOFDDV6SUkT0GlUdylfvCliNKxqmEO0qKI/D5alD1YtM7NXCwTMUpCtqUnrSDGRwXeOKyyTU+zT2BvKMjKahmhK9vcSPqqiM3aD4I5yY29kA74yx6qqvzJ74Pcrt64B3zINlU1ecnvjpAG9Y23eu1IT17Mwpvhpl2wdupb+SE0tUhIGzMwtWm1pQhSiQwqeqCFnmrRLDS3cYy5pUUyzYecPerDxY7FV1ei5hjPFMFsnlZwsAkVKUsElWZUvWo8dm2BVrt6ZYIBBV3E162Y9W2OEaeXyZwgYqku7qAw80db9Da41Wa3ImAKXhSVF2IbFtI1DUK7Id4fSNNpDs9VH4nVtgDqeMWJ2lbbVZVBHMLKVVW4bIJXTsszlQZoJlySFK1gzT8CSXqEg4uJQY4bGlZW+FySAhJpiUSyQNoGsjIB4oOj7GmVJEv4jUrP4lGqldeQ1AAao+47W9RD1bfeck1DFpu0jsC22imWSqpMIvpE0thlCSCypgxrr8iTQfmV2IVDbadLIkoVynwJBUXowGt+ERu9GmeXVMnhJSqcQEA1aWkMOztUaRI0EHWP6zgNmafxtu6xHil421iQ71PfHtnttW2Zd8abPo8rW2sufON87RExGQJin69oOiSl8lK9ushWG4ttMyzgJqQogcCyup1Qw6UsqhZpvOdWAsBXj2Qh+i62jklyy4UlWLPUQB2Ef5Q9+uJfCoFQOypruiYmIjqi87NK/wA0ToEs0fBTizzJmAOKgkFRFdoJgrItGJPNOskjYpi7bjQ8a6zHwZ5lzCmYUlKiUlDZEEpLnUQR3x8SLSmXMqlKa569x3Ros8baiGwzCSUc5pagPORXVyHKS3y+U7i/NfpHfALkiklJoRnDTLUhRCkFnB3OHZaC1CHBoXFOECNN2V/aSwcOStbEZPrZqPuiRe0tOtaJTTXPgdiLXFm+0WNqR2H/AHDuIndyVH1g70K7wfKKAEq3RPV2qXkleJNtOckl+kuXWSrcodoPnCQpbAZQ9ekyyr5KUqlFEdYH7ROzZFEVVr2Ro/R9+lQR+Fx9SofEABOVXrm2p7HLrliHUoxkc/o9s6fUwCTRah3HzjIz3E43trJQB/I+afUzmmJuScsf8aAN9KWVR+pPfBo2lg5hbvppL3YgpIdSW638oGhcOtaL8UbSNPXNzCmtuWTLUGCsn6SAH6S3TGzQ2k59UJlqUBk7DLN3zzgbbL0JR7KWkTJi1AFIAI2AEnXrYVfY0GV2N1JJExIFSApL9eIHXFjDCTHYheq/EA2s02G4GrwX0qaieSAkypiQOap0lyQ5FNWENxjhtNiSpQJVVhiYvznolLVc0DM79EMcxUmagpUCFBJwEuFBTUIOuu8xq0HYBLtGJSgUqdRJ5rKIACm1hTg0yqYZxTdRTuJGtoJzSWuAmqA9jrh30RvQOjZtnSmaS8wBgg1ShJ+Uaips1dApmx2a8AWPgRi16o5JMrASDkRTWOiEO9mm1Km+r2R+UB9pMDjB9IP4jtiGe+WqlLnHO+wBMWsY1ujZfXpCvWLSr1VAHNU00hxXVLTt38GhDmJKy+rIcIoOgbohAxzOdMLuXJzLnPMnWc4UU2ICDqaojN449jU8w2AOvdfGgbJ7xLfWW6wRDrP0KDq1QCu5ZB61L+7yMUNVjoIWYlOWSNt3fdeMQYGPA8EiSJJsk9M1I5rtMTtQWB6mB6Ip1ktCMLpDd8LWkdFBYYijRx3a0hyJVZpyzQkoJq8smgfMlOXBo+MmE7L8QPolTwuG9iQiaspRWYRMTr+IYV11c5OL88Cp9idpkxTggFt41b4e7wWeTyfKJ5+EMptaCz9IIB6DCFbtOSE8xSFrZykg81+jMbovMIqmy07dI6xqskNXG4SHRGoolo+VjIKThRjogZgqSk9pctteNslQkrB5VBZTKQo0WGIUlVCwI3ZgRwaMs0+cWUyJSqMhhQJcKrmQW4PHcbvSUJAzOe0wFWxBshtx1/NVOGSmen0HjUNXyRfQklKbTLUhhjCnALgUORYPlsHbDwhET3RaES5kooUaKCSDmCopApqcIMPKKgVPXEniI0ZBkvNWS52s+HyQb0hSQbJwWnuIiY40gZjOKlfCzYrHMplhPUoeRiUYBXXFz0XfpUZHc4+iksSbaUZJqu5eVMmUU1LqJy3AeUZC3ZywoIyGE2GxSPLyNZXBlQ5rQArhOKUgrWWCQSdwAcnqiF3/APSBOtilS5YMuSk0A+I6gVnafwigfXnF20hISuWpBoFpKTwIY98Ry8l0xLVQLmYizIQVEnawrq3xn+FdQ2QiT3uH53qhlEjh7CRbpc21JcAO4c5gs/NfI0ZxtiiqmAwPsvo6tJaYmzTWphBQUkHaxYv0R2z7vWuXVUmcKgACWqr72YcYsWXCVuF9S2MCGL9xjeiWpeFOL4cTvmU4SRxLjtMM+jPRlPKHmKloJHwuV9ZZh0PAe8ejV6NSFrlFYcBCkqATrzLE68mj9UFzoy2MXcRa2epfIrNcC7YNfyQvS17J8izs7aklYq+oJGZpXU0dlyNEA2dM0h1TXWo6ySTCJpW1zLTMxzT9qRRKRsSNXHMxW7iSwbFK3BQ6lGJrGMOfRUDXfyLtdsimFNWtnmIGwBd0qzRLZ0plkbFEdRixGXSJZpez4Z8wbFq7yYS4SLFwKqsKfdzgvnQNLTK+8dpaKUZcTSwOmahWxST1ERUgiPuKMu5pXjFdT2nwXBNkxPPSOhUmbZ5yM0qX0/CW4GKhMl7oRfSjZCZUotksjrS/6Y/YHGDXRsdsNwfkVP1byISRw+63StJC0ykrlVSobKg6wdhBpAbTOhJaClZUxUQFJzSd/wBJGe8CFHRWlp9kXilE4T8aD8Kh5HYYfza5dsszy2OFlzAaKSH54YZKZxv6YpDQSYfVtd/Anb9/zWhhUtqISONl2aAlY0lyBzhU1ADOw6Ggjp1ckIKUsThYLO3dqML9ntTuhAOoqbgBwGXbGu02cvzqEZ1ST0sXEOHRda4vcV+ZXGGNsbBsHmhsuZhnyilnxYlc4EskjUPm6coqUq1UpEfvLNazLUDVLEFJYguwO0M8cF3fSrabOyZjT0UcKotvpUNfEGEeKYc+ch0Z1j6r3DUgM0HD8Ksl4CpVlnCn9NXYH8ojxxOQ22K5d29lm0hKIlllMy5aqLAND9wrmOyJhOITMKWJYkZdGuGXRYOY2WF+ogg/P/SXYprLXBc8hKm2cTHsbRaD+Ax5FlohKLlXifNDQLlaXWkFhgH82RqtFv2F44LTaeTSVzAyQ1dWwZRk+EVEQc7SIDjsVjJA42AF0Rl6VW7gx1SdNzBrhWm3tsyQ5WABsc9wj4sV6Jc9REoKU1ScLD/JuyKQ1DGN0i7UuRpHg2LbJ+kXgOuOTTVrk2qWqzz0hSF51Yg5gg6iIWOXWTshcv3pCZKloCFkcpiCjrYBNBszMcqbEYp6hsMR9o+mtcZqYRRl7tiTJsoJJSC4BUAdoBYHpzis+jtb2Mblq8j5xI0JLCsVT0cH3U/9iu5MMek+ug/7BKsN1TnJNwRE1vLKa0zfufrSDFIConl7E+8r/Kf8RENh/vnJXGFG0py9Qg+GsVOxKxSkHalJ7BEuilaFU9nl/YnugnEB7IPiicWHstK6liFP0kWd7KD+Fae0EeYhugNe+SFWObuS/UoGBcLd1dZE74h9dSmalulE4eCicyVThDVccHkpoHxAh9pSRl1pgIUiv7Qw3CmATpidqH6lD9zGjY6wmheRtFj8ikGHvtO3xVLuXo2TJkBakhUyZzjiAOEakjogtpvQki1yVJwoStjya8IBSrVUB8J1jWITV29UugNIIWbS6iBCWjro6iMFp18U5kpXAk8EoaYuJbkJLWdM1JBBKFBZY7gXI1ZRObXcqbLVhUGOwgg8CDUR+gEaUUMiY+7RpFExOGdLRMGXOAV1E1HRBxIK4dU4KGXe0XaJM5C5TpmINDtOWE7QcuBMNN7gEWpbBsTKZ8ioAntJh4l6ClIOOUdfwqqU8DrHbCXfqUfWAWFUJ8x5Rww+pP8A9ExaNvZPPWP/AFcquLsNInigqp+6MjQpJ2CMivukqsEmyBIBUXOyA99lKNlNGGJPfDAZKtSQN5qYA3x0cpVlWVKJYpOwfEB5xhNMCJm5rQ6YjrmkniFMFgtB65T8osfSO/8A3AT1Gh/eD1yLCDPU/wCA96YoqvcuyVJVjsXFNoBfPthN9JGLDJrrXr3Jh/8A/Gj+GE30maJHIyzV8ZGZ/D/qF2BP/XxW8fIqOrnDqHKeCaphWKX6OrWr1dVfnPhTEy/8fTM9ZiiejTRvsZnOV8Y1/TFv0ka7/AdfvHmkeHub14yTqm1rrzoRb02pXrKq6k90O/8A43eeuEO+GjsNoPOVVKTnxHlEJhp7U5Kyw+3W6u5DhbVbYod3ber1aX9vmYmXqh/EYfruWNXq0vnHI+IwfiJtGM0ZibQYxfvTCbepoG6dtyvVZoYfAvuMbPUlN8Rjg03osmzTeep8C9f0mFVM89ew/EPNT0jW6ByUuXbTWggxcu2H1oBmdKu5/KFiZYy55564M3IsvvaeefhV4TGp4oXGjluP4nyU1StYJm5qkT1AwF0xpNdnSFIb4gCDUGh6soNLsiqV7IX74WVQlJL/ADDVuMZhQv0Zm6JVnDG17w08US0NfOXMZMz2at55p4H92g3PtANREkEs7eyGu5cla8YKnAwsC7B3yrTKKl9d1TC5+sBdavDGNaZGGydbIp1UOQZQ3wq+kFuVlmnwdyj+8MsmxrGTdv7wj+keVOE2Xzg2A6vqrr4QPhNb/kYm1zRqsR9FP10QbTkXQvFllHkB0id+LsjI0LrD3Kc0B3hfokoO0wIvUhXqsyupPiEGVCBN5gfVZv29xBjF4RaVuatac9q3MealpetP48HbkP6xl8ivKAfKGsHLlzT6yK/Kruh/UC8TslV1e4fkn4y1boU/SPKV6snL+oPCqHJ1bYVvSLi9VFR/UT3KhXgo0a6I+Kh6zXC/JSrk1NkM4onoxlnk5oP4knsP7QgJUtshD76M5ymnD7P1RofSJoOHycvMJBh57dv5wTuZFYRb7SCJ4+weJUPgWXzhMvyTyqMvgPiMZzh9hNyVvhx7cJVMmKBdWU9mRuxD/IwiYjsEPtzZnu/5leUMcQF4uaZYnuRmiZkFo5NIyDyMwbUr8JgoFbo1zWKSGz84SMGi8O7ipsm4IUHVKr/qC1ykNbJe/EOtKo5pyWVlHXdpYTapJy56R1lvONgrWadLIO9p8lJQOLZW5qnqkZQEvfZHs53KSe1vOGbEGgbeNANmmfa/UQfKMephozNPiranfaVp8VMkyYa7iBpixtSD1H/cLiTDBc2Y1ozzSryPlFJUtvE4eCo6wXgcn0JYwnekdAwyj948JhxTxhS9I8v2UvXzleEHygXADavjt4+RURWjsHJGkJcZCMjWiWrWpuEZGqlpUxdXXHSB14l+7TfsMZGRicfvtzVvFvG5hS3HnTbBe6M33pO8K8JjIyKKbduyKrancvyVCYiF6/j+qHctHn+8ZGQpwrVWRf2Hmoeq3LslMEroeiHT0azDimhvlT3n94yMjRsdF6CTIeYU9Q6p2p9Ky+UJt+ZjLl0Pwq7xGRkZrQ74K3w/fjn5JWM7+ZQ73LtfsSNij3CPYyGOIG0BKcYiAYOaOm0isaxa86bIyMic6wqb0Qozb7U01fN+ZXeY90RaFcvLIS3PT4hGRkbU7XB/19FIADT5qxupshHHpvF6vN+xXdGRkY1FfrBmrOL325hTYBX8EHLopPrKX1hXcYyMiom3bsiqip3T8lREWUjZ1Qu+kKQfVgQRzVjtChHsZC3CPZrYiP8Akoeq1xOyUzdUeRkZGt3UrZf/2Q==">
            <a:hlinkClick r:id="rId4"/>
          </p:cNvPr>
          <p:cNvSpPr>
            <a:spLocks noChangeAspect="1" noChangeArrowheads="1"/>
          </p:cNvSpPr>
          <p:nvPr/>
        </p:nvSpPr>
        <p:spPr bwMode="auto">
          <a:xfrm>
            <a:off x="0" y="-1677988"/>
            <a:ext cx="2286000" cy="3508376"/>
          </a:xfrm>
          <a:prstGeom prst="rect">
            <a:avLst/>
          </a:prstGeom>
          <a:noFill/>
          <a:ln w="9525">
            <a:noFill/>
            <a:miter lim="800000"/>
            <a:headEnd/>
            <a:tailEnd/>
          </a:ln>
        </p:spPr>
        <p:txBody>
          <a:bodyPr lIns="86493" tIns="43247" rIns="86493" bIns="43247"/>
          <a:lstStyle/>
          <a:p>
            <a:endParaRPr lang="en-US" dirty="0"/>
          </a:p>
        </p:txBody>
      </p:sp>
      <p:sp>
        <p:nvSpPr>
          <p:cNvPr id="18447" name="AutoShape 8" descr="data:image/jpeg;base64,/9j/4AAQSkZJRgABAQAAAQABAAD/2wCEAAkGBhQSERUUExQWFBUUGBgYFRgYFxwVFhoXGxgcGBcYGBwYHCYeFxkjHBccHy8gIycpLCwsFR4xNTAqNSYrLCkBCQoKDgwOGg8PGiwkHyQsNiwsMCwpLCwsLCwpLy0sLCwsLCwpLCwuLCwsLCksLCwsLCwsLCkpLCwsLCwsLCwsKf/AABEIARgAtAMBIgACEQEDEQH/xAAcAAADAAMBAQEAAAAAAAAAAAAFBgcAAwQBAgj/xABCEAABAgMEBQgIBQQCAwEBAAABAhEAAyEEBhIxBUFRYXETIoGRobGywQcUIyQyQmJyUoLC0fAzNKLhQ3MVkvFjU//EABsBAAMBAQEBAQAAAAAAAAAAAAQFBgcDAgEA/8QAOREAAQMCAgYHBwQCAwEAAAAAAQACAwQRBXESITEzQYEGEyNRYbHBIjJikaHR8CQ0QnIU8VKC4RX/2gAMAwEAAhEDEQA/AKgEiFS/3wyuK/0w1wpX+NJXFf6YiaU9qFR0H7hv5wSeIpF1le6y6aj4jE1JijXVPukvgfEYNrzaMZptim6Gf3XfpE+yXq5ivCYihVXX5RaNJD2Mz7F+ExD+UrFD0T1slzHqoTFNreac/Rwr2syjcweIRQErrqie+jc+2mN+D9Qh/wBeqEfSPVXuyHkjcP3A5pDvWv3pfBPhEcNhPtEfcnvEdN6Ve9Lp+HwiOSwq56PuT3iOsJ7IZeiuIR2Df6+iqT/xo8xVzjyPRnE/dSamd7m9bmVHy62+VMcuh1NaJRcfGjX9QjuvqgetqdqhGr6RAmwrSJqGHzJ741al9qgYPgHkpeXVOc/VV4mkL99E+xSdi/0mDxO+Al8H9X4KT5xmNMe1arGk1TNzSS22H26Cnsw3FQ7X84QcR2w8XKU8g7lnuTDOu3XNOMSF4eaPYaRHJiQFkbCRFkBpEa0vNwz5ia0Wof5GG3RV3tSt8B6qIxMey0pkuFMAtLbUK3bD5RRMWyJTceYfXEO9QoZ/SYqgVAPSYWrAe9o9V2w3XDzSdfCQTPB+geJUewU05ZMcwH6W7TGQBDOAwBVsFRoxgI7ihSv+qkr8/wCmGwQo3/P9L8/6YBoz2wQNB+4b+cEnkxR7qj3SXwPiMTYjKKTdQ+6S6aleIwdiG6Gf3TXFN0M/uu+2E8kv7VdxiRaI0QZilJUk4zJM2zj5ZhSQcNcwWIaK7amMtX2ndqMTK6VrExaJCjhVKUZsiZsBIE2WfpIJ6wdUNujsjmQTFvePX8yUXVsa+Vgd4+iY9AyES7WtUtKQifIRNQwZqjGkDUHIPSIaQaxySbEhJBAqlKkgvkFqClDg4DcI+7VMwJLEE5J2v5QJisDqiRsnhYnutxPJFwgMGiPy6RL0f3Uz8vhEclkotP3DvEdF4R7woE1ZPhEclmHPTscd8eot0Ldysody3L0VV2RiRXq848A749OdTsidUkp5fqUfWqN8Ccw51jygHJSQoF8iDlBy/wBLHrAJeqBk+1ULYlJd2Marhh0qGP8Aqpip1TuzVm1QIvan3ZW4p7/9wUlVSOEDrzp92XuwnP6hGYwm0rc1XU29bmEgvw6ocrkzPZL+/vSP2hMKjtaGu46ubMD60nsMNq3clPq8dgU04qGJDeJk2udl/UV3vFd6YkV85mG2TWIqp8tqQfODOir/ANQ8fD6hRGJjswfFbbozCLZKciqm6wR5xWxqiKXdWo2uS5Lcond8wiyolgNHnpXqqIz8PqV9wvXG4eK+pkpzlHkeqAjyJUP1Jvcrr5MQoX//AOL8/wCmHB4T7/ikr8/6YLpN6ERh/wC4b+cEmkRSLq/2srgrxGJw2UUi6n9pL/N4jB1fuxmm2K7oZ/dEbQeYX2HuiHyrRyM5E5IcoLkbR8w6QYuE4c08Ilt2NAcvMJVRKWcs+dQEg0cirnKkM+j9VFTwzul2ahntUTXRPkkZocL+icLBeizKlBeMnFkljiG4vl0kRoVpUrWF8jMEp/iwk4RtLBm1kvB/Rmh5EkOlIcCq1VU3E/CODCPqbp2z4m5eS+zlUP4oHnqxK0sa3Ufzgim6QOspAvWlrUvgnwiB1nHOTU5jXvgve+UOXxpIKFpGEpII5owkUo4p1iA8g85PEd8fIhaMDwVtTEOgaR3Krgd8emPP3jCf50xOXUkkT0gkCch3Do/UqFTFvhr9JBAmSjUc1Xf/ALhRMwUz6o1XBDegiy9SpetFp3Kx2FTykHalPhEcl4w9mmfb5iN2iFPZ5X2I8IjzTSXs837FdzxmZGjPbud6qqpz7TDkpktO6Gm4iazKfh/VCspP8aGO4v8AUmD6R4v9w3q9y5U9aLwOTnriU35Q1tmH7T/gmKthhI0nNA0pyag6Z0sJI20djuZJj90cl6qpc61/YPmFFVzOsYG34pVu3ZlTLXKAeigsnYlPOPc3EiK0i2g4c+c5HAZmE26t2ZkpVoWoYFEKlSioHUazDrwkhPFjDHOThYPQgAHYgAFStzmnQIdY2xlVIDtDR5/nzXOgjMbNe0lGqxkabMoqSCQz5cNUZEGRY2TNdsKd/wAUlcV/phrEKd//AIZXFf6YLo96EXQfuG/nBJrZRR7pD3RFfxeIxN8WUUa6KvdEUeqvEYY1265ptiu5Gf3RSd8P8aJLc7THJ2hclRZy6N7BiM2cM/XsisTiGyIj8/aUdM4qSplJWSDrBBpBWCUoq4Z4j4EZ61GVcvUvY7P0VJtml+UJQguh3J1F9daNGofc0Keh9J8wECjk4U/izIHTlxgubVylAuUk7ChXYrHXqhjBSPsWNHuqgNXT08bCf5C+y67LeSuWUg4mOIbi2riKdUCZSsj0xhtKZauaorX9LpQ/ByVdghpsNypk1AUQJRIepNXy5rEgdI4R+qaYxN03kDnrXWmxmnJ6sXt321fnJOSVuHjTPtSU5wOtumkyZQDuoBiEsSMNC70FaV7cold6L+Fa8CSuuQUQW6UtEvT0Uk7rDYk73tanG/s9Ewyiku2MFqt8OcKMyWxGcApN4VuAUknLjBOz6WcOoRd4fMaWFsO0D73SeohbK4u4lWS76ns0n/rT3Rv0iPYrH0K8JgXdDSSJlmlhKgSkYSNYZ9UGbQh5ag2aT3GIGo1VL/7HzTiDUG8lKSIYbkf11b0HxJhew7oK3etnILMwimEp/MWaHUzC+MtHFWFS3ShcB3J/mkElGPCoijEYhvALjsMLukborTME6X7VSXZ/jDgg62UKnZnrjiTasZKwupzfbBCx3gXKLKJUnYTToNSO0bo809PJSi8Z18fFTc+HuIuDdddi0gJgILiYPiSc97bu0a49mOohOo1PR3DVHukbGm0oE6ScMwZF2LgfCrYRqO/WDHt1rQlaFFR9olWFb5jZTUN20GP1ZVkwHRFjsPggI7tNnIkgU1R7HYFp/gjImdAd67aS95OFS/qObK4r7kw24t0Kd/zzJX3K7hB1LbrQiqAn/Ib+cElq1RQbnn3VP3K74nqlZQ/3MX7qPuV3wwrt1zTrFNyM/ujE00iB6XT7SZuUrvi9zGakQvTSfbzRT41+Iw36Ke/KPAeqhMV91qHaIUoLUlOsFVNRAJeDi1/Kn/Z/YRy3Ss4NqSDrSvwmKBde6qMRXMIYKOBJribWrd9OtnMNqutipah7XbbA57R6LnEHzwsHAEjyK+7jXSBUmfODj/jSdZ/E34dm3hB/SV7ZUteBHtFHY5T1mh6IE3y0ucKrPJClLIaYpwlCEnNL61EatQVwhNk2XA6lTACRq5zVZhkBr16oS2krZNJ4yHgndNTRRRmSU2aPqvm/loVOmgCWStbDm1ChtOqgeEY2IS5pCxhUMgcgSKeUUyWZKymWtfOOFJU5DuQw5up1AHhXKDivRlKnL5SdgmUASkFSQAH1pZzXshhKI6OIBx19wS6WRs0pMQ9lR0rBSCW1vG71h0kGprXgzPvin6U9ElkQhSguZIyFFcolyaAJUHqd8T7Sdy50oEj2gB+QFVOGYPR0x4jqGSC4X0QPIJAuAnn0YWROBcxy5y3NQ8f/AJD9gcRNdC2xVksyFID81RO34SSCGL14ZQRsN7pim5ZWBJyo1fqI+AcYRVOHy1E7nsR8bQGC5AzK5p2gTJKTO+bIPQ7nBz3f7jqCUqAAIYZDIjg2fTB6xlM8GXRR1oXQnelWR26jC5pvQa5RyLb+4+Rh7hlZFfqZ2aLjxOwobEn1b36ZcdXAarZfdfHLFJYqCtyhgPQpIbrT0xrmWp9fNOW0f7GuB02biGFdCMie47Y51WvmnFVqZsXah7OyD6+kYxmmwWsuuFYjI6QRSm4OzNMGhNLqRNwBRYghQ1GjjqOR3mDN2kqNstCx8CggbisZ9VeuJZpDSisQTLUQWZShmNwIyLRWbgJAsUptQUOpRiVxKlljgFQdjvZt9b/RE1U8T6kxs2ga800pjI8EZE+uS+nhUv8A/wBOX9yu6GmFW/8A/Sl/ce6CaU9q1GUA/UM/OCStkUC5p91H3K8on4NBFAuWfdvzq8oZV26TrFNzz+6MKI1RFbxSmtM4fWvxGLVMREXvCr3ub/2L8Rhp0T3so8B5qExX3G5r4uYn3xPBfhMPptRlrBekI1z/AO8RTPGP8FQ9W6Q+cCdJ3aFc0/CPMrrhWuA5pI0rpFZmqSonMpPHWek16YFTQspYVqx6TQ9B7zB+fYOUmFKjzksC+agHY8cOEdEdEyzoQCCyRmra2oDrbpMMaGN8j2kZ8k9q6mMUXt8dQHiEr2azTCpCqufLX/NkWfRilIFaAhyN+uFG6tllzprlsCKkcDzU9Jcnck7YdLTOCqDpgbHZGCRrG7WjXz4JHR6RaSeKCXs0pzpaASwCpqvAjvX/AOsD7vKK7RJD0SVTVcEjCj/NYP5IGadtjz5ralCWnggV/wAyqC92imWmbNWWcplp2sgOr/Nah+WOWl1VPy806c3QpgBtcmO8Wh02mUcDImiqVCmLakneIRrFoMIJxElY+UgprvB18YYrVeVKQTkBU1pCJpq/C566FkJbDtptObl8tQA3wbgtc+5jIu3v7j3JFWUxsHbCmFVsKeegMoAmlA6ahukCH6YOWSCQCCAah6HyiO6L06tJZblKixD5uQ/U3XwisXe0yhVmSpwcHNJ2sGB6RXi8C4sGueXM2fnqmgZKaaNzxs1cuCSL7aHEhacPwzcWB9Sk1Ug9FRwI4q9vteGViSmpGEnPnElj1A9UMXpaK7UiQJLqUJpIALUws5c7x1x7pXQnJ6PDjnBSCojaSx6HMG0mKBzIoZNZc7R5eKVSwOYXSN1WF+aQ7LZ6ZVfMxY/R2XsYrktQ7j5xKpMukVD0brezrGxfekftDPpLGDQ5OH29UBhzz1+viE20jIwiMjNbKjWPCvf4vKl/cfDDaUgfx4Vr/D2KK/OfCYJpW2mai6E/qGZpFCaaofrkn3b86u4QgHLPXwh8uMs+rqavPPcmGVbuk8xQdhzR9QffEXvKlrVOp/yL1/UYtKl9ESC9yR65N+89tfOGXRQ9vIPh9VBYru2nxXFdT+8lfd5GKRakRPLrSQLZJ+7yMUu0pgfpcP1LP6+pXTCt0c0maRSBaGyKkfqAjh0hJxhSqhT5PqBOfV2xpvBpAy9KS0/iRhGxy5TX7mMdM1HOYZZdZYdLB+mHWBxkRNce4fVe6+cOibGOBKK3KsuELJbJA7VnzEMs0Pry6I06D0aEyApvjJV0fCnoZIPTHxpZfJylq3HupExiTusrHkbL2+WpFUreza3ikebP9o5dnUs9JKjDVo6Q0lKFZs6vuUSpXaowmWcY5rO+IpR0KUEnseKXMlp+IDOOlc72WtCa1hDXNb3BTi+IUJqZSTRg43nX1ZdMArJooqVuFNjBjXshkvNL97J2KA6gmMl2fnAD/wDo54PhPYrvispqZsdGNEa9G6mutL6oB+y9kI9RIAAWK0FCwGwRiLwzZI5GV8Slc5RqGozA6zU11NG7TtqCAhIqpiWz1kB92Z6IF2GTzgTUu/TnCN7G21hW2g6Y6H8R9fDkqhonRRLFZKlbTHdeuSPUpm4JPUtMddnRzY5rzSybHOp8h7GMS9BIf8yNx/5DzU7UNvG4eBUqFoAeH/0aW44JwA1p7lftE8RILmkP/owQxnA7EHtV+8ab0gaXYfJy8wpmgIE7efkngzl7o9jcRujIy2x71UalveFi/oeQn7/0qhleFy/X9sPvHhVBVMe1aiKLfszSBih7uKfYK+8+FMIYHlD1cI+xmbl/pH7QzrN0VQYnuDmExrUIkF8/72bl8Q7hFgUr+NEhvxJ99mcUn/FMHdFT+qf/AF9QoLFN0M/uuHQC8Nqk1/5E+ICKlahEo0USLRKplMR4xFS0ktkK1UPdHrpa280V+IPmvmE+47NImnbJjSlRcqSrG+x1OA25JA6N0aZk10IIqcTniKCC6peOXhzUoEmsCNGTEuEvzUhRfaUByRu72hxhzi11uFvLYmeKwxtgbbUb/PvVR0OypEoDIIQP8RAq9dhaUSV5kAA6qvq3CO/RkvkkoTsSkHiAAYG35J5NABDkk1rkGf8AyiSY1r5ud16pgTI0JL0HosKngguQSrZkDWu8iHnR6yxSeMA7pWNeJSlJySA4y5yiT4B1wzp0cokEBo+VmuXVwCIq33kIU/vTKPrK2HzDtlpMc9ttolJMxfyAqbWWwqA6WgzehuXVtdn+0BP7wsW6zmfMDFmINXYgnWOHdFq2YRUjA7aQkVPSyTzOLB7uv/xAJRXMUZkwMpdW2JySBuYQUkIrHZpuyYZiB/8Amnz/AGjTKTWJ1z9PWFoNEzRhbfbbXnxVbsQeWk7UjujzTUp7LOG2WvwmPdD1kyz9CfCI6bUjFKWNqVDrSRExD7E4Pc71UrMPeGai6V1OeuHH0bTRy6w+aNuxSf3hQcBX82Qyej6cBam2oV5HyjWMXbpUMo+HyUlSG07c1Ty22Mj5xjZHkZHdVi34oXb8n3YfenuVDGJZ4QAvrL92289PcYIpgetbmiKQjr2ZqdhVIdvR+rmTc/iT3GEwZZa4crgqOGbxTq+6G9XuiqLEv27uXmE1kRJb/SSLavYyPCIrRWeMSv0hTB60d6EZjdBXRc/rCPhPmFBYoOx5pesayJqPuT4hFU0ormqAAJIIAOXS0ScL5wNOiKdpW3DJJcmGPSeJ75oCwX2+i8YM0v0mjwS5aUiWrC5KWwqI3qAYcXZ4E2qThPKMwNEgUGwgbAziDVpl5gB9pducMkp2l8+DbW5TKxpwq+UOSdWsmG9BHoxnSG3yXXGJmvmAYb6ItzVFWoTEiYnJQCk8DWFu8k0TJwS/woQPzLUpVRsZCawXu3Z1y7OlC3BHOAPypUSQniA3bAXSyR60rBrKMWsOmW/QwIiQp2NFQ4DWNfmmNGSXgnhrR+7VnCJRY4nUzh9QFK7INEQO0NzJEsNVQxN9xxDsMDb33j9XRgSXmzHCQPlp8R4dpjnoGabRYLklcJ3+05xSLp62cpPmDPnTVUOozN2RwkR9WaxfCoawKHNxnxgVoqUQQTXnOftVzVP2HohhCsIAGQXnwbviiq4zG4NPcPojsIkD4To7bm/NcN6pY5RG+WPEqBktOUGr4SefLr8pHUr/AHALk8oR05vGD+bVTUZvC0qqaAV7tKr8g7KQRDkQGuqSbNL4HX9Rg2ldP9RPS6pXZqYnFpHDxKik1JC238N0GrihrYjfiH+KoG6UUEz5g2LUBT6jHZdScE2yTT5wOunnGv1Q6yjf4sPkoyP2Zhn6qvDojI+wsfhMZGPWVYt+I7YAX2UfVsgeendtg80Ar5j3Y/enzgqAnrG5rrSb9manAWG1jKHL0fkNNr+D9UJ6Mj0Q33CR/V4I71Q1qtyVTYj+3dy8wm5ST/8AIlPpHS1rzZ0J84qhS20RM/SaGtCCdcsavqVHboy61dbvaVB4kOw5pNxstJYFiD1Q5WfSRmJKhnqPGuLoTUcBC5oqxcrM1gJBJI1UYNvfLhBqUMIYMAogNsSCAM+jqisxEsfURx/PmumFNkipJZgNuzl/tdkqVjIJFHZI2wVuzosLtBKxRDKUNWJ+YD0hSm+gRz2KzuMTnACEgJ+IkkBKUvmpRbrhy0Xogykc489RxL1gFvhG0JAAfXU64HxWrEMJY06zqS6miL36RXWuRr6+EINptbTLQsVPtmGqnsx3ND/NnAJKlFgkEqOoAByeqEKzTAuYzABa0JYioC5mMji3dE1RWBc4Kgphqc48AnQeyQNagAAN4DROr2WZQtBUur4SOBSA3/slUUYrqSzwtX1sePk1DUC/QQR2KVHfCH6NWO43SyqHZFKkqRgVk7uGGsNBNJAScmKcaekP2jujjmpqlWsDtBjm0jpUSgEfc1ckqLjoGI9UUOJt9hr+SIwKTtHR9+v5LtvelxJVtCv0nzgEBlBu859jIO4+FMApc2kSdLugM/NWtFuRz81Sbnr92TuKvET5wdEwNCxcua9nbYpXkYYEiEtRqmdmpyqFpnZqS3oWBa5tP+RXaSfOOXRNvw2mWQwZaTt+YR33xs/vc0VqQd1UgwKsqME1JAyIOewvGt095aRviweSipLNmOfqrYFzDr7IyNyVU1xkY3o+JVdfwXQmAl8z7qfuT3wZEBb5f2p+5PfBdOe0bmutLv2ZhTpKqQ4XBVWbwT3mFDHSG24B503gnvMOKndFUmI/t3cvMJxeES+2jDOtMt6ICBiOv4zRP1GGzSeksCVCWErmJAJTiwgDas/KGrvhRtWlFTpqlfCkOlL6g5c9QfpjjhPWwzda3ut81LMpmVJ0H7Np5LWmWEJwIASA51U2udex4GWqQ3NBdWZ3NWuzb1R1rJWpgRTJOQSfxK/ErsGqtY+ZtmABFTrmKFSwqw/mcWlNQ27SXbt/2g67FQW9RTizdl+/JGrm2ALVypcolEhGwzSOcttiUnCN6lbBDYufhGcBdBWQypCUKcmqjtBUcRTwD4RuAjdabUEgqVRIBJJ1AB3MRWIVhqJy4ZBeoIdBgCFXv0ylkyQXK+coDMgHmA7ioOX/AAtrhd0FpgKmoeijOQM3BYtQjKpyOyFa8emVTpsxSSQCakFiwDJQ+oAN0kxx6F0gpEwMWxFx9KwxCh05w+hpA2DR42XwVjmXYNhV5SgHNTDW2uBV7MJkAgfCsB/uSR3tH3o23crLQsfOkHhtHXSPNOF5Kg3wlKn1c1YPcISUUnV1LL99vqv0rLsOSSVreWDsLDbUUeOHR2ikzp7zPlUMIfNhRLa9vRHlqtBx4akBRKmDlgCAwGeb02QV0fYhgZTF+clWe8EbdsVWL6T2hjTbxXXBYxoPdx2ZLqvdJeSg7F96T+0K0tNIZ9MzzMsigr4kLS+8VD9sLMo0iXpI3RR6DtoKr6AFsWieBT1cVbyljYrvA/aGpCIT7hTg0wb0nvEOKV7oVVYtM5Iq8Wncpn6QJDWs70JPY3lC6JfOFDDV6SUkT0GlUdylfvCliNKxqmEO0qKI/D5alD1YtM7NXCwTMUpCtqUnrSDGRwXeOKyyTU+zT2BvKMjKahmhK9vcSPqqiM3aD4I5yY29kA74yx6qqvzJ74Pcrt64B3zINlU1ecnvjpAG9Y23eu1IT17Mwpvhpl2wdupb+SE0tUhIGzMwtWm1pQhSiQwqeqCFnmrRLDS3cYy5pUUyzYecPerDxY7FV1ei5hjPFMFsnlZwsAkVKUsElWZUvWo8dm2BVrt6ZYIBBV3E162Y9W2OEaeXyZwgYqku7qAw80db9Da41Wa3ImAKXhSVF2IbFtI1DUK7Id4fSNNpDs9VH4nVtgDqeMWJ2lbbVZVBHMLKVVW4bIJXTsszlQZoJlySFK1gzT8CSXqEg4uJQY4bGlZW+FySAhJpiUSyQNoGsjIB4oOj7GmVJEv4jUrP4lGqldeQ1AAao+47W9RD1bfeck1DFpu0jsC22imWSqpMIvpE0thlCSCypgxrr8iTQfmV2IVDbadLIkoVynwJBUXowGt+ERu9GmeXVMnhJSqcQEA1aWkMOztUaRI0EHWP6zgNmafxtu6xHil421iQ71PfHtnttW2Zd8abPo8rW2sufON87RExGQJin69oOiSl8lK9ushWG4ttMyzgJqQogcCyup1Qw6UsqhZpvOdWAsBXj2Qh+i62jklyy4UlWLPUQB2Ef5Q9+uJfCoFQOypruiYmIjqi87NK/wA0ToEs0fBTizzJmAOKgkFRFdoJgrItGJPNOskjYpi7bjQ8a6zHwZ5lzCmYUlKiUlDZEEpLnUQR3x8SLSmXMqlKa569x3Ros8baiGwzCSUc5pagPORXVyHKS3y+U7i/NfpHfALkiklJoRnDTLUhRCkFnB3OHZaC1CHBoXFOECNN2V/aSwcOStbEZPrZqPuiRe0tOtaJTTXPgdiLXFm+0WNqR2H/AHDuIndyVH1g70K7wfKKAEq3RPV2qXkleJNtOckl+kuXWSrcodoPnCQpbAZQ9ekyyr5KUqlFEdYH7ROzZFEVVr2Ro/R9+lQR+Fx9SofEABOVXrm2p7HLrliHUoxkc/o9s6fUwCTRah3HzjIz3E43trJQB/I+afUzmmJuScsf8aAN9KWVR+pPfBo2lg5hbvppL3YgpIdSW638oGhcOtaL8UbSNPXNzCmtuWTLUGCsn6SAH6S3TGzQ2k59UJlqUBk7DLN3zzgbbL0JR7KWkTJi1AFIAI2AEnXrYVfY0GV2N1JJExIFSApL9eIHXFjDCTHYheq/EA2s02G4GrwX0qaieSAkypiQOap0lyQ5FNWENxjhtNiSpQJVVhiYvznolLVc0DM79EMcxUmagpUCFBJwEuFBTUIOuu8xq0HYBLtGJSgUqdRJ5rKIACm1hTg0yqYZxTdRTuJGtoJzSWuAmqA9jrh30RvQOjZtnSmaS8wBgg1ShJ+Uaips1dApmx2a8AWPgRi16o5JMrASDkRTWOiEO9mm1Km+r2R+UB9pMDjB9IP4jtiGe+WqlLnHO+wBMWsY1ujZfXpCvWLSr1VAHNU00hxXVLTt38GhDmJKy+rIcIoOgbohAxzOdMLuXJzLnPMnWc4UU2ICDqaojN449jU8w2AOvdfGgbJ7xLfWW6wRDrP0KDq1QCu5ZB61L+7yMUNVjoIWYlOWSNt3fdeMQYGPA8EiSJJsk9M1I5rtMTtQWB6mB6Ip1ktCMLpDd8LWkdFBYYijRx3a0hyJVZpyzQkoJq8smgfMlOXBo+MmE7L8QPolTwuG9iQiaspRWYRMTr+IYV11c5OL88Cp9idpkxTggFt41b4e7wWeTyfKJ5+EMptaCz9IIB6DCFbtOSE8xSFrZykg81+jMbovMIqmy07dI6xqskNXG4SHRGoolo+VjIKThRjogZgqSk9pctteNslQkrB5VBZTKQo0WGIUlVCwI3ZgRwaMs0+cWUyJSqMhhQJcKrmQW4PHcbvSUJAzOe0wFWxBshtx1/NVOGSmen0HjUNXyRfQklKbTLUhhjCnALgUORYPlsHbDwhET3RaES5kooUaKCSDmCopApqcIMPKKgVPXEniI0ZBkvNWS52s+HyQb0hSQbJwWnuIiY40gZjOKlfCzYrHMplhPUoeRiUYBXXFz0XfpUZHc4+iksSbaUZJqu5eVMmUU1LqJy3AeUZC3ZywoIyGE2GxSPLyNZXBlQ5rQArhOKUgrWWCQSdwAcnqiF3/APSBOtilS5YMuSk0A+I6gVnafwigfXnF20hISuWpBoFpKTwIY98Ry8l0xLVQLmYizIQVEnawrq3xn+FdQ2QiT3uH53qhlEjh7CRbpc21JcAO4c5gs/NfI0ZxtiiqmAwPsvo6tJaYmzTWphBQUkHaxYv0R2z7vWuXVUmcKgACWqr72YcYsWXCVuF9S2MCGL9xjeiWpeFOL4cTvmU4SRxLjtMM+jPRlPKHmKloJHwuV9ZZh0PAe8ejV6NSFrlFYcBCkqATrzLE68mj9UFzoy2MXcRa2epfIrNcC7YNfyQvS17J8izs7aklYq+oJGZpXU0dlyNEA2dM0h1TXWo6ySTCJpW1zLTMxzT9qRRKRsSNXHMxW7iSwbFK3BQ6lGJrGMOfRUDXfyLtdsimFNWtnmIGwBd0qzRLZ0plkbFEdRixGXSJZpez4Z8wbFq7yYS4SLFwKqsKfdzgvnQNLTK+8dpaKUZcTSwOmahWxST1ERUgiPuKMu5pXjFdT2nwXBNkxPPSOhUmbZ5yM0qX0/CW4GKhMl7oRfSjZCZUotksjrS/6Y/YHGDXRsdsNwfkVP1byISRw+63StJC0ykrlVSobKg6wdhBpAbTOhJaClZUxUQFJzSd/wBJGe8CFHRWlp9kXilE4T8aD8Kh5HYYfza5dsszy2OFlzAaKSH54YZKZxv6YpDQSYfVtd/Anb9/zWhhUtqISONl2aAlY0lyBzhU1ADOw6Ggjp1ckIKUsThYLO3dqML9ntTuhAOoqbgBwGXbGu02cvzqEZ1ST0sXEOHRda4vcV+ZXGGNsbBsHmhsuZhnyilnxYlc4EskjUPm6coqUq1UpEfvLNazLUDVLEFJYguwO0M8cF3fSrabOyZjT0UcKotvpUNfEGEeKYc+ch0Z1j6r3DUgM0HD8Ksl4CpVlnCn9NXYH8ojxxOQ22K5d29lm0hKIlllMy5aqLAND9wrmOyJhOITMKWJYkZdGuGXRYOY2WF+ogg/P/SXYprLXBc8hKm2cTHsbRaD+Ax5FlohKLlXifNDQLlaXWkFhgH82RqtFv2F44LTaeTSVzAyQ1dWwZRk+EVEQc7SIDjsVjJA42AF0Rl6VW7gx1SdNzBrhWm3tsyQ5WABsc9wj4sV6Jc9REoKU1ScLD/JuyKQ1DGN0i7UuRpHg2LbJ+kXgOuOTTVrk2qWqzz0hSF51Yg5gg6iIWOXWTshcv3pCZKloCFkcpiCjrYBNBszMcqbEYp6hsMR9o+mtcZqYRRl7tiTJsoJJSC4BUAdoBYHpzis+jtb2Mblq8j5xI0JLCsVT0cH3U/9iu5MMek+ug/7BKsN1TnJNwRE1vLKa0zfufrSDFIConl7E+8r/Kf8RENh/vnJXGFG0py9Qg+GsVOxKxSkHalJ7BEuilaFU9nl/YnugnEB7IPiicWHstK6liFP0kWd7KD+Fae0EeYhugNe+SFWObuS/UoGBcLd1dZE74h9dSmalulE4eCicyVThDVccHkpoHxAh9pSRl1pgIUiv7Qw3CmATpidqH6lD9zGjY6wmheRtFj8ikGHvtO3xVLuXo2TJkBakhUyZzjiAOEakjogtpvQki1yVJwoStjya8IBSrVUB8J1jWITV29UugNIIWbS6iBCWjro6iMFp18U5kpXAk8EoaYuJbkJLWdM1JBBKFBZY7gXI1ZRObXcqbLVhUGOwgg8CDUR+gEaUUMiY+7RpFExOGdLRMGXOAV1E1HRBxIK4dU4KGXe0XaJM5C5TpmINDtOWE7QcuBMNN7gEWpbBsTKZ8ioAntJh4l6ClIOOUdfwqqU8DrHbCXfqUfWAWFUJ8x5Rww+pP8A9ExaNvZPPWP/AFcquLsNInigqp+6MjQpJ2CMivukqsEmyBIBUXOyA99lKNlNGGJPfDAZKtSQN5qYA3x0cpVlWVKJYpOwfEB5xhNMCJm5rQ6YjrmkniFMFgtB65T8osfSO/8A3AT1Gh/eD1yLCDPU/wCA96YoqvcuyVJVjsXFNoBfPthN9JGLDJrrXr3Jh/8A/Gj+GE30maJHIyzV8ZGZ/D/qF2BP/XxW8fIqOrnDqHKeCaphWKX6OrWr1dVfnPhTEy/8fTM9ZiiejTRvsZnOV8Y1/TFv0ka7/AdfvHmkeHub14yTqm1rrzoRb02pXrKq6k90O/8A43eeuEO+GjsNoPOVVKTnxHlEJhp7U5Kyw+3W6u5DhbVbYod3ber1aX9vmYmXqh/EYfruWNXq0vnHI+IwfiJtGM0ZibQYxfvTCbepoG6dtyvVZoYfAvuMbPUlN8Rjg03osmzTeep8C9f0mFVM89ew/EPNT0jW6ByUuXbTWggxcu2H1oBmdKu5/KFiZYy55564M3IsvvaeefhV4TGp4oXGjluP4nyU1StYJm5qkT1AwF0xpNdnSFIb4gCDUGh6soNLsiqV7IX74WVQlJL/ADDVuMZhQv0Zm6JVnDG17w08US0NfOXMZMz2at55p4H92g3PtANREkEs7eyGu5cla8YKnAwsC7B3yrTKKl9d1TC5+sBdavDGNaZGGydbIp1UOQZQ3wq+kFuVlmnwdyj+8MsmxrGTdv7wj+keVOE2Xzg2A6vqrr4QPhNb/kYm1zRqsR9FP10QbTkXQvFllHkB0id+LsjI0LrD3Kc0B3hfokoO0wIvUhXqsyupPiEGVCBN5gfVZv29xBjF4RaVuatac9q3MealpetP48HbkP6xl8ivKAfKGsHLlzT6yK/Kruh/UC8TslV1e4fkn4y1boU/SPKV6snL+oPCqHJ1bYVvSLi9VFR/UT3KhXgo0a6I+Kh6zXC/JSrk1NkM4onoxlnk5oP4knsP7QgJUtshD76M5ymnD7P1RofSJoOHycvMJBh57dv5wTuZFYRb7SCJ4+weJUPgWXzhMvyTyqMvgPiMZzh9hNyVvhx7cJVMmKBdWU9mRuxD/IwiYjsEPtzZnu/5leUMcQF4uaZYnuRmiZkFo5NIyDyMwbUr8JgoFbo1zWKSGz84SMGi8O7ipsm4IUHVKr/qC1ykNbJe/EOtKo5pyWVlHXdpYTapJy56R1lvONgrWadLIO9p8lJQOLZW5qnqkZQEvfZHs53KSe1vOGbEGgbeNANmmfa/UQfKMephozNPiranfaVp8VMkyYa7iBpixtSD1H/cLiTDBc2Y1ozzSryPlFJUtvE4eCo6wXgcn0JYwnekdAwyj948JhxTxhS9I8v2UvXzleEHygXADavjt4+RURWjsHJGkJcZCMjWiWrWpuEZGqlpUxdXXHSB14l+7TfsMZGRicfvtzVvFvG5hS3HnTbBe6M33pO8K8JjIyKKbduyKrancvyVCYiF6/j+qHctHn+8ZGQpwrVWRf2Hmoeq3LslMEroeiHT0azDimhvlT3n94yMjRsdF6CTIeYU9Q6p2p9Ky+UJt+ZjLl0Pwq7xGRkZrQ74K3w/fjn5JWM7+ZQ73LtfsSNij3CPYyGOIG0BKcYiAYOaOm0isaxa86bIyMic6wqb0Qozb7U01fN+ZXeY90RaFcvLIS3PT4hGRkbU7XB/19FIADT5qxupshHHpvF6vN+xXdGRkY1FfrBmrOL325hTYBX8EHLopPrKX1hXcYyMiom3bsiqip3T8lREWUjZ1Qu+kKQfVgQRzVjtChHsZC3CPZrYiP8Akoeq1xOyUzdUeRkZGt3UrZf/2Q==">
            <a:hlinkClick r:id="rId5"/>
          </p:cNvPr>
          <p:cNvSpPr>
            <a:spLocks noChangeAspect="1" noChangeArrowheads="1"/>
          </p:cNvSpPr>
          <p:nvPr/>
        </p:nvSpPr>
        <p:spPr bwMode="auto">
          <a:xfrm>
            <a:off x="0" y="-714375"/>
            <a:ext cx="979488" cy="1500188"/>
          </a:xfrm>
          <a:prstGeom prst="rect">
            <a:avLst/>
          </a:prstGeom>
          <a:noFill/>
          <a:ln w="9525">
            <a:noFill/>
            <a:miter lim="800000"/>
            <a:headEnd/>
            <a:tailEnd/>
          </a:ln>
        </p:spPr>
        <p:txBody>
          <a:bodyPr lIns="86493" tIns="43247" rIns="86493" bIns="43247"/>
          <a:lstStyle/>
          <a:p>
            <a:endParaRPr lang="en-US" dirty="0"/>
          </a:p>
        </p:txBody>
      </p:sp>
      <p:sp>
        <p:nvSpPr>
          <p:cNvPr id="18448" name="AutoShape 10" descr="data:image/jpeg;base64,/9j/4AAQSkZJRgABAQAAAQABAAD/2wCEAAkGBhQSERUUExQUFBQUFBcVFhgXFxQUFxcZFBgWFRcVGhQXHCYeFxojGhgVHy8gIycpLCwtFR4xNTAqNSYrLCkBCQoKDgwOGg8PGikkHyQsLCkqLCwtLCksLCwsLCwpLCwsLC81LCwsLCksLCkpLCwsLCwsLCksLCksLCwsLCwsLP/AABEIAIsBbAMBIgACEQEDEQH/xAAcAAABBQEBAQAAAAAAAAAAAAAAAQMEBQYCBwj/xABCEAABAwIDBAYJAQcEAQUBAAABAAIRAyEEMUEFElFxBmGBkaHwBxMiMkKxwdHhYhQjUnKSsvFTc4KiMxdjk8LSFv/EABsBAAIDAQEBAAAAAAAAAAAAAAABAgMEBQYH/8QANxEAAgEDAgIGBwcFAQAAAAAAAAECAwQRITESQQUGMlFxoRRhgZGxwdETIkJScuHwJDNDYvEj/9oADAMBAAIRAxEAPwD3FCEIAEIQgAQhCABI7JKhDAods4uqwS1zhNhl35LO4nb+ImBVIkHLdzbrca5LWbaoDdnvmYWK2gwCS1pkRPVfNeE6SqV7e6cVOWHqtWdChGMo7CYTpRiCb1nHsZ9l6Ds3F+spMfxF+YsfFeWVWw6dDfv/ACt30MxW9Scw/CZHI/kHvW7oi8m7jgnJtSXN51WvwyFxTXBxJGhQhC9ac8EIQgAQhCABCEIAEIQgAKTdSoQBw5tk3KdfkmoTAUFKkSoAEIQgARKEQgBZQgBKgACQqLtDa1Kg3eqvawaTmeoNF3HkFg+kXploUCWs3QRP/kJLv/hZLv6i3sRgD0ZKvnPbHpxr1D7DqsfpLaA/6hzvFZ6v6UMQ45E/zVsQ7/7hPAsn1aUi+VsP6UMQ0gzVbH8FeqPBxK1GyvTPiN3dNbekERVADhNvZrDXnwT4e4MnqPTLpKSBhcK7fr1juHdJ/dt1MjIm4nS5WD6bdLhh6X7PTrPc2l77w94c+rMOuD7gsBfirnZXTLD4trKeIpkVGN9h7PYrNAGbHNje5Nj+VefdM6OFxNU06NcB9F3tgsLfXAkbzg4CA9l5EAECQJsmnw7kWsjvo7wGK2jivWPrVxSY4GBVqQc4b73Ue4r6IwuH3GhokxqST81n+gXRZmDwrGtALnDeJGsgXHVEAdQC0yr31ZZ6gTjck2nG5JsQqEISAEIQgAQhCABCEIAYxlIOaZ4LE7VwxDoidOo8+/wW8cLKh23hLeOmi8v1gteKKrxWq38DVbTw8GFxFEgQRBbbsP0BV70Lxm7WjR4Le3MeetQcdSjdnUbvYcr9ii7MrmlUa63sun+krz1pX4Jxqdzz9ToTXFFrvPVEJGOkAjIiUq+knFBCEIAEIQgAQhCABCEIAEIQgBHZJpOuyTSYCoSJUACEISAEqAE3isUymwve4Na0SXEwB2pgOOcAJNgLlee9NfS1RwrS2m4OdBhwhxP+2z4v5jDf5lifSb6X3PLqGHkNuCD83jX/AG8h8U5Lx/E4t1Rxc9xc45kmSUwND0i9IGJxTy7fcwE5hxLzzfa36WgDqWYJSJ2jQc4wASepCywG4XQpngtfsL0Z4vEXFMhsTJBHzWg/9OqFEfv8XRB1aHAnuBVigiDl3HmXqHcCuS0heh19h4ICG194/wAr474Vbi+jrYJa5ru2/dmp8KI8bKPZO2SwhrySzIGTLesHh1LcbA2McdiGUxAqu3d6oIlzGAnfJ1du66wJXn+M2cWHKP8AK0nQrb1Si9tRh/eUHBzetpEFp6okcilKOVgeeZ9S4PCilTZTb7rGho5NEBOqPs3Htr0adVl21GNeOThMcxl2KQqCzIJxuSbhONySAVCEIAEIQgAQhCABCEIAFGxdIQTEwJ7lJSOCqq01Ug4saeGYbaGF3nXFoniMvPcqXGsgzN8iQIuI00Wl2+x1OpLW6yPtCo8XR3pJEExxzEjxyXzFwlRqOnLk2jsQeYqRs+iuO9Zh2yZLCWHsy8I7lcLz7ottf1NSHe46x6oyPnivQGukSMivfdFXSr0FHP3o6P5P+cznXFPgn6mKhCF1TOCEIQAIQhAAhCEACEIQAjsk2nHZJtAAlhCRABCVCEAc1agaCSQABJJsABmSdF4B6V/Sk6s40MOSGNNsv6z+o6D4RfM20Xpo9IYpNOFouE/GReXA+7ybmeJgaFeAveSSSZJMk8SVLYQjnE5pELQdFejDsU+SQyky9R5yaAhLIznox0QrY2oGU2m+ZgwBxJ4L0rDYbZ+yxAa3F4kC5maTXD9Xx30HeqrH9JWspfs2DBp0fdccn1Y1cfhb+nv4KsoYGYLu5XKOCpyLPavTDF4r2S8tZoxnsMHYM+2VVtwmpJKmZZWXBYp7EGMkDQJp3H8QpJYm6jUhEXEUw8Q6DwPXPFVGAo+qricjIPaDHiArd7YTGJZLmu4OA7zZMD3T0PbS9ZgCwm9Gq5g/lcA8eJcOxbpeW+g+pbGN0D6Z7xUH0XqKzS3NC2FXbU2nGqIxHPAzIHOyUPExqqrpK790M7vAtycqFtdzN0NLgbkaHw+q8/fdNeh1/snDK0ec/I0U6HHHOTaIWRbtOtf2nEdhUmntyoCLgzoRMDmqo9ZLZvDjJe76knaz9RpUKgZt995aIHUe7NSKPSAR7TYPUePUVqp9PWU3hyx4pkXb1FyLdChU9qsdeYGs2gqS3ENMQ4GcoIK6NK8oVuxNP2lLhJbocQuWvmeowlBWlNNZRErtqYVrxexAMcDIyWTxzMw0QQBMwPnrp2LcVAD1iLf5WSx+FG8YJveIvJ6483XiunrVQmq8UtdzoWsuTKCqIII7uBGfitDsTpCaYDXS5n9vLjyVPVpkuc20G5i0OuR9VHpkix8wuPQuKlGSqU3ho2SpqS4ZHpmHxLXjeaQQnVgMFj3UyCwxx4HnxWiwXScG1QR1jLu0XrbPp2jVSjW+7Ly/b2+851S1lHbUvUJuhiGvEtII6k4u/GSksxeUZGsAhCFIAQhCABCEIAR2S4XblwEACRKQgIAAFQ9NukowOEfVkB/u05y3jryABPZ1q/Xzz6d+lPrcT6hhllL2P+QMvP8AVDf+BTQmeY7V2i6tVc9xJkmJzi/jcnmVDQlARuMnbH2Wa9QNGU3OQA4k6ZLWYvaA3G0KIikyLx/5Hfxnq4D7qswlP1VIMA9uoAXkfw2hvVOqnYLDwJOa0QjhFMpZZKwWHjPNTmmVHpiVIYFIiELhwTkLhxsgBt1k24SlK53UhDFRN0/eHnK67qnNR69TdY938IjtdYfVAHqvoEO8zGO41aY7mv8AuvVl5r6B8HuYB7v9SoD/ANfyvS1nk9TQthE41NpxqiMqOk5/dN/3B/a5Zwm45ef8rRdKCRSbH+oP7XrN78uH38yvn/T6/rH4I6Vt2B5ucxac75p1rrweWYHXcpilU0ga9Xgui69uom0eOa880asHdI59qQRFlzTqZ346+Sla7LmlgeCRTaIIHDQ/UrlrYEd94y5JPWDUfXJDjl1jqUNR4HX1HAjdJFhk4gcutL+0PaGw4xJkSR1hN1DcfcFKLDv1yzVka1SOMSfvFwpofbtGq0xvewRYw3M/lQ6tZ7xLokDdzE9RPiu6jO+BxTLqfsn8CeZ1V7vK9SHBOba7m8iVOK1SIVam45W15+RoouKZrERnPgbKxqPtu93YmatPhca3N5Exbt70QlgtwyJSeSc08Dbz5/wmCN3LLT7Jym7z4+N1ZJdw1qS6eKc0gtO6RwJVxhelDgYeA4dxWfnz4HwhH37eHzjvV1vdVrd5pSa+HuKp0Yz3RuMLtuk/4t08HW8clOBXnW8Tp9NU9hce9l2ucOS79DrFNaVYJ+taeX/DHOz/ACs9AQslh+k9QZw7mI8Qp9HpW34mkciF16XTlpPduPivpkzStqi5F8hVtPpDRPxEcwbKVT2hTdk9p7QuhC8t6nZnF+1FThJbofK5Sh4ORBQtSaeqICISwhMCFtjaAoUKtU5U2Od2gWHaYC+Pdv401a73EyZgniZknvJX016XMd6vZzh/qVGM7pqH+xfKz7knjfvT5C5hSZJU3AYcOqXyaJPYkwNGQTwVr0b2LUxDiyk0vc46WAAvc6D7KxJRWWReXsSMKzecXG5N/wAKxaF6BsD0QksnEPLSRYMi3MkGVc0vRNQHxumNSTfQwICi68UCpNnmFOmYmDGUp9nEfhe74TZTKTAxjQAItECwiwFgqDa/QHD1nl/tsc7+DdAJ47pGfaJVHpiT+8tCf2Omh5MTAXDwt/ifRfLfYrGRxpjd11DpHcsTtPZb6FR1OoIe3O1oNwQdR1/LJaKdeE3hMqlTcdyDvSkIgJwDv86JN3RWlZGeFT7VfJZSHxHfPyb4AlXVd4aC51mtEnkPqT81B6FbJdjcc39b/wClokk8gB4JN4JxWT6G9HWzvUbOotNi4es/qy/6gLS7yi0yGtDQIDQGgcABAHcl9aqMFpI3k6w2UL1il0D7ISaGVfSdhNJsXPrB/a5Zd3vAEGw4D5fRarpI+KQJEw8fJyzO8CZyG9EXIuLHkvn3T+fTH4I6dt2DlgN7G/L6p8smOUxy4nTXuXDHt+YuLyLp39rbzMT/AIHFcB57jSNs17fMpA6wjinJaW/Cb9cmetLSp2EQDfwPzUckkKDmBHDjP5Q5sAfj5LprI5xmbR3Lo08gMp0HH581HIHGvYk9bmOtLUpkGL5RlfuRSZHHjppzRoSR20yMs55rljbZC351XbaZBvee3zoinaTFuMfVRyLOhFcyY00TbKRI6slJdceR80BgyI+sKziwW50K59IXv1x19XBMbkdY0P34FWGIoukwOGnHXtTNZrhF/llwI1/CvjMTjnVDTT3fT/B8EbvHt+UjwK5kTGWkaHkdLLrnbL/8nwhSDONGcOHZ29h8YKC7j9BE696ccOf+fZd9Fw9uU8Y5aHxg9qaYzmcvPLxt2roO1jh9Yv3hcFs+Yg5Hxgrje7PHX737VLGRND7eo5+R9Ql9Z9I7cp+SjGp4WM6T9nLoPt8+qbE/1I4SLgWuw6x/aKY/VGfUfktusHsKp+/p9TifAh30K2dSvOVl7Pq8sUJfq+SOXeLE14D7qgCYqYrgO9Nym6hXpEYjzv01VXuwlJoJM1XQANRTdFhfUrzToV6OvXNe/F0q9NsA05LaW/NjZw3jpcCM72Xv9SnLoAbvNBO+QHFsiPZByPWsLj9nGo8uD3vkwSSZkc81jrXP4Y+8thT1yymodD8DSsKW8f1ue7wsD2rc9Ctj0aDHeqptaXmbNi+U/jqVBhcM4OBcCbwZi02HaVrsFWbTIHtS4RugEjnbLNZ1VZY4FwZI4fdcAHsmfZ14JrGNe9sMduXz6kNouAaPWEho9qwl3M6diUnxMaWEc1sA5z2vFSo1jMmNsCeLjmfBdepLXlwAO9AMWORuZtwHaumV5YSZZY52IzvGnFVT3vwzWta11d1Wp7TrwJvJzj5KuaS1JxzLQumvByPnIqs29sJmJpljwOp0DeYdHD6jVdV9rClV3HtIDhLX5yTm3LS3erLcnuUoyfLchKON9meAsYbh43Xtc5jmmbOYSD9OyEjqXP76Dz1rR+knDNw+PpumBi2HeGgqU4Af/wAmwD/KsZ0j2x6hu40xVdl/7bT8R/UdAcpldqjU44JmGUcSwVHSLH77vUsNgZqEXlw+Hri/aV7D6HOinqKBxD2w+oIpzozV3abdnWvOvRp0IOMrgukUme1Udx4AHifuV9EUaQa0NaA1rQAAMgBYDuQ2SSHJRKRCiAsqfhvdCr1YYb3R51SY0dVaIcIcJGajO2TSIjdHipiFlqWtCq8zhFv1pMmpNbMr3bCpH4bzPcmj0cpcI7tc+xWqFmfRdm/8a+HwJqrNcyld0Xp8TlHZ3ps9FheHHTvGqvkKmXQtlL8Hm/qSVxUXMz56NOGT/rY5jJM//wA9VHxaRplp2rTIWaXV60ezkvavmmTV1UMsdj1uo/fs4rl2BrN+CeHbmFq0LNLqzQe05eX7EvTJ80jHup1Bm0j76FIK8C7Dx1GVjZbAhcOw7Tm0dyyVOq8vwVF7Vj5ssV53xMgKwymbx9k82OrLMmY0Whq7Jpu+FRK3R1h90lq5tbq9eQ7KT8H9cFqu6b3yioq0wQBHhEKM6mZgD7gHT2la1NgVG+46fxl9lCq4aoLubP0n7Ll1bSvQ/uRa8V/EaadWD2ZB/ZTmc5vlzUdtN4PGdDqrI1REOEHgR3/dJpHZncxJCqVR8zRxZWqILgDJPskTIOV/yEjmT2nS4uPupWJw9g4717ZR2z3qE3DkyRIjX5ZKyLTWSKgnqmIWT4H+qx8U2W8Zzv2+y5O1akRqCNbHOdNJS7wM6G+fBw481NNh95bojVGEm/br1Hwgrgt0v19ljn1QVKLJ5Wy/UIPiE3u68p/tcpqQKSHthj9/T/mntAIPhBW1BWN2PSP7RTkH3vFoIPhC2TQvbdX3/wCEv1fJHJvu2vAUBN1TA85pxzoCZxbbZkE3nhGq7VaqoRZjjHLGKNPdBM3m55Ki2jg/VP3oG66+WpVxgsR6xpGcGO7PxTuOwYe0jUkLlxfEso04wZ2u0boIEgubIDS45yMiIvF1dUgqsNNJxa+0+6Qc/lBUzDYkOO7BG5FzvC/CTn3lRUtSbTwPUml1Ru+3eLRIeJDQToGyb2unvUBpc9tnOzLt45dXDkmGYglzmRumBEmTBMb0Cw704KjnFpY5u5ebEkxYQfryUk0J5FfXLSf3ciBcD3nOMQBwGp6wpFWtusJA3iATAzNphR6JguJbAmQd4uknWPh5BRsZjxQBLy9wc6RDS7dt7oDR8+KfHhZYKOWkjrC7TFSiypVplpLvdIJLXSQDEdXip2IxQY0ud7IFyTAVTtvpEzD0W1HAkOsJhgB3d72nO93LwK8a6ZelapWHq6Tpi2/ADQeLWxd36jloFdRpSqa507yupJLb3Fl6UumVF9ZjmMDq1Jrgwm+7vke25uQPAZ6nRYDYGx6uNrwJc4mXvdMAHUnzwXfRvotWx1Qwd1mb6jpPONXHyV7JsPYtLCUxTpNganNzj/ETqunHEVhGZ6k/o/hG4Sm1lK0e8f4jFyea1+BxoqNnIjMcFk99TtjYrdqgaOse6yYjTyud5JKEwOgVY4U+wPOqrFZYX3B51SYDyEIURghCEACEIQAIQhAAhCEACEIQAIQhAAhCEAMVcCx2bR8lX1+jjDdpLeSt0Ln1ujbWt26a8Vo/esFkas4bMzGJ6PVR7p3hwUCo1zTFRhA5b3gtsuXMBzAK41fq3SlrSm146/T5muF9NdpZMIIJNx1aERwCWthDBMSB1fLh+Fq8TsKk/wCGOSrMR0YcL039hv8AP7rh1+hbyjqo5Xq18t/I2QvacvUZupQdMgC9xE2ldOBiPZNusOvEi2f4VhWwNan7zJF7jwzUWrWE3lvMRnnlouZJTg+GSw/M18UZrkw2VUBrss4HeJM/ywVrmlZvZ7QajCCLEmJvIz5/laD7Fe16vPNtPH5n8Eci+S+0WO47aR7xUQkvnQG0rukd+nw85JRpGgjl2LVcNsqgsC4HDtp+y2wz/PguxXBLbm8wCP4bdyaBgn5pvEPcRDdTc8ByHm6qjLhWCbWSuxOHp1aoJLtyn7MQTJnM65lO19mje3WzMb2VuAE+clNwNOAbX+5TgY4EzlNosQpwhlZ7xuXLuK2rVPq3ESQCfdJmQY3bCeqyep0XOZdpbvC4mCAdJXVfHspwHW3iYABvkSbcxdN4jHEGGn3xbPM8Esxzqww2loLh8DuQwNa2nu3jU5RHLWVw7FNYSBJDAGgXzyMnVP4anuML3uLpE6EcgqWo8ukiSXOhv8zsvunstED1ZT9Odnvxuz8SAASatEUhkA5h9oydIce4rFbA9FVJkPxLvWuz3GkhgPW6xdysvSukLxRZTw4Mlo3n9ZdN/EqDSP7sk56Lq28Wo6mOo8sqcTQFKCwBoZYAAAQcwAFYtqcFF2gJaYziO0+Sp1GiQAOrkruZAVrONvPj+VN2eBvtiU3Rw6tMBg/a3iFIC5lEpuUspgdKywnuDzqquVaYP3B51KTAfQhCiMEIQgAQhCABCEIAEIQgAQhCABCEIAEIQgAQhCABCEIAEIQgAUetgKbs2NPYpCFXUpQqLE4pr1rI02timf0dpsIe2RumY8E7CtEQoULelbpqmsJvI5TlPWTKim3dJ4Oz5pvFYY70sjrB1/IV1CWEqtCNRYHGbiyjzF+3VNMzkZHUH6aLQQjdWb0H/byLVWxyKGS1p3TvOvANs8hKTCGoWfvC0u3r8M+pX8IhNWbT7QnW02M5i9mCpUD3Os0eyASM8546J2m0OILYIjPS2ivoQApKzSeU/IbrZWpT4qkCImG5nsVacQ2hSdXeMh+7bxLvkSY7AtVCC0cFZG3SeckHUyjxv1rqjy959pxJJ5qwFewFoGS9T9WOA7kerHAdy1LQqPLsNS3jJiNOsq5wey3PyFluNwcAlhAGfbhKdFsuzXFOvvGfPJaMtRup5Aod5G8r6EQjIFFKtsF7jfOpT8JUNiP/2Q==">
            <a:hlinkClick r:id="rId6"/>
          </p:cNvPr>
          <p:cNvSpPr>
            <a:spLocks noChangeAspect="1" noChangeArrowheads="1"/>
          </p:cNvSpPr>
          <p:nvPr/>
        </p:nvSpPr>
        <p:spPr bwMode="auto">
          <a:xfrm>
            <a:off x="0" y="-1071563"/>
            <a:ext cx="5942013" cy="2232026"/>
          </a:xfrm>
          <a:prstGeom prst="rect">
            <a:avLst/>
          </a:prstGeom>
          <a:noFill/>
          <a:ln w="9525">
            <a:noFill/>
            <a:miter lim="800000"/>
            <a:headEnd/>
            <a:tailEnd/>
          </a:ln>
        </p:spPr>
        <p:txBody>
          <a:bodyPr lIns="86493" tIns="43247" rIns="86493" bIns="43247"/>
          <a:lstStyle/>
          <a:p>
            <a:endParaRPr lang="en-US" dirty="0"/>
          </a:p>
        </p:txBody>
      </p:sp>
      <p:pic>
        <p:nvPicPr>
          <p:cNvPr id="18452" name="Picture 5" descr="Problem_Solving.png"/>
          <p:cNvPicPr>
            <a:picLocks noChangeAspect="1"/>
          </p:cNvPicPr>
          <p:nvPr/>
        </p:nvPicPr>
        <p:blipFill>
          <a:blip r:embed="rId7" cstate="print"/>
          <a:srcRect/>
          <a:stretch>
            <a:fillRect/>
          </a:stretch>
        </p:blipFill>
        <p:spPr bwMode="auto">
          <a:xfrm>
            <a:off x="457200" y="141288"/>
            <a:ext cx="682625" cy="822325"/>
          </a:xfrm>
          <a:prstGeom prst="rect">
            <a:avLst/>
          </a:prstGeom>
          <a:noFill/>
          <a:ln w="9525">
            <a:noFill/>
            <a:miter lim="800000"/>
            <a:headEnd/>
            <a:tailEnd/>
          </a:ln>
        </p:spPr>
      </p:pic>
      <p:sp>
        <p:nvSpPr>
          <p:cNvPr id="27" name="Rectangle 26"/>
          <p:cNvSpPr/>
          <p:nvPr/>
        </p:nvSpPr>
        <p:spPr>
          <a:xfrm>
            <a:off x="680989" y="2313652"/>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32" name="Rounded Rectangle 31"/>
          <p:cNvSpPr/>
          <p:nvPr/>
        </p:nvSpPr>
        <p:spPr>
          <a:xfrm>
            <a:off x="325015" y="1684898"/>
            <a:ext cx="8402638" cy="458791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3" name="Rectangle 32"/>
          <p:cNvSpPr>
            <a:spLocks noChangeArrowheads="1"/>
          </p:cNvSpPr>
          <p:nvPr/>
        </p:nvSpPr>
        <p:spPr bwMode="auto">
          <a:xfrm>
            <a:off x="1216463" y="1935451"/>
            <a:ext cx="2209800" cy="1447801"/>
          </a:xfrm>
          <a:prstGeom prst="rect">
            <a:avLst/>
          </a:prstGeom>
          <a:ln>
            <a:headEnd/>
            <a:tailEnd/>
          </a:ln>
        </p:spPr>
        <p:style>
          <a:lnRef idx="2">
            <a:schemeClr val="dk1"/>
          </a:lnRef>
          <a:fillRef idx="1">
            <a:schemeClr val="lt1"/>
          </a:fillRef>
          <a:effectRef idx="0">
            <a:schemeClr val="dk1"/>
          </a:effectRef>
          <a:fontRef idx="minor">
            <a:schemeClr val="dk1"/>
          </a:fontRef>
        </p:style>
        <p:txBody>
          <a:bodyPr lIns="96644" tIns="48322" rIns="96644" bIns="48322" anchor="ctr"/>
          <a:lstStyle/>
          <a:p>
            <a:pPr algn="ctr">
              <a:defRPr/>
            </a:pPr>
            <a:r>
              <a:rPr lang="en-US" sz="1800" dirty="0">
                <a:solidFill>
                  <a:schemeClr val="tx1"/>
                </a:solidFill>
                <a:ea typeface="ＭＳ Ｐゴシック" pitchFamily="34" charset="-128"/>
              </a:rPr>
              <a:t>Notice </a:t>
            </a:r>
          </a:p>
          <a:p>
            <a:pPr algn="ctr">
              <a:defRPr/>
            </a:pPr>
            <a:r>
              <a:rPr lang="en-US" sz="1800" dirty="0">
                <a:solidFill>
                  <a:schemeClr val="tx1"/>
                </a:solidFill>
                <a:ea typeface="ＭＳ Ｐゴシック" pitchFamily="34" charset="-128"/>
              </a:rPr>
              <a:t>Remember</a:t>
            </a:r>
          </a:p>
          <a:p>
            <a:pPr algn="ctr">
              <a:defRPr/>
            </a:pPr>
            <a:r>
              <a:rPr lang="en-US" sz="1800" dirty="0">
                <a:solidFill>
                  <a:schemeClr val="tx1"/>
                </a:solidFill>
                <a:ea typeface="ＭＳ Ｐゴシック" pitchFamily="34" charset="-128"/>
              </a:rPr>
              <a:t>Weight</a:t>
            </a:r>
          </a:p>
        </p:txBody>
      </p:sp>
      <p:sp>
        <p:nvSpPr>
          <p:cNvPr id="34" name="Rectangle 33"/>
          <p:cNvSpPr>
            <a:spLocks noChangeArrowheads="1"/>
          </p:cNvSpPr>
          <p:nvPr/>
        </p:nvSpPr>
        <p:spPr bwMode="auto">
          <a:xfrm>
            <a:off x="5571724" y="1935451"/>
            <a:ext cx="2241550" cy="1447801"/>
          </a:xfrm>
          <a:prstGeom prst="rect">
            <a:avLst/>
          </a:prstGeom>
          <a:ln>
            <a:headEnd/>
            <a:tailEnd/>
          </a:ln>
        </p:spPr>
        <p:style>
          <a:lnRef idx="2">
            <a:schemeClr val="dk1"/>
          </a:lnRef>
          <a:fillRef idx="1">
            <a:schemeClr val="lt1"/>
          </a:fillRef>
          <a:effectRef idx="0">
            <a:schemeClr val="dk1"/>
          </a:effectRef>
          <a:fontRef idx="minor">
            <a:schemeClr val="dk1"/>
          </a:fontRef>
        </p:style>
        <p:txBody>
          <a:bodyPr lIns="96644" tIns="48322" rIns="96644" bIns="48322" anchor="ctr"/>
          <a:lstStyle/>
          <a:p>
            <a:pPr algn="ctr">
              <a:defRPr/>
            </a:pPr>
            <a:endParaRPr lang="en-US" dirty="0">
              <a:solidFill>
                <a:srgbClr val="FF0000"/>
              </a:solidFill>
              <a:ea typeface="ＭＳ Ｐゴシック" pitchFamily="34" charset="-128"/>
            </a:endParaRPr>
          </a:p>
          <a:p>
            <a:pPr algn="ctr">
              <a:defRPr/>
            </a:pPr>
            <a:r>
              <a:rPr lang="en-US" sz="1800" dirty="0">
                <a:solidFill>
                  <a:schemeClr val="tx1"/>
                </a:solidFill>
                <a:ea typeface="ＭＳ Ｐゴシック" pitchFamily="34" charset="-128"/>
              </a:rPr>
              <a:t>NOT Notice</a:t>
            </a:r>
          </a:p>
          <a:p>
            <a:pPr algn="ctr">
              <a:defRPr/>
            </a:pPr>
            <a:r>
              <a:rPr lang="en-US" sz="1800" dirty="0">
                <a:solidFill>
                  <a:schemeClr val="tx1"/>
                </a:solidFill>
                <a:ea typeface="ＭＳ Ｐゴシック" pitchFamily="34" charset="-128"/>
              </a:rPr>
              <a:t>NOT Remember</a:t>
            </a:r>
          </a:p>
          <a:p>
            <a:pPr algn="ctr">
              <a:defRPr/>
            </a:pPr>
            <a:r>
              <a:rPr lang="en-US" sz="1800" dirty="0">
                <a:solidFill>
                  <a:schemeClr val="tx1"/>
                </a:solidFill>
                <a:ea typeface="ＭＳ Ｐゴシック" pitchFamily="34" charset="-128"/>
              </a:rPr>
              <a:t>NOT Weight</a:t>
            </a:r>
          </a:p>
          <a:p>
            <a:pPr algn="ctr">
              <a:defRPr/>
            </a:pPr>
            <a:endParaRPr lang="en-US" dirty="0">
              <a:solidFill>
                <a:srgbClr val="FF0000"/>
              </a:solidFill>
              <a:ea typeface="ＭＳ Ｐゴシック" pitchFamily="34" charset="-128"/>
            </a:endParaRPr>
          </a:p>
        </p:txBody>
      </p:sp>
      <p:sp>
        <p:nvSpPr>
          <p:cNvPr id="35" name="TextBox 34"/>
          <p:cNvSpPr txBox="1"/>
          <p:nvPr/>
        </p:nvSpPr>
        <p:spPr>
          <a:xfrm>
            <a:off x="542288" y="3387957"/>
            <a:ext cx="3569580" cy="1882692"/>
          </a:xfrm>
          <a:prstGeom prst="rect">
            <a:avLst/>
          </a:prstGeom>
          <a:noFill/>
        </p:spPr>
        <p:txBody>
          <a:bodyPr wrap="square" lIns="96644" tIns="48322" rIns="96644" bIns="48322">
            <a:spAutoFit/>
          </a:bodyPr>
          <a:lstStyle/>
          <a:p>
            <a:pPr algn="ctr">
              <a:defRPr/>
            </a:pPr>
            <a:r>
              <a:rPr lang="en-US" sz="1800" dirty="0">
                <a:latin typeface="Verdana"/>
                <a:cs typeface="+mn-cs"/>
              </a:rPr>
              <a:t>Evidence that supports our thoughts and beliefs</a:t>
            </a:r>
          </a:p>
          <a:p>
            <a:pPr algn="ctr">
              <a:defRPr/>
            </a:pPr>
            <a:endParaRPr lang="en-US" sz="4000" dirty="0">
              <a:latin typeface="Verdana"/>
              <a:cs typeface="+mn-cs"/>
            </a:endParaRPr>
          </a:p>
          <a:p>
            <a:pPr algn="ctr">
              <a:defRPr/>
            </a:pPr>
            <a:r>
              <a:rPr lang="en-US" sz="1800" dirty="0">
                <a:latin typeface="Verdana"/>
                <a:cs typeface="+mn-cs"/>
              </a:rPr>
              <a:t>VELCRO EFFECT</a:t>
            </a:r>
          </a:p>
          <a:p>
            <a:pPr algn="ctr">
              <a:defRPr/>
            </a:pPr>
            <a:r>
              <a:rPr lang="en-US" sz="1800" dirty="0">
                <a:latin typeface="Verdana"/>
                <a:cs typeface="+mn-cs"/>
              </a:rPr>
              <a:t>It sticks</a:t>
            </a:r>
          </a:p>
        </p:txBody>
      </p:sp>
      <p:sp>
        <p:nvSpPr>
          <p:cNvPr id="36" name="TextBox 35"/>
          <p:cNvSpPr txBox="1"/>
          <p:nvPr/>
        </p:nvSpPr>
        <p:spPr>
          <a:xfrm>
            <a:off x="4583143" y="3387957"/>
            <a:ext cx="4218712" cy="1821137"/>
          </a:xfrm>
          <a:prstGeom prst="rect">
            <a:avLst/>
          </a:prstGeom>
          <a:noFill/>
        </p:spPr>
        <p:txBody>
          <a:bodyPr wrap="square" lIns="96644" tIns="48322" rIns="96644" bIns="48322">
            <a:spAutoFit/>
          </a:bodyPr>
          <a:lstStyle/>
          <a:p>
            <a:pPr algn="ctr">
              <a:defRPr/>
            </a:pPr>
            <a:r>
              <a:rPr lang="en-US" sz="1800" dirty="0">
                <a:latin typeface="Verdana"/>
                <a:cs typeface="+mn-cs"/>
              </a:rPr>
              <a:t>Evidence that does NOT support</a:t>
            </a:r>
            <a:r>
              <a:rPr lang="en-US" sz="1800" u="sng" dirty="0">
                <a:latin typeface="Verdana"/>
                <a:cs typeface="+mn-cs"/>
              </a:rPr>
              <a:t> </a:t>
            </a:r>
            <a:r>
              <a:rPr lang="en-US" sz="1800" dirty="0">
                <a:latin typeface="Verdana"/>
                <a:cs typeface="+mn-cs"/>
              </a:rPr>
              <a:t>our thoughts and beliefs</a:t>
            </a:r>
          </a:p>
          <a:p>
            <a:pPr algn="ctr">
              <a:defRPr/>
            </a:pPr>
            <a:endParaRPr lang="en-US" sz="4000" dirty="0">
              <a:latin typeface="Verdana"/>
              <a:cs typeface="+mn-cs"/>
            </a:endParaRPr>
          </a:p>
          <a:p>
            <a:pPr algn="ctr">
              <a:defRPr/>
            </a:pPr>
            <a:r>
              <a:rPr lang="en-US" sz="1800" dirty="0">
                <a:latin typeface="Verdana"/>
                <a:cs typeface="+mn-cs"/>
              </a:rPr>
              <a:t>TEFLON EFFECT</a:t>
            </a:r>
          </a:p>
          <a:p>
            <a:pPr algn="ctr">
              <a:defRPr/>
            </a:pPr>
            <a:r>
              <a:rPr lang="en-US" sz="1800" dirty="0">
                <a:latin typeface="Verdana"/>
                <a:cs typeface="+mn-cs"/>
              </a:rPr>
              <a:t>It slides off</a:t>
            </a:r>
          </a:p>
        </p:txBody>
      </p:sp>
      <p:sp>
        <p:nvSpPr>
          <p:cNvPr id="37" name="Down Arrow 36"/>
          <p:cNvSpPr>
            <a:spLocks noChangeArrowheads="1"/>
          </p:cNvSpPr>
          <p:nvPr/>
        </p:nvSpPr>
        <p:spPr bwMode="auto">
          <a:xfrm>
            <a:off x="6488109" y="4018058"/>
            <a:ext cx="408781" cy="464982"/>
          </a:xfrm>
          <a:prstGeom prst="downArrow">
            <a:avLst>
              <a:gd name="adj1" fmla="val 50000"/>
              <a:gd name="adj2" fmla="val 49998"/>
            </a:avLst>
          </a:prstGeom>
          <a:ln>
            <a:solidFill>
              <a:srgbClr val="C00000"/>
            </a:solidFill>
            <a:headEnd/>
            <a:tailEnd/>
          </a:ln>
        </p:spPr>
        <p:style>
          <a:lnRef idx="2">
            <a:schemeClr val="dk1"/>
          </a:lnRef>
          <a:fillRef idx="1">
            <a:schemeClr val="lt1"/>
          </a:fillRef>
          <a:effectRef idx="0">
            <a:schemeClr val="dk1"/>
          </a:effectRef>
          <a:fontRef idx="minor">
            <a:schemeClr val="dk1"/>
          </a:fontRef>
        </p:style>
        <p:txBody>
          <a:bodyPr lIns="96644" tIns="48322" rIns="96644" bIns="48322" anchor="ctr"/>
          <a:lstStyle/>
          <a:p>
            <a:pPr algn="ctr" fontAlgn="auto">
              <a:spcBef>
                <a:spcPts val="0"/>
              </a:spcBef>
              <a:spcAft>
                <a:spcPts val="0"/>
              </a:spcAft>
              <a:defRPr/>
            </a:pPr>
            <a:endParaRPr lang="en-US" dirty="0">
              <a:solidFill>
                <a:srgbClr val="C00000"/>
              </a:solidFill>
            </a:endParaRPr>
          </a:p>
        </p:txBody>
      </p:sp>
      <p:pic>
        <p:nvPicPr>
          <p:cNvPr id="38" name="Picture 11" descr="C:\Users\CSF PREP\Desktop\velcro teflon.png"/>
          <p:cNvPicPr>
            <a:picLocks noChangeAspect="1" noChangeArrowheads="1"/>
          </p:cNvPicPr>
          <p:nvPr/>
        </p:nvPicPr>
        <p:blipFill>
          <a:blip r:embed="rId8" cstate="print"/>
          <a:srcRect r="46032"/>
          <a:stretch>
            <a:fillRect/>
          </a:stretch>
        </p:blipFill>
        <p:spPr bwMode="auto">
          <a:xfrm>
            <a:off x="1343463" y="5225046"/>
            <a:ext cx="1905000" cy="914400"/>
          </a:xfrm>
          <a:prstGeom prst="rect">
            <a:avLst/>
          </a:prstGeom>
          <a:noFill/>
        </p:spPr>
      </p:pic>
      <p:pic>
        <p:nvPicPr>
          <p:cNvPr id="39" name="Picture 11" descr="C:\Users\CSF PREP\Desktop\velcro teflon.png"/>
          <p:cNvPicPr>
            <a:picLocks noChangeAspect="1" noChangeArrowheads="1"/>
          </p:cNvPicPr>
          <p:nvPr/>
        </p:nvPicPr>
        <p:blipFill>
          <a:blip r:embed="rId8" cstate="print"/>
          <a:srcRect l="55555"/>
          <a:stretch>
            <a:fillRect/>
          </a:stretch>
        </p:blipFill>
        <p:spPr bwMode="auto">
          <a:xfrm>
            <a:off x="5739803" y="5225046"/>
            <a:ext cx="1905392" cy="914400"/>
          </a:xfrm>
          <a:prstGeom prst="rect">
            <a:avLst/>
          </a:prstGeom>
          <a:noFill/>
        </p:spPr>
      </p:pic>
      <p:sp>
        <p:nvSpPr>
          <p:cNvPr id="41" name="TextBox 40"/>
          <p:cNvSpPr txBox="1"/>
          <p:nvPr/>
        </p:nvSpPr>
        <p:spPr>
          <a:xfrm>
            <a:off x="3820039" y="2330483"/>
            <a:ext cx="1406154" cy="769441"/>
          </a:xfrm>
          <a:prstGeom prst="rect">
            <a:avLst/>
          </a:prstGeom>
          <a:noFill/>
        </p:spPr>
        <p:txBody>
          <a:bodyPr wrap="none" rtlCol="0">
            <a:spAutoFit/>
          </a:bodyPr>
          <a:lstStyle/>
          <a:p>
            <a:r>
              <a:rPr lang="en-US" sz="4400" b="1" u="sng" dirty="0">
                <a:solidFill>
                  <a:srgbClr val="C00000"/>
                </a:solidFill>
              </a:rPr>
              <a:t>AND</a:t>
            </a:r>
          </a:p>
        </p:txBody>
      </p:sp>
      <p:sp>
        <p:nvSpPr>
          <p:cNvPr id="42" name="Down Arrow 41"/>
          <p:cNvSpPr>
            <a:spLocks noChangeArrowheads="1"/>
          </p:cNvSpPr>
          <p:nvPr/>
        </p:nvSpPr>
        <p:spPr bwMode="auto">
          <a:xfrm>
            <a:off x="2091572" y="4018058"/>
            <a:ext cx="408781" cy="464982"/>
          </a:xfrm>
          <a:prstGeom prst="downArrow">
            <a:avLst>
              <a:gd name="adj1" fmla="val 50000"/>
              <a:gd name="adj2" fmla="val 49998"/>
            </a:avLst>
          </a:prstGeom>
          <a:ln>
            <a:solidFill>
              <a:srgbClr val="C00000"/>
            </a:solidFill>
            <a:headEnd/>
            <a:tailEnd/>
          </a:ln>
        </p:spPr>
        <p:style>
          <a:lnRef idx="2">
            <a:schemeClr val="dk1"/>
          </a:lnRef>
          <a:fillRef idx="1">
            <a:schemeClr val="lt1"/>
          </a:fillRef>
          <a:effectRef idx="0">
            <a:schemeClr val="dk1"/>
          </a:effectRef>
          <a:fontRef idx="minor">
            <a:schemeClr val="dk1"/>
          </a:fontRef>
        </p:style>
        <p:txBody>
          <a:bodyPr lIns="96644" tIns="48322" rIns="96644" bIns="48322" anchor="ctr"/>
          <a:lstStyle/>
          <a:p>
            <a:pPr algn="ctr" fontAlgn="auto">
              <a:spcBef>
                <a:spcPts val="0"/>
              </a:spcBef>
              <a:spcAft>
                <a:spcPts val="0"/>
              </a:spcAft>
              <a:defRPr/>
            </a:pPr>
            <a:endParaRPr lang="en-US" dirty="0">
              <a:solidFill>
                <a:srgbClr val="C00000"/>
              </a:solidFill>
            </a:endParaRPr>
          </a:p>
        </p:txBody>
      </p:sp>
      <p:cxnSp>
        <p:nvCxnSpPr>
          <p:cNvPr id="14" name="Straight Connector 13"/>
          <p:cNvCxnSpPr/>
          <p:nvPr/>
        </p:nvCxnSpPr>
        <p:spPr>
          <a:xfrm>
            <a:off x="2426886" y="3681091"/>
            <a:ext cx="98504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121506" y="3681091"/>
            <a:ext cx="144089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2A484D4B-66DF-4495-B52D-DC7A12F548D0}" type="slidenum">
              <a:rPr lang="en-US" smtClean="0"/>
              <a:pPr>
                <a:defRPr/>
              </a:pPr>
              <a:t>101</a:t>
            </a:fld>
            <a:endParaRPr lang="en-US" dirty="0"/>
          </a:p>
        </p:txBody>
      </p:sp>
      <p:grpSp>
        <p:nvGrpSpPr>
          <p:cNvPr id="2" name="Group 10"/>
          <p:cNvGrpSpPr>
            <a:grpSpLocks/>
          </p:cNvGrpSpPr>
          <p:nvPr/>
        </p:nvGrpSpPr>
        <p:grpSpPr bwMode="auto">
          <a:xfrm>
            <a:off x="2998788" y="1978025"/>
            <a:ext cx="3155950" cy="3516313"/>
            <a:chOff x="1117635" y="1978025"/>
            <a:chExt cx="3155915" cy="3515757"/>
          </a:xfrm>
        </p:grpSpPr>
        <p:sp>
          <p:nvSpPr>
            <p:cNvPr id="12" name="TextBox 11"/>
            <p:cNvSpPr txBox="1"/>
            <p:nvPr/>
          </p:nvSpPr>
          <p:spPr>
            <a:xfrm>
              <a:off x="1117635" y="5123952"/>
              <a:ext cx="3120990" cy="369830"/>
            </a:xfrm>
            <a:prstGeom prst="rect">
              <a:avLst/>
            </a:prstGeom>
            <a:noFill/>
          </p:spPr>
          <p:txBody>
            <a:bodyPr>
              <a:spAutoFit/>
            </a:bodyPr>
            <a:lstStyle/>
            <a:p>
              <a:pPr algn="ctr">
                <a:defRPr/>
              </a:pPr>
              <a:r>
                <a:rPr lang="en-US" b="1" dirty="0">
                  <a:latin typeface="+mn-lt"/>
                </a:rPr>
                <a:t>“My parents hate me”</a:t>
              </a:r>
            </a:p>
          </p:txBody>
        </p:sp>
        <p:grpSp>
          <p:nvGrpSpPr>
            <p:cNvPr id="5" name="Group 10"/>
            <p:cNvGrpSpPr>
              <a:grpSpLocks/>
            </p:cNvGrpSpPr>
            <p:nvPr/>
          </p:nvGrpSpPr>
          <p:grpSpPr bwMode="auto">
            <a:xfrm>
              <a:off x="1162050" y="1978025"/>
              <a:ext cx="3111500" cy="3111500"/>
              <a:chOff x="1162050" y="1978025"/>
              <a:chExt cx="3111500" cy="3111500"/>
            </a:xfrm>
          </p:grpSpPr>
          <p:pic>
            <p:nvPicPr>
              <p:cNvPr id="19466" name="Picture 7" descr="Movie Icon"/>
              <p:cNvPicPr>
                <a:picLocks noChangeAspect="1" noChangeArrowheads="1"/>
              </p:cNvPicPr>
              <p:nvPr/>
            </p:nvPicPr>
            <p:blipFill>
              <a:blip r:embed="rId3" cstate="print"/>
              <a:srcRect/>
              <a:stretch>
                <a:fillRect/>
              </a:stretch>
            </p:blipFill>
            <p:spPr bwMode="auto">
              <a:xfrm>
                <a:off x="1162050" y="1978025"/>
                <a:ext cx="3111500" cy="3111500"/>
              </a:xfrm>
              <a:prstGeom prst="rect">
                <a:avLst/>
              </a:prstGeom>
              <a:noFill/>
              <a:ln w="9525">
                <a:noFill/>
                <a:miter lim="800000"/>
                <a:headEnd/>
                <a:tailEnd/>
              </a:ln>
            </p:spPr>
          </p:pic>
          <p:sp>
            <p:nvSpPr>
              <p:cNvPr id="16" name="Rectangle 15"/>
              <p:cNvSpPr/>
              <p:nvPr/>
            </p:nvSpPr>
            <p:spPr>
              <a:xfrm>
                <a:off x="1625630" y="3685905"/>
                <a:ext cx="2105001" cy="94441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4" name="TextBox 13"/>
            <p:cNvSpPr txBox="1"/>
            <p:nvPr/>
          </p:nvSpPr>
          <p:spPr>
            <a:xfrm>
              <a:off x="1639916" y="3865265"/>
              <a:ext cx="2046265" cy="585694"/>
            </a:xfrm>
            <a:prstGeom prst="rect">
              <a:avLst/>
            </a:prstGeom>
            <a:noFill/>
          </p:spPr>
          <p:txBody>
            <a:bodyPr anchor="ctr">
              <a:spAutoFit/>
            </a:bodyPr>
            <a:lstStyle/>
            <a:p>
              <a:pPr algn="ctr">
                <a:defRPr/>
              </a:pPr>
              <a:r>
                <a:rPr lang="en-US" sz="3200" b="1" dirty="0">
                  <a:solidFill>
                    <a:schemeClr val="bg1"/>
                  </a:solidFill>
                  <a:latin typeface="+mn-lt"/>
                </a:rPr>
                <a:t>DEMO</a:t>
              </a:r>
            </a:p>
          </p:txBody>
        </p:sp>
      </p:grpSp>
      <p:sp>
        <p:nvSpPr>
          <p:cNvPr id="19461" name="Title 1"/>
          <p:cNvSpPr>
            <a:spLocks noGrp="1"/>
          </p:cNvSpPr>
          <p:nvPr>
            <p:ph type="title"/>
          </p:nvPr>
        </p:nvSpPr>
        <p:spPr/>
        <p:txBody>
          <a:bodyPr/>
          <a:lstStyle/>
          <a:p>
            <a:r>
              <a:rPr lang="en-US" dirty="0"/>
              <a:t>Demonstration</a:t>
            </a:r>
          </a:p>
        </p:txBody>
      </p:sp>
      <p:pic>
        <p:nvPicPr>
          <p:cNvPr id="19462" name="Picture 5" descr="Problem_Solving.png"/>
          <p:cNvPicPr>
            <a:picLocks noChangeAspect="1"/>
          </p:cNvPicPr>
          <p:nvPr/>
        </p:nvPicPr>
        <p:blipFill>
          <a:blip r:embed="rId4" cstate="print"/>
          <a:srcRect/>
          <a:stretch>
            <a:fillRect/>
          </a:stretch>
        </p:blipFill>
        <p:spPr bwMode="auto">
          <a:xfrm>
            <a:off x="457200" y="141288"/>
            <a:ext cx="682625" cy="822325"/>
          </a:xfrm>
          <a:prstGeom prst="rect">
            <a:avLst/>
          </a:prstGeom>
          <a:noFill/>
          <a:ln w="9525">
            <a:noFill/>
            <a:miter lim="800000"/>
            <a:headEnd/>
            <a:tailEnd/>
          </a:ln>
        </p:spPr>
      </p:pic>
      <p:sp>
        <p:nvSpPr>
          <p:cNvPr id="13" name="Rectangle 12"/>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0794EDE2-6B67-4F90-92E2-E94A6378C9AC}" type="slidenum">
              <a:rPr lang="en-US" smtClean="0"/>
              <a:pPr>
                <a:defRPr/>
              </a:pPr>
              <a:t>102</a:t>
            </a:fld>
            <a:endParaRPr lang="en-US" dirty="0"/>
          </a:p>
        </p:txBody>
      </p:sp>
      <p:sp>
        <p:nvSpPr>
          <p:cNvPr id="20484" name="Title 1"/>
          <p:cNvSpPr>
            <a:spLocks noGrp="1"/>
          </p:cNvSpPr>
          <p:nvPr>
            <p:ph type="title"/>
          </p:nvPr>
        </p:nvSpPr>
        <p:spPr/>
        <p:txBody>
          <a:bodyPr/>
          <a:lstStyle/>
          <a:p>
            <a:r>
              <a:rPr lang="en-US" dirty="0"/>
              <a:t>Demonstration … </a:t>
            </a:r>
            <a:r>
              <a:rPr lang="en-US" sz="1800" dirty="0"/>
              <a:t>(continued)</a:t>
            </a:r>
            <a:endParaRPr lang="en-US" dirty="0"/>
          </a:p>
        </p:txBody>
      </p:sp>
      <p:pic>
        <p:nvPicPr>
          <p:cNvPr id="20485" name="Picture 5"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grpSp>
        <p:nvGrpSpPr>
          <p:cNvPr id="7" name="Group 10"/>
          <p:cNvGrpSpPr>
            <a:grpSpLocks/>
          </p:cNvGrpSpPr>
          <p:nvPr/>
        </p:nvGrpSpPr>
        <p:grpSpPr bwMode="auto">
          <a:xfrm>
            <a:off x="2998788" y="1978025"/>
            <a:ext cx="3155950" cy="3516313"/>
            <a:chOff x="1117635" y="1978025"/>
            <a:chExt cx="3155915" cy="3515757"/>
          </a:xfrm>
        </p:grpSpPr>
        <p:sp>
          <p:nvSpPr>
            <p:cNvPr id="8" name="TextBox 7"/>
            <p:cNvSpPr txBox="1"/>
            <p:nvPr/>
          </p:nvSpPr>
          <p:spPr>
            <a:xfrm>
              <a:off x="1117635" y="5123952"/>
              <a:ext cx="3120990" cy="369830"/>
            </a:xfrm>
            <a:prstGeom prst="rect">
              <a:avLst/>
            </a:prstGeom>
            <a:noFill/>
          </p:spPr>
          <p:txBody>
            <a:bodyPr>
              <a:spAutoFit/>
            </a:bodyPr>
            <a:lstStyle/>
            <a:p>
              <a:pPr algn="ctr">
                <a:defRPr/>
              </a:pPr>
              <a:r>
                <a:rPr lang="en-US" b="1" dirty="0">
                  <a:latin typeface="+mn-lt"/>
                </a:rPr>
                <a:t>“My parents hate me”</a:t>
              </a:r>
            </a:p>
          </p:txBody>
        </p:sp>
        <p:grpSp>
          <p:nvGrpSpPr>
            <p:cNvPr id="9" name="Group 10"/>
            <p:cNvGrpSpPr>
              <a:grpSpLocks/>
            </p:cNvGrpSpPr>
            <p:nvPr/>
          </p:nvGrpSpPr>
          <p:grpSpPr bwMode="auto">
            <a:xfrm>
              <a:off x="1162050" y="1978025"/>
              <a:ext cx="3111500" cy="3111500"/>
              <a:chOff x="1162050" y="1978025"/>
              <a:chExt cx="3111500" cy="3111500"/>
            </a:xfrm>
          </p:grpSpPr>
          <p:pic>
            <p:nvPicPr>
              <p:cNvPr id="11" name="Picture 7" descr="Movie Icon"/>
              <p:cNvPicPr>
                <a:picLocks noChangeAspect="1" noChangeArrowheads="1"/>
              </p:cNvPicPr>
              <p:nvPr/>
            </p:nvPicPr>
            <p:blipFill>
              <a:blip r:embed="rId4" cstate="print"/>
              <a:srcRect/>
              <a:stretch>
                <a:fillRect/>
              </a:stretch>
            </p:blipFill>
            <p:spPr bwMode="auto">
              <a:xfrm>
                <a:off x="1162050" y="1978025"/>
                <a:ext cx="3111500" cy="3111500"/>
              </a:xfrm>
              <a:prstGeom prst="rect">
                <a:avLst/>
              </a:prstGeom>
              <a:noFill/>
              <a:ln w="9525">
                <a:noFill/>
                <a:miter lim="800000"/>
                <a:headEnd/>
                <a:tailEnd/>
              </a:ln>
            </p:spPr>
          </p:pic>
          <p:sp>
            <p:nvSpPr>
              <p:cNvPr id="12" name="Rectangle 11"/>
              <p:cNvSpPr/>
              <p:nvPr/>
            </p:nvSpPr>
            <p:spPr>
              <a:xfrm>
                <a:off x="1625630" y="3685905"/>
                <a:ext cx="2105001" cy="94441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0" name="TextBox 9"/>
            <p:cNvSpPr txBox="1"/>
            <p:nvPr/>
          </p:nvSpPr>
          <p:spPr>
            <a:xfrm>
              <a:off x="1639916" y="3865265"/>
              <a:ext cx="2046265" cy="585694"/>
            </a:xfrm>
            <a:prstGeom prst="rect">
              <a:avLst/>
            </a:prstGeom>
            <a:noFill/>
          </p:spPr>
          <p:txBody>
            <a:bodyPr anchor="ctr">
              <a:spAutoFit/>
            </a:bodyPr>
            <a:lstStyle/>
            <a:p>
              <a:pPr algn="ctr">
                <a:defRPr/>
              </a:pPr>
              <a:r>
                <a:rPr lang="en-US" sz="3200" b="1" dirty="0">
                  <a:solidFill>
                    <a:schemeClr val="bg1"/>
                  </a:solidFill>
                  <a:latin typeface="+mn-lt"/>
                </a:rPr>
                <a:t>DEMO</a:t>
              </a:r>
            </a:p>
          </p:txBody>
        </p:sp>
      </p:gr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a:t>It is important to remember</a:t>
            </a:r>
          </a:p>
        </p:txBody>
      </p:sp>
      <p:sp>
        <p:nvSpPr>
          <p:cNvPr id="2" name="Slide Number Placeholder 1"/>
          <p:cNvSpPr>
            <a:spLocks noGrp="1"/>
          </p:cNvSpPr>
          <p:nvPr>
            <p:ph type="sldNum" sz="quarter" idx="14"/>
          </p:nvPr>
        </p:nvSpPr>
        <p:spPr/>
        <p:txBody>
          <a:bodyPr/>
          <a:lstStyle/>
          <a:p>
            <a:pPr>
              <a:defRPr/>
            </a:pPr>
            <a:fld id="{084E9C33-E2EA-4E3E-8E1A-281FE877C99F}" type="slidenum">
              <a:rPr lang="en-US" smtClean="0"/>
              <a:pPr>
                <a:defRPr/>
              </a:pPr>
              <a:t>103</a:t>
            </a:fld>
            <a:endParaRPr lang="en-US" dirty="0"/>
          </a:p>
        </p:txBody>
      </p:sp>
      <p:pic>
        <p:nvPicPr>
          <p:cNvPr id="21509" name="Picture 5"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8" name="Text Placeholder 2"/>
          <p:cNvSpPr txBox="1">
            <a:spLocks/>
          </p:cNvSpPr>
          <p:nvPr/>
        </p:nvSpPr>
        <p:spPr bwMode="auto">
          <a:xfrm>
            <a:off x="236538" y="1381125"/>
            <a:ext cx="8640762" cy="4768663"/>
          </a:xfrm>
          <a:prstGeom prst="rect">
            <a:avLst/>
          </a:prstGeom>
          <a:noFill/>
          <a:ln w="9525">
            <a:noFill/>
            <a:miter lim="800000"/>
            <a:headEnd/>
            <a:tailEnd/>
          </a:ln>
        </p:spPr>
        <p:txBody>
          <a:bodyPr lIns="91284" tIns="45642" rIns="91284" bIns="45642"/>
          <a:lstStyle/>
          <a:p>
            <a:pPr marL="341313" indent="-341313" eaLnBrk="0" hangingPunct="0">
              <a:spcBef>
                <a:spcPct val="20000"/>
              </a:spcBef>
              <a:buFont typeface="Wingdings" pitchFamily="2" charset="2"/>
              <a:buChar char="§"/>
              <a:defRPr/>
            </a:pPr>
            <a:r>
              <a:rPr lang="en-US" sz="2400" dirty="0">
                <a:latin typeface="Verdana" pitchFamily="34" charset="0"/>
                <a:cs typeface="+mn-cs"/>
              </a:rPr>
              <a:t>The Confirmation Bias is </a:t>
            </a:r>
          </a:p>
          <a:p>
            <a:pPr marL="741363" lvl="1" indent="-284163" eaLnBrk="0" hangingPunct="0">
              <a:spcBef>
                <a:spcPct val="20000"/>
              </a:spcBef>
              <a:buFont typeface="Arial" pitchFamily="34" charset="0"/>
              <a:buChar char="–"/>
              <a:defRPr/>
            </a:pPr>
            <a:r>
              <a:rPr lang="en-US" sz="2200" dirty="0">
                <a:latin typeface="Verdana" pitchFamily="34" charset="0"/>
                <a:cs typeface="+mn-cs"/>
              </a:rPr>
              <a:t>not intentional</a:t>
            </a:r>
          </a:p>
          <a:p>
            <a:pPr marL="741363" lvl="1" indent="-284163" eaLnBrk="0" hangingPunct="0">
              <a:spcBef>
                <a:spcPct val="20000"/>
              </a:spcBef>
              <a:buFont typeface="Arial" pitchFamily="34" charset="0"/>
              <a:buChar char="–"/>
              <a:defRPr/>
            </a:pPr>
            <a:r>
              <a:rPr lang="en-US" sz="2200" dirty="0">
                <a:latin typeface="Verdana" pitchFamily="34" charset="0"/>
                <a:cs typeface="+mn-cs"/>
              </a:rPr>
              <a:t>not in our awareness</a:t>
            </a:r>
          </a:p>
          <a:p>
            <a:pPr marL="741363" lvl="1" indent="-284163" eaLnBrk="0" hangingPunct="0">
              <a:spcBef>
                <a:spcPct val="20000"/>
              </a:spcBef>
              <a:buFont typeface="Arial" pitchFamily="34" charset="0"/>
              <a:buNone/>
              <a:defRPr/>
            </a:pPr>
            <a:endParaRPr lang="en-US" sz="2200" dirty="0">
              <a:latin typeface="Verdana" pitchFamily="34" charset="0"/>
              <a:cs typeface="+mn-cs"/>
            </a:endParaRPr>
          </a:p>
          <a:p>
            <a:pPr marL="341313" indent="-341313" eaLnBrk="0" hangingPunct="0">
              <a:spcBef>
                <a:spcPct val="20000"/>
              </a:spcBef>
              <a:buFont typeface="Wingdings" pitchFamily="2" charset="2"/>
              <a:buChar char="§"/>
              <a:defRPr/>
            </a:pPr>
            <a:r>
              <a:rPr lang="en-US" sz="2400" dirty="0">
                <a:latin typeface="Verdana" pitchFamily="34" charset="0"/>
                <a:cs typeface="+mn-cs"/>
              </a:rPr>
              <a:t>The stronger the belief, the stronger the Confirmation Bias</a:t>
            </a:r>
          </a:p>
          <a:p>
            <a:pPr marL="341313" indent="-341313" eaLnBrk="0" hangingPunct="0">
              <a:spcBef>
                <a:spcPct val="20000"/>
              </a:spcBef>
              <a:buFont typeface="Wingdings" pitchFamily="2" charset="2"/>
              <a:buNone/>
              <a:defRPr/>
            </a:pPr>
            <a:endParaRPr lang="en-US" sz="2400" dirty="0">
              <a:latin typeface="Verdana" pitchFamily="34" charset="0"/>
              <a:cs typeface="+mn-cs"/>
            </a:endParaRPr>
          </a:p>
          <a:p>
            <a:pPr marL="341313" indent="-341313" eaLnBrk="0" hangingPunct="0">
              <a:spcBef>
                <a:spcPct val="20000"/>
              </a:spcBef>
              <a:buFont typeface="Wingdings" pitchFamily="2" charset="2"/>
              <a:buChar char="§"/>
              <a:defRPr/>
            </a:pPr>
            <a:r>
              <a:rPr lang="en-US" sz="2400" dirty="0">
                <a:latin typeface="Verdana" pitchFamily="34" charset="0"/>
                <a:cs typeface="+mn-cs"/>
              </a:rPr>
              <a:t>The Confirmation Bias operates on </a:t>
            </a:r>
            <a:r>
              <a:rPr lang="en-US" sz="2400" b="1" dirty="0">
                <a:latin typeface="Verdana" pitchFamily="34" charset="0"/>
                <a:cs typeface="+mn-cs"/>
              </a:rPr>
              <a:t>both positive and negative </a:t>
            </a:r>
            <a:r>
              <a:rPr lang="en-US" sz="2400" dirty="0">
                <a:latin typeface="Verdana" pitchFamily="34" charset="0"/>
                <a:cs typeface="+mn-cs"/>
              </a:rPr>
              <a:t>thoughts</a:t>
            </a:r>
          </a:p>
          <a:p>
            <a:pPr marL="741363" lvl="1" indent="-284163" eaLnBrk="0" hangingPunct="0">
              <a:spcBef>
                <a:spcPct val="20000"/>
              </a:spcBef>
              <a:buFont typeface="Arial" pitchFamily="34" charset="0"/>
              <a:buChar char="–"/>
              <a:defRPr/>
            </a:pPr>
            <a:r>
              <a:rPr lang="en-US" sz="2200" dirty="0">
                <a:latin typeface="Verdana" pitchFamily="34" charset="0"/>
                <a:cs typeface="+mn-cs"/>
              </a:rPr>
              <a:t>“I am smart.”</a:t>
            </a:r>
          </a:p>
          <a:p>
            <a:pPr marL="741363" lvl="1" indent="-284163" eaLnBrk="0" hangingPunct="0">
              <a:spcBef>
                <a:spcPct val="20000"/>
              </a:spcBef>
              <a:buFont typeface="Arial" pitchFamily="34" charset="0"/>
              <a:buChar char="–"/>
              <a:defRPr/>
            </a:pPr>
            <a:r>
              <a:rPr lang="en-US" sz="2200" dirty="0">
                <a:latin typeface="Verdana" pitchFamily="34" charset="0"/>
                <a:cs typeface="+mn-cs"/>
              </a:rPr>
              <a:t>“I am not smart.”</a:t>
            </a:r>
          </a:p>
          <a:p>
            <a:pPr marL="341313" indent="-341313" eaLnBrk="0" hangingPunct="0">
              <a:spcBef>
                <a:spcPct val="20000"/>
              </a:spcBef>
              <a:buFont typeface="Wingdings" pitchFamily="2" charset="2"/>
              <a:buChar char="§"/>
              <a:defRPr/>
            </a:pPr>
            <a:endParaRPr lang="en-US" sz="2400" dirty="0">
              <a:latin typeface="Verdana" pitchFamily="34" charset="0"/>
              <a:cs typeface="+mn-cs"/>
            </a:endParaRPr>
          </a:p>
        </p:txBody>
      </p:sp>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8">
                                            <p:txEl>
                                              <p:pRg st="0" end="0"/>
                                            </p:txEl>
                                          </p:spTgt>
                                        </p:tgtEl>
                                        <p:attrNameLst>
                                          <p:attrName>style.opacity</p:attrName>
                                        </p:attrNameLst>
                                      </p:cBhvr>
                                      <p:to>
                                        <p:strVal val="0.15"/>
                                      </p:to>
                                    </p:set>
                                    <p:animEffect filter="image" prLst="opacity: 0.15">
                                      <p:cBhvr rctx="IE">
                                        <p:cTn id="9" dur="indefinite"/>
                                        <p:tgtEl>
                                          <p:spTgt spid="8">
                                            <p:txEl>
                                              <p:pRg st="0" end="0"/>
                                            </p:txEl>
                                          </p:spTgt>
                                        </p:tgtEl>
                                      </p:cBhvr>
                                    </p:animEffect>
                                  </p:childTnLst>
                                </p:cTn>
                              </p:par>
                              <p:par>
                                <p:cTn id="10" presetID="9" presetClass="emph" presetSubtype="0" nodeType="withEffect">
                                  <p:stCondLst>
                                    <p:cond delay="0"/>
                                  </p:stCondLst>
                                  <p:childTnLst>
                                    <p:set>
                                      <p:cBhvr rctx="PPT">
                                        <p:cTn id="11" dur="indefinite"/>
                                        <p:tgtEl>
                                          <p:spTgt spid="8">
                                            <p:txEl>
                                              <p:pRg st="1" end="1"/>
                                            </p:txEl>
                                          </p:spTgt>
                                        </p:tgtEl>
                                        <p:attrNameLst>
                                          <p:attrName>style.opacity</p:attrName>
                                        </p:attrNameLst>
                                      </p:cBhvr>
                                      <p:to>
                                        <p:strVal val="0.15"/>
                                      </p:to>
                                    </p:set>
                                    <p:animEffect filter="image" prLst="opacity: 0.15">
                                      <p:cBhvr rctx="IE">
                                        <p:cTn id="12" dur="indefinite"/>
                                        <p:tgtEl>
                                          <p:spTgt spid="8">
                                            <p:txEl>
                                              <p:pRg st="1" end="1"/>
                                            </p:txEl>
                                          </p:spTgt>
                                        </p:tgtEl>
                                      </p:cBhvr>
                                    </p:animEffect>
                                  </p:childTnLst>
                                </p:cTn>
                              </p:par>
                              <p:par>
                                <p:cTn id="13" presetID="9" presetClass="emph" presetSubtype="0" nodeType="withEffect">
                                  <p:stCondLst>
                                    <p:cond delay="0"/>
                                  </p:stCondLst>
                                  <p:childTnLst>
                                    <p:set>
                                      <p:cBhvr rctx="PPT">
                                        <p:cTn id="14" dur="indefinite"/>
                                        <p:tgtEl>
                                          <p:spTgt spid="8">
                                            <p:txEl>
                                              <p:pRg st="2" end="2"/>
                                            </p:txEl>
                                          </p:spTgt>
                                        </p:tgtEl>
                                        <p:attrNameLst>
                                          <p:attrName>style.opacity</p:attrName>
                                        </p:attrNameLst>
                                      </p:cBhvr>
                                      <p:to>
                                        <p:strVal val="0.15"/>
                                      </p:to>
                                    </p:set>
                                    <p:animEffect filter="image" prLst="opacity: 0.15">
                                      <p:cBhvr rctx="IE">
                                        <p:cTn id="15" dur="indefinite"/>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
                                            <p:txEl>
                                              <p:pRg st="8" end="8"/>
                                            </p:txEl>
                                          </p:spTgt>
                                        </p:tgtEl>
                                        <p:attrNameLst>
                                          <p:attrName>style.visibility</p:attrName>
                                        </p:attrNameLst>
                                      </p:cBhvr>
                                      <p:to>
                                        <p:strVal val="visible"/>
                                      </p:to>
                                    </p:set>
                                  </p:childTnLst>
                                </p:cTn>
                              </p:par>
                              <p:par>
                                <p:cTn id="24" presetID="9" presetClass="emph" presetSubtype="0" nodeType="withEffect">
                                  <p:stCondLst>
                                    <p:cond delay="0"/>
                                  </p:stCondLst>
                                  <p:childTnLst>
                                    <p:set>
                                      <p:cBhvr rctx="PPT">
                                        <p:cTn id="25" dur="indefinite"/>
                                        <p:tgtEl>
                                          <p:spTgt spid="8">
                                            <p:txEl>
                                              <p:pRg st="4" end="4"/>
                                            </p:txEl>
                                          </p:spTgt>
                                        </p:tgtEl>
                                        <p:attrNameLst>
                                          <p:attrName>style.opacity</p:attrName>
                                        </p:attrNameLst>
                                      </p:cBhvr>
                                      <p:to>
                                        <p:strVal val="0.15"/>
                                      </p:to>
                                    </p:set>
                                    <p:animEffect filter="image" prLst="opacity: 0.15">
                                      <p:cBhvr rctx="IE">
                                        <p:cTn id="26" dur="indefinite"/>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latin typeface="+mj-lt"/>
                <a:cs typeface="Arial" pitchFamily="34" charset="0"/>
              </a:rPr>
              <a:t>“I’m not smart”</a:t>
            </a:r>
          </a:p>
        </p:txBody>
      </p:sp>
      <p:sp>
        <p:nvSpPr>
          <p:cNvPr id="7" name="Cloud Callout 6"/>
          <p:cNvSpPr/>
          <p:nvPr/>
        </p:nvSpPr>
        <p:spPr>
          <a:xfrm>
            <a:off x="6450013" y="1170074"/>
            <a:ext cx="2686050" cy="1785937"/>
          </a:xfrm>
          <a:prstGeom prst="cloudCallout">
            <a:avLst>
              <a:gd name="adj1" fmla="val -28589"/>
              <a:gd name="adj2" fmla="val 81295"/>
            </a:avLst>
          </a:prstGeom>
          <a:ln/>
        </p:spPr>
        <p:style>
          <a:lnRef idx="0">
            <a:schemeClr val="dk1"/>
          </a:lnRef>
          <a:fillRef idx="3">
            <a:schemeClr val="dk1"/>
          </a:fillRef>
          <a:effectRef idx="3">
            <a:schemeClr val="dk1"/>
          </a:effectRef>
          <a:fontRef idx="minor">
            <a:schemeClr val="lt1"/>
          </a:fontRef>
        </p:style>
        <p:txBody>
          <a:bodyPr lIns="86493" tIns="43247" rIns="86493" bIns="43247" anchor="ctr"/>
          <a:lstStyle/>
          <a:p>
            <a:pPr algn="ctr">
              <a:defRPr/>
            </a:pPr>
            <a:r>
              <a:rPr lang="en-US" sz="3400" dirty="0"/>
              <a:t>I’m wrong</a:t>
            </a:r>
          </a:p>
        </p:txBody>
      </p:sp>
      <p:sp>
        <p:nvSpPr>
          <p:cNvPr id="22532" name="AutoShape 2"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a:spLocks noChangeAspect="1" noChangeArrowheads="1"/>
          </p:cNvSpPr>
          <p:nvPr/>
        </p:nvSpPr>
        <p:spPr bwMode="auto">
          <a:xfrm>
            <a:off x="0" y="-1677988"/>
            <a:ext cx="1804988" cy="3508376"/>
          </a:xfrm>
          <a:prstGeom prst="rect">
            <a:avLst/>
          </a:prstGeom>
          <a:noFill/>
          <a:ln w="9525">
            <a:noFill/>
            <a:miter lim="800000"/>
            <a:headEnd/>
            <a:tailEnd/>
          </a:ln>
        </p:spPr>
        <p:txBody>
          <a:bodyPr lIns="86493" tIns="43247" rIns="86493" bIns="43247"/>
          <a:lstStyle/>
          <a:p>
            <a:endParaRPr lang="en-US" dirty="0"/>
          </a:p>
        </p:txBody>
      </p:sp>
      <p:sp>
        <p:nvSpPr>
          <p:cNvPr id="22533" name="AutoShape 4"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a:spLocks noChangeAspect="1" noChangeArrowheads="1"/>
          </p:cNvSpPr>
          <p:nvPr/>
        </p:nvSpPr>
        <p:spPr bwMode="auto">
          <a:xfrm>
            <a:off x="0" y="-1677988"/>
            <a:ext cx="1804988" cy="3508376"/>
          </a:xfrm>
          <a:prstGeom prst="rect">
            <a:avLst/>
          </a:prstGeom>
          <a:noFill/>
          <a:ln w="9525">
            <a:noFill/>
            <a:miter lim="800000"/>
            <a:headEnd/>
            <a:tailEnd/>
          </a:ln>
        </p:spPr>
        <p:txBody>
          <a:bodyPr lIns="86493" tIns="43247" rIns="86493" bIns="43247"/>
          <a:lstStyle/>
          <a:p>
            <a:endParaRPr lang="en-US" dirty="0"/>
          </a:p>
        </p:txBody>
      </p:sp>
      <p:pic>
        <p:nvPicPr>
          <p:cNvPr id="22534" name="Picture 9" descr="student.pn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5588000" y="3143250"/>
            <a:ext cx="1814513" cy="3244850"/>
          </a:xfrm>
          <a:prstGeom prst="rect">
            <a:avLst/>
          </a:prstGeom>
          <a:noFill/>
          <a:ln w="9525">
            <a:noFill/>
            <a:miter lim="800000"/>
            <a:headEnd/>
            <a:tailEnd/>
          </a:ln>
        </p:spPr>
      </p:pic>
      <p:pic>
        <p:nvPicPr>
          <p:cNvPr id="22535" name="Picture 6" descr="http://www.acclaimclipart.com/free_clipart_images/woman_teacher_in_classroom_teaching_class_in_front_of_chalkboard_0521-1005-1515-3728_SMU.jpg">
            <a:hlinkClick r:id="rId5"/>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63538" y="1928813"/>
            <a:ext cx="4706937" cy="4062412"/>
          </a:xfrm>
          <a:prstGeom prst="rect">
            <a:avLst/>
          </a:prstGeom>
          <a:noFill/>
          <a:ln w="9525">
            <a:noFill/>
            <a:miter lim="800000"/>
            <a:headEnd/>
            <a:tailEnd/>
          </a:ln>
        </p:spPr>
      </p:pic>
      <p:sp>
        <p:nvSpPr>
          <p:cNvPr id="6" name="Rounded Rectangular Callout 5"/>
          <p:cNvSpPr/>
          <p:nvPr/>
        </p:nvSpPr>
        <p:spPr>
          <a:xfrm>
            <a:off x="1379538" y="1214438"/>
            <a:ext cx="3119437" cy="1643062"/>
          </a:xfrm>
          <a:prstGeom prst="wedgeRoundRectCallout">
            <a:avLst/>
          </a:prstGeom>
          <a:ln/>
        </p:spPr>
        <p:style>
          <a:lnRef idx="3">
            <a:schemeClr val="lt1"/>
          </a:lnRef>
          <a:fillRef idx="1">
            <a:schemeClr val="accent5"/>
          </a:fillRef>
          <a:effectRef idx="1">
            <a:schemeClr val="accent5"/>
          </a:effectRef>
          <a:fontRef idx="minor">
            <a:schemeClr val="lt1"/>
          </a:fontRef>
        </p:style>
        <p:txBody>
          <a:bodyPr lIns="86493" tIns="43247" rIns="86493" bIns="43247" anchor="ctr"/>
          <a:lstStyle/>
          <a:p>
            <a:pPr algn="ctr">
              <a:defRPr/>
            </a:pPr>
            <a:r>
              <a:rPr lang="en-US" sz="3400" dirty="0"/>
              <a:t>That’s partially correct</a:t>
            </a:r>
          </a:p>
        </p:txBody>
      </p:sp>
      <p:pic>
        <p:nvPicPr>
          <p:cNvPr id="22537" name="Picture 5" descr="Problem_Solving.png"/>
          <p:cNvPicPr>
            <a:picLocks noChangeAspect="1"/>
          </p:cNvPicPr>
          <p:nvPr/>
        </p:nvPicPr>
        <p:blipFill>
          <a:blip r:embed="rId7" cstate="print"/>
          <a:srcRect/>
          <a:stretch>
            <a:fillRect/>
          </a:stretch>
        </p:blipFill>
        <p:spPr bwMode="auto">
          <a:xfrm>
            <a:off x="457200" y="141288"/>
            <a:ext cx="682625" cy="822325"/>
          </a:xfrm>
          <a:prstGeom prst="rect">
            <a:avLst/>
          </a:prstGeom>
          <a:noFill/>
          <a:ln w="9525">
            <a:noFill/>
            <a:miter lim="800000"/>
            <a:headEnd/>
            <a:tailEnd/>
          </a:ln>
        </p:spPr>
      </p:pic>
      <p:sp>
        <p:nvSpPr>
          <p:cNvPr id="10" name="Slide Number Placeholder 9"/>
          <p:cNvSpPr>
            <a:spLocks noGrp="1"/>
          </p:cNvSpPr>
          <p:nvPr>
            <p:ph type="sldNum" sz="quarter" idx="14"/>
          </p:nvPr>
        </p:nvSpPr>
        <p:spPr/>
        <p:txBody>
          <a:bodyPr/>
          <a:lstStyle/>
          <a:p>
            <a:pPr>
              <a:defRPr/>
            </a:pPr>
            <a:fld id="{6D4870BB-2748-4209-9644-DBFDF7DFFE84}" type="slidenum">
              <a:rPr lang="en-US" smtClean="0"/>
              <a:pPr>
                <a:defRPr/>
              </a:pPr>
              <a:t>104</a:t>
            </a:fld>
            <a:endParaRPr lang="en-US" dirty="0"/>
          </a:p>
        </p:txBody>
      </p:sp>
      <p:sp>
        <p:nvSpPr>
          <p:cNvPr id="12" name="Rectangle 11"/>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latin typeface="+mj-lt"/>
                <a:cs typeface="Arial" pitchFamily="34" charset="0"/>
              </a:rPr>
              <a:t>“I’m not smart”</a:t>
            </a:r>
          </a:p>
        </p:txBody>
      </p:sp>
      <p:sp>
        <p:nvSpPr>
          <p:cNvPr id="23555" name="AutoShape 2"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a:spLocks noChangeAspect="1" noChangeArrowheads="1"/>
          </p:cNvSpPr>
          <p:nvPr/>
        </p:nvSpPr>
        <p:spPr bwMode="auto">
          <a:xfrm>
            <a:off x="0" y="-1677988"/>
            <a:ext cx="1804988" cy="3508376"/>
          </a:xfrm>
          <a:prstGeom prst="rect">
            <a:avLst/>
          </a:prstGeom>
          <a:noFill/>
          <a:ln w="9525">
            <a:noFill/>
            <a:miter lim="800000"/>
            <a:headEnd/>
            <a:tailEnd/>
          </a:ln>
        </p:spPr>
        <p:txBody>
          <a:bodyPr lIns="86493" tIns="43247" rIns="86493" bIns="43247"/>
          <a:lstStyle/>
          <a:p>
            <a:endParaRPr lang="en-US" dirty="0"/>
          </a:p>
        </p:txBody>
      </p:sp>
      <p:sp>
        <p:nvSpPr>
          <p:cNvPr id="23556" name="AutoShape 4"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a:spLocks noChangeAspect="1" noChangeArrowheads="1"/>
          </p:cNvSpPr>
          <p:nvPr/>
        </p:nvSpPr>
        <p:spPr bwMode="auto">
          <a:xfrm>
            <a:off x="0" y="-1677988"/>
            <a:ext cx="1804988" cy="3508376"/>
          </a:xfrm>
          <a:prstGeom prst="rect">
            <a:avLst/>
          </a:prstGeom>
          <a:noFill/>
          <a:ln w="9525">
            <a:noFill/>
            <a:miter lim="800000"/>
            <a:headEnd/>
            <a:tailEnd/>
          </a:ln>
        </p:spPr>
        <p:txBody>
          <a:bodyPr lIns="86493" tIns="43247" rIns="86493" bIns="43247"/>
          <a:lstStyle/>
          <a:p>
            <a:endParaRPr lang="en-US" dirty="0"/>
          </a:p>
        </p:txBody>
      </p:sp>
      <p:pic>
        <p:nvPicPr>
          <p:cNvPr id="23557" name="Picture 9" descr="student.pn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5588000" y="3143250"/>
            <a:ext cx="1814513" cy="3244850"/>
          </a:xfrm>
          <a:prstGeom prst="rect">
            <a:avLst/>
          </a:prstGeom>
          <a:noFill/>
          <a:ln w="9525">
            <a:noFill/>
            <a:miter lim="800000"/>
            <a:headEnd/>
            <a:tailEnd/>
          </a:ln>
        </p:spPr>
      </p:pic>
      <p:pic>
        <p:nvPicPr>
          <p:cNvPr id="23559" name="Picture 4" descr="https://encrypted-tbn2.gstatic.com/images?q=tbn:ANd9GcQjd6c7fCGXdyZG1f5sHJ1VH61JkyeV8SZov8k_El1g0h5Foi0w">
            <a:hlinkClick r:id="rId5"/>
          </p:cNvPr>
          <p:cNvPicPr>
            <a:picLocks noChangeAspect="1" noChangeArrowheads="1"/>
          </p:cNvPicPr>
          <p:nvPr/>
        </p:nvPicPr>
        <p:blipFill>
          <a:blip r:embed="rId6" cstate="print"/>
          <a:srcRect/>
          <a:stretch>
            <a:fillRect/>
          </a:stretch>
        </p:blipFill>
        <p:spPr bwMode="auto">
          <a:xfrm>
            <a:off x="434975" y="1714500"/>
            <a:ext cx="4886325" cy="3000375"/>
          </a:xfrm>
          <a:prstGeom prst="rect">
            <a:avLst/>
          </a:prstGeom>
          <a:noFill/>
          <a:ln w="9525">
            <a:noFill/>
            <a:miter lim="800000"/>
            <a:headEnd/>
            <a:tailEnd/>
          </a:ln>
        </p:spPr>
      </p:pic>
      <p:sp>
        <p:nvSpPr>
          <p:cNvPr id="23560" name="TextBox 11"/>
          <p:cNvSpPr txBox="1">
            <a:spLocks noChangeArrowheads="1"/>
          </p:cNvSpPr>
          <p:nvPr/>
        </p:nvSpPr>
        <p:spPr bwMode="auto">
          <a:xfrm>
            <a:off x="798513" y="1785938"/>
            <a:ext cx="3409950" cy="3519487"/>
          </a:xfrm>
          <a:prstGeom prst="rect">
            <a:avLst/>
          </a:prstGeom>
          <a:noFill/>
          <a:ln w="9525">
            <a:noFill/>
            <a:miter lim="800000"/>
            <a:headEnd/>
            <a:tailEnd/>
          </a:ln>
        </p:spPr>
        <p:txBody>
          <a:bodyPr lIns="86493" tIns="43247" rIns="86493" bIns="43247">
            <a:spAutoFit/>
          </a:bodyPr>
          <a:lstStyle/>
          <a:p>
            <a:r>
              <a:rPr lang="en-US" sz="3400" u="sng" dirty="0">
                <a:solidFill>
                  <a:schemeClr val="bg1"/>
                </a:solidFill>
                <a:latin typeface="Comic Sans MS" pitchFamily="66" charset="0"/>
              </a:rPr>
              <a:t>List of classes</a:t>
            </a:r>
          </a:p>
          <a:p>
            <a:endParaRPr lang="en-US" sz="1300" dirty="0">
              <a:solidFill>
                <a:schemeClr val="bg1"/>
              </a:solidFill>
              <a:latin typeface="Comic Sans MS" pitchFamily="66" charset="0"/>
            </a:endParaRPr>
          </a:p>
          <a:p>
            <a:r>
              <a:rPr lang="en-US" sz="3400" dirty="0">
                <a:solidFill>
                  <a:schemeClr val="bg1"/>
                </a:solidFill>
                <a:latin typeface="Comic Sans MS" pitchFamily="66" charset="0"/>
              </a:rPr>
              <a:t>AP Physics</a:t>
            </a:r>
          </a:p>
          <a:p>
            <a:r>
              <a:rPr lang="en-US" sz="3400" dirty="0">
                <a:solidFill>
                  <a:schemeClr val="bg1"/>
                </a:solidFill>
                <a:latin typeface="Comic Sans MS" pitchFamily="66" charset="0"/>
              </a:rPr>
              <a:t>Advanced Math</a:t>
            </a:r>
          </a:p>
          <a:p>
            <a:r>
              <a:rPr lang="en-US" sz="3400" dirty="0">
                <a:solidFill>
                  <a:schemeClr val="bg1"/>
                </a:solidFill>
                <a:latin typeface="Comic Sans MS" pitchFamily="66" charset="0"/>
              </a:rPr>
              <a:t>Basic Science</a:t>
            </a:r>
          </a:p>
          <a:p>
            <a:endParaRPr lang="en-US" sz="3400" dirty="0">
              <a:solidFill>
                <a:schemeClr val="bg1"/>
              </a:solidFill>
              <a:latin typeface="Comic Sans MS" pitchFamily="66" charset="0"/>
            </a:endParaRPr>
          </a:p>
          <a:p>
            <a:endParaRPr lang="en-US" sz="3400" dirty="0">
              <a:solidFill>
                <a:schemeClr val="bg1"/>
              </a:solidFill>
              <a:latin typeface="Comic Sans MS" pitchFamily="66" charset="0"/>
            </a:endParaRPr>
          </a:p>
        </p:txBody>
      </p:sp>
      <p:sp>
        <p:nvSpPr>
          <p:cNvPr id="16" name="Oval 15"/>
          <p:cNvSpPr/>
          <p:nvPr/>
        </p:nvSpPr>
        <p:spPr>
          <a:xfrm>
            <a:off x="581025" y="3500438"/>
            <a:ext cx="3409950" cy="71437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anchor="ctr"/>
          <a:lstStyle/>
          <a:p>
            <a:pPr algn="ctr">
              <a:defRPr/>
            </a:pPr>
            <a:endParaRPr lang="en-US" dirty="0"/>
          </a:p>
        </p:txBody>
      </p:sp>
      <p:pic>
        <p:nvPicPr>
          <p:cNvPr id="23562" name="Picture 5" descr="Problem_Solving.png"/>
          <p:cNvPicPr>
            <a:picLocks noChangeAspect="1"/>
          </p:cNvPicPr>
          <p:nvPr/>
        </p:nvPicPr>
        <p:blipFill>
          <a:blip r:embed="rId7" cstate="print"/>
          <a:srcRect/>
          <a:stretch>
            <a:fillRect/>
          </a:stretch>
        </p:blipFill>
        <p:spPr bwMode="auto">
          <a:xfrm>
            <a:off x="457200" y="141288"/>
            <a:ext cx="682625" cy="822325"/>
          </a:xfrm>
          <a:prstGeom prst="rect">
            <a:avLst/>
          </a:prstGeom>
          <a:noFill/>
          <a:ln w="9525">
            <a:noFill/>
            <a:miter lim="800000"/>
            <a:headEnd/>
            <a:tailEnd/>
          </a:ln>
        </p:spPr>
      </p:pic>
      <p:sp>
        <p:nvSpPr>
          <p:cNvPr id="11" name="Slide Number Placeholder 10"/>
          <p:cNvSpPr>
            <a:spLocks noGrp="1"/>
          </p:cNvSpPr>
          <p:nvPr>
            <p:ph type="sldNum" sz="quarter" idx="14"/>
          </p:nvPr>
        </p:nvSpPr>
        <p:spPr/>
        <p:txBody>
          <a:bodyPr/>
          <a:lstStyle/>
          <a:p>
            <a:pPr>
              <a:defRPr/>
            </a:pPr>
            <a:fld id="{6D4870BB-2748-4209-9644-DBFDF7DFFE84}" type="slidenum">
              <a:rPr lang="en-US" smtClean="0"/>
              <a:pPr>
                <a:defRPr/>
              </a:pPr>
              <a:t>105</a:t>
            </a:fld>
            <a:endParaRPr lang="en-US" dirty="0"/>
          </a:p>
        </p:txBody>
      </p:sp>
      <p:sp>
        <p:nvSpPr>
          <p:cNvPr id="13" name="Rectangle 12"/>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latin typeface="+mj-lt"/>
                <a:cs typeface="Arial" pitchFamily="34" charset="0"/>
              </a:rPr>
              <a:t>“I’m not smart”</a:t>
            </a:r>
          </a:p>
        </p:txBody>
      </p:sp>
      <p:sp>
        <p:nvSpPr>
          <p:cNvPr id="24579" name="AutoShape 2"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a:spLocks noChangeAspect="1" noChangeArrowheads="1"/>
          </p:cNvSpPr>
          <p:nvPr/>
        </p:nvSpPr>
        <p:spPr bwMode="auto">
          <a:xfrm>
            <a:off x="0" y="-1677988"/>
            <a:ext cx="1804988" cy="3508376"/>
          </a:xfrm>
          <a:prstGeom prst="rect">
            <a:avLst/>
          </a:prstGeom>
          <a:noFill/>
          <a:ln w="9525">
            <a:noFill/>
            <a:miter lim="800000"/>
            <a:headEnd/>
            <a:tailEnd/>
          </a:ln>
        </p:spPr>
        <p:txBody>
          <a:bodyPr lIns="86493" tIns="43247" rIns="86493" bIns="43247"/>
          <a:lstStyle/>
          <a:p>
            <a:endParaRPr lang="en-US" dirty="0"/>
          </a:p>
        </p:txBody>
      </p:sp>
      <p:sp>
        <p:nvSpPr>
          <p:cNvPr id="24580" name="AutoShape 4"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a:spLocks noChangeAspect="1" noChangeArrowheads="1"/>
          </p:cNvSpPr>
          <p:nvPr/>
        </p:nvSpPr>
        <p:spPr bwMode="auto">
          <a:xfrm>
            <a:off x="0" y="-1677988"/>
            <a:ext cx="1804988" cy="3508376"/>
          </a:xfrm>
          <a:prstGeom prst="rect">
            <a:avLst/>
          </a:prstGeom>
          <a:noFill/>
          <a:ln w="9525">
            <a:noFill/>
            <a:miter lim="800000"/>
            <a:headEnd/>
            <a:tailEnd/>
          </a:ln>
        </p:spPr>
        <p:txBody>
          <a:bodyPr lIns="86493" tIns="43247" rIns="86493" bIns="43247"/>
          <a:lstStyle/>
          <a:p>
            <a:endParaRPr lang="en-US" dirty="0"/>
          </a:p>
        </p:txBody>
      </p:sp>
      <p:pic>
        <p:nvPicPr>
          <p:cNvPr id="24581" name="Picture 9" descr="student.pn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4572000" y="3071813"/>
            <a:ext cx="1814513" cy="3244850"/>
          </a:xfrm>
          <a:prstGeom prst="rect">
            <a:avLst/>
          </a:prstGeom>
          <a:noFill/>
          <a:ln w="9525">
            <a:noFill/>
            <a:miter lim="800000"/>
            <a:headEnd/>
            <a:tailEnd/>
          </a:ln>
        </p:spPr>
      </p:pic>
      <p:sp>
        <p:nvSpPr>
          <p:cNvPr id="24582" name="AutoShape 2" descr="data:image/jpeg;base64,/9j/4AAQSkZJRgABAQAAAQABAAD/2wCEAAkGBg0NDg0SDwwQDQgQDA0ODAwPDQ4PDQwNExAVFBMQEhIXICYqFxkjJRIVHzIgLzMsOC0uGCE9NjAqOTJCMiwBCQoKBQUFDQUFDSkYEhgpKSkpKSkpKSkpKSkpKSkpKSkpKSkpKSkpKSkpKSkpKSkpKSkpKSkpKSkpKSkpKSkpKf/AABEIAMUA/wMBIgACEQEDEQH/xAAcAAEAAgMBAQEAAAAAAAAAAAAABgcBBAUDAgj/xABcEAABAgMCBwMRFQYEBwAAAAAAAQQCAwUGFxFVlJXR0tNTdJMHEhQWISQ1RVFUdZKhs7S11BMVIiMlJjE0QUNEUlZhc4GFkbGywTM2ZGVxgjJCo6RGYnKi4eLj/8QAFAEBAAAAAAAAAAAAAAAAAAAAAP/EABQRAQAAAAAAAAAAAAAAAAAAAAD/2gAMAwEAAhEDEQA/ALxK9Y0aKoOqvHNqNSl+ZVWY3kym1ScSJUEqFu3jRElwrg9mZEWEVm8iVKfbBUVUiR3VFRUXAqL52twO1yiS8Y1jPD3SOUSVjCr54faQ14llCily1WnQccsEKr6a49lUT/mPW6ig4tg4VxrAefKJK6+q2eH+sOUST15Vc7v9Y9LqKDi2DhXGsLqKDi2DhXGsB58obfruqZ3qGuOUNt1zU87VDXPS6ig4tg4VxrC6ig4tg4VxrAefKC13epZ2qOuOUFpu1RztUdc9LqKDi2DhXGsLqKDi2DhXGsB58oDPdKhnWpbQXfMvjP8AOtS2h6XUUHFsHCuNYXUUHFsHCuNYDyu9Y/xudKntBd2w6jzOdT2h63UUHFsHCuNYXUUHFsHCuNYDxu5p3xHec6ntTF29N3N1nKp7U97qKDi2DhXGsLqKDi2DhXGsBr3a0zcXOcantTF2dL63cZxqe1Nm6ig4tg4VxrC6ig4tg4VxrAa12VJ62n5wqe1MXY0nrSdl9S2ptXUUHFsHCuNYXUUHFsHCuNYDVuwpHWczLajtRdhR+sY8rqG0Nq6ig4tg4VxrC6ig4tg4VxrAat19G6wXKn20F11Fxd/uHu0Nq6ig4tg4VxrC6ig4tg4VxrAat11FxanDPNczddRMWQ8I61zZuooOLYOFcawuooOLYOFcawGtddQ8VS+3c64uuoeKZX3uNY2bqKDi2DhXGsLqKDi2DhXGsBrXXUPFEn/W1jN19DxRI7WbpNi6ig4tg4VxrC6mg4tg4VxrAaD/AIm1Dgkz1Skt4Y4ZE2KFeNjwoqQKqLzV+YkFhVw0ik9XzqYYcmgIxZhnLbNa/Kkw8Y1lVGowSZfHRKkuBGclcCKqrzMKqv1knsMmCkUnsWw8GgA7hWTzofbHfVV8WNyzSs3nQ+2O+qr4skAWKwX0mT9FL/Kh7mtTV9IkfQyvyIbIAAAAAAAAAAAAAAAAAAAAAAAAAAAAAAAAAKAoEBpS872kX+Z1buNJSfoSSxSepVL7GMfB4CMUxec7Sr/Ma33G8CfoSmxyYKZTOxzLvEAHYKzd9D7Y76q3iuQWYVo69oWx3zV/FcgCwaX7Xb/QSvyIbRqUj2s23vJ/IhtgAAAAAAAAAAAAAAAAAAAAAAAAAAAAAAAADCmTCgV6wX1PtKv8wr/clYP0JbZNMFNp28GfeICIM19TLSL/AB1o+5DEn6EyswmCnsN4te8wgdMrVx7Qtjvmr+K5BZRW072jbDfVW8VyAJ7Rl51a72kd7Q3DRoa86NN6yO9wm8AAAAAAAAAAAAAAAAAAAAAAAAAAAAAAAAAMKZMKBXLdfUm0i/xlpu4s1P0JtZ1MDJlvNt3qEg8vmUa0m+rUr/3z9BO6EmBo03q373CBvFbzE5ytfvureK5BZBXCpzna7fdV8VyAJxQF5zZ70b96hN851nV5xZbzbd6hOiAAAAAAAAAAAAAAAAAAAAAAAAAAAAAAAAAAAFbL0DtEvVn2pX/VcE9o6YGzbe8nvaECj6A1/wCebafv7ksCmJgbyPoJX5EA2SuYfalrd+VXxXILGK7l+1bW79qviyQBMrNLzgx3k17zCdI5ll19T2G8WveYTpgAAAAAAAAAAAAAAAAAAAAAAAAAAAAAAAAAABWsa+t+uL1Y7Sr/ALl0WGxTBJlfRS/yoV1EvrdrK9VbR+FOix2qely/o4PwQD1K8kpztazftU8WSCwyvWyc72r39U/FsgCW2UX1Op+8GneYDqnJsivqbTux7PvEB1gAAAAAAAAAAAAAAAAAAAAAAAAAAAAAAAAAAArGJfW1Vl6qWh7rx0WVIT0EH/RD+BWSr616mvVgr3dfOSz5acxP6IB9Ffs/2Fqt/wBS8WtywCAMf2NqeyFS8XNwJRY/oZTexzPvEB1zjWN6F0zsay8HgOyAAAAAAAAAAAAAAAAAAAAAAAAAAAAAAAAAAAFVqvrUqC9WVWl+984LTQqqJfWi9XqyKr3X88tZABAad+ytP2RqPi5uT4gVL/Z2m7JVDxc3AkdiuhVL7GsfB4DtHEsR0JpXYxj4PAdsAAAAAAAAAAAAAAAAAAAAAAAAAAAAAAAAAFAUCqIv3Qc/O2fd1/N0lrIVQv7nzfnaz+6+i0lroBkgdJT0Fpeyb/xe3J4QWjf4bSdlX3gDYDvWG6EUnsWw8GgO4cKwnQekdimHg0s7oAAAAAAAAAAAAAAAAAAAAAAAAAAAAAAAAAwpkwoFUf8AB/8AVp+L7/yWuhVCfufL+dpI7r6HSWugGSDUT2LR9lnvgDYnJCLPwLEtoYUTDFFWHkKJ1VVi2REA7VhOg9I7FMPBoDukAs1atwzYMW8ygVeKe3ZNm8yKBq2WBY5cqGCJYVWamFMMPUQ6XL/MxBWcjb7UCWgiV4EeIKzkUnamLwIsQ1nIJe0AlwIleCuIqzm+HXMXhfyOs5t/9wJcCI3hpiSs5si1heJDias5rmaQJcCI3iwYnrGap2kzeLLxRWM0uAJaCJXjSsVVjNDnQLxpOK6vmd3oAkNXq7djImT3MzzJpL4zj5nGxxYOOjSCFONhRVXCsSJ9ZH70qN1zNyCobIj9vLaSnVPjlQsajJjjdU7BMcU1zIkw8a+kReimRJgh9jAnzqhMYo1wr6JfZX3V6oHOvSo3XU3IKhshelRuupuQVDZHQ49fjL96jzRfjL96gc+9KjddTcgqGyF6VG66m5BUNkdDzRfjL96jzRfjL96gbNCtG0qMEcbWd5rLlzPMpmGXNlRQTONSLjVhmIi+xEi/WdMrqg2rbsnlbgnQOo44qlBGiyGTpzBg5CbpzYpcKoi8z2Du3jMNyf5oqOzAlAIveNT/AIj5PsmpbMxeRTeo9T7JqWyAlIIteVTOq7zVUtkYvMpfx3Wa6lsgJUCK3nUndHOa6lsjF6FI3Zxmyp7ICVmFIovFSo+7z82VPZGL06N1xOzdUtkBFYf3Qb/O1Y917K0lroVXHKigsk0hihWGNG1LRYYkVFRVeyPZRf6lqAeSupe6QdvCQ+yjiWk6t4ZkCYa7PVMMcKYU5Ea800LF2GpCwPG86ltZjpnUXLdZkyRKjmTJEUST28USqnN9LnQJ/aSK7qh4nZZLK0Ab3JUrdZfbw6RyVK3WX28Jo3d0PE7LJZWgXd0PE7LJZOgDe5KlbrL7eEclSt1l9vCaN3dDxOyyWToF3dDxOyyWToA3uSpW6y+3hMckyt0l9vCaV3dDxOyyWToF3dDxOyyWToA3eSZW6S+3hHJUrdZfbwaTSu7oeJ2WSydAu7oeJ2WSydAG7yVK3WX28GkclSt1l8JBpNO7yiYnZZJJ0C7yiYnZZJJ0AbnJcrdZfCQaRyXK3WXwkGk07vKJidlkknQLvKJidlkknQBr2oZt3rJxJjceZwrDDMSOVNlpMhjlRwzYFTDhT2ZcPuH5vi4qFdXpnP8Aq8zT8EP0xd5RMTsskk6DF3dDxOyyWToA/Mi8UquL00c/VHg/BD4XiiVtemrv6p8afgfp67uh4nZZLJ0C7uh4nZZLJ0Afl5bfVpemzzKZqfqea23rC9NXuWT9J+prvKJidlkknQLvKJidlkknQBxuJ5JkSaa2mebrG7dyG7t3MnOVmzJjiORLSJVWNcKf4UTB7mA+KtJkPqu3kTnExGMukuJ/GyXs5ukU+J1KgRVilRQ4cCQxcz5zuXe0TE7HJJOgXe0TE7LJJOgDR5R6V107T7af7UzykUz3Hr1P6Vt/tDdu9omJ2OSSdAu9omJ2OSSdAGjylU7GD5Ptt9tDjWwoclgwcOmlTe8ntklz5STKs7nyouMmQxRQxyljwRwqiKmD5yT3e0TE7HJJOgXe0TE7HJJOgCO2gbVWUzez47SQQxyWbmdLkNGbaVCscuVFFDCscyKZEqYU9zAdOyVrYn0mYs+CBq6lTYZMyDkqXNhjVZEqakyGJMHMVJqcz3MCnQu9omJ2ORyNAu9omJ2ORyNAG554S93g4WHSPPCXu8HCw6TTu9omJ2ORyNAu9omJ2ORyNAHH4oTuXFTZyJNgiiVxTuYkyFVXn9vh90mPJ8ndpfCQaTjXe0TE7HI5GgidvrAUub53s2zFq1dvHcxFnSm0qCZDIktps2NUiROZ6JJSf3ASSqWTdxPJzllVOQI58qRA5l8hynMM2OTx6QTMMapxq4I0h/tQ8uVyu/KOHM7bWAAcrte+UcGZ2+uOV6vfKKXmaTtAAHK/X/lFJzNK2pnzgr/yhkZll7UwAM+cNf8AlA3zLBtjPnJX8ft8yw7YAB5z15OnrbMybcx5115OnbXM3/3AAwtPrqdOmuZ1258q2rqdOGmaIvKAAPlYK4nTZmv2RH5QfCxVxOmjPNMzygAD4VxXE6ZMs1TfKD5V9XE6YMs1TfKAAPhapW0+Hsc1zvKD4irdbT4axzZP8oAA84rRVtPhbBfs1x5QfEVqa0nwlhm5x5QAB5RWwrSe/sM3OfKDzitvWk9+YZvc+UAAeUVvq0nvlPyB15QecXFFrKf5qfkLrygADyi4pdZT3afkTryg84uKlWE6wyN1twAPNeKzWE/ysMldbc84uLBV097Y5O52wAHxFxZ6snvLLgHO1POLi3VRPg7LgnG0AA84uLtU0+DM+0cbQkPE5tW4rlSinuYJUtWbGdLkS5UEaJxzibK4+YqxRLzcElE+tQAP/9k=">
            <a:hlinkClick r:id="rId5"/>
          </p:cNvPr>
          <p:cNvSpPr>
            <a:spLocks noChangeAspect="1" noChangeArrowheads="1"/>
          </p:cNvSpPr>
          <p:nvPr/>
        </p:nvSpPr>
        <p:spPr bwMode="auto">
          <a:xfrm>
            <a:off x="0" y="-1677988"/>
            <a:ext cx="4618038" cy="3508376"/>
          </a:xfrm>
          <a:prstGeom prst="rect">
            <a:avLst/>
          </a:prstGeom>
          <a:noFill/>
          <a:ln w="9525">
            <a:noFill/>
            <a:miter lim="800000"/>
            <a:headEnd/>
            <a:tailEnd/>
          </a:ln>
        </p:spPr>
        <p:txBody>
          <a:bodyPr lIns="86493" tIns="43247" rIns="86493" bIns="43247"/>
          <a:lstStyle/>
          <a:p>
            <a:endParaRPr lang="en-US" dirty="0"/>
          </a:p>
        </p:txBody>
      </p:sp>
      <p:sp>
        <p:nvSpPr>
          <p:cNvPr id="24583" name="AutoShape 2"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6"/>
          </p:cNvPr>
          <p:cNvSpPr>
            <a:spLocks noChangeAspect="1" noChangeArrowheads="1"/>
          </p:cNvSpPr>
          <p:nvPr/>
        </p:nvSpPr>
        <p:spPr bwMode="auto">
          <a:xfrm>
            <a:off x="0" y="-820738"/>
            <a:ext cx="1741488" cy="1714501"/>
          </a:xfrm>
          <a:prstGeom prst="rect">
            <a:avLst/>
          </a:prstGeom>
          <a:noFill/>
          <a:ln w="9525">
            <a:noFill/>
            <a:miter lim="800000"/>
            <a:headEnd/>
            <a:tailEnd/>
          </a:ln>
        </p:spPr>
        <p:txBody>
          <a:bodyPr lIns="86493" tIns="43247" rIns="86493" bIns="43247"/>
          <a:lstStyle/>
          <a:p>
            <a:endParaRPr lang="en-US" dirty="0"/>
          </a:p>
        </p:txBody>
      </p:sp>
      <p:sp>
        <p:nvSpPr>
          <p:cNvPr id="24584" name="AutoShape 4"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6"/>
          </p:cNvPr>
          <p:cNvSpPr>
            <a:spLocks noChangeAspect="1" noChangeArrowheads="1"/>
          </p:cNvSpPr>
          <p:nvPr/>
        </p:nvSpPr>
        <p:spPr bwMode="auto">
          <a:xfrm>
            <a:off x="0" y="-820738"/>
            <a:ext cx="1741488" cy="1714501"/>
          </a:xfrm>
          <a:prstGeom prst="rect">
            <a:avLst/>
          </a:prstGeom>
          <a:noFill/>
          <a:ln w="9525">
            <a:noFill/>
            <a:miter lim="800000"/>
            <a:headEnd/>
            <a:tailEnd/>
          </a:ln>
        </p:spPr>
        <p:txBody>
          <a:bodyPr lIns="86493" tIns="43247" rIns="86493" bIns="43247"/>
          <a:lstStyle/>
          <a:p>
            <a:endParaRPr lang="en-US" dirty="0"/>
          </a:p>
        </p:txBody>
      </p:sp>
      <p:grpSp>
        <p:nvGrpSpPr>
          <p:cNvPr id="2" name="Group 15"/>
          <p:cNvGrpSpPr>
            <a:grpSpLocks/>
          </p:cNvGrpSpPr>
          <p:nvPr/>
        </p:nvGrpSpPr>
        <p:grpSpPr bwMode="auto">
          <a:xfrm>
            <a:off x="385763" y="1323975"/>
            <a:ext cx="2894012" cy="2254250"/>
            <a:chOff x="385763" y="1323975"/>
            <a:chExt cx="2894012" cy="2254250"/>
          </a:xfrm>
        </p:grpSpPr>
        <p:pic>
          <p:nvPicPr>
            <p:cNvPr id="24591" name="Picture 8" descr="http://static.tumblr.com/lhoyup3/uHEmbvbu3/notebook-paper-backgrounds-for-powerpoint.jpg">
              <a:hlinkClick r:id="rId7"/>
            </p:cNvPr>
            <p:cNvPicPr>
              <a:picLocks noChangeAspect="1" noChangeArrowheads="1"/>
            </p:cNvPicPr>
            <p:nvPr/>
          </p:nvPicPr>
          <p:blipFill>
            <a:blip r:embed="rId8" cstate="print"/>
            <a:srcRect/>
            <a:stretch>
              <a:fillRect/>
            </a:stretch>
          </p:blipFill>
          <p:spPr bwMode="auto">
            <a:xfrm rot="-308460">
              <a:off x="385763" y="1338263"/>
              <a:ext cx="2894012" cy="2239962"/>
            </a:xfrm>
            <a:prstGeom prst="rect">
              <a:avLst/>
            </a:prstGeom>
            <a:noFill/>
            <a:ln w="9525">
              <a:noFill/>
              <a:miter lim="800000"/>
              <a:headEnd/>
              <a:tailEnd/>
            </a:ln>
          </p:spPr>
        </p:pic>
        <p:sp>
          <p:nvSpPr>
            <p:cNvPr id="24592" name="TextBox 18"/>
            <p:cNvSpPr txBox="1">
              <a:spLocks noChangeArrowheads="1"/>
            </p:cNvSpPr>
            <p:nvPr/>
          </p:nvSpPr>
          <p:spPr bwMode="auto">
            <a:xfrm>
              <a:off x="1233488" y="1500188"/>
              <a:ext cx="1670050" cy="1257300"/>
            </a:xfrm>
            <a:prstGeom prst="rect">
              <a:avLst/>
            </a:prstGeom>
            <a:noFill/>
            <a:ln w="9525">
              <a:noFill/>
              <a:miter lim="800000"/>
              <a:headEnd/>
              <a:tailEnd/>
            </a:ln>
          </p:spPr>
          <p:txBody>
            <a:bodyPr lIns="86493" tIns="43247" rIns="86493" bIns="43247">
              <a:spAutoFit/>
            </a:bodyPr>
            <a:lstStyle/>
            <a:p>
              <a:r>
                <a:rPr lang="en-US" sz="7600" dirty="0">
                  <a:solidFill>
                    <a:srgbClr val="FF0000"/>
                  </a:solidFill>
                  <a:latin typeface="Comic Sans MS" pitchFamily="66" charset="0"/>
                </a:rPr>
                <a:t>A+</a:t>
              </a:r>
            </a:p>
          </p:txBody>
        </p:sp>
        <p:sp>
          <p:nvSpPr>
            <p:cNvPr id="24593" name="TextBox 13"/>
            <p:cNvSpPr txBox="1">
              <a:spLocks noChangeArrowheads="1"/>
            </p:cNvSpPr>
            <p:nvPr/>
          </p:nvSpPr>
          <p:spPr bwMode="auto">
            <a:xfrm rot="-413917">
              <a:off x="871538" y="1323975"/>
              <a:ext cx="2032000" cy="365125"/>
            </a:xfrm>
            <a:prstGeom prst="rect">
              <a:avLst/>
            </a:prstGeom>
            <a:noFill/>
            <a:ln w="9525">
              <a:noFill/>
              <a:miter lim="800000"/>
              <a:headEnd/>
              <a:tailEnd/>
            </a:ln>
          </p:spPr>
          <p:txBody>
            <a:bodyPr lIns="86493" tIns="43247" rIns="86493" bIns="43247">
              <a:spAutoFit/>
            </a:bodyPr>
            <a:lstStyle/>
            <a:p>
              <a:pPr algn="ctr"/>
              <a:r>
                <a:rPr lang="en-US" dirty="0"/>
                <a:t>Social Studies</a:t>
              </a:r>
            </a:p>
          </p:txBody>
        </p:sp>
      </p:grpSp>
      <p:grpSp>
        <p:nvGrpSpPr>
          <p:cNvPr id="3" name="Group 16"/>
          <p:cNvGrpSpPr>
            <a:grpSpLocks/>
          </p:cNvGrpSpPr>
          <p:nvPr/>
        </p:nvGrpSpPr>
        <p:grpSpPr bwMode="auto">
          <a:xfrm>
            <a:off x="1187450" y="3900488"/>
            <a:ext cx="2894013" cy="2239962"/>
            <a:chOff x="1187450" y="3900488"/>
            <a:chExt cx="2894013" cy="2239962"/>
          </a:xfrm>
        </p:grpSpPr>
        <p:pic>
          <p:nvPicPr>
            <p:cNvPr id="24588" name="Picture 10" descr="http://static.tumblr.com/lhoyup3/uHEmbvbu3/notebook-paper-backgrounds-for-powerpoint.jpg">
              <a:hlinkClick r:id="rId7"/>
            </p:cNvPr>
            <p:cNvPicPr>
              <a:picLocks noChangeAspect="1" noChangeArrowheads="1"/>
            </p:cNvPicPr>
            <p:nvPr/>
          </p:nvPicPr>
          <p:blipFill>
            <a:blip r:embed="rId8" cstate="print"/>
            <a:srcRect/>
            <a:stretch>
              <a:fillRect/>
            </a:stretch>
          </p:blipFill>
          <p:spPr bwMode="auto">
            <a:xfrm rot="892084">
              <a:off x="1187450" y="3900488"/>
              <a:ext cx="2894013" cy="2239962"/>
            </a:xfrm>
            <a:prstGeom prst="rect">
              <a:avLst/>
            </a:prstGeom>
            <a:noFill/>
            <a:ln w="9525">
              <a:noFill/>
              <a:miter lim="800000"/>
              <a:headEnd/>
              <a:tailEnd/>
            </a:ln>
          </p:spPr>
        </p:pic>
        <p:sp>
          <p:nvSpPr>
            <p:cNvPr id="24589" name="TextBox 19"/>
            <p:cNvSpPr txBox="1">
              <a:spLocks noChangeArrowheads="1"/>
            </p:cNvSpPr>
            <p:nvPr/>
          </p:nvSpPr>
          <p:spPr bwMode="auto">
            <a:xfrm rot="-403421">
              <a:off x="1668463" y="4349750"/>
              <a:ext cx="1670050" cy="1257300"/>
            </a:xfrm>
            <a:prstGeom prst="rect">
              <a:avLst/>
            </a:prstGeom>
            <a:noFill/>
            <a:ln w="9525">
              <a:noFill/>
              <a:miter lim="800000"/>
              <a:headEnd/>
              <a:tailEnd/>
            </a:ln>
          </p:spPr>
          <p:txBody>
            <a:bodyPr lIns="86493" tIns="43247" rIns="86493" bIns="43247">
              <a:spAutoFit/>
            </a:bodyPr>
            <a:lstStyle/>
            <a:p>
              <a:r>
                <a:rPr lang="en-US" sz="7600" dirty="0">
                  <a:solidFill>
                    <a:srgbClr val="FF0000"/>
                  </a:solidFill>
                  <a:latin typeface="Comic Sans MS" pitchFamily="66" charset="0"/>
                </a:rPr>
                <a:t>D+</a:t>
              </a:r>
            </a:p>
          </p:txBody>
        </p:sp>
        <p:sp>
          <p:nvSpPr>
            <p:cNvPr id="24590" name="TextBox 14"/>
            <p:cNvSpPr txBox="1">
              <a:spLocks noChangeArrowheads="1"/>
            </p:cNvSpPr>
            <p:nvPr/>
          </p:nvSpPr>
          <p:spPr bwMode="auto">
            <a:xfrm rot="937083">
              <a:off x="1946275" y="3954463"/>
              <a:ext cx="2032000" cy="363537"/>
            </a:xfrm>
            <a:prstGeom prst="rect">
              <a:avLst/>
            </a:prstGeom>
            <a:noFill/>
            <a:ln w="9525">
              <a:noFill/>
              <a:miter lim="800000"/>
              <a:headEnd/>
              <a:tailEnd/>
            </a:ln>
          </p:spPr>
          <p:txBody>
            <a:bodyPr lIns="86493" tIns="43247" rIns="86493" bIns="43247">
              <a:spAutoFit/>
            </a:bodyPr>
            <a:lstStyle/>
            <a:p>
              <a:pPr algn="ctr"/>
              <a:r>
                <a:rPr lang="en-US" dirty="0"/>
                <a:t>English</a:t>
              </a:r>
            </a:p>
          </p:txBody>
        </p:sp>
      </p:grpSp>
      <p:pic>
        <p:nvPicPr>
          <p:cNvPr id="24587" name="Picture 5" descr="Problem_Solving.png"/>
          <p:cNvPicPr>
            <a:picLocks noChangeAspect="1"/>
          </p:cNvPicPr>
          <p:nvPr/>
        </p:nvPicPr>
        <p:blipFill>
          <a:blip r:embed="rId9" cstate="print"/>
          <a:srcRect/>
          <a:stretch>
            <a:fillRect/>
          </a:stretch>
        </p:blipFill>
        <p:spPr bwMode="auto">
          <a:xfrm>
            <a:off x="457200" y="141288"/>
            <a:ext cx="682625" cy="822325"/>
          </a:xfrm>
          <a:prstGeom prst="rect">
            <a:avLst/>
          </a:prstGeom>
          <a:noFill/>
          <a:ln w="9525">
            <a:noFill/>
            <a:miter lim="800000"/>
            <a:headEnd/>
            <a:tailEnd/>
          </a:ln>
        </p:spPr>
      </p:pic>
      <p:sp>
        <p:nvSpPr>
          <p:cNvPr id="18" name="Slide Number Placeholder 17"/>
          <p:cNvSpPr>
            <a:spLocks noGrp="1"/>
          </p:cNvSpPr>
          <p:nvPr>
            <p:ph type="sldNum" sz="quarter" idx="14"/>
          </p:nvPr>
        </p:nvSpPr>
        <p:spPr/>
        <p:txBody>
          <a:bodyPr/>
          <a:lstStyle/>
          <a:p>
            <a:pPr>
              <a:defRPr/>
            </a:pPr>
            <a:fld id="{6D4870BB-2748-4209-9644-DBFDF7DFFE84}" type="slidenum">
              <a:rPr lang="en-US" smtClean="0"/>
              <a:pPr>
                <a:defRPr/>
              </a:pPr>
              <a:t>106</a:t>
            </a:fld>
            <a:endParaRPr lang="en-US" dirty="0"/>
          </a:p>
        </p:txBody>
      </p:sp>
      <p:sp>
        <p:nvSpPr>
          <p:cNvPr id="20" name="Rectangle 19"/>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latin typeface="+mj-lt"/>
                <a:cs typeface="Arial" pitchFamily="34" charset="0"/>
              </a:rPr>
              <a:t>“I’m not smart”</a:t>
            </a:r>
          </a:p>
        </p:txBody>
      </p:sp>
      <p:sp>
        <p:nvSpPr>
          <p:cNvPr id="25603" name="AutoShape 2"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a:spLocks noChangeAspect="1" noChangeArrowheads="1"/>
          </p:cNvSpPr>
          <p:nvPr/>
        </p:nvSpPr>
        <p:spPr bwMode="auto">
          <a:xfrm>
            <a:off x="0" y="-1677988"/>
            <a:ext cx="1804988" cy="3508376"/>
          </a:xfrm>
          <a:prstGeom prst="rect">
            <a:avLst/>
          </a:prstGeom>
          <a:noFill/>
          <a:ln w="9525">
            <a:noFill/>
            <a:miter lim="800000"/>
            <a:headEnd/>
            <a:tailEnd/>
          </a:ln>
        </p:spPr>
        <p:txBody>
          <a:bodyPr lIns="86493" tIns="43247" rIns="86493" bIns="43247"/>
          <a:lstStyle/>
          <a:p>
            <a:endParaRPr lang="en-US" dirty="0"/>
          </a:p>
        </p:txBody>
      </p:sp>
      <p:sp>
        <p:nvSpPr>
          <p:cNvPr id="25604" name="AutoShape 4"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a:spLocks noChangeAspect="1" noChangeArrowheads="1"/>
          </p:cNvSpPr>
          <p:nvPr/>
        </p:nvSpPr>
        <p:spPr bwMode="auto">
          <a:xfrm>
            <a:off x="0" y="-1677988"/>
            <a:ext cx="1804988" cy="3508376"/>
          </a:xfrm>
          <a:prstGeom prst="rect">
            <a:avLst/>
          </a:prstGeom>
          <a:noFill/>
          <a:ln w="9525">
            <a:noFill/>
            <a:miter lim="800000"/>
            <a:headEnd/>
            <a:tailEnd/>
          </a:ln>
        </p:spPr>
        <p:txBody>
          <a:bodyPr lIns="86493" tIns="43247" rIns="86493" bIns="43247"/>
          <a:lstStyle/>
          <a:p>
            <a:endParaRPr lang="en-US" dirty="0"/>
          </a:p>
        </p:txBody>
      </p:sp>
      <p:pic>
        <p:nvPicPr>
          <p:cNvPr id="25605" name="Picture 9" descr="student.pn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3673475" y="3071813"/>
            <a:ext cx="1814513" cy="3244850"/>
          </a:xfrm>
          <a:prstGeom prst="rect">
            <a:avLst/>
          </a:prstGeom>
          <a:noFill/>
          <a:ln w="9525">
            <a:noFill/>
            <a:miter lim="800000"/>
            <a:headEnd/>
            <a:tailEnd/>
          </a:ln>
        </p:spPr>
      </p:pic>
      <p:sp>
        <p:nvSpPr>
          <p:cNvPr id="25606" name="AutoShape 2" descr="data:image/jpeg;base64,/9j/4AAQSkZJRgABAQAAAQABAAD/2wCEAAkGBg0NDg0SDwwQDQgQDA0ODAwPDQ4PDQwNExAVFBMQEhIXICYqFxkjJRIVHzIgLzMsOC0uGCE9NjAqOTJCMiwBCQoKBQUFDQUFDSkYEhgpKSkpKSkpKSkpKSkpKSkpKSkpKSkpKSkpKSkpKSkpKSkpKSkpKSkpKSkpKSkpKSkpKf/AABEIAMUA/wMBIgACEQEDEQH/xAAcAAEAAgMBAQEAAAAAAAAAAAAABgcBBAUDAgj/xABcEAABAgMCBwMRFQYEBwAAAAAAAQQCAwUGFxFVlJXR0tNTdJMHEhQWISQ1RVFUdZKhs7S11BMVIiMlJjE0QUNEUlZhc4GFkbGywTM2ZGVxgjJCo6RGYnKi4eLj/8QAFAEBAAAAAAAAAAAAAAAAAAAAAP/EABQRAQAAAAAAAAAAAAAAAAAAAAD/2gAMAwEAAhEDEQA/ALxK9Y0aKoOqvHNqNSl+ZVWY3kym1ScSJUEqFu3jRElwrg9mZEWEVm8iVKfbBUVUiR3VFRUXAqL52twO1yiS8Y1jPD3SOUSVjCr54faQ14llCily1WnQccsEKr6a49lUT/mPW6ig4tg4VxrAefKJK6+q2eH+sOUST15Vc7v9Y9LqKDi2DhXGsLqKDi2DhXGsB58obfruqZ3qGuOUNt1zU87VDXPS6ig4tg4VxrC6ig4tg4VxrAefKC13epZ2qOuOUFpu1RztUdc9LqKDi2DhXGsLqKDi2DhXGsB58oDPdKhnWpbQXfMvjP8AOtS2h6XUUHFsHCuNYXUUHFsHCuNYDyu9Y/xudKntBd2w6jzOdT2h63UUHFsHCuNYXUUHFsHCuNYDxu5p3xHec6ntTF29N3N1nKp7U97qKDi2DhXGsLqKDi2DhXGsBr3a0zcXOcantTF2dL63cZxqe1Nm6ig4tg4VxrC6ig4tg4VxrAa12VJ62n5wqe1MXY0nrSdl9S2ptXUUHFsHCuNYXUUHFsHCuNYDVuwpHWczLajtRdhR+sY8rqG0Nq6ig4tg4VxrC6ig4tg4VxrAat19G6wXKn20F11Fxd/uHu0Nq6ig4tg4VxrC6ig4tg4VxrAat11FxanDPNczddRMWQ8I61zZuooOLYOFcawuooOLYOFcawGtddQ8VS+3c64uuoeKZX3uNY2bqKDi2DhXGsLqKDi2DhXGsBrXXUPFEn/W1jN19DxRI7WbpNi6ig4tg4VxrC6mg4tg4VxrAaD/AIm1Dgkz1Skt4Y4ZE2KFeNjwoqQKqLzV+YkFhVw0ik9XzqYYcmgIxZhnLbNa/Kkw8Y1lVGowSZfHRKkuBGclcCKqrzMKqv1knsMmCkUnsWw8GgA7hWTzofbHfVV8WNyzSs3nQ+2O+qr4skAWKwX0mT9FL/Kh7mtTV9IkfQyvyIbIAAAAAAAAAAAAAAAAAAAAAAAAAAAAAAAAAKAoEBpS872kX+Z1buNJSfoSSxSepVL7GMfB4CMUxec7Sr/Ma33G8CfoSmxyYKZTOxzLvEAHYKzd9D7Y76q3iuQWYVo69oWx3zV/FcgCwaX7Xb/QSvyIbRqUj2s23vJ/IhtgAAAAAAAAAAAAAAAAAAAAAAAAAAAAAAAADCmTCgV6wX1PtKv8wr/clYP0JbZNMFNp28GfeICIM19TLSL/AB1o+5DEn6EyswmCnsN4te8wgdMrVx7Qtjvmr+K5BZRW072jbDfVW8VyAJ7Rl51a72kd7Q3DRoa86NN6yO9wm8AAAAAAAAAAAAAAAAAAAAAAAAAAAAAAAAAMKZMKBXLdfUm0i/xlpu4s1P0JtZ1MDJlvNt3qEg8vmUa0m+rUr/3z9BO6EmBo03q373CBvFbzE5ytfvureK5BZBXCpzna7fdV8VyAJxQF5zZ70b96hN851nV5xZbzbd6hOiAAAAAAAAAAAAAAAAAAAAAAAAAAAAAAAAAAAFbL0DtEvVn2pX/VcE9o6YGzbe8nvaECj6A1/wCebafv7ksCmJgbyPoJX5EA2SuYfalrd+VXxXILGK7l+1bW79qviyQBMrNLzgx3k17zCdI5ll19T2G8WveYTpgAAAAAAAAAAAAAAAAAAAAAAAAAAAAAAAAAABWsa+t+uL1Y7Sr/ALl0WGxTBJlfRS/yoV1EvrdrK9VbR+FOix2qely/o4PwQD1K8kpztazftU8WSCwyvWyc72r39U/FsgCW2UX1Op+8GneYDqnJsivqbTux7PvEB1gAAAAAAAAAAAAAAAAAAAAAAAAAAAAAAAAAAArGJfW1Vl6qWh7rx0WVIT0EH/RD+BWSr616mvVgr3dfOSz5acxP6IB9Ffs/2Fqt/wBS8WtywCAMf2NqeyFS8XNwJRY/oZTexzPvEB1zjWN6F0zsay8HgOyAAAAAAAAAAAAAAAAAAAAAAAAAAAAAAAAAAAFVqvrUqC9WVWl+984LTQqqJfWi9XqyKr3X88tZABAad+ytP2RqPi5uT4gVL/Z2m7JVDxc3AkdiuhVL7GsfB4DtHEsR0JpXYxj4PAdsAAAAAAAAAAAAAAAAAAAAAAAAAAAAAAAAAFAUCqIv3Qc/O2fd1/N0lrIVQv7nzfnaz+6+i0lroBkgdJT0Fpeyb/xe3J4QWjf4bSdlX3gDYDvWG6EUnsWw8GgO4cKwnQekdimHg0s7oAAAAAAAAAAAAAAAAAAAAAAAAAAAAAAAAAwpkwoFUf8AB/8AVp+L7/yWuhVCfufL+dpI7r6HSWugGSDUT2LR9lnvgDYnJCLPwLEtoYUTDFFWHkKJ1VVi2REA7VhOg9I7FMPBoDukAs1atwzYMW8ygVeKe3ZNm8yKBq2WBY5cqGCJYVWamFMMPUQ6XL/MxBWcjb7UCWgiV4EeIKzkUnamLwIsQ1nIJe0AlwIleCuIqzm+HXMXhfyOs5t/9wJcCI3hpiSs5si1heJDias5rmaQJcCI3iwYnrGap2kzeLLxRWM0uAJaCJXjSsVVjNDnQLxpOK6vmd3oAkNXq7djImT3MzzJpL4zj5nGxxYOOjSCFONhRVXCsSJ9ZH70qN1zNyCobIj9vLaSnVPjlQsajJjjdU7BMcU1zIkw8a+kReimRJgh9jAnzqhMYo1wr6JfZX3V6oHOvSo3XU3IKhshelRuupuQVDZHQ49fjL96jzRfjL96gc+9KjddTcgqGyF6VG66m5BUNkdDzRfjL96jzRfjL96gbNCtG0qMEcbWd5rLlzPMpmGXNlRQTONSLjVhmIi+xEi/WdMrqg2rbsnlbgnQOo44qlBGiyGTpzBg5CbpzYpcKoi8z2Du3jMNyf5oqOzAlAIveNT/AIj5PsmpbMxeRTeo9T7JqWyAlIIteVTOq7zVUtkYvMpfx3Wa6lsgJUCK3nUndHOa6lsjF6FI3Zxmyp7ICVmFIovFSo+7z82VPZGL06N1xOzdUtkBFYf3Qb/O1Y917K0lroVXHKigsk0hihWGNG1LRYYkVFRVeyPZRf6lqAeSupe6QdvCQ+yjiWk6t4ZkCYa7PVMMcKYU5Ea800LF2GpCwPG86ltZjpnUXLdZkyRKjmTJEUST28USqnN9LnQJ/aSK7qh4nZZLK0Ab3JUrdZfbw6RyVK3WX28Jo3d0PE7LJZWgXd0PE7LJZOgDe5KlbrL7eEclSt1l9vCaN3dDxOyyWToF3dDxOyyWToA3uSpW6y+3hMckyt0l9vCaV3dDxOyyWToF3dDxOyyWToA3eSZW6S+3hHJUrdZfbwaTSu7oeJ2WSydAu7oeJ2WSydAG7yVK3WX28GkclSt1l8JBpNO7yiYnZZJJ0C7yiYnZZJJ0AbnJcrdZfCQaRyXK3WXwkGk07vKJidlkknQLvKJidlkknQBr2oZt3rJxJjceZwrDDMSOVNlpMhjlRwzYFTDhT2ZcPuH5vi4qFdXpnP8Aq8zT8EP0xd5RMTsskk6DF3dDxOyyWToA/Mi8UquL00c/VHg/BD4XiiVtemrv6p8afgfp67uh4nZZLJ0C7uh4nZZLJ0Afl5bfVpemzzKZqfqea23rC9NXuWT9J+prvKJidlkknQLvKJidlkknQBxuJ5JkSaa2mebrG7dyG7t3MnOVmzJjiORLSJVWNcKf4UTB7mA+KtJkPqu3kTnExGMukuJ/GyXs5ukU+J1KgRVilRQ4cCQxcz5zuXe0TE7HJJOgXe0TE7LJJOgDR5R6V107T7af7UzykUz3Hr1P6Vt/tDdu9omJ2OSSdAu9omJ2OSSdAGjylU7GD5Ptt9tDjWwoclgwcOmlTe8ntklz5STKs7nyouMmQxRQxyljwRwqiKmD5yT3e0TE7HJJOgXe0TE7HJJOgCO2gbVWUzez47SQQxyWbmdLkNGbaVCscuVFFDCscyKZEqYU9zAdOyVrYn0mYs+CBq6lTYZMyDkqXNhjVZEqakyGJMHMVJqcz3MCnQu9omJ2ORyNAu9omJ2ORyNAG554S93g4WHSPPCXu8HCw6TTu9omJ2ORyNAu9omJ2ORyNAHH4oTuXFTZyJNgiiVxTuYkyFVXn9vh90mPJ8ndpfCQaTjXe0TE7HI5GgidvrAUub53s2zFq1dvHcxFnSm0qCZDIktps2NUiROZ6JJSf3ASSqWTdxPJzllVOQI58qRA5l8hynMM2OTx6QTMMapxq4I0h/tQ8uVyu/KOHM7bWAAcrte+UcGZ2+uOV6vfKKXmaTtAAHK/X/lFJzNK2pnzgr/yhkZll7UwAM+cNf8AlA3zLBtjPnJX8ft8yw7YAB5z15OnrbMybcx5115OnbXM3/3AAwtPrqdOmuZ1258q2rqdOGmaIvKAAPlYK4nTZmv2RH5QfCxVxOmjPNMzygAD4VxXE6ZMs1TfKD5V9XE6YMs1TfKAAPhapW0+Hsc1zvKD4irdbT4axzZP8oAA84rRVtPhbBfs1x5QfEVqa0nwlhm5x5QAB5RWwrSe/sM3OfKDzitvWk9+YZvc+UAAeUVvq0nvlPyB15QecXFFrKf5qfkLrygADyi4pdZT3afkTryg84uKlWE6wyN1twAPNeKzWE/ysMldbc84uLBV097Y5O52wAHxFxZ6snvLLgHO1POLi3VRPg7LgnG0AA84uLtU0+DM+0cbQkPE5tW4rlSinuYJUtWbGdLkS5UEaJxzibK4+YqxRLzcElE+tQAP/9k=">
            <a:hlinkClick r:id="rId5"/>
          </p:cNvPr>
          <p:cNvSpPr>
            <a:spLocks noChangeAspect="1" noChangeArrowheads="1"/>
          </p:cNvSpPr>
          <p:nvPr/>
        </p:nvSpPr>
        <p:spPr bwMode="auto">
          <a:xfrm>
            <a:off x="0" y="-1677988"/>
            <a:ext cx="4618038" cy="3508376"/>
          </a:xfrm>
          <a:prstGeom prst="rect">
            <a:avLst/>
          </a:prstGeom>
          <a:noFill/>
          <a:ln w="9525">
            <a:noFill/>
            <a:miter lim="800000"/>
            <a:headEnd/>
            <a:tailEnd/>
          </a:ln>
        </p:spPr>
        <p:txBody>
          <a:bodyPr lIns="86493" tIns="43247" rIns="86493" bIns="43247"/>
          <a:lstStyle/>
          <a:p>
            <a:endParaRPr lang="en-US" dirty="0"/>
          </a:p>
        </p:txBody>
      </p:sp>
      <p:sp>
        <p:nvSpPr>
          <p:cNvPr id="25607" name="AutoShape 2"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6"/>
          </p:cNvPr>
          <p:cNvSpPr>
            <a:spLocks noChangeAspect="1" noChangeArrowheads="1"/>
          </p:cNvSpPr>
          <p:nvPr/>
        </p:nvSpPr>
        <p:spPr bwMode="auto">
          <a:xfrm>
            <a:off x="0" y="-820738"/>
            <a:ext cx="1741488" cy="1714501"/>
          </a:xfrm>
          <a:prstGeom prst="rect">
            <a:avLst/>
          </a:prstGeom>
          <a:noFill/>
          <a:ln w="9525">
            <a:noFill/>
            <a:miter lim="800000"/>
            <a:headEnd/>
            <a:tailEnd/>
          </a:ln>
        </p:spPr>
        <p:txBody>
          <a:bodyPr lIns="86493" tIns="43247" rIns="86493" bIns="43247"/>
          <a:lstStyle/>
          <a:p>
            <a:endParaRPr lang="en-US" dirty="0"/>
          </a:p>
        </p:txBody>
      </p:sp>
      <p:sp>
        <p:nvSpPr>
          <p:cNvPr id="25608" name="AutoShape 4"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6"/>
          </p:cNvPr>
          <p:cNvSpPr>
            <a:spLocks noChangeAspect="1" noChangeArrowheads="1"/>
          </p:cNvSpPr>
          <p:nvPr/>
        </p:nvSpPr>
        <p:spPr bwMode="auto">
          <a:xfrm>
            <a:off x="0" y="-820738"/>
            <a:ext cx="1741488" cy="1714501"/>
          </a:xfrm>
          <a:prstGeom prst="rect">
            <a:avLst/>
          </a:prstGeom>
          <a:noFill/>
          <a:ln w="9525">
            <a:noFill/>
            <a:miter lim="800000"/>
            <a:headEnd/>
            <a:tailEnd/>
          </a:ln>
        </p:spPr>
        <p:txBody>
          <a:bodyPr lIns="86493" tIns="43247" rIns="86493" bIns="43247"/>
          <a:lstStyle/>
          <a:p>
            <a:endParaRPr lang="en-US" dirty="0"/>
          </a:p>
        </p:txBody>
      </p:sp>
      <p:grpSp>
        <p:nvGrpSpPr>
          <p:cNvPr id="2" name="Group 13"/>
          <p:cNvGrpSpPr>
            <a:grpSpLocks/>
          </p:cNvGrpSpPr>
          <p:nvPr/>
        </p:nvGrpSpPr>
        <p:grpSpPr bwMode="auto">
          <a:xfrm>
            <a:off x="1249363" y="2220913"/>
            <a:ext cx="1758950" cy="2139950"/>
            <a:chOff x="405804" y="1426725"/>
            <a:chExt cx="3879135" cy="5123855"/>
          </a:xfrm>
        </p:grpSpPr>
        <p:pic>
          <p:nvPicPr>
            <p:cNvPr id="25617" name="Picture 8" descr="http://static.tumblr.com/lhoyup3/uHEmbvbu3/notebook-paper-backgrounds-for-powerpoint.jpg">
              <a:hlinkClick r:id="rId7"/>
            </p:cNvPr>
            <p:cNvPicPr>
              <a:picLocks noChangeAspect="1" noChangeArrowheads="1"/>
            </p:cNvPicPr>
            <p:nvPr/>
          </p:nvPicPr>
          <p:blipFill>
            <a:blip r:embed="rId8" cstate="print"/>
            <a:srcRect/>
            <a:stretch>
              <a:fillRect/>
            </a:stretch>
          </p:blipFill>
          <p:spPr bwMode="auto">
            <a:xfrm rot="-308460">
              <a:off x="405804" y="1426725"/>
              <a:ext cx="3038475" cy="2390775"/>
            </a:xfrm>
            <a:prstGeom prst="rect">
              <a:avLst/>
            </a:prstGeom>
            <a:noFill/>
            <a:ln w="9525">
              <a:noFill/>
              <a:miter lim="800000"/>
              <a:headEnd/>
              <a:tailEnd/>
            </a:ln>
          </p:spPr>
        </p:pic>
        <p:pic>
          <p:nvPicPr>
            <p:cNvPr id="25618" name="Picture 10" descr="http://static.tumblr.com/lhoyup3/uHEmbvbu3/notebook-paper-backgrounds-for-powerpoint.jpg">
              <a:hlinkClick r:id="rId7"/>
            </p:cNvPr>
            <p:cNvPicPr>
              <a:picLocks noChangeAspect="1" noChangeArrowheads="1"/>
            </p:cNvPicPr>
            <p:nvPr/>
          </p:nvPicPr>
          <p:blipFill>
            <a:blip r:embed="rId8" cstate="print"/>
            <a:srcRect/>
            <a:stretch>
              <a:fillRect/>
            </a:stretch>
          </p:blipFill>
          <p:spPr bwMode="auto">
            <a:xfrm rot="892084">
              <a:off x="1246464" y="4159805"/>
              <a:ext cx="3038475" cy="2390775"/>
            </a:xfrm>
            <a:prstGeom prst="rect">
              <a:avLst/>
            </a:prstGeom>
            <a:noFill/>
            <a:ln w="9525">
              <a:noFill/>
              <a:miter lim="800000"/>
              <a:headEnd/>
              <a:tailEnd/>
            </a:ln>
          </p:spPr>
        </p:pic>
        <p:sp>
          <p:nvSpPr>
            <p:cNvPr id="25619" name="TextBox 18"/>
            <p:cNvSpPr txBox="1">
              <a:spLocks noChangeArrowheads="1"/>
            </p:cNvSpPr>
            <p:nvPr/>
          </p:nvSpPr>
          <p:spPr bwMode="auto">
            <a:xfrm>
              <a:off x="1295400" y="1600199"/>
              <a:ext cx="1752601" cy="1620710"/>
            </a:xfrm>
            <a:prstGeom prst="rect">
              <a:avLst/>
            </a:prstGeom>
            <a:noFill/>
            <a:ln w="9525">
              <a:noFill/>
              <a:miter lim="800000"/>
              <a:headEnd/>
              <a:tailEnd/>
            </a:ln>
          </p:spPr>
          <p:txBody>
            <a:bodyPr>
              <a:spAutoFit/>
            </a:bodyPr>
            <a:lstStyle/>
            <a:p>
              <a:r>
                <a:rPr lang="en-US" sz="3800" dirty="0">
                  <a:solidFill>
                    <a:srgbClr val="FF0000"/>
                  </a:solidFill>
                  <a:latin typeface="Comic Sans MS" pitchFamily="66" charset="0"/>
                </a:rPr>
                <a:t>A+</a:t>
              </a:r>
            </a:p>
          </p:txBody>
        </p:sp>
        <p:sp>
          <p:nvSpPr>
            <p:cNvPr id="25620" name="TextBox 19"/>
            <p:cNvSpPr txBox="1">
              <a:spLocks noChangeArrowheads="1"/>
            </p:cNvSpPr>
            <p:nvPr/>
          </p:nvSpPr>
          <p:spPr bwMode="auto">
            <a:xfrm rot="-403421">
              <a:off x="1752600" y="4499567"/>
              <a:ext cx="1752601" cy="1620710"/>
            </a:xfrm>
            <a:prstGeom prst="rect">
              <a:avLst/>
            </a:prstGeom>
            <a:noFill/>
            <a:ln w="9525">
              <a:noFill/>
              <a:miter lim="800000"/>
              <a:headEnd/>
              <a:tailEnd/>
            </a:ln>
          </p:spPr>
          <p:txBody>
            <a:bodyPr>
              <a:spAutoFit/>
            </a:bodyPr>
            <a:lstStyle/>
            <a:p>
              <a:r>
                <a:rPr lang="en-US" sz="3800" dirty="0">
                  <a:solidFill>
                    <a:srgbClr val="FF0000"/>
                  </a:solidFill>
                  <a:latin typeface="Comic Sans MS" pitchFamily="66" charset="0"/>
                </a:rPr>
                <a:t>D+</a:t>
              </a:r>
            </a:p>
          </p:txBody>
        </p:sp>
      </p:grpSp>
      <p:grpSp>
        <p:nvGrpSpPr>
          <p:cNvPr id="3" name="Group 14"/>
          <p:cNvGrpSpPr>
            <a:grpSpLocks/>
          </p:cNvGrpSpPr>
          <p:nvPr/>
        </p:nvGrpSpPr>
        <p:grpSpPr bwMode="auto">
          <a:xfrm>
            <a:off x="3421063" y="1250950"/>
            <a:ext cx="2346325" cy="1792288"/>
            <a:chOff x="457200" y="1828800"/>
            <a:chExt cx="5130287" cy="3624717"/>
          </a:xfrm>
        </p:grpSpPr>
        <p:pic>
          <p:nvPicPr>
            <p:cNvPr id="25614" name="Picture 4" descr="https://encrypted-tbn2.gstatic.com/images?q=tbn:ANd9GcQjd6c7fCGXdyZG1f5sHJ1VH61JkyeV8SZov8k_El1g0h5Foi0w">
              <a:hlinkClick r:id="rId9"/>
            </p:cNvPr>
            <p:cNvPicPr>
              <a:picLocks noChangeAspect="1" noChangeArrowheads="1"/>
            </p:cNvPicPr>
            <p:nvPr/>
          </p:nvPicPr>
          <p:blipFill>
            <a:blip r:embed="rId10" cstate="print"/>
            <a:srcRect/>
            <a:stretch>
              <a:fillRect/>
            </a:stretch>
          </p:blipFill>
          <p:spPr bwMode="auto">
            <a:xfrm>
              <a:off x="457200" y="1828800"/>
              <a:ext cx="5130287" cy="3200400"/>
            </a:xfrm>
            <a:prstGeom prst="rect">
              <a:avLst/>
            </a:prstGeom>
            <a:noFill/>
            <a:ln w="9525">
              <a:noFill/>
              <a:miter lim="800000"/>
              <a:headEnd/>
              <a:tailEnd/>
            </a:ln>
          </p:spPr>
        </p:pic>
        <p:sp>
          <p:nvSpPr>
            <p:cNvPr id="25615" name="TextBox 16"/>
            <p:cNvSpPr txBox="1">
              <a:spLocks noChangeArrowheads="1"/>
            </p:cNvSpPr>
            <p:nvPr/>
          </p:nvSpPr>
          <p:spPr bwMode="auto">
            <a:xfrm>
              <a:off x="838201" y="1904998"/>
              <a:ext cx="3581400" cy="3548519"/>
            </a:xfrm>
            <a:prstGeom prst="rect">
              <a:avLst/>
            </a:prstGeom>
            <a:noFill/>
            <a:ln w="9525">
              <a:noFill/>
              <a:miter lim="800000"/>
              <a:headEnd/>
              <a:tailEnd/>
            </a:ln>
          </p:spPr>
          <p:txBody>
            <a:bodyPr>
              <a:spAutoFit/>
            </a:bodyPr>
            <a:lstStyle/>
            <a:p>
              <a:r>
                <a:rPr lang="en-US" sz="1500" u="sng" dirty="0">
                  <a:solidFill>
                    <a:schemeClr val="bg1"/>
                  </a:solidFill>
                  <a:latin typeface="Comic Sans MS" pitchFamily="66" charset="0"/>
                </a:rPr>
                <a:t>List of classes</a:t>
              </a:r>
            </a:p>
            <a:p>
              <a:endParaRPr lang="en-US" sz="1500" dirty="0">
                <a:solidFill>
                  <a:schemeClr val="bg1"/>
                </a:solidFill>
                <a:latin typeface="Comic Sans MS" pitchFamily="66" charset="0"/>
              </a:endParaRPr>
            </a:p>
            <a:p>
              <a:r>
                <a:rPr lang="en-US" sz="1500" dirty="0">
                  <a:solidFill>
                    <a:schemeClr val="bg1"/>
                  </a:solidFill>
                  <a:latin typeface="Comic Sans MS" pitchFamily="66" charset="0"/>
                </a:rPr>
                <a:t>AP Physics</a:t>
              </a:r>
            </a:p>
            <a:p>
              <a:r>
                <a:rPr lang="en-US" sz="1500" dirty="0">
                  <a:solidFill>
                    <a:schemeClr val="bg1"/>
                  </a:solidFill>
                  <a:latin typeface="Comic Sans MS" pitchFamily="66" charset="0"/>
                </a:rPr>
                <a:t>Advanced Math</a:t>
              </a:r>
            </a:p>
            <a:p>
              <a:r>
                <a:rPr lang="en-US" sz="1500" dirty="0">
                  <a:solidFill>
                    <a:schemeClr val="bg1"/>
                  </a:solidFill>
                  <a:latin typeface="Comic Sans MS" pitchFamily="66" charset="0"/>
                </a:rPr>
                <a:t>Basic Science</a:t>
              </a:r>
            </a:p>
            <a:p>
              <a:endParaRPr lang="en-US" sz="1500" dirty="0">
                <a:solidFill>
                  <a:schemeClr val="bg1"/>
                </a:solidFill>
                <a:latin typeface="Comic Sans MS" pitchFamily="66" charset="0"/>
              </a:endParaRPr>
            </a:p>
            <a:p>
              <a:endParaRPr lang="en-US" sz="1500" dirty="0">
                <a:solidFill>
                  <a:schemeClr val="bg1"/>
                </a:solidFill>
                <a:latin typeface="Comic Sans MS" pitchFamily="66" charset="0"/>
              </a:endParaRPr>
            </a:p>
          </p:txBody>
        </p:sp>
        <p:sp>
          <p:nvSpPr>
            <p:cNvPr id="18" name="Oval 17"/>
            <p:cNvSpPr/>
            <p:nvPr/>
          </p:nvSpPr>
          <p:spPr>
            <a:xfrm>
              <a:off x="609928" y="3732660"/>
              <a:ext cx="3582176" cy="764112"/>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1" name="Cloud Callout 20"/>
          <p:cNvSpPr/>
          <p:nvPr/>
        </p:nvSpPr>
        <p:spPr>
          <a:xfrm>
            <a:off x="5767388" y="1856777"/>
            <a:ext cx="1741487" cy="1357312"/>
          </a:xfrm>
          <a:prstGeom prst="cloudCallout">
            <a:avLst>
              <a:gd name="adj1" fmla="val -77992"/>
              <a:gd name="adj2" fmla="val 73586"/>
            </a:avLst>
          </a:prstGeom>
          <a:ln/>
        </p:spPr>
        <p:style>
          <a:lnRef idx="0">
            <a:schemeClr val="dk1"/>
          </a:lnRef>
          <a:fillRef idx="3">
            <a:schemeClr val="dk1"/>
          </a:fillRef>
          <a:effectRef idx="3">
            <a:schemeClr val="dk1"/>
          </a:effectRef>
          <a:fontRef idx="minor">
            <a:schemeClr val="lt1"/>
          </a:fontRef>
        </p:style>
        <p:txBody>
          <a:bodyPr lIns="86493" tIns="43247" rIns="86493" bIns="43247" anchor="ctr"/>
          <a:lstStyle/>
          <a:p>
            <a:pPr algn="ctr">
              <a:defRPr/>
            </a:pPr>
            <a:r>
              <a:rPr lang="en-US" sz="2300" dirty="0"/>
              <a:t>I’m wrong</a:t>
            </a:r>
          </a:p>
        </p:txBody>
      </p:sp>
      <p:sp>
        <p:nvSpPr>
          <p:cNvPr id="22" name="TextBox 21"/>
          <p:cNvSpPr txBox="1"/>
          <p:nvPr/>
        </p:nvSpPr>
        <p:spPr>
          <a:xfrm rot="20776662">
            <a:off x="-487363" y="4141788"/>
            <a:ext cx="10523538" cy="1125537"/>
          </a:xfrm>
          <a:prstGeom prst="rect">
            <a:avLst/>
          </a:prstGeom>
          <a:noFill/>
        </p:spPr>
        <p:txBody>
          <a:bodyPr lIns="86493" tIns="43247" rIns="86493" bIns="43247">
            <a:spAutoFit/>
          </a:bodyPr>
          <a:lstStyle/>
          <a:p>
            <a:pPr algn="ctr">
              <a:defRPr/>
            </a:pPr>
            <a:r>
              <a:rPr lang="en-US" sz="6800" dirty="0">
                <a:solidFill>
                  <a:srgbClr val="FF0000"/>
                </a:solidFill>
                <a:latin typeface="+mn-lt"/>
              </a:rPr>
              <a:t>I’m not smart!</a:t>
            </a:r>
          </a:p>
        </p:txBody>
      </p:sp>
      <p:pic>
        <p:nvPicPr>
          <p:cNvPr id="25613" name="Picture 5" descr="Problem_Solving.png"/>
          <p:cNvPicPr>
            <a:picLocks noChangeAspect="1"/>
          </p:cNvPicPr>
          <p:nvPr/>
        </p:nvPicPr>
        <p:blipFill>
          <a:blip r:embed="rId11" cstate="print"/>
          <a:srcRect/>
          <a:stretch>
            <a:fillRect/>
          </a:stretch>
        </p:blipFill>
        <p:spPr bwMode="auto">
          <a:xfrm>
            <a:off x="457200" y="141288"/>
            <a:ext cx="682625" cy="822325"/>
          </a:xfrm>
          <a:prstGeom prst="rect">
            <a:avLst/>
          </a:prstGeom>
          <a:noFill/>
          <a:ln w="9525">
            <a:noFill/>
            <a:miter lim="800000"/>
            <a:headEnd/>
            <a:tailEnd/>
          </a:ln>
        </p:spPr>
      </p:pic>
      <p:sp>
        <p:nvSpPr>
          <p:cNvPr id="23" name="Slide Number Placeholder 22"/>
          <p:cNvSpPr>
            <a:spLocks noGrp="1"/>
          </p:cNvSpPr>
          <p:nvPr>
            <p:ph type="sldNum" sz="quarter" idx="14"/>
          </p:nvPr>
        </p:nvSpPr>
        <p:spPr/>
        <p:txBody>
          <a:bodyPr/>
          <a:lstStyle/>
          <a:p>
            <a:pPr>
              <a:defRPr/>
            </a:pPr>
            <a:fld id="{6D4870BB-2748-4209-9644-DBFDF7DFFE84}" type="slidenum">
              <a:rPr lang="en-US" smtClean="0"/>
              <a:pPr>
                <a:defRPr/>
              </a:pPr>
              <a:t>107</a:t>
            </a:fld>
            <a:endParaRPr lang="en-US" dirty="0"/>
          </a:p>
        </p:txBody>
      </p:sp>
      <p:sp>
        <p:nvSpPr>
          <p:cNvPr id="24" name="Rectangle 23"/>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latin typeface="+mj-lt"/>
                <a:cs typeface="Arial" pitchFamily="34" charset="0"/>
              </a:rPr>
              <a:t>“I am smart”</a:t>
            </a:r>
          </a:p>
        </p:txBody>
      </p:sp>
      <p:sp>
        <p:nvSpPr>
          <p:cNvPr id="7" name="Cloud Callout 6"/>
          <p:cNvSpPr/>
          <p:nvPr/>
        </p:nvSpPr>
        <p:spPr>
          <a:xfrm>
            <a:off x="6086475" y="1233574"/>
            <a:ext cx="2686050" cy="1785937"/>
          </a:xfrm>
          <a:prstGeom prst="cloudCallout">
            <a:avLst>
              <a:gd name="adj1" fmla="val -36353"/>
              <a:gd name="adj2" fmla="val 70148"/>
            </a:avLst>
          </a:prstGeom>
          <a:ln/>
        </p:spPr>
        <p:style>
          <a:lnRef idx="3">
            <a:schemeClr val="lt1"/>
          </a:lnRef>
          <a:fillRef idx="1">
            <a:schemeClr val="accent6"/>
          </a:fillRef>
          <a:effectRef idx="1">
            <a:schemeClr val="accent6"/>
          </a:effectRef>
          <a:fontRef idx="minor">
            <a:schemeClr val="lt1"/>
          </a:fontRef>
        </p:style>
        <p:txBody>
          <a:bodyPr lIns="86493" tIns="43247" rIns="86493" bIns="43247" anchor="ctr"/>
          <a:lstStyle/>
          <a:p>
            <a:pPr algn="ctr">
              <a:defRPr/>
            </a:pPr>
            <a:r>
              <a:rPr lang="en-US" sz="3400" dirty="0"/>
              <a:t>I’m right!</a:t>
            </a:r>
          </a:p>
        </p:txBody>
      </p:sp>
      <p:sp>
        <p:nvSpPr>
          <p:cNvPr id="26628" name="AutoShape 2"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a:spLocks noChangeAspect="1" noChangeArrowheads="1"/>
          </p:cNvSpPr>
          <p:nvPr/>
        </p:nvSpPr>
        <p:spPr bwMode="auto">
          <a:xfrm>
            <a:off x="0" y="-1677988"/>
            <a:ext cx="1804988" cy="3508376"/>
          </a:xfrm>
          <a:prstGeom prst="rect">
            <a:avLst/>
          </a:prstGeom>
          <a:noFill/>
          <a:ln w="9525">
            <a:noFill/>
            <a:miter lim="800000"/>
            <a:headEnd/>
            <a:tailEnd/>
          </a:ln>
        </p:spPr>
        <p:txBody>
          <a:bodyPr lIns="86493" tIns="43247" rIns="86493" bIns="43247"/>
          <a:lstStyle/>
          <a:p>
            <a:endParaRPr lang="en-US" dirty="0"/>
          </a:p>
        </p:txBody>
      </p:sp>
      <p:pic>
        <p:nvPicPr>
          <p:cNvPr id="26630" name="Picture 6" descr="http://www.acclaimclipart.com/free_clipart_images/woman_teacher_in_classroom_teaching_class_in_front_of_chalkboard_0521-1005-1515-3728_SMU.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63538" y="1928813"/>
            <a:ext cx="4706937" cy="4062412"/>
          </a:xfrm>
          <a:prstGeom prst="rect">
            <a:avLst/>
          </a:prstGeom>
          <a:noFill/>
          <a:ln w="9525">
            <a:noFill/>
            <a:miter lim="800000"/>
            <a:headEnd/>
            <a:tailEnd/>
          </a:ln>
        </p:spPr>
      </p:pic>
      <p:sp>
        <p:nvSpPr>
          <p:cNvPr id="6" name="Rounded Rectangular Callout 5"/>
          <p:cNvSpPr/>
          <p:nvPr/>
        </p:nvSpPr>
        <p:spPr>
          <a:xfrm>
            <a:off x="1379538" y="1214438"/>
            <a:ext cx="3119437" cy="1643062"/>
          </a:xfrm>
          <a:prstGeom prst="wedgeRoundRectCallout">
            <a:avLst/>
          </a:prstGeom>
          <a:ln/>
        </p:spPr>
        <p:style>
          <a:lnRef idx="3">
            <a:schemeClr val="lt1"/>
          </a:lnRef>
          <a:fillRef idx="1">
            <a:schemeClr val="accent5"/>
          </a:fillRef>
          <a:effectRef idx="1">
            <a:schemeClr val="accent5"/>
          </a:effectRef>
          <a:fontRef idx="minor">
            <a:schemeClr val="lt1"/>
          </a:fontRef>
        </p:style>
        <p:txBody>
          <a:bodyPr lIns="86493" tIns="43247" rIns="86493" bIns="43247" anchor="ctr"/>
          <a:lstStyle/>
          <a:p>
            <a:pPr algn="ctr">
              <a:defRPr/>
            </a:pPr>
            <a:r>
              <a:rPr lang="en-US" sz="3400" dirty="0"/>
              <a:t>That’s partially correct</a:t>
            </a:r>
          </a:p>
        </p:txBody>
      </p:sp>
      <p:pic>
        <p:nvPicPr>
          <p:cNvPr id="26632" name="Picture 5" descr="Problem_Solving.png"/>
          <p:cNvPicPr>
            <a:picLocks noChangeAspect="1"/>
          </p:cNvPicPr>
          <p:nvPr/>
        </p:nvPicPr>
        <p:blipFill>
          <a:blip r:embed="rId6" cstate="print"/>
          <a:srcRect/>
          <a:stretch>
            <a:fillRect/>
          </a:stretch>
        </p:blipFill>
        <p:spPr bwMode="auto">
          <a:xfrm>
            <a:off x="457200" y="141288"/>
            <a:ext cx="682625" cy="822325"/>
          </a:xfrm>
          <a:prstGeom prst="rect">
            <a:avLst/>
          </a:prstGeom>
          <a:noFill/>
          <a:ln w="9525">
            <a:noFill/>
            <a:miter lim="800000"/>
            <a:headEnd/>
            <a:tailEnd/>
          </a:ln>
        </p:spPr>
      </p:pic>
      <p:pic>
        <p:nvPicPr>
          <p:cNvPr id="26633" name="Picture 16" descr="28459078-black-and-white-cartoon-illustration-of-elementary-school-student-girl-with-satchel-for-coloring-boo.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5186363" y="3379788"/>
            <a:ext cx="1946275" cy="2944812"/>
          </a:xfrm>
          <a:prstGeom prst="rect">
            <a:avLst/>
          </a:prstGeom>
          <a:noFill/>
          <a:ln w="9525">
            <a:noFill/>
            <a:miter lim="800000"/>
            <a:headEnd/>
            <a:tailEnd/>
          </a:ln>
        </p:spPr>
      </p:pic>
      <p:sp>
        <p:nvSpPr>
          <p:cNvPr id="10" name="Slide Number Placeholder 9"/>
          <p:cNvSpPr>
            <a:spLocks noGrp="1"/>
          </p:cNvSpPr>
          <p:nvPr>
            <p:ph type="sldNum" sz="quarter" idx="14"/>
          </p:nvPr>
        </p:nvSpPr>
        <p:spPr/>
        <p:txBody>
          <a:bodyPr/>
          <a:lstStyle/>
          <a:p>
            <a:pPr>
              <a:defRPr/>
            </a:pPr>
            <a:fld id="{6D4870BB-2748-4209-9644-DBFDF7DFFE84}" type="slidenum">
              <a:rPr lang="en-US" smtClean="0"/>
              <a:pPr>
                <a:defRPr/>
              </a:pPr>
              <a:t>108</a:t>
            </a:fld>
            <a:endParaRPr lang="en-US" dirty="0"/>
          </a:p>
        </p:txBody>
      </p:sp>
      <p:sp>
        <p:nvSpPr>
          <p:cNvPr id="12" name="Rectangle 11"/>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latin typeface="+mj-lt"/>
                <a:cs typeface="Arial" pitchFamily="34" charset="0"/>
              </a:rPr>
              <a:t>“I am smart”</a:t>
            </a:r>
          </a:p>
        </p:txBody>
      </p:sp>
      <p:sp>
        <p:nvSpPr>
          <p:cNvPr id="27651" name="AutoShape 2"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a:spLocks noChangeAspect="1" noChangeArrowheads="1"/>
          </p:cNvSpPr>
          <p:nvPr/>
        </p:nvSpPr>
        <p:spPr bwMode="auto">
          <a:xfrm>
            <a:off x="0" y="-1677988"/>
            <a:ext cx="1804988" cy="3508376"/>
          </a:xfrm>
          <a:prstGeom prst="rect">
            <a:avLst/>
          </a:prstGeom>
          <a:noFill/>
          <a:ln w="9525">
            <a:noFill/>
            <a:miter lim="800000"/>
            <a:headEnd/>
            <a:tailEnd/>
          </a:ln>
        </p:spPr>
        <p:txBody>
          <a:bodyPr lIns="86493" tIns="43247" rIns="86493" bIns="43247"/>
          <a:lstStyle/>
          <a:p>
            <a:endParaRPr lang="en-US" dirty="0"/>
          </a:p>
        </p:txBody>
      </p:sp>
      <p:sp>
        <p:nvSpPr>
          <p:cNvPr id="27652" name="AutoShape 4"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a:spLocks noChangeAspect="1" noChangeArrowheads="1"/>
          </p:cNvSpPr>
          <p:nvPr/>
        </p:nvSpPr>
        <p:spPr bwMode="auto">
          <a:xfrm>
            <a:off x="0" y="-1677988"/>
            <a:ext cx="1804988" cy="3508376"/>
          </a:xfrm>
          <a:prstGeom prst="rect">
            <a:avLst/>
          </a:prstGeom>
          <a:noFill/>
          <a:ln w="9525">
            <a:noFill/>
            <a:miter lim="800000"/>
            <a:headEnd/>
            <a:tailEnd/>
          </a:ln>
        </p:spPr>
        <p:txBody>
          <a:bodyPr lIns="86493" tIns="43247" rIns="86493" bIns="43247"/>
          <a:lstStyle/>
          <a:p>
            <a:endParaRPr lang="en-US" dirty="0"/>
          </a:p>
        </p:txBody>
      </p:sp>
      <p:sp>
        <p:nvSpPr>
          <p:cNvPr id="27653" name="AutoShape 2" descr="data:image/jpeg;base64,/9j/4AAQSkZJRgABAQAAAQABAAD/2wCEAAkGBg0NDg0SDwwQDQgQDA0ODAwPDQ4PDQwNExAVFBMQEhIXICYqFxkjJRIVHzIgLzMsOC0uGCE9NjAqOTJCMiwBCQoKBQUFDQUFDSkYEhgpKSkpKSkpKSkpKSkpKSkpKSkpKSkpKSkpKSkpKSkpKSkpKSkpKSkpKSkpKSkpKSkpKf/AABEIAMUA/wMBIgACEQEDEQH/xAAcAAEAAgMBAQEAAAAAAAAAAAAABgcBBAUDAgj/xABcEAABAgMCBwMRFQYEBwAAAAAAAQQCAwUGFxFVlJXR0tNTdJMHEhQWISQ1RVFUdZKhs7S11BMVIiMlJjE0QUNEUlZhc4GFkbGywTM2ZGVxgjJCo6RGYnKi4eLj/8QAFAEBAAAAAAAAAAAAAAAAAAAAAP/EABQRAQAAAAAAAAAAAAAAAAAAAAD/2gAMAwEAAhEDEQA/ALxK9Y0aKoOqvHNqNSl+ZVWY3kym1ScSJUEqFu3jRElwrg9mZEWEVm8iVKfbBUVUiR3VFRUXAqL52twO1yiS8Y1jPD3SOUSVjCr54faQ14llCily1WnQccsEKr6a49lUT/mPW6ig4tg4VxrAefKJK6+q2eH+sOUST15Vc7v9Y9LqKDi2DhXGsLqKDi2DhXGsB58obfruqZ3qGuOUNt1zU87VDXPS6ig4tg4VxrC6ig4tg4VxrAefKC13epZ2qOuOUFpu1RztUdc9LqKDi2DhXGsLqKDi2DhXGsB58oDPdKhnWpbQXfMvjP8AOtS2h6XUUHFsHCuNYXUUHFsHCuNYDyu9Y/xudKntBd2w6jzOdT2h63UUHFsHCuNYXUUHFsHCuNYDxu5p3xHec6ntTF29N3N1nKp7U97qKDi2DhXGsLqKDi2DhXGsBr3a0zcXOcantTF2dL63cZxqe1Nm6ig4tg4VxrC6ig4tg4VxrAa12VJ62n5wqe1MXY0nrSdl9S2ptXUUHFsHCuNYXUUHFsHCuNYDVuwpHWczLajtRdhR+sY8rqG0Nq6ig4tg4VxrC6ig4tg4VxrAat19G6wXKn20F11Fxd/uHu0Nq6ig4tg4VxrC6ig4tg4VxrAat11FxanDPNczddRMWQ8I61zZuooOLYOFcawuooOLYOFcawGtddQ8VS+3c64uuoeKZX3uNY2bqKDi2DhXGsLqKDi2DhXGsBrXXUPFEn/W1jN19DxRI7WbpNi6ig4tg4VxrC6mg4tg4VxrAaD/AIm1Dgkz1Skt4Y4ZE2KFeNjwoqQKqLzV+YkFhVw0ik9XzqYYcmgIxZhnLbNa/Kkw8Y1lVGowSZfHRKkuBGclcCKqrzMKqv1knsMmCkUnsWw8GgA7hWTzofbHfVV8WNyzSs3nQ+2O+qr4skAWKwX0mT9FL/Kh7mtTV9IkfQyvyIbIAAAAAAAAAAAAAAAAAAAAAAAAAAAAAAAAAKAoEBpS872kX+Z1buNJSfoSSxSepVL7GMfB4CMUxec7Sr/Ma33G8CfoSmxyYKZTOxzLvEAHYKzd9D7Y76q3iuQWYVo69oWx3zV/FcgCwaX7Xb/QSvyIbRqUj2s23vJ/IhtgAAAAAAAAAAAAAAAAAAAAAAAAAAAAAAAADCmTCgV6wX1PtKv8wr/clYP0JbZNMFNp28GfeICIM19TLSL/AB1o+5DEn6EyswmCnsN4te8wgdMrVx7Qtjvmr+K5BZRW072jbDfVW8VyAJ7Rl51a72kd7Q3DRoa86NN6yO9wm8AAAAAAAAAAAAAAAAAAAAAAAAAAAAAAAAAMKZMKBXLdfUm0i/xlpu4s1P0JtZ1MDJlvNt3qEg8vmUa0m+rUr/3z9BO6EmBo03q373CBvFbzE5ytfvureK5BZBXCpzna7fdV8VyAJxQF5zZ70b96hN851nV5xZbzbd6hOiAAAAAAAAAAAAAAAAAAAAAAAAAAAAAAAAAAAFbL0DtEvVn2pX/VcE9o6YGzbe8nvaECj6A1/wCebafv7ksCmJgbyPoJX5EA2SuYfalrd+VXxXILGK7l+1bW79qviyQBMrNLzgx3k17zCdI5ll19T2G8WveYTpgAAAAAAAAAAAAAAAAAAAAAAAAAAAAAAAAAABWsa+t+uL1Y7Sr/ALl0WGxTBJlfRS/yoV1EvrdrK9VbR+FOix2qely/o4PwQD1K8kpztazftU8WSCwyvWyc72r39U/FsgCW2UX1Op+8GneYDqnJsivqbTux7PvEB1gAAAAAAAAAAAAAAAAAAAAAAAAAAAAAAAAAAArGJfW1Vl6qWh7rx0WVIT0EH/RD+BWSr616mvVgr3dfOSz5acxP6IB9Ffs/2Fqt/wBS8WtywCAMf2NqeyFS8XNwJRY/oZTexzPvEB1zjWN6F0zsay8HgOyAAAAAAAAAAAAAAAAAAAAAAAAAAAAAAAAAAAFVqvrUqC9WVWl+984LTQqqJfWi9XqyKr3X88tZABAad+ytP2RqPi5uT4gVL/Z2m7JVDxc3AkdiuhVL7GsfB4DtHEsR0JpXYxj4PAdsAAAAAAAAAAAAAAAAAAAAAAAAAAAAAAAAAFAUCqIv3Qc/O2fd1/N0lrIVQv7nzfnaz+6+i0lroBkgdJT0Fpeyb/xe3J4QWjf4bSdlX3gDYDvWG6EUnsWw8GgO4cKwnQekdimHg0s7oAAAAAAAAAAAAAAAAAAAAAAAAAAAAAAAAAwpkwoFUf8AB/8AVp+L7/yWuhVCfufL+dpI7r6HSWugGSDUT2LR9lnvgDYnJCLPwLEtoYUTDFFWHkKJ1VVi2REA7VhOg9I7FMPBoDukAs1atwzYMW8ygVeKe3ZNm8yKBq2WBY5cqGCJYVWamFMMPUQ6XL/MxBWcjb7UCWgiV4EeIKzkUnamLwIsQ1nIJe0AlwIleCuIqzm+HXMXhfyOs5t/9wJcCI3hpiSs5si1heJDias5rmaQJcCI3iwYnrGap2kzeLLxRWM0uAJaCJXjSsVVjNDnQLxpOK6vmd3oAkNXq7djImT3MzzJpL4zj5nGxxYOOjSCFONhRVXCsSJ9ZH70qN1zNyCobIj9vLaSnVPjlQsajJjjdU7BMcU1zIkw8a+kReimRJgh9jAnzqhMYo1wr6JfZX3V6oHOvSo3XU3IKhshelRuupuQVDZHQ49fjL96jzRfjL96gc+9KjddTcgqGyF6VG66m5BUNkdDzRfjL96jzRfjL96gbNCtG0qMEcbWd5rLlzPMpmGXNlRQTONSLjVhmIi+xEi/WdMrqg2rbsnlbgnQOo44qlBGiyGTpzBg5CbpzYpcKoi8z2Du3jMNyf5oqOzAlAIveNT/AIj5PsmpbMxeRTeo9T7JqWyAlIIteVTOq7zVUtkYvMpfx3Wa6lsgJUCK3nUndHOa6lsjF6FI3Zxmyp7ICVmFIovFSo+7z82VPZGL06N1xOzdUtkBFYf3Qb/O1Y917K0lroVXHKigsk0hihWGNG1LRYYkVFRVeyPZRf6lqAeSupe6QdvCQ+yjiWk6t4ZkCYa7PVMMcKYU5Ea800LF2GpCwPG86ltZjpnUXLdZkyRKjmTJEUST28USqnN9LnQJ/aSK7qh4nZZLK0Ab3JUrdZfbw6RyVK3WX28Jo3d0PE7LJZWgXd0PE7LJZOgDe5KlbrL7eEclSt1l9vCaN3dDxOyyWToF3dDxOyyWToA3uSpW6y+3hMckyt0l9vCaV3dDxOyyWToF3dDxOyyWToA3eSZW6S+3hHJUrdZfbwaTSu7oeJ2WSydAu7oeJ2WSydAG7yVK3WX28GkclSt1l8JBpNO7yiYnZZJJ0C7yiYnZZJJ0AbnJcrdZfCQaRyXK3WXwkGk07vKJidlkknQLvKJidlkknQBr2oZt3rJxJjceZwrDDMSOVNlpMhjlRwzYFTDhT2ZcPuH5vi4qFdXpnP8Aq8zT8EP0xd5RMTsskk6DF3dDxOyyWToA/Mi8UquL00c/VHg/BD4XiiVtemrv6p8afgfp67uh4nZZLJ0C7uh4nZZLJ0Afl5bfVpemzzKZqfqea23rC9NXuWT9J+prvKJidlkknQLvKJidlkknQBxuJ5JkSaa2mebrG7dyG7t3MnOVmzJjiORLSJVWNcKf4UTB7mA+KtJkPqu3kTnExGMukuJ/GyXs5ukU+J1KgRVilRQ4cCQxcz5zuXe0TE7HJJOgXe0TE7LJJOgDR5R6V107T7af7UzykUz3Hr1P6Vt/tDdu9omJ2OSSdAu9omJ2OSSdAGjylU7GD5Ptt9tDjWwoclgwcOmlTe8ntklz5STKs7nyouMmQxRQxyljwRwqiKmD5yT3e0TE7HJJOgXe0TE7HJJOgCO2gbVWUzez47SQQxyWbmdLkNGbaVCscuVFFDCscyKZEqYU9zAdOyVrYn0mYs+CBq6lTYZMyDkqXNhjVZEqakyGJMHMVJqcz3MCnQu9omJ2ORyNAu9omJ2ORyNAG554S93g4WHSPPCXu8HCw6TTu9omJ2ORyNAu9omJ2ORyNAHH4oTuXFTZyJNgiiVxTuYkyFVXn9vh90mPJ8ndpfCQaTjXe0TE7HI5GgidvrAUub53s2zFq1dvHcxFnSm0qCZDIktps2NUiROZ6JJSf3ASSqWTdxPJzllVOQI58qRA5l8hynMM2OTx6QTMMapxq4I0h/tQ8uVyu/KOHM7bWAAcrte+UcGZ2+uOV6vfKKXmaTtAAHK/X/lFJzNK2pnzgr/yhkZll7UwAM+cNf8AlA3zLBtjPnJX8ft8yw7YAB5z15OnrbMybcx5115OnbXM3/3AAwtPrqdOmuZ1258q2rqdOGmaIvKAAPlYK4nTZmv2RH5QfCxVxOmjPNMzygAD4VxXE6ZMs1TfKD5V9XE6YMs1TfKAAPhapW0+Hsc1zvKD4irdbT4axzZP8oAA84rRVtPhbBfs1x5QfEVqa0nwlhm5x5QAB5RWwrSe/sM3OfKDzitvWk9+YZvc+UAAeUVvq0nvlPyB15QecXFFrKf5qfkLrygADyi4pdZT3afkTryg84uKlWE6wyN1twAPNeKzWE/ysMldbc84uLBV097Y5O52wAHxFxZ6snvLLgHO1POLi3VRPg7LgnG0AA84uLtU0+DM+0cbQkPE5tW4rlSinuYJUtWbGdLkS5UEaJxzibK4+YqxRLzcElE+tQAP/9k=">
            <a:hlinkClick r:id="rId4"/>
          </p:cNvPr>
          <p:cNvSpPr>
            <a:spLocks noChangeAspect="1" noChangeArrowheads="1"/>
          </p:cNvSpPr>
          <p:nvPr/>
        </p:nvSpPr>
        <p:spPr bwMode="auto">
          <a:xfrm>
            <a:off x="0" y="-1677988"/>
            <a:ext cx="4618038" cy="3508376"/>
          </a:xfrm>
          <a:prstGeom prst="rect">
            <a:avLst/>
          </a:prstGeom>
          <a:noFill/>
          <a:ln w="9525">
            <a:noFill/>
            <a:miter lim="800000"/>
            <a:headEnd/>
            <a:tailEnd/>
          </a:ln>
        </p:spPr>
        <p:txBody>
          <a:bodyPr lIns="86493" tIns="43247" rIns="86493" bIns="43247"/>
          <a:lstStyle/>
          <a:p>
            <a:endParaRPr lang="en-US" dirty="0"/>
          </a:p>
        </p:txBody>
      </p:sp>
      <p:pic>
        <p:nvPicPr>
          <p:cNvPr id="27654" name="Picture 4" descr="https://encrypted-tbn2.gstatic.com/images?q=tbn:ANd9GcQjd6c7fCGXdyZG1f5sHJ1VH61JkyeV8SZov8k_El1g0h5Foi0w">
            <a:hlinkClick r:id="rId5"/>
          </p:cNvPr>
          <p:cNvPicPr>
            <a:picLocks noChangeAspect="1" noChangeArrowheads="1"/>
          </p:cNvPicPr>
          <p:nvPr/>
        </p:nvPicPr>
        <p:blipFill>
          <a:blip r:embed="rId6" cstate="print"/>
          <a:srcRect/>
          <a:stretch>
            <a:fillRect/>
          </a:stretch>
        </p:blipFill>
        <p:spPr bwMode="auto">
          <a:xfrm>
            <a:off x="434975" y="1714500"/>
            <a:ext cx="4886325" cy="3000375"/>
          </a:xfrm>
          <a:prstGeom prst="rect">
            <a:avLst/>
          </a:prstGeom>
          <a:noFill/>
          <a:ln w="9525">
            <a:noFill/>
            <a:miter lim="800000"/>
            <a:headEnd/>
            <a:tailEnd/>
          </a:ln>
        </p:spPr>
      </p:pic>
      <p:sp>
        <p:nvSpPr>
          <p:cNvPr id="27655" name="TextBox 11"/>
          <p:cNvSpPr txBox="1">
            <a:spLocks noChangeArrowheads="1"/>
          </p:cNvSpPr>
          <p:nvPr/>
        </p:nvSpPr>
        <p:spPr bwMode="auto">
          <a:xfrm>
            <a:off x="798513" y="1785938"/>
            <a:ext cx="3409950" cy="3519487"/>
          </a:xfrm>
          <a:prstGeom prst="rect">
            <a:avLst/>
          </a:prstGeom>
          <a:noFill/>
          <a:ln w="9525">
            <a:noFill/>
            <a:miter lim="800000"/>
            <a:headEnd/>
            <a:tailEnd/>
          </a:ln>
        </p:spPr>
        <p:txBody>
          <a:bodyPr lIns="86493" tIns="43247" rIns="86493" bIns="43247">
            <a:spAutoFit/>
          </a:bodyPr>
          <a:lstStyle/>
          <a:p>
            <a:r>
              <a:rPr lang="en-US" sz="3400" u="sng" dirty="0">
                <a:solidFill>
                  <a:schemeClr val="bg1"/>
                </a:solidFill>
                <a:latin typeface="Comic Sans MS" pitchFamily="66" charset="0"/>
              </a:rPr>
              <a:t>List of classes</a:t>
            </a:r>
          </a:p>
          <a:p>
            <a:endParaRPr lang="en-US" sz="1300" dirty="0">
              <a:solidFill>
                <a:schemeClr val="bg1"/>
              </a:solidFill>
              <a:latin typeface="Comic Sans MS" pitchFamily="66" charset="0"/>
            </a:endParaRPr>
          </a:p>
          <a:p>
            <a:r>
              <a:rPr lang="en-US" sz="3400" dirty="0">
                <a:solidFill>
                  <a:schemeClr val="bg1"/>
                </a:solidFill>
                <a:latin typeface="Comic Sans MS" pitchFamily="66" charset="0"/>
              </a:rPr>
              <a:t>AP Physics</a:t>
            </a:r>
          </a:p>
          <a:p>
            <a:r>
              <a:rPr lang="en-US" sz="3400" dirty="0">
                <a:solidFill>
                  <a:schemeClr val="bg1"/>
                </a:solidFill>
                <a:latin typeface="Comic Sans MS" pitchFamily="66" charset="0"/>
              </a:rPr>
              <a:t>Basic Math</a:t>
            </a:r>
          </a:p>
          <a:p>
            <a:r>
              <a:rPr lang="en-US" sz="3400" dirty="0">
                <a:solidFill>
                  <a:schemeClr val="bg1"/>
                </a:solidFill>
                <a:latin typeface="Comic Sans MS" pitchFamily="66" charset="0"/>
              </a:rPr>
              <a:t>Basic Science</a:t>
            </a:r>
          </a:p>
          <a:p>
            <a:endParaRPr lang="en-US" sz="3400" dirty="0">
              <a:solidFill>
                <a:schemeClr val="bg1"/>
              </a:solidFill>
              <a:latin typeface="Comic Sans MS" pitchFamily="66" charset="0"/>
            </a:endParaRPr>
          </a:p>
          <a:p>
            <a:endParaRPr lang="en-US" sz="3400" dirty="0">
              <a:solidFill>
                <a:schemeClr val="bg1"/>
              </a:solidFill>
              <a:latin typeface="Comic Sans MS" pitchFamily="66" charset="0"/>
            </a:endParaRPr>
          </a:p>
        </p:txBody>
      </p:sp>
      <p:sp>
        <p:nvSpPr>
          <p:cNvPr id="16" name="Oval 15"/>
          <p:cNvSpPr/>
          <p:nvPr/>
        </p:nvSpPr>
        <p:spPr>
          <a:xfrm>
            <a:off x="581025" y="2438400"/>
            <a:ext cx="2832100" cy="6858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anchor="ctr"/>
          <a:lstStyle/>
          <a:p>
            <a:pPr algn="ctr">
              <a:defRPr/>
            </a:pPr>
            <a:endParaRPr lang="en-US" dirty="0"/>
          </a:p>
        </p:txBody>
      </p:sp>
      <p:pic>
        <p:nvPicPr>
          <p:cNvPr id="27657" name="Picture 5" descr="Problem_Solving.png"/>
          <p:cNvPicPr>
            <a:picLocks noChangeAspect="1"/>
          </p:cNvPicPr>
          <p:nvPr/>
        </p:nvPicPr>
        <p:blipFill>
          <a:blip r:embed="rId7" cstate="print"/>
          <a:srcRect/>
          <a:stretch>
            <a:fillRect/>
          </a:stretch>
        </p:blipFill>
        <p:spPr bwMode="auto">
          <a:xfrm>
            <a:off x="457200" y="141288"/>
            <a:ext cx="682625" cy="822325"/>
          </a:xfrm>
          <a:prstGeom prst="rect">
            <a:avLst/>
          </a:prstGeom>
          <a:noFill/>
          <a:ln w="9525">
            <a:noFill/>
            <a:miter lim="800000"/>
            <a:headEnd/>
            <a:tailEnd/>
          </a:ln>
        </p:spPr>
      </p:pic>
      <p:pic>
        <p:nvPicPr>
          <p:cNvPr id="27658" name="Picture 11" descr="28459078-black-and-white-cartoon-illustration-of-elementary-school-student-girl-with-satchel-for-coloring-boo.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5872163" y="3379788"/>
            <a:ext cx="1946275" cy="2944812"/>
          </a:xfrm>
          <a:prstGeom prst="rect">
            <a:avLst/>
          </a:prstGeom>
          <a:noFill/>
          <a:ln w="9525">
            <a:noFill/>
            <a:miter lim="800000"/>
            <a:headEnd/>
            <a:tailEnd/>
          </a:ln>
        </p:spPr>
      </p:pic>
      <p:sp>
        <p:nvSpPr>
          <p:cNvPr id="11" name="Slide Number Placeholder 10"/>
          <p:cNvSpPr>
            <a:spLocks noGrp="1"/>
          </p:cNvSpPr>
          <p:nvPr>
            <p:ph type="sldNum" sz="quarter" idx="14"/>
          </p:nvPr>
        </p:nvSpPr>
        <p:spPr/>
        <p:txBody>
          <a:bodyPr/>
          <a:lstStyle/>
          <a:p>
            <a:pPr>
              <a:defRPr/>
            </a:pPr>
            <a:fld id="{6D4870BB-2748-4209-9644-DBFDF7DFFE84}" type="slidenum">
              <a:rPr lang="en-US" smtClean="0"/>
              <a:pPr>
                <a:defRPr/>
              </a:pPr>
              <a:t>109</a:t>
            </a:fld>
            <a:endParaRPr lang="en-US" dirty="0"/>
          </a:p>
        </p:txBody>
      </p:sp>
      <p:sp>
        <p:nvSpPr>
          <p:cNvPr id="13" name="Rectangle 12"/>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5"/>
          <p:cNvSpPr>
            <a:spLocks noGrp="1"/>
          </p:cNvSpPr>
          <p:nvPr>
            <p:ph type="title"/>
          </p:nvPr>
        </p:nvSpPr>
        <p:spPr>
          <a:xfrm>
            <a:off x="0" y="-49213"/>
            <a:ext cx="9144000" cy="1079501"/>
          </a:xfrm>
        </p:spPr>
        <p:txBody>
          <a:bodyPr anchor="t"/>
          <a:lstStyle/>
          <a:p>
            <a:br>
              <a:rPr lang="en-US" altLang="en-US" dirty="0"/>
            </a:br>
            <a:r>
              <a:rPr lang="en-US" altLang="en-US" dirty="0"/>
              <a:t>Hunt the Good Stuff</a:t>
            </a:r>
          </a:p>
        </p:txBody>
      </p:sp>
      <p:sp>
        <p:nvSpPr>
          <p:cNvPr id="5" name="Slide Number Placeholder 4"/>
          <p:cNvSpPr>
            <a:spLocks noGrp="1"/>
          </p:cNvSpPr>
          <p:nvPr>
            <p:ph type="sldNum" sz="quarter" idx="14"/>
          </p:nvPr>
        </p:nvSpPr>
        <p:spPr/>
        <p:txBody>
          <a:bodyPr/>
          <a:lstStyle/>
          <a:p>
            <a:pPr>
              <a:defRPr/>
            </a:pPr>
            <a:fld id="{340E8EC8-0C5D-4B0D-8C56-B85616448E30}" type="slidenum">
              <a:rPr lang="en-US" smtClean="0"/>
              <a:pPr>
                <a:defRPr/>
              </a:pPr>
              <a:t>11</a:t>
            </a:fld>
            <a:endParaRPr lang="en-US" dirty="0"/>
          </a:p>
        </p:txBody>
      </p:sp>
      <p:pic>
        <p:nvPicPr>
          <p:cNvPr id="14340" name="Picture 6" descr="S:\0Resilience\Army\MRT V 3.0 Devel\Final\Icons\HTGS.png"/>
          <p:cNvPicPr>
            <a:picLocks noChangeAspect="1" noChangeArrowheads="1"/>
          </p:cNvPicPr>
          <p:nvPr/>
        </p:nvPicPr>
        <p:blipFill>
          <a:blip r:embed="rId3" cstate="print"/>
          <a:srcRect/>
          <a:stretch>
            <a:fillRect/>
          </a:stretch>
        </p:blipFill>
        <p:spPr bwMode="auto">
          <a:xfrm>
            <a:off x="2879725" y="1828800"/>
            <a:ext cx="3417888" cy="4114800"/>
          </a:xfrm>
          <a:prstGeom prst="rect">
            <a:avLst/>
          </a:prstGeom>
          <a:noFill/>
          <a:ln w="9525">
            <a:noFill/>
            <a:miter lim="800000"/>
            <a:headEnd/>
            <a:tailEnd/>
          </a:ln>
        </p:spPr>
      </p:pic>
      <p:sp>
        <p:nvSpPr>
          <p:cNvPr id="10" name="Rounded Rectangle 9"/>
          <p:cNvSpPr/>
          <p:nvPr/>
        </p:nvSpPr>
        <p:spPr>
          <a:xfrm>
            <a:off x="2889250" y="947738"/>
            <a:ext cx="3338513" cy="35718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anchor="ctr"/>
          <a:lstStyle/>
          <a:p>
            <a:pPr algn="ctr">
              <a:defRPr/>
            </a:pPr>
            <a:r>
              <a:rPr lang="en-US" b="1" dirty="0"/>
              <a:t>Optimism</a:t>
            </a:r>
          </a:p>
        </p:txBody>
      </p:sp>
      <p:pic>
        <p:nvPicPr>
          <p:cNvPr id="14343" name="Picture 5" descr="HTGS.png"/>
          <p:cNvPicPr>
            <a:picLocks noChangeAspect="1"/>
          </p:cNvPicPr>
          <p:nvPr/>
        </p:nvPicPr>
        <p:blipFill>
          <a:blip r:embed="rId4" cstate="print"/>
          <a:srcRect/>
          <a:stretch>
            <a:fillRect/>
          </a:stretch>
        </p:blipFill>
        <p:spPr bwMode="auto">
          <a:xfrm>
            <a:off x="457200" y="146050"/>
            <a:ext cx="684213" cy="822325"/>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latin typeface="+mj-lt"/>
                <a:cs typeface="Arial" pitchFamily="34" charset="0"/>
              </a:rPr>
              <a:t>“I am smart”</a:t>
            </a:r>
          </a:p>
        </p:txBody>
      </p:sp>
      <p:sp>
        <p:nvSpPr>
          <p:cNvPr id="28675" name="AutoShape 2"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a:spLocks noChangeAspect="1" noChangeArrowheads="1"/>
          </p:cNvSpPr>
          <p:nvPr/>
        </p:nvSpPr>
        <p:spPr bwMode="auto">
          <a:xfrm>
            <a:off x="0" y="-1677988"/>
            <a:ext cx="1804988" cy="3508376"/>
          </a:xfrm>
          <a:prstGeom prst="rect">
            <a:avLst/>
          </a:prstGeom>
          <a:noFill/>
          <a:ln w="9525">
            <a:noFill/>
            <a:miter lim="800000"/>
            <a:headEnd/>
            <a:tailEnd/>
          </a:ln>
        </p:spPr>
        <p:txBody>
          <a:bodyPr lIns="86493" tIns="43247" rIns="86493" bIns="43247"/>
          <a:lstStyle/>
          <a:p>
            <a:endParaRPr lang="en-US" dirty="0"/>
          </a:p>
        </p:txBody>
      </p:sp>
      <p:sp>
        <p:nvSpPr>
          <p:cNvPr id="28676" name="AutoShape 4"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a:spLocks noChangeAspect="1" noChangeArrowheads="1"/>
          </p:cNvSpPr>
          <p:nvPr/>
        </p:nvSpPr>
        <p:spPr bwMode="auto">
          <a:xfrm>
            <a:off x="0" y="-1677988"/>
            <a:ext cx="1804988" cy="3508376"/>
          </a:xfrm>
          <a:prstGeom prst="rect">
            <a:avLst/>
          </a:prstGeom>
          <a:noFill/>
          <a:ln w="9525">
            <a:noFill/>
            <a:miter lim="800000"/>
            <a:headEnd/>
            <a:tailEnd/>
          </a:ln>
        </p:spPr>
        <p:txBody>
          <a:bodyPr lIns="86493" tIns="43247" rIns="86493" bIns="43247"/>
          <a:lstStyle/>
          <a:p>
            <a:endParaRPr lang="en-US" dirty="0"/>
          </a:p>
        </p:txBody>
      </p:sp>
      <p:sp>
        <p:nvSpPr>
          <p:cNvPr id="28677" name="AutoShape 2" descr="data:image/jpeg;base64,/9j/4AAQSkZJRgABAQAAAQABAAD/2wCEAAkGBg0NDg0SDwwQDQgQDA0ODAwPDQ4PDQwNExAVFBMQEhIXICYqFxkjJRIVHzIgLzMsOC0uGCE9NjAqOTJCMiwBCQoKBQUFDQUFDSkYEhgpKSkpKSkpKSkpKSkpKSkpKSkpKSkpKSkpKSkpKSkpKSkpKSkpKSkpKSkpKSkpKSkpKf/AABEIAMUA/wMBIgACEQEDEQH/xAAcAAEAAgMBAQEAAAAAAAAAAAAABgcBBAUDAgj/xABcEAABAgMCBwMRFQYEBwAAAAAAAQQCAwUGFxFVlJXR0tNTdJMHEhQWISQ1RVFUdZKhs7S11BMVIiMlJjE0QUNEUlZhc4GFkbGywTM2ZGVxgjJCo6RGYnKi4eLj/8QAFAEBAAAAAAAAAAAAAAAAAAAAAP/EABQRAQAAAAAAAAAAAAAAAAAAAAD/2gAMAwEAAhEDEQA/ALxK9Y0aKoOqvHNqNSl+ZVWY3kym1ScSJUEqFu3jRElwrg9mZEWEVm8iVKfbBUVUiR3VFRUXAqL52twO1yiS8Y1jPD3SOUSVjCr54faQ14llCily1WnQccsEKr6a49lUT/mPW6ig4tg4VxrAefKJK6+q2eH+sOUST15Vc7v9Y9LqKDi2DhXGsLqKDi2DhXGsB58obfruqZ3qGuOUNt1zU87VDXPS6ig4tg4VxrC6ig4tg4VxrAefKC13epZ2qOuOUFpu1RztUdc9LqKDi2DhXGsLqKDi2DhXGsB58oDPdKhnWpbQXfMvjP8AOtS2h6XUUHFsHCuNYXUUHFsHCuNYDyu9Y/xudKntBd2w6jzOdT2h63UUHFsHCuNYXUUHFsHCuNYDxu5p3xHec6ntTF29N3N1nKp7U97qKDi2DhXGsLqKDi2DhXGsBr3a0zcXOcantTF2dL63cZxqe1Nm6ig4tg4VxrC6ig4tg4VxrAa12VJ62n5wqe1MXY0nrSdl9S2ptXUUHFsHCuNYXUUHFsHCuNYDVuwpHWczLajtRdhR+sY8rqG0Nq6ig4tg4VxrC6ig4tg4VxrAat19G6wXKn20F11Fxd/uHu0Nq6ig4tg4VxrC6ig4tg4VxrAat11FxanDPNczddRMWQ8I61zZuooOLYOFcawuooOLYOFcawGtddQ8VS+3c64uuoeKZX3uNY2bqKDi2DhXGsLqKDi2DhXGsBrXXUPFEn/W1jN19DxRI7WbpNi6ig4tg4VxrC6mg4tg4VxrAaD/AIm1Dgkz1Skt4Y4ZE2KFeNjwoqQKqLzV+YkFhVw0ik9XzqYYcmgIxZhnLbNa/Kkw8Y1lVGowSZfHRKkuBGclcCKqrzMKqv1knsMmCkUnsWw8GgA7hWTzofbHfVV8WNyzSs3nQ+2O+qr4skAWKwX0mT9FL/Kh7mtTV9IkfQyvyIbIAAAAAAAAAAAAAAAAAAAAAAAAAAAAAAAAAKAoEBpS872kX+Z1buNJSfoSSxSepVL7GMfB4CMUxec7Sr/Ma33G8CfoSmxyYKZTOxzLvEAHYKzd9D7Y76q3iuQWYVo69oWx3zV/FcgCwaX7Xb/QSvyIbRqUj2s23vJ/IhtgAAAAAAAAAAAAAAAAAAAAAAAAAAAAAAAADCmTCgV6wX1PtKv8wr/clYP0JbZNMFNp28GfeICIM19TLSL/AB1o+5DEn6EyswmCnsN4te8wgdMrVx7Qtjvmr+K5BZRW072jbDfVW8VyAJ7Rl51a72kd7Q3DRoa86NN6yO9wm8AAAAAAAAAAAAAAAAAAAAAAAAAAAAAAAAAMKZMKBXLdfUm0i/xlpu4s1P0JtZ1MDJlvNt3qEg8vmUa0m+rUr/3z9BO6EmBo03q373CBvFbzE5ytfvureK5BZBXCpzna7fdV8VyAJxQF5zZ70b96hN851nV5xZbzbd6hOiAAAAAAAAAAAAAAAAAAAAAAAAAAAAAAAAAAAFbL0DtEvVn2pX/VcE9o6YGzbe8nvaECj6A1/wCebafv7ksCmJgbyPoJX5EA2SuYfalrd+VXxXILGK7l+1bW79qviyQBMrNLzgx3k17zCdI5ll19T2G8WveYTpgAAAAAAAAAAAAAAAAAAAAAAAAAAAAAAAAAABWsa+t+uL1Y7Sr/ALl0WGxTBJlfRS/yoV1EvrdrK9VbR+FOix2qely/o4PwQD1K8kpztazftU8WSCwyvWyc72r39U/FsgCW2UX1Op+8GneYDqnJsivqbTux7PvEB1gAAAAAAAAAAAAAAAAAAAAAAAAAAAAAAAAAAArGJfW1Vl6qWh7rx0WVIT0EH/RD+BWSr616mvVgr3dfOSz5acxP6IB9Ffs/2Fqt/wBS8WtywCAMf2NqeyFS8XNwJRY/oZTexzPvEB1zjWN6F0zsay8HgOyAAAAAAAAAAAAAAAAAAAAAAAAAAAAAAAAAAAFVqvrUqC9WVWl+984LTQqqJfWi9XqyKr3X88tZABAad+ytP2RqPi5uT4gVL/Z2m7JVDxc3AkdiuhVL7GsfB4DtHEsR0JpXYxj4PAdsAAAAAAAAAAAAAAAAAAAAAAAAAAAAAAAAAFAUCqIv3Qc/O2fd1/N0lrIVQv7nzfnaz+6+i0lroBkgdJT0Fpeyb/xe3J4QWjf4bSdlX3gDYDvWG6EUnsWw8GgO4cKwnQekdimHg0s7oAAAAAAAAAAAAAAAAAAAAAAAAAAAAAAAAAwpkwoFUf8AB/8AVp+L7/yWuhVCfufL+dpI7r6HSWugGSDUT2LR9lnvgDYnJCLPwLEtoYUTDFFWHkKJ1VVi2REA7VhOg9I7FMPBoDukAs1atwzYMW8ygVeKe3ZNm8yKBq2WBY5cqGCJYVWamFMMPUQ6XL/MxBWcjb7UCWgiV4EeIKzkUnamLwIsQ1nIJe0AlwIleCuIqzm+HXMXhfyOs5t/9wJcCI3hpiSs5si1heJDias5rmaQJcCI3iwYnrGap2kzeLLxRWM0uAJaCJXjSsVVjNDnQLxpOK6vmd3oAkNXq7djImT3MzzJpL4zj5nGxxYOOjSCFONhRVXCsSJ9ZH70qN1zNyCobIj9vLaSnVPjlQsajJjjdU7BMcU1zIkw8a+kReimRJgh9jAnzqhMYo1wr6JfZX3V6oHOvSo3XU3IKhshelRuupuQVDZHQ49fjL96jzRfjL96gc+9KjddTcgqGyF6VG66m5BUNkdDzRfjL96jzRfjL96gbNCtG0qMEcbWd5rLlzPMpmGXNlRQTONSLjVhmIi+xEi/WdMrqg2rbsnlbgnQOo44qlBGiyGTpzBg5CbpzYpcKoi8z2Du3jMNyf5oqOzAlAIveNT/AIj5PsmpbMxeRTeo9T7JqWyAlIIteVTOq7zVUtkYvMpfx3Wa6lsgJUCK3nUndHOa6lsjF6FI3Zxmyp7ICVmFIovFSo+7z82VPZGL06N1xOzdUtkBFYf3Qb/O1Y917K0lroVXHKigsk0hihWGNG1LRYYkVFRVeyPZRf6lqAeSupe6QdvCQ+yjiWk6t4ZkCYa7PVMMcKYU5Ea800LF2GpCwPG86ltZjpnUXLdZkyRKjmTJEUST28USqnN9LnQJ/aSK7qh4nZZLK0Ab3JUrdZfbw6RyVK3WX28Jo3d0PE7LJZWgXd0PE7LJZOgDe5KlbrL7eEclSt1l9vCaN3dDxOyyWToF3dDxOyyWToA3uSpW6y+3hMckyt0l9vCaV3dDxOyyWToF3dDxOyyWToA3eSZW6S+3hHJUrdZfbwaTSu7oeJ2WSydAu7oeJ2WSydAG7yVK3WX28GkclSt1l8JBpNO7yiYnZZJJ0C7yiYnZZJJ0AbnJcrdZfCQaRyXK3WXwkGk07vKJidlkknQLvKJidlkknQBr2oZt3rJxJjceZwrDDMSOVNlpMhjlRwzYFTDhT2ZcPuH5vi4qFdXpnP8Aq8zT8EP0xd5RMTsskk6DF3dDxOyyWToA/Mi8UquL00c/VHg/BD4XiiVtemrv6p8afgfp67uh4nZZLJ0C7uh4nZZLJ0Afl5bfVpemzzKZqfqea23rC9NXuWT9J+prvKJidlkknQLvKJidlkknQBxuJ5JkSaa2mebrG7dyG7t3MnOVmzJjiORLSJVWNcKf4UTB7mA+KtJkPqu3kTnExGMukuJ/GyXs5ukU+J1KgRVilRQ4cCQxcz5zuXe0TE7HJJOgXe0TE7LJJOgDR5R6V107T7af7UzykUz3Hr1P6Vt/tDdu9omJ2OSSdAu9omJ2OSSdAGjylU7GD5Ptt9tDjWwoclgwcOmlTe8ntklz5STKs7nyouMmQxRQxyljwRwqiKmD5yT3e0TE7HJJOgXe0TE7HJJOgCO2gbVWUzez47SQQxyWbmdLkNGbaVCscuVFFDCscyKZEqYU9zAdOyVrYn0mYs+CBq6lTYZMyDkqXNhjVZEqakyGJMHMVJqcz3MCnQu9omJ2ORyNAu9omJ2ORyNAG554S93g4WHSPPCXu8HCw6TTu9omJ2ORyNAu9omJ2ORyNAHH4oTuXFTZyJNgiiVxTuYkyFVXn9vh90mPJ8ndpfCQaTjXe0TE7HI5GgidvrAUub53s2zFq1dvHcxFnSm0qCZDIktps2NUiROZ6JJSf3ASSqWTdxPJzllVOQI58qRA5l8hynMM2OTx6QTMMapxq4I0h/tQ8uVyu/KOHM7bWAAcrte+UcGZ2+uOV6vfKKXmaTtAAHK/X/lFJzNK2pnzgr/yhkZll7UwAM+cNf8AlA3zLBtjPnJX8ft8yw7YAB5z15OnrbMybcx5115OnbXM3/3AAwtPrqdOmuZ1258q2rqdOGmaIvKAAPlYK4nTZmv2RH5QfCxVxOmjPNMzygAD4VxXE6ZMs1TfKD5V9XE6YMs1TfKAAPhapW0+Hsc1zvKD4irdbT4axzZP8oAA84rRVtPhbBfs1x5QfEVqa0nwlhm5x5QAB5RWwrSe/sM3OfKDzitvWk9+YZvc+UAAeUVvq0nvlPyB15QecXFFrKf5qfkLrygADyi4pdZT3afkTryg84uKlWE6wyN1twAPNeKzWE/ysMldbc84uLBV097Y5O52wAHxFxZ6snvLLgHO1POLi3VRPg7LgnG0AA84uLtU0+DM+0cbQkPE5tW4rlSinuYJUtWbGdLkS5UEaJxzibK4+YqxRLzcElE+tQAP/9k=">
            <a:hlinkClick r:id="rId4"/>
          </p:cNvPr>
          <p:cNvSpPr>
            <a:spLocks noChangeAspect="1" noChangeArrowheads="1"/>
          </p:cNvSpPr>
          <p:nvPr/>
        </p:nvSpPr>
        <p:spPr bwMode="auto">
          <a:xfrm>
            <a:off x="0" y="-1677988"/>
            <a:ext cx="4618038" cy="3508376"/>
          </a:xfrm>
          <a:prstGeom prst="rect">
            <a:avLst/>
          </a:prstGeom>
          <a:noFill/>
          <a:ln w="9525">
            <a:noFill/>
            <a:miter lim="800000"/>
            <a:headEnd/>
            <a:tailEnd/>
          </a:ln>
        </p:spPr>
        <p:txBody>
          <a:bodyPr lIns="86493" tIns="43247" rIns="86493" bIns="43247"/>
          <a:lstStyle/>
          <a:p>
            <a:endParaRPr lang="en-US" dirty="0"/>
          </a:p>
        </p:txBody>
      </p:sp>
      <p:sp>
        <p:nvSpPr>
          <p:cNvPr id="28678" name="AutoShape 2"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5"/>
          </p:cNvPr>
          <p:cNvSpPr>
            <a:spLocks noChangeAspect="1" noChangeArrowheads="1"/>
          </p:cNvSpPr>
          <p:nvPr/>
        </p:nvSpPr>
        <p:spPr bwMode="auto">
          <a:xfrm>
            <a:off x="0" y="-820738"/>
            <a:ext cx="1741488" cy="1714501"/>
          </a:xfrm>
          <a:prstGeom prst="rect">
            <a:avLst/>
          </a:prstGeom>
          <a:noFill/>
          <a:ln w="9525">
            <a:noFill/>
            <a:miter lim="800000"/>
            <a:headEnd/>
            <a:tailEnd/>
          </a:ln>
        </p:spPr>
        <p:txBody>
          <a:bodyPr lIns="86493" tIns="43247" rIns="86493" bIns="43247"/>
          <a:lstStyle/>
          <a:p>
            <a:endParaRPr lang="en-US" dirty="0"/>
          </a:p>
        </p:txBody>
      </p:sp>
      <p:sp>
        <p:nvSpPr>
          <p:cNvPr id="28679" name="AutoShape 4"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5"/>
          </p:cNvPr>
          <p:cNvSpPr>
            <a:spLocks noChangeAspect="1" noChangeArrowheads="1"/>
          </p:cNvSpPr>
          <p:nvPr/>
        </p:nvSpPr>
        <p:spPr bwMode="auto">
          <a:xfrm>
            <a:off x="0" y="-820738"/>
            <a:ext cx="1741488" cy="1714501"/>
          </a:xfrm>
          <a:prstGeom prst="rect">
            <a:avLst/>
          </a:prstGeom>
          <a:noFill/>
          <a:ln w="9525">
            <a:noFill/>
            <a:miter lim="800000"/>
            <a:headEnd/>
            <a:tailEnd/>
          </a:ln>
        </p:spPr>
        <p:txBody>
          <a:bodyPr lIns="86493" tIns="43247" rIns="86493" bIns="43247"/>
          <a:lstStyle/>
          <a:p>
            <a:endParaRPr lang="en-US" dirty="0"/>
          </a:p>
        </p:txBody>
      </p:sp>
      <p:pic>
        <p:nvPicPr>
          <p:cNvPr id="28680" name="Picture 10" descr="http://static.tumblr.com/lhoyup3/uHEmbvbu3/notebook-paper-backgrounds-for-powerpoint.jpg">
            <a:hlinkClick r:id="rId6"/>
          </p:cNvPr>
          <p:cNvPicPr>
            <a:picLocks noChangeAspect="1" noChangeArrowheads="1"/>
          </p:cNvPicPr>
          <p:nvPr/>
        </p:nvPicPr>
        <p:blipFill>
          <a:blip r:embed="rId7" cstate="print"/>
          <a:srcRect/>
          <a:stretch>
            <a:fillRect/>
          </a:stretch>
        </p:blipFill>
        <p:spPr bwMode="auto">
          <a:xfrm rot="892084">
            <a:off x="958850" y="4037013"/>
            <a:ext cx="2894013" cy="2239962"/>
          </a:xfrm>
          <a:prstGeom prst="rect">
            <a:avLst/>
          </a:prstGeom>
          <a:noFill/>
          <a:ln w="9525">
            <a:noFill/>
            <a:miter lim="800000"/>
            <a:headEnd/>
            <a:tailEnd/>
          </a:ln>
        </p:spPr>
      </p:pic>
      <p:sp>
        <p:nvSpPr>
          <p:cNvPr id="28681" name="TextBox 19"/>
          <p:cNvSpPr txBox="1">
            <a:spLocks noChangeArrowheads="1"/>
          </p:cNvSpPr>
          <p:nvPr/>
        </p:nvSpPr>
        <p:spPr bwMode="auto">
          <a:xfrm rot="-403421">
            <a:off x="1439863" y="4486275"/>
            <a:ext cx="1670050" cy="1257300"/>
          </a:xfrm>
          <a:prstGeom prst="rect">
            <a:avLst/>
          </a:prstGeom>
          <a:noFill/>
          <a:ln w="9525">
            <a:noFill/>
            <a:miter lim="800000"/>
            <a:headEnd/>
            <a:tailEnd/>
          </a:ln>
        </p:spPr>
        <p:txBody>
          <a:bodyPr lIns="86493" tIns="43247" rIns="86493" bIns="43247">
            <a:spAutoFit/>
          </a:bodyPr>
          <a:lstStyle/>
          <a:p>
            <a:r>
              <a:rPr lang="en-US" sz="7600" dirty="0">
                <a:solidFill>
                  <a:srgbClr val="FF0000"/>
                </a:solidFill>
                <a:latin typeface="Comic Sans MS" pitchFamily="66" charset="0"/>
              </a:rPr>
              <a:t>D+</a:t>
            </a:r>
          </a:p>
        </p:txBody>
      </p:sp>
      <p:grpSp>
        <p:nvGrpSpPr>
          <p:cNvPr id="2" name="Group 15"/>
          <p:cNvGrpSpPr>
            <a:grpSpLocks/>
          </p:cNvGrpSpPr>
          <p:nvPr/>
        </p:nvGrpSpPr>
        <p:grpSpPr bwMode="auto">
          <a:xfrm>
            <a:off x="1436688" y="1323975"/>
            <a:ext cx="2894012" cy="2254250"/>
            <a:chOff x="1436688" y="1323975"/>
            <a:chExt cx="2894012" cy="2254250"/>
          </a:xfrm>
        </p:grpSpPr>
        <p:pic>
          <p:nvPicPr>
            <p:cNvPr id="28686" name="Picture 8" descr="http://static.tumblr.com/lhoyup3/uHEmbvbu3/notebook-paper-backgrounds-for-powerpoint.jpg">
              <a:hlinkClick r:id="rId6"/>
            </p:cNvPr>
            <p:cNvPicPr>
              <a:picLocks noChangeAspect="1" noChangeArrowheads="1"/>
            </p:cNvPicPr>
            <p:nvPr/>
          </p:nvPicPr>
          <p:blipFill>
            <a:blip r:embed="rId7" cstate="print"/>
            <a:srcRect/>
            <a:stretch>
              <a:fillRect/>
            </a:stretch>
          </p:blipFill>
          <p:spPr bwMode="auto">
            <a:xfrm rot="-308460">
              <a:off x="1436688" y="1338263"/>
              <a:ext cx="2894012" cy="2239962"/>
            </a:xfrm>
            <a:prstGeom prst="rect">
              <a:avLst/>
            </a:prstGeom>
            <a:noFill/>
            <a:ln w="9525">
              <a:noFill/>
              <a:miter lim="800000"/>
              <a:headEnd/>
              <a:tailEnd/>
            </a:ln>
          </p:spPr>
        </p:pic>
        <p:sp>
          <p:nvSpPr>
            <p:cNvPr id="28687" name="TextBox 18"/>
            <p:cNvSpPr txBox="1">
              <a:spLocks noChangeArrowheads="1"/>
            </p:cNvSpPr>
            <p:nvPr/>
          </p:nvSpPr>
          <p:spPr bwMode="auto">
            <a:xfrm>
              <a:off x="2284413" y="1652588"/>
              <a:ext cx="1670050" cy="1257300"/>
            </a:xfrm>
            <a:prstGeom prst="rect">
              <a:avLst/>
            </a:prstGeom>
            <a:noFill/>
            <a:ln w="9525">
              <a:noFill/>
              <a:miter lim="800000"/>
              <a:headEnd/>
              <a:tailEnd/>
            </a:ln>
          </p:spPr>
          <p:txBody>
            <a:bodyPr lIns="86493" tIns="43247" rIns="86493" bIns="43247">
              <a:spAutoFit/>
            </a:bodyPr>
            <a:lstStyle/>
            <a:p>
              <a:r>
                <a:rPr lang="en-US" sz="7600" dirty="0">
                  <a:solidFill>
                    <a:srgbClr val="FF0000"/>
                  </a:solidFill>
                  <a:latin typeface="Comic Sans MS" pitchFamily="66" charset="0"/>
                </a:rPr>
                <a:t>A+</a:t>
              </a:r>
            </a:p>
          </p:txBody>
        </p:sp>
        <p:sp>
          <p:nvSpPr>
            <p:cNvPr id="28688" name="TextBox 13"/>
            <p:cNvSpPr txBox="1">
              <a:spLocks noChangeArrowheads="1"/>
            </p:cNvSpPr>
            <p:nvPr/>
          </p:nvSpPr>
          <p:spPr bwMode="auto">
            <a:xfrm rot="-413917">
              <a:off x="1846263" y="1323975"/>
              <a:ext cx="2032000" cy="365125"/>
            </a:xfrm>
            <a:prstGeom prst="rect">
              <a:avLst/>
            </a:prstGeom>
            <a:noFill/>
            <a:ln w="9525">
              <a:noFill/>
              <a:miter lim="800000"/>
              <a:headEnd/>
              <a:tailEnd/>
            </a:ln>
          </p:spPr>
          <p:txBody>
            <a:bodyPr lIns="86493" tIns="43247" rIns="86493" bIns="43247">
              <a:spAutoFit/>
            </a:bodyPr>
            <a:lstStyle/>
            <a:p>
              <a:pPr algn="ctr"/>
              <a:r>
                <a:rPr lang="en-US" dirty="0"/>
                <a:t>Social Studies</a:t>
              </a:r>
            </a:p>
          </p:txBody>
        </p:sp>
      </p:grpSp>
      <p:sp>
        <p:nvSpPr>
          <p:cNvPr id="28683" name="TextBox 14"/>
          <p:cNvSpPr txBox="1">
            <a:spLocks noChangeArrowheads="1"/>
          </p:cNvSpPr>
          <p:nvPr/>
        </p:nvSpPr>
        <p:spPr bwMode="auto">
          <a:xfrm rot="937083">
            <a:off x="1717675" y="4090988"/>
            <a:ext cx="2032000" cy="363537"/>
          </a:xfrm>
          <a:prstGeom prst="rect">
            <a:avLst/>
          </a:prstGeom>
          <a:noFill/>
          <a:ln w="9525">
            <a:noFill/>
            <a:miter lim="800000"/>
            <a:headEnd/>
            <a:tailEnd/>
          </a:ln>
        </p:spPr>
        <p:txBody>
          <a:bodyPr lIns="86493" tIns="43247" rIns="86493" bIns="43247">
            <a:spAutoFit/>
          </a:bodyPr>
          <a:lstStyle/>
          <a:p>
            <a:pPr algn="ctr"/>
            <a:r>
              <a:rPr lang="en-US" dirty="0"/>
              <a:t>English</a:t>
            </a:r>
          </a:p>
        </p:txBody>
      </p:sp>
      <p:pic>
        <p:nvPicPr>
          <p:cNvPr id="28684" name="Picture 5" descr="Problem_Solving.png"/>
          <p:cNvPicPr>
            <a:picLocks noChangeAspect="1"/>
          </p:cNvPicPr>
          <p:nvPr/>
        </p:nvPicPr>
        <p:blipFill>
          <a:blip r:embed="rId8" cstate="print"/>
          <a:srcRect/>
          <a:stretch>
            <a:fillRect/>
          </a:stretch>
        </p:blipFill>
        <p:spPr bwMode="auto">
          <a:xfrm>
            <a:off x="457200" y="141288"/>
            <a:ext cx="682625" cy="822325"/>
          </a:xfrm>
          <a:prstGeom prst="rect">
            <a:avLst/>
          </a:prstGeom>
          <a:noFill/>
          <a:ln w="9525">
            <a:noFill/>
            <a:miter lim="800000"/>
            <a:headEnd/>
            <a:tailEnd/>
          </a:ln>
        </p:spPr>
      </p:pic>
      <p:pic>
        <p:nvPicPr>
          <p:cNvPr id="28685" name="Picture 15" descr="28459078-black-and-white-cartoon-illustration-of-elementary-school-student-girl-with-satchel-for-coloring-boo.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5049838" y="3379788"/>
            <a:ext cx="1944687" cy="2944812"/>
          </a:xfrm>
          <a:prstGeom prst="rect">
            <a:avLst/>
          </a:prstGeom>
          <a:noFill/>
          <a:ln w="9525">
            <a:noFill/>
            <a:miter lim="800000"/>
            <a:headEnd/>
            <a:tailEnd/>
          </a:ln>
        </p:spPr>
      </p:pic>
      <p:sp>
        <p:nvSpPr>
          <p:cNvPr id="17" name="Slide Number Placeholder 16"/>
          <p:cNvSpPr>
            <a:spLocks noGrp="1"/>
          </p:cNvSpPr>
          <p:nvPr>
            <p:ph type="sldNum" sz="quarter" idx="14"/>
          </p:nvPr>
        </p:nvSpPr>
        <p:spPr/>
        <p:txBody>
          <a:bodyPr/>
          <a:lstStyle/>
          <a:p>
            <a:pPr>
              <a:defRPr/>
            </a:pPr>
            <a:fld id="{6D4870BB-2748-4209-9644-DBFDF7DFFE84}" type="slidenum">
              <a:rPr lang="en-US" smtClean="0"/>
              <a:pPr>
                <a:defRPr/>
              </a:pPr>
              <a:t>110</a:t>
            </a:fld>
            <a:endParaRPr lang="en-US" dirty="0"/>
          </a:p>
        </p:txBody>
      </p:sp>
      <p:sp>
        <p:nvSpPr>
          <p:cNvPr id="19" name="Rectangle 1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latin typeface="+mj-lt"/>
                <a:cs typeface="Arial" pitchFamily="34" charset="0"/>
              </a:rPr>
              <a:t>“I am smart”</a:t>
            </a:r>
          </a:p>
        </p:txBody>
      </p:sp>
      <p:sp>
        <p:nvSpPr>
          <p:cNvPr id="29699" name="AutoShape 2"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a:spLocks noChangeAspect="1" noChangeArrowheads="1"/>
          </p:cNvSpPr>
          <p:nvPr/>
        </p:nvSpPr>
        <p:spPr bwMode="auto">
          <a:xfrm>
            <a:off x="0" y="-1677988"/>
            <a:ext cx="1804988" cy="3508376"/>
          </a:xfrm>
          <a:prstGeom prst="rect">
            <a:avLst/>
          </a:prstGeom>
          <a:noFill/>
          <a:ln w="9525">
            <a:noFill/>
            <a:miter lim="800000"/>
            <a:headEnd/>
            <a:tailEnd/>
          </a:ln>
        </p:spPr>
        <p:txBody>
          <a:bodyPr lIns="86493" tIns="43247" rIns="86493" bIns="43247"/>
          <a:lstStyle/>
          <a:p>
            <a:endParaRPr lang="en-US" dirty="0"/>
          </a:p>
        </p:txBody>
      </p:sp>
      <p:sp>
        <p:nvSpPr>
          <p:cNvPr id="29700" name="AutoShape 4"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a:spLocks noChangeAspect="1" noChangeArrowheads="1"/>
          </p:cNvSpPr>
          <p:nvPr/>
        </p:nvSpPr>
        <p:spPr bwMode="auto">
          <a:xfrm>
            <a:off x="0" y="-1677988"/>
            <a:ext cx="1804988" cy="3508376"/>
          </a:xfrm>
          <a:prstGeom prst="rect">
            <a:avLst/>
          </a:prstGeom>
          <a:noFill/>
          <a:ln w="9525">
            <a:noFill/>
            <a:miter lim="800000"/>
            <a:headEnd/>
            <a:tailEnd/>
          </a:ln>
        </p:spPr>
        <p:txBody>
          <a:bodyPr lIns="86493" tIns="43247" rIns="86493" bIns="43247"/>
          <a:lstStyle/>
          <a:p>
            <a:endParaRPr lang="en-US" dirty="0"/>
          </a:p>
        </p:txBody>
      </p:sp>
      <p:pic>
        <p:nvPicPr>
          <p:cNvPr id="29701" name="Picture 9" descr="student.pn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3671888" y="3443288"/>
            <a:ext cx="1814512" cy="2746375"/>
          </a:xfrm>
          <a:prstGeom prst="rect">
            <a:avLst/>
          </a:prstGeom>
          <a:noFill/>
          <a:ln w="9525">
            <a:noFill/>
            <a:miter lim="800000"/>
            <a:headEnd/>
            <a:tailEnd/>
          </a:ln>
        </p:spPr>
      </p:pic>
      <p:sp>
        <p:nvSpPr>
          <p:cNvPr id="29702" name="AutoShape 2" descr="data:image/jpeg;base64,/9j/4AAQSkZJRgABAQAAAQABAAD/2wCEAAkGBg0NDg0SDwwQDQgQDA0ODAwPDQ4PDQwNExAVFBMQEhIXICYqFxkjJRIVHzIgLzMsOC0uGCE9NjAqOTJCMiwBCQoKBQUFDQUFDSkYEhgpKSkpKSkpKSkpKSkpKSkpKSkpKSkpKSkpKSkpKSkpKSkpKSkpKSkpKSkpKSkpKSkpKf/AABEIAMUA/wMBIgACEQEDEQH/xAAcAAEAAgMBAQEAAAAAAAAAAAAABgcBBAUDAgj/xABcEAABAgMCBwMRFQYEBwAAAAAAAQQCAwUGFxFVlJXR0tNTdJMHEhQWISQ1RVFUdZKhs7S11BMVIiMlJjE0QUNEUlZhc4GFkbGywTM2ZGVxgjJCo6RGYnKi4eLj/8QAFAEBAAAAAAAAAAAAAAAAAAAAAP/EABQRAQAAAAAAAAAAAAAAAAAAAAD/2gAMAwEAAhEDEQA/ALxK9Y0aKoOqvHNqNSl+ZVWY3kym1ScSJUEqFu3jRElwrg9mZEWEVm8iVKfbBUVUiR3VFRUXAqL52twO1yiS8Y1jPD3SOUSVjCr54faQ14llCily1WnQccsEKr6a49lUT/mPW6ig4tg4VxrAefKJK6+q2eH+sOUST15Vc7v9Y9LqKDi2DhXGsLqKDi2DhXGsB58obfruqZ3qGuOUNt1zU87VDXPS6ig4tg4VxrC6ig4tg4VxrAefKC13epZ2qOuOUFpu1RztUdc9LqKDi2DhXGsLqKDi2DhXGsB58oDPdKhnWpbQXfMvjP8AOtS2h6XUUHFsHCuNYXUUHFsHCuNYDyu9Y/xudKntBd2w6jzOdT2h63UUHFsHCuNYXUUHFsHCuNYDxu5p3xHec6ntTF29N3N1nKp7U97qKDi2DhXGsLqKDi2DhXGsBr3a0zcXOcantTF2dL63cZxqe1Nm6ig4tg4VxrC6ig4tg4VxrAa12VJ62n5wqe1MXY0nrSdl9S2ptXUUHFsHCuNYXUUHFsHCuNYDVuwpHWczLajtRdhR+sY8rqG0Nq6ig4tg4VxrC6ig4tg4VxrAat19G6wXKn20F11Fxd/uHu0Nq6ig4tg4VxrC6ig4tg4VxrAat11FxanDPNczddRMWQ8I61zZuooOLYOFcawuooOLYOFcawGtddQ8VS+3c64uuoeKZX3uNY2bqKDi2DhXGsLqKDi2DhXGsBrXXUPFEn/W1jN19DxRI7WbpNi6ig4tg4VxrC6mg4tg4VxrAaD/AIm1Dgkz1Skt4Y4ZE2KFeNjwoqQKqLzV+YkFhVw0ik9XzqYYcmgIxZhnLbNa/Kkw8Y1lVGowSZfHRKkuBGclcCKqrzMKqv1knsMmCkUnsWw8GgA7hWTzofbHfVV8WNyzSs3nQ+2O+qr4skAWKwX0mT9FL/Kh7mtTV9IkfQyvyIbIAAAAAAAAAAAAAAAAAAAAAAAAAAAAAAAAAKAoEBpS872kX+Z1buNJSfoSSxSepVL7GMfB4CMUxec7Sr/Ma33G8CfoSmxyYKZTOxzLvEAHYKzd9D7Y76q3iuQWYVo69oWx3zV/FcgCwaX7Xb/QSvyIbRqUj2s23vJ/IhtgAAAAAAAAAAAAAAAAAAAAAAAAAAAAAAAADCmTCgV6wX1PtKv8wr/clYP0JbZNMFNp28GfeICIM19TLSL/AB1o+5DEn6EyswmCnsN4te8wgdMrVx7Qtjvmr+K5BZRW072jbDfVW8VyAJ7Rl51a72kd7Q3DRoa86NN6yO9wm8AAAAAAAAAAAAAAAAAAAAAAAAAAAAAAAAAMKZMKBXLdfUm0i/xlpu4s1P0JtZ1MDJlvNt3qEg8vmUa0m+rUr/3z9BO6EmBo03q373CBvFbzE5ytfvureK5BZBXCpzna7fdV8VyAJxQF5zZ70b96hN851nV5xZbzbd6hOiAAAAAAAAAAAAAAAAAAAAAAAAAAAAAAAAAAAFbL0DtEvVn2pX/VcE9o6YGzbe8nvaECj6A1/wCebafv7ksCmJgbyPoJX5EA2SuYfalrd+VXxXILGK7l+1bW79qviyQBMrNLzgx3k17zCdI5ll19T2G8WveYTpgAAAAAAAAAAAAAAAAAAAAAAAAAAAAAAAAAABWsa+t+uL1Y7Sr/ALl0WGxTBJlfRS/yoV1EvrdrK9VbR+FOix2qely/o4PwQD1K8kpztazftU8WSCwyvWyc72r39U/FsgCW2UX1Op+8GneYDqnJsivqbTux7PvEB1gAAAAAAAAAAAAAAAAAAAAAAAAAAAAAAAAAAArGJfW1Vl6qWh7rx0WVIT0EH/RD+BWSr616mvVgr3dfOSz5acxP6IB9Ffs/2Fqt/wBS8WtywCAMf2NqeyFS8XNwJRY/oZTexzPvEB1zjWN6F0zsay8HgOyAAAAAAAAAAAAAAAAAAAAAAAAAAAAAAAAAAAFVqvrUqC9WVWl+984LTQqqJfWi9XqyKr3X88tZABAad+ytP2RqPi5uT4gVL/Z2m7JVDxc3AkdiuhVL7GsfB4DtHEsR0JpXYxj4PAdsAAAAAAAAAAAAAAAAAAAAAAAAAAAAAAAAAFAUCqIv3Qc/O2fd1/N0lrIVQv7nzfnaz+6+i0lroBkgdJT0Fpeyb/xe3J4QWjf4bSdlX3gDYDvWG6EUnsWw8GgO4cKwnQekdimHg0s7oAAAAAAAAAAAAAAAAAAAAAAAAAAAAAAAAAwpkwoFUf8AB/8AVp+L7/yWuhVCfufL+dpI7r6HSWugGSDUT2LR9lnvgDYnJCLPwLEtoYUTDFFWHkKJ1VVi2REA7VhOg9I7FMPBoDukAs1atwzYMW8ygVeKe3ZNm8yKBq2WBY5cqGCJYVWamFMMPUQ6XL/MxBWcjb7UCWgiV4EeIKzkUnamLwIsQ1nIJe0AlwIleCuIqzm+HXMXhfyOs5t/9wJcCI3hpiSs5si1heJDias5rmaQJcCI3iwYnrGap2kzeLLxRWM0uAJaCJXjSsVVjNDnQLxpOK6vmd3oAkNXq7djImT3MzzJpL4zj5nGxxYOOjSCFONhRVXCsSJ9ZH70qN1zNyCobIj9vLaSnVPjlQsajJjjdU7BMcU1zIkw8a+kReimRJgh9jAnzqhMYo1wr6JfZX3V6oHOvSo3XU3IKhshelRuupuQVDZHQ49fjL96jzRfjL96gc+9KjddTcgqGyF6VG66m5BUNkdDzRfjL96jzRfjL96gbNCtG0qMEcbWd5rLlzPMpmGXNlRQTONSLjVhmIi+xEi/WdMrqg2rbsnlbgnQOo44qlBGiyGTpzBg5CbpzYpcKoi8z2Du3jMNyf5oqOzAlAIveNT/AIj5PsmpbMxeRTeo9T7JqWyAlIIteVTOq7zVUtkYvMpfx3Wa6lsgJUCK3nUndHOa6lsjF6FI3Zxmyp7ICVmFIovFSo+7z82VPZGL06N1xOzdUtkBFYf3Qb/O1Y917K0lroVXHKigsk0hihWGNG1LRYYkVFRVeyPZRf6lqAeSupe6QdvCQ+yjiWk6t4ZkCYa7PVMMcKYU5Ea800LF2GpCwPG86ltZjpnUXLdZkyRKjmTJEUST28USqnN9LnQJ/aSK7qh4nZZLK0Ab3JUrdZfbw6RyVK3WX28Jo3d0PE7LJZWgXd0PE7LJZOgDe5KlbrL7eEclSt1l9vCaN3dDxOyyWToF3dDxOyyWToA3uSpW6y+3hMckyt0l9vCaV3dDxOyyWToF3dDxOyyWToA3eSZW6S+3hHJUrdZfbwaTSu7oeJ2WSydAu7oeJ2WSydAG7yVK3WX28GkclSt1l8JBpNO7yiYnZZJJ0C7yiYnZZJJ0AbnJcrdZfCQaRyXK3WXwkGk07vKJidlkknQLvKJidlkknQBr2oZt3rJxJjceZwrDDMSOVNlpMhjlRwzYFTDhT2ZcPuH5vi4qFdXpnP8Aq8zT8EP0xd5RMTsskk6DF3dDxOyyWToA/Mi8UquL00c/VHg/BD4XiiVtemrv6p8afgfp67uh4nZZLJ0C7uh4nZZLJ0Afl5bfVpemzzKZqfqea23rC9NXuWT9J+prvKJidlkknQLvKJidlkknQBxuJ5JkSaa2mebrG7dyG7t3MnOVmzJjiORLSJVWNcKf4UTB7mA+KtJkPqu3kTnExGMukuJ/GyXs5ukU+J1KgRVilRQ4cCQxcz5zuXe0TE7HJJOgXe0TE7LJJOgDR5R6V107T7af7UzykUz3Hr1P6Vt/tDdu9omJ2OSSdAu9omJ2OSSdAGjylU7GD5Ptt9tDjWwoclgwcOmlTe8ntklz5STKs7nyouMmQxRQxyljwRwqiKmD5yT3e0TE7HJJOgXe0TE7HJJOgCO2gbVWUzez47SQQxyWbmdLkNGbaVCscuVFFDCscyKZEqYU9zAdOyVrYn0mYs+CBq6lTYZMyDkqXNhjVZEqakyGJMHMVJqcz3MCnQu9omJ2ORyNAu9omJ2ORyNAG554S93g4WHSPPCXu8HCw6TTu9omJ2ORyNAu9omJ2ORyNAHH4oTuXFTZyJNgiiVxTuYkyFVXn9vh90mPJ8ndpfCQaTjXe0TE7HI5GgidvrAUub53s2zFq1dvHcxFnSm0qCZDIktps2NUiROZ6JJSf3ASSqWTdxPJzllVOQI58qRA5l8hynMM2OTx6QTMMapxq4I0h/tQ8uVyu/KOHM7bWAAcrte+UcGZ2+uOV6vfKKXmaTtAAHK/X/lFJzNK2pnzgr/yhkZll7UwAM+cNf8AlA3zLBtjPnJX8ft8yw7YAB5z15OnrbMybcx5115OnbXM3/3AAwtPrqdOmuZ1258q2rqdOGmaIvKAAPlYK4nTZmv2RH5QfCxVxOmjPNMzygAD4VxXE6ZMs1TfKD5V9XE6YMs1TfKAAPhapW0+Hsc1zvKD4irdbT4axzZP8oAA84rRVtPhbBfs1x5QfEVqa0nwlhm5x5QAB5RWwrSe/sM3OfKDzitvWk9+YZvc+UAAeUVvq0nvlPyB15QecXFFrKf5qfkLrygADyi4pdZT3afkTryg84uKlWE6wyN1twAPNeKzWE/ysMldbc84uLBV097Y5O52wAHxFxZ6snvLLgHO1POLi3VRPg7LgnG0AA84uLtU0+DM+0cbQkPE5tW4rlSinuYJUtWbGdLkS5UEaJxzibK4+YqxRLzcElE+tQAP/9k=">
            <a:hlinkClick r:id="rId5"/>
          </p:cNvPr>
          <p:cNvSpPr>
            <a:spLocks noChangeAspect="1" noChangeArrowheads="1"/>
          </p:cNvSpPr>
          <p:nvPr/>
        </p:nvSpPr>
        <p:spPr bwMode="auto">
          <a:xfrm>
            <a:off x="0" y="-1677988"/>
            <a:ext cx="4618038" cy="3508376"/>
          </a:xfrm>
          <a:prstGeom prst="rect">
            <a:avLst/>
          </a:prstGeom>
          <a:noFill/>
          <a:ln w="9525">
            <a:noFill/>
            <a:miter lim="800000"/>
            <a:headEnd/>
            <a:tailEnd/>
          </a:ln>
        </p:spPr>
        <p:txBody>
          <a:bodyPr lIns="86493" tIns="43247" rIns="86493" bIns="43247"/>
          <a:lstStyle/>
          <a:p>
            <a:endParaRPr lang="en-US" dirty="0"/>
          </a:p>
        </p:txBody>
      </p:sp>
      <p:sp>
        <p:nvSpPr>
          <p:cNvPr id="29703" name="AutoShape 2"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6"/>
          </p:cNvPr>
          <p:cNvSpPr>
            <a:spLocks noChangeAspect="1" noChangeArrowheads="1"/>
          </p:cNvSpPr>
          <p:nvPr/>
        </p:nvSpPr>
        <p:spPr bwMode="auto">
          <a:xfrm>
            <a:off x="0" y="-820738"/>
            <a:ext cx="1741488" cy="1714501"/>
          </a:xfrm>
          <a:prstGeom prst="rect">
            <a:avLst/>
          </a:prstGeom>
          <a:noFill/>
          <a:ln w="9525">
            <a:noFill/>
            <a:miter lim="800000"/>
            <a:headEnd/>
            <a:tailEnd/>
          </a:ln>
        </p:spPr>
        <p:txBody>
          <a:bodyPr lIns="86493" tIns="43247" rIns="86493" bIns="43247"/>
          <a:lstStyle/>
          <a:p>
            <a:endParaRPr lang="en-US" dirty="0"/>
          </a:p>
        </p:txBody>
      </p:sp>
      <p:sp>
        <p:nvSpPr>
          <p:cNvPr id="29704" name="AutoShape 4"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6"/>
          </p:cNvPr>
          <p:cNvSpPr>
            <a:spLocks noChangeAspect="1" noChangeArrowheads="1"/>
          </p:cNvSpPr>
          <p:nvPr/>
        </p:nvSpPr>
        <p:spPr bwMode="auto">
          <a:xfrm>
            <a:off x="0" y="-820738"/>
            <a:ext cx="1741488" cy="1714501"/>
          </a:xfrm>
          <a:prstGeom prst="rect">
            <a:avLst/>
          </a:prstGeom>
          <a:noFill/>
          <a:ln w="9525">
            <a:noFill/>
            <a:miter lim="800000"/>
            <a:headEnd/>
            <a:tailEnd/>
          </a:ln>
        </p:spPr>
        <p:txBody>
          <a:bodyPr lIns="86493" tIns="43247" rIns="86493" bIns="43247"/>
          <a:lstStyle/>
          <a:p>
            <a:endParaRPr lang="en-US" dirty="0"/>
          </a:p>
        </p:txBody>
      </p:sp>
      <p:grpSp>
        <p:nvGrpSpPr>
          <p:cNvPr id="2" name="Group 13"/>
          <p:cNvGrpSpPr>
            <a:grpSpLocks/>
          </p:cNvGrpSpPr>
          <p:nvPr/>
        </p:nvGrpSpPr>
        <p:grpSpPr bwMode="auto">
          <a:xfrm>
            <a:off x="1173163" y="2282825"/>
            <a:ext cx="1758950" cy="2139950"/>
            <a:chOff x="405804" y="1426725"/>
            <a:chExt cx="3879135" cy="5123855"/>
          </a:xfrm>
        </p:grpSpPr>
        <p:pic>
          <p:nvPicPr>
            <p:cNvPr id="29713" name="Picture 8" descr="http://static.tumblr.com/lhoyup3/uHEmbvbu3/notebook-paper-backgrounds-for-powerpoint.jpg">
              <a:hlinkClick r:id="rId7"/>
            </p:cNvPr>
            <p:cNvPicPr>
              <a:picLocks noChangeAspect="1" noChangeArrowheads="1"/>
            </p:cNvPicPr>
            <p:nvPr/>
          </p:nvPicPr>
          <p:blipFill>
            <a:blip r:embed="rId8" cstate="print"/>
            <a:srcRect/>
            <a:stretch>
              <a:fillRect/>
            </a:stretch>
          </p:blipFill>
          <p:spPr bwMode="auto">
            <a:xfrm rot="-308460">
              <a:off x="405804" y="1426725"/>
              <a:ext cx="3038475" cy="2390775"/>
            </a:xfrm>
            <a:prstGeom prst="rect">
              <a:avLst/>
            </a:prstGeom>
            <a:noFill/>
            <a:ln w="9525">
              <a:noFill/>
              <a:miter lim="800000"/>
              <a:headEnd/>
              <a:tailEnd/>
            </a:ln>
          </p:spPr>
        </p:pic>
        <p:pic>
          <p:nvPicPr>
            <p:cNvPr id="29714" name="Picture 10" descr="http://static.tumblr.com/lhoyup3/uHEmbvbu3/notebook-paper-backgrounds-for-powerpoint.jpg">
              <a:hlinkClick r:id="rId7"/>
            </p:cNvPr>
            <p:cNvPicPr>
              <a:picLocks noChangeAspect="1" noChangeArrowheads="1"/>
            </p:cNvPicPr>
            <p:nvPr/>
          </p:nvPicPr>
          <p:blipFill>
            <a:blip r:embed="rId8" cstate="print"/>
            <a:srcRect/>
            <a:stretch>
              <a:fillRect/>
            </a:stretch>
          </p:blipFill>
          <p:spPr bwMode="auto">
            <a:xfrm rot="892084">
              <a:off x="1246464" y="4159805"/>
              <a:ext cx="3038475" cy="2390775"/>
            </a:xfrm>
            <a:prstGeom prst="rect">
              <a:avLst/>
            </a:prstGeom>
            <a:noFill/>
            <a:ln w="9525">
              <a:noFill/>
              <a:miter lim="800000"/>
              <a:headEnd/>
              <a:tailEnd/>
            </a:ln>
          </p:spPr>
        </p:pic>
        <p:sp>
          <p:nvSpPr>
            <p:cNvPr id="29715" name="TextBox 18"/>
            <p:cNvSpPr txBox="1">
              <a:spLocks noChangeArrowheads="1"/>
            </p:cNvSpPr>
            <p:nvPr/>
          </p:nvSpPr>
          <p:spPr bwMode="auto">
            <a:xfrm>
              <a:off x="1295400" y="1600199"/>
              <a:ext cx="1752601" cy="1620710"/>
            </a:xfrm>
            <a:prstGeom prst="rect">
              <a:avLst/>
            </a:prstGeom>
            <a:noFill/>
            <a:ln w="9525">
              <a:noFill/>
              <a:miter lim="800000"/>
              <a:headEnd/>
              <a:tailEnd/>
            </a:ln>
          </p:spPr>
          <p:txBody>
            <a:bodyPr>
              <a:spAutoFit/>
            </a:bodyPr>
            <a:lstStyle/>
            <a:p>
              <a:r>
                <a:rPr lang="en-US" sz="3800" dirty="0">
                  <a:solidFill>
                    <a:srgbClr val="FF0000"/>
                  </a:solidFill>
                  <a:latin typeface="Comic Sans MS" pitchFamily="66" charset="0"/>
                </a:rPr>
                <a:t>A+</a:t>
              </a:r>
            </a:p>
          </p:txBody>
        </p:sp>
        <p:sp>
          <p:nvSpPr>
            <p:cNvPr id="29716" name="TextBox 19"/>
            <p:cNvSpPr txBox="1">
              <a:spLocks noChangeArrowheads="1"/>
            </p:cNvSpPr>
            <p:nvPr/>
          </p:nvSpPr>
          <p:spPr bwMode="auto">
            <a:xfrm rot="-403421">
              <a:off x="1752600" y="4499567"/>
              <a:ext cx="1752601" cy="1620710"/>
            </a:xfrm>
            <a:prstGeom prst="rect">
              <a:avLst/>
            </a:prstGeom>
            <a:noFill/>
            <a:ln w="9525">
              <a:noFill/>
              <a:miter lim="800000"/>
              <a:headEnd/>
              <a:tailEnd/>
            </a:ln>
          </p:spPr>
          <p:txBody>
            <a:bodyPr>
              <a:spAutoFit/>
            </a:bodyPr>
            <a:lstStyle/>
            <a:p>
              <a:r>
                <a:rPr lang="en-US" sz="3800" dirty="0">
                  <a:solidFill>
                    <a:srgbClr val="FF0000"/>
                  </a:solidFill>
                  <a:latin typeface="Comic Sans MS" pitchFamily="66" charset="0"/>
                </a:rPr>
                <a:t>D+</a:t>
              </a:r>
            </a:p>
          </p:txBody>
        </p:sp>
      </p:grpSp>
      <p:grpSp>
        <p:nvGrpSpPr>
          <p:cNvPr id="3" name="Group 14"/>
          <p:cNvGrpSpPr>
            <a:grpSpLocks/>
          </p:cNvGrpSpPr>
          <p:nvPr/>
        </p:nvGrpSpPr>
        <p:grpSpPr bwMode="auto">
          <a:xfrm>
            <a:off x="3192463" y="1357313"/>
            <a:ext cx="2346325" cy="1792287"/>
            <a:chOff x="457200" y="1828800"/>
            <a:chExt cx="5130287" cy="3624717"/>
          </a:xfrm>
        </p:grpSpPr>
        <p:pic>
          <p:nvPicPr>
            <p:cNvPr id="29710" name="Picture 4" descr="https://encrypted-tbn2.gstatic.com/images?q=tbn:ANd9GcQjd6c7fCGXdyZG1f5sHJ1VH61JkyeV8SZov8k_El1g0h5Foi0w">
              <a:hlinkClick r:id="rId9"/>
            </p:cNvPr>
            <p:cNvPicPr>
              <a:picLocks noChangeAspect="1" noChangeArrowheads="1"/>
            </p:cNvPicPr>
            <p:nvPr/>
          </p:nvPicPr>
          <p:blipFill>
            <a:blip r:embed="rId10" cstate="print"/>
            <a:srcRect/>
            <a:stretch>
              <a:fillRect/>
            </a:stretch>
          </p:blipFill>
          <p:spPr bwMode="auto">
            <a:xfrm>
              <a:off x="457200" y="1828800"/>
              <a:ext cx="5130287" cy="3200400"/>
            </a:xfrm>
            <a:prstGeom prst="rect">
              <a:avLst/>
            </a:prstGeom>
            <a:noFill/>
            <a:ln w="9525">
              <a:noFill/>
              <a:miter lim="800000"/>
              <a:headEnd/>
              <a:tailEnd/>
            </a:ln>
          </p:spPr>
        </p:pic>
        <p:sp>
          <p:nvSpPr>
            <p:cNvPr id="29711" name="TextBox 16"/>
            <p:cNvSpPr txBox="1">
              <a:spLocks noChangeArrowheads="1"/>
            </p:cNvSpPr>
            <p:nvPr/>
          </p:nvSpPr>
          <p:spPr bwMode="auto">
            <a:xfrm>
              <a:off x="838201" y="1904998"/>
              <a:ext cx="3581400" cy="3548519"/>
            </a:xfrm>
            <a:prstGeom prst="rect">
              <a:avLst/>
            </a:prstGeom>
            <a:noFill/>
            <a:ln w="9525">
              <a:noFill/>
              <a:miter lim="800000"/>
              <a:headEnd/>
              <a:tailEnd/>
            </a:ln>
          </p:spPr>
          <p:txBody>
            <a:bodyPr>
              <a:spAutoFit/>
            </a:bodyPr>
            <a:lstStyle/>
            <a:p>
              <a:r>
                <a:rPr lang="en-US" sz="1500" u="sng" dirty="0">
                  <a:solidFill>
                    <a:schemeClr val="bg1"/>
                  </a:solidFill>
                  <a:latin typeface="Comic Sans MS" pitchFamily="66" charset="0"/>
                </a:rPr>
                <a:t>List of classes</a:t>
              </a:r>
            </a:p>
            <a:p>
              <a:endParaRPr lang="en-US" sz="1500" dirty="0">
                <a:solidFill>
                  <a:schemeClr val="bg1"/>
                </a:solidFill>
                <a:latin typeface="Comic Sans MS" pitchFamily="66" charset="0"/>
              </a:endParaRPr>
            </a:p>
            <a:p>
              <a:r>
                <a:rPr lang="en-US" sz="1500" dirty="0">
                  <a:solidFill>
                    <a:schemeClr val="bg1"/>
                  </a:solidFill>
                  <a:latin typeface="Comic Sans MS" pitchFamily="66" charset="0"/>
                </a:rPr>
                <a:t>AP Physics</a:t>
              </a:r>
            </a:p>
            <a:p>
              <a:r>
                <a:rPr lang="en-US" sz="1500" dirty="0">
                  <a:solidFill>
                    <a:schemeClr val="bg1"/>
                  </a:solidFill>
                  <a:latin typeface="Comic Sans MS" pitchFamily="66" charset="0"/>
                </a:rPr>
                <a:t>Basic Math</a:t>
              </a:r>
            </a:p>
            <a:p>
              <a:r>
                <a:rPr lang="en-US" sz="1500" dirty="0">
                  <a:solidFill>
                    <a:schemeClr val="bg1"/>
                  </a:solidFill>
                  <a:latin typeface="Comic Sans MS" pitchFamily="66" charset="0"/>
                </a:rPr>
                <a:t>Basic Science</a:t>
              </a:r>
            </a:p>
            <a:p>
              <a:endParaRPr lang="en-US" sz="1500" dirty="0">
                <a:solidFill>
                  <a:schemeClr val="bg1"/>
                </a:solidFill>
                <a:latin typeface="Comic Sans MS" pitchFamily="66" charset="0"/>
              </a:endParaRPr>
            </a:p>
            <a:p>
              <a:endParaRPr lang="en-US" sz="1500" dirty="0">
                <a:solidFill>
                  <a:schemeClr val="bg1"/>
                </a:solidFill>
                <a:latin typeface="Comic Sans MS" pitchFamily="66" charset="0"/>
              </a:endParaRPr>
            </a:p>
          </p:txBody>
        </p:sp>
        <p:sp>
          <p:nvSpPr>
            <p:cNvPr id="18" name="Oval 17"/>
            <p:cNvSpPr/>
            <p:nvPr/>
          </p:nvSpPr>
          <p:spPr>
            <a:xfrm>
              <a:off x="609928" y="2814440"/>
              <a:ext cx="3030270" cy="63569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2" name="TextBox 21"/>
          <p:cNvSpPr txBox="1"/>
          <p:nvPr/>
        </p:nvSpPr>
        <p:spPr>
          <a:xfrm rot="20776662">
            <a:off x="-549275" y="4141788"/>
            <a:ext cx="10523538" cy="1125537"/>
          </a:xfrm>
          <a:prstGeom prst="rect">
            <a:avLst/>
          </a:prstGeom>
          <a:noFill/>
        </p:spPr>
        <p:txBody>
          <a:bodyPr lIns="86493" tIns="43247" rIns="86493" bIns="43247">
            <a:spAutoFit/>
          </a:bodyPr>
          <a:lstStyle/>
          <a:p>
            <a:pPr algn="ctr">
              <a:defRPr/>
            </a:pPr>
            <a:r>
              <a:rPr lang="en-US" sz="6800" dirty="0">
                <a:solidFill>
                  <a:srgbClr val="FF0000"/>
                </a:solidFill>
                <a:latin typeface="+mn-lt"/>
              </a:rPr>
              <a:t>I am smart!</a:t>
            </a:r>
          </a:p>
        </p:txBody>
      </p:sp>
      <p:pic>
        <p:nvPicPr>
          <p:cNvPr id="29709" name="Picture 5" descr="Problem_Solving.png"/>
          <p:cNvPicPr>
            <a:picLocks noChangeAspect="1"/>
          </p:cNvPicPr>
          <p:nvPr/>
        </p:nvPicPr>
        <p:blipFill>
          <a:blip r:embed="rId11" cstate="print"/>
          <a:srcRect/>
          <a:stretch>
            <a:fillRect/>
          </a:stretch>
        </p:blipFill>
        <p:spPr bwMode="auto">
          <a:xfrm>
            <a:off x="457200" y="141288"/>
            <a:ext cx="682625" cy="822325"/>
          </a:xfrm>
          <a:prstGeom prst="rect">
            <a:avLst/>
          </a:prstGeom>
          <a:noFill/>
          <a:ln w="9525">
            <a:noFill/>
            <a:miter lim="800000"/>
            <a:headEnd/>
            <a:tailEnd/>
          </a:ln>
        </p:spPr>
      </p:pic>
      <p:sp>
        <p:nvSpPr>
          <p:cNvPr id="23" name="Slide Number Placeholder 22"/>
          <p:cNvSpPr>
            <a:spLocks noGrp="1"/>
          </p:cNvSpPr>
          <p:nvPr>
            <p:ph type="sldNum" sz="quarter" idx="14"/>
          </p:nvPr>
        </p:nvSpPr>
        <p:spPr/>
        <p:txBody>
          <a:bodyPr/>
          <a:lstStyle/>
          <a:p>
            <a:pPr>
              <a:defRPr/>
            </a:pPr>
            <a:fld id="{6D4870BB-2748-4209-9644-DBFDF7DFFE84}" type="slidenum">
              <a:rPr lang="en-US" smtClean="0"/>
              <a:pPr>
                <a:defRPr/>
              </a:pPr>
              <a:t>111</a:t>
            </a:fld>
            <a:endParaRPr lang="en-US" dirty="0"/>
          </a:p>
        </p:txBody>
      </p:sp>
      <p:sp>
        <p:nvSpPr>
          <p:cNvPr id="24" name="Rectangle 23"/>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26" name="Cloud Callout 25"/>
          <p:cNvSpPr/>
          <p:nvPr/>
        </p:nvSpPr>
        <p:spPr>
          <a:xfrm>
            <a:off x="5778481" y="1557801"/>
            <a:ext cx="2686050" cy="1785937"/>
          </a:xfrm>
          <a:prstGeom prst="cloudCallout">
            <a:avLst>
              <a:gd name="adj1" fmla="val -66087"/>
              <a:gd name="adj2" fmla="val 64316"/>
            </a:avLst>
          </a:prstGeom>
          <a:ln/>
        </p:spPr>
        <p:style>
          <a:lnRef idx="3">
            <a:schemeClr val="lt1"/>
          </a:lnRef>
          <a:fillRef idx="1">
            <a:schemeClr val="accent6"/>
          </a:fillRef>
          <a:effectRef idx="1">
            <a:schemeClr val="accent6"/>
          </a:effectRef>
          <a:fontRef idx="minor">
            <a:schemeClr val="lt1"/>
          </a:fontRef>
        </p:style>
        <p:txBody>
          <a:bodyPr lIns="86493" tIns="43247" rIns="86493" bIns="43247" anchor="ctr"/>
          <a:lstStyle/>
          <a:p>
            <a:pPr algn="ctr">
              <a:defRPr/>
            </a:pPr>
            <a:r>
              <a:rPr lang="en-US" sz="3400" dirty="0"/>
              <a:t>I’m right!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5EC76D1-D2F1-4567-A1AE-62D4C870E0C9}" type="slidenum">
              <a:rPr lang="en-US" smtClean="0"/>
              <a:pPr>
                <a:defRPr/>
              </a:pPr>
              <a:t>112</a:t>
            </a:fld>
            <a:endParaRPr lang="en-US" dirty="0"/>
          </a:p>
        </p:txBody>
      </p:sp>
      <p:sp>
        <p:nvSpPr>
          <p:cNvPr id="5" name="Title 1"/>
          <p:cNvSpPr>
            <a:spLocks noGrp="1"/>
          </p:cNvSpPr>
          <p:nvPr>
            <p:ph type="title"/>
          </p:nvPr>
        </p:nvSpPr>
        <p:spPr/>
        <p:txBody>
          <a:bodyPr/>
          <a:lstStyle/>
          <a:p>
            <a:pPr>
              <a:defRPr/>
            </a:pPr>
            <a:r>
              <a:rPr lang="en-US" dirty="0">
                <a:latin typeface="+mj-lt"/>
                <a:cs typeface="Arial" pitchFamily="34" charset="0"/>
              </a:rPr>
              <a:t>Workbook Activity (page 39):</a:t>
            </a:r>
            <a:br>
              <a:rPr lang="en-US" dirty="0">
                <a:latin typeface="+mj-lt"/>
                <a:cs typeface="Arial" pitchFamily="34" charset="0"/>
              </a:rPr>
            </a:br>
            <a:r>
              <a:rPr lang="en-US" dirty="0">
                <a:latin typeface="+mj-lt"/>
                <a:cs typeface="Arial" pitchFamily="34" charset="0"/>
              </a:rPr>
              <a:t>“Nobody Likes Me”</a:t>
            </a:r>
          </a:p>
        </p:txBody>
      </p:sp>
      <p:pic>
        <p:nvPicPr>
          <p:cNvPr id="30725" name="Picture 5"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6850" t="26913" r="9346" b="18642"/>
          <a:stretch/>
        </p:blipFill>
        <p:spPr>
          <a:xfrm>
            <a:off x="2670175" y="1416049"/>
            <a:ext cx="3822700" cy="4911725"/>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96875" y="1965325"/>
            <a:ext cx="8350250" cy="3460750"/>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dirty="0"/>
          </a:p>
        </p:txBody>
      </p:sp>
      <p:sp>
        <p:nvSpPr>
          <p:cNvPr id="31747" name="Title 2"/>
          <p:cNvSpPr>
            <a:spLocks noGrp="1"/>
          </p:cNvSpPr>
          <p:nvPr>
            <p:ph type="title"/>
          </p:nvPr>
        </p:nvSpPr>
        <p:spPr/>
        <p:txBody>
          <a:bodyPr/>
          <a:lstStyle/>
          <a:p>
            <a:r>
              <a:rPr lang="en-US" altLang="en-US" dirty="0"/>
              <a:t>Fight the </a:t>
            </a:r>
            <a:br>
              <a:rPr lang="en-US" altLang="en-US" dirty="0"/>
            </a:br>
            <a:r>
              <a:rPr lang="en-US" altLang="en-US" dirty="0"/>
              <a:t>Confirmation Bias </a:t>
            </a:r>
          </a:p>
        </p:txBody>
      </p:sp>
      <p:sp>
        <p:nvSpPr>
          <p:cNvPr id="2" name="Slide Number Placeholder 1"/>
          <p:cNvSpPr>
            <a:spLocks noGrp="1"/>
          </p:cNvSpPr>
          <p:nvPr>
            <p:ph type="sldNum" sz="quarter" idx="14"/>
          </p:nvPr>
        </p:nvSpPr>
        <p:spPr/>
        <p:txBody>
          <a:bodyPr/>
          <a:lstStyle/>
          <a:p>
            <a:pPr>
              <a:defRPr/>
            </a:pPr>
            <a:fld id="{3FEE2F54-85D6-4790-9987-C895F1D6EC31}" type="slidenum">
              <a:rPr lang="en-US" smtClean="0"/>
              <a:pPr>
                <a:defRPr/>
              </a:pPr>
              <a:t>113</a:t>
            </a:fld>
            <a:endParaRPr lang="en-US" dirty="0"/>
          </a:p>
        </p:txBody>
      </p:sp>
      <p:pic>
        <p:nvPicPr>
          <p:cNvPr id="31749" name="Picture 5" descr="Problem_Solving.png"/>
          <p:cNvPicPr>
            <a:picLocks noChangeAspect="1"/>
          </p:cNvPicPr>
          <p:nvPr/>
        </p:nvPicPr>
        <p:blipFill>
          <a:blip r:embed="rId3" cstate="print"/>
          <a:srcRect/>
          <a:stretch>
            <a:fillRect/>
          </a:stretch>
        </p:blipFill>
        <p:spPr bwMode="auto">
          <a:xfrm>
            <a:off x="457200" y="55563"/>
            <a:ext cx="682625" cy="822325"/>
          </a:xfrm>
          <a:prstGeom prst="rect">
            <a:avLst/>
          </a:prstGeom>
          <a:noFill/>
          <a:ln w="9525">
            <a:noFill/>
            <a:miter lim="800000"/>
            <a:headEnd/>
            <a:tailEnd/>
          </a:ln>
        </p:spPr>
      </p:pic>
      <p:sp>
        <p:nvSpPr>
          <p:cNvPr id="8" name="Text Placeholder 3"/>
          <p:cNvSpPr txBox="1">
            <a:spLocks/>
          </p:cNvSpPr>
          <p:nvPr/>
        </p:nvSpPr>
        <p:spPr bwMode="auto">
          <a:xfrm>
            <a:off x="76200" y="2117725"/>
            <a:ext cx="8640763" cy="5364163"/>
          </a:xfrm>
          <a:prstGeom prst="rect">
            <a:avLst/>
          </a:prstGeom>
          <a:noFill/>
          <a:ln w="9525">
            <a:noFill/>
            <a:miter lim="800000"/>
            <a:headEnd/>
            <a:tailEnd/>
          </a:ln>
        </p:spPr>
        <p:txBody>
          <a:bodyPr lIns="91284" tIns="45642" rIns="91284" bIns="45642"/>
          <a:lstStyle/>
          <a:p>
            <a:pPr marL="1223534" lvl="1" indent="-742950" eaLnBrk="0" hangingPunct="0">
              <a:spcBef>
                <a:spcPct val="20000"/>
              </a:spcBef>
              <a:buFont typeface="Arial" pitchFamily="34" charset="0"/>
              <a:buAutoNum type="arabicPeriod"/>
              <a:defRPr/>
            </a:pPr>
            <a:r>
              <a:rPr lang="en-US" sz="2800" dirty="0">
                <a:latin typeface="Verdana" pitchFamily="34" charset="0"/>
                <a:cs typeface="+mn-cs"/>
              </a:rPr>
              <a:t>Write down your thought or belief</a:t>
            </a:r>
          </a:p>
          <a:p>
            <a:pPr marL="1223534" lvl="1" indent="-742950" eaLnBrk="0" hangingPunct="0">
              <a:spcBef>
                <a:spcPct val="20000"/>
              </a:spcBef>
              <a:buFont typeface="Arial" pitchFamily="34" charset="0"/>
              <a:buAutoNum type="arabicPeriod"/>
              <a:defRPr/>
            </a:pPr>
            <a:endParaRPr lang="en-US" sz="2800" dirty="0">
              <a:latin typeface="Verdana" pitchFamily="34" charset="0"/>
              <a:cs typeface="+mn-cs"/>
            </a:endParaRPr>
          </a:p>
          <a:p>
            <a:pPr marL="1223534" lvl="1" indent="-742950" eaLnBrk="0" hangingPunct="0">
              <a:spcBef>
                <a:spcPct val="20000"/>
              </a:spcBef>
              <a:buFont typeface="Arial" pitchFamily="34" charset="0"/>
              <a:buAutoNum type="arabicPeriod"/>
              <a:defRPr/>
            </a:pPr>
            <a:r>
              <a:rPr lang="en-US" sz="2800" dirty="0">
                <a:latin typeface="Verdana" pitchFamily="34" charset="0"/>
                <a:cs typeface="+mn-cs"/>
              </a:rPr>
              <a:t>Ask yourself questions to see both sides</a:t>
            </a:r>
          </a:p>
          <a:p>
            <a:pPr marL="1223534" lvl="1" indent="-742950" eaLnBrk="0" hangingPunct="0">
              <a:spcBef>
                <a:spcPct val="20000"/>
              </a:spcBef>
              <a:buFont typeface="Arial" pitchFamily="34" charset="0"/>
              <a:buAutoNum type="arabicPeriod"/>
              <a:defRPr/>
            </a:pPr>
            <a:endParaRPr lang="en-US" sz="2800" dirty="0">
              <a:latin typeface="Verdana" pitchFamily="34" charset="0"/>
              <a:cs typeface="+mn-cs"/>
            </a:endParaRPr>
          </a:p>
          <a:p>
            <a:pPr marL="1223534" lvl="1" indent="-742950" eaLnBrk="0" hangingPunct="0">
              <a:spcBef>
                <a:spcPct val="20000"/>
              </a:spcBef>
              <a:buFont typeface="Arial" pitchFamily="34" charset="0"/>
              <a:buAutoNum type="arabicPeriod"/>
              <a:defRPr/>
            </a:pPr>
            <a:r>
              <a:rPr lang="en-US" sz="2800" dirty="0">
                <a:latin typeface="Verdana" pitchFamily="34" charset="0"/>
                <a:cs typeface="+mn-cs"/>
              </a:rPr>
              <a:t>Ask others to help you see what you are missing</a:t>
            </a:r>
          </a:p>
          <a:p>
            <a:pPr marL="741363" lvl="1" indent="-284163" eaLnBrk="0" hangingPunct="0">
              <a:spcBef>
                <a:spcPct val="20000"/>
              </a:spcBef>
              <a:buFont typeface="Arial" pitchFamily="34" charset="0"/>
              <a:buNone/>
              <a:defRPr/>
            </a:pPr>
            <a:endParaRPr lang="en-US" sz="2800" dirty="0">
              <a:latin typeface="Verdana" pitchFamily="34" charset="0"/>
              <a:cs typeface="+mn-cs"/>
            </a:endParaRPr>
          </a:p>
        </p:txBody>
      </p:sp>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B2A02CC-3F39-4775-9B40-008F6358E64B}" type="slidenum">
              <a:rPr lang="en-US" smtClean="0"/>
              <a:pPr>
                <a:defRPr/>
              </a:pPr>
              <a:t>114</a:t>
            </a:fld>
            <a:endParaRPr lang="en-US" dirty="0"/>
          </a:p>
        </p:txBody>
      </p:sp>
      <p:sp>
        <p:nvSpPr>
          <p:cNvPr id="5" name="Title 1"/>
          <p:cNvSpPr>
            <a:spLocks noGrp="1"/>
          </p:cNvSpPr>
          <p:nvPr>
            <p:ph type="title"/>
          </p:nvPr>
        </p:nvSpPr>
        <p:spPr/>
        <p:txBody>
          <a:bodyPr/>
          <a:lstStyle/>
          <a:p>
            <a:pPr>
              <a:defRPr/>
            </a:pPr>
            <a:r>
              <a:rPr lang="en-US" dirty="0">
                <a:latin typeface="+mj-lt"/>
                <a:cs typeface="Arial" pitchFamily="34" charset="0"/>
              </a:rPr>
              <a:t>Workbook Activity (page 40):</a:t>
            </a:r>
            <a:br>
              <a:rPr lang="en-US" dirty="0">
                <a:latin typeface="+mj-lt"/>
                <a:cs typeface="Arial" pitchFamily="34" charset="0"/>
              </a:rPr>
            </a:br>
            <a:r>
              <a:rPr lang="en-US" dirty="0">
                <a:latin typeface="+mj-lt"/>
                <a:cs typeface="Arial" pitchFamily="34" charset="0"/>
              </a:rPr>
              <a:t>Confirmation Bias Practice</a:t>
            </a:r>
          </a:p>
        </p:txBody>
      </p:sp>
      <p:pic>
        <p:nvPicPr>
          <p:cNvPr id="32773" name="Picture 5"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pic>
        <p:nvPicPr>
          <p:cNvPr id="3" name="Picture 2"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6850" t="27037" r="9346" b="18148"/>
          <a:stretch/>
        </p:blipFill>
        <p:spPr>
          <a:xfrm>
            <a:off x="2660650" y="1416050"/>
            <a:ext cx="3836988" cy="4887512"/>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BD33C3D-4E76-4046-A7BB-35FB2A1B46DA}" type="slidenum">
              <a:rPr lang="en-US" smtClean="0"/>
              <a:pPr>
                <a:defRPr/>
              </a:pPr>
              <a:t>115</a:t>
            </a:fld>
            <a:endParaRPr lang="en-US" dirty="0"/>
          </a:p>
        </p:txBody>
      </p:sp>
      <p:sp>
        <p:nvSpPr>
          <p:cNvPr id="5" name="Title 1"/>
          <p:cNvSpPr>
            <a:spLocks noGrp="1"/>
          </p:cNvSpPr>
          <p:nvPr>
            <p:ph type="title"/>
          </p:nvPr>
        </p:nvSpPr>
        <p:spPr/>
        <p:txBody>
          <a:bodyPr/>
          <a:lstStyle/>
          <a:p>
            <a:pPr>
              <a:defRPr/>
            </a:pPr>
            <a:r>
              <a:rPr lang="en-US" dirty="0">
                <a:latin typeface="+mj-lt"/>
                <a:cs typeface="Arial" pitchFamily="34" charset="0"/>
              </a:rPr>
              <a:t>Workbook Activity (page 41):</a:t>
            </a:r>
            <a:br>
              <a:rPr lang="en-US" dirty="0">
                <a:latin typeface="+mj-lt"/>
                <a:cs typeface="Arial" pitchFamily="34" charset="0"/>
              </a:rPr>
            </a:br>
            <a:r>
              <a:rPr lang="en-US" dirty="0">
                <a:latin typeface="+mj-lt"/>
                <a:cs typeface="Arial" pitchFamily="34" charset="0"/>
              </a:rPr>
              <a:t>Make it Personal</a:t>
            </a:r>
          </a:p>
        </p:txBody>
      </p:sp>
      <p:pic>
        <p:nvPicPr>
          <p:cNvPr id="33797" name="Picture 5"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6662" t="26914" r="9535" b="18395"/>
          <a:stretch/>
        </p:blipFill>
        <p:spPr>
          <a:xfrm>
            <a:off x="2670174" y="1416050"/>
            <a:ext cx="3825875" cy="4916511"/>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5"/>
          <p:cNvSpPr>
            <a:spLocks noGrp="1"/>
          </p:cNvSpPr>
          <p:nvPr>
            <p:ph type="title"/>
          </p:nvPr>
        </p:nvSpPr>
        <p:spPr/>
        <p:txBody>
          <a:bodyPr/>
          <a:lstStyle/>
          <a:p>
            <a:r>
              <a:rPr lang="en-US" altLang="en-US" dirty="0"/>
              <a:t>9) PS Cover Page</a:t>
            </a:r>
          </a:p>
        </p:txBody>
      </p:sp>
      <p:sp>
        <p:nvSpPr>
          <p:cNvPr id="7" name="Slide Number Placeholder 6"/>
          <p:cNvSpPr>
            <a:spLocks noGrp="1"/>
          </p:cNvSpPr>
          <p:nvPr>
            <p:ph type="sldNum" sz="quarter" idx="14"/>
          </p:nvPr>
        </p:nvSpPr>
        <p:spPr/>
        <p:txBody>
          <a:bodyPr/>
          <a:lstStyle/>
          <a:p>
            <a:pPr>
              <a:defRPr/>
            </a:pPr>
            <a:fld id="{74B28209-8EEE-471E-97E8-585A6ED672E5}" type="slidenum">
              <a:rPr lang="en-US" smtClean="0"/>
              <a:pPr>
                <a:defRPr/>
              </a:pPr>
              <a:t>116</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a:t>9) PS Key Terms</a:t>
            </a:r>
          </a:p>
        </p:txBody>
      </p:sp>
      <p:sp>
        <p:nvSpPr>
          <p:cNvPr id="7" name="Slide Number Placeholder 6"/>
          <p:cNvSpPr>
            <a:spLocks noGrp="1"/>
          </p:cNvSpPr>
          <p:nvPr>
            <p:ph type="sldNum" sz="quarter" idx="14"/>
          </p:nvPr>
        </p:nvSpPr>
        <p:spPr/>
        <p:txBody>
          <a:bodyPr/>
          <a:lstStyle/>
          <a:p>
            <a:pPr>
              <a:defRPr/>
            </a:pPr>
            <a:fld id="{C72C3798-D458-4749-BE77-AE5FC86C9851}" type="slidenum">
              <a:rPr lang="en-US" smtClean="0"/>
              <a:pPr>
                <a:defRPr/>
              </a:pPr>
              <a:t>117</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a:t>Workbook Activity (page 42):</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8B63A696-8D43-4D4B-AEC0-C3D44F32E169}" type="slidenum">
              <a:rPr lang="en-US" smtClean="0"/>
              <a:pPr>
                <a:defRPr/>
              </a:pPr>
              <a:t>118</a:t>
            </a:fld>
            <a:endParaRPr lang="en-US" dirty="0"/>
          </a:p>
        </p:txBody>
      </p:sp>
      <p:pic>
        <p:nvPicPr>
          <p:cNvPr id="16389" name="Picture 5" descr="HTGS.png"/>
          <p:cNvPicPr>
            <a:picLocks noChangeAspect="1"/>
          </p:cNvPicPr>
          <p:nvPr/>
        </p:nvPicPr>
        <p:blipFill>
          <a:blip r:embed="rId3" cstate="print"/>
          <a:srcRect/>
          <a:stretch>
            <a:fillRect/>
          </a:stretch>
        </p:blipFill>
        <p:spPr bwMode="auto">
          <a:xfrm>
            <a:off x="457200" y="146050"/>
            <a:ext cx="684213"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6662" t="26914" r="9346" b="18519"/>
          <a:stretch/>
        </p:blipFill>
        <p:spPr>
          <a:xfrm>
            <a:off x="2671762" y="1379538"/>
            <a:ext cx="3813175" cy="4921250"/>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p:txBody>
          <a:bodyPr/>
          <a:lstStyle/>
          <a:p>
            <a:r>
              <a:rPr lang="en-US" altLang="en-US" dirty="0"/>
              <a:t>Problem Solving</a:t>
            </a:r>
          </a:p>
        </p:txBody>
      </p:sp>
      <p:sp>
        <p:nvSpPr>
          <p:cNvPr id="2" name="Slide Number Placeholder 1"/>
          <p:cNvSpPr>
            <a:spLocks noGrp="1"/>
          </p:cNvSpPr>
          <p:nvPr>
            <p:ph type="sldNum" sz="quarter" idx="11"/>
          </p:nvPr>
        </p:nvSpPr>
        <p:spPr/>
        <p:txBody>
          <a:bodyPr/>
          <a:lstStyle/>
          <a:p>
            <a:pPr>
              <a:defRPr/>
            </a:pPr>
            <a:fld id="{F9D414E6-4F2C-4766-B7A4-62C98BBDC6C2}" type="slidenum">
              <a:rPr lang="en-US" smtClean="0"/>
              <a:pPr>
                <a:defRPr/>
              </a:pPr>
              <a:t>119</a:t>
            </a:fld>
            <a:endParaRPr lang="en-US" dirty="0"/>
          </a:p>
        </p:txBody>
      </p:sp>
      <p:pic>
        <p:nvPicPr>
          <p:cNvPr id="17412" name="Picture 7" descr="S:\0Resilience\Army\MRT V 3.0 Devel\Final\Icons\Problem_Solving.png"/>
          <p:cNvPicPr>
            <a:picLocks noChangeAspect="1" noChangeArrowheads="1"/>
          </p:cNvPicPr>
          <p:nvPr/>
        </p:nvPicPr>
        <p:blipFill>
          <a:blip r:embed="rId3" cstate="print"/>
          <a:srcRect/>
          <a:stretch>
            <a:fillRect/>
          </a:stretch>
        </p:blipFill>
        <p:spPr bwMode="auto">
          <a:xfrm>
            <a:off x="2870200" y="1854200"/>
            <a:ext cx="3416300" cy="4114800"/>
          </a:xfrm>
          <a:prstGeom prst="rect">
            <a:avLst/>
          </a:prstGeom>
          <a:noFill/>
          <a:ln w="9525">
            <a:noFill/>
            <a:miter lim="800000"/>
            <a:headEnd/>
            <a:tailEnd/>
          </a:ln>
        </p:spPr>
      </p:pic>
      <p:sp>
        <p:nvSpPr>
          <p:cNvPr id="6" name="Rounded Rectangle 5"/>
          <p:cNvSpPr/>
          <p:nvPr/>
        </p:nvSpPr>
        <p:spPr>
          <a:xfrm>
            <a:off x="3149600" y="890588"/>
            <a:ext cx="2830513" cy="42862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anchor="ctr"/>
          <a:lstStyle/>
          <a:p>
            <a:pPr algn="ctr">
              <a:defRPr/>
            </a:pPr>
            <a:r>
              <a:rPr lang="en-US" sz="2000" dirty="0">
                <a:solidFill>
                  <a:schemeClr val="bg1"/>
                </a:solidFill>
              </a:rPr>
              <a:t>Mental Agility</a:t>
            </a:r>
          </a:p>
        </p:txBody>
      </p:sp>
      <p:pic>
        <p:nvPicPr>
          <p:cNvPr id="17415" name="Picture 5" descr="Problem_Solving.png"/>
          <p:cNvPicPr>
            <a:picLocks noChangeAspect="1"/>
          </p:cNvPicPr>
          <p:nvPr/>
        </p:nvPicPr>
        <p:blipFill>
          <a:blip r:embed="rId4" cstate="print"/>
          <a:srcRect/>
          <a:stretch>
            <a:fillRect/>
          </a:stretch>
        </p:blipFill>
        <p:spPr bwMode="auto">
          <a:xfrm>
            <a:off x="457200" y="141288"/>
            <a:ext cx="682625" cy="822325"/>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le 1"/>
          <p:cNvSpPr>
            <a:spLocks noGrp="1"/>
          </p:cNvSpPr>
          <p:nvPr>
            <p:ph type="title"/>
          </p:nvPr>
        </p:nvSpPr>
        <p:spPr>
          <a:xfrm>
            <a:off x="0" y="14288"/>
            <a:ext cx="9144000" cy="1066800"/>
          </a:xfrm>
        </p:spPr>
        <p:txBody>
          <a:bodyPr/>
          <a:lstStyle/>
          <a:p>
            <a:r>
              <a:rPr lang="en-US" dirty="0"/>
              <a:t>Benefits of Optimism</a:t>
            </a:r>
          </a:p>
        </p:txBody>
      </p:sp>
      <p:sp>
        <p:nvSpPr>
          <p:cNvPr id="4" name="Slide Number Placeholder 3"/>
          <p:cNvSpPr>
            <a:spLocks noGrp="1"/>
          </p:cNvSpPr>
          <p:nvPr>
            <p:ph type="sldNum" sz="quarter" idx="14"/>
          </p:nvPr>
        </p:nvSpPr>
        <p:spPr/>
        <p:txBody>
          <a:bodyPr/>
          <a:lstStyle/>
          <a:p>
            <a:pPr>
              <a:defRPr/>
            </a:pPr>
            <a:fld id="{90EC0411-D2E8-4992-BE58-FA48635230A1}" type="slidenum">
              <a:rPr lang="en-US"/>
              <a:pPr>
                <a:defRPr/>
              </a:pPr>
              <a:t>12</a:t>
            </a:fld>
            <a:endParaRPr lang="en-US" dirty="0"/>
          </a:p>
        </p:txBody>
      </p:sp>
      <p:pic>
        <p:nvPicPr>
          <p:cNvPr id="15366" name="Picture 5" descr="HTGS.png"/>
          <p:cNvPicPr>
            <a:picLocks noChangeAspect="1"/>
          </p:cNvPicPr>
          <p:nvPr/>
        </p:nvPicPr>
        <p:blipFill>
          <a:blip r:embed="rId3" cstate="print"/>
          <a:srcRect/>
          <a:stretch>
            <a:fillRect/>
          </a:stretch>
        </p:blipFill>
        <p:spPr bwMode="auto">
          <a:xfrm>
            <a:off x="457200" y="146050"/>
            <a:ext cx="684213" cy="822325"/>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9" name="Rounded Rectangle 8"/>
          <p:cNvSpPr/>
          <p:nvPr/>
        </p:nvSpPr>
        <p:spPr>
          <a:xfrm>
            <a:off x="4950640" y="1513494"/>
            <a:ext cx="3594264" cy="4424754"/>
          </a:xfrm>
          <a:prstGeom prst="roundRect">
            <a:avLst/>
          </a:prstGeom>
          <a:ln/>
        </p:spPr>
        <p:style>
          <a:lnRef idx="1">
            <a:schemeClr val="dk1"/>
          </a:lnRef>
          <a:fillRef idx="2">
            <a:schemeClr val="dk1"/>
          </a:fillRef>
          <a:effectRef idx="1">
            <a:schemeClr val="dk1"/>
          </a:effectRef>
          <a:fontRef idx="minor">
            <a:schemeClr val="dk1"/>
          </a:fontRef>
        </p:style>
        <p:txBody>
          <a:bodyPr lIns="86493" tIns="43247" rIns="86493" bIns="43247" anchor="ctr"/>
          <a:lstStyle/>
          <a:p>
            <a:pPr algn="ctr">
              <a:defRPr/>
            </a:pPr>
            <a:endParaRPr lang="en-US" dirty="0"/>
          </a:p>
        </p:txBody>
      </p:sp>
      <p:sp>
        <p:nvSpPr>
          <p:cNvPr id="11" name="Text Placeholder 2"/>
          <p:cNvSpPr>
            <a:spLocks noGrp="1"/>
          </p:cNvSpPr>
          <p:nvPr>
            <p:ph type="body" sz="quarter" idx="12"/>
          </p:nvPr>
        </p:nvSpPr>
        <p:spPr>
          <a:xfrm>
            <a:off x="5014776" y="1786776"/>
            <a:ext cx="3468136" cy="3840179"/>
          </a:xfrm>
        </p:spPr>
        <p:txBody>
          <a:bodyPr/>
          <a:lstStyle/>
          <a:p>
            <a:pPr marL="0" lvl="1" indent="0">
              <a:spcBef>
                <a:spcPct val="0"/>
              </a:spcBef>
              <a:buNone/>
            </a:pPr>
            <a:r>
              <a:rPr lang="en-US" sz="2000" dirty="0"/>
              <a:t>Science informs us that people who are Optimistic are also:</a:t>
            </a:r>
          </a:p>
          <a:p>
            <a:pPr marL="568325" lvl="1">
              <a:lnSpc>
                <a:spcPct val="150000"/>
              </a:lnSpc>
              <a:spcBef>
                <a:spcPct val="0"/>
              </a:spcBef>
              <a:buFont typeface="Wingdings" panose="05000000000000000000" pitchFamily="2" charset="2"/>
              <a:buChar char="§"/>
            </a:pPr>
            <a:r>
              <a:rPr lang="en-US" sz="2000" dirty="0"/>
              <a:t>Happier</a:t>
            </a:r>
          </a:p>
          <a:p>
            <a:pPr marL="568325" lvl="1">
              <a:lnSpc>
                <a:spcPct val="150000"/>
              </a:lnSpc>
              <a:spcBef>
                <a:spcPct val="0"/>
              </a:spcBef>
              <a:buFont typeface="Wingdings" panose="05000000000000000000" pitchFamily="2" charset="2"/>
              <a:buChar char="§"/>
            </a:pPr>
            <a:r>
              <a:rPr lang="en-US" sz="2000" dirty="0"/>
              <a:t>Healthier</a:t>
            </a:r>
          </a:p>
          <a:p>
            <a:pPr marL="568325" lvl="1">
              <a:lnSpc>
                <a:spcPct val="150000"/>
              </a:lnSpc>
              <a:spcBef>
                <a:spcPct val="0"/>
              </a:spcBef>
              <a:buFont typeface="Wingdings" panose="05000000000000000000" pitchFamily="2" charset="2"/>
              <a:buChar char="§"/>
            </a:pPr>
            <a:r>
              <a:rPr lang="en-US" sz="2000" dirty="0"/>
              <a:t>Have stronger relationships</a:t>
            </a:r>
          </a:p>
          <a:p>
            <a:pPr marL="568325" lvl="1">
              <a:lnSpc>
                <a:spcPct val="150000"/>
              </a:lnSpc>
              <a:spcBef>
                <a:spcPct val="0"/>
              </a:spcBef>
              <a:buFont typeface="Wingdings" panose="05000000000000000000" pitchFamily="2" charset="2"/>
              <a:buChar char="§"/>
            </a:pPr>
            <a:r>
              <a:rPr lang="en-US" sz="2000" dirty="0"/>
              <a:t>Perform better </a:t>
            </a:r>
          </a:p>
          <a:p>
            <a:pPr marL="568325" lvl="1">
              <a:lnSpc>
                <a:spcPct val="150000"/>
              </a:lnSpc>
              <a:spcBef>
                <a:spcPct val="0"/>
              </a:spcBef>
              <a:buFont typeface="Wingdings" panose="05000000000000000000" pitchFamily="2" charset="2"/>
              <a:buChar char="§"/>
            </a:pPr>
            <a:r>
              <a:rPr lang="en-US" sz="2000" dirty="0"/>
              <a:t>Are more successful</a:t>
            </a:r>
          </a:p>
          <a:p>
            <a:pPr>
              <a:buFont typeface="Wingdings" pitchFamily="2" charset="2"/>
              <a:buNone/>
            </a:pPr>
            <a:endParaRPr lang="en-US" dirty="0"/>
          </a:p>
        </p:txBody>
      </p:sp>
      <p:grpSp>
        <p:nvGrpSpPr>
          <p:cNvPr id="3" name="Group 2"/>
          <p:cNvGrpSpPr/>
          <p:nvPr/>
        </p:nvGrpSpPr>
        <p:grpSpPr>
          <a:xfrm>
            <a:off x="787776" y="1513494"/>
            <a:ext cx="3595288" cy="4424754"/>
            <a:chOff x="787776" y="1513494"/>
            <a:chExt cx="3595288" cy="4424754"/>
          </a:xfrm>
        </p:grpSpPr>
        <p:sp>
          <p:nvSpPr>
            <p:cNvPr id="16" name="Rounded Rectangle 15"/>
            <p:cNvSpPr/>
            <p:nvPr/>
          </p:nvSpPr>
          <p:spPr>
            <a:xfrm>
              <a:off x="787776" y="1513494"/>
              <a:ext cx="3595288" cy="4424754"/>
            </a:xfrm>
            <a:prstGeom prst="roundRect">
              <a:avLst/>
            </a:prstGeom>
            <a:ln cmpd="thickThi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29597" y="2891711"/>
              <a:ext cx="2139700" cy="2999238"/>
            </a:xfrm>
            <a:prstGeom prst="rect">
              <a:avLst/>
            </a:prstGeom>
          </p:spPr>
        </p:pic>
        <p:sp>
          <p:nvSpPr>
            <p:cNvPr id="14" name="Text Placeholder 2"/>
            <p:cNvSpPr txBox="1">
              <a:spLocks/>
            </p:cNvSpPr>
            <p:nvPr/>
          </p:nvSpPr>
          <p:spPr bwMode="auto">
            <a:xfrm>
              <a:off x="977473" y="1695419"/>
              <a:ext cx="3215894" cy="3840179"/>
            </a:xfrm>
            <a:prstGeom prst="rect">
              <a:avLst/>
            </a:prstGeom>
            <a:noFill/>
            <a:ln w="9525">
              <a:noFill/>
              <a:miter lim="800000"/>
              <a:headEnd/>
              <a:tailEnd/>
            </a:ln>
          </p:spPr>
          <p:txBody>
            <a:bodyPr vert="horz" wrap="square" lIns="91284" tIns="45642" rIns="91284" bIns="45642" numCol="1" anchor="t" anchorCtr="0" compatLnSpc="1">
              <a:prstTxWarp prst="textNoShape">
                <a:avLst/>
              </a:prstTxWarp>
            </a:bodyPr>
            <a:lstStyle>
              <a:lvl1pPr marL="341313" indent="-341313" algn="l" rtl="0" eaLnBrk="0" fontAlgn="base" hangingPunct="0">
                <a:spcBef>
                  <a:spcPct val="20000"/>
                </a:spcBef>
                <a:spcAft>
                  <a:spcPct val="0"/>
                </a:spcAft>
                <a:buFont typeface="Wingdings" pitchFamily="2" charset="2"/>
                <a:buChar char="§"/>
                <a:defRPr sz="2400" kern="1200">
                  <a:solidFill>
                    <a:schemeClr val="tx1"/>
                  </a:solidFill>
                  <a:latin typeface="Verdana" pitchFamily="34" charset="0"/>
                  <a:ea typeface="+mn-ea"/>
                  <a:cs typeface="+mn-cs"/>
                </a:defRPr>
              </a:lvl1pPr>
              <a:lvl2pPr marL="741363" indent="-284163" algn="l" rtl="0" eaLnBrk="0" fontAlgn="base" hangingPunct="0">
                <a:spcBef>
                  <a:spcPct val="20000"/>
                </a:spcBef>
                <a:spcAft>
                  <a:spcPct val="0"/>
                </a:spcAft>
                <a:buFont typeface="Arial" pitchFamily="34" charset="0"/>
                <a:buChar char="–"/>
                <a:defRPr sz="2200" kern="1200">
                  <a:solidFill>
                    <a:schemeClr val="tx1"/>
                  </a:solidFill>
                  <a:latin typeface="Verdana" pitchFamily="34" charset="0"/>
                  <a:ea typeface="+mn-ea"/>
                  <a:cs typeface="+mn-cs"/>
                </a:defRPr>
              </a:lvl2pPr>
              <a:lvl3pPr marL="1139825" indent="-227013" algn="l" rtl="0" eaLnBrk="0" fontAlgn="base" hangingPunct="0">
                <a:spcBef>
                  <a:spcPct val="20000"/>
                </a:spcBef>
                <a:spcAft>
                  <a:spcPct val="0"/>
                </a:spcAft>
                <a:buFont typeface="Wingdings" pitchFamily="2" charset="2"/>
                <a:buChar char="§"/>
                <a:defRPr sz="2000" kern="1200">
                  <a:solidFill>
                    <a:schemeClr val="tx1"/>
                  </a:solidFill>
                  <a:latin typeface="Verdana" pitchFamily="34" charset="0"/>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buFont typeface="Arial" pitchFamily="34" charset="0"/>
                <a:buNone/>
              </a:pPr>
              <a:r>
                <a:rPr lang="en-US" sz="2000" dirty="0"/>
                <a:t>The “Negativity bias” is a basic survival instinct from the beginning of time.</a:t>
              </a:r>
              <a:endParaRPr lang="en-US" dirty="0"/>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2"/>
          <p:cNvSpPr>
            <a:spLocks noGrp="1"/>
          </p:cNvSpPr>
          <p:nvPr>
            <p:ph type="title"/>
          </p:nvPr>
        </p:nvSpPr>
        <p:spPr>
          <a:xfrm>
            <a:off x="856337" y="0"/>
            <a:ext cx="8157028" cy="1066800"/>
          </a:xfrm>
        </p:spPr>
        <p:txBody>
          <a:bodyPr/>
          <a:lstStyle/>
          <a:p>
            <a:r>
              <a:rPr lang="en-US" dirty="0"/>
              <a:t>Review:</a:t>
            </a:r>
            <a:br>
              <a:rPr lang="en-US" dirty="0"/>
            </a:br>
            <a:r>
              <a:rPr lang="en-US" dirty="0"/>
              <a:t>What is the Confirmation Bias?</a:t>
            </a:r>
            <a:r>
              <a:rPr lang="en-US" altLang="en-US" dirty="0"/>
              <a:t> (page 43):</a:t>
            </a:r>
            <a:endParaRPr lang="en-US" dirty="0"/>
          </a:p>
        </p:txBody>
      </p:sp>
      <p:sp>
        <p:nvSpPr>
          <p:cNvPr id="116740" name="Slide Number Placeholder 3"/>
          <p:cNvSpPr>
            <a:spLocks noGrp="1"/>
          </p:cNvSpPr>
          <p:nvPr>
            <p:ph type="sldNum" sz="quarter" idx="14"/>
          </p:nvPr>
        </p:nvSpPr>
        <p:spPr bwMode="auto"/>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751" indent="-285673" eaLnBrk="0" hangingPunct="0">
              <a:defRPr>
                <a:solidFill>
                  <a:schemeClr val="tx1"/>
                </a:solidFill>
                <a:latin typeface="Arial" pitchFamily="34" charset="0"/>
              </a:defRPr>
            </a:lvl2pPr>
            <a:lvl3pPr marL="1142694" indent="-228540" eaLnBrk="0" hangingPunct="0">
              <a:defRPr>
                <a:solidFill>
                  <a:schemeClr val="tx1"/>
                </a:solidFill>
                <a:latin typeface="Arial" pitchFamily="34" charset="0"/>
              </a:defRPr>
            </a:lvl3pPr>
            <a:lvl4pPr marL="1599771" indent="-228540" eaLnBrk="0" hangingPunct="0">
              <a:defRPr>
                <a:solidFill>
                  <a:schemeClr val="tx1"/>
                </a:solidFill>
                <a:latin typeface="Arial" pitchFamily="34" charset="0"/>
              </a:defRPr>
            </a:lvl4pPr>
            <a:lvl5pPr marL="2056851" indent="-228540" eaLnBrk="0" hangingPunct="0">
              <a:defRPr>
                <a:solidFill>
                  <a:schemeClr val="tx1"/>
                </a:solidFill>
                <a:latin typeface="Arial" pitchFamily="34" charset="0"/>
              </a:defRPr>
            </a:lvl5pPr>
            <a:lvl6pPr marL="2513928" indent="-228540" eaLnBrk="0" fontAlgn="base" hangingPunct="0">
              <a:spcBef>
                <a:spcPct val="0"/>
              </a:spcBef>
              <a:spcAft>
                <a:spcPct val="0"/>
              </a:spcAft>
              <a:defRPr>
                <a:solidFill>
                  <a:schemeClr val="tx1"/>
                </a:solidFill>
                <a:latin typeface="Arial" pitchFamily="34" charset="0"/>
              </a:defRPr>
            </a:lvl6pPr>
            <a:lvl7pPr marL="2971007" indent="-228540" eaLnBrk="0" fontAlgn="base" hangingPunct="0">
              <a:spcBef>
                <a:spcPct val="0"/>
              </a:spcBef>
              <a:spcAft>
                <a:spcPct val="0"/>
              </a:spcAft>
              <a:defRPr>
                <a:solidFill>
                  <a:schemeClr val="tx1"/>
                </a:solidFill>
                <a:latin typeface="Arial" pitchFamily="34" charset="0"/>
              </a:defRPr>
            </a:lvl7pPr>
            <a:lvl8pPr marL="3428083" indent="-228540" eaLnBrk="0" fontAlgn="base" hangingPunct="0">
              <a:spcBef>
                <a:spcPct val="0"/>
              </a:spcBef>
              <a:spcAft>
                <a:spcPct val="0"/>
              </a:spcAft>
              <a:defRPr>
                <a:solidFill>
                  <a:schemeClr val="tx1"/>
                </a:solidFill>
                <a:latin typeface="Arial" pitchFamily="34" charset="0"/>
              </a:defRPr>
            </a:lvl8pPr>
            <a:lvl9pPr marL="3885160" indent="-228540" eaLnBrk="0" fontAlgn="base" hangingPunct="0">
              <a:spcBef>
                <a:spcPct val="0"/>
              </a:spcBef>
              <a:spcAft>
                <a:spcPct val="0"/>
              </a:spcAft>
              <a:defRPr>
                <a:solidFill>
                  <a:schemeClr val="tx1"/>
                </a:solidFill>
                <a:latin typeface="Arial" pitchFamily="34" charset="0"/>
              </a:defRPr>
            </a:lvl9pPr>
          </a:lstStyle>
          <a:p>
            <a:pPr eaLnBrk="1" hangingPunct="1">
              <a:defRPr/>
            </a:pPr>
            <a:fld id="{0437F5CA-9E55-4653-971C-52F3CAD47003}" type="slidenum">
              <a:rPr lang="en-US" smtClean="0">
                <a:solidFill>
                  <a:prstClr val="black"/>
                </a:solidFill>
                <a:latin typeface="Verdana" pitchFamily="34" charset="0"/>
                <a:ea typeface="MS PGothic" pitchFamily="34" charset="-128"/>
              </a:rPr>
              <a:pPr eaLnBrk="1" hangingPunct="1">
                <a:defRPr/>
              </a:pPr>
              <a:t>120</a:t>
            </a:fld>
            <a:endParaRPr lang="en-US" dirty="0">
              <a:solidFill>
                <a:prstClr val="black"/>
              </a:solidFill>
              <a:latin typeface="Verdana" pitchFamily="34" charset="0"/>
              <a:ea typeface="MS PGothic" pitchFamily="34" charset="-128"/>
            </a:endParaRPr>
          </a:p>
        </p:txBody>
      </p:sp>
      <p:sp>
        <p:nvSpPr>
          <p:cNvPr id="18444" name="AutoShape 2" descr="data:image/jpeg;base64,/9j/4AAQSkZJRgABAQAAAQABAAD/2wCEAAkGBhQSERUUExQVFRUWFxgYGBgXFBgXFxcUGBUcFxcYFxcaHCYeGhokGhUUHy8gJCcpLCwsFx4xNTAqNSYrLCkBCQoKDgwOGg8PGiwcHBwpLCwsKSwpKSwsLCkpLCwsLCwpLCwsLCwpLCwsLCkpKSwsKSwsKSwsLCwsLCkpLCkpKf/AABEIAK4BIgMBIgACEQEDEQH/xAAcAAACAgMBAQAAAAAAAAAAAAAFBgMEAQIHAAj/xAA/EAABAwIEAwYDBgUDAwUAAAABAAIRAyEEBRIxQVFhBhMicYGRMqGxQlLB0eHwByNicvEUFYIzU5IkY6LC0v/EABkBAAMBAQEAAAAAAAAAAAAAAAECAwQABf/EAC4RAAICAgIBAgQDCQAAAAAAAAABAhEDMRIhQRNRIkJh8IGh4QQUIzJxkbHR8f/aAAwDAQACEQMRAD8A5YGqehiCxwc3cFOlPA0qbA17A+BuIQfMso1v/lMIBRlBKPK0yccjcuLi0HsVmba+GY4bhzZHGZCxmj5qf8QlTBudTq926R4hI6yEz5if5noFnUaZdu0VMQzwFJlXASTBhN2LqeEjolhtS6rEmyGngnjqsvwlSQRIIV+nUU7Xp6Fs87NqjwGuB/VR1cI5xktcPQqYFHMrz6PDUEjnxUFiUHaLvM5qmUjRZWZTYAGPaIc47FS1+xZDS4vYGASXEwAOqbMLTp1I0AOlLlTD1syxAo0QTSa4hrRZryLOqPPBo4JVJ+DmkCctq0aRmlS793B1WRSmbaaTfE//AJGOid8uwWZ42BUqmkzfTTaGQPJoGm33j6Jiy3sVQwjQ0+Ou6DqDCdPMMHAfMpnwjm02NbqLZmGuAEnnA2Ezf5rnLyFR8CfX7N4Zo0k1Krhb+Y9ziTNyXB0egRjLm06dP4Q14+0ANXkDHhEclrUe5zyXEOa2dgACeg4qVlLU6Gt8cX8U+/ABcBbLT8yZUDZa4lpnSD4ehJ4+SFZrX1mCXF9Q+FgMWBALj92m2bnjsLm0tKi2kddR8EO2bDieQ5zvAAU1HIhPfuvWfOsBxMUy6WU2zYaW6Rtcgnil6Q6TexYoZDUp12NcWPovcO8cGFpAv4T4iQ02Ei8E7Jny7KGua1rR3VNkiKZhrr8BxHVQYXCVa1aSNNJtj6fZHVMReGiAlnOimPHYExXZKiJdSboeTMtJuefJCcdlTvvF54h0z/xMwmh+NhaOaHXUlkNEsK8o5G5/c1jq1NbJncHSYkfX2XTsHktN9NjmOkESSb6gYI/fVQZrkNOs3S9s8jxHkd1ayQjD0e6OpwZOmBJ0nYel1VzvRn9Kn3o5rhmfzcdQPCp3jf8AyLHfI0z6KfA1/C2YtEjieYlVH4qM3eCC3vXOYRxh7YHzgr1CqadQ2HxTBFr7gj3VaM7GnNslaac07AAkiSZESOPmuevcaNafsv36G4n5FPeVZoDr1uABFpJgdBPQ/JLHaPKtILbE6HOkcYIcPXf3SVapjxlxdoFZvUshrqwdTLeO/rxWrq5c0A8FUA3SRhSNEp2yvcFFsoqYhzgylqc47NF1BQwnNdT/AIe4FtCn3rWy94+KLBk7N9rppaJX2I1YYy7TRqT0Y4/QFUSa86dD55aTPtC7ri6pNMlrRqPEWXOM4wWMNRzgNIAtBmV0eJ0pMEZV2UqvOqqC0cj8R9OHqmU5MA2ALAWRjJ+zL3UWP7464uCNj5KerkuJb9lrx0sm5pCOLYAHZmob2915FiMSLdy73CyjyQvBnJe9f94+6mo46qNnFaAW2Psva04pVxOJcazXON5H1RvFZsH1PQJcxb5evHUTICNWCw7jKwIseCXhurdFjlcwORGq4hpAjgU2hdlCk9WmORYdjavRbjspWHAe6POIOLBgUrWhEh2YrfdHui3Z3sPUr1g15FNm7nbmOTRxcUeSBxZN2U7PVa1KqWkt1ju2vMhrNRh9TqQJAA3J6LpfZns9QwlPRSG0N1n4nEDcnzm3BW/9uZTotpUwGsZA3sABu4oN/vrRIaNUG0uAYTsTI+L0MLK3y0aYpR2EsyptLjVc6GsbFrEuvYHzMdUDzXNXvYAAWyL6jpY0DYGAXOd+7LbEYpzoe86jfSCPh/tHAfO+6qvxnhcNIJcAJ+71CKTA2jXBUa9Q/GxltwJgdXOsOWxUneva091UDiZ1F9OSCLCDIt6cUQwlTVTNJ0FgExtJJ3J3XswwMMa8bRBv7Rx5rm+6OSdWgbl1Wo1+uoxz3Os3TBa3mS10Ek22Ng0DqjuF7yo4tJc0CJkEETyniehhVW1gTRDTMAD14j3R9jidtlKUi0IWjR1aPC3goX05F1O6nCgrVICk/qbIV4BeLwxkEFTYSsRZ23NSh4Oy93cJaRRpmdYJhTswnEKBtMTyVrvS0gc+iZE39CtjMop1CC+m0uaQWktEtIMgg7gpdzHsXTeXOaXNc4km+oSTJsdhJ2Tc6qTwCq4itpFxZOpNaF4qS+JHMcZgnUXaDe2/Cei3zCKj6flpcY5tLSEe7VgOZrZEtv8AgUr4lullIjxEuBJ1R6LRB32YMsFB0tCzWw+qWmzhx5+fNUjl1Rt9Mjm24/T1RSsZqOa4Q9rjPI3my3uBKo4iKdAbHhzQ0barngQJgekp67HZyWDuTdp+Ho7iB5rnNOs+rWcTeSW9A3kmHKaxAF7tsTxkfCfUR7I8E1Qjk07OrYLGuI8QIvsVaNaTJQ7IsyFeiHfaFnf3Dj6i6I6QsjVOjUu1aJBVA2spqeOcNiquha6AuOCH+8O5fJZQ6Oq8uOFOplYPAKCrkzD9kT5K+2osVKidsnQEOQU5u0H0VqjkdL7g9lae8ranUQTYWkRtySl9wey3GSsa4Oa0AjkrbMQFJ3gKNsFI1LIWwavU3AGFNSGowP8AHXyXBMYTDF7omALknYBMeSQ1pc1uoxuTDGieL4uZ4CdkAeA4aRYDjeX+fIdFeo49waGfZH7/AMJuLoTkrCGNPeAS6Zklv2RBsQ3meZkrX/Ra2/CBAJBIsACPzUAe0b2LuPQCQr+HcatFpqO0aHEki2qCbeWx4oXQ9WD8Lgw9o7wkFwloB4cT5K1W7PM0jTqLuAJET7bIPVrtqvfU1EeGGidIkbRbhfyEq1UxtfS1gOsxOoHxRe02m0X+q52BV7F2rjGO0sp/ZgOOmJMfNHqVMaACB6rm9LEvFUaSW3uPLnITTgO0OkEVC5xkRAERHolcQxkvJcOXsfV1EfAZAFhqjc+Uq9VxYA5KjRxALC8bEk36pI7SdpH0nEi44j8lnlN6N+PEmrGrHZ6GzdAML2lD67mE/Zkehg/VIOYdrNR+KOnFL9XPajawe0wW/Od56IKLZRyS6R3PB5iOaJUMcHbLi2D7YPdG4mfkJ3TFlPbmm2GEnVyg3K5poCkmdOZdWC8Jfy/NC5oc5pbI2NlebjZgBcmM1YQ1KrmJ8J8lu1yr4uqE1g0IGY4t1Oq5p+F34odWJ0mnO06fyRjtXp4bygbCXGVshqzz83bozi8IwtNVzhrMQA2HAG+onj4tQQiudTbbc0eY0ENBMeIt2n4gXN+j/dU80wUOdpjyFt+hVEzK0KuVYYvxDaYIaH1Gt1HhJAlMWaZGcJXIadbSLyIdESHaeV0tVC5lQi4IM9bXH0XRcfhNZa8bPEucbkAgWA9V10znoqdlMxNKvpnw1BEf1Db8R6p6p4oHdcyxeYtFQGnqlhbJIAJLePsIXSGQ4Bw2IBHkRIUsq7spik6otCoF5zwqulbAqNFrJbLy0heXAs5iKlbhr9ip2nE8neyZ9fkthWWjl9CHH6i1GJIiHeyzSyqud5HmUziujWWZI6q0PcdLTtzI59AlcqGWNsSaWQVfvqankVQG9Qpwq0KbHljpDvsybO9efRS0cKw/5Kn6xf8AdmAaODgCXSizMCG0w770mf6QQAPfUVYwxpvdUaAPCQPcKziMEXs0h8R8NgY5fgkWVWO/2aVAqlQ1QWiQfaytljWDaTzKq0axojS8gHULgQL784n8VTxLHF0mYF7ze/VW5WZ3Bx2ixiHFxVfNMyn+S24A8V91DjMwAAa34iJ8h1WuBwB/6jrcR+YXJCt3omos1Uyw6Ww2Gatg4cfO9z0RTGP7pmk1NQLfFzA3Ia7iN7FAyx08+RWprAiLlrSb83flK5o5Mv06jHEEyDsD/wDrn6mwW1SiWnmXERax8uPohLHny39uF+at4TMzH9PIi8iII4AzsufQVT2H8fihSp6QdguV9ps11OKZe0GMquc1jGlzn7NEajIn4ZkeyB4jsPWPirAN6Ej5rBCSk7PYfwxE/BBrnF9TVxhrW7mLSTaJWtTAucSQCnfLuyrSbuEdLp0yrJaLPCGAzzEzzWmUktEFE4xRdpaNTYLXgyNy02dPkJ9+iIdocrGHxdSmwuLWkFjjZ1wHAwLcV1vEdkMPVaD3YEzcW4wgOc/wx7wk06jtYaANfiBA2E7j5ro5FfZKWJ/KwD2a7YPqkU6zr7NdsCeR6/VP+ExFNjbuEpB7I9gnHEvGLYWtpQdJ2qGSBB4tsSY6J7xbsNT2pM1cBAU8nFPori5tfEEqWOlpcNuHXy6KhisVOy9oq1I8MDgBwHkpDgNIvMpUMxQzbCl7tzZVWYTRBTJj8PbzQvE0hHktMZdUZZx7sEvqEOkcCD7XChzasHO3mw25qzVbxHBaYmk0Uy8N1GOG+yumZZxFjNGQBxJt+X4p2ZjXMpNeT/0mhotZ1QNgm/IyOcgpGzCoXsdzBBHnKNjMf5FOk4HwiJGx8+t07jdEU6BlCS5ztyQfqun9nHE4WkTvoA9rD5AJP7LZIKtTU5rjTAmdgXWgTx42Ce2U4AAsBYAbAJMrvopjXkn0rBYoTK9JUaK2b3XlDpPNZXUdYHDFnQsqShQL3BrRJJgJhS7kmV99UAPwi7vIcPVM2Z5i1giwW+W5eMPTjdxu48z06Jd7SjU07hQm70bcMOKtgjtFmEiDediOB6FDMt7WkeCobiwdzHVB8ZiHDwkyOHmtst7POxHjJLGiwMXdzjoOaRRvovJqKthvJs9/9U4Tao23mL/SU7UcXbyXMf8AS4enUbDq1QtMyxzWiR/VB+Up87GYZ9Umq+RSHwNJ1FzuZIAEDy38krxtDLMmg/g8uF3vEu3/ALeQHVDs8JDTxCLYnE6CTEg7jYiEndpc9DWEtMzaOIKakJyYCyyr3lV43jjyB5opiMWRABsOHNJWXdp3Yd9RwaHF8b7CJ4DfdQHtRWc/VqF9hobA9IstcIujzczXN0P1WtIA8tXQGR7qs+qBxgbQDf8AfuljA9qXizgCDxiDfj19Uw4d4e0abC0+W6LVCJ2TssASftTAuZ4AQNjy5oVnPaPufDTPjkNc4XbTk7DgX7yeHzW+b5maVF0AteSWTedOgGW8iZI90oupB0sB8Nem1zCf+43h5yCPVY23mk4/Kt/X9D0MWNQipPb/AC/Uaf4ZZo0YjEPqmXt8LSdw2bn1gKftN2r1PeBfgOMJAZULS2o1xaXjQ4j7NQcT52VapWeZLpJaYeOY5qvpK+tDPI/OxxynPmhsE31W6g/qulZPGqZnSz5u/wAFfPrfA6Jlrtj0Tr2b7X1GMdSkajFz9poEAi/uEJ4/YRZeO9HaMubFOn6n3cVfpMElI3ZztzSc5tKodDgAGybOMcDtO5hPFJwNwppU+xnLkrRVzPKm1GxtxB2IPohg7PM1apeHciQ4DykFMe6rVTwKEorY0JvRTY1zfLyVXEvBV+oLIViyBxQHegTmLvkgmNcAIV3McVvxQw0i+5VkZ5EVGnqBEbqwMJpVzBUhsNgpsdRmw6JuQnEVM17KawH07EO1FuwdG1+BQWvnjqToOGAaDB1gucfM8D5QuoYah4ACoKmEI225G4PpzTPIxfRQPyfO290zSJplstIsQORHMFHMPimv+Ez04+yXKuHayA1ukS6w2E6Sfmo9cXFvVBSJNU6G7QtXNQLDZ25u/iHXf3/NFsNmbH7GDyO/6prASwVhSyvLrOApYm7s3k/dt1u+Nw2+638ygWUUQazAfvD5XTyWpZMrjS2U8YbFJee1XXsSOic8YYBSPnuJgmCpGoUsRvMA32IkeoWuZZvUqnQYYz7rdiOp4jpsrFYat+PFC8RQeXBgBL5gAAkuPSN0YumPKKkrL2U4J1Wqykzd5AH4nyABPouzYbBto02sbIaxsA8TzJ67n1SV/D/s+6gXVsQA15GljCQS0H4nOiwJsI33RftF2jDGnSbrpdk6IM+zfRN5HMbj8/Jc2z3PNZ8NjsSLA+iznWaOquJkj9/NVcj7N1MY54Y4N0AS43udgBxNj7IqPFWxXK3SNu0OR0qeFpVmuPeENDxMteXX9CNrWMJcpPm4V3tC99N/+mNUVBRJEgQJ4+ZHw+hQdtQtMtP5HzC1YrUezH+0cXP4RjynLXVfFwmPPzPBOdLDhto0gARsfTbeyodlM0oYim2nT/l12tju3R4zFywmzuJg3RapQIdBEkQbiBtB+vRCUrEUaKOZ0A9hDjvafun7Lj6mDtYnkkruHQ6lBD2E1KfMOHxsHtIXQCQYBmD8Q5jaD9Eq53RFQvdSM1KDgHkdB4XHn9x3UTxWSX8OfPw9/wCzdhnyjw8rX39+QFWc13iNqdaz/wCiqOPvfyKq1ZbJMa6dng7PZsD++iuPe27iIpVrPH/bq/u/koquHLjoeAalPb/3KfC/OFsgk3TEm6Vr7+9P8GD6eHEGbEzAnhcxf+35rLQT4bhwJLCd7firjPEBccJuHcBIIN9g75KDEUPIObPMXHEcPsu91eePkvqZIzp9+TTGY01GtJtUaQHDaYNnDrz9F1j+HXbk1CMPWd4/sE/aG+n+4fMLkVelrkj4m2cBxjiFjCYkgtcHEFpBBBggi8grLKPNU9lVJ43a0fUZxsKjiM0E2XIsB/FdxphtVvjAjUNndSBsVZw/bnXcO/TzWZ45eTassNo6k/HSELxQLks4LtYTsQf35otQzmd0vGg87NKuXFy9/pA0cJ+ixVzwGwVSpiS4wJTCF6hDfUqw1wQ55IU+EeSVwArQaHbfsrd1O8KXCNtb981vXaGNLzYAEpWyiQrZwB3pA+yPmf8ACF4mzSrHeaiXndxn02AUVenIVUYpd9k2Ep6mDyUD2wYU2FqaWwvYlkwfVFOhWiH/AFVThVfHmV5YIXk3ITiNGUia9P8AuHyv+CfWiySezxnEN8nfROupLLZohop41kgpI7Q5fYkDZP2IbZB8TgQ4RG/NSfRpj2jmWXZXVr1hTpDf4ifha3i4/u66hlnZ2lQaNIBfEF5HiPO/AdApMty9tJsNaATuYEnzKmxOIi3FcM7BuY7Fc57Rkh26fsfXt6LnXafFAusmhsWbVC3mWK0NJVXKO1tbDsf3Z0l4I9eY6i91DnNewE77xyH6oSapMCbDYTsOQWlRUtmRzcNEs+p49VkqNpstiVYys0O4IsQbEcD0TxkPbmq6KWIAq2hrzap5Od9r1E9UkAKem+ErVhTo6nRxbXgvYZjcE+Jt+fEb3HRBKGSCi8vplzmjUC2NRcx1yx7dzJnxiXbWMXE5VmBI1T4hysU00apqMBdDXjlYchPIqUoppxemUi2naFLG0G0zqHiw9UX6Dgej2mxVQ0DIpE/zGXov4PbuBP09k042gDqDxDXGXx94n/qDmY+LmDzAS5iMHpPcvMCZpVODSbgT907hRxNxfpy/B+6Nlqa5r8fp9/4KjyHeMCCCO9ZpmDcamg8N1qHWF4kTxbxnjI+/7lXW4Z73T8OIYDqadqreMczG4/YjGCL5NOzftjVHdkb26yQPNb1mio/E9GWeGV/Ct/f9vYHk/a9vkCeokQPVDg6A7ib3RKo6TbYfQbIUweE9SpK38T8iSfyrwaNUlJxBlpIPMKSlR2U5Zp5IihHLc+fTMuY1/mLo9R7XNdw0+YSeOq0qO4C5SOCYyyNHRcJnVJxu9vuiZz2i0WcFy/D4eDfc2J8xZSUKpgXuPwS+iOs9HRKOcd6+GpvyrBgASuJsz+pQcHDjy3/JOfZvtbVrzpe10RINnR5D6qUoNF4ZEzqlJzQl/tbmVhSad7u/tHD1NlVp5sQ0ufsOu55Dqg9R5c4uduTJ/Aeiml5GyT6pGQT+K9uo3OJspTCYgV3i/RXXbKuQtnYgG37hcca92F5akBZXHUOHZVv86eTT9QE3hKvZJkveeg+v6JqCMtlYfymr7qE01NCiqvgJGVj7Ihr1NIshFTEcSrWKfKA4/E8AgkPJ0gbnGPNzJjYQkLMHOLiSCnTEstqIk8NvdJ+NJBJ59VeCMs5MV86pkOaTsRt1H+UPYVezypLmjiAfmUPYtEdGeWydpWxK0aVsAmJmQtwVqshEBcy/Eljw68AzHPqui5ZD2S24Ik9TyHI7dFzNpTN2ZzjuzoefC6wPL9FOURosbXYBr9Q1FrjBZNhMzE7ibQeaW61IXoVhDZ8LiI0Hkf6SfaZ2NmQOkA9POwvB9eCgzCgyr4akAj4X3jyJ4jhPBZ5wU1T/AOF4TcHaFqthnS2jUJFQH+TVm87hjjz5Hjso+0eO7tvct0h7oNcttqfEQOguI6u5oxhappP0VhtHdu4tvYTsW8uU+yZjGnvHOIO53+QUsanOfGfy9/19jVlyxULht/l7mKDdxPBDqjogCbWHL9UYp4YC55T8uKAtddbzzkT03lbF0rDFNSpoAIiSVYyyhrqtZIbqIaCdgeHubeq2FAL1GjBtvwjgVwUTVKRDjwIMFQx4z1v+aOZiz+cHOECq0OI/r03H/l9UOxOGgyOB+R4IpgaM4bLWVnNpvJGrZw4OMATzCxgexmJBc6RScw+El0SZiZBloi8kXUdWqNBE3af/ALIke14cGNcYkCY+8LHVzJieO6SV+B4tDTTe57WB1TUWASYgPeBd0Rtcx78VivX0C9vIyEBpYhsS10dZsUTw7KtiQNPNwIt1BWdoqmb/AO5DhJPkpKdd7tgt6bGkna3LZXKZAQCVqoIbc/kFHTxTW3MlQ42tqceQ2/EqtiKZc0gGJEfJMokZZO+iV2YVJsLeS8lFzrn81hV9NC2z6G7KYeGOdzP0H6lMB2Q3JaOmiwdAfe/4onKz+TdVJEUqrXcrLyh+LdZKysQbj68AlAalaZKmzrHgWnohNfEDTBgefNMhJsoZ5mENgJQxFYlXM0rEuPFCMRWhpPJXiqRmkwFjqk1HH09rKJpWI4rLQrIkyZrltK0bssgIiG4UgUYUgRFJGFT03QqzVM1y44dOzGYmo3QbkWEk/vhEotj2Ry8+Jt+7pa7IP/mO/tnyv0vfZMuKqWB4XMX9j7KElTKxfRRdigG6agln2Tu5gM7SLjoh2e5Y51NpZFRu8t2P9XnFo4Qos6xWlpJHRoJ3ff5Dc+3FL2XdpauHcQ10tcZe07E8SDwPUIpHMkzUGlRAdu+3UD/CC02Wn9lWs5zLvqhcJgCGg79ZVOkE4hPKssMjlHzVZpUzUQBPAhpqMLiNJI8PqmilgsM2hUMAvJMWJiDaEjtdBlM1WtppMHMD5pJIZMs53hu8wrajd6cE+ROmR/y+qXn1SWE8SP8A5D9hMuVEf9N+z2ubfYEtOk+eoNS49kggbwflb8V0fYLKLBLiDeYPy/RDXN0uI5Eong7Ob5QfOUJrVTJPMn6pwBNoq02F12tOkjmHEAtI9E2dnc9FRsVd2mN7G31+SCZvV1UWcZiP+DGthQ4fCOptBNpItx8/mk48l2G+OjoDgCJbAHL8lo+oA0k8PeeCpv7PVmsZUpPuWg6CJuRJEG303S/jcxrB3jMwfugAdOc9CoqFso5dBny+a0iVXwONDxbfiFcJgcJ+iZozg9+Vsk+AexWVPqPVeRtnHecM2AByAHsFUzXtBQww/m1WtPKZcfJouuZ5/wDxKrVJbSJos2tBqkRxds3yF0mVMUS4nidyTLj5k3SxxN7Nksqvo6hif4mBxLcPQqVDzcdA8+JhB8w7UY5+wosB6Fx+ZSjk2eihqDmlwcZkb/NHaObMrg6dxuCLrnHj4F9SUvIFzTEYokF1Rpv91CMZmeIHhcQQj2Nff9EHzIJosRt+4MZmkmHS0/IrTFeIQsVWA7rSi7RY3b14H8k7QLKjqMLXu0RqUlVexMmBkMLzeqzK8mQhst1osgpgEo/cBSMdBUDSpWoADXZ3Hd3WaedvfmnOqyQ4mzGjUTExPAc3Gdv0XOqTiCI3+nVP+IzFoy9r93Obv/XJaT5qUl2PFiD2jzd1WrbwtaNLW/dEzf8AqPFBSZW1W7i7mV6kyUxxq0K1Rp7XW9LC3kqQU/kiA85kEwQshqzZb02SuBRmrQLQCRZwkHmFewbi5zATLW/U7A+tkaw2EY7DDV4jaI2HXnNkEqNcwnTwPqkuxqoMvxEYimGkaQWcLlx39JlL3eHW7zcPmpKOKl7XCbOBI/qBXsZT01Xj+s/VFILKeHPMxGpC6wMkDZEq1QR5alVqOBIjjARAMOGY0Nadw0mPM/4V3KqBxFamzg4megBkn2CFUDDHDnceabv4d4IzUq/d8LfN13fKPdBukBdsen0mlsbcunJL+a5LTqE94yTHxCxI8+I6FHlh9CRe/wCHkoNWXTOc43su6ke8w79Q5GJHTkUNxGNe0gd28O5Fpj05p8zPLal4kjm0X/5D8kGbBJD3SBeD14+W/sim/JKVWLfdVjfS+/8AVHymy8mTXT5fv2WUOw8l7Cw8qMouzANETc9VKKDQbAeyo8qHWJi/3TibBWqNEsG5k8kQcVQxDkjm2MoJFSri3NvqKr1cxcRfZYrCVSqP5pkKzP8ArOYW3eg8VSe660VBaGI05a08x+lvZUKzIR7s7hxVwTuDqTzfm13ij0M+6FVqcknl9VwGC3NWFPWCrOKdCM3leC1CyEQG8qVjlCxTU22nkuOLVAc/X8lPjc1P+nNMmzZLY5nn0Fz5lU5gKljHeH1H5pTkV46qWk6FllIQvMZJQHLFCoQVZ7wHp9FXpujqt3OlcAkpVNToPPgFZfQk8hHDmqlNo68v8Kw/GRIi6DOGXL8KW0rxDRaDJJN/oUOGHcX2aYnkiuUZiO7a5zRIbuBfluTyXmYvUXECIsPX/CS2hugCAO+b1e0Dn8QlVcUS6o8/1uPzWuJq/wA4EcHj5H9FLmDdNV4H3j9U6FZT0gh88AfooQwF1MDlKlxNOGvv0UmWYQFznH7LR7udH4IgLLrLq/ZPKxSwzG/aPjd5uvHtC5lRaDUYHXbqaD1GofmuzPdp2STHgRnD33VhzxFlE13NbtqiJhTooatqXSP2wyLQTXpggTLtJjSTuY2g+ScKtWdrKImd7oitWcm/3x/Jv/ifwK8uiO7L4Yme6bfzH4rya0LR/9k=">
            <a:hlinkClick r:id="rId3"/>
          </p:cNvPr>
          <p:cNvSpPr>
            <a:spLocks noChangeAspect="1" noChangeArrowheads="1"/>
          </p:cNvSpPr>
          <p:nvPr/>
        </p:nvSpPr>
        <p:spPr bwMode="auto">
          <a:xfrm>
            <a:off x="0" y="-1179513"/>
            <a:ext cx="4173538" cy="2465388"/>
          </a:xfrm>
          <a:prstGeom prst="rect">
            <a:avLst/>
          </a:prstGeom>
          <a:noFill/>
          <a:ln w="9525">
            <a:noFill/>
            <a:miter lim="800000"/>
            <a:headEnd/>
            <a:tailEnd/>
          </a:ln>
        </p:spPr>
        <p:txBody>
          <a:bodyPr lIns="86493" tIns="43247" rIns="86493" bIns="43247"/>
          <a:lstStyle/>
          <a:p>
            <a:endParaRPr lang="en-US" dirty="0"/>
          </a:p>
        </p:txBody>
      </p:sp>
      <p:sp>
        <p:nvSpPr>
          <p:cNvPr id="18445" name="AutoShape 4" descr="data:image/jpeg;base64,/9j/4AAQSkZJRgABAQAAAQABAAD/2wCEAAkGBhQSERUUExQVFRUWFxgYGBgXFBgXFxcUGBUcFxcYFxcaHCYeGhokGhUUHy8gJCcpLCwsFx4xNTAqNSYrLCkBCQoKDgwOGg8PGiwcHBwpLCwsKSwpKSwsLCkpLCwsLCwpLCwsLCwpLCwsLCkpKSwsKSwsKSwsLCwsLCkpLCkpKf/AABEIAK4BIgMBIgACEQEDEQH/xAAcAAACAgMBAQAAAAAAAAAAAAAFBgMEAQIHAAj/xAA/EAABAwIEAwYDBgUDAwUAAAABAAIRAyEEBRIxQVFhBhMicYGRMqGxQlLB0eHwByNicvEUFYIzU5IkY6LC0v/EABkBAAMBAQEAAAAAAAAAAAAAAAECAwQABf/EAC4RAAICAgIBAgQDCQAAAAAAAAABAhEDMRIhQRNRIkJh8IGh4QQUIzJxkbHR8f/aAAwDAQACEQMRAD8A5YGqehiCxwc3cFOlPA0qbA17A+BuIQfMso1v/lMIBRlBKPK0yccjcuLi0HsVmba+GY4bhzZHGZCxmj5qf8QlTBudTq926R4hI6yEz5if5noFnUaZdu0VMQzwFJlXASTBhN2LqeEjolhtS6rEmyGngnjqsvwlSQRIIV+nUU7Xp6Fs87NqjwGuB/VR1cI5xktcPQqYFHMrz6PDUEjnxUFiUHaLvM5qmUjRZWZTYAGPaIc47FS1+xZDS4vYGASXEwAOqbMLTp1I0AOlLlTD1syxAo0QTSa4hrRZryLOqPPBo4JVJ+DmkCctq0aRmlS793B1WRSmbaaTfE//AJGOid8uwWZ42BUqmkzfTTaGQPJoGm33j6Jiy3sVQwjQ0+Ou6DqDCdPMMHAfMpnwjm02NbqLZmGuAEnnA2Ezf5rnLyFR8CfX7N4Zo0k1Krhb+Y9ziTNyXB0egRjLm06dP4Q14+0ANXkDHhEclrUe5zyXEOa2dgACeg4qVlLU6Gt8cX8U+/ABcBbLT8yZUDZa4lpnSD4ehJ4+SFZrX1mCXF9Q+FgMWBALj92m2bnjsLm0tKi2kddR8EO2bDieQ5zvAAU1HIhPfuvWfOsBxMUy6WU2zYaW6Rtcgnil6Q6TexYoZDUp12NcWPovcO8cGFpAv4T4iQ02Ei8E7Jny7KGua1rR3VNkiKZhrr8BxHVQYXCVa1aSNNJtj6fZHVMReGiAlnOimPHYExXZKiJdSboeTMtJuefJCcdlTvvF54h0z/xMwmh+NhaOaHXUlkNEsK8o5G5/c1jq1NbJncHSYkfX2XTsHktN9NjmOkESSb6gYI/fVQZrkNOs3S9s8jxHkd1ayQjD0e6OpwZOmBJ0nYel1VzvRn9Kn3o5rhmfzcdQPCp3jf8AyLHfI0z6KfA1/C2YtEjieYlVH4qM3eCC3vXOYRxh7YHzgr1CqadQ2HxTBFr7gj3VaM7GnNslaac07AAkiSZESOPmuevcaNafsv36G4n5FPeVZoDr1uABFpJgdBPQ/JLHaPKtILbE6HOkcYIcPXf3SVapjxlxdoFZvUshrqwdTLeO/rxWrq5c0A8FUA3SRhSNEp2yvcFFsoqYhzgylqc47NF1BQwnNdT/AIe4FtCn3rWy94+KLBk7N9rppaJX2I1YYy7TRqT0Y4/QFUSa86dD55aTPtC7ri6pNMlrRqPEWXOM4wWMNRzgNIAtBmV0eJ0pMEZV2UqvOqqC0cj8R9OHqmU5MA2ALAWRjJ+zL3UWP7464uCNj5KerkuJb9lrx0sm5pCOLYAHZmob2915FiMSLdy73CyjyQvBnJe9f94+6mo46qNnFaAW2Psva04pVxOJcazXON5H1RvFZsH1PQJcxb5evHUTICNWCw7jKwIseCXhurdFjlcwORGq4hpAjgU2hdlCk9WmORYdjavRbjspWHAe6POIOLBgUrWhEh2YrfdHui3Z3sPUr1g15FNm7nbmOTRxcUeSBxZN2U7PVa1KqWkt1ju2vMhrNRh9TqQJAA3J6LpfZns9QwlPRSG0N1n4nEDcnzm3BW/9uZTotpUwGsZA3sABu4oN/vrRIaNUG0uAYTsTI+L0MLK3y0aYpR2EsyptLjVc6GsbFrEuvYHzMdUDzXNXvYAAWyL6jpY0DYGAXOd+7LbEYpzoe86jfSCPh/tHAfO+6qvxnhcNIJcAJ+71CKTA2jXBUa9Q/GxltwJgdXOsOWxUneva091UDiZ1F9OSCLCDIt6cUQwlTVTNJ0FgExtJJ3J3XswwMMa8bRBv7Rx5rm+6OSdWgbl1Wo1+uoxz3Os3TBa3mS10Ek22Ng0DqjuF7yo4tJc0CJkEETyniehhVW1gTRDTMAD14j3R9jidtlKUi0IWjR1aPC3goX05F1O6nCgrVICk/qbIV4BeLwxkEFTYSsRZ23NSh4Oy93cJaRRpmdYJhTswnEKBtMTyVrvS0gc+iZE39CtjMop1CC+m0uaQWktEtIMgg7gpdzHsXTeXOaXNc4km+oSTJsdhJ2Tc6qTwCq4itpFxZOpNaF4qS+JHMcZgnUXaDe2/Cei3zCKj6flpcY5tLSEe7VgOZrZEtv8AgUr4lullIjxEuBJ1R6LRB32YMsFB0tCzWw+qWmzhx5+fNUjl1Rt9Mjm24/T1RSsZqOa4Q9rjPI3my3uBKo4iKdAbHhzQ0barngQJgekp67HZyWDuTdp+Ho7iB5rnNOs+rWcTeSW9A3kmHKaxAF7tsTxkfCfUR7I8E1Qjk07OrYLGuI8QIvsVaNaTJQ7IsyFeiHfaFnf3Dj6i6I6QsjVOjUu1aJBVA2spqeOcNiquha6AuOCH+8O5fJZQ6Oq8uOFOplYPAKCrkzD9kT5K+2osVKidsnQEOQU5u0H0VqjkdL7g9lae8ranUQTYWkRtySl9wey3GSsa4Oa0AjkrbMQFJ3gKNsFI1LIWwavU3AGFNSGowP8AHXyXBMYTDF7omALknYBMeSQ1pc1uoxuTDGieL4uZ4CdkAeA4aRYDjeX+fIdFeo49waGfZH7/AMJuLoTkrCGNPeAS6Zklv2RBsQ3meZkrX/Ra2/CBAJBIsACPzUAe0b2LuPQCQr+HcatFpqO0aHEki2qCbeWx4oXQ9WD8Lgw9o7wkFwloB4cT5K1W7PM0jTqLuAJET7bIPVrtqvfU1EeGGidIkbRbhfyEq1UxtfS1gOsxOoHxRe02m0X+q52BV7F2rjGO0sp/ZgOOmJMfNHqVMaACB6rm9LEvFUaSW3uPLnITTgO0OkEVC5xkRAERHolcQxkvJcOXsfV1EfAZAFhqjc+Uq9VxYA5KjRxALC8bEk36pI7SdpH0nEi44j8lnlN6N+PEmrGrHZ6GzdAML2lD67mE/Zkehg/VIOYdrNR+KOnFL9XPajawe0wW/Od56IKLZRyS6R3PB5iOaJUMcHbLi2D7YPdG4mfkJ3TFlPbmm2GEnVyg3K5poCkmdOZdWC8Jfy/NC5oc5pbI2NlebjZgBcmM1YQ1KrmJ8J8lu1yr4uqE1g0IGY4t1Oq5p+F34odWJ0mnO06fyRjtXp4bygbCXGVshqzz83bozi8IwtNVzhrMQA2HAG+onj4tQQiudTbbc0eY0ENBMeIt2n4gXN+j/dU80wUOdpjyFt+hVEzK0KuVYYvxDaYIaH1Gt1HhJAlMWaZGcJXIadbSLyIdESHaeV0tVC5lQi4IM9bXH0XRcfhNZa8bPEucbkAgWA9V10znoqdlMxNKvpnw1BEf1Db8R6p6p4oHdcyxeYtFQGnqlhbJIAJLePsIXSGQ4Bw2IBHkRIUsq7spik6otCoF5zwqulbAqNFrJbLy0heXAs5iKlbhr9ip2nE8neyZ9fkthWWjl9CHH6i1GJIiHeyzSyqud5HmUziujWWZI6q0PcdLTtzI59AlcqGWNsSaWQVfvqankVQG9Qpwq0KbHljpDvsybO9efRS0cKw/5Kn6xf8AdmAaODgCXSizMCG0w770mf6QQAPfUVYwxpvdUaAPCQPcKziMEXs0h8R8NgY5fgkWVWO/2aVAqlQ1QWiQfaytljWDaTzKq0axojS8gHULgQL784n8VTxLHF0mYF7ze/VW5WZ3Bx2ixiHFxVfNMyn+S24A8V91DjMwAAa34iJ8h1WuBwB/6jrcR+YXJCt3omos1Uyw6Ww2Gatg4cfO9z0RTGP7pmk1NQLfFzA3Ia7iN7FAyx08+RWprAiLlrSb83flK5o5Mv06jHEEyDsD/wDrn6mwW1SiWnmXERax8uPohLHny39uF+at4TMzH9PIi8iII4AzsufQVT2H8fihSp6QdguV9ps11OKZe0GMquc1jGlzn7NEajIn4ZkeyB4jsPWPirAN6Ej5rBCSk7PYfwxE/BBrnF9TVxhrW7mLSTaJWtTAucSQCnfLuyrSbuEdLp0yrJaLPCGAzzEzzWmUktEFE4xRdpaNTYLXgyNy02dPkJ9+iIdocrGHxdSmwuLWkFjjZ1wHAwLcV1vEdkMPVaD3YEzcW4wgOc/wx7wk06jtYaANfiBA2E7j5ro5FfZKWJ/KwD2a7YPqkU6zr7NdsCeR6/VP+ExFNjbuEpB7I9gnHEvGLYWtpQdJ2qGSBB4tsSY6J7xbsNT2pM1cBAU8nFPori5tfEEqWOlpcNuHXy6KhisVOy9oq1I8MDgBwHkpDgNIvMpUMxQzbCl7tzZVWYTRBTJj8PbzQvE0hHktMZdUZZx7sEvqEOkcCD7XChzasHO3mw25qzVbxHBaYmk0Uy8N1GOG+yumZZxFjNGQBxJt+X4p2ZjXMpNeT/0mhotZ1QNgm/IyOcgpGzCoXsdzBBHnKNjMf5FOk4HwiJGx8+t07jdEU6BlCS5ztyQfqun9nHE4WkTvoA9rD5AJP7LZIKtTU5rjTAmdgXWgTx42Ce2U4AAsBYAbAJMrvopjXkn0rBYoTK9JUaK2b3XlDpPNZXUdYHDFnQsqShQL3BrRJJgJhS7kmV99UAPwi7vIcPVM2Z5i1giwW+W5eMPTjdxu48z06Jd7SjU07hQm70bcMOKtgjtFmEiDediOB6FDMt7WkeCobiwdzHVB8ZiHDwkyOHmtst7POxHjJLGiwMXdzjoOaRRvovJqKthvJs9/9U4Tao23mL/SU7UcXbyXMf8AS4enUbDq1QtMyxzWiR/VB+Up87GYZ9Umq+RSHwNJ1FzuZIAEDy38krxtDLMmg/g8uF3vEu3/ALeQHVDs8JDTxCLYnE6CTEg7jYiEndpc9DWEtMzaOIKakJyYCyyr3lV43jjyB5opiMWRABsOHNJWXdp3Yd9RwaHF8b7CJ4DfdQHtRWc/VqF9hobA9IstcIujzczXN0P1WtIA8tXQGR7qs+qBxgbQDf8AfuljA9qXizgCDxiDfj19Uw4d4e0abC0+W6LVCJ2TssASftTAuZ4AQNjy5oVnPaPufDTPjkNc4XbTk7DgX7yeHzW+b5maVF0AteSWTedOgGW8iZI90oupB0sB8Nem1zCf+43h5yCPVY23mk4/Kt/X9D0MWNQipPb/AC/Uaf4ZZo0YjEPqmXt8LSdw2bn1gKftN2r1PeBfgOMJAZULS2o1xaXjQ4j7NQcT52VapWeZLpJaYeOY5qvpK+tDPI/OxxynPmhsE31W6g/qulZPGqZnSz5u/wAFfPrfA6Jlrtj0Tr2b7X1GMdSkajFz9poEAi/uEJ4/YRZeO9HaMubFOn6n3cVfpMElI3ZztzSc5tKodDgAGybOMcDtO5hPFJwNwppU+xnLkrRVzPKm1GxtxB2IPohg7PM1apeHciQ4DykFMe6rVTwKEorY0JvRTY1zfLyVXEvBV+oLIViyBxQHegTmLvkgmNcAIV3McVvxQw0i+5VkZ5EVGnqBEbqwMJpVzBUhsNgpsdRmw6JuQnEVM17KawH07EO1FuwdG1+BQWvnjqToOGAaDB1gucfM8D5QuoYah4ACoKmEI225G4PpzTPIxfRQPyfO290zSJplstIsQORHMFHMPimv+Ez04+yXKuHayA1ukS6w2E6Sfmo9cXFvVBSJNU6G7QtXNQLDZ25u/iHXf3/NFsNmbH7GDyO/6prASwVhSyvLrOApYm7s3k/dt1u+Nw2+638ygWUUQazAfvD5XTyWpZMrjS2U8YbFJee1XXsSOic8YYBSPnuJgmCpGoUsRvMA32IkeoWuZZvUqnQYYz7rdiOp4jpsrFYat+PFC8RQeXBgBL5gAAkuPSN0YumPKKkrL2U4J1Wqykzd5AH4nyABPouzYbBto02sbIaxsA8TzJ67n1SV/D/s+6gXVsQA15GljCQS0H4nOiwJsI33RftF2jDGnSbrpdk6IM+zfRN5HMbj8/Jc2z3PNZ8NjsSLA+iznWaOquJkj9/NVcj7N1MY54Y4N0AS43udgBxNj7IqPFWxXK3SNu0OR0qeFpVmuPeENDxMteXX9CNrWMJcpPm4V3tC99N/+mNUVBRJEgQJ4+ZHw+hQdtQtMtP5HzC1YrUezH+0cXP4RjynLXVfFwmPPzPBOdLDhto0gARsfTbeyodlM0oYim2nT/l12tju3R4zFywmzuJg3RapQIdBEkQbiBtB+vRCUrEUaKOZ0A9hDjvafun7Lj6mDtYnkkruHQ6lBD2E1KfMOHxsHtIXQCQYBmD8Q5jaD9Eq53RFQvdSM1KDgHkdB4XHn9x3UTxWSX8OfPw9/wCzdhnyjw8rX39+QFWc13iNqdaz/wCiqOPvfyKq1ZbJMa6dng7PZsD++iuPe27iIpVrPH/bq/u/koquHLjoeAalPb/3KfC/OFsgk3TEm6Vr7+9P8GD6eHEGbEzAnhcxf+35rLQT4bhwJLCd7firjPEBccJuHcBIIN9g75KDEUPIObPMXHEcPsu91eePkvqZIzp9+TTGY01GtJtUaQHDaYNnDrz9F1j+HXbk1CMPWd4/sE/aG+n+4fMLkVelrkj4m2cBxjiFjCYkgtcHEFpBBBggi8grLKPNU9lVJ43a0fUZxsKjiM0E2XIsB/FdxphtVvjAjUNndSBsVZw/bnXcO/TzWZ45eTassNo6k/HSELxQLks4LtYTsQf35otQzmd0vGg87NKuXFy9/pA0cJ+ixVzwGwVSpiS4wJTCF6hDfUqw1wQ55IU+EeSVwArQaHbfsrd1O8KXCNtb981vXaGNLzYAEpWyiQrZwB3pA+yPmf8ACF4mzSrHeaiXndxn02AUVenIVUYpd9k2Ep6mDyUD2wYU2FqaWwvYlkwfVFOhWiH/AFVThVfHmV5YIXk3ITiNGUia9P8AuHyv+CfWiySezxnEN8nfROupLLZohop41kgpI7Q5fYkDZP2IbZB8TgQ4RG/NSfRpj2jmWXZXVr1hTpDf4ifha3i4/u66hlnZ2lQaNIBfEF5HiPO/AdApMty9tJsNaATuYEnzKmxOIi3FcM7BuY7Fc57Rkh26fsfXt6LnXafFAusmhsWbVC3mWK0NJVXKO1tbDsf3Z0l4I9eY6i91DnNewE77xyH6oSapMCbDYTsOQWlRUtmRzcNEs+p49VkqNpstiVYys0O4IsQbEcD0TxkPbmq6KWIAq2hrzap5Od9r1E9UkAKem+ErVhTo6nRxbXgvYZjcE+Jt+fEb3HRBKGSCi8vplzmjUC2NRcx1yx7dzJnxiXbWMXE5VmBI1T4hysU00apqMBdDXjlYchPIqUoppxemUi2naFLG0G0zqHiw9UX6Dgej2mxVQ0DIpE/zGXov4PbuBP09k042gDqDxDXGXx94n/qDmY+LmDzAS5iMHpPcvMCZpVODSbgT907hRxNxfpy/B+6Nlqa5r8fp9/4KjyHeMCCCO9ZpmDcamg8N1qHWF4kTxbxnjI+/7lXW4Z73T8OIYDqadqreMczG4/YjGCL5NOzftjVHdkb26yQPNb1mio/E9GWeGV/Ct/f9vYHk/a9vkCeokQPVDg6A7ib3RKo6TbYfQbIUweE9SpK38T8iSfyrwaNUlJxBlpIPMKSlR2U5Zp5IihHLc+fTMuY1/mLo9R7XNdw0+YSeOq0qO4C5SOCYyyNHRcJnVJxu9vuiZz2i0WcFy/D4eDfc2J8xZSUKpgXuPwS+iOs9HRKOcd6+GpvyrBgASuJsz+pQcHDjy3/JOfZvtbVrzpe10RINnR5D6qUoNF4ZEzqlJzQl/tbmVhSad7u/tHD1NlVp5sQ0ufsOu55Dqg9R5c4uduTJ/Aeiml5GyT6pGQT+K9uo3OJspTCYgV3i/RXXbKuQtnYgG37hcca92F5akBZXHUOHZVv86eTT9QE3hKvZJkveeg+v6JqCMtlYfymr7qE01NCiqvgJGVj7Ihr1NIshFTEcSrWKfKA4/E8AgkPJ0gbnGPNzJjYQkLMHOLiSCnTEstqIk8NvdJ+NJBJ59VeCMs5MV86pkOaTsRt1H+UPYVezypLmjiAfmUPYtEdGeWydpWxK0aVsAmJmQtwVqshEBcy/Eljw68AzHPqui5ZD2S24Ik9TyHI7dFzNpTN2ZzjuzoefC6wPL9FOURosbXYBr9Q1FrjBZNhMzE7ibQeaW61IXoVhDZ8LiI0Hkf6SfaZ2NmQOkA9POwvB9eCgzCgyr4akAj4X3jyJ4jhPBZ5wU1T/AOF4TcHaFqthnS2jUJFQH+TVm87hjjz5Hjso+0eO7tvct0h7oNcttqfEQOguI6u5oxhappP0VhtHdu4tvYTsW8uU+yZjGnvHOIO53+QUsanOfGfy9/19jVlyxULht/l7mKDdxPBDqjogCbWHL9UYp4YC55T8uKAtddbzzkT03lbF0rDFNSpoAIiSVYyyhrqtZIbqIaCdgeHubeq2FAL1GjBtvwjgVwUTVKRDjwIMFQx4z1v+aOZiz+cHOECq0OI/r03H/l9UOxOGgyOB+R4IpgaM4bLWVnNpvJGrZw4OMATzCxgexmJBc6RScw+El0SZiZBloi8kXUdWqNBE3af/ALIke14cGNcYkCY+8LHVzJieO6SV+B4tDTTe57WB1TUWASYgPeBd0Rtcx78VivX0C9vIyEBpYhsS10dZsUTw7KtiQNPNwIt1BWdoqmb/AO5DhJPkpKdd7tgt6bGkna3LZXKZAQCVqoIbc/kFHTxTW3MlQ42tqceQ2/EqtiKZc0gGJEfJMokZZO+iV2YVJsLeS8lFzrn81hV9NC2z6G7KYeGOdzP0H6lMB2Q3JaOmiwdAfe/4onKz+TdVJEUqrXcrLyh+LdZKysQbj68AlAalaZKmzrHgWnohNfEDTBgefNMhJsoZ5mENgJQxFYlXM0rEuPFCMRWhpPJXiqRmkwFjqk1HH09rKJpWI4rLQrIkyZrltK0bssgIiG4UgUYUgRFJGFT03QqzVM1y44dOzGYmo3QbkWEk/vhEotj2Ry8+Jt+7pa7IP/mO/tnyv0vfZMuKqWB4XMX9j7KElTKxfRRdigG6agln2Tu5gM7SLjoh2e5Y51NpZFRu8t2P9XnFo4Qos6xWlpJHRoJ3ff5Dc+3FL2XdpauHcQ10tcZe07E8SDwPUIpHMkzUGlRAdu+3UD/CC02Wn9lWs5zLvqhcJgCGg79ZVOkE4hPKssMjlHzVZpUzUQBPAhpqMLiNJI8PqmilgsM2hUMAvJMWJiDaEjtdBlM1WtppMHMD5pJIZMs53hu8wrajd6cE+ROmR/y+qXn1SWE8SP8A5D9hMuVEf9N+z2ubfYEtOk+eoNS49kggbwflb8V0fYLKLBLiDeYPy/RDXN0uI5Eong7Ob5QfOUJrVTJPMn6pwBNoq02F12tOkjmHEAtI9E2dnc9FRsVd2mN7G31+SCZvV1UWcZiP+DGthQ4fCOptBNpItx8/mk48l2G+OjoDgCJbAHL8lo+oA0k8PeeCpv7PVmsZUpPuWg6CJuRJEG303S/jcxrB3jMwfugAdOc9CoqFso5dBny+a0iVXwONDxbfiFcJgcJ+iZozg9+Vsk+AexWVPqPVeRtnHecM2AByAHsFUzXtBQww/m1WtPKZcfJouuZ5/wDxKrVJbSJos2tBqkRxds3yF0mVMUS4nidyTLj5k3SxxN7Nksqvo6hif4mBxLcPQqVDzcdA8+JhB8w7UY5+wosB6Fx+ZSjk2eihqDmlwcZkb/NHaObMrg6dxuCLrnHj4F9SUvIFzTEYokF1Rpv91CMZmeIHhcQQj2Nff9EHzIJosRt+4MZmkmHS0/IrTFeIQsVWA7rSi7RY3b14H8k7QLKjqMLXu0RqUlVexMmBkMLzeqzK8mQhst1osgpgEo/cBSMdBUDSpWoADXZ3Hd3WaedvfmnOqyQ4mzGjUTExPAc3Gdv0XOqTiCI3+nVP+IzFoy9r93Obv/XJaT5qUl2PFiD2jzd1WrbwtaNLW/dEzf8AqPFBSZW1W7i7mV6kyUxxq0K1Rp7XW9LC3kqQU/kiA85kEwQshqzZb02SuBRmrQLQCRZwkHmFewbi5zATLW/U7A+tkaw2EY7DDV4jaI2HXnNkEqNcwnTwPqkuxqoMvxEYimGkaQWcLlx39JlL3eHW7zcPmpKOKl7XCbOBI/qBXsZT01Xj+s/VFILKeHPMxGpC6wMkDZEq1QR5alVqOBIjjARAMOGY0Nadw0mPM/4V3KqBxFamzg4megBkn2CFUDDHDnceabv4d4IzUq/d8LfN13fKPdBukBdsen0mlsbcunJL+a5LTqE94yTHxCxI8+I6FHlh9CRe/wCHkoNWXTOc43su6ke8w79Q5GJHTkUNxGNe0gd28O5Fpj05p8zPLal4kjm0X/5D8kGbBJD3SBeD14+W/sim/JKVWLfdVjfS+/8AVHymy8mTXT5fv2WUOw8l7Cw8qMouzANETc9VKKDQbAeyo8qHWJi/3TibBWqNEsG5k8kQcVQxDkjm2MoJFSri3NvqKr1cxcRfZYrCVSqP5pkKzP8ArOYW3eg8VSe660VBaGI05a08x+lvZUKzIR7s7hxVwTuDqTzfm13ij0M+6FVqcknl9VwGC3NWFPWCrOKdCM3leC1CyEQG8qVjlCxTU22nkuOLVAc/X8lPjc1P+nNMmzZLY5nn0Fz5lU5gKljHeH1H5pTkV46qWk6FllIQvMZJQHLFCoQVZ7wHp9FXpujqt3OlcAkpVNToPPgFZfQk8hHDmqlNo68v8Kw/GRIi6DOGXL8KW0rxDRaDJJN/oUOGHcX2aYnkiuUZiO7a5zRIbuBfluTyXmYvUXECIsPX/CS2hugCAO+b1e0Dn8QlVcUS6o8/1uPzWuJq/wA4EcHj5H9FLmDdNV4H3j9U6FZT0gh88AfooQwF1MDlKlxNOGvv0UmWYQFznH7LR7udH4IgLLrLq/ZPKxSwzG/aPjd5uvHtC5lRaDUYHXbqaD1GofmuzPdp2STHgRnD33VhzxFlE13NbtqiJhTooatqXSP2wyLQTXpggTLtJjSTuY2g+ScKtWdrKImd7oitWcm/3x/Jv/ifwK8uiO7L4Yme6bfzH4rya0LR/9k=">
            <a:hlinkClick r:id="rId3"/>
          </p:cNvPr>
          <p:cNvSpPr>
            <a:spLocks noChangeAspect="1" noChangeArrowheads="1"/>
          </p:cNvSpPr>
          <p:nvPr/>
        </p:nvSpPr>
        <p:spPr bwMode="auto">
          <a:xfrm>
            <a:off x="0" y="-1179513"/>
            <a:ext cx="4173538" cy="2465388"/>
          </a:xfrm>
          <a:prstGeom prst="rect">
            <a:avLst/>
          </a:prstGeom>
          <a:noFill/>
          <a:ln w="9525">
            <a:noFill/>
            <a:miter lim="800000"/>
            <a:headEnd/>
            <a:tailEnd/>
          </a:ln>
        </p:spPr>
        <p:txBody>
          <a:bodyPr lIns="86493" tIns="43247" rIns="86493" bIns="43247"/>
          <a:lstStyle/>
          <a:p>
            <a:endParaRPr lang="en-US" dirty="0"/>
          </a:p>
        </p:txBody>
      </p:sp>
      <p:sp>
        <p:nvSpPr>
          <p:cNvPr id="18446" name="AutoShape 6" descr="data:image/jpeg;base64,/9j/4AAQSkZJRgABAQAAAQABAAD/2wCEAAkGBhQSERUUExQWFBUUGBgYFRgYFxwVFhoXGxgcGBcYGBwYHCYeFxkjHBccHy8gIycpLCwsFR4xNTAqNSYrLCkBCQoKDgwOGg8PGiwkHyQsNiwsMCwpLCwsLCwpLy0sLCwsLCwpLCwuLCwsLCksLCwsLCwsLCkpLCwsLCwsLCwsKf/AABEIARgAtAMBIgACEQEDEQH/xAAcAAADAAMBAQEAAAAAAAAAAAAFBgcAAwQBAgj/xABCEAABAgMEBQgIBQQCAwEBAAABAhEAAyEEBhIxBUFRYXETIoGRobGywQcUIyQyQmJyUoLC0fAzNKLhQ3MVkvFjU//EABsBAAMBAQEBAQAAAAAAAAAAAAQFBgcDAgEA/8QAOREAAQMCAgYHBwQCAwEAAAAAAQACAwQRBXESITEzQYEGEyNRYbHBIjJikaHR8CQ0QnIU8VKC4RX/2gAMAwEAAhEDEQA/AKgEiFS/3wyuK/0w1wpX+NJXFf6YiaU9qFR0H7hv5wSeIpF1le6y6aj4jE1JijXVPukvgfEYNrzaMZptim6Gf3XfpE+yXq5ivCYihVXX5RaNJD2Mz7F+ExD+UrFD0T1slzHqoTFNreac/Rwr2syjcweIRQErrqie+jc+2mN+D9Qh/wBeqEfSPVXuyHkjcP3A5pDvWv3pfBPhEcNhPtEfcnvEdN6Ve9Lp+HwiOSwq56PuT3iOsJ7IZeiuIR2Df6+iqT/xo8xVzjyPRnE/dSamd7m9bmVHy62+VMcuh1NaJRcfGjX9QjuvqgetqdqhGr6RAmwrSJqGHzJ741al9qgYPgHkpeXVOc/VV4mkL99E+xSdi/0mDxO+Al8H9X4KT5xmNMe1arGk1TNzSS22H26Cnsw3FQ7X84QcR2w8XKU8g7lnuTDOu3XNOMSF4eaPYaRHJiQFkbCRFkBpEa0vNwz5ia0Wof5GG3RV3tSt8B6qIxMey0pkuFMAtLbUK3bD5RRMWyJTceYfXEO9QoZ/SYqgVAPSYWrAe9o9V2w3XDzSdfCQTPB+geJUewU05ZMcwH6W7TGQBDOAwBVsFRoxgI7ihSv+qkr8/wCmGwQo3/P9L8/6YBoz2wQNB+4b+cEnkxR7qj3SXwPiMTYjKKTdQ+6S6aleIwdiG6Gf3TXFN0M/uu+2E8kv7VdxiRaI0QZilJUk4zJM2zj5ZhSQcNcwWIaK7amMtX2ndqMTK6VrExaJCjhVKUZsiZsBIE2WfpIJ6wdUNujsjmQTFvePX8yUXVsa+Vgd4+iY9AyES7WtUtKQifIRNQwZqjGkDUHIPSIaQaxySbEhJBAqlKkgvkFqClDg4DcI+7VMwJLEE5J2v5QJisDqiRsnhYnutxPJFwgMGiPy6RL0f3Uz8vhEclkotP3DvEdF4R7woE1ZPhEclmHPTscd8eot0Ldysody3L0VV2RiRXq848A749OdTsidUkp5fqUfWqN8Ccw51jygHJSQoF8iDlBy/wBLHrAJeqBk+1ULYlJd2Marhh0qGP8Aqpip1TuzVm1QIvan3ZW4p7/9wUlVSOEDrzp92XuwnP6hGYwm0rc1XU29bmEgvw6ocrkzPZL+/vSP2hMKjtaGu46ubMD60nsMNq3clPq8dgU04qGJDeJk2udl/UV3vFd6YkV85mG2TWIqp8tqQfODOir/ANQ8fD6hRGJjswfFbbozCLZKciqm6wR5xWxqiKXdWo2uS5Lcond8wiyolgNHnpXqqIz8PqV9wvXG4eK+pkpzlHkeqAjyJUP1Jvcrr5MQoX//AOL8/wCmHB4T7/ikr8/6YLpN6ERh/wC4b+cEmkRSLq/2srgrxGJw2UUi6n9pL/N4jB1fuxmm2K7oZ/dEbQeYX2HuiHyrRyM5E5IcoLkbR8w6QYuE4c08Ilt2NAcvMJVRKWcs+dQEg0cirnKkM+j9VFTwzul2ahntUTXRPkkZocL+icLBeizKlBeMnFkljiG4vl0kRoVpUrWF8jMEp/iwk4RtLBm1kvB/Rmh5EkOlIcCq1VU3E/CODCPqbp2z4m5eS+zlUP4oHnqxK0sa3Ufzgim6QOspAvWlrUvgnwiB1nHOTU5jXvgve+UOXxpIKFpGEpII5owkUo4p1iA8g85PEd8fIhaMDwVtTEOgaR3Krgd8emPP3jCf50xOXUkkT0gkCch3Do/UqFTFvhr9JBAmSjUc1Xf/ALhRMwUz6o1XBDegiy9SpetFp3Kx2FTykHalPhEcl4w9mmfb5iN2iFPZ5X2I8IjzTSXs837FdzxmZGjPbud6qqpz7TDkpktO6Gm4iazKfh/VCspP8aGO4v8AUmD6R4v9w3q9y5U9aLwOTnriU35Q1tmH7T/gmKthhI0nNA0pyag6Z0sJI20djuZJj90cl6qpc61/YPmFFVzOsYG34pVu3ZlTLXKAeigsnYlPOPc3EiK0i2g4c+c5HAZmE26t2ZkpVoWoYFEKlSioHUazDrwkhPFjDHOThYPQgAHYgAFStzmnQIdY2xlVIDtDR5/nzXOgjMbNe0lGqxkabMoqSCQz5cNUZEGRY2TNdsKd/wAUlcV/phrEKd//AIZXFf6YLo96EXQfuG/nBJrZRR7pD3RFfxeIxN8WUUa6KvdEUeqvEYY1265ptiu5Gf3RSd8P8aJLc7THJ2hclRZy6N7BiM2cM/XsisTiGyIj8/aUdM4qSplJWSDrBBpBWCUoq4Z4j4EZ61GVcvUvY7P0VJtml+UJQguh3J1F9daNGofc0Keh9J8wECjk4U/izIHTlxgubVylAuUk7ChXYrHXqhjBSPsWNHuqgNXT08bCf5C+y67LeSuWUg4mOIbi2riKdUCZSsj0xhtKZauaorX9LpQ/ByVdghpsNypk1AUQJRIepNXy5rEgdI4R+qaYxN03kDnrXWmxmnJ6sXt321fnJOSVuHjTPtSU5wOtumkyZQDuoBiEsSMNC70FaV7cold6L+Fa8CSuuQUQW6UtEvT0Uk7rDYk73tanG/s9Ewyiku2MFqt8OcKMyWxGcApN4VuAUknLjBOz6WcOoRd4fMaWFsO0D73SeohbK4u4lWS76ns0n/rT3Rv0iPYrH0K8JgXdDSSJlmlhKgSkYSNYZ9UGbQh5ag2aT3GIGo1VL/7HzTiDUG8lKSIYbkf11b0HxJhew7oK3etnILMwimEp/MWaHUzC+MtHFWFS3ShcB3J/mkElGPCoijEYhvALjsMLukborTME6X7VSXZ/jDgg62UKnZnrjiTasZKwupzfbBCx3gXKLKJUnYTToNSO0bo809PJSi8Z18fFTc+HuIuDdddi0gJgILiYPiSc97bu0a49mOohOo1PR3DVHukbGm0oE6ScMwZF2LgfCrYRqO/WDHt1rQlaFFR9olWFb5jZTUN20GP1ZVkwHRFjsPggI7tNnIkgU1R7HYFp/gjImdAd67aS95OFS/qObK4r7kw24t0Kd/zzJX3K7hB1LbrQiqAn/Ib+cElq1RQbnn3VP3K74nqlZQ/3MX7qPuV3wwrt1zTrFNyM/ujE00iB6XT7SZuUrvi9zGakQvTSfbzRT41+Iw36Ke/KPAeqhMV91qHaIUoLUlOsFVNRAJeDi1/Kn/Z/YRy3Ss4NqSDrSvwmKBde6qMRXMIYKOBJribWrd9OtnMNqutipah7XbbA57R6LnEHzwsHAEjyK+7jXSBUmfODj/jSdZ/E34dm3hB/SV7ZUteBHtFHY5T1mh6IE3y0ucKrPJClLIaYpwlCEnNL61EatQVwhNk2XA6lTACRq5zVZhkBr16oS2krZNJ4yHgndNTRRRmSU2aPqvm/loVOmgCWStbDm1ChtOqgeEY2IS5pCxhUMgcgSKeUUyWZKymWtfOOFJU5DuQw5up1AHhXKDivRlKnL5SdgmUASkFSQAH1pZzXshhKI6OIBx19wS6WRs0pMQ9lR0rBSCW1vG71h0kGprXgzPvin6U9ElkQhSguZIyFFcolyaAJUHqd8T7Sdy50oEj2gB+QFVOGYPR0x4jqGSC4X0QPIJAuAnn0YWROBcxy5y3NQ8f/AJD9gcRNdC2xVksyFID81RO34SSCGL14ZQRsN7pim5ZWBJyo1fqI+AcYRVOHy1E7nsR8bQGC5AzK5p2gTJKTO+bIPQ7nBz3f7jqCUqAAIYZDIjg2fTB6xlM8GXRR1oXQnelWR26jC5pvQa5RyLb+4+Rh7hlZFfqZ2aLjxOwobEn1b36ZcdXAarZfdfHLFJYqCtyhgPQpIbrT0xrmWp9fNOW0f7GuB02biGFdCMie47Y51WvmnFVqZsXah7OyD6+kYxmmwWsuuFYjI6QRSm4OzNMGhNLqRNwBRYghQ1GjjqOR3mDN2kqNstCx8CggbisZ9VeuJZpDSisQTLUQWZShmNwIyLRWbgJAsUptQUOpRiVxKlljgFQdjvZt9b/RE1U8T6kxs2ga800pjI8EZE+uS+nhUv8A/wBOX9yu6GmFW/8A/Sl/ce6CaU9q1GUA/UM/OCStkUC5p91H3K8on4NBFAuWfdvzq8oZV26TrFNzz+6MKI1RFbxSmtM4fWvxGLVMREXvCr3ub/2L8Rhp0T3so8B5qExX3G5r4uYn3xPBfhMPptRlrBekI1z/AO8RTPGP8FQ9W6Q+cCdJ3aFc0/CPMrrhWuA5pI0rpFZmqSonMpPHWek16YFTQspYVqx6TQ9B7zB+fYOUmFKjzksC+agHY8cOEdEdEyzoQCCyRmra2oDrbpMMaGN8j2kZ8k9q6mMUXt8dQHiEr2azTCpCqufLX/NkWfRilIFaAhyN+uFG6tllzprlsCKkcDzU9Jcnck7YdLTOCqDpgbHZGCRrG7WjXz4JHR6RaSeKCXs0pzpaASwCpqvAjvX/AOsD7vKK7RJD0SVTVcEjCj/NYP5IGadtjz5ralCWnggV/wAyqC92imWmbNWWcplp2sgOr/Nah+WOWl1VPy806c3QpgBtcmO8Wh02mUcDImiqVCmLakneIRrFoMIJxElY+UgprvB18YYrVeVKQTkBU1pCJpq/C566FkJbDtptObl8tQA3wbgtc+5jIu3v7j3JFWUxsHbCmFVsKeegMoAmlA6ahukCH6YOWSCQCCAah6HyiO6L06tJZblKixD5uQ/U3XwisXe0yhVmSpwcHNJ2sGB6RXi8C4sGueXM2fnqmgZKaaNzxs1cuCSL7aHEhacPwzcWB9Sk1Ug9FRwI4q9vteGViSmpGEnPnElj1A9UMXpaK7UiQJLqUJpIALUws5c7x1x7pXQnJ6PDjnBSCojaSx6HMG0mKBzIoZNZc7R5eKVSwOYXSN1WF+aQ7LZ6ZVfMxY/R2XsYrktQ7j5xKpMukVD0brezrGxfekftDPpLGDQ5OH29UBhzz1+viE20jIwiMjNbKjWPCvf4vKl/cfDDaUgfx4Vr/D2KK/OfCYJpW2mai6E/qGZpFCaaofrkn3b86u4QgHLPXwh8uMs+rqavPPcmGVbuk8xQdhzR9QffEXvKlrVOp/yL1/UYtKl9ESC9yR65N+89tfOGXRQ9vIPh9VBYru2nxXFdT+8lfd5GKRakRPLrSQLZJ+7yMUu0pgfpcP1LP6+pXTCt0c0maRSBaGyKkfqAjh0hJxhSqhT5PqBOfV2xpvBpAy9KS0/iRhGxy5TX7mMdM1HOYZZdZYdLB+mHWBxkRNce4fVe6+cOibGOBKK3KsuELJbJA7VnzEMs0Pry6I06D0aEyApvjJV0fCnoZIPTHxpZfJylq3HupExiTusrHkbL2+WpFUreza3ikebP9o5dnUs9JKjDVo6Q0lKFZs6vuUSpXaowmWcY5rO+IpR0KUEnseKXMlp+IDOOlc72WtCa1hDXNb3BTi+IUJqZSTRg43nX1ZdMArJooqVuFNjBjXshkvNL97J2KA6gmMl2fnAD/wDo54PhPYrvispqZsdGNEa9G6mutL6oB+y9kI9RIAAWK0FCwGwRiLwzZI5GV8Slc5RqGozA6zU11NG7TtqCAhIqpiWz1kB92Z6IF2GTzgTUu/TnCN7G21hW2g6Y6H8R9fDkqhonRRLFZKlbTHdeuSPUpm4JPUtMddnRzY5rzSybHOp8h7GMS9BIf8yNx/5DzU7UNvG4eBUqFoAeH/0aW44JwA1p7lftE8RILmkP/owQxnA7EHtV+8ab0gaXYfJy8wpmgIE7efkngzl7o9jcRujIy2x71UalveFi/oeQn7/0qhleFy/X9sPvHhVBVMe1aiKLfszSBih7uKfYK+8+FMIYHlD1cI+xmbl/pH7QzrN0VQYnuDmExrUIkF8/72bl8Q7hFgUr+NEhvxJ99mcUn/FMHdFT+qf/AF9QoLFN0M/uuHQC8Nqk1/5E+ICKlahEo0USLRKplMR4xFS0ktkK1UPdHrpa280V+IPmvmE+47NImnbJjSlRcqSrG+x1OA25JA6N0aZk10IIqcTniKCC6peOXhzUoEmsCNGTEuEvzUhRfaUByRu72hxhzi11uFvLYmeKwxtgbbUb/PvVR0OypEoDIIQP8RAq9dhaUSV5kAA6qvq3CO/RkvkkoTsSkHiAAYG35J5NABDkk1rkGf8AyiSY1r5ud16pgTI0JL0HosKngguQSrZkDWu8iHnR6yxSeMA7pWNeJSlJySA4y5yiT4B1wzp0cokEBo+VmuXVwCIq33kIU/vTKPrK2HzDtlpMc9ttolJMxfyAqbWWwqA6WgzehuXVtdn+0BP7wsW6zmfMDFmINXYgnWOHdFq2YRUjA7aQkVPSyTzOLB7uv/xAJRXMUZkwMpdW2JySBuYQUkIrHZpuyYZiB/8Amnz/AGjTKTWJ1z9PWFoNEzRhbfbbXnxVbsQeWk7UjujzTUp7LOG2WvwmPdD1kyz9CfCI6bUjFKWNqVDrSRExD7E4Pc71UrMPeGai6V1OeuHH0bTRy6w+aNuxSf3hQcBX82Qyej6cBam2oV5HyjWMXbpUMo+HyUlSG07c1Ty22Mj5xjZHkZHdVi34oXb8n3YfenuVDGJZ4QAvrL92289PcYIpgetbmiKQjr2ZqdhVIdvR+rmTc/iT3GEwZZa4crgqOGbxTq+6G9XuiqLEv27uXmE1kRJb/SSLavYyPCIrRWeMSv0hTB60d6EZjdBXRc/rCPhPmFBYoOx5pesayJqPuT4hFU0ormqAAJIIAOXS0ScL5wNOiKdpW3DJJcmGPSeJ75oCwX2+i8YM0v0mjwS5aUiWrC5KWwqI3qAYcXZ4E2qThPKMwNEgUGwgbAziDVpl5gB9pducMkp2l8+DbW5TKxpwq+UOSdWsmG9BHoxnSG3yXXGJmvmAYb6ItzVFWoTEiYnJQCk8DWFu8k0TJwS/woQPzLUpVRsZCawXu3Z1y7OlC3BHOAPypUSQniA3bAXSyR60rBrKMWsOmW/QwIiQp2NFQ4DWNfmmNGSXgnhrR+7VnCJRY4nUzh9QFK7INEQO0NzJEsNVQxN9xxDsMDb33j9XRgSXmzHCQPlp8R4dpjnoGabRYLklcJ3+05xSLp62cpPmDPnTVUOozN2RwkR9WaxfCoawKHNxnxgVoqUQQTXnOftVzVP2HohhCsIAGQXnwbviiq4zG4NPcPojsIkD4To7bm/NcN6pY5RG+WPEqBktOUGr4SefLr8pHUr/AHALk8oR05vGD+bVTUZvC0qqaAV7tKr8g7KQRDkQGuqSbNL4HX9Rg2ldP9RPS6pXZqYnFpHDxKik1JC238N0GrihrYjfiH+KoG6UUEz5g2LUBT6jHZdScE2yTT5wOunnGv1Q6yjf4sPkoyP2Zhn6qvDojI+wsfhMZGPWVYt+I7YAX2UfVsgeendtg80Ar5j3Y/enzgqAnrG5rrSb9manAWG1jKHL0fkNNr+D9UJ6Mj0Q33CR/V4I71Q1qtyVTYj+3dy8wm5ST/8AIlPpHS1rzZ0J84qhS20RM/SaGtCCdcsavqVHboy61dbvaVB4kOw5pNxstJYFiD1Q5WfSRmJKhnqPGuLoTUcBC5oqxcrM1gJBJI1UYNvfLhBqUMIYMAogNsSCAM+jqisxEsfURx/PmumFNkipJZgNuzl/tdkqVjIJFHZI2wVuzosLtBKxRDKUNWJ+YD0hSm+gRz2KzuMTnACEgJ+IkkBKUvmpRbrhy0Xogykc489RxL1gFvhG0JAAfXU64HxWrEMJY06zqS6miL36RXWuRr6+EINptbTLQsVPtmGqnsx3ND/NnAJKlFgkEqOoAByeqEKzTAuYzABa0JYioC5mMji3dE1RWBc4Kgphqc48AnQeyQNagAAN4DROr2WZQtBUur4SOBSA3/slUUYrqSzwtX1sePk1DUC/QQR2KVHfCH6NWO43SyqHZFKkqRgVk7uGGsNBNJAScmKcaekP2jujjmpqlWsDtBjm0jpUSgEfc1ckqLjoGI9UUOJt9hr+SIwKTtHR9+v5LtvelxJVtCv0nzgEBlBu859jIO4+FMApc2kSdLugM/NWtFuRz81Sbnr92TuKvET5wdEwNCxcua9nbYpXkYYEiEtRqmdmpyqFpnZqS3oWBa5tP+RXaSfOOXRNvw2mWQwZaTt+YR33xs/vc0VqQd1UgwKsqME1JAyIOewvGt095aRviweSipLNmOfqrYFzDr7IyNyVU1xkY3o+JVdfwXQmAl8z7qfuT3wZEBb5f2p+5PfBdOe0bmutLv2ZhTpKqQ4XBVWbwT3mFDHSG24B503gnvMOKndFUmI/t3cvMJxeES+2jDOtMt6ICBiOv4zRP1GGzSeksCVCWErmJAJTiwgDas/KGrvhRtWlFTpqlfCkOlL6g5c9QfpjjhPWwzda3ut81LMpmVJ0H7Np5LWmWEJwIASA51U2udex4GWqQ3NBdWZ3NWuzb1R1rJWpgRTJOQSfxK/ErsGqtY+ZtmABFTrmKFSwqw/mcWlNQ27SXbt/2g67FQW9RTizdl+/JGrm2ALVypcolEhGwzSOcttiUnCN6lbBDYufhGcBdBWQypCUKcmqjtBUcRTwD4RuAjdabUEgqVRIBJJ1AB3MRWIVhqJy4ZBeoIdBgCFXv0ylkyQXK+coDMgHmA7ioOX/AAtrhd0FpgKmoeijOQM3BYtQjKpyOyFa8emVTpsxSSQCakFiwDJQ+oAN0kxx6F0gpEwMWxFx9KwxCh05w+hpA2DR42XwVjmXYNhV5SgHNTDW2uBV7MJkAgfCsB/uSR3tH3o23crLQsfOkHhtHXSPNOF5Kg3wlKn1c1YPcISUUnV1LL99vqv0rLsOSSVreWDsLDbUUeOHR2ikzp7zPlUMIfNhRLa9vRHlqtBx4akBRKmDlgCAwGeb02QV0fYhgZTF+clWe8EbdsVWL6T2hjTbxXXBYxoPdx2ZLqvdJeSg7F96T+0K0tNIZ9MzzMsigr4kLS+8VD9sLMo0iXpI3RR6DtoKr6AFsWieBT1cVbyljYrvA/aGpCIT7hTg0wb0nvEOKV7oVVYtM5Iq8Wncpn6QJDWs70JPY3lC6JfOFDDV6SUkT0GlUdylfvCliNKxqmEO0qKI/D5alD1YtM7NXCwTMUpCtqUnrSDGRwXeOKyyTU+zT2BvKMjKahmhK9vcSPqqiM3aD4I5yY29kA74yx6qqvzJ74Pcrt64B3zINlU1ecnvjpAG9Y23eu1IT17Mwpvhpl2wdupb+SE0tUhIGzMwtWm1pQhSiQwqeqCFnmrRLDS3cYy5pUUyzYecPerDxY7FV1ei5hjPFMFsnlZwsAkVKUsElWZUvWo8dm2BVrt6ZYIBBV3E162Y9W2OEaeXyZwgYqku7qAw80db9Da41Wa3ImAKXhSVF2IbFtI1DUK7Id4fSNNpDs9VH4nVtgDqeMWJ2lbbVZVBHMLKVVW4bIJXTsszlQZoJlySFK1gzT8CSXqEg4uJQY4bGlZW+FySAhJpiUSyQNoGsjIB4oOj7GmVJEv4jUrP4lGqldeQ1AAao+47W9RD1bfeck1DFpu0jsC22imWSqpMIvpE0thlCSCypgxrr8iTQfmV2IVDbadLIkoVynwJBUXowGt+ERu9GmeXVMnhJSqcQEA1aWkMOztUaRI0EHWP6zgNmafxtu6xHil421iQ71PfHtnttW2Zd8abPo8rW2sufON87RExGQJin69oOiSl8lK9ushWG4ttMyzgJqQogcCyup1Qw6UsqhZpvOdWAsBXj2Qh+i62jklyy4UlWLPUQB2Ef5Q9+uJfCoFQOypruiYmIjqi87NK/wA0ToEs0fBTizzJmAOKgkFRFdoJgrItGJPNOskjYpi7bjQ8a6zHwZ5lzCmYUlKiUlDZEEpLnUQR3x8SLSmXMqlKa569x3Ros8baiGwzCSUc5pagPORXVyHKS3y+U7i/NfpHfALkiklJoRnDTLUhRCkFnB3OHZaC1CHBoXFOECNN2V/aSwcOStbEZPrZqPuiRe0tOtaJTTXPgdiLXFm+0WNqR2H/AHDuIndyVH1g70K7wfKKAEq3RPV2qXkleJNtOckl+kuXWSrcodoPnCQpbAZQ9ekyyr5KUqlFEdYH7ROzZFEVVr2Ro/R9+lQR+Fx9SofEABOVXrm2p7HLrliHUoxkc/o9s6fUwCTRah3HzjIz3E43trJQB/I+afUzmmJuScsf8aAN9KWVR+pPfBo2lg5hbvppL3YgpIdSW638oGhcOtaL8UbSNPXNzCmtuWTLUGCsn6SAH6S3TGzQ2k59UJlqUBk7DLN3zzgbbL0JR7KWkTJi1AFIAI2AEnXrYVfY0GV2N1JJExIFSApL9eIHXFjDCTHYheq/EA2s02G4GrwX0qaieSAkypiQOap0lyQ5FNWENxjhtNiSpQJVVhiYvznolLVc0DM79EMcxUmagpUCFBJwEuFBTUIOuu8xq0HYBLtGJSgUqdRJ5rKIACm1hTg0yqYZxTdRTuJGtoJzSWuAmqA9jrh30RvQOjZtnSmaS8wBgg1ShJ+Uaips1dApmx2a8AWPgRi16o5JMrASDkRTWOiEO9mm1Km+r2R+UB9pMDjB9IP4jtiGe+WqlLnHO+wBMWsY1ujZfXpCvWLSr1VAHNU00hxXVLTt38GhDmJKy+rIcIoOgbohAxzOdMLuXJzLnPMnWc4UU2ICDqaojN449jU8w2AOvdfGgbJ7xLfWW6wRDrP0KDq1QCu5ZB61L+7yMUNVjoIWYlOWSNt3fdeMQYGPA8EiSJJsk9M1I5rtMTtQWB6mB6Ip1ktCMLpDd8LWkdFBYYijRx3a0hyJVZpyzQkoJq8smgfMlOXBo+MmE7L8QPolTwuG9iQiaspRWYRMTr+IYV11c5OL88Cp9idpkxTggFt41b4e7wWeTyfKJ5+EMptaCz9IIB6DCFbtOSE8xSFrZykg81+jMbovMIqmy07dI6xqskNXG4SHRGoolo+VjIKThRjogZgqSk9pctteNslQkrB5VBZTKQo0WGIUlVCwI3ZgRwaMs0+cWUyJSqMhhQJcKrmQW4PHcbvSUJAzOe0wFWxBshtx1/NVOGSmen0HjUNXyRfQklKbTLUhhjCnALgUORYPlsHbDwhET3RaES5kooUaKCSDmCopApqcIMPKKgVPXEniI0ZBkvNWS52s+HyQb0hSQbJwWnuIiY40gZjOKlfCzYrHMplhPUoeRiUYBXXFz0XfpUZHc4+iksSbaUZJqu5eVMmUU1LqJy3AeUZC3ZywoIyGE2GxSPLyNZXBlQ5rQArhOKUgrWWCQSdwAcnqiF3/APSBOtilS5YMuSk0A+I6gVnafwigfXnF20hISuWpBoFpKTwIY98Ry8l0xLVQLmYizIQVEnawrq3xn+FdQ2QiT3uH53qhlEjh7CRbpc21JcAO4c5gs/NfI0ZxtiiqmAwPsvo6tJaYmzTWphBQUkHaxYv0R2z7vWuXVUmcKgACWqr72YcYsWXCVuF9S2MCGL9xjeiWpeFOL4cTvmU4SRxLjtMM+jPRlPKHmKloJHwuV9ZZh0PAe8ejV6NSFrlFYcBCkqATrzLE68mj9UFzoy2MXcRa2epfIrNcC7YNfyQvS17J8izs7aklYq+oJGZpXU0dlyNEA2dM0h1TXWo6ySTCJpW1zLTMxzT9qRRKRsSNXHMxW7iSwbFK3BQ6lGJrGMOfRUDXfyLtdsimFNWtnmIGwBd0qzRLZ0plkbFEdRixGXSJZpez4Z8wbFq7yYS4SLFwKqsKfdzgvnQNLTK+8dpaKUZcTSwOmahWxST1ERUgiPuKMu5pXjFdT2nwXBNkxPPSOhUmbZ5yM0qX0/CW4GKhMl7oRfSjZCZUotksjrS/6Y/YHGDXRsdsNwfkVP1byISRw+63StJC0ykrlVSobKg6wdhBpAbTOhJaClZUxUQFJzSd/wBJGe8CFHRWlp9kXilE4T8aD8Kh5HYYfza5dsszy2OFlzAaKSH54YZKZxv6YpDQSYfVtd/Anb9/zWhhUtqISONl2aAlY0lyBzhU1ADOw6Ggjp1ckIKUsThYLO3dqML9ntTuhAOoqbgBwGXbGu02cvzqEZ1ST0sXEOHRda4vcV+ZXGGNsbBsHmhsuZhnyilnxYlc4EskjUPm6coqUq1UpEfvLNazLUDVLEFJYguwO0M8cF3fSrabOyZjT0UcKotvpUNfEGEeKYc+ch0Z1j6r3DUgM0HD8Ksl4CpVlnCn9NXYH8ojxxOQ22K5d29lm0hKIlllMy5aqLAND9wrmOyJhOITMKWJYkZdGuGXRYOY2WF+ogg/P/SXYprLXBc8hKm2cTHsbRaD+Ax5FlohKLlXifNDQLlaXWkFhgH82RqtFv2F44LTaeTSVzAyQ1dWwZRk+EVEQc7SIDjsVjJA42AF0Rl6VW7gx1SdNzBrhWm3tsyQ5WABsc9wj4sV6Jc9REoKU1ScLD/JuyKQ1DGN0i7UuRpHg2LbJ+kXgOuOTTVrk2qWqzz0hSF51Yg5gg6iIWOXWTshcv3pCZKloCFkcpiCjrYBNBszMcqbEYp6hsMR9o+mtcZqYRRl7tiTJsoJJSC4BUAdoBYHpzis+jtb2Mblq8j5xI0JLCsVT0cH3U/9iu5MMek+ug/7BKsN1TnJNwRE1vLKa0zfufrSDFIConl7E+8r/Kf8RENh/vnJXGFG0py9Qg+GsVOxKxSkHalJ7BEuilaFU9nl/YnugnEB7IPiicWHstK6liFP0kWd7KD+Fae0EeYhugNe+SFWObuS/UoGBcLd1dZE74h9dSmalulE4eCicyVThDVccHkpoHxAh9pSRl1pgIUiv7Qw3CmATpidqH6lD9zGjY6wmheRtFj8ikGHvtO3xVLuXo2TJkBakhUyZzjiAOEakjogtpvQki1yVJwoStjya8IBSrVUB8J1jWITV29UugNIIWbS6iBCWjro6iMFp18U5kpXAk8EoaYuJbkJLWdM1JBBKFBZY7gXI1ZRObXcqbLVhUGOwgg8CDUR+gEaUUMiY+7RpFExOGdLRMGXOAV1E1HRBxIK4dU4KGXe0XaJM5C5TpmINDtOWE7QcuBMNN7gEWpbBsTKZ8ioAntJh4l6ClIOOUdfwqqU8DrHbCXfqUfWAWFUJ8x5Rww+pP8A9ExaNvZPPWP/AFcquLsNInigqp+6MjQpJ2CMivukqsEmyBIBUXOyA99lKNlNGGJPfDAZKtSQN5qYA3x0cpVlWVKJYpOwfEB5xhNMCJm5rQ6YjrmkniFMFgtB65T8osfSO/8A3AT1Gh/eD1yLCDPU/wCA96YoqvcuyVJVjsXFNoBfPthN9JGLDJrrXr3Jh/8A/Gj+GE30maJHIyzV8ZGZ/D/qF2BP/XxW8fIqOrnDqHKeCaphWKX6OrWr1dVfnPhTEy/8fTM9ZiiejTRvsZnOV8Y1/TFv0ka7/AdfvHmkeHub14yTqm1rrzoRb02pXrKq6k90O/8A43eeuEO+GjsNoPOVVKTnxHlEJhp7U5Kyw+3W6u5DhbVbYod3ber1aX9vmYmXqh/EYfruWNXq0vnHI+IwfiJtGM0ZibQYxfvTCbepoG6dtyvVZoYfAvuMbPUlN8Rjg03osmzTeep8C9f0mFVM89ew/EPNT0jW6ByUuXbTWggxcu2H1oBmdKu5/KFiZYy55564M3IsvvaeefhV4TGp4oXGjluP4nyU1StYJm5qkT1AwF0xpNdnSFIb4gCDUGh6soNLsiqV7IX74WVQlJL/ADDVuMZhQv0Zm6JVnDG17w08US0NfOXMZMz2at55p4H92g3PtANREkEs7eyGu5cla8YKnAwsC7B3yrTKKl9d1TC5+sBdavDGNaZGGydbIp1UOQZQ3wq+kFuVlmnwdyj+8MsmxrGTdv7wj+keVOE2Xzg2A6vqrr4QPhNb/kYm1zRqsR9FP10QbTkXQvFllHkB0id+LsjI0LrD3Kc0B3hfokoO0wIvUhXqsyupPiEGVCBN5gfVZv29xBjF4RaVuatac9q3MealpetP48HbkP6xl8ivKAfKGsHLlzT6yK/Kruh/UC8TslV1e4fkn4y1boU/SPKV6snL+oPCqHJ1bYVvSLi9VFR/UT3KhXgo0a6I+Kh6zXC/JSrk1NkM4onoxlnk5oP4knsP7QgJUtshD76M5ymnD7P1RofSJoOHycvMJBh57dv5wTuZFYRb7SCJ4+weJUPgWXzhMvyTyqMvgPiMZzh9hNyVvhx7cJVMmKBdWU9mRuxD/IwiYjsEPtzZnu/5leUMcQF4uaZYnuRmiZkFo5NIyDyMwbUr8JgoFbo1zWKSGz84SMGi8O7ipsm4IUHVKr/qC1ykNbJe/EOtKo5pyWVlHXdpYTapJy56R1lvONgrWadLIO9p8lJQOLZW5qnqkZQEvfZHs53KSe1vOGbEGgbeNANmmfa/UQfKMephozNPiranfaVp8VMkyYa7iBpixtSD1H/cLiTDBc2Y1ozzSryPlFJUtvE4eCo6wXgcn0JYwnekdAwyj948JhxTxhS9I8v2UvXzleEHygXADavjt4+RURWjsHJGkJcZCMjWiWrWpuEZGqlpUxdXXHSB14l+7TfsMZGRicfvtzVvFvG5hS3HnTbBe6M33pO8K8JjIyKKbduyKrancvyVCYiF6/j+qHctHn+8ZGQpwrVWRf2Hmoeq3LslMEroeiHT0azDimhvlT3n94yMjRsdF6CTIeYU9Q6p2p9Ky+UJt+ZjLl0Pwq7xGRkZrQ74K3w/fjn5JWM7+ZQ73LtfsSNij3CPYyGOIG0BKcYiAYOaOm0isaxa86bIyMic6wqb0Qozb7U01fN+ZXeY90RaFcvLIS3PT4hGRkbU7XB/19FIADT5qxupshHHpvF6vN+xXdGRkY1FfrBmrOL325hTYBX8EHLopPrKX1hXcYyMiom3bsiqip3T8lREWUjZ1Qu+kKQfVgQRzVjtChHsZC3CPZrYiP8Akoeq1xOyUzdUeRkZGt3UrZf/2Q==">
            <a:hlinkClick r:id="rId4"/>
          </p:cNvPr>
          <p:cNvSpPr>
            <a:spLocks noChangeAspect="1" noChangeArrowheads="1"/>
          </p:cNvSpPr>
          <p:nvPr/>
        </p:nvSpPr>
        <p:spPr bwMode="auto">
          <a:xfrm>
            <a:off x="0" y="-1677988"/>
            <a:ext cx="2286000" cy="3508376"/>
          </a:xfrm>
          <a:prstGeom prst="rect">
            <a:avLst/>
          </a:prstGeom>
          <a:noFill/>
          <a:ln w="9525">
            <a:noFill/>
            <a:miter lim="800000"/>
            <a:headEnd/>
            <a:tailEnd/>
          </a:ln>
        </p:spPr>
        <p:txBody>
          <a:bodyPr lIns="86493" tIns="43247" rIns="86493" bIns="43247"/>
          <a:lstStyle/>
          <a:p>
            <a:endParaRPr lang="en-US" dirty="0"/>
          </a:p>
        </p:txBody>
      </p:sp>
      <p:sp>
        <p:nvSpPr>
          <p:cNvPr id="18447" name="AutoShape 8" descr="data:image/jpeg;base64,/9j/4AAQSkZJRgABAQAAAQABAAD/2wCEAAkGBhQSERUUExQWFBUUGBgYFRgYFxwVFhoXGxgcGBcYGBwYHCYeFxkjHBccHy8gIycpLCwsFR4xNTAqNSYrLCkBCQoKDgwOGg8PGiwkHyQsNiwsMCwpLCwsLCwpLy0sLCwsLCwpLCwuLCwsLCksLCwsLCwsLCkpLCwsLCwsLCwsKf/AABEIARgAtAMBIgACEQEDEQH/xAAcAAADAAMBAQEAAAAAAAAAAAAFBgcAAwQBAgj/xABCEAABAgMEBQgIBQQCAwEBAAABAhEAAyEEBhIxBUFRYXETIoGRobGywQcUIyQyQmJyUoLC0fAzNKLhQ3MVkvFjU//EABsBAAMBAQEBAQAAAAAAAAAAAAQFBgcDAgEA/8QAOREAAQMCAgYHBwQCAwEAAAAAAQACAwQRBXESITEzQYEGEyNRYbHBIjJikaHR8CQ0QnIU8VKC4RX/2gAMAwEAAhEDEQA/AKgEiFS/3wyuK/0w1wpX+NJXFf6YiaU9qFR0H7hv5wSeIpF1le6y6aj4jE1JijXVPukvgfEYNrzaMZptim6Gf3XfpE+yXq5ivCYihVXX5RaNJD2Mz7F+ExD+UrFD0T1slzHqoTFNreac/Rwr2syjcweIRQErrqie+jc+2mN+D9Qh/wBeqEfSPVXuyHkjcP3A5pDvWv3pfBPhEcNhPtEfcnvEdN6Ve9Lp+HwiOSwq56PuT3iOsJ7IZeiuIR2Df6+iqT/xo8xVzjyPRnE/dSamd7m9bmVHy62+VMcuh1NaJRcfGjX9QjuvqgetqdqhGr6RAmwrSJqGHzJ741al9qgYPgHkpeXVOc/VV4mkL99E+xSdi/0mDxO+Al8H9X4KT5xmNMe1arGk1TNzSS22H26Cnsw3FQ7X84QcR2w8XKU8g7lnuTDOu3XNOMSF4eaPYaRHJiQFkbCRFkBpEa0vNwz5ia0Wof5GG3RV3tSt8B6qIxMey0pkuFMAtLbUK3bD5RRMWyJTceYfXEO9QoZ/SYqgVAPSYWrAe9o9V2w3XDzSdfCQTPB+geJUewU05ZMcwH6W7TGQBDOAwBVsFRoxgI7ihSv+qkr8/wCmGwQo3/P9L8/6YBoz2wQNB+4b+cEnkxR7qj3SXwPiMTYjKKTdQ+6S6aleIwdiG6Gf3TXFN0M/uu+2E8kv7VdxiRaI0QZilJUk4zJM2zj5ZhSQcNcwWIaK7amMtX2ndqMTK6VrExaJCjhVKUZsiZsBIE2WfpIJ6wdUNujsjmQTFvePX8yUXVsa+Vgd4+iY9AyES7WtUtKQifIRNQwZqjGkDUHIPSIaQaxySbEhJBAqlKkgvkFqClDg4DcI+7VMwJLEE5J2v5QJisDqiRsnhYnutxPJFwgMGiPy6RL0f3Uz8vhEclkotP3DvEdF4R7woE1ZPhEclmHPTscd8eot0Ldysody3L0VV2RiRXq848A749OdTsidUkp5fqUfWqN8Ccw51jygHJSQoF8iDlBy/wBLHrAJeqBk+1ULYlJd2Marhh0qGP8Aqpip1TuzVm1QIvan3ZW4p7/9wUlVSOEDrzp92XuwnP6hGYwm0rc1XU29bmEgvw6ocrkzPZL+/vSP2hMKjtaGu46ubMD60nsMNq3clPq8dgU04qGJDeJk2udl/UV3vFd6YkV85mG2TWIqp8tqQfODOir/ANQ8fD6hRGJjswfFbbozCLZKciqm6wR5xWxqiKXdWo2uS5Lcond8wiyolgNHnpXqqIz8PqV9wvXG4eK+pkpzlHkeqAjyJUP1Jvcrr5MQoX//AOL8/wCmHB4T7/ikr8/6YLpN6ERh/wC4b+cEmkRSLq/2srgrxGJw2UUi6n9pL/N4jB1fuxmm2K7oZ/dEbQeYX2HuiHyrRyM5E5IcoLkbR8w6QYuE4c08Ilt2NAcvMJVRKWcs+dQEg0cirnKkM+j9VFTwzul2ahntUTXRPkkZocL+icLBeizKlBeMnFkljiG4vl0kRoVpUrWF8jMEp/iwk4RtLBm1kvB/Rmh5EkOlIcCq1VU3E/CODCPqbp2z4m5eS+zlUP4oHnqxK0sa3Ufzgim6QOspAvWlrUvgnwiB1nHOTU5jXvgve+UOXxpIKFpGEpII5owkUo4p1iA8g85PEd8fIhaMDwVtTEOgaR3Krgd8emPP3jCf50xOXUkkT0gkCch3Do/UqFTFvhr9JBAmSjUc1Xf/ALhRMwUz6o1XBDegiy9SpetFp3Kx2FTykHalPhEcl4w9mmfb5iN2iFPZ5X2I8IjzTSXs837FdzxmZGjPbud6qqpz7TDkpktO6Gm4iazKfh/VCspP8aGO4v8AUmD6R4v9w3q9y5U9aLwOTnriU35Q1tmH7T/gmKthhI0nNA0pyag6Z0sJI20djuZJj90cl6qpc61/YPmFFVzOsYG34pVu3ZlTLXKAeigsnYlPOPc3EiK0i2g4c+c5HAZmE26t2ZkpVoWoYFEKlSioHUazDrwkhPFjDHOThYPQgAHYgAFStzmnQIdY2xlVIDtDR5/nzXOgjMbNe0lGqxkabMoqSCQz5cNUZEGRY2TNdsKd/wAUlcV/phrEKd//AIZXFf6YLo96EXQfuG/nBJrZRR7pD3RFfxeIxN8WUUa6KvdEUeqvEYY1265ptiu5Gf3RSd8P8aJLc7THJ2hclRZy6N7BiM2cM/XsisTiGyIj8/aUdM4qSplJWSDrBBpBWCUoq4Z4j4EZ61GVcvUvY7P0VJtml+UJQguh3J1F9daNGofc0Keh9J8wECjk4U/izIHTlxgubVylAuUk7ChXYrHXqhjBSPsWNHuqgNXT08bCf5C+y67LeSuWUg4mOIbi2riKdUCZSsj0xhtKZauaorX9LpQ/ByVdghpsNypk1AUQJRIepNXy5rEgdI4R+qaYxN03kDnrXWmxmnJ6sXt321fnJOSVuHjTPtSU5wOtumkyZQDuoBiEsSMNC70FaV7cold6L+Fa8CSuuQUQW6UtEvT0Uk7rDYk73tanG/s9Ewyiku2MFqt8OcKMyWxGcApN4VuAUknLjBOz6WcOoRd4fMaWFsO0D73SeohbK4u4lWS76ns0n/rT3Rv0iPYrH0K8JgXdDSSJlmlhKgSkYSNYZ9UGbQh5ag2aT3GIGo1VL/7HzTiDUG8lKSIYbkf11b0HxJhew7oK3etnILMwimEp/MWaHUzC+MtHFWFS3ShcB3J/mkElGPCoijEYhvALjsMLukborTME6X7VSXZ/jDgg62UKnZnrjiTasZKwupzfbBCx3gXKLKJUnYTToNSO0bo809PJSi8Z18fFTc+HuIuDdddi0gJgILiYPiSc97bu0a49mOohOo1PR3DVHukbGm0oE6ScMwZF2LgfCrYRqO/WDHt1rQlaFFR9olWFb5jZTUN20GP1ZVkwHRFjsPggI7tNnIkgU1R7HYFp/gjImdAd67aS95OFS/qObK4r7kw24t0Kd/zzJX3K7hB1LbrQiqAn/Ib+cElq1RQbnn3VP3K74nqlZQ/3MX7qPuV3wwrt1zTrFNyM/ujE00iB6XT7SZuUrvi9zGakQvTSfbzRT41+Iw36Ke/KPAeqhMV91qHaIUoLUlOsFVNRAJeDi1/Kn/Z/YRy3Ss4NqSDrSvwmKBde6qMRXMIYKOBJribWrd9OtnMNqutipah7XbbA57R6LnEHzwsHAEjyK+7jXSBUmfODj/jSdZ/E34dm3hB/SV7ZUteBHtFHY5T1mh6IE3y0ucKrPJClLIaYpwlCEnNL61EatQVwhNk2XA6lTACRq5zVZhkBr16oS2krZNJ4yHgndNTRRRmSU2aPqvm/loVOmgCWStbDm1ChtOqgeEY2IS5pCxhUMgcgSKeUUyWZKymWtfOOFJU5DuQw5up1AHhXKDivRlKnL5SdgmUASkFSQAH1pZzXshhKI6OIBx19wS6WRs0pMQ9lR0rBSCW1vG71h0kGprXgzPvin6U9ElkQhSguZIyFFcolyaAJUHqd8T7Sdy50oEj2gB+QFVOGYPR0x4jqGSC4X0QPIJAuAnn0YWROBcxy5y3NQ8f/AJD9gcRNdC2xVksyFID81RO34SSCGL14ZQRsN7pim5ZWBJyo1fqI+AcYRVOHy1E7nsR8bQGC5AzK5p2gTJKTO+bIPQ7nBz3f7jqCUqAAIYZDIjg2fTB6xlM8GXRR1oXQnelWR26jC5pvQa5RyLb+4+Rh7hlZFfqZ2aLjxOwobEn1b36ZcdXAarZfdfHLFJYqCtyhgPQpIbrT0xrmWp9fNOW0f7GuB02biGFdCMie47Y51WvmnFVqZsXah7OyD6+kYxmmwWsuuFYjI6QRSm4OzNMGhNLqRNwBRYghQ1GjjqOR3mDN2kqNstCx8CggbisZ9VeuJZpDSisQTLUQWZShmNwIyLRWbgJAsUptQUOpRiVxKlljgFQdjvZt9b/RE1U8T6kxs2ga800pjI8EZE+uS+nhUv8A/wBOX9yu6GmFW/8A/Sl/ce6CaU9q1GUA/UM/OCStkUC5p91H3K8on4NBFAuWfdvzq8oZV26TrFNzz+6MKI1RFbxSmtM4fWvxGLVMREXvCr3ub/2L8Rhp0T3so8B5qExX3G5r4uYn3xPBfhMPptRlrBekI1z/AO8RTPGP8FQ9W6Q+cCdJ3aFc0/CPMrrhWuA5pI0rpFZmqSonMpPHWek16YFTQspYVqx6TQ9B7zB+fYOUmFKjzksC+agHY8cOEdEdEyzoQCCyRmra2oDrbpMMaGN8j2kZ8k9q6mMUXt8dQHiEr2azTCpCqufLX/NkWfRilIFaAhyN+uFG6tllzprlsCKkcDzU9Jcnck7YdLTOCqDpgbHZGCRrG7WjXz4JHR6RaSeKCXs0pzpaASwCpqvAjvX/AOsD7vKK7RJD0SVTVcEjCj/NYP5IGadtjz5ralCWnggV/wAyqC92imWmbNWWcplp2sgOr/Nah+WOWl1VPy806c3QpgBtcmO8Wh02mUcDImiqVCmLakneIRrFoMIJxElY+UgprvB18YYrVeVKQTkBU1pCJpq/C566FkJbDtptObl8tQA3wbgtc+5jIu3v7j3JFWUxsHbCmFVsKeegMoAmlA6ahukCH6YOWSCQCCAah6HyiO6L06tJZblKixD5uQ/U3XwisXe0yhVmSpwcHNJ2sGB6RXi8C4sGueXM2fnqmgZKaaNzxs1cuCSL7aHEhacPwzcWB9Sk1Ug9FRwI4q9vteGViSmpGEnPnElj1A9UMXpaK7UiQJLqUJpIALUws5c7x1x7pXQnJ6PDjnBSCojaSx6HMG0mKBzIoZNZc7R5eKVSwOYXSN1WF+aQ7LZ6ZVfMxY/R2XsYrktQ7j5xKpMukVD0brezrGxfekftDPpLGDQ5OH29UBhzz1+viE20jIwiMjNbKjWPCvf4vKl/cfDDaUgfx4Vr/D2KK/OfCYJpW2mai6E/qGZpFCaaofrkn3b86u4QgHLPXwh8uMs+rqavPPcmGVbuk8xQdhzR9QffEXvKlrVOp/yL1/UYtKl9ESC9yR65N+89tfOGXRQ9vIPh9VBYru2nxXFdT+8lfd5GKRakRPLrSQLZJ+7yMUu0pgfpcP1LP6+pXTCt0c0maRSBaGyKkfqAjh0hJxhSqhT5PqBOfV2xpvBpAy9KS0/iRhGxy5TX7mMdM1HOYZZdZYdLB+mHWBxkRNce4fVe6+cOibGOBKK3KsuELJbJA7VnzEMs0Pry6I06D0aEyApvjJV0fCnoZIPTHxpZfJylq3HupExiTusrHkbL2+WpFUreza3ikebP9o5dnUs9JKjDVo6Q0lKFZs6vuUSpXaowmWcY5rO+IpR0KUEnseKXMlp+IDOOlc72WtCa1hDXNb3BTi+IUJqZSTRg43nX1ZdMArJooqVuFNjBjXshkvNL97J2KA6gmMl2fnAD/wDo54PhPYrvispqZsdGNEa9G6mutL6oB+y9kI9RIAAWK0FCwGwRiLwzZI5GV8Slc5RqGozA6zU11NG7TtqCAhIqpiWz1kB92Z6IF2GTzgTUu/TnCN7G21hW2g6Y6H8R9fDkqhonRRLFZKlbTHdeuSPUpm4JPUtMddnRzY5rzSybHOp8h7GMS9BIf8yNx/5DzU7UNvG4eBUqFoAeH/0aW44JwA1p7lftE8RILmkP/owQxnA7EHtV+8ab0gaXYfJy8wpmgIE7efkngzl7o9jcRujIy2x71UalveFi/oeQn7/0qhleFy/X9sPvHhVBVMe1aiKLfszSBih7uKfYK+8+FMIYHlD1cI+xmbl/pH7QzrN0VQYnuDmExrUIkF8/72bl8Q7hFgUr+NEhvxJ99mcUn/FMHdFT+qf/AF9QoLFN0M/uuHQC8Nqk1/5E+ICKlahEo0USLRKplMR4xFS0ktkK1UPdHrpa280V+IPmvmE+47NImnbJjSlRcqSrG+x1OA25JA6N0aZk10IIqcTniKCC6peOXhzUoEmsCNGTEuEvzUhRfaUByRu72hxhzi11uFvLYmeKwxtgbbUb/PvVR0OypEoDIIQP8RAq9dhaUSV5kAA6qvq3CO/RkvkkoTsSkHiAAYG35J5NABDkk1rkGf8AyiSY1r5ud16pgTI0JL0HosKngguQSrZkDWu8iHnR6yxSeMA7pWNeJSlJySA4y5yiT4B1wzp0cokEBo+VmuXVwCIq33kIU/vTKPrK2HzDtlpMc9ttolJMxfyAqbWWwqA6WgzehuXVtdn+0BP7wsW6zmfMDFmINXYgnWOHdFq2YRUjA7aQkVPSyTzOLB7uv/xAJRXMUZkwMpdW2JySBuYQUkIrHZpuyYZiB/8Amnz/AGjTKTWJ1z9PWFoNEzRhbfbbXnxVbsQeWk7UjujzTUp7LOG2WvwmPdD1kyz9CfCI6bUjFKWNqVDrSRExD7E4Pc71UrMPeGai6V1OeuHH0bTRy6w+aNuxSf3hQcBX82Qyej6cBam2oV5HyjWMXbpUMo+HyUlSG07c1Ty22Mj5xjZHkZHdVi34oXb8n3YfenuVDGJZ4QAvrL92289PcYIpgetbmiKQjr2ZqdhVIdvR+rmTc/iT3GEwZZa4crgqOGbxTq+6G9XuiqLEv27uXmE1kRJb/SSLavYyPCIrRWeMSv0hTB60d6EZjdBXRc/rCPhPmFBYoOx5pesayJqPuT4hFU0ormqAAJIIAOXS0ScL5wNOiKdpW3DJJcmGPSeJ75oCwX2+i8YM0v0mjwS5aUiWrC5KWwqI3qAYcXZ4E2qThPKMwNEgUGwgbAziDVpl5gB9pducMkp2l8+DbW5TKxpwq+UOSdWsmG9BHoxnSG3yXXGJmvmAYb6ItzVFWoTEiYnJQCk8DWFu8k0TJwS/woQPzLUpVRsZCawXu3Z1y7OlC3BHOAPypUSQniA3bAXSyR60rBrKMWsOmW/QwIiQp2NFQ4DWNfmmNGSXgnhrR+7VnCJRY4nUzh9QFK7INEQO0NzJEsNVQxN9xxDsMDb33j9XRgSXmzHCQPlp8R4dpjnoGabRYLklcJ3+05xSLp62cpPmDPnTVUOozN2RwkR9WaxfCoawKHNxnxgVoqUQQTXnOftVzVP2HohhCsIAGQXnwbviiq4zG4NPcPojsIkD4To7bm/NcN6pY5RG+WPEqBktOUGr4SefLr8pHUr/AHALk8oR05vGD+bVTUZvC0qqaAV7tKr8g7KQRDkQGuqSbNL4HX9Rg2ldP9RPS6pXZqYnFpHDxKik1JC238N0GrihrYjfiH+KoG6UUEz5g2LUBT6jHZdScE2yTT5wOunnGv1Q6yjf4sPkoyP2Zhn6qvDojI+wsfhMZGPWVYt+I7YAX2UfVsgeendtg80Ar5j3Y/enzgqAnrG5rrSb9manAWG1jKHL0fkNNr+D9UJ6Mj0Q33CR/V4I71Q1qtyVTYj+3dy8wm5ST/8AIlPpHS1rzZ0J84qhS20RM/SaGtCCdcsavqVHboy61dbvaVB4kOw5pNxstJYFiD1Q5WfSRmJKhnqPGuLoTUcBC5oqxcrM1gJBJI1UYNvfLhBqUMIYMAogNsSCAM+jqisxEsfURx/PmumFNkipJZgNuzl/tdkqVjIJFHZI2wVuzosLtBKxRDKUNWJ+YD0hSm+gRz2KzuMTnACEgJ+IkkBKUvmpRbrhy0Xogykc489RxL1gFvhG0JAAfXU64HxWrEMJY06zqS6miL36RXWuRr6+EINptbTLQsVPtmGqnsx3ND/NnAJKlFgkEqOoAByeqEKzTAuYzABa0JYioC5mMji3dE1RWBc4Kgphqc48AnQeyQNagAAN4DROr2WZQtBUur4SOBSA3/slUUYrqSzwtX1sePk1DUC/QQR2KVHfCH6NWO43SyqHZFKkqRgVk7uGGsNBNJAScmKcaekP2jujjmpqlWsDtBjm0jpUSgEfc1ckqLjoGI9UUOJt9hr+SIwKTtHR9+v5LtvelxJVtCv0nzgEBlBu859jIO4+FMApc2kSdLugM/NWtFuRz81Sbnr92TuKvET5wdEwNCxcua9nbYpXkYYEiEtRqmdmpyqFpnZqS3oWBa5tP+RXaSfOOXRNvw2mWQwZaTt+YR33xs/vc0VqQd1UgwKsqME1JAyIOewvGt095aRviweSipLNmOfqrYFzDr7IyNyVU1xkY3o+JVdfwXQmAl8z7qfuT3wZEBb5f2p+5PfBdOe0bmutLv2ZhTpKqQ4XBVWbwT3mFDHSG24B503gnvMOKndFUmI/t3cvMJxeES+2jDOtMt6ICBiOv4zRP1GGzSeksCVCWErmJAJTiwgDas/KGrvhRtWlFTpqlfCkOlL6g5c9QfpjjhPWwzda3ut81LMpmVJ0H7Np5LWmWEJwIASA51U2udex4GWqQ3NBdWZ3NWuzb1R1rJWpgRTJOQSfxK/ErsGqtY+ZtmABFTrmKFSwqw/mcWlNQ27SXbt/2g67FQW9RTizdl+/JGrm2ALVypcolEhGwzSOcttiUnCN6lbBDYufhGcBdBWQypCUKcmqjtBUcRTwD4RuAjdabUEgqVRIBJJ1AB3MRWIVhqJy4ZBeoIdBgCFXv0ylkyQXK+coDMgHmA7ioOX/AAtrhd0FpgKmoeijOQM3BYtQjKpyOyFa8emVTpsxSSQCakFiwDJQ+oAN0kxx6F0gpEwMWxFx9KwxCh05w+hpA2DR42XwVjmXYNhV5SgHNTDW2uBV7MJkAgfCsB/uSR3tH3o23crLQsfOkHhtHXSPNOF5Kg3wlKn1c1YPcISUUnV1LL99vqv0rLsOSSVreWDsLDbUUeOHR2ikzp7zPlUMIfNhRLa9vRHlqtBx4akBRKmDlgCAwGeb02QV0fYhgZTF+clWe8EbdsVWL6T2hjTbxXXBYxoPdx2ZLqvdJeSg7F96T+0K0tNIZ9MzzMsigr4kLS+8VD9sLMo0iXpI3RR6DtoKr6AFsWieBT1cVbyljYrvA/aGpCIT7hTg0wb0nvEOKV7oVVYtM5Iq8Wncpn6QJDWs70JPY3lC6JfOFDDV6SUkT0GlUdylfvCliNKxqmEO0qKI/D5alD1YtM7NXCwTMUpCtqUnrSDGRwXeOKyyTU+zT2BvKMjKahmhK9vcSPqqiM3aD4I5yY29kA74yx6qqvzJ74Pcrt64B3zINlU1ecnvjpAG9Y23eu1IT17Mwpvhpl2wdupb+SE0tUhIGzMwtWm1pQhSiQwqeqCFnmrRLDS3cYy5pUUyzYecPerDxY7FV1ei5hjPFMFsnlZwsAkVKUsElWZUvWo8dm2BVrt6ZYIBBV3E162Y9W2OEaeXyZwgYqku7qAw80db9Da41Wa3ImAKXhSVF2IbFtI1DUK7Id4fSNNpDs9VH4nVtgDqeMWJ2lbbVZVBHMLKVVW4bIJXTsszlQZoJlySFK1gzT8CSXqEg4uJQY4bGlZW+FySAhJpiUSyQNoGsjIB4oOj7GmVJEv4jUrP4lGqldeQ1AAao+47W9RD1bfeck1DFpu0jsC22imWSqpMIvpE0thlCSCypgxrr8iTQfmV2IVDbadLIkoVynwJBUXowGt+ERu9GmeXVMnhJSqcQEA1aWkMOztUaRI0EHWP6zgNmafxtu6xHil421iQ71PfHtnttW2Zd8abPo8rW2sufON87RExGQJin69oOiSl8lK9ushWG4ttMyzgJqQogcCyup1Qw6UsqhZpvOdWAsBXj2Qh+i62jklyy4UlWLPUQB2Ef5Q9+uJfCoFQOypruiYmIjqi87NK/wA0ToEs0fBTizzJmAOKgkFRFdoJgrItGJPNOskjYpi7bjQ8a6zHwZ5lzCmYUlKiUlDZEEpLnUQR3x8SLSmXMqlKa569x3Ros8baiGwzCSUc5pagPORXVyHKS3y+U7i/NfpHfALkiklJoRnDTLUhRCkFnB3OHZaC1CHBoXFOECNN2V/aSwcOStbEZPrZqPuiRe0tOtaJTTXPgdiLXFm+0WNqR2H/AHDuIndyVH1g70K7wfKKAEq3RPV2qXkleJNtOckl+kuXWSrcodoPnCQpbAZQ9ekyyr5KUqlFEdYH7ROzZFEVVr2Ro/R9+lQR+Fx9SofEABOVXrm2p7HLrliHUoxkc/o9s6fUwCTRah3HzjIz3E43trJQB/I+afUzmmJuScsf8aAN9KWVR+pPfBo2lg5hbvppL3YgpIdSW638oGhcOtaL8UbSNPXNzCmtuWTLUGCsn6SAH6S3TGzQ2k59UJlqUBk7DLN3zzgbbL0JR7KWkTJi1AFIAI2AEnXrYVfY0GV2N1JJExIFSApL9eIHXFjDCTHYheq/EA2s02G4GrwX0qaieSAkypiQOap0lyQ5FNWENxjhtNiSpQJVVhiYvznolLVc0DM79EMcxUmagpUCFBJwEuFBTUIOuu8xq0HYBLtGJSgUqdRJ5rKIACm1hTg0yqYZxTdRTuJGtoJzSWuAmqA9jrh30RvQOjZtnSmaS8wBgg1ShJ+Uaips1dApmx2a8AWPgRi16o5JMrASDkRTWOiEO9mm1Km+r2R+UB9pMDjB9IP4jtiGe+WqlLnHO+wBMWsY1ujZfXpCvWLSr1VAHNU00hxXVLTt38GhDmJKy+rIcIoOgbohAxzOdMLuXJzLnPMnWc4UU2ICDqaojN449jU8w2AOvdfGgbJ7xLfWW6wRDrP0KDq1QCu5ZB61L+7yMUNVjoIWYlOWSNt3fdeMQYGPA8EiSJJsk9M1I5rtMTtQWB6mB6Ip1ktCMLpDd8LWkdFBYYijRx3a0hyJVZpyzQkoJq8smgfMlOXBo+MmE7L8QPolTwuG9iQiaspRWYRMTr+IYV11c5OL88Cp9idpkxTggFt41b4e7wWeTyfKJ5+EMptaCz9IIB6DCFbtOSE8xSFrZykg81+jMbovMIqmy07dI6xqskNXG4SHRGoolo+VjIKThRjogZgqSk9pctteNslQkrB5VBZTKQo0WGIUlVCwI3ZgRwaMs0+cWUyJSqMhhQJcKrmQW4PHcbvSUJAzOe0wFWxBshtx1/NVOGSmen0HjUNXyRfQklKbTLUhhjCnALgUORYPlsHbDwhET3RaES5kooUaKCSDmCopApqcIMPKKgVPXEniI0ZBkvNWS52s+HyQb0hSQbJwWnuIiY40gZjOKlfCzYrHMplhPUoeRiUYBXXFz0XfpUZHc4+iksSbaUZJqu5eVMmUU1LqJy3AeUZC3ZywoIyGE2GxSPLyNZXBlQ5rQArhOKUgrWWCQSdwAcnqiF3/APSBOtilS5YMuSk0A+I6gVnafwigfXnF20hISuWpBoFpKTwIY98Ry8l0xLVQLmYizIQVEnawrq3xn+FdQ2QiT3uH53qhlEjh7CRbpc21JcAO4c5gs/NfI0ZxtiiqmAwPsvo6tJaYmzTWphBQUkHaxYv0R2z7vWuXVUmcKgACWqr72YcYsWXCVuF9S2MCGL9xjeiWpeFOL4cTvmU4SRxLjtMM+jPRlPKHmKloJHwuV9ZZh0PAe8ejV6NSFrlFYcBCkqATrzLE68mj9UFzoy2MXcRa2epfIrNcC7YNfyQvS17J8izs7aklYq+oJGZpXU0dlyNEA2dM0h1TXWo6ySTCJpW1zLTMxzT9qRRKRsSNXHMxW7iSwbFK3BQ6lGJrGMOfRUDXfyLtdsimFNWtnmIGwBd0qzRLZ0plkbFEdRixGXSJZpez4Z8wbFq7yYS4SLFwKqsKfdzgvnQNLTK+8dpaKUZcTSwOmahWxST1ERUgiPuKMu5pXjFdT2nwXBNkxPPSOhUmbZ5yM0qX0/CW4GKhMl7oRfSjZCZUotksjrS/6Y/YHGDXRsdsNwfkVP1byISRw+63StJC0ykrlVSobKg6wdhBpAbTOhJaClZUxUQFJzSd/wBJGe8CFHRWlp9kXilE4T8aD8Kh5HYYfza5dsszy2OFlzAaKSH54YZKZxv6YpDQSYfVtd/Anb9/zWhhUtqISONl2aAlY0lyBzhU1ADOw6Ggjp1ckIKUsThYLO3dqML9ntTuhAOoqbgBwGXbGu02cvzqEZ1ST0sXEOHRda4vcV+ZXGGNsbBsHmhsuZhnyilnxYlc4EskjUPm6coqUq1UpEfvLNazLUDVLEFJYguwO0M8cF3fSrabOyZjT0UcKotvpUNfEGEeKYc+ch0Z1j6r3DUgM0HD8Ksl4CpVlnCn9NXYH8ojxxOQ22K5d29lm0hKIlllMy5aqLAND9wrmOyJhOITMKWJYkZdGuGXRYOY2WF+ogg/P/SXYprLXBc8hKm2cTHsbRaD+Ax5FlohKLlXifNDQLlaXWkFhgH82RqtFv2F44LTaeTSVzAyQ1dWwZRk+EVEQc7SIDjsVjJA42AF0Rl6VW7gx1SdNzBrhWm3tsyQ5WABsc9wj4sV6Jc9REoKU1ScLD/JuyKQ1DGN0i7UuRpHg2LbJ+kXgOuOTTVrk2qWqzz0hSF51Yg5gg6iIWOXWTshcv3pCZKloCFkcpiCjrYBNBszMcqbEYp6hsMR9o+mtcZqYRRl7tiTJsoJJSC4BUAdoBYHpzis+jtb2Mblq8j5xI0JLCsVT0cH3U/9iu5MMek+ug/7BKsN1TnJNwRE1vLKa0zfufrSDFIConl7E+8r/Kf8RENh/vnJXGFG0py9Qg+GsVOxKxSkHalJ7BEuilaFU9nl/YnugnEB7IPiicWHstK6liFP0kWd7KD+Fae0EeYhugNe+SFWObuS/UoGBcLd1dZE74h9dSmalulE4eCicyVThDVccHkpoHxAh9pSRl1pgIUiv7Qw3CmATpidqH6lD9zGjY6wmheRtFj8ikGHvtO3xVLuXo2TJkBakhUyZzjiAOEakjogtpvQki1yVJwoStjya8IBSrVUB8J1jWITV29UugNIIWbS6iBCWjro6iMFp18U5kpXAk8EoaYuJbkJLWdM1JBBKFBZY7gXI1ZRObXcqbLVhUGOwgg8CDUR+gEaUUMiY+7RpFExOGdLRMGXOAV1E1HRBxIK4dU4KGXe0XaJM5C5TpmINDtOWE7QcuBMNN7gEWpbBsTKZ8ioAntJh4l6ClIOOUdfwqqU8DrHbCXfqUfWAWFUJ8x5Rww+pP8A9ExaNvZPPWP/AFcquLsNInigqp+6MjQpJ2CMivukqsEmyBIBUXOyA99lKNlNGGJPfDAZKtSQN5qYA3x0cpVlWVKJYpOwfEB5xhNMCJm5rQ6YjrmkniFMFgtB65T8osfSO/8A3AT1Gh/eD1yLCDPU/wCA96YoqvcuyVJVjsXFNoBfPthN9JGLDJrrXr3Jh/8A/Gj+GE30maJHIyzV8ZGZ/D/qF2BP/XxW8fIqOrnDqHKeCaphWKX6OrWr1dVfnPhTEy/8fTM9ZiiejTRvsZnOV8Y1/TFv0ka7/AdfvHmkeHub14yTqm1rrzoRb02pXrKq6k90O/8A43eeuEO+GjsNoPOVVKTnxHlEJhp7U5Kyw+3W6u5DhbVbYod3ber1aX9vmYmXqh/EYfruWNXq0vnHI+IwfiJtGM0ZibQYxfvTCbepoG6dtyvVZoYfAvuMbPUlN8Rjg03osmzTeep8C9f0mFVM89ew/EPNT0jW6ByUuXbTWggxcu2H1oBmdKu5/KFiZYy55564M3IsvvaeefhV4TGp4oXGjluP4nyU1StYJm5qkT1AwF0xpNdnSFIb4gCDUGh6soNLsiqV7IX74WVQlJL/ADDVuMZhQv0Zm6JVnDG17w08US0NfOXMZMz2at55p4H92g3PtANREkEs7eyGu5cla8YKnAwsC7B3yrTKKl9d1TC5+sBdavDGNaZGGydbIp1UOQZQ3wq+kFuVlmnwdyj+8MsmxrGTdv7wj+keVOE2Xzg2A6vqrr4QPhNb/kYm1zRqsR9FP10QbTkXQvFllHkB0id+LsjI0LrD3Kc0B3hfokoO0wIvUhXqsyupPiEGVCBN5gfVZv29xBjF4RaVuatac9q3MealpetP48HbkP6xl8ivKAfKGsHLlzT6yK/Kruh/UC8TslV1e4fkn4y1boU/SPKV6snL+oPCqHJ1bYVvSLi9VFR/UT3KhXgo0a6I+Kh6zXC/JSrk1NkM4onoxlnk5oP4knsP7QgJUtshD76M5ymnD7P1RofSJoOHycvMJBh57dv5wTuZFYRb7SCJ4+weJUPgWXzhMvyTyqMvgPiMZzh9hNyVvhx7cJVMmKBdWU9mRuxD/IwiYjsEPtzZnu/5leUMcQF4uaZYnuRmiZkFo5NIyDyMwbUr8JgoFbo1zWKSGz84SMGi8O7ipsm4IUHVKr/qC1ykNbJe/EOtKo5pyWVlHXdpYTapJy56R1lvONgrWadLIO9p8lJQOLZW5qnqkZQEvfZHs53KSe1vOGbEGgbeNANmmfa/UQfKMephozNPiranfaVp8VMkyYa7iBpixtSD1H/cLiTDBc2Y1ozzSryPlFJUtvE4eCo6wXgcn0JYwnekdAwyj948JhxTxhS9I8v2UvXzleEHygXADavjt4+RURWjsHJGkJcZCMjWiWrWpuEZGqlpUxdXXHSB14l+7TfsMZGRicfvtzVvFvG5hS3HnTbBe6M33pO8K8JjIyKKbduyKrancvyVCYiF6/j+qHctHn+8ZGQpwrVWRf2Hmoeq3LslMEroeiHT0azDimhvlT3n94yMjRsdF6CTIeYU9Q6p2p9Ky+UJt+ZjLl0Pwq7xGRkZrQ74K3w/fjn5JWM7+ZQ73LtfsSNij3CPYyGOIG0BKcYiAYOaOm0isaxa86bIyMic6wqb0Qozb7U01fN+ZXeY90RaFcvLIS3PT4hGRkbU7XB/19FIADT5qxupshHHpvF6vN+xXdGRkY1FfrBmrOL325hTYBX8EHLopPrKX1hXcYyMiom3bsiqip3T8lREWUjZ1Qu+kKQfVgQRzVjtChHsZC3CPZrYiP8Akoeq1xOyUzdUeRkZGt3UrZf/2Q==">
            <a:hlinkClick r:id="rId5"/>
          </p:cNvPr>
          <p:cNvSpPr>
            <a:spLocks noChangeAspect="1" noChangeArrowheads="1"/>
          </p:cNvSpPr>
          <p:nvPr/>
        </p:nvSpPr>
        <p:spPr bwMode="auto">
          <a:xfrm>
            <a:off x="0" y="-714375"/>
            <a:ext cx="979488" cy="1500188"/>
          </a:xfrm>
          <a:prstGeom prst="rect">
            <a:avLst/>
          </a:prstGeom>
          <a:noFill/>
          <a:ln w="9525">
            <a:noFill/>
            <a:miter lim="800000"/>
            <a:headEnd/>
            <a:tailEnd/>
          </a:ln>
        </p:spPr>
        <p:txBody>
          <a:bodyPr lIns="86493" tIns="43247" rIns="86493" bIns="43247"/>
          <a:lstStyle/>
          <a:p>
            <a:endParaRPr lang="en-US" dirty="0"/>
          </a:p>
        </p:txBody>
      </p:sp>
      <p:sp>
        <p:nvSpPr>
          <p:cNvPr id="18448" name="AutoShape 10" descr="data:image/jpeg;base64,/9j/4AAQSkZJRgABAQAAAQABAAD/2wCEAAkGBhQSERUUExQUFBQUFBcVFhgXFxQUFxcZFBgWFRcVGhQXHCYeFxojGhgVHy8gIycpLCwtFR4xNTAqNSYrLCkBCQoKDgwOGg8PGikkHyQsLCkqLCwtLCksLCwsLCwpLCwsLC81LCwsLCksLCkpLCwsLCwsLCksLCksLCwsLCwsLP/AABEIAIsBbAMBIgACEQEDEQH/xAAcAAABBQEBAQAAAAAAAAAAAAAAAQMEBQYCBwj/xABCEAABAwIDBAYJAQcEAQUBAAABAAIRAyEEMUEFElFxBmGBkaHwBxMiMkKxwdHhYhQjUnKSsvFTc4KiMxdjk8LSFv/EABsBAAIDAQEBAAAAAAAAAAAAAAABAgMEBQYH/8QANxEAAgEDAgIGBwcFAQAAAAAAAAECAwQRITESQQUGMlFxoRRhgZGxwdETIkJScuHwJDNDYvEj/9oADAMBAAIRAxEAPwD3FCEIAEIQgAQhCABI7JKhDAods4uqwS1zhNhl35LO4nb+ImBVIkHLdzbrca5LWbaoDdnvmYWK2gwCS1pkRPVfNeE6SqV7e6cVOWHqtWdChGMo7CYTpRiCb1nHsZ9l6Ds3F+spMfxF+YsfFeWVWw6dDfv/ACt30MxW9Scw/CZHI/kHvW7oi8m7jgnJtSXN51WvwyFxTXBxJGhQhC9ac8EIQgAQhCABCEIAEIQgAKTdSoQBw5tk3KdfkmoTAUFKkSoAEIQgARKEQgBZQgBKgACQqLtDa1Kg3eqvawaTmeoNF3HkFg+kXploUCWs3QRP/kJLv/hZLv6i3sRgD0ZKvnPbHpxr1D7DqsfpLaA/6hzvFZ6v6UMQ45E/zVsQ7/7hPAsn1aUi+VsP6UMQ0gzVbH8FeqPBxK1GyvTPiN3dNbekERVADhNvZrDXnwT4e4MnqPTLpKSBhcK7fr1juHdJ/dt1MjIm4nS5WD6bdLhh6X7PTrPc2l77w94c+rMOuD7gsBfirnZXTLD4trKeIpkVGN9h7PYrNAGbHNje5Nj+VefdM6OFxNU06NcB9F3tgsLfXAkbzg4CA9l5EAECQJsmnw7kWsjvo7wGK2jivWPrVxSY4GBVqQc4b73Ue4r6IwuH3GhokxqST81n+gXRZmDwrGtALnDeJGsgXHVEAdQC0yr31ZZ6gTjck2nG5JsQqEISAEIQgAQhCABCEIAYxlIOaZ4LE7VwxDoidOo8+/wW8cLKh23hLeOmi8v1gteKKrxWq38DVbTw8GFxFEgQRBbbsP0BV70Lxm7WjR4Le3MeetQcdSjdnUbvYcr9ii7MrmlUa63sun+krz1pX4Jxqdzz9ToTXFFrvPVEJGOkAjIiUq+knFBCEIAEIQgAQhCABCEIAEIQgBHZJpOuyTSYCoSJUACEISAEqAE3isUymwve4Na0SXEwB2pgOOcAJNgLlee9NfS1RwrS2m4OdBhwhxP+2z4v5jDf5lifSb6X3PLqGHkNuCD83jX/AG8h8U5Lx/E4t1Rxc9xc45kmSUwND0i9IGJxTy7fcwE5hxLzzfa36WgDqWYJSJ2jQc4wASepCywG4XQpngtfsL0Z4vEXFMhsTJBHzWg/9OqFEfv8XRB1aHAnuBVigiDl3HmXqHcCuS0heh19h4ICG194/wAr474Vbi+jrYJa5ru2/dmp8KI8bKPZO2SwhrySzIGTLesHh1LcbA2McdiGUxAqu3d6oIlzGAnfJ1du66wJXn+M2cWHKP8AK0nQrb1Si9tRh/eUHBzetpEFp6okcilKOVgeeZ9S4PCilTZTb7rGho5NEBOqPs3Htr0adVl21GNeOThMcxl2KQqCzIJxuSbhONySAVCEIAEIQgAQhCABCEIAFGxdIQTEwJ7lJSOCqq01Ug4saeGYbaGF3nXFoniMvPcqXGsgzN8iQIuI00Wl2+x1OpLW6yPtCo8XR3pJEExxzEjxyXzFwlRqOnLk2jsQeYqRs+iuO9Zh2yZLCWHsy8I7lcLz7ottf1NSHe46x6oyPnivQGukSMivfdFXSr0FHP3o6P5P+cznXFPgn6mKhCF1TOCEIQAIQhAAhCEACEIQAjsk2nHZJtAAlhCRABCVCEAc1agaCSQABJJsABmSdF4B6V/Sk6s40MOSGNNsv6z+o6D4RfM20Xpo9IYpNOFouE/GReXA+7ybmeJgaFeAveSSSZJMk8SVLYQjnE5pELQdFejDsU+SQyky9R5yaAhLIznox0QrY2oGU2m+ZgwBxJ4L0rDYbZ+yxAa3F4kC5maTXD9Xx30HeqrH9JWspfs2DBp0fdccn1Y1cfhb+nv4KsoYGYLu5XKOCpyLPavTDF4r2S8tZoxnsMHYM+2VVtwmpJKmZZWXBYp7EGMkDQJp3H8QpJYm6jUhEXEUw8Q6DwPXPFVGAo+qricjIPaDHiArd7YTGJZLmu4OA7zZMD3T0PbS9ZgCwm9Gq5g/lcA8eJcOxbpeW+g+pbGN0D6Z7xUH0XqKzS3NC2FXbU2nGqIxHPAzIHOyUPExqqrpK790M7vAtycqFtdzN0NLgbkaHw+q8/fdNeh1/snDK0ec/I0U6HHHOTaIWRbtOtf2nEdhUmntyoCLgzoRMDmqo9ZLZvDjJe76knaz9RpUKgZt995aIHUe7NSKPSAR7TYPUePUVqp9PWU3hyx4pkXb1FyLdChU9qsdeYGs2gqS3ENMQ4GcoIK6NK8oVuxNP2lLhJbocQuWvmeowlBWlNNZRErtqYVrxexAMcDIyWTxzMw0QQBMwPnrp2LcVAD1iLf5WSx+FG8YJveIvJ6483XiunrVQmq8UtdzoWsuTKCqIII7uBGfitDsTpCaYDXS5n9vLjyVPVpkuc20G5i0OuR9VHpkix8wuPQuKlGSqU3ho2SpqS4ZHpmHxLXjeaQQnVgMFj3UyCwxx4HnxWiwXScG1QR1jLu0XrbPp2jVSjW+7Ly/b2+851S1lHbUvUJuhiGvEtII6k4u/GSksxeUZGsAhCFIAQhCABCEIAR2S4XblwEACRKQgIAAFQ9NukowOEfVkB/u05y3jryABPZ1q/Xzz6d+lPrcT6hhllL2P+QMvP8AVDf+BTQmeY7V2i6tVc9xJkmJzi/jcnmVDQlARuMnbH2Wa9QNGU3OQA4k6ZLWYvaA3G0KIikyLx/5Hfxnq4D7qswlP1VIMA9uoAXkfw2hvVOqnYLDwJOa0QjhFMpZZKwWHjPNTmmVHpiVIYFIiELhwTkLhxsgBt1k24SlK53UhDFRN0/eHnK67qnNR69TdY938IjtdYfVAHqvoEO8zGO41aY7mv8AuvVl5r6B8HuYB7v9SoD/ANfyvS1nk9TQthE41NpxqiMqOk5/dN/3B/a5Zwm45ef8rRdKCRSbH+oP7XrN78uH38yvn/T6/rH4I6Vt2B5ucxac75p1rrweWYHXcpilU0ga9Xgui69uom0eOa880asHdI59qQRFlzTqZ346+Sla7LmlgeCRTaIIHDQ/UrlrYEd94y5JPWDUfXJDjl1jqUNR4HX1HAjdJFhk4gcutL+0PaGw4xJkSR1hN1DcfcFKLDv1yzVka1SOMSfvFwpofbtGq0xvewRYw3M/lQ6tZ7xLokDdzE9RPiu6jO+BxTLqfsn8CeZ1V7vK9SHBOba7m8iVOK1SIVam45W15+RoouKZrERnPgbKxqPtu93YmatPhca3N5Exbt70QlgtwyJSeSc08Dbz5/wmCN3LLT7Jym7z4+N1ZJdw1qS6eKc0gtO6RwJVxhelDgYeA4dxWfnz4HwhH37eHzjvV1vdVrd5pSa+HuKp0Yz3RuMLtuk/4t08HW8clOBXnW8Tp9NU9hce9l2ucOS79DrFNaVYJ+taeX/DHOz/ACs9AQslh+k9QZw7mI8Qp9HpW34mkciF16XTlpPduPivpkzStqi5F8hVtPpDRPxEcwbKVT2hTdk9p7QuhC8t6nZnF+1FThJbofK5Sh4ORBQtSaeqICISwhMCFtjaAoUKtU5U2Od2gWHaYC+Pdv401a73EyZgniZknvJX016XMd6vZzh/qVGM7pqH+xfKz7knjfvT5C5hSZJU3AYcOqXyaJPYkwNGQTwVr0b2LUxDiyk0vc46WAAvc6D7KxJRWWReXsSMKzecXG5N/wAKxaF6BsD0QksnEPLSRYMi3MkGVc0vRNQHxumNSTfQwICi68UCpNnmFOmYmDGUp9nEfhe74TZTKTAxjQAItECwiwFgqDa/QHD1nl/tsc7+DdAJ47pGfaJVHpiT+8tCf2Omh5MTAXDwt/ifRfLfYrGRxpjd11DpHcsTtPZb6FR1OoIe3O1oNwQdR1/LJaKdeE3hMqlTcdyDvSkIgJwDv86JN3RWlZGeFT7VfJZSHxHfPyb4AlXVd4aC51mtEnkPqT81B6FbJdjcc39b/wClokk8gB4JN4JxWT6G9HWzvUbOotNi4es/qy/6gLS7yi0yGtDQIDQGgcABAHcl9aqMFpI3k6w2UL1il0D7ISaGVfSdhNJsXPrB/a5Zd3vAEGw4D5fRarpI+KQJEw8fJyzO8CZyG9EXIuLHkvn3T+fTH4I6dt2DlgN7G/L6p8smOUxy4nTXuXDHt+YuLyLp39rbzMT/AIHFcB57jSNs17fMpA6wjinJaW/Cb9cmetLSp2EQDfwPzUckkKDmBHDjP5Q5sAfj5LprI5xmbR3Lo08gMp0HH581HIHGvYk9bmOtLUpkGL5RlfuRSZHHjppzRoSR20yMs55rljbZC351XbaZBvee3zoinaTFuMfVRyLOhFcyY00TbKRI6slJdceR80BgyI+sKziwW50K59IXv1x19XBMbkdY0P34FWGIoukwOGnHXtTNZrhF/llwI1/CvjMTjnVDTT3fT/B8EbvHt+UjwK5kTGWkaHkdLLrnbL/8nwhSDONGcOHZ29h8YKC7j9BE696ccOf+fZd9Fw9uU8Y5aHxg9qaYzmcvPLxt2roO1jh9Yv3hcFs+Yg5Hxgrje7PHX737VLGRND7eo5+R9Ql9Z9I7cp+SjGp4WM6T9nLoPt8+qbE/1I4SLgWuw6x/aKY/VGfUfktusHsKp+/p9TifAh30K2dSvOVl7Pq8sUJfq+SOXeLE14D7qgCYqYrgO9Nym6hXpEYjzv01VXuwlJoJM1XQANRTdFhfUrzToV6OvXNe/F0q9NsA05LaW/NjZw3jpcCM72Xv9SnLoAbvNBO+QHFsiPZByPWsLj9nGo8uD3vkwSSZkc81jrXP4Y+8thT1yymodD8DSsKW8f1ue7wsD2rc9Ctj0aDHeqptaXmbNi+U/jqVBhcM4OBcCbwZi02HaVrsFWbTIHtS4RugEjnbLNZ1VZY4FwZI4fdcAHsmfZ14JrGNe9sMduXz6kNouAaPWEho9qwl3M6diUnxMaWEc1sA5z2vFSo1jMmNsCeLjmfBdepLXlwAO9AMWORuZtwHaumV5YSZZY52IzvGnFVT3vwzWta11d1Wp7TrwJvJzj5KuaS1JxzLQumvByPnIqs29sJmJpljwOp0DeYdHD6jVdV9rClV3HtIDhLX5yTm3LS3erLcnuUoyfLchKON9meAsYbh43Xtc5jmmbOYSD9OyEjqXP76Dz1rR+knDNw+PpumBi2HeGgqU4Af/wAmwD/KsZ0j2x6hu40xVdl/7bT8R/UdAcpldqjU44JmGUcSwVHSLH77vUsNgZqEXlw+Hri/aV7D6HOinqKBxD2w+oIpzozV3abdnWvOvRp0IOMrgukUme1Udx4AHifuV9EUaQa0NaA1rQAAMgBYDuQ2SSHJRKRCiAsqfhvdCr1YYb3R51SY0dVaIcIcJGajO2TSIjdHipiFlqWtCq8zhFv1pMmpNbMr3bCpH4bzPcmj0cpcI7tc+xWqFmfRdm/8a+HwJqrNcyld0Xp8TlHZ3ps9FheHHTvGqvkKmXQtlL8Hm/qSVxUXMz56NOGT/rY5jJM//wA9VHxaRplp2rTIWaXV60ezkvavmmTV1UMsdj1uo/fs4rl2BrN+CeHbmFq0LNLqzQe05eX7EvTJ80jHup1Bm0j76FIK8C7Dx1GVjZbAhcOw7Tm0dyyVOq8vwVF7Vj5ssV53xMgKwymbx9k82OrLMmY0Whq7Jpu+FRK3R1h90lq5tbq9eQ7KT8H9cFqu6b3yioq0wQBHhEKM6mZgD7gHT2la1NgVG+46fxl9lCq4aoLubP0n7Ll1bSvQ/uRa8V/EaadWD2ZB/ZTmc5vlzUdtN4PGdDqrI1REOEHgR3/dJpHZncxJCqVR8zRxZWqILgDJPskTIOV/yEjmT2nS4uPupWJw9g4717ZR2z3qE3DkyRIjX5ZKyLTWSKgnqmIWT4H+qx8U2W8Zzv2+y5O1akRqCNbHOdNJS7wM6G+fBw481NNh95bojVGEm/br1Hwgrgt0v19ljn1QVKLJ5Wy/UIPiE3u68p/tcpqQKSHthj9/T/mntAIPhBW1BWN2PSP7RTkH3vFoIPhC2TQvbdX3/wCEv1fJHJvu2vAUBN1TA85pxzoCZxbbZkE3nhGq7VaqoRZjjHLGKNPdBM3m55Ki2jg/VP3oG66+WpVxgsR6xpGcGO7PxTuOwYe0jUkLlxfEso04wZ2u0boIEgubIDS45yMiIvF1dUgqsNNJxa+0+6Qc/lBUzDYkOO7BG5FzvC/CTn3lRUtSbTwPUml1Ru+3eLRIeJDQToGyb2unvUBpc9tnOzLt45dXDkmGYglzmRumBEmTBMb0Cw704KjnFpY5u5ebEkxYQfryUk0J5FfXLSf3ciBcD3nOMQBwGp6wpFWtusJA3iATAzNphR6JguJbAmQd4uknWPh5BRsZjxQBLy9wc6RDS7dt7oDR8+KfHhZYKOWkjrC7TFSiypVplpLvdIJLXSQDEdXip2IxQY0ud7IFyTAVTtvpEzD0W1HAkOsJhgB3d72nO93LwK8a6ZelapWHq6Tpi2/ADQeLWxd36jloFdRpSqa507yupJLb3Fl6UumVF9ZjmMDq1Jrgwm+7vke25uQPAZ6nRYDYGx6uNrwJc4mXvdMAHUnzwXfRvotWx1Qwd1mb6jpPONXHyV7JsPYtLCUxTpNganNzj/ETqunHEVhGZ6k/o/hG4Sm1lK0e8f4jFyea1+BxoqNnIjMcFk99TtjYrdqgaOse6yYjTyud5JKEwOgVY4U+wPOqrFZYX3B51SYDyEIURghCEACEIQAIQhAAhCEACEIQAIQhAAhCEAMVcCx2bR8lX1+jjDdpLeSt0Ln1ujbWt26a8Vo/esFkas4bMzGJ6PVR7p3hwUCo1zTFRhA5b3gtsuXMBzAK41fq3SlrSm146/T5muF9NdpZMIIJNx1aERwCWthDBMSB1fLh+Fq8TsKk/wCGOSrMR0YcL039hv8AP7rh1+hbyjqo5Xq18t/I2QvacvUZupQdMgC9xE2ldOBiPZNusOvEi2f4VhWwNan7zJF7jwzUWrWE3lvMRnnlouZJTg+GSw/M18UZrkw2VUBrss4HeJM/ywVrmlZvZ7QajCCLEmJvIz5/laD7Fe16vPNtPH5n8Eci+S+0WO47aR7xUQkvnQG0rukd+nw85JRpGgjl2LVcNsqgsC4HDtp+y2wz/PguxXBLbm8wCP4bdyaBgn5pvEPcRDdTc8ByHm6qjLhWCbWSuxOHp1aoJLtyn7MQTJnM65lO19mje3WzMb2VuAE+clNwNOAbX+5TgY4EzlNosQpwhlZ7xuXLuK2rVPq3ESQCfdJmQY3bCeqyep0XOZdpbvC4mCAdJXVfHspwHW3iYABvkSbcxdN4jHEGGn3xbPM8Esxzqww2loLh8DuQwNa2nu3jU5RHLWVw7FNYSBJDAGgXzyMnVP4anuML3uLpE6EcgqWo8ukiSXOhv8zsvunstED1ZT9Odnvxuz8SAASatEUhkA5h9oydIce4rFbA9FVJkPxLvWuz3GkhgPW6xdysvSukLxRZTw4Mlo3n9ZdN/EqDSP7sk56Lq28Wo6mOo8sqcTQFKCwBoZYAAAQcwAFYtqcFF2gJaYziO0+Sp1GiQAOrkruZAVrONvPj+VN2eBvtiU3Rw6tMBg/a3iFIC5lEpuUspgdKywnuDzqquVaYP3B51KTAfQhCiMEIQgAQhCABCEIAEIQgAQhCABCEIAEIQgAQhCABCEIAEIQgAUetgKbs2NPYpCFXUpQqLE4pr1rI02timf0dpsIe2RumY8E7CtEQoULelbpqmsJvI5TlPWTKim3dJ4Oz5pvFYY70sjrB1/IV1CWEqtCNRYHGbiyjzF+3VNMzkZHUH6aLQQjdWb0H/byLVWxyKGS1p3TvOvANs8hKTCGoWfvC0u3r8M+pX8IhNWbT7QnW02M5i9mCpUD3Os0eyASM8546J2m0OILYIjPS2ivoQApKzSeU/IbrZWpT4qkCImG5nsVacQ2hSdXeMh+7bxLvkSY7AtVCC0cFZG3SeckHUyjxv1rqjy959pxJJ5qwFewFoGS9T9WOA7kerHAdy1LQqPLsNS3jJiNOsq5wey3PyFluNwcAlhAGfbhKdFsuzXFOvvGfPJaMtRup5Aod5G8r6EQjIFFKtsF7jfOpT8JUNiP/2Q==">
            <a:hlinkClick r:id="rId6"/>
          </p:cNvPr>
          <p:cNvSpPr>
            <a:spLocks noChangeAspect="1" noChangeArrowheads="1"/>
          </p:cNvSpPr>
          <p:nvPr/>
        </p:nvSpPr>
        <p:spPr bwMode="auto">
          <a:xfrm>
            <a:off x="0" y="-1071563"/>
            <a:ext cx="5942013" cy="2232026"/>
          </a:xfrm>
          <a:prstGeom prst="rect">
            <a:avLst/>
          </a:prstGeom>
          <a:noFill/>
          <a:ln w="9525">
            <a:noFill/>
            <a:miter lim="800000"/>
            <a:headEnd/>
            <a:tailEnd/>
          </a:ln>
        </p:spPr>
        <p:txBody>
          <a:bodyPr lIns="86493" tIns="43247" rIns="86493" bIns="43247"/>
          <a:lstStyle/>
          <a:p>
            <a:endParaRPr lang="en-US" dirty="0"/>
          </a:p>
        </p:txBody>
      </p:sp>
      <p:pic>
        <p:nvPicPr>
          <p:cNvPr id="18452" name="Picture 5" descr="Problem_Solving.png"/>
          <p:cNvPicPr>
            <a:picLocks noChangeAspect="1"/>
          </p:cNvPicPr>
          <p:nvPr/>
        </p:nvPicPr>
        <p:blipFill>
          <a:blip r:embed="rId7" cstate="print"/>
          <a:srcRect/>
          <a:stretch>
            <a:fillRect/>
          </a:stretch>
        </p:blipFill>
        <p:spPr bwMode="auto">
          <a:xfrm>
            <a:off x="457200" y="141288"/>
            <a:ext cx="682625" cy="822325"/>
          </a:xfrm>
          <a:prstGeom prst="rect">
            <a:avLst/>
          </a:prstGeom>
          <a:noFill/>
          <a:ln w="9525">
            <a:noFill/>
            <a:miter lim="800000"/>
            <a:headEnd/>
            <a:tailEnd/>
          </a:ln>
        </p:spPr>
      </p:pic>
      <p:sp>
        <p:nvSpPr>
          <p:cNvPr id="35" name="Rectangle 34"/>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37" name="Text Placeholder 3"/>
          <p:cNvSpPr>
            <a:spLocks noGrp="1"/>
          </p:cNvSpPr>
          <p:nvPr>
            <p:ph type="body" sz="quarter" idx="12"/>
          </p:nvPr>
        </p:nvSpPr>
        <p:spPr>
          <a:xfrm>
            <a:off x="457200" y="755650"/>
            <a:ext cx="8502650" cy="2107872"/>
          </a:xfrm>
        </p:spPr>
        <p:txBody>
          <a:bodyPr/>
          <a:lstStyle/>
          <a:p>
            <a:pPr algn="ctr">
              <a:buFont typeface="Wingdings" pitchFamily="2" charset="2"/>
              <a:buNone/>
              <a:defRPr/>
            </a:pPr>
            <a:endParaRPr lang="en-US" dirty="0"/>
          </a:p>
          <a:p>
            <a:pPr marL="0" indent="0">
              <a:buFont typeface="Wingdings" pitchFamily="2" charset="2"/>
              <a:buNone/>
              <a:tabLst>
                <a:tab pos="231712" algn="l"/>
              </a:tabLst>
              <a:defRPr/>
            </a:pPr>
            <a:r>
              <a:rPr lang="en-US" dirty="0"/>
              <a:t>The Confirmation Bias causes us to:</a:t>
            </a:r>
            <a:endParaRPr lang="en-US" sz="1800" dirty="0"/>
          </a:p>
        </p:txBody>
      </p:sp>
      <p:sp>
        <p:nvSpPr>
          <p:cNvPr id="38" name="Rectangle 37"/>
          <p:cNvSpPr/>
          <p:nvPr/>
        </p:nvSpPr>
        <p:spPr>
          <a:xfrm>
            <a:off x="680989" y="2313652"/>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39" name="Rounded Rectangle 38"/>
          <p:cNvSpPr/>
          <p:nvPr/>
        </p:nvSpPr>
        <p:spPr>
          <a:xfrm>
            <a:off x="325015" y="1684898"/>
            <a:ext cx="8402638" cy="458791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41" name="Rectangle 40"/>
          <p:cNvSpPr>
            <a:spLocks noChangeArrowheads="1"/>
          </p:cNvSpPr>
          <p:nvPr/>
        </p:nvSpPr>
        <p:spPr bwMode="auto">
          <a:xfrm>
            <a:off x="1216463" y="1935451"/>
            <a:ext cx="2209800" cy="1447801"/>
          </a:xfrm>
          <a:prstGeom prst="rect">
            <a:avLst/>
          </a:prstGeom>
          <a:ln>
            <a:headEnd/>
            <a:tailEnd/>
          </a:ln>
        </p:spPr>
        <p:style>
          <a:lnRef idx="2">
            <a:schemeClr val="dk1"/>
          </a:lnRef>
          <a:fillRef idx="1">
            <a:schemeClr val="lt1"/>
          </a:fillRef>
          <a:effectRef idx="0">
            <a:schemeClr val="dk1"/>
          </a:effectRef>
          <a:fontRef idx="minor">
            <a:schemeClr val="dk1"/>
          </a:fontRef>
        </p:style>
        <p:txBody>
          <a:bodyPr lIns="96644" tIns="48322" rIns="96644" bIns="48322" anchor="ctr"/>
          <a:lstStyle/>
          <a:p>
            <a:pPr algn="ctr">
              <a:defRPr/>
            </a:pPr>
            <a:r>
              <a:rPr lang="en-US" sz="1800" dirty="0">
                <a:solidFill>
                  <a:schemeClr val="tx1"/>
                </a:solidFill>
                <a:ea typeface="ＭＳ Ｐゴシック" pitchFamily="34" charset="-128"/>
              </a:rPr>
              <a:t>Notice </a:t>
            </a:r>
          </a:p>
          <a:p>
            <a:pPr algn="ctr">
              <a:defRPr/>
            </a:pPr>
            <a:r>
              <a:rPr lang="en-US" sz="1800" dirty="0">
                <a:solidFill>
                  <a:schemeClr val="tx1"/>
                </a:solidFill>
                <a:ea typeface="ＭＳ Ｐゴシック" pitchFamily="34" charset="-128"/>
              </a:rPr>
              <a:t>Remember</a:t>
            </a:r>
          </a:p>
          <a:p>
            <a:pPr algn="ctr">
              <a:defRPr/>
            </a:pPr>
            <a:r>
              <a:rPr lang="en-US" sz="1800" dirty="0">
                <a:solidFill>
                  <a:schemeClr val="tx1"/>
                </a:solidFill>
                <a:ea typeface="ＭＳ Ｐゴシック" pitchFamily="34" charset="-128"/>
              </a:rPr>
              <a:t>Weight</a:t>
            </a:r>
          </a:p>
        </p:txBody>
      </p:sp>
      <p:sp>
        <p:nvSpPr>
          <p:cNvPr id="43" name="Rectangle 42"/>
          <p:cNvSpPr>
            <a:spLocks noChangeArrowheads="1"/>
          </p:cNvSpPr>
          <p:nvPr/>
        </p:nvSpPr>
        <p:spPr bwMode="auto">
          <a:xfrm>
            <a:off x="5571724" y="1935451"/>
            <a:ext cx="2241550" cy="1447801"/>
          </a:xfrm>
          <a:prstGeom prst="rect">
            <a:avLst/>
          </a:prstGeom>
          <a:ln>
            <a:headEnd/>
            <a:tailEnd/>
          </a:ln>
        </p:spPr>
        <p:style>
          <a:lnRef idx="2">
            <a:schemeClr val="dk1"/>
          </a:lnRef>
          <a:fillRef idx="1">
            <a:schemeClr val="lt1"/>
          </a:fillRef>
          <a:effectRef idx="0">
            <a:schemeClr val="dk1"/>
          </a:effectRef>
          <a:fontRef idx="minor">
            <a:schemeClr val="dk1"/>
          </a:fontRef>
        </p:style>
        <p:txBody>
          <a:bodyPr lIns="96644" tIns="48322" rIns="96644" bIns="48322" anchor="ctr"/>
          <a:lstStyle/>
          <a:p>
            <a:pPr algn="ctr">
              <a:defRPr/>
            </a:pPr>
            <a:endParaRPr lang="en-US" dirty="0">
              <a:solidFill>
                <a:srgbClr val="FF0000"/>
              </a:solidFill>
              <a:ea typeface="ＭＳ Ｐゴシック" pitchFamily="34" charset="-128"/>
            </a:endParaRPr>
          </a:p>
          <a:p>
            <a:pPr algn="ctr">
              <a:defRPr/>
            </a:pPr>
            <a:r>
              <a:rPr lang="en-US" sz="1800" dirty="0">
                <a:solidFill>
                  <a:schemeClr val="tx1"/>
                </a:solidFill>
                <a:ea typeface="ＭＳ Ｐゴシック" pitchFamily="34" charset="-128"/>
              </a:rPr>
              <a:t>NOT Notice</a:t>
            </a:r>
          </a:p>
          <a:p>
            <a:pPr algn="ctr">
              <a:defRPr/>
            </a:pPr>
            <a:r>
              <a:rPr lang="en-US" sz="1800" dirty="0">
                <a:solidFill>
                  <a:schemeClr val="tx1"/>
                </a:solidFill>
                <a:ea typeface="ＭＳ Ｐゴシック" pitchFamily="34" charset="-128"/>
              </a:rPr>
              <a:t>NOT Remember</a:t>
            </a:r>
          </a:p>
          <a:p>
            <a:pPr algn="ctr">
              <a:defRPr/>
            </a:pPr>
            <a:r>
              <a:rPr lang="en-US" sz="1800" dirty="0">
                <a:solidFill>
                  <a:schemeClr val="tx1"/>
                </a:solidFill>
                <a:ea typeface="ＭＳ Ｐゴシック" pitchFamily="34" charset="-128"/>
              </a:rPr>
              <a:t>NOT Weight</a:t>
            </a:r>
          </a:p>
          <a:p>
            <a:pPr algn="ctr">
              <a:defRPr/>
            </a:pPr>
            <a:endParaRPr lang="en-US" dirty="0">
              <a:solidFill>
                <a:srgbClr val="FF0000"/>
              </a:solidFill>
              <a:ea typeface="ＭＳ Ｐゴシック" pitchFamily="34" charset="-128"/>
            </a:endParaRPr>
          </a:p>
        </p:txBody>
      </p:sp>
      <p:sp>
        <p:nvSpPr>
          <p:cNvPr id="44" name="TextBox 43"/>
          <p:cNvSpPr txBox="1"/>
          <p:nvPr/>
        </p:nvSpPr>
        <p:spPr>
          <a:xfrm>
            <a:off x="542288" y="3387957"/>
            <a:ext cx="3569580" cy="1882692"/>
          </a:xfrm>
          <a:prstGeom prst="rect">
            <a:avLst/>
          </a:prstGeom>
          <a:noFill/>
        </p:spPr>
        <p:txBody>
          <a:bodyPr wrap="square" lIns="96644" tIns="48322" rIns="96644" bIns="48322">
            <a:spAutoFit/>
          </a:bodyPr>
          <a:lstStyle/>
          <a:p>
            <a:pPr algn="ctr">
              <a:defRPr/>
            </a:pPr>
            <a:r>
              <a:rPr lang="en-US" sz="1800" dirty="0">
                <a:latin typeface="Verdana"/>
                <a:cs typeface="+mn-cs"/>
              </a:rPr>
              <a:t>Evidence that supports our thoughts and beliefs</a:t>
            </a:r>
          </a:p>
          <a:p>
            <a:pPr algn="ctr">
              <a:defRPr/>
            </a:pPr>
            <a:endParaRPr lang="en-US" sz="4000" dirty="0">
              <a:latin typeface="Verdana"/>
              <a:cs typeface="+mn-cs"/>
            </a:endParaRPr>
          </a:p>
          <a:p>
            <a:pPr algn="ctr">
              <a:defRPr/>
            </a:pPr>
            <a:r>
              <a:rPr lang="en-US" sz="1800" dirty="0">
                <a:latin typeface="Verdana"/>
                <a:cs typeface="+mn-cs"/>
              </a:rPr>
              <a:t>VELCRO EFFECT</a:t>
            </a:r>
          </a:p>
          <a:p>
            <a:pPr algn="ctr">
              <a:defRPr/>
            </a:pPr>
            <a:r>
              <a:rPr lang="en-US" sz="1800" dirty="0">
                <a:latin typeface="Verdana"/>
                <a:cs typeface="+mn-cs"/>
              </a:rPr>
              <a:t>It sticks</a:t>
            </a:r>
          </a:p>
        </p:txBody>
      </p:sp>
      <p:sp>
        <p:nvSpPr>
          <p:cNvPr id="45" name="TextBox 44"/>
          <p:cNvSpPr txBox="1"/>
          <p:nvPr/>
        </p:nvSpPr>
        <p:spPr>
          <a:xfrm>
            <a:off x="4583143" y="3387957"/>
            <a:ext cx="4218712" cy="1821137"/>
          </a:xfrm>
          <a:prstGeom prst="rect">
            <a:avLst/>
          </a:prstGeom>
          <a:noFill/>
        </p:spPr>
        <p:txBody>
          <a:bodyPr wrap="square" lIns="96644" tIns="48322" rIns="96644" bIns="48322">
            <a:spAutoFit/>
          </a:bodyPr>
          <a:lstStyle/>
          <a:p>
            <a:pPr algn="ctr">
              <a:defRPr/>
            </a:pPr>
            <a:r>
              <a:rPr lang="en-US" sz="1800" dirty="0">
                <a:latin typeface="Verdana"/>
                <a:cs typeface="+mn-cs"/>
              </a:rPr>
              <a:t>Evidence that does NOT support</a:t>
            </a:r>
            <a:r>
              <a:rPr lang="en-US" sz="1800" u="sng" dirty="0">
                <a:latin typeface="Verdana"/>
                <a:cs typeface="+mn-cs"/>
              </a:rPr>
              <a:t> </a:t>
            </a:r>
            <a:r>
              <a:rPr lang="en-US" sz="1800" dirty="0">
                <a:latin typeface="Verdana"/>
                <a:cs typeface="+mn-cs"/>
              </a:rPr>
              <a:t>our thoughts and beliefs</a:t>
            </a:r>
          </a:p>
          <a:p>
            <a:pPr algn="ctr">
              <a:defRPr/>
            </a:pPr>
            <a:endParaRPr lang="en-US" sz="4000" dirty="0">
              <a:latin typeface="Verdana"/>
              <a:cs typeface="+mn-cs"/>
            </a:endParaRPr>
          </a:p>
          <a:p>
            <a:pPr algn="ctr">
              <a:defRPr/>
            </a:pPr>
            <a:r>
              <a:rPr lang="en-US" sz="1800" dirty="0">
                <a:latin typeface="Verdana"/>
                <a:cs typeface="+mn-cs"/>
              </a:rPr>
              <a:t>TEFLON EFFECT</a:t>
            </a:r>
          </a:p>
          <a:p>
            <a:pPr algn="ctr">
              <a:defRPr/>
            </a:pPr>
            <a:r>
              <a:rPr lang="en-US" sz="1800" dirty="0">
                <a:latin typeface="Verdana"/>
                <a:cs typeface="+mn-cs"/>
              </a:rPr>
              <a:t>It slides off</a:t>
            </a:r>
          </a:p>
        </p:txBody>
      </p:sp>
      <p:sp>
        <p:nvSpPr>
          <p:cNvPr id="46" name="Down Arrow 45"/>
          <p:cNvSpPr>
            <a:spLocks noChangeArrowheads="1"/>
          </p:cNvSpPr>
          <p:nvPr/>
        </p:nvSpPr>
        <p:spPr bwMode="auto">
          <a:xfrm>
            <a:off x="6488109" y="4018058"/>
            <a:ext cx="408781" cy="464982"/>
          </a:xfrm>
          <a:prstGeom prst="downArrow">
            <a:avLst>
              <a:gd name="adj1" fmla="val 50000"/>
              <a:gd name="adj2" fmla="val 49998"/>
            </a:avLst>
          </a:prstGeom>
          <a:ln>
            <a:solidFill>
              <a:srgbClr val="C00000"/>
            </a:solidFill>
            <a:headEnd/>
            <a:tailEnd/>
          </a:ln>
        </p:spPr>
        <p:style>
          <a:lnRef idx="2">
            <a:schemeClr val="dk1"/>
          </a:lnRef>
          <a:fillRef idx="1">
            <a:schemeClr val="lt1"/>
          </a:fillRef>
          <a:effectRef idx="0">
            <a:schemeClr val="dk1"/>
          </a:effectRef>
          <a:fontRef idx="minor">
            <a:schemeClr val="dk1"/>
          </a:fontRef>
        </p:style>
        <p:txBody>
          <a:bodyPr lIns="96644" tIns="48322" rIns="96644" bIns="48322" anchor="ctr"/>
          <a:lstStyle/>
          <a:p>
            <a:pPr algn="ctr" fontAlgn="auto">
              <a:spcBef>
                <a:spcPts val="0"/>
              </a:spcBef>
              <a:spcAft>
                <a:spcPts val="0"/>
              </a:spcAft>
              <a:defRPr/>
            </a:pPr>
            <a:endParaRPr lang="en-US" dirty="0">
              <a:solidFill>
                <a:srgbClr val="C00000"/>
              </a:solidFill>
            </a:endParaRPr>
          </a:p>
        </p:txBody>
      </p:sp>
      <p:pic>
        <p:nvPicPr>
          <p:cNvPr id="47" name="Picture 11" descr="C:\Users\CSF PREP\Desktop\velcro teflon.png"/>
          <p:cNvPicPr>
            <a:picLocks noChangeAspect="1" noChangeArrowheads="1"/>
          </p:cNvPicPr>
          <p:nvPr/>
        </p:nvPicPr>
        <p:blipFill>
          <a:blip r:embed="rId8" cstate="print"/>
          <a:srcRect r="46032"/>
          <a:stretch>
            <a:fillRect/>
          </a:stretch>
        </p:blipFill>
        <p:spPr bwMode="auto">
          <a:xfrm>
            <a:off x="1343463" y="5250213"/>
            <a:ext cx="1905000" cy="914400"/>
          </a:xfrm>
          <a:prstGeom prst="rect">
            <a:avLst/>
          </a:prstGeom>
          <a:noFill/>
        </p:spPr>
      </p:pic>
      <p:pic>
        <p:nvPicPr>
          <p:cNvPr id="48" name="Picture 11" descr="C:\Users\CSF PREP\Desktop\velcro teflon.png"/>
          <p:cNvPicPr>
            <a:picLocks noChangeAspect="1" noChangeArrowheads="1"/>
          </p:cNvPicPr>
          <p:nvPr/>
        </p:nvPicPr>
        <p:blipFill>
          <a:blip r:embed="rId8" cstate="print"/>
          <a:srcRect l="55555"/>
          <a:stretch>
            <a:fillRect/>
          </a:stretch>
        </p:blipFill>
        <p:spPr bwMode="auto">
          <a:xfrm>
            <a:off x="5739803" y="5250213"/>
            <a:ext cx="1905392" cy="914400"/>
          </a:xfrm>
          <a:prstGeom prst="rect">
            <a:avLst/>
          </a:prstGeom>
          <a:noFill/>
        </p:spPr>
      </p:pic>
      <p:sp>
        <p:nvSpPr>
          <p:cNvPr id="49" name="TextBox 48"/>
          <p:cNvSpPr txBox="1"/>
          <p:nvPr/>
        </p:nvSpPr>
        <p:spPr>
          <a:xfrm>
            <a:off x="3820039" y="2330483"/>
            <a:ext cx="1406154" cy="769441"/>
          </a:xfrm>
          <a:prstGeom prst="rect">
            <a:avLst/>
          </a:prstGeom>
          <a:noFill/>
        </p:spPr>
        <p:txBody>
          <a:bodyPr wrap="none" rtlCol="0">
            <a:spAutoFit/>
          </a:bodyPr>
          <a:lstStyle/>
          <a:p>
            <a:r>
              <a:rPr lang="en-US" sz="4400" b="1" u="sng" dirty="0">
                <a:solidFill>
                  <a:srgbClr val="C00000"/>
                </a:solidFill>
              </a:rPr>
              <a:t>AND</a:t>
            </a:r>
          </a:p>
        </p:txBody>
      </p:sp>
      <p:sp>
        <p:nvSpPr>
          <p:cNvPr id="50" name="Down Arrow 49"/>
          <p:cNvSpPr>
            <a:spLocks noChangeArrowheads="1"/>
          </p:cNvSpPr>
          <p:nvPr/>
        </p:nvSpPr>
        <p:spPr bwMode="auto">
          <a:xfrm>
            <a:off x="2091572" y="4018058"/>
            <a:ext cx="408781" cy="464982"/>
          </a:xfrm>
          <a:prstGeom prst="downArrow">
            <a:avLst>
              <a:gd name="adj1" fmla="val 50000"/>
              <a:gd name="adj2" fmla="val 49998"/>
            </a:avLst>
          </a:prstGeom>
          <a:ln>
            <a:solidFill>
              <a:srgbClr val="C00000"/>
            </a:solidFill>
            <a:headEnd/>
            <a:tailEnd/>
          </a:ln>
        </p:spPr>
        <p:style>
          <a:lnRef idx="2">
            <a:schemeClr val="dk1"/>
          </a:lnRef>
          <a:fillRef idx="1">
            <a:schemeClr val="lt1"/>
          </a:fillRef>
          <a:effectRef idx="0">
            <a:schemeClr val="dk1"/>
          </a:effectRef>
          <a:fontRef idx="minor">
            <a:schemeClr val="dk1"/>
          </a:fontRef>
        </p:style>
        <p:txBody>
          <a:bodyPr lIns="96644" tIns="48322" rIns="96644" bIns="48322" anchor="ctr"/>
          <a:lstStyle/>
          <a:p>
            <a:pPr algn="ctr" fontAlgn="auto">
              <a:spcBef>
                <a:spcPts val="0"/>
              </a:spcBef>
              <a:spcAft>
                <a:spcPts val="0"/>
              </a:spcAft>
              <a:defRPr/>
            </a:pPr>
            <a:endParaRPr lang="en-US" dirty="0">
              <a:solidFill>
                <a:srgbClr val="C00000"/>
              </a:solidFill>
            </a:endParaRPr>
          </a:p>
        </p:txBody>
      </p:sp>
      <p:cxnSp>
        <p:nvCxnSpPr>
          <p:cNvPr id="51" name="Straight Connector 50"/>
          <p:cNvCxnSpPr/>
          <p:nvPr/>
        </p:nvCxnSpPr>
        <p:spPr>
          <a:xfrm>
            <a:off x="2426886" y="3681091"/>
            <a:ext cx="98504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597927" y="2506605"/>
            <a:ext cx="76993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293127" y="2776276"/>
            <a:ext cx="135096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605864" y="3056375"/>
            <a:ext cx="76993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293127" y="5138243"/>
            <a:ext cx="107473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18263" y="2508003"/>
            <a:ext cx="76993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613463" y="2777674"/>
            <a:ext cx="135096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926200" y="3057773"/>
            <a:ext cx="76993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146176" y="5138243"/>
            <a:ext cx="62559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59757" y="1319517"/>
            <a:ext cx="8027043" cy="138896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9458" name="Title 1"/>
          <p:cNvSpPr>
            <a:spLocks noGrp="1"/>
          </p:cNvSpPr>
          <p:nvPr>
            <p:ph type="title"/>
          </p:nvPr>
        </p:nvSpPr>
        <p:spPr>
          <a:xfrm>
            <a:off x="0" y="3175"/>
            <a:ext cx="9144000" cy="1066800"/>
          </a:xfrm>
        </p:spPr>
        <p:txBody>
          <a:bodyPr/>
          <a:lstStyle/>
          <a:p>
            <a:r>
              <a:rPr lang="en-US" dirty="0"/>
              <a:t>Problem Solving</a:t>
            </a:r>
          </a:p>
        </p:txBody>
      </p:sp>
      <p:sp>
        <p:nvSpPr>
          <p:cNvPr id="31747" name="Text Placeholder 2"/>
          <p:cNvSpPr>
            <a:spLocks noGrp="1"/>
          </p:cNvSpPr>
          <p:nvPr>
            <p:ph type="body" sz="quarter" idx="12"/>
          </p:nvPr>
        </p:nvSpPr>
        <p:spPr>
          <a:xfrm>
            <a:off x="0" y="1474463"/>
            <a:ext cx="9144000" cy="1104887"/>
          </a:xfrm>
        </p:spPr>
        <p:txBody>
          <a:bodyPr/>
          <a:lstStyle/>
          <a:p>
            <a:pPr algn="ctr">
              <a:buFont typeface="Wingdings" pitchFamily="2" charset="2"/>
              <a:buNone/>
            </a:pPr>
            <a:r>
              <a:rPr lang="en-US" sz="2500" b="1" dirty="0">
                <a:solidFill>
                  <a:schemeClr val="tx2"/>
                </a:solidFill>
              </a:rPr>
              <a:t>PROBLEM SOLVING = </a:t>
            </a:r>
          </a:p>
          <a:p>
            <a:pPr algn="ctr">
              <a:buFont typeface="Wingdings" pitchFamily="2" charset="2"/>
              <a:buNone/>
            </a:pPr>
            <a:r>
              <a:rPr lang="en-US" sz="2500" b="1" dirty="0">
                <a:solidFill>
                  <a:schemeClr val="tx2"/>
                </a:solidFill>
              </a:rPr>
              <a:t>PROBLEM UNDERSTANDING</a:t>
            </a:r>
          </a:p>
          <a:p>
            <a:pPr lvl="1" algn="ctr">
              <a:buFont typeface="Arial" pitchFamily="34" charset="0"/>
              <a:buNone/>
            </a:pPr>
            <a:endParaRPr lang="en-US" sz="2700" dirty="0">
              <a:solidFill>
                <a:srgbClr val="FF0000"/>
              </a:solidFill>
              <a:latin typeface="Bradley Hand ITC" pitchFamily="66" charset="0"/>
            </a:endParaRPr>
          </a:p>
          <a:p>
            <a:pPr algn="ctr"/>
            <a:endParaRPr lang="en-US" sz="2700" dirty="0">
              <a:solidFill>
                <a:srgbClr val="FF0000"/>
              </a:solidFill>
            </a:endParaRPr>
          </a:p>
        </p:txBody>
      </p:sp>
      <p:sp>
        <p:nvSpPr>
          <p:cNvPr id="5" name="Slide Number Placeholder 4"/>
          <p:cNvSpPr>
            <a:spLocks noGrp="1"/>
          </p:cNvSpPr>
          <p:nvPr>
            <p:ph type="sldNum" sz="quarter" idx="14"/>
          </p:nvPr>
        </p:nvSpPr>
        <p:spPr/>
        <p:txBody>
          <a:bodyPr/>
          <a:lstStyle/>
          <a:p>
            <a:pPr>
              <a:defRPr/>
            </a:pPr>
            <a:fld id="{162717A1-A0F9-498C-951F-33A9F15A59E8}" type="slidenum">
              <a:rPr lang="en-US" smtClean="0"/>
              <a:pPr>
                <a:defRPr/>
              </a:pPr>
              <a:t>121</a:t>
            </a:fld>
            <a:endParaRPr lang="en-US" dirty="0"/>
          </a:p>
        </p:txBody>
      </p:sp>
      <p:sp>
        <p:nvSpPr>
          <p:cNvPr id="3" name="Rounded Rectangle 2"/>
          <p:cNvSpPr/>
          <p:nvPr/>
        </p:nvSpPr>
        <p:spPr>
          <a:xfrm>
            <a:off x="185195" y="3009418"/>
            <a:ext cx="8745706" cy="34819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9" name="Rectangle 8"/>
          <p:cNvSpPr>
            <a:spLocks noChangeArrowheads="1"/>
          </p:cNvSpPr>
          <p:nvPr/>
        </p:nvSpPr>
        <p:spPr bwMode="auto">
          <a:xfrm>
            <a:off x="444604" y="3030766"/>
            <a:ext cx="8242196" cy="3411326"/>
          </a:xfrm>
          <a:prstGeom prst="rect">
            <a:avLst/>
          </a:prstGeom>
          <a:noFill/>
          <a:ln w="9525">
            <a:noFill/>
            <a:miter lim="800000"/>
            <a:headEnd/>
            <a:tailEnd/>
          </a:ln>
        </p:spPr>
        <p:txBody>
          <a:bodyPr wrap="square" lIns="86493" tIns="43247" rIns="86493" bIns="43247">
            <a:spAutoFit/>
          </a:bodyPr>
          <a:lstStyle/>
          <a:p>
            <a:pPr>
              <a:lnSpc>
                <a:spcPct val="150000"/>
              </a:lnSpc>
            </a:pPr>
            <a:r>
              <a:rPr lang="en-US" sz="3200" b="1" dirty="0">
                <a:solidFill>
                  <a:schemeClr val="accent5">
                    <a:lumMod val="75000"/>
                  </a:schemeClr>
                </a:solidFill>
                <a:latin typeface="Bradley Hand ITC" pitchFamily="66" charset="0"/>
              </a:rPr>
              <a:t>  </a:t>
            </a:r>
            <a:r>
              <a:rPr lang="en-US" sz="2800" b="1" dirty="0">
                <a:solidFill>
                  <a:schemeClr val="accent5">
                    <a:lumMod val="75000"/>
                  </a:schemeClr>
                </a:solidFill>
                <a:latin typeface="Bradley Hand ITC" pitchFamily="66" charset="0"/>
              </a:rPr>
              <a:t>I’m not getting along with one of my friends</a:t>
            </a:r>
          </a:p>
          <a:p>
            <a:pPr>
              <a:lnSpc>
                <a:spcPct val="150000"/>
              </a:lnSpc>
            </a:pPr>
            <a:r>
              <a:rPr lang="en-US" sz="2800" b="1" dirty="0">
                <a:solidFill>
                  <a:schemeClr val="accent5">
                    <a:lumMod val="75000"/>
                  </a:schemeClr>
                </a:solidFill>
                <a:latin typeface="Bradley Hand ITC" pitchFamily="66" charset="0"/>
              </a:rPr>
              <a:t>  I’m getting grounded a lot</a:t>
            </a:r>
          </a:p>
          <a:p>
            <a:pPr>
              <a:lnSpc>
                <a:spcPct val="150000"/>
              </a:lnSpc>
            </a:pPr>
            <a:r>
              <a:rPr lang="en-US" sz="2800" b="1" dirty="0">
                <a:solidFill>
                  <a:schemeClr val="accent5">
                    <a:lumMod val="75000"/>
                  </a:schemeClr>
                </a:solidFill>
                <a:latin typeface="Bradley Hand ITC" pitchFamily="66" charset="0"/>
              </a:rPr>
              <a:t>  My parents won’t trust me to stay out with friends</a:t>
            </a:r>
          </a:p>
          <a:p>
            <a:pPr>
              <a:lnSpc>
                <a:spcPct val="150000"/>
              </a:lnSpc>
            </a:pPr>
            <a:r>
              <a:rPr lang="en-US" sz="2800" b="1" dirty="0">
                <a:solidFill>
                  <a:schemeClr val="accent5">
                    <a:lumMod val="75000"/>
                  </a:schemeClr>
                </a:solidFill>
                <a:latin typeface="Bradley Hand ITC" pitchFamily="66" charset="0"/>
              </a:rPr>
              <a:t>  I haven’t made the starting team</a:t>
            </a:r>
          </a:p>
          <a:p>
            <a:pPr>
              <a:lnSpc>
                <a:spcPct val="150000"/>
              </a:lnSpc>
            </a:pPr>
            <a:r>
              <a:rPr lang="en-US" sz="2800" b="1" dirty="0">
                <a:solidFill>
                  <a:schemeClr val="accent5">
                    <a:lumMod val="75000"/>
                  </a:schemeClr>
                </a:solidFill>
                <a:latin typeface="Bradley Hand ITC" pitchFamily="66" charset="0"/>
              </a:rPr>
              <a:t>  My grade is bad in math class</a:t>
            </a:r>
          </a:p>
        </p:txBody>
      </p:sp>
      <p:pic>
        <p:nvPicPr>
          <p:cNvPr id="19462" name="Picture 18"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22" presetClass="entr" presetSubtype="1" fill="hold" grpId="0" nodeType="withEffect">
                                  <p:stCondLst>
                                    <p:cond delay="75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747" grpId="0" uiExpand="1" build="p"/>
      <p:bldP spid="3" grpId="0" animBg="1"/>
      <p:bldP spid="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185195" y="2453818"/>
            <a:ext cx="8745706" cy="34819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9" name="Rounded Rectangle 8"/>
          <p:cNvSpPr/>
          <p:nvPr/>
        </p:nvSpPr>
        <p:spPr>
          <a:xfrm>
            <a:off x="946150" y="1371600"/>
            <a:ext cx="7315200" cy="838200"/>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5000" dirty="0">
                <a:solidFill>
                  <a:srgbClr val="FF0000"/>
                </a:solidFill>
              </a:rPr>
              <a:t>OBJECTIVE</a:t>
            </a:r>
          </a:p>
        </p:txBody>
      </p:sp>
      <p:sp>
        <p:nvSpPr>
          <p:cNvPr id="20483" name="Title 2"/>
          <p:cNvSpPr>
            <a:spLocks noGrp="1"/>
          </p:cNvSpPr>
          <p:nvPr>
            <p:ph type="title"/>
          </p:nvPr>
        </p:nvSpPr>
        <p:spPr>
          <a:xfrm>
            <a:off x="1304687" y="0"/>
            <a:ext cx="7605132" cy="1066800"/>
          </a:xfrm>
        </p:spPr>
        <p:txBody>
          <a:bodyPr/>
          <a:lstStyle/>
          <a:p>
            <a:r>
              <a:rPr lang="en-US" altLang="en-US" dirty="0"/>
              <a:t>Step 1: </a:t>
            </a:r>
            <a:br>
              <a:rPr lang="en-US" altLang="en-US" dirty="0"/>
            </a:br>
            <a:r>
              <a:rPr lang="en-US" altLang="en-US" dirty="0"/>
              <a:t>What’s the problem you’re trying to solve?</a:t>
            </a:r>
            <a:endParaRPr lang="en-US" altLang="en-US" sz="2800" dirty="0"/>
          </a:p>
        </p:txBody>
      </p:sp>
      <p:sp>
        <p:nvSpPr>
          <p:cNvPr id="2" name="Slide Number Placeholder 1"/>
          <p:cNvSpPr>
            <a:spLocks noGrp="1"/>
          </p:cNvSpPr>
          <p:nvPr>
            <p:ph type="sldNum" sz="quarter" idx="14"/>
          </p:nvPr>
        </p:nvSpPr>
        <p:spPr/>
        <p:txBody>
          <a:bodyPr/>
          <a:lstStyle/>
          <a:p>
            <a:pPr>
              <a:defRPr/>
            </a:pPr>
            <a:fld id="{08435F3A-029E-4F62-8A06-2CC3671FDBAE}" type="slidenum">
              <a:rPr lang="en-US" smtClean="0"/>
              <a:pPr>
                <a:defRPr/>
              </a:pPr>
              <a:t>122</a:t>
            </a:fld>
            <a:endParaRPr lang="en-US" dirty="0"/>
          </a:p>
        </p:txBody>
      </p:sp>
      <p:sp>
        <p:nvSpPr>
          <p:cNvPr id="8" name="Text Placeholder 2"/>
          <p:cNvSpPr txBox="1">
            <a:spLocks/>
          </p:cNvSpPr>
          <p:nvPr/>
        </p:nvSpPr>
        <p:spPr bwMode="auto">
          <a:xfrm>
            <a:off x="304800" y="2511425"/>
            <a:ext cx="9220200" cy="4308475"/>
          </a:xfrm>
          <a:prstGeom prst="rect">
            <a:avLst/>
          </a:prstGeom>
          <a:noFill/>
          <a:ln w="9525">
            <a:noFill/>
            <a:miter lim="800000"/>
            <a:headEnd/>
            <a:tailEnd/>
          </a:ln>
        </p:spPr>
        <p:txBody>
          <a:bodyPr lIns="91284" tIns="45642" rIns="91284" bIns="45642"/>
          <a:lstStyle/>
          <a:p>
            <a:pPr marL="341313" indent="-341313" eaLnBrk="0" hangingPunct="0">
              <a:spcBef>
                <a:spcPct val="20000"/>
              </a:spcBef>
              <a:buFont typeface="Wingdings" pitchFamily="2" charset="2"/>
              <a:buChar char="§"/>
              <a:defRPr/>
            </a:pPr>
            <a:r>
              <a:rPr lang="en-US" sz="3800" dirty="0">
                <a:latin typeface="Verdana" pitchFamily="34" charset="0"/>
                <a:cs typeface="+mn-cs"/>
              </a:rPr>
              <a:t>Describe the problem:</a:t>
            </a:r>
          </a:p>
          <a:p>
            <a:pPr marL="741363" lvl="1" indent="-284163" eaLnBrk="0" hangingPunct="0">
              <a:spcBef>
                <a:spcPct val="20000"/>
              </a:spcBef>
              <a:buFont typeface="Arial" pitchFamily="34" charset="0"/>
              <a:buChar char="–"/>
              <a:defRPr/>
            </a:pPr>
            <a:r>
              <a:rPr lang="en-US" sz="3800" dirty="0">
                <a:latin typeface="Verdana" pitchFamily="34" charset="0"/>
                <a:cs typeface="+mn-cs"/>
              </a:rPr>
              <a:t>Who, what, when, where</a:t>
            </a:r>
          </a:p>
          <a:p>
            <a:pPr marL="741363" lvl="1" indent="-284163" eaLnBrk="0" hangingPunct="0">
              <a:spcBef>
                <a:spcPct val="20000"/>
              </a:spcBef>
              <a:buFont typeface="Arial" pitchFamily="34" charset="0"/>
              <a:buChar char="–"/>
              <a:defRPr/>
            </a:pPr>
            <a:endParaRPr lang="en-US" sz="3800" dirty="0">
              <a:latin typeface="Bradley Hand ITC" pitchFamily="66" charset="0"/>
              <a:cs typeface="+mn-cs"/>
            </a:endParaRPr>
          </a:p>
          <a:p>
            <a:pPr marL="341313" indent="-341313" eaLnBrk="0" hangingPunct="0">
              <a:spcBef>
                <a:spcPct val="20000"/>
              </a:spcBef>
              <a:buFont typeface="Wingdings" pitchFamily="2" charset="2"/>
              <a:buChar char="§"/>
              <a:defRPr/>
            </a:pPr>
            <a:endParaRPr lang="en-US" sz="3800" dirty="0">
              <a:latin typeface="Verdana" pitchFamily="34" charset="0"/>
              <a:cs typeface="+mn-cs"/>
            </a:endParaRPr>
          </a:p>
        </p:txBody>
      </p:sp>
      <p:sp>
        <p:nvSpPr>
          <p:cNvPr id="10" name="Rectangle 9"/>
          <p:cNvSpPr>
            <a:spLocks noChangeArrowheads="1"/>
          </p:cNvSpPr>
          <p:nvPr/>
        </p:nvSpPr>
        <p:spPr bwMode="auto">
          <a:xfrm>
            <a:off x="524033" y="3976811"/>
            <a:ext cx="6779592" cy="677862"/>
          </a:xfrm>
          <a:prstGeom prst="rect">
            <a:avLst/>
          </a:prstGeom>
          <a:noFill/>
          <a:ln w="9525">
            <a:noFill/>
            <a:miter lim="800000"/>
            <a:headEnd/>
            <a:tailEnd/>
          </a:ln>
        </p:spPr>
        <p:txBody>
          <a:bodyPr wrap="square">
            <a:spAutoFit/>
          </a:bodyPr>
          <a:lstStyle/>
          <a:p>
            <a:pPr algn="ctr"/>
            <a:r>
              <a:rPr lang="en-US" sz="3800" b="1" dirty="0">
                <a:solidFill>
                  <a:schemeClr val="accent5">
                    <a:lumMod val="75000"/>
                  </a:schemeClr>
                </a:solidFill>
                <a:latin typeface="Bradley Hand ITC" pitchFamily="66" charset="0"/>
              </a:rPr>
              <a:t>My grade is bad in math class</a:t>
            </a:r>
          </a:p>
        </p:txBody>
      </p:sp>
      <p:pic>
        <p:nvPicPr>
          <p:cNvPr id="20488" name="Picture 18"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12" name="Rectangle 11"/>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build="p"/>
      <p:bldP spid="10"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2F486A30-140B-4F1A-A540-8788A31F1C65}" type="slidenum">
              <a:rPr lang="en-US" smtClean="0"/>
              <a:pPr>
                <a:defRPr/>
              </a:pPr>
              <a:t>123</a:t>
            </a:fld>
            <a:endParaRPr lang="en-US" dirty="0"/>
          </a:p>
        </p:txBody>
      </p:sp>
      <p:sp>
        <p:nvSpPr>
          <p:cNvPr id="21509" name="Title 2"/>
          <p:cNvSpPr>
            <a:spLocks noGrp="1"/>
          </p:cNvSpPr>
          <p:nvPr>
            <p:ph type="title"/>
          </p:nvPr>
        </p:nvSpPr>
        <p:spPr/>
        <p:txBody>
          <a:bodyPr/>
          <a:lstStyle/>
          <a:p>
            <a:r>
              <a:rPr lang="en-US" altLang="en-US" dirty="0"/>
              <a:t>Workbook Activity (page 47):</a:t>
            </a:r>
            <a:br>
              <a:rPr lang="en-US" altLang="en-US" dirty="0"/>
            </a:br>
            <a:r>
              <a:rPr lang="en-US" altLang="en-US" dirty="0"/>
              <a:t>Step 1</a:t>
            </a:r>
          </a:p>
        </p:txBody>
      </p:sp>
      <p:pic>
        <p:nvPicPr>
          <p:cNvPr id="21510" name="Picture 18"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9" name="Picture 8"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0830" t="23248" r="3250" b="16582"/>
          <a:stretch/>
        </p:blipFill>
        <p:spPr>
          <a:xfrm>
            <a:off x="2674937" y="1258898"/>
            <a:ext cx="3794125" cy="5097452"/>
          </a:xfrm>
          <a:prstGeom prst="rect">
            <a:avLst/>
          </a:prstGeom>
        </p:spPr>
      </p:pic>
      <p:sp>
        <p:nvSpPr>
          <p:cNvPr id="10" name="Rectangle 9"/>
          <p:cNvSpPr/>
          <p:nvPr/>
        </p:nvSpPr>
        <p:spPr>
          <a:xfrm>
            <a:off x="2711938" y="1747657"/>
            <a:ext cx="3727940" cy="66729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185195" y="2453818"/>
            <a:ext cx="8745706" cy="34819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027" name="Title 2"/>
          <p:cNvSpPr>
            <a:spLocks noGrp="1"/>
          </p:cNvSpPr>
          <p:nvPr>
            <p:ph type="title"/>
          </p:nvPr>
        </p:nvSpPr>
        <p:spPr/>
        <p:txBody>
          <a:bodyPr/>
          <a:lstStyle/>
          <a:p>
            <a:r>
              <a:rPr lang="en-US" altLang="en-US" dirty="0"/>
              <a:t>Step 2: </a:t>
            </a:r>
            <a:br>
              <a:rPr lang="en-US" altLang="en-US" dirty="0"/>
            </a:br>
            <a:r>
              <a:rPr lang="en-US" altLang="en-US" dirty="0"/>
              <a:t>What is the problem happening?</a:t>
            </a:r>
          </a:p>
        </p:txBody>
      </p:sp>
      <p:sp>
        <p:nvSpPr>
          <p:cNvPr id="3" name="Slide Number Placeholder 2"/>
          <p:cNvSpPr>
            <a:spLocks noGrp="1"/>
          </p:cNvSpPr>
          <p:nvPr>
            <p:ph type="sldNum" sz="quarter" idx="14"/>
          </p:nvPr>
        </p:nvSpPr>
        <p:spPr/>
        <p:txBody>
          <a:bodyPr/>
          <a:lstStyle/>
          <a:p>
            <a:pPr>
              <a:defRPr/>
            </a:pPr>
            <a:fld id="{87D19782-9626-4763-8276-2B075B46DC22}" type="slidenum">
              <a:rPr lang="en-US" smtClean="0"/>
              <a:pPr>
                <a:defRPr/>
              </a:pPr>
              <a:t>124</a:t>
            </a:fld>
            <a:endParaRPr lang="en-US" dirty="0"/>
          </a:p>
        </p:txBody>
      </p:sp>
      <p:pic>
        <p:nvPicPr>
          <p:cNvPr id="1030" name="Picture 18"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11" name="Text Placeholder 2"/>
          <p:cNvSpPr>
            <a:spLocks noGrp="1"/>
          </p:cNvSpPr>
          <p:nvPr>
            <p:ph type="body" sz="quarter" idx="12"/>
          </p:nvPr>
        </p:nvSpPr>
        <p:spPr>
          <a:xfrm>
            <a:off x="488068" y="2495675"/>
            <a:ext cx="8442834" cy="1295400"/>
          </a:xfrm>
        </p:spPr>
        <p:txBody>
          <a:bodyPr/>
          <a:lstStyle/>
          <a:p>
            <a:pPr marL="741363" indent="-684213">
              <a:spcBef>
                <a:spcPct val="0"/>
              </a:spcBef>
              <a:buFont typeface="Wingdings" pitchFamily="2" charset="2"/>
              <a:buNone/>
            </a:pPr>
            <a:r>
              <a:rPr lang="en-US" sz="3800" dirty="0"/>
              <a:t>a. Causes of the problem that pop into your head right away</a:t>
            </a:r>
          </a:p>
        </p:txBody>
      </p:sp>
      <p:sp>
        <p:nvSpPr>
          <p:cNvPr id="12" name="Rounded Rectangle 11"/>
          <p:cNvSpPr/>
          <p:nvPr/>
        </p:nvSpPr>
        <p:spPr>
          <a:xfrm>
            <a:off x="930275" y="1371600"/>
            <a:ext cx="7315200" cy="838200"/>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5000" dirty="0">
                <a:solidFill>
                  <a:srgbClr val="FF0000"/>
                </a:solidFill>
              </a:rPr>
              <a:t>WHY</a:t>
            </a:r>
          </a:p>
        </p:txBody>
      </p:sp>
      <p:sp>
        <p:nvSpPr>
          <p:cNvPr id="13" name="Rectangle 12"/>
          <p:cNvSpPr>
            <a:spLocks noChangeArrowheads="1"/>
          </p:cNvSpPr>
          <p:nvPr/>
        </p:nvSpPr>
        <p:spPr bwMode="auto">
          <a:xfrm>
            <a:off x="1299084" y="3602666"/>
            <a:ext cx="6477000" cy="1262063"/>
          </a:xfrm>
          <a:prstGeom prst="rect">
            <a:avLst/>
          </a:prstGeom>
          <a:noFill/>
          <a:ln w="9525">
            <a:noFill/>
            <a:miter lim="800000"/>
            <a:headEnd/>
            <a:tailEnd/>
          </a:ln>
        </p:spPr>
        <p:txBody>
          <a:bodyPr>
            <a:spAutoFit/>
          </a:bodyPr>
          <a:lstStyle/>
          <a:p>
            <a:pPr marL="463550" indent="-463550">
              <a:buFontTx/>
              <a:buAutoNum type="arabicPeriod"/>
            </a:pPr>
            <a:r>
              <a:rPr lang="en-US" sz="3800" b="1" dirty="0">
                <a:solidFill>
                  <a:schemeClr val="accent5">
                    <a:lumMod val="75000"/>
                  </a:schemeClr>
                </a:solidFill>
                <a:latin typeface="Bradley Hand ITC" pitchFamily="66" charset="0"/>
              </a:rPr>
              <a:t>I’m stupid</a:t>
            </a:r>
          </a:p>
          <a:p>
            <a:pPr marL="463550" indent="-463550">
              <a:buFontTx/>
              <a:buAutoNum type="arabicPeriod"/>
            </a:pPr>
            <a:r>
              <a:rPr lang="en-US" sz="3800" b="1" dirty="0">
                <a:solidFill>
                  <a:schemeClr val="accent5">
                    <a:lumMod val="75000"/>
                  </a:schemeClr>
                </a:solidFill>
                <a:latin typeface="Bradley Hand ITC" pitchFamily="66" charset="0"/>
              </a:rPr>
              <a:t>I have a lousy teacher</a:t>
            </a:r>
          </a:p>
        </p:txBody>
      </p:sp>
      <p:grpSp>
        <p:nvGrpSpPr>
          <p:cNvPr id="2" name="Group 16"/>
          <p:cNvGrpSpPr>
            <a:grpSpLocks/>
          </p:cNvGrpSpPr>
          <p:nvPr/>
        </p:nvGrpSpPr>
        <p:grpSpPr bwMode="auto">
          <a:xfrm>
            <a:off x="5519058" y="3695815"/>
            <a:ext cx="3765550" cy="3773488"/>
            <a:chOff x="5029200" y="3918857"/>
            <a:chExt cx="3766457" cy="3773714"/>
          </a:xfrm>
        </p:grpSpPr>
        <p:graphicFrame>
          <p:nvGraphicFramePr>
            <p:cNvPr id="1026" name="Chart 9"/>
            <p:cNvGraphicFramePr>
              <a:graphicFrameLocks/>
            </p:cNvGraphicFramePr>
            <p:nvPr/>
          </p:nvGraphicFramePr>
          <p:xfrm>
            <a:off x="4978400" y="3868057"/>
            <a:ext cx="3868057" cy="3875314"/>
          </p:xfrm>
          <a:graphic>
            <a:graphicData uri="http://schemas.openxmlformats.org/presentationml/2006/ole">
              <mc:AlternateContent xmlns:mc="http://schemas.openxmlformats.org/markup-compatibility/2006">
                <mc:Choice xmlns:v="urn:schemas-microsoft-com:vml" Requires="v">
                  <p:oleObj r:id="rId4" imgW="3865199" imgH="3877392" progId="Excel.Sheet.8">
                    <p:embed/>
                  </p:oleObj>
                </mc:Choice>
                <mc:Fallback>
                  <p:oleObj r:id="rId4" imgW="3865199" imgH="3877392" progId="Excel.Sheet.8">
                    <p:embed/>
                    <p:pic>
                      <p:nvPicPr>
                        <p:cNvPr id="1026" name="Chart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400" y="3868057"/>
                          <a:ext cx="3868057" cy="38753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3"/>
            <p:cNvSpPr>
              <a:spLocks noChangeArrowheads="1"/>
            </p:cNvSpPr>
            <p:nvPr/>
          </p:nvSpPr>
          <p:spPr bwMode="auto">
            <a:xfrm>
              <a:off x="5735807" y="4863477"/>
              <a:ext cx="990839" cy="584235"/>
            </a:xfrm>
            <a:prstGeom prst="rect">
              <a:avLst/>
            </a:prstGeom>
            <a:noFill/>
            <a:ln w="9525">
              <a:noFill/>
              <a:miter lim="800000"/>
              <a:headEnd/>
              <a:tailEnd/>
            </a:ln>
          </p:spPr>
          <p:txBody>
            <a:bodyPr>
              <a:spAutoFit/>
            </a:bodyPr>
            <a:lstStyle/>
            <a:p>
              <a:pPr algn="ctr">
                <a:defRPr/>
              </a:pPr>
              <a:r>
                <a:rPr lang="en-US" sz="3200" b="1" dirty="0">
                  <a:latin typeface="+mn-lt"/>
                </a:rPr>
                <a:t>1</a:t>
              </a:r>
            </a:p>
          </p:txBody>
        </p:sp>
        <p:sp>
          <p:nvSpPr>
            <p:cNvPr id="15" name="Rectangle 14"/>
            <p:cNvSpPr>
              <a:spLocks noChangeArrowheads="1"/>
            </p:cNvSpPr>
            <p:nvPr/>
          </p:nvSpPr>
          <p:spPr bwMode="auto">
            <a:xfrm>
              <a:off x="6910840" y="5381033"/>
              <a:ext cx="990839" cy="585822"/>
            </a:xfrm>
            <a:prstGeom prst="rect">
              <a:avLst/>
            </a:prstGeom>
            <a:noFill/>
            <a:ln w="9525">
              <a:noFill/>
              <a:miter lim="800000"/>
              <a:headEnd/>
              <a:tailEnd/>
            </a:ln>
          </p:spPr>
          <p:txBody>
            <a:bodyPr>
              <a:spAutoFit/>
            </a:bodyPr>
            <a:lstStyle/>
            <a:p>
              <a:pPr algn="ctr">
                <a:defRPr/>
              </a:pPr>
              <a:r>
                <a:rPr lang="en-US" sz="3200" b="1" dirty="0">
                  <a:latin typeface="+mn-lt"/>
                </a:rPr>
                <a:t>2</a:t>
              </a:r>
            </a:p>
          </p:txBody>
        </p:sp>
      </p:grpSp>
      <p:sp>
        <p:nvSpPr>
          <p:cNvPr id="16" name="TextBox 15"/>
          <p:cNvSpPr txBox="1"/>
          <p:nvPr/>
        </p:nvSpPr>
        <p:spPr>
          <a:xfrm>
            <a:off x="488067" y="4999753"/>
            <a:ext cx="4724400" cy="677863"/>
          </a:xfrm>
          <a:prstGeom prst="rect">
            <a:avLst/>
          </a:prstGeom>
          <a:noFill/>
        </p:spPr>
        <p:txBody>
          <a:bodyPr>
            <a:spAutoFit/>
          </a:bodyPr>
          <a:lstStyle/>
          <a:p>
            <a:pPr>
              <a:defRPr/>
            </a:pPr>
            <a:r>
              <a:rPr lang="en-US" sz="3800" dirty="0">
                <a:latin typeface="+mn-lt"/>
              </a:rPr>
              <a:t>b. Slice the pie</a:t>
            </a:r>
          </a:p>
        </p:txBody>
      </p:sp>
      <p:sp>
        <p:nvSpPr>
          <p:cNvPr id="17" name="Rectangle 1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uiExpand="1" build="p"/>
      <p:bldP spid="13" grpId="0"/>
      <p:bldP spid="1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A86CEF82-8137-4367-A66F-EFC65785F7E8}" type="slidenum">
              <a:rPr lang="en-US" smtClean="0"/>
              <a:pPr>
                <a:defRPr/>
              </a:pPr>
              <a:t>125</a:t>
            </a:fld>
            <a:endParaRPr lang="en-US" dirty="0"/>
          </a:p>
        </p:txBody>
      </p:sp>
      <p:sp>
        <p:nvSpPr>
          <p:cNvPr id="22533" name="Title 2"/>
          <p:cNvSpPr>
            <a:spLocks noGrp="1"/>
          </p:cNvSpPr>
          <p:nvPr>
            <p:ph type="title"/>
          </p:nvPr>
        </p:nvSpPr>
        <p:spPr/>
        <p:txBody>
          <a:bodyPr/>
          <a:lstStyle/>
          <a:p>
            <a:r>
              <a:rPr lang="en-US" altLang="en-US" dirty="0"/>
              <a:t>Workbook Activity (page 47):</a:t>
            </a:r>
            <a:br>
              <a:rPr lang="en-US" altLang="en-US" dirty="0"/>
            </a:br>
            <a:r>
              <a:rPr lang="en-US" altLang="en-US" dirty="0"/>
              <a:t>Step 2</a:t>
            </a:r>
          </a:p>
        </p:txBody>
      </p:sp>
      <p:pic>
        <p:nvPicPr>
          <p:cNvPr id="22534" name="Picture 18"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10" name="Picture 9"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0830" t="23248" r="3250" b="16582"/>
          <a:stretch/>
        </p:blipFill>
        <p:spPr>
          <a:xfrm>
            <a:off x="2674937" y="1258898"/>
            <a:ext cx="3794125" cy="5097452"/>
          </a:xfrm>
          <a:prstGeom prst="rect">
            <a:avLst/>
          </a:prstGeom>
        </p:spPr>
      </p:pic>
      <p:sp>
        <p:nvSpPr>
          <p:cNvPr id="11" name="Rectangle 10"/>
          <p:cNvSpPr/>
          <p:nvPr/>
        </p:nvSpPr>
        <p:spPr>
          <a:xfrm>
            <a:off x="2711938" y="2404156"/>
            <a:ext cx="3727940" cy="21678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85195" y="2344824"/>
            <a:ext cx="8745706" cy="395056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23554" name="Title 2"/>
          <p:cNvSpPr>
            <a:spLocks noGrp="1"/>
          </p:cNvSpPr>
          <p:nvPr>
            <p:ph type="title"/>
          </p:nvPr>
        </p:nvSpPr>
        <p:spPr/>
        <p:txBody>
          <a:bodyPr/>
          <a:lstStyle/>
          <a:p>
            <a:r>
              <a:rPr lang="en-US" altLang="en-US" dirty="0"/>
              <a:t>Step 3: </a:t>
            </a:r>
            <a:br>
              <a:rPr lang="en-US" altLang="en-US" dirty="0"/>
            </a:br>
            <a:r>
              <a:rPr lang="en-US" altLang="en-US" dirty="0"/>
              <a:t>What did you miss?</a:t>
            </a:r>
          </a:p>
        </p:txBody>
      </p:sp>
      <p:sp>
        <p:nvSpPr>
          <p:cNvPr id="2" name="Slide Number Placeholder 1"/>
          <p:cNvSpPr>
            <a:spLocks noGrp="1"/>
          </p:cNvSpPr>
          <p:nvPr>
            <p:ph type="sldNum" sz="quarter" idx="14"/>
          </p:nvPr>
        </p:nvSpPr>
        <p:spPr/>
        <p:txBody>
          <a:bodyPr/>
          <a:lstStyle/>
          <a:p>
            <a:pPr>
              <a:defRPr/>
            </a:pPr>
            <a:fld id="{1E76601E-621B-4F90-8620-9AFB77A921EB}" type="slidenum">
              <a:rPr lang="en-US" smtClean="0"/>
              <a:pPr>
                <a:defRPr/>
              </a:pPr>
              <a:t>126</a:t>
            </a:fld>
            <a:endParaRPr lang="en-US" dirty="0"/>
          </a:p>
        </p:txBody>
      </p:sp>
      <p:pic>
        <p:nvPicPr>
          <p:cNvPr id="23557" name="Picture 18"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9" name="Text Placeholder 2"/>
          <p:cNvSpPr>
            <a:spLocks noGrp="1"/>
          </p:cNvSpPr>
          <p:nvPr>
            <p:ph type="body" sz="quarter" idx="12"/>
          </p:nvPr>
        </p:nvSpPr>
        <p:spPr>
          <a:xfrm>
            <a:off x="416692" y="2332763"/>
            <a:ext cx="9144000" cy="5364162"/>
          </a:xfrm>
        </p:spPr>
        <p:txBody>
          <a:bodyPr/>
          <a:lstStyle/>
          <a:p>
            <a:r>
              <a:rPr lang="en-US" sz="3800" dirty="0"/>
              <a:t>Answer the Critical Questions to come up with other things that may be causing the problem</a:t>
            </a:r>
          </a:p>
          <a:p>
            <a:pPr>
              <a:buFont typeface="Wingdings" pitchFamily="2" charset="2"/>
              <a:buNone/>
            </a:pPr>
            <a:endParaRPr lang="en-US" sz="3800" dirty="0"/>
          </a:p>
        </p:txBody>
      </p:sp>
      <p:sp>
        <p:nvSpPr>
          <p:cNvPr id="10" name="Rounded Rectangle 9"/>
          <p:cNvSpPr/>
          <p:nvPr/>
        </p:nvSpPr>
        <p:spPr>
          <a:xfrm>
            <a:off x="946150" y="1371600"/>
            <a:ext cx="7315200" cy="838200"/>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5000" dirty="0">
                <a:solidFill>
                  <a:srgbClr val="FF0000"/>
                </a:solidFill>
              </a:rPr>
              <a:t>FLEXIBILITY</a:t>
            </a:r>
          </a:p>
        </p:txBody>
      </p:sp>
      <p:sp>
        <p:nvSpPr>
          <p:cNvPr id="11" name="Rectangle 10"/>
          <p:cNvSpPr>
            <a:spLocks noChangeArrowheads="1"/>
          </p:cNvSpPr>
          <p:nvPr/>
        </p:nvSpPr>
        <p:spPr bwMode="auto">
          <a:xfrm>
            <a:off x="358816" y="4132813"/>
            <a:ext cx="8927687" cy="1661993"/>
          </a:xfrm>
          <a:prstGeom prst="rect">
            <a:avLst/>
          </a:prstGeom>
          <a:noFill/>
          <a:ln w="9525">
            <a:noFill/>
            <a:miter lim="800000"/>
            <a:headEnd/>
            <a:tailEnd/>
          </a:ln>
        </p:spPr>
        <p:txBody>
          <a:bodyPr wrap="square">
            <a:spAutoFit/>
          </a:bodyPr>
          <a:lstStyle/>
          <a:p>
            <a:pPr marL="914400" indent="-914400"/>
            <a:r>
              <a:rPr lang="en-US" sz="3400" b="1" dirty="0">
                <a:solidFill>
                  <a:schemeClr val="accent5">
                    <a:lumMod val="75000"/>
                  </a:schemeClr>
                </a:solidFill>
                <a:latin typeface="Bradley Hand ITC" pitchFamily="66" charset="0"/>
              </a:rPr>
              <a:t>3. My teacher moves fast through the material</a:t>
            </a:r>
          </a:p>
          <a:p>
            <a:pPr marL="914400" indent="-914400"/>
            <a:r>
              <a:rPr lang="en-US" sz="3400" b="1" dirty="0">
                <a:solidFill>
                  <a:schemeClr val="accent5">
                    <a:lumMod val="75000"/>
                  </a:schemeClr>
                </a:solidFill>
                <a:latin typeface="Bradley Hand ITC" pitchFamily="66" charset="0"/>
              </a:rPr>
              <a:t>4. I don’t study as much as I should</a:t>
            </a:r>
          </a:p>
          <a:p>
            <a:pPr marL="914400" indent="-914400"/>
            <a:r>
              <a:rPr lang="en-US" sz="3400" b="1" dirty="0">
                <a:solidFill>
                  <a:schemeClr val="accent5">
                    <a:lumMod val="75000"/>
                  </a:schemeClr>
                </a:solidFill>
                <a:latin typeface="Bradley Hand ITC" pitchFamily="66" charset="0"/>
              </a:rPr>
              <a:t>5. I did not turn in 2 homework assignments</a:t>
            </a:r>
          </a:p>
        </p:txBody>
      </p:sp>
      <p:sp>
        <p:nvSpPr>
          <p:cNvPr id="12" name="Rectangle 11"/>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build="p"/>
      <p:bldP spid="11"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0830" t="23248" r="3250" b="16582"/>
          <a:stretch/>
        </p:blipFill>
        <p:spPr>
          <a:xfrm>
            <a:off x="2674937" y="1258898"/>
            <a:ext cx="3794125" cy="5097452"/>
          </a:xfrm>
          <a:prstGeom prst="rect">
            <a:avLst/>
          </a:prstGeom>
        </p:spPr>
      </p:pic>
      <p:sp>
        <p:nvSpPr>
          <p:cNvPr id="4" name="Slide Number Placeholder 3"/>
          <p:cNvSpPr>
            <a:spLocks noGrp="1"/>
          </p:cNvSpPr>
          <p:nvPr>
            <p:ph type="sldNum" sz="quarter" idx="11"/>
          </p:nvPr>
        </p:nvSpPr>
        <p:spPr/>
        <p:txBody>
          <a:bodyPr/>
          <a:lstStyle/>
          <a:p>
            <a:pPr>
              <a:defRPr/>
            </a:pPr>
            <a:fld id="{6A2C48D5-5B2C-4DDF-8624-80052CB2B573}" type="slidenum">
              <a:rPr lang="en-US" smtClean="0"/>
              <a:pPr>
                <a:defRPr/>
              </a:pPr>
              <a:t>127</a:t>
            </a:fld>
            <a:endParaRPr lang="en-US" dirty="0"/>
          </a:p>
        </p:txBody>
      </p:sp>
      <p:sp>
        <p:nvSpPr>
          <p:cNvPr id="24581" name="Title 2"/>
          <p:cNvSpPr>
            <a:spLocks noGrp="1"/>
          </p:cNvSpPr>
          <p:nvPr>
            <p:ph type="title"/>
          </p:nvPr>
        </p:nvSpPr>
        <p:spPr/>
        <p:txBody>
          <a:bodyPr/>
          <a:lstStyle/>
          <a:p>
            <a:r>
              <a:rPr lang="en-US" altLang="en-US" dirty="0"/>
              <a:t>Workbook Activity (page 47):</a:t>
            </a:r>
            <a:br>
              <a:rPr lang="en-US" altLang="en-US" dirty="0"/>
            </a:br>
            <a:r>
              <a:rPr lang="en-US" altLang="en-US" dirty="0"/>
              <a:t>Step 3</a:t>
            </a:r>
          </a:p>
        </p:txBody>
      </p:sp>
      <p:pic>
        <p:nvPicPr>
          <p:cNvPr id="24582" name="Picture 18" descr="Problem_Solving.png"/>
          <p:cNvPicPr>
            <a:picLocks noChangeAspect="1"/>
          </p:cNvPicPr>
          <p:nvPr/>
        </p:nvPicPr>
        <p:blipFill>
          <a:blip r:embed="rId4" cstate="print"/>
          <a:srcRect/>
          <a:stretch>
            <a:fillRect/>
          </a:stretch>
        </p:blipFill>
        <p:spPr bwMode="auto">
          <a:xfrm>
            <a:off x="457200" y="141288"/>
            <a:ext cx="682625" cy="822325"/>
          </a:xfrm>
          <a:prstGeom prst="rect">
            <a:avLst/>
          </a:prstGeom>
          <a:noFill/>
          <a:ln w="9525">
            <a:noFill/>
            <a:miter lim="800000"/>
            <a:headEnd/>
            <a:tailEnd/>
          </a:ln>
        </p:spPr>
      </p:pic>
      <p:sp>
        <p:nvSpPr>
          <p:cNvPr id="9" name="Rectangle 8"/>
          <p:cNvSpPr/>
          <p:nvPr/>
        </p:nvSpPr>
        <p:spPr>
          <a:xfrm>
            <a:off x="2711938" y="4407886"/>
            <a:ext cx="3727940" cy="15026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185195" y="2194349"/>
            <a:ext cx="8745706" cy="395056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25602" name="Title 2"/>
          <p:cNvSpPr>
            <a:spLocks noGrp="1"/>
          </p:cNvSpPr>
          <p:nvPr>
            <p:ph type="title"/>
          </p:nvPr>
        </p:nvSpPr>
        <p:spPr/>
        <p:txBody>
          <a:bodyPr/>
          <a:lstStyle/>
          <a:p>
            <a:r>
              <a:rPr lang="en-US" altLang="en-US" dirty="0"/>
              <a:t>Step 4: </a:t>
            </a:r>
            <a:br>
              <a:rPr lang="en-US" altLang="en-US" dirty="0"/>
            </a:br>
            <a:r>
              <a:rPr lang="en-US" altLang="en-US" dirty="0"/>
              <a:t>What’s the evidence?</a:t>
            </a:r>
          </a:p>
        </p:txBody>
      </p:sp>
      <p:sp>
        <p:nvSpPr>
          <p:cNvPr id="2" name="Slide Number Placeholder 1"/>
          <p:cNvSpPr>
            <a:spLocks noGrp="1"/>
          </p:cNvSpPr>
          <p:nvPr>
            <p:ph type="sldNum" sz="quarter" idx="14"/>
          </p:nvPr>
        </p:nvSpPr>
        <p:spPr/>
        <p:txBody>
          <a:bodyPr/>
          <a:lstStyle/>
          <a:p>
            <a:pPr>
              <a:defRPr/>
            </a:pPr>
            <a:fld id="{7470A94E-7727-4B78-BC4F-BD809C933C68}" type="slidenum">
              <a:rPr lang="en-US" smtClean="0"/>
              <a:pPr>
                <a:defRPr/>
              </a:pPr>
              <a:t>128</a:t>
            </a:fld>
            <a:endParaRPr lang="en-US" dirty="0"/>
          </a:p>
        </p:txBody>
      </p:sp>
      <p:pic>
        <p:nvPicPr>
          <p:cNvPr id="25605" name="Picture 18"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9" name="Text Placeholder 2"/>
          <p:cNvSpPr>
            <a:spLocks noGrp="1"/>
          </p:cNvSpPr>
          <p:nvPr>
            <p:ph type="body" sz="quarter" idx="12"/>
          </p:nvPr>
        </p:nvSpPr>
        <p:spPr>
          <a:xfrm>
            <a:off x="308877" y="2220513"/>
            <a:ext cx="8922963" cy="5364162"/>
          </a:xfrm>
        </p:spPr>
        <p:txBody>
          <a:bodyPr/>
          <a:lstStyle/>
          <a:p>
            <a:r>
              <a:rPr lang="en-US" sz="3400" dirty="0"/>
              <a:t>Fight the Confirmation Bias</a:t>
            </a:r>
          </a:p>
          <a:p>
            <a:r>
              <a:rPr lang="en-US" sz="3400" dirty="0"/>
              <a:t>Find evidence for and against all of the causes</a:t>
            </a:r>
          </a:p>
          <a:p>
            <a:pPr>
              <a:buNone/>
            </a:pPr>
            <a:endParaRPr lang="en-US" sz="3800" dirty="0"/>
          </a:p>
        </p:txBody>
      </p:sp>
      <p:sp>
        <p:nvSpPr>
          <p:cNvPr id="10" name="Rounded Rectangle 9"/>
          <p:cNvSpPr/>
          <p:nvPr/>
        </p:nvSpPr>
        <p:spPr>
          <a:xfrm>
            <a:off x="946150" y="1236663"/>
            <a:ext cx="7315200" cy="838200"/>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5000" dirty="0">
                <a:solidFill>
                  <a:srgbClr val="FF0000"/>
                </a:solidFill>
              </a:rPr>
              <a:t>ACCURACY</a:t>
            </a:r>
          </a:p>
        </p:txBody>
      </p:sp>
      <p:graphicFrame>
        <p:nvGraphicFramePr>
          <p:cNvPr id="11" name="Table 10"/>
          <p:cNvGraphicFramePr>
            <a:graphicFrameLocks noGrp="1"/>
          </p:cNvGraphicFramePr>
          <p:nvPr>
            <p:extLst>
              <p:ext uri="{D42A27DB-BD31-4B8C-83A1-F6EECF244321}">
                <p14:modId xmlns:p14="http://schemas.microsoft.com/office/powerpoint/2010/main" val="466832092"/>
              </p:ext>
            </p:extLst>
          </p:nvPr>
        </p:nvGraphicFramePr>
        <p:xfrm>
          <a:off x="3112624" y="3880619"/>
          <a:ext cx="6031376" cy="2391986"/>
        </p:xfrm>
        <a:graphic>
          <a:graphicData uri="http://schemas.openxmlformats.org/drawingml/2006/table">
            <a:tbl>
              <a:tblPr/>
              <a:tblGrid>
                <a:gridCol w="3143978">
                  <a:extLst>
                    <a:ext uri="{9D8B030D-6E8A-4147-A177-3AD203B41FA5}">
                      <a16:colId xmlns:a16="http://schemas.microsoft.com/office/drawing/2014/main" val="20000"/>
                    </a:ext>
                  </a:extLst>
                </a:gridCol>
                <a:gridCol w="2887398">
                  <a:extLst>
                    <a:ext uri="{9D8B030D-6E8A-4147-A177-3AD203B41FA5}">
                      <a16:colId xmlns:a16="http://schemas.microsoft.com/office/drawing/2014/main" val="20001"/>
                    </a:ext>
                  </a:extLst>
                </a:gridCol>
              </a:tblGrid>
              <a:tr h="307480">
                <a:tc>
                  <a:txBody>
                    <a:bodyPr/>
                    <a:lstStyle/>
                    <a:p>
                      <a:pPr marL="0" marR="0" lvl="0" indent="0" algn="ctr" defTabSz="962025"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Verdana" pitchFamily="34" charset="0"/>
                          <a:cs typeface="Arial" pitchFamily="34" charset="0"/>
                        </a:rPr>
                        <a:t>Evidence For:</a:t>
                      </a:r>
                    </a:p>
                  </a:txBody>
                  <a:tcPr marL="85685" marR="85685" marT="43535" marB="43535"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62025"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Verdana" pitchFamily="34" charset="0"/>
                          <a:cs typeface="Arial" pitchFamily="34" charset="0"/>
                        </a:rPr>
                        <a:t>Evidence Against:</a:t>
                      </a:r>
                    </a:p>
                  </a:txBody>
                  <a:tcPr marL="85685" marR="85685" marT="43535" marB="43535"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364376">
                <a:tc>
                  <a:txBody>
                    <a:bodyPr/>
                    <a:lstStyle/>
                    <a:p>
                      <a:pPr marL="0" marR="0" lvl="0" indent="0" algn="l" defTabSz="962025" rtl="0" eaLnBrk="1" fontAlgn="base" latinLnBrk="0" hangingPunct="1">
                        <a:lnSpc>
                          <a:spcPts val="1100"/>
                        </a:lnSpc>
                        <a:spcBef>
                          <a:spcPct val="0"/>
                        </a:spcBef>
                        <a:spcAft>
                          <a:spcPts val="600"/>
                        </a:spcAft>
                        <a:buClrTx/>
                        <a:buSzTx/>
                        <a:buFont typeface="+mj-lt"/>
                        <a:buNone/>
                        <a:tabLst/>
                      </a:pPr>
                      <a:r>
                        <a:rPr kumimoji="0" lang="en-US" sz="1600" b="1" i="0" u="none" strike="noStrike" cap="none" spc="-80" normalizeH="0" baseline="0" dirty="0">
                          <a:ln>
                            <a:noFill/>
                          </a:ln>
                          <a:solidFill>
                            <a:schemeClr val="bg1"/>
                          </a:solidFill>
                          <a:effectLst/>
                          <a:latin typeface="Bradley Hand ITC" pitchFamily="66" charset="0"/>
                          <a:cs typeface="Arial" pitchFamily="34" charset="0"/>
                        </a:rPr>
                        <a:t>1. My grade is low</a:t>
                      </a:r>
                    </a:p>
                  </a:txBody>
                  <a:tcPr marL="18289" marR="0" marT="36567" marB="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62025" rtl="0" eaLnBrk="1" fontAlgn="base" latinLnBrk="0" hangingPunct="1">
                        <a:lnSpc>
                          <a:spcPts val="1100"/>
                        </a:lnSpc>
                        <a:spcBef>
                          <a:spcPct val="0"/>
                        </a:spcBef>
                        <a:spcAft>
                          <a:spcPts val="600"/>
                        </a:spcAft>
                        <a:buClrTx/>
                        <a:buSzTx/>
                        <a:buFontTx/>
                        <a:buNone/>
                        <a:tabLst/>
                      </a:pPr>
                      <a:r>
                        <a:rPr kumimoji="0" lang="en-US" sz="1600" b="1" i="0" u="none" strike="noStrike" cap="none" spc="-80" normalizeH="0" baseline="0" dirty="0">
                          <a:ln>
                            <a:noFill/>
                          </a:ln>
                          <a:solidFill>
                            <a:schemeClr val="bg1"/>
                          </a:solidFill>
                          <a:effectLst/>
                          <a:latin typeface="Bradley Hand ITC" pitchFamily="66" charset="0"/>
                          <a:cs typeface="Arial" pitchFamily="34" charset="0"/>
                        </a:rPr>
                        <a:t>1. I have As in all my other classes</a:t>
                      </a:r>
                    </a:p>
                  </a:txBody>
                  <a:tcPr marL="18289" marR="0" marT="36567" marB="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1"/>
                  </a:ext>
                </a:extLst>
              </a:tr>
              <a:tr h="470831">
                <a:tc>
                  <a:txBody>
                    <a:bodyPr/>
                    <a:lstStyle/>
                    <a:p>
                      <a:pPr marL="0" marR="0" lvl="0" indent="0" algn="l" defTabSz="962025" rtl="0" eaLnBrk="1" fontAlgn="base" latinLnBrk="0" hangingPunct="1">
                        <a:lnSpc>
                          <a:spcPts val="1100"/>
                        </a:lnSpc>
                        <a:spcBef>
                          <a:spcPct val="0"/>
                        </a:spcBef>
                        <a:spcAft>
                          <a:spcPts val="600"/>
                        </a:spcAft>
                        <a:buClrTx/>
                        <a:buSzTx/>
                        <a:buFont typeface="+mj-lt"/>
                        <a:buNone/>
                        <a:tabLst/>
                        <a:defRPr/>
                      </a:pPr>
                      <a:r>
                        <a:rPr kumimoji="0" lang="en-US" sz="1600" b="1" i="0" u="none" strike="noStrike" cap="none" spc="-80" normalizeH="0" baseline="0" dirty="0">
                          <a:ln>
                            <a:noFill/>
                          </a:ln>
                          <a:solidFill>
                            <a:schemeClr val="bg1"/>
                          </a:solidFill>
                          <a:effectLst/>
                          <a:latin typeface="Bradley Hand ITC" pitchFamily="66" charset="0"/>
                          <a:cs typeface="Arial" pitchFamily="34" charset="0"/>
                        </a:rPr>
                        <a:t>2.  No evidence</a:t>
                      </a:r>
                    </a:p>
                  </a:txBody>
                  <a:tcPr marL="18289" marR="0" marT="36567" marB="0" horzOverflow="overflow">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62025" rtl="0" eaLnBrk="1" fontAlgn="base" latinLnBrk="0" hangingPunct="1">
                        <a:lnSpc>
                          <a:spcPts val="1100"/>
                        </a:lnSpc>
                        <a:spcBef>
                          <a:spcPct val="0"/>
                        </a:spcBef>
                        <a:spcAft>
                          <a:spcPts val="600"/>
                        </a:spcAft>
                        <a:buClrTx/>
                        <a:buSzTx/>
                        <a:buFontTx/>
                        <a:buNone/>
                        <a:tabLst/>
                        <a:defRPr/>
                      </a:pPr>
                      <a:r>
                        <a:rPr kumimoji="0" lang="en-US" sz="1600" b="1" i="0" u="none" strike="noStrike" cap="none" spc="-80" normalizeH="0" baseline="0" dirty="0">
                          <a:ln>
                            <a:noFill/>
                          </a:ln>
                          <a:solidFill>
                            <a:schemeClr val="bg1"/>
                          </a:solidFill>
                          <a:effectLst/>
                          <a:latin typeface="Bradley Hand ITC" pitchFamily="66" charset="0"/>
                          <a:cs typeface="Arial" pitchFamily="34" charset="0"/>
                        </a:rPr>
                        <a:t>2. A lot of my friends are passing and he makes time after school to help students.</a:t>
                      </a:r>
                    </a:p>
                  </a:txBody>
                  <a:tcPr marL="18289" marR="0" marT="36567" marB="0" horzOverflow="overflow">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2"/>
                  </a:ext>
                </a:extLst>
              </a:tr>
              <a:tr h="407332">
                <a:tc>
                  <a:txBody>
                    <a:bodyPr/>
                    <a:lstStyle/>
                    <a:p>
                      <a:pPr marL="0" marR="0" lvl="0" indent="0" algn="l" defTabSz="962025" rtl="0" eaLnBrk="1" fontAlgn="base" latinLnBrk="0" hangingPunct="1">
                        <a:lnSpc>
                          <a:spcPts val="1100"/>
                        </a:lnSpc>
                        <a:spcBef>
                          <a:spcPct val="0"/>
                        </a:spcBef>
                        <a:spcAft>
                          <a:spcPts val="600"/>
                        </a:spcAft>
                        <a:buClrTx/>
                        <a:buSzTx/>
                        <a:buFont typeface="+mj-lt"/>
                        <a:buNone/>
                        <a:tabLst/>
                        <a:defRPr/>
                      </a:pPr>
                      <a:r>
                        <a:rPr kumimoji="0" lang="en-US" sz="1600" b="1" i="0" u="none" strike="noStrike" cap="none" spc="-80" normalizeH="0" baseline="0" dirty="0">
                          <a:ln>
                            <a:noFill/>
                          </a:ln>
                          <a:solidFill>
                            <a:schemeClr val="bg1"/>
                          </a:solidFill>
                          <a:effectLst/>
                          <a:latin typeface="Bradley Hand ITC" pitchFamily="66" charset="0"/>
                          <a:cs typeface="Arial" pitchFamily="34" charset="0"/>
                        </a:rPr>
                        <a:t>3. We went through 2 chapters in one week</a:t>
                      </a:r>
                    </a:p>
                  </a:txBody>
                  <a:tcPr marL="18289" marR="0" marT="36567" marB="0" horzOverflow="overflow">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62025" rtl="0" eaLnBrk="1" fontAlgn="base" latinLnBrk="0" hangingPunct="1">
                        <a:lnSpc>
                          <a:spcPts val="1100"/>
                        </a:lnSpc>
                        <a:spcBef>
                          <a:spcPct val="0"/>
                        </a:spcBef>
                        <a:spcAft>
                          <a:spcPts val="600"/>
                        </a:spcAft>
                        <a:buClrTx/>
                        <a:buSzTx/>
                        <a:buFontTx/>
                        <a:buNone/>
                        <a:tabLst/>
                        <a:defRPr/>
                      </a:pPr>
                      <a:r>
                        <a:rPr kumimoji="0" lang="en-US" sz="1600" b="1" i="0" u="none" strike="noStrike" cap="none" normalizeH="0" baseline="0" dirty="0">
                          <a:ln>
                            <a:noFill/>
                          </a:ln>
                          <a:solidFill>
                            <a:schemeClr val="bg1"/>
                          </a:solidFill>
                          <a:effectLst/>
                          <a:latin typeface="Bradley Hand ITC" pitchFamily="66" charset="0"/>
                          <a:cs typeface="Arial" pitchFamily="34" charset="0"/>
                        </a:rPr>
                        <a:t>3. We spent extra time on chapter 6 because students were confused</a:t>
                      </a:r>
                    </a:p>
                  </a:txBody>
                  <a:tcPr marL="18289" marR="0" marT="36567" marB="0" horzOverflow="overflow">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3"/>
                  </a:ext>
                </a:extLst>
              </a:tr>
              <a:tr h="479503">
                <a:tc>
                  <a:txBody>
                    <a:bodyPr/>
                    <a:lstStyle/>
                    <a:p>
                      <a:pPr marL="0" marR="0" lvl="0" indent="0" algn="l" defTabSz="962025" rtl="0" eaLnBrk="1" fontAlgn="base" latinLnBrk="0" hangingPunct="1">
                        <a:lnSpc>
                          <a:spcPts val="1100"/>
                        </a:lnSpc>
                        <a:spcBef>
                          <a:spcPct val="0"/>
                        </a:spcBef>
                        <a:spcAft>
                          <a:spcPts val="600"/>
                        </a:spcAft>
                        <a:buClrTx/>
                        <a:buSzTx/>
                        <a:buFont typeface="+mj-lt"/>
                        <a:buNone/>
                        <a:tabLst/>
                        <a:defRPr/>
                      </a:pPr>
                      <a:r>
                        <a:rPr kumimoji="0" lang="en-US" sz="1600" b="1" i="0" u="none" strike="noStrike" cap="none" spc="-80" normalizeH="0" baseline="0" dirty="0">
                          <a:ln>
                            <a:noFill/>
                          </a:ln>
                          <a:solidFill>
                            <a:schemeClr val="bg1"/>
                          </a:solidFill>
                          <a:effectLst/>
                          <a:latin typeface="Bradley Hand ITC" pitchFamily="66" charset="0"/>
                          <a:cs typeface="Arial" pitchFamily="34" charset="0"/>
                        </a:rPr>
                        <a:t>4.  I chose to go to the movies with a friend this weekend instead of studying</a:t>
                      </a:r>
                    </a:p>
                  </a:txBody>
                  <a:tcPr marL="18289" marR="0" marT="36567" marB="0" horzOverflow="overflow">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62025" rtl="0" eaLnBrk="1" fontAlgn="base" latinLnBrk="0" hangingPunct="1">
                        <a:lnSpc>
                          <a:spcPts val="1100"/>
                        </a:lnSpc>
                        <a:spcBef>
                          <a:spcPct val="0"/>
                        </a:spcBef>
                        <a:spcAft>
                          <a:spcPts val="600"/>
                        </a:spcAft>
                        <a:buClrTx/>
                        <a:buSzTx/>
                        <a:buFontTx/>
                        <a:buNone/>
                        <a:tabLst/>
                        <a:defRPr/>
                      </a:pPr>
                      <a:r>
                        <a:rPr kumimoji="0" lang="en-US" sz="1600" b="1" i="0" u="none" strike="noStrike" cap="none" spc="-80" normalizeH="0" baseline="0" dirty="0">
                          <a:ln>
                            <a:noFill/>
                          </a:ln>
                          <a:solidFill>
                            <a:schemeClr val="bg1"/>
                          </a:solidFill>
                          <a:effectLst/>
                          <a:latin typeface="Bradley Hand ITC" pitchFamily="66" charset="0"/>
                          <a:cs typeface="Arial" pitchFamily="34" charset="0"/>
                        </a:rPr>
                        <a:t>4.  I studied for an hour the night before the last test</a:t>
                      </a:r>
                    </a:p>
                  </a:txBody>
                  <a:tcPr marL="18289" marR="0" marT="36567" marB="0" horzOverflow="overflow">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4"/>
                  </a:ext>
                </a:extLst>
              </a:tr>
              <a:tr h="339034">
                <a:tc>
                  <a:txBody>
                    <a:bodyPr/>
                    <a:lstStyle/>
                    <a:p>
                      <a:pPr marL="0" marR="0" lvl="0" indent="0" algn="l" defTabSz="962025" rtl="0" eaLnBrk="1" fontAlgn="base" latinLnBrk="0" hangingPunct="1">
                        <a:lnSpc>
                          <a:spcPts val="1100"/>
                        </a:lnSpc>
                        <a:spcBef>
                          <a:spcPct val="0"/>
                        </a:spcBef>
                        <a:spcAft>
                          <a:spcPts val="600"/>
                        </a:spcAft>
                        <a:buClrTx/>
                        <a:buSzTx/>
                        <a:buFont typeface="+mj-lt"/>
                        <a:buNone/>
                        <a:tabLst/>
                        <a:defRPr/>
                      </a:pPr>
                      <a:r>
                        <a:rPr kumimoji="0" lang="en-US" sz="1600" b="1" i="0" u="none" strike="noStrike" cap="none" spc="-80" normalizeH="0" baseline="0" dirty="0">
                          <a:ln>
                            <a:noFill/>
                          </a:ln>
                          <a:solidFill>
                            <a:schemeClr val="bg1"/>
                          </a:solidFill>
                          <a:effectLst/>
                          <a:latin typeface="Bradley Hand ITC" pitchFamily="66" charset="0"/>
                          <a:cs typeface="Arial" pitchFamily="34" charset="0"/>
                        </a:rPr>
                        <a:t>5. I did not turn in 2 assignments.</a:t>
                      </a:r>
                    </a:p>
                  </a:txBody>
                  <a:tcPr marL="18289" marR="0" marT="36567" marB="0" horzOverflow="overflow">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l" defTabSz="962025" rtl="0" eaLnBrk="1" fontAlgn="base" latinLnBrk="0" hangingPunct="1">
                        <a:lnSpc>
                          <a:spcPts val="1100"/>
                        </a:lnSpc>
                        <a:spcBef>
                          <a:spcPct val="0"/>
                        </a:spcBef>
                        <a:spcAft>
                          <a:spcPts val="600"/>
                        </a:spcAft>
                        <a:buClrTx/>
                        <a:buSzTx/>
                        <a:buFontTx/>
                        <a:buNone/>
                        <a:tabLst/>
                        <a:defRPr/>
                      </a:pPr>
                      <a:r>
                        <a:rPr kumimoji="0" lang="en-US" sz="1600" b="1" i="0" u="none" strike="noStrike" cap="none" spc="-80" normalizeH="0" baseline="0" dirty="0">
                          <a:ln>
                            <a:noFill/>
                          </a:ln>
                          <a:solidFill>
                            <a:schemeClr val="bg1"/>
                          </a:solidFill>
                          <a:effectLst/>
                          <a:latin typeface="Bradley Hand ITC" pitchFamily="66" charset="0"/>
                          <a:cs typeface="Arial" pitchFamily="34" charset="0"/>
                        </a:rPr>
                        <a:t>5. 20 assignments have been turned in on time.</a:t>
                      </a:r>
                    </a:p>
                  </a:txBody>
                  <a:tcPr marL="18289" marR="0" marT="36567" marB="0" horzOverflow="overflow">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pic>
        <p:nvPicPr>
          <p:cNvPr id="13" name="Picture 2" descr="http://icon-park.com/imagefiles/check_sign_icon_back.png">
            <a:hlinkClick r:id="rId4"/>
          </p:cNvPr>
          <p:cNvPicPr>
            <a:picLocks noChangeAspect="1" noChangeArrowheads="1"/>
          </p:cNvPicPr>
          <p:nvPr/>
        </p:nvPicPr>
        <p:blipFill>
          <a:blip r:embed="rId5" cstate="print"/>
          <a:srcRect/>
          <a:stretch>
            <a:fillRect/>
          </a:stretch>
        </p:blipFill>
        <p:spPr bwMode="auto">
          <a:xfrm>
            <a:off x="457200" y="2768169"/>
            <a:ext cx="4425950" cy="4096626"/>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uiExpand="1"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C0B761A-E4C0-418D-BF03-1374FDC10090}" type="slidenum">
              <a:rPr lang="en-US" smtClean="0"/>
              <a:pPr>
                <a:defRPr/>
              </a:pPr>
              <a:t>129</a:t>
            </a:fld>
            <a:endParaRPr lang="en-US" dirty="0"/>
          </a:p>
        </p:txBody>
      </p:sp>
      <p:sp>
        <p:nvSpPr>
          <p:cNvPr id="26629" name="Title 2"/>
          <p:cNvSpPr>
            <a:spLocks noGrp="1"/>
          </p:cNvSpPr>
          <p:nvPr>
            <p:ph type="title"/>
          </p:nvPr>
        </p:nvSpPr>
        <p:spPr/>
        <p:txBody>
          <a:bodyPr/>
          <a:lstStyle/>
          <a:p>
            <a:r>
              <a:rPr lang="en-US" altLang="en-US" dirty="0"/>
              <a:t>Workbook Activity (page 48):</a:t>
            </a:r>
            <a:br>
              <a:rPr lang="en-US" altLang="en-US" dirty="0"/>
            </a:br>
            <a:r>
              <a:rPr lang="en-US" altLang="en-US" dirty="0"/>
              <a:t>Step 4</a:t>
            </a:r>
          </a:p>
        </p:txBody>
      </p:sp>
      <p:pic>
        <p:nvPicPr>
          <p:cNvPr id="26630" name="Picture 18"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9" name="Picture 8"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0811" t="23536" r="3422" b="16406"/>
          <a:stretch/>
        </p:blipFill>
        <p:spPr>
          <a:xfrm>
            <a:off x="2719753" y="1363663"/>
            <a:ext cx="3754071" cy="5044158"/>
          </a:xfrm>
          <a:prstGeom prst="rect">
            <a:avLst/>
          </a:prstGeom>
        </p:spPr>
      </p:pic>
      <p:sp>
        <p:nvSpPr>
          <p:cNvPr id="11" name="Rectangle 10"/>
          <p:cNvSpPr/>
          <p:nvPr/>
        </p:nvSpPr>
        <p:spPr>
          <a:xfrm>
            <a:off x="2743199" y="1813169"/>
            <a:ext cx="3696677" cy="224300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p:cNvSpPr>
            <a:spLocks noGrp="1"/>
          </p:cNvSpPr>
          <p:nvPr>
            <p:ph type="title"/>
          </p:nvPr>
        </p:nvSpPr>
        <p:spPr>
          <a:xfrm>
            <a:off x="0" y="11113"/>
            <a:ext cx="9144000" cy="1066800"/>
          </a:xfrm>
        </p:spPr>
        <p:txBody>
          <a:bodyPr/>
          <a:lstStyle/>
          <a:p>
            <a:r>
              <a:rPr lang="en-US" dirty="0"/>
              <a:t>Hunt the Good Stuff</a:t>
            </a:r>
            <a:endParaRPr lang="en-US" sz="1300" dirty="0"/>
          </a:p>
        </p:txBody>
      </p:sp>
      <p:sp>
        <p:nvSpPr>
          <p:cNvPr id="4" name="Slide Number Placeholder 3"/>
          <p:cNvSpPr>
            <a:spLocks noGrp="1"/>
          </p:cNvSpPr>
          <p:nvPr>
            <p:ph type="sldNum" sz="quarter" idx="11"/>
          </p:nvPr>
        </p:nvSpPr>
        <p:spPr/>
        <p:txBody>
          <a:bodyPr/>
          <a:lstStyle/>
          <a:p>
            <a:pPr>
              <a:defRPr/>
            </a:pPr>
            <a:fld id="{3C068323-ECF7-468C-A333-D45CA38621E9}" type="slidenum">
              <a:rPr lang="en-US"/>
              <a:pPr>
                <a:defRPr/>
              </a:pPr>
              <a:t>13</a:t>
            </a:fld>
            <a:endParaRPr lang="en-US" dirty="0"/>
          </a:p>
        </p:txBody>
      </p:sp>
      <p:pic>
        <p:nvPicPr>
          <p:cNvPr id="16389" name="Picture 5" descr="HTGS.png"/>
          <p:cNvPicPr>
            <a:picLocks noChangeAspect="1"/>
          </p:cNvPicPr>
          <p:nvPr/>
        </p:nvPicPr>
        <p:blipFill>
          <a:blip r:embed="rId3" cstate="print"/>
          <a:srcRect/>
          <a:stretch>
            <a:fillRect/>
          </a:stretch>
        </p:blipFill>
        <p:spPr bwMode="auto">
          <a:xfrm>
            <a:off x="457200" y="146050"/>
            <a:ext cx="684213" cy="822325"/>
          </a:xfrm>
          <a:prstGeom prst="rect">
            <a:avLst/>
          </a:prstGeom>
          <a:noFill/>
          <a:ln w="9525">
            <a:noFill/>
            <a:miter lim="800000"/>
            <a:headEnd/>
            <a:tailEnd/>
          </a:ln>
        </p:spPr>
      </p:pic>
      <p:sp>
        <p:nvSpPr>
          <p:cNvPr id="11" name="Rectangle 10"/>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grpSp>
        <p:nvGrpSpPr>
          <p:cNvPr id="12" name="Group 11"/>
          <p:cNvGrpSpPr/>
          <p:nvPr/>
        </p:nvGrpSpPr>
        <p:grpSpPr>
          <a:xfrm>
            <a:off x="1375509" y="2043724"/>
            <a:ext cx="6397746" cy="3442677"/>
            <a:chOff x="1375509" y="1371600"/>
            <a:chExt cx="6397746" cy="3442677"/>
          </a:xfrm>
        </p:grpSpPr>
        <p:sp>
          <p:nvSpPr>
            <p:cNvPr id="13" name="Rounded Rectangle 12"/>
            <p:cNvSpPr/>
            <p:nvPr/>
          </p:nvSpPr>
          <p:spPr bwMode="auto">
            <a:xfrm>
              <a:off x="1375509" y="1371600"/>
              <a:ext cx="6397746" cy="3442677"/>
            </a:xfrm>
            <a:prstGeom prst="roundRect">
              <a:avLst/>
            </a:prstGeom>
            <a:ln/>
          </p:spPr>
          <p:style>
            <a:lnRef idx="1">
              <a:schemeClr val="accent5"/>
            </a:lnRef>
            <a:fillRef idx="3">
              <a:schemeClr val="accent5"/>
            </a:fillRef>
            <a:effectRef idx="2">
              <a:schemeClr val="accent5"/>
            </a:effectRef>
            <a:fontRef idx="minor">
              <a:schemeClr val="lt1"/>
            </a:fontRef>
          </p:style>
          <p:txBody>
            <a:bodyPr lIns="86416" tIns="43208" rIns="86416" bIns="43208" anchor="ctr"/>
            <a:lstStyle/>
            <a:p>
              <a:pPr algn="ctr">
                <a:defRPr/>
              </a:pPr>
              <a:endParaRPr lang="en-US" dirty="0">
                <a:solidFill>
                  <a:schemeClr val="bg1"/>
                </a:solidFill>
              </a:endParaRPr>
            </a:p>
          </p:txBody>
        </p:sp>
        <p:sp>
          <p:nvSpPr>
            <p:cNvPr id="15" name="Text Placeholder 3"/>
            <p:cNvSpPr txBox="1">
              <a:spLocks/>
            </p:cNvSpPr>
            <p:nvPr/>
          </p:nvSpPr>
          <p:spPr bwMode="auto">
            <a:xfrm>
              <a:off x="1616137" y="2366225"/>
              <a:ext cx="5916490" cy="2018201"/>
            </a:xfrm>
            <a:prstGeom prst="rect">
              <a:avLst/>
            </a:prstGeom>
          </p:spPr>
          <p:txBody>
            <a:bodyPr lIns="86416" tIns="43208" rIns="86416" bIns="43208"/>
            <a:lstStyle/>
            <a:p>
              <a:pPr marL="342900" indent="-342900" defTabSz="864161" eaLnBrk="0" hangingPunct="0">
                <a:spcBef>
                  <a:spcPts val="0"/>
                </a:spcBef>
                <a:buFont typeface="Wingdings" panose="05000000000000000000" pitchFamily="2" charset="2"/>
                <a:buChar char="§"/>
                <a:defRPr/>
              </a:pPr>
              <a:r>
                <a:rPr lang="en-US" sz="2200" dirty="0">
                  <a:latin typeface="Verdana" pitchFamily="34" charset="0"/>
                  <a:cs typeface="+mn-cs"/>
                </a:rPr>
                <a:t>Record three good things several times a week</a:t>
              </a:r>
            </a:p>
            <a:p>
              <a:pPr marL="340564" indent="-340564" defTabSz="864161" eaLnBrk="0" hangingPunct="0">
                <a:spcBef>
                  <a:spcPts val="0"/>
                </a:spcBef>
                <a:buFont typeface="Wingdings" panose="05000000000000000000" pitchFamily="2" charset="2"/>
                <a:buChar char="§"/>
                <a:defRPr/>
              </a:pPr>
              <a:endParaRPr lang="en-US" sz="1100" dirty="0">
                <a:latin typeface="Verdana" pitchFamily="34" charset="0"/>
                <a:cs typeface="+mn-cs"/>
              </a:endParaRPr>
            </a:p>
            <a:p>
              <a:pPr marL="342900" indent="-342900" defTabSz="864161" eaLnBrk="0" hangingPunct="0">
                <a:spcBef>
                  <a:spcPts val="0"/>
                </a:spcBef>
                <a:buFont typeface="Wingdings" panose="05000000000000000000" pitchFamily="2" charset="2"/>
                <a:buChar char="§"/>
                <a:defRPr/>
              </a:pPr>
              <a:r>
                <a:rPr lang="en-US" sz="2200" dirty="0">
                  <a:latin typeface="Verdana" pitchFamily="34" charset="0"/>
                  <a:cs typeface="+mn-cs"/>
                </a:rPr>
                <a:t>Write a reflection:</a:t>
              </a:r>
            </a:p>
            <a:p>
              <a:pPr marL="340564" indent="-340564" defTabSz="864161" eaLnBrk="0" hangingPunct="0">
                <a:spcBef>
                  <a:spcPts val="0"/>
                </a:spcBef>
                <a:defRPr/>
              </a:pPr>
              <a:endParaRPr lang="en-US" sz="800" dirty="0">
                <a:latin typeface="Verdana" pitchFamily="34" charset="0"/>
                <a:cs typeface="+mn-cs"/>
              </a:endParaRPr>
            </a:p>
            <a:p>
              <a:pPr marL="738137" lvl="1" indent="-283552" defTabSz="864161" eaLnBrk="0" hangingPunct="0">
                <a:spcBef>
                  <a:spcPts val="0"/>
                </a:spcBef>
                <a:buFont typeface="Arial" charset="0"/>
                <a:buChar char="–"/>
                <a:defRPr/>
              </a:pPr>
              <a:r>
                <a:rPr lang="en-US" dirty="0">
                  <a:latin typeface="Verdana" pitchFamily="34" charset="0"/>
                  <a:cs typeface="+mn-cs"/>
                </a:rPr>
                <a:t>Why did this good thing happen?</a:t>
              </a:r>
            </a:p>
            <a:p>
              <a:pPr marL="738137" lvl="1" indent="-283552" defTabSz="864161" eaLnBrk="0" hangingPunct="0">
                <a:spcBef>
                  <a:spcPts val="0"/>
                </a:spcBef>
                <a:buFont typeface="Arial" charset="0"/>
                <a:buChar char="–"/>
                <a:defRPr/>
              </a:pPr>
              <a:r>
                <a:rPr lang="en-US" dirty="0">
                  <a:latin typeface="Verdana" pitchFamily="34" charset="0"/>
                  <a:cs typeface="+mn-cs"/>
                </a:rPr>
                <a:t>What does this good thing mean to you</a:t>
              </a:r>
              <a:r>
                <a:rPr lang="en-US" dirty="0">
                  <a:latin typeface="Verdana" pitchFamily="34" charset="0"/>
                </a:rPr>
                <a:t>?</a:t>
              </a:r>
              <a:endParaRPr lang="en-US" dirty="0">
                <a:latin typeface="Verdana" pitchFamily="34" charset="0"/>
                <a:cs typeface="+mn-cs"/>
              </a:endParaRPr>
            </a:p>
            <a:p>
              <a:pPr marL="738137" lvl="1" indent="-283552" defTabSz="864161" eaLnBrk="0" hangingPunct="0">
                <a:spcBef>
                  <a:spcPts val="0"/>
                </a:spcBef>
                <a:buFont typeface="Arial" charset="0"/>
                <a:buChar char="–"/>
                <a:defRPr/>
              </a:pPr>
              <a:r>
                <a:rPr lang="en-US" dirty="0">
                  <a:latin typeface="Verdana" pitchFamily="34" charset="0"/>
                  <a:cs typeface="+mn-cs"/>
                </a:rPr>
                <a:t>How</a:t>
              </a:r>
              <a:r>
                <a:rPr lang="en-US" dirty="0">
                  <a:latin typeface="Verdana" pitchFamily="34" charset="0"/>
                </a:rPr>
                <a:t> does </a:t>
              </a:r>
              <a:r>
                <a:rPr lang="en-US" dirty="0">
                  <a:latin typeface="Verdana" pitchFamily="34" charset="0"/>
                  <a:cs typeface="+mn-cs"/>
                </a:rPr>
                <a:t>this good thing make you feel</a:t>
              </a:r>
              <a:r>
                <a:rPr lang="en-US" dirty="0">
                  <a:latin typeface="Verdana" pitchFamily="34" charset="0"/>
                </a:rPr>
                <a:t>?</a:t>
              </a:r>
              <a:endParaRPr lang="en-US" dirty="0">
                <a:latin typeface="Verdana" pitchFamily="34" charset="0"/>
                <a:cs typeface="+mn-cs"/>
              </a:endParaRPr>
            </a:p>
            <a:p>
              <a:pPr marL="340564" indent="-340564" defTabSz="864161" eaLnBrk="0" hangingPunct="0">
                <a:spcBef>
                  <a:spcPts val="0"/>
                </a:spcBef>
                <a:buFont typeface="Wingdings" pitchFamily="2" charset="2"/>
                <a:buChar char="§"/>
                <a:defRPr/>
              </a:pPr>
              <a:endParaRPr lang="en-US" dirty="0">
                <a:latin typeface="Verdana" pitchFamily="34" charset="0"/>
                <a:cs typeface="+mn-cs"/>
              </a:endParaRPr>
            </a:p>
          </p:txBody>
        </p:sp>
        <p:sp>
          <p:nvSpPr>
            <p:cNvPr id="17" name="Rounded Rectangle 16"/>
            <p:cNvSpPr/>
            <p:nvPr/>
          </p:nvSpPr>
          <p:spPr bwMode="auto">
            <a:xfrm>
              <a:off x="3607657" y="1670780"/>
              <a:ext cx="1933452" cy="611311"/>
            </a:xfrm>
            <a:prstGeom prst="roundRect">
              <a:avLst/>
            </a:prstGeom>
            <a:ln/>
          </p:spPr>
          <p:style>
            <a:lnRef idx="2">
              <a:schemeClr val="accent5"/>
            </a:lnRef>
            <a:fillRef idx="1">
              <a:schemeClr val="lt1"/>
            </a:fillRef>
            <a:effectRef idx="0">
              <a:schemeClr val="accent5"/>
            </a:effectRef>
            <a:fontRef idx="minor">
              <a:schemeClr val="dk1"/>
            </a:fontRef>
          </p:style>
          <p:txBody>
            <a:bodyPr lIns="86416" tIns="43208" rIns="86416" bIns="43208" anchor="ctr"/>
            <a:lstStyle/>
            <a:p>
              <a:pPr algn="ctr">
                <a:defRPr/>
              </a:pPr>
              <a:endParaRPr lang="en-US" dirty="0"/>
            </a:p>
          </p:txBody>
        </p:sp>
        <p:sp>
          <p:nvSpPr>
            <p:cNvPr id="19" name="TextBox 18"/>
            <p:cNvSpPr txBox="1"/>
            <p:nvPr/>
          </p:nvSpPr>
          <p:spPr bwMode="auto">
            <a:xfrm>
              <a:off x="3703638" y="1701735"/>
              <a:ext cx="1741488" cy="518147"/>
            </a:xfrm>
            <a:prstGeom prst="rect">
              <a:avLst/>
            </a:prstGeom>
            <a:noFill/>
          </p:spPr>
          <p:txBody>
            <a:bodyPr lIns="86416" tIns="43208" rIns="86416" bIns="43208">
              <a:spAutoFit/>
            </a:bodyPr>
            <a:lstStyle/>
            <a:p>
              <a:pPr algn="ctr">
                <a:defRPr/>
              </a:pPr>
              <a:r>
                <a:rPr lang="en-US" sz="2800" b="1" dirty="0">
                  <a:latin typeface="+mn-lt"/>
                </a:rPr>
                <a:t>HOW</a:t>
              </a:r>
            </a:p>
          </p:txBody>
        </p:sp>
      </p:gr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185195" y="2294707"/>
            <a:ext cx="8745706" cy="416200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grpSp>
        <p:nvGrpSpPr>
          <p:cNvPr id="3" name="Group 28"/>
          <p:cNvGrpSpPr>
            <a:grpSpLocks/>
          </p:cNvGrpSpPr>
          <p:nvPr/>
        </p:nvGrpSpPr>
        <p:grpSpPr bwMode="auto">
          <a:xfrm>
            <a:off x="928688" y="4391710"/>
            <a:ext cx="2743200" cy="2952750"/>
            <a:chOff x="929389" y="4542019"/>
            <a:chExt cx="2743200" cy="2952750"/>
          </a:xfrm>
        </p:grpSpPr>
        <p:graphicFrame>
          <p:nvGraphicFramePr>
            <p:cNvPr id="2050" name="Chart 26"/>
            <p:cNvGraphicFramePr>
              <a:graphicFrameLocks/>
            </p:cNvGraphicFramePr>
            <p:nvPr/>
          </p:nvGraphicFramePr>
          <p:xfrm>
            <a:off x="878589" y="4491219"/>
            <a:ext cx="2844800" cy="3054350"/>
          </p:xfrm>
          <a:graphic>
            <a:graphicData uri="http://schemas.openxmlformats.org/presentationml/2006/ole">
              <mc:AlternateContent xmlns:mc="http://schemas.openxmlformats.org/markup-compatibility/2006">
                <mc:Choice xmlns:v="urn:schemas-microsoft-com:vml" Requires="v">
                  <p:oleObj r:id="rId3" imgW="2847079" imgH="3054361" progId="Excel.Sheet.8">
                    <p:embed/>
                  </p:oleObj>
                </mc:Choice>
                <mc:Fallback>
                  <p:oleObj r:id="rId3" imgW="2847079" imgH="3054361" progId="Excel.Sheet.8">
                    <p:embed/>
                    <p:pic>
                      <p:nvPicPr>
                        <p:cNvPr id="2050" name="Chart 2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589" y="4491219"/>
                          <a:ext cx="2844800" cy="305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bwMode="auto">
            <a:xfrm>
              <a:off x="1253239" y="5480231"/>
              <a:ext cx="914400" cy="584200"/>
            </a:xfrm>
            <a:prstGeom prst="rect">
              <a:avLst/>
            </a:prstGeom>
            <a:noFill/>
          </p:spPr>
          <p:txBody>
            <a:bodyPr>
              <a:spAutoFit/>
            </a:bodyPr>
            <a:lstStyle/>
            <a:p>
              <a:pPr>
                <a:defRPr/>
              </a:pPr>
              <a:r>
                <a:rPr lang="en-US" sz="3200" dirty="0">
                  <a:latin typeface="+mn-lt"/>
                </a:rPr>
                <a:t>5</a:t>
              </a:r>
            </a:p>
          </p:txBody>
        </p:sp>
        <p:sp>
          <p:nvSpPr>
            <p:cNvPr id="21" name="TextBox 20"/>
            <p:cNvSpPr txBox="1"/>
            <p:nvPr/>
          </p:nvSpPr>
          <p:spPr bwMode="auto">
            <a:xfrm>
              <a:off x="1710439" y="5159556"/>
              <a:ext cx="914400" cy="584200"/>
            </a:xfrm>
            <a:prstGeom prst="rect">
              <a:avLst/>
            </a:prstGeom>
            <a:noFill/>
          </p:spPr>
          <p:txBody>
            <a:bodyPr>
              <a:spAutoFit/>
            </a:bodyPr>
            <a:lstStyle/>
            <a:p>
              <a:pPr algn="ctr">
                <a:defRPr/>
              </a:pPr>
              <a:r>
                <a:rPr lang="en-US" sz="3200" dirty="0">
                  <a:latin typeface="+mn-lt"/>
                </a:rPr>
                <a:t>3</a:t>
              </a:r>
            </a:p>
          </p:txBody>
        </p:sp>
        <p:sp>
          <p:nvSpPr>
            <p:cNvPr id="19" name="TextBox 18"/>
            <p:cNvSpPr txBox="1"/>
            <p:nvPr/>
          </p:nvSpPr>
          <p:spPr bwMode="auto">
            <a:xfrm>
              <a:off x="2472439" y="5494519"/>
              <a:ext cx="914400" cy="584200"/>
            </a:xfrm>
            <a:prstGeom prst="rect">
              <a:avLst/>
            </a:prstGeom>
            <a:noFill/>
          </p:spPr>
          <p:txBody>
            <a:bodyPr>
              <a:spAutoFit/>
            </a:bodyPr>
            <a:lstStyle/>
            <a:p>
              <a:pPr>
                <a:defRPr/>
              </a:pPr>
              <a:r>
                <a:rPr lang="en-US" sz="3200" dirty="0">
                  <a:latin typeface="+mn-lt"/>
                </a:rPr>
                <a:t>4</a:t>
              </a:r>
            </a:p>
          </p:txBody>
        </p:sp>
      </p:grpSp>
      <p:sp>
        <p:nvSpPr>
          <p:cNvPr id="2052" name="Title 2"/>
          <p:cNvSpPr>
            <a:spLocks noGrp="1"/>
          </p:cNvSpPr>
          <p:nvPr>
            <p:ph type="title"/>
          </p:nvPr>
        </p:nvSpPr>
        <p:spPr/>
        <p:txBody>
          <a:bodyPr/>
          <a:lstStyle/>
          <a:p>
            <a:r>
              <a:rPr lang="en-US" altLang="en-US" dirty="0"/>
              <a:t>Step 5: </a:t>
            </a:r>
            <a:br>
              <a:rPr lang="en-US" altLang="en-US" dirty="0"/>
            </a:br>
            <a:r>
              <a:rPr lang="en-US" altLang="en-US" dirty="0"/>
              <a:t>What </a:t>
            </a:r>
            <a:r>
              <a:rPr lang="en-US" altLang="en-US" u="sng" dirty="0"/>
              <a:t>really</a:t>
            </a:r>
            <a:r>
              <a:rPr lang="en-US" altLang="en-US" dirty="0"/>
              <a:t> caused the problem?</a:t>
            </a:r>
          </a:p>
        </p:txBody>
      </p:sp>
      <p:sp>
        <p:nvSpPr>
          <p:cNvPr id="2" name="Slide Number Placeholder 1"/>
          <p:cNvSpPr>
            <a:spLocks noGrp="1"/>
          </p:cNvSpPr>
          <p:nvPr>
            <p:ph type="sldNum" sz="quarter" idx="14"/>
          </p:nvPr>
        </p:nvSpPr>
        <p:spPr/>
        <p:txBody>
          <a:bodyPr/>
          <a:lstStyle/>
          <a:p>
            <a:pPr>
              <a:defRPr/>
            </a:pPr>
            <a:fld id="{2C0AC210-2F27-4E06-8CD6-C5117F57CF8D}" type="slidenum">
              <a:rPr lang="en-US" smtClean="0"/>
              <a:pPr>
                <a:defRPr/>
              </a:pPr>
              <a:t>130</a:t>
            </a:fld>
            <a:endParaRPr lang="en-US" dirty="0"/>
          </a:p>
        </p:txBody>
      </p:sp>
      <p:pic>
        <p:nvPicPr>
          <p:cNvPr id="2055" name="Picture 18" descr="Problem_Solving.png"/>
          <p:cNvPicPr>
            <a:picLocks noChangeAspect="1"/>
          </p:cNvPicPr>
          <p:nvPr/>
        </p:nvPicPr>
        <p:blipFill>
          <a:blip r:embed="rId5" cstate="print"/>
          <a:srcRect/>
          <a:stretch>
            <a:fillRect/>
          </a:stretch>
        </p:blipFill>
        <p:spPr bwMode="auto">
          <a:xfrm>
            <a:off x="457200" y="141288"/>
            <a:ext cx="682625" cy="822325"/>
          </a:xfrm>
          <a:prstGeom prst="rect">
            <a:avLst/>
          </a:prstGeom>
          <a:noFill/>
          <a:ln w="9525">
            <a:noFill/>
            <a:miter lim="800000"/>
            <a:headEnd/>
            <a:tailEnd/>
          </a:ln>
        </p:spPr>
      </p:pic>
      <p:sp>
        <p:nvSpPr>
          <p:cNvPr id="12" name="Text Placeholder 2"/>
          <p:cNvSpPr>
            <a:spLocks noGrp="1"/>
          </p:cNvSpPr>
          <p:nvPr>
            <p:ph type="body" sz="quarter" idx="12"/>
          </p:nvPr>
        </p:nvSpPr>
        <p:spPr>
          <a:xfrm>
            <a:off x="379105" y="2353060"/>
            <a:ext cx="9525000" cy="609600"/>
          </a:xfrm>
        </p:spPr>
        <p:txBody>
          <a:bodyPr/>
          <a:lstStyle/>
          <a:p>
            <a:pPr>
              <a:buFont typeface="Wingdings" pitchFamily="2" charset="2"/>
              <a:buNone/>
            </a:pPr>
            <a:r>
              <a:rPr lang="en-US" sz="3200" dirty="0"/>
              <a:t>a. List the causes you have evidence for</a:t>
            </a:r>
          </a:p>
        </p:txBody>
      </p:sp>
      <p:sp>
        <p:nvSpPr>
          <p:cNvPr id="14" name="Rounded Rectangle 13"/>
          <p:cNvSpPr/>
          <p:nvPr/>
        </p:nvSpPr>
        <p:spPr>
          <a:xfrm>
            <a:off x="986563" y="1371600"/>
            <a:ext cx="7277762" cy="838200"/>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5000" dirty="0">
                <a:solidFill>
                  <a:srgbClr val="FF0000"/>
                </a:solidFill>
              </a:rPr>
              <a:t>CLARITY &amp; CONTROL</a:t>
            </a:r>
          </a:p>
        </p:txBody>
      </p:sp>
      <p:sp>
        <p:nvSpPr>
          <p:cNvPr id="15" name="Rectangle 14"/>
          <p:cNvSpPr>
            <a:spLocks noChangeArrowheads="1"/>
          </p:cNvSpPr>
          <p:nvPr/>
        </p:nvSpPr>
        <p:spPr bwMode="auto">
          <a:xfrm>
            <a:off x="398463" y="2959100"/>
            <a:ext cx="8342312" cy="1570038"/>
          </a:xfrm>
          <a:prstGeom prst="rect">
            <a:avLst/>
          </a:prstGeom>
          <a:noFill/>
          <a:ln w="9525">
            <a:noFill/>
            <a:miter lim="800000"/>
            <a:headEnd/>
            <a:tailEnd/>
          </a:ln>
        </p:spPr>
        <p:txBody>
          <a:bodyPr>
            <a:spAutoFit/>
          </a:bodyPr>
          <a:lstStyle/>
          <a:p>
            <a:pPr marL="914400" indent="-914400"/>
            <a:r>
              <a:rPr lang="en-US" sz="3200" b="1" dirty="0">
                <a:solidFill>
                  <a:schemeClr val="accent5">
                    <a:lumMod val="75000"/>
                  </a:schemeClr>
                </a:solidFill>
                <a:latin typeface="Bradley Hand ITC" pitchFamily="66" charset="0"/>
              </a:rPr>
              <a:t>3. My teacher moves fast through the material</a:t>
            </a:r>
          </a:p>
          <a:p>
            <a:pPr marL="914400" indent="-914400"/>
            <a:r>
              <a:rPr lang="en-US" sz="3200" b="1" dirty="0">
                <a:solidFill>
                  <a:schemeClr val="accent5">
                    <a:lumMod val="75000"/>
                  </a:schemeClr>
                </a:solidFill>
                <a:latin typeface="Bradley Hand ITC" pitchFamily="66" charset="0"/>
              </a:rPr>
              <a:t>4. I don’t study as much as I should</a:t>
            </a:r>
          </a:p>
          <a:p>
            <a:pPr marL="914400" indent="-914400"/>
            <a:r>
              <a:rPr lang="en-US" sz="3200" b="1" dirty="0">
                <a:solidFill>
                  <a:schemeClr val="accent5">
                    <a:lumMod val="75000"/>
                  </a:schemeClr>
                </a:solidFill>
                <a:latin typeface="Bradley Hand ITC" pitchFamily="66" charset="0"/>
              </a:rPr>
              <a:t>5. I did not turn in 2 homework assignments</a:t>
            </a:r>
          </a:p>
        </p:txBody>
      </p:sp>
      <p:sp>
        <p:nvSpPr>
          <p:cNvPr id="17" name="TextBox 16"/>
          <p:cNvSpPr txBox="1"/>
          <p:nvPr/>
        </p:nvSpPr>
        <p:spPr>
          <a:xfrm>
            <a:off x="379105" y="4589463"/>
            <a:ext cx="4081463" cy="584200"/>
          </a:xfrm>
          <a:prstGeom prst="rect">
            <a:avLst/>
          </a:prstGeom>
          <a:noFill/>
        </p:spPr>
        <p:txBody>
          <a:bodyPr>
            <a:spAutoFit/>
          </a:bodyPr>
          <a:lstStyle/>
          <a:p>
            <a:pPr>
              <a:defRPr/>
            </a:pPr>
            <a:r>
              <a:rPr lang="en-US" sz="3200" dirty="0">
                <a:latin typeface="+mn-lt"/>
              </a:rPr>
              <a:t>b. Re-slice the pie!</a:t>
            </a:r>
          </a:p>
        </p:txBody>
      </p:sp>
      <p:sp>
        <p:nvSpPr>
          <p:cNvPr id="18" name="TextBox 17"/>
          <p:cNvSpPr txBox="1"/>
          <p:nvPr/>
        </p:nvSpPr>
        <p:spPr>
          <a:xfrm>
            <a:off x="4521200" y="4589463"/>
            <a:ext cx="4622800" cy="1570037"/>
          </a:xfrm>
          <a:prstGeom prst="rect">
            <a:avLst/>
          </a:prstGeom>
          <a:noFill/>
        </p:spPr>
        <p:txBody>
          <a:bodyPr>
            <a:spAutoFit/>
          </a:bodyPr>
          <a:lstStyle/>
          <a:p>
            <a:pPr>
              <a:defRPr/>
            </a:pPr>
            <a:r>
              <a:rPr lang="en-US" sz="3200" dirty="0">
                <a:latin typeface="+mn-lt"/>
              </a:rPr>
              <a:t>c. Star the causes  </a:t>
            </a:r>
          </a:p>
          <a:p>
            <a:pPr>
              <a:defRPr/>
            </a:pPr>
            <a:r>
              <a:rPr lang="en-US" sz="3200" dirty="0">
                <a:latin typeface="+mn-lt"/>
              </a:rPr>
              <a:t>    you can do    </a:t>
            </a:r>
          </a:p>
          <a:p>
            <a:pPr>
              <a:defRPr/>
            </a:pPr>
            <a:r>
              <a:rPr lang="en-US" sz="3200" dirty="0">
                <a:latin typeface="+mn-lt"/>
              </a:rPr>
              <a:t>    something about</a:t>
            </a:r>
          </a:p>
        </p:txBody>
      </p:sp>
      <p:sp>
        <p:nvSpPr>
          <p:cNvPr id="22" name="Rectangle 21"/>
          <p:cNvSpPr/>
          <p:nvPr/>
        </p:nvSpPr>
        <p:spPr bwMode="auto">
          <a:xfrm>
            <a:off x="2700338" y="5556250"/>
            <a:ext cx="446087" cy="584200"/>
          </a:xfrm>
          <a:prstGeom prst="rect">
            <a:avLst/>
          </a:prstGeom>
        </p:spPr>
        <p:txBody>
          <a:bodyPr wrap="none">
            <a:spAutoFit/>
          </a:bodyPr>
          <a:lstStyle/>
          <a:p>
            <a:pPr>
              <a:defRPr/>
            </a:pPr>
            <a:r>
              <a:rPr lang="en-US" sz="3200" dirty="0">
                <a:latin typeface="+mn-lt"/>
              </a:rPr>
              <a:t>*</a:t>
            </a:r>
          </a:p>
        </p:txBody>
      </p:sp>
      <p:sp>
        <p:nvSpPr>
          <p:cNvPr id="23" name="Rectangle 22"/>
          <p:cNvSpPr/>
          <p:nvPr/>
        </p:nvSpPr>
        <p:spPr bwMode="auto">
          <a:xfrm>
            <a:off x="1481138" y="5511800"/>
            <a:ext cx="446087" cy="584200"/>
          </a:xfrm>
          <a:prstGeom prst="rect">
            <a:avLst/>
          </a:prstGeom>
        </p:spPr>
        <p:txBody>
          <a:bodyPr wrap="none">
            <a:spAutoFit/>
          </a:bodyPr>
          <a:lstStyle/>
          <a:p>
            <a:pPr>
              <a:defRPr/>
            </a:pPr>
            <a:r>
              <a:rPr lang="en-US" sz="3200" dirty="0">
                <a:latin typeface="+mn-lt"/>
              </a:rPr>
              <a:t>*</a:t>
            </a:r>
          </a:p>
        </p:txBody>
      </p:sp>
      <p:sp>
        <p:nvSpPr>
          <p:cNvPr id="24" name="Rectangle 23"/>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2" grpId="0" build="p"/>
      <p:bldP spid="15" grpId="0"/>
      <p:bldP spid="17" grpId="0"/>
      <p:bldP spid="18" grpId="0"/>
      <p:bldP spid="22" grpId="0"/>
      <p:bldP spid="2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0811" t="23536" r="3422" b="16406"/>
          <a:stretch/>
        </p:blipFill>
        <p:spPr>
          <a:xfrm>
            <a:off x="2719753" y="1363663"/>
            <a:ext cx="3754071" cy="5044158"/>
          </a:xfrm>
          <a:prstGeom prst="rect">
            <a:avLst/>
          </a:prstGeom>
        </p:spPr>
      </p:pic>
      <p:sp>
        <p:nvSpPr>
          <p:cNvPr id="4" name="Slide Number Placeholder 3"/>
          <p:cNvSpPr>
            <a:spLocks noGrp="1"/>
          </p:cNvSpPr>
          <p:nvPr>
            <p:ph type="sldNum" sz="quarter" idx="11"/>
          </p:nvPr>
        </p:nvSpPr>
        <p:spPr/>
        <p:txBody>
          <a:bodyPr/>
          <a:lstStyle/>
          <a:p>
            <a:pPr>
              <a:defRPr/>
            </a:pPr>
            <a:fld id="{E918A15F-D321-493E-8F10-729BB1B229DE}" type="slidenum">
              <a:rPr lang="en-US" smtClean="0"/>
              <a:pPr>
                <a:defRPr/>
              </a:pPr>
              <a:t>131</a:t>
            </a:fld>
            <a:endParaRPr lang="en-US" dirty="0"/>
          </a:p>
        </p:txBody>
      </p:sp>
      <p:sp>
        <p:nvSpPr>
          <p:cNvPr id="27653" name="Title 2"/>
          <p:cNvSpPr>
            <a:spLocks noGrp="1"/>
          </p:cNvSpPr>
          <p:nvPr>
            <p:ph type="title"/>
          </p:nvPr>
        </p:nvSpPr>
        <p:spPr/>
        <p:txBody>
          <a:bodyPr/>
          <a:lstStyle/>
          <a:p>
            <a:r>
              <a:rPr lang="en-US" altLang="en-US" dirty="0"/>
              <a:t>Workbook Activity (page 48):</a:t>
            </a:r>
            <a:br>
              <a:rPr lang="en-US" altLang="en-US" dirty="0"/>
            </a:br>
            <a:r>
              <a:rPr lang="en-US" altLang="en-US" dirty="0"/>
              <a:t>Step 5</a:t>
            </a:r>
          </a:p>
        </p:txBody>
      </p:sp>
      <p:pic>
        <p:nvPicPr>
          <p:cNvPr id="27654" name="Picture 18" descr="Problem_Solving.png"/>
          <p:cNvPicPr>
            <a:picLocks noChangeAspect="1"/>
          </p:cNvPicPr>
          <p:nvPr/>
        </p:nvPicPr>
        <p:blipFill>
          <a:blip r:embed="rId4" cstate="print"/>
          <a:srcRect/>
          <a:stretch>
            <a:fillRect/>
          </a:stretch>
        </p:blipFill>
        <p:spPr bwMode="auto">
          <a:xfrm>
            <a:off x="457200" y="141288"/>
            <a:ext cx="682625" cy="822325"/>
          </a:xfrm>
          <a:prstGeom prst="rect">
            <a:avLst/>
          </a:prstGeom>
          <a:noFill/>
          <a:ln w="9525">
            <a:noFill/>
            <a:miter lim="800000"/>
            <a:headEnd/>
            <a:tailEnd/>
          </a:ln>
        </p:spPr>
      </p:pic>
      <p:sp>
        <p:nvSpPr>
          <p:cNvPr id="11" name="Rectangle 10"/>
          <p:cNvSpPr/>
          <p:nvPr/>
        </p:nvSpPr>
        <p:spPr>
          <a:xfrm>
            <a:off x="2743199" y="4079632"/>
            <a:ext cx="3696677" cy="145366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85195" y="2272405"/>
            <a:ext cx="8745706" cy="410117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2" name="Text Placeholder 2"/>
          <p:cNvSpPr>
            <a:spLocks noGrp="1"/>
          </p:cNvSpPr>
          <p:nvPr>
            <p:ph type="body" sz="quarter" idx="12"/>
          </p:nvPr>
        </p:nvSpPr>
        <p:spPr>
          <a:xfrm>
            <a:off x="378557" y="2253865"/>
            <a:ext cx="9097962" cy="5364163"/>
          </a:xfrm>
        </p:spPr>
        <p:txBody>
          <a:bodyPr/>
          <a:lstStyle/>
          <a:p>
            <a:r>
              <a:rPr lang="en-US" sz="3800" dirty="0"/>
              <a:t>Come up with strategies for solving the problem</a:t>
            </a:r>
          </a:p>
          <a:p>
            <a:endParaRPr lang="en-US" sz="3800" dirty="0"/>
          </a:p>
        </p:txBody>
      </p:sp>
      <p:sp>
        <p:nvSpPr>
          <p:cNvPr id="28675" name="Title 2"/>
          <p:cNvSpPr>
            <a:spLocks noGrp="1"/>
          </p:cNvSpPr>
          <p:nvPr>
            <p:ph type="title"/>
          </p:nvPr>
        </p:nvSpPr>
        <p:spPr/>
        <p:txBody>
          <a:bodyPr/>
          <a:lstStyle/>
          <a:p>
            <a:r>
              <a:rPr lang="en-US" altLang="en-US" dirty="0"/>
              <a:t>Step 6: </a:t>
            </a:r>
            <a:br>
              <a:rPr lang="en-US" altLang="en-US" dirty="0"/>
            </a:br>
            <a:r>
              <a:rPr lang="en-US" altLang="en-US" dirty="0"/>
              <a:t>What can you do about it?</a:t>
            </a:r>
          </a:p>
        </p:txBody>
      </p:sp>
      <p:sp>
        <p:nvSpPr>
          <p:cNvPr id="2" name="Slide Number Placeholder 1"/>
          <p:cNvSpPr>
            <a:spLocks noGrp="1"/>
          </p:cNvSpPr>
          <p:nvPr>
            <p:ph type="sldNum" sz="quarter" idx="14"/>
          </p:nvPr>
        </p:nvSpPr>
        <p:spPr/>
        <p:txBody>
          <a:bodyPr/>
          <a:lstStyle/>
          <a:p>
            <a:pPr>
              <a:defRPr/>
            </a:pPr>
            <a:fld id="{1FC4FA0C-A7EB-435F-BE54-44EFB2D8D432}" type="slidenum">
              <a:rPr lang="en-US" smtClean="0"/>
              <a:pPr>
                <a:defRPr/>
              </a:pPr>
              <a:t>132</a:t>
            </a:fld>
            <a:endParaRPr lang="en-US" dirty="0"/>
          </a:p>
        </p:txBody>
      </p:sp>
      <p:pic>
        <p:nvPicPr>
          <p:cNvPr id="28678" name="Picture 18"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13" name="Rounded Rectangle 12"/>
          <p:cNvSpPr/>
          <p:nvPr/>
        </p:nvSpPr>
        <p:spPr>
          <a:xfrm>
            <a:off x="930275" y="1339850"/>
            <a:ext cx="7315200" cy="838200"/>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5000" dirty="0">
                <a:solidFill>
                  <a:srgbClr val="FF0000"/>
                </a:solidFill>
              </a:rPr>
              <a:t>POSITIVE CHANGE</a:t>
            </a:r>
          </a:p>
        </p:txBody>
      </p:sp>
      <p:sp>
        <p:nvSpPr>
          <p:cNvPr id="14" name="Rectangle 13"/>
          <p:cNvSpPr>
            <a:spLocks noChangeArrowheads="1"/>
          </p:cNvSpPr>
          <p:nvPr/>
        </p:nvSpPr>
        <p:spPr bwMode="auto">
          <a:xfrm>
            <a:off x="603713" y="3397452"/>
            <a:ext cx="8327188" cy="3108543"/>
          </a:xfrm>
          <a:prstGeom prst="rect">
            <a:avLst/>
          </a:prstGeom>
          <a:noFill/>
          <a:ln w="9525">
            <a:noFill/>
            <a:miter lim="800000"/>
            <a:headEnd/>
            <a:tailEnd/>
          </a:ln>
        </p:spPr>
        <p:txBody>
          <a:bodyPr wrap="square">
            <a:spAutoFit/>
          </a:bodyPr>
          <a:lstStyle/>
          <a:p>
            <a:pPr marL="346075" indent="-346075"/>
            <a:r>
              <a:rPr lang="en-US" sz="2800" b="1" dirty="0">
                <a:solidFill>
                  <a:schemeClr val="accent5">
                    <a:lumMod val="75000"/>
                  </a:schemeClr>
                </a:solidFill>
                <a:latin typeface="Bradley Hand ITC" pitchFamily="66" charset="0"/>
              </a:rPr>
              <a:t>-  I can devote more time to studying</a:t>
            </a:r>
          </a:p>
          <a:p>
            <a:pPr marL="346075" indent="-346075"/>
            <a:r>
              <a:rPr lang="en-US" sz="2800" b="1" dirty="0">
                <a:solidFill>
                  <a:schemeClr val="accent5">
                    <a:lumMod val="75000"/>
                  </a:schemeClr>
                </a:solidFill>
                <a:latin typeface="Bradley Hand ITC" pitchFamily="66" charset="0"/>
              </a:rPr>
              <a:t>-  I can ask the teacher if I can turn in the assignment late and get partial credit or ask for potential extra credit opportunities</a:t>
            </a:r>
          </a:p>
          <a:p>
            <a:pPr marL="346075" indent="-346075"/>
            <a:r>
              <a:rPr lang="en-US" sz="2800" b="1" dirty="0">
                <a:solidFill>
                  <a:schemeClr val="accent5">
                    <a:lumMod val="75000"/>
                  </a:schemeClr>
                </a:solidFill>
                <a:latin typeface="Bradley Hand ITC" pitchFamily="66" charset="0"/>
              </a:rPr>
              <a:t>-  If things are going fast I can ask questions for clarification or let the teacher know I am struggling to keep up</a:t>
            </a:r>
          </a:p>
        </p:txBody>
      </p:sp>
      <p:sp>
        <p:nvSpPr>
          <p:cNvPr id="15" name="Rectangle 14"/>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build="p"/>
      <p:bldP spid="1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0323" t="23536" r="3422" b="16406"/>
          <a:stretch/>
        </p:blipFill>
        <p:spPr>
          <a:xfrm>
            <a:off x="2695575" y="1363663"/>
            <a:ext cx="3778250" cy="5044158"/>
          </a:xfrm>
          <a:prstGeom prst="rect">
            <a:avLst/>
          </a:prstGeom>
        </p:spPr>
      </p:pic>
      <p:sp>
        <p:nvSpPr>
          <p:cNvPr id="4" name="Slide Number Placeholder 3"/>
          <p:cNvSpPr>
            <a:spLocks noGrp="1"/>
          </p:cNvSpPr>
          <p:nvPr>
            <p:ph type="sldNum" sz="quarter" idx="11"/>
          </p:nvPr>
        </p:nvSpPr>
        <p:spPr/>
        <p:txBody>
          <a:bodyPr/>
          <a:lstStyle/>
          <a:p>
            <a:pPr>
              <a:defRPr/>
            </a:pPr>
            <a:fld id="{4D42400B-4193-43A3-80B2-D09059BA4D0E}" type="slidenum">
              <a:rPr lang="en-US" smtClean="0"/>
              <a:pPr>
                <a:defRPr/>
              </a:pPr>
              <a:t>133</a:t>
            </a:fld>
            <a:endParaRPr lang="en-US" dirty="0"/>
          </a:p>
        </p:txBody>
      </p:sp>
      <p:sp>
        <p:nvSpPr>
          <p:cNvPr id="29701" name="Title 2"/>
          <p:cNvSpPr>
            <a:spLocks noGrp="1"/>
          </p:cNvSpPr>
          <p:nvPr>
            <p:ph type="title"/>
          </p:nvPr>
        </p:nvSpPr>
        <p:spPr/>
        <p:txBody>
          <a:bodyPr/>
          <a:lstStyle/>
          <a:p>
            <a:r>
              <a:rPr lang="en-US" altLang="en-US" dirty="0"/>
              <a:t>Workbook Activity (page 48):</a:t>
            </a:r>
            <a:br>
              <a:rPr lang="en-US" altLang="en-US" dirty="0"/>
            </a:br>
            <a:r>
              <a:rPr lang="en-US" altLang="en-US" dirty="0"/>
              <a:t>Step 6</a:t>
            </a:r>
          </a:p>
        </p:txBody>
      </p:sp>
      <p:pic>
        <p:nvPicPr>
          <p:cNvPr id="29702" name="Picture 18" descr="Problem_Solving.png"/>
          <p:cNvPicPr>
            <a:picLocks noChangeAspect="1"/>
          </p:cNvPicPr>
          <p:nvPr/>
        </p:nvPicPr>
        <p:blipFill>
          <a:blip r:embed="rId4" cstate="print"/>
          <a:srcRect/>
          <a:stretch>
            <a:fillRect/>
          </a:stretch>
        </p:blipFill>
        <p:spPr bwMode="auto">
          <a:xfrm>
            <a:off x="457200" y="141288"/>
            <a:ext cx="682625" cy="822325"/>
          </a:xfrm>
          <a:prstGeom prst="rect">
            <a:avLst/>
          </a:prstGeom>
          <a:noFill/>
          <a:ln w="9525">
            <a:noFill/>
            <a:miter lim="800000"/>
            <a:headEnd/>
            <a:tailEnd/>
          </a:ln>
        </p:spPr>
      </p:pic>
      <p:sp>
        <p:nvSpPr>
          <p:cNvPr id="11" name="Rectangle 10"/>
          <p:cNvSpPr/>
          <p:nvPr/>
        </p:nvSpPr>
        <p:spPr>
          <a:xfrm>
            <a:off x="2727297" y="5534108"/>
            <a:ext cx="3705308" cy="7156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30CE596B-1A42-42B7-95CD-9CA15E435D1A}" type="slidenum">
              <a:rPr lang="en-US" smtClean="0"/>
              <a:pPr>
                <a:defRPr/>
              </a:pPr>
              <a:t>134</a:t>
            </a:fld>
            <a:endParaRPr lang="en-US" dirty="0"/>
          </a:p>
        </p:txBody>
      </p:sp>
      <p:sp>
        <p:nvSpPr>
          <p:cNvPr id="30724" name="Title 2"/>
          <p:cNvSpPr>
            <a:spLocks noGrp="1"/>
          </p:cNvSpPr>
          <p:nvPr>
            <p:ph type="title"/>
          </p:nvPr>
        </p:nvSpPr>
        <p:spPr/>
        <p:txBody>
          <a:bodyPr/>
          <a:lstStyle/>
          <a:p>
            <a:r>
              <a:rPr lang="en-US" altLang="en-US" dirty="0"/>
              <a:t>Workbook Activity (page 49):</a:t>
            </a:r>
            <a:br>
              <a:rPr lang="en-US" altLang="en-US" dirty="0"/>
            </a:br>
            <a:r>
              <a:rPr lang="en-US" altLang="en-US" dirty="0"/>
              <a:t>Make it Personal</a:t>
            </a:r>
          </a:p>
        </p:txBody>
      </p:sp>
      <p:pic>
        <p:nvPicPr>
          <p:cNvPr id="30725" name="Picture 18"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0913" t="23304" r="3617" b="16522"/>
          <a:stretch/>
        </p:blipFill>
        <p:spPr>
          <a:xfrm>
            <a:off x="2665412" y="1337632"/>
            <a:ext cx="3813175" cy="5153742"/>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5"/>
          <p:cNvSpPr>
            <a:spLocks noGrp="1"/>
          </p:cNvSpPr>
          <p:nvPr>
            <p:ph type="title"/>
          </p:nvPr>
        </p:nvSpPr>
        <p:spPr/>
        <p:txBody>
          <a:bodyPr/>
          <a:lstStyle/>
          <a:p>
            <a:r>
              <a:rPr lang="en-US" altLang="en-US" dirty="0"/>
              <a:t>10) PIIP Cover Page</a:t>
            </a:r>
          </a:p>
        </p:txBody>
      </p:sp>
      <p:sp>
        <p:nvSpPr>
          <p:cNvPr id="7" name="Slide Number Placeholder 6"/>
          <p:cNvSpPr>
            <a:spLocks noGrp="1"/>
          </p:cNvSpPr>
          <p:nvPr>
            <p:ph type="sldNum" sz="quarter" idx="14"/>
          </p:nvPr>
        </p:nvSpPr>
        <p:spPr/>
        <p:txBody>
          <a:bodyPr/>
          <a:lstStyle/>
          <a:p>
            <a:pPr>
              <a:defRPr/>
            </a:pPr>
            <a:fld id="{7CC3F84C-AB49-4553-94C5-BCD22AF42F53}" type="slidenum">
              <a:rPr lang="en-US" smtClean="0"/>
              <a:pPr>
                <a:defRPr/>
              </a:pPr>
              <a:t>135</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10) PIIP Key Terms</a:t>
            </a:r>
          </a:p>
        </p:txBody>
      </p:sp>
      <p:sp>
        <p:nvSpPr>
          <p:cNvPr id="7" name="Slide Number Placeholder 6"/>
          <p:cNvSpPr>
            <a:spLocks noGrp="1"/>
          </p:cNvSpPr>
          <p:nvPr>
            <p:ph type="sldNum" sz="quarter" idx="14"/>
          </p:nvPr>
        </p:nvSpPr>
        <p:spPr/>
        <p:txBody>
          <a:bodyPr/>
          <a:lstStyle/>
          <a:p>
            <a:pPr>
              <a:defRPr/>
            </a:pPr>
            <a:fld id="{202B1B00-A0E6-48CA-965E-0282172BE682}" type="slidenum">
              <a:rPr lang="en-US" smtClean="0"/>
              <a:pPr>
                <a:defRPr/>
              </a:pPr>
              <a:t>136</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Workbook Activity (page 50):</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F0A2CCCF-52BE-4A95-B862-5DECD21F058B}" type="slidenum">
              <a:rPr lang="en-US" smtClean="0"/>
              <a:pPr>
                <a:defRPr/>
              </a:pPr>
              <a:t>137</a:t>
            </a:fld>
            <a:endParaRPr lang="en-US" dirty="0"/>
          </a:p>
        </p:txBody>
      </p:sp>
      <p:pic>
        <p:nvPicPr>
          <p:cNvPr id="14341" name="Picture 5" descr="HTGS.png"/>
          <p:cNvPicPr>
            <a:picLocks noChangeAspect="1"/>
          </p:cNvPicPr>
          <p:nvPr/>
        </p:nvPicPr>
        <p:blipFill>
          <a:blip r:embed="rId3" cstate="print"/>
          <a:srcRect/>
          <a:stretch>
            <a:fillRect/>
          </a:stretch>
        </p:blipFill>
        <p:spPr bwMode="auto">
          <a:xfrm>
            <a:off x="457200" y="146050"/>
            <a:ext cx="684213"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0519" t="23304" r="3224" b="16406"/>
          <a:stretch/>
        </p:blipFill>
        <p:spPr>
          <a:xfrm>
            <a:off x="2666698" y="1249358"/>
            <a:ext cx="3810603" cy="5106992"/>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5"/>
          <p:cNvSpPr>
            <a:spLocks noGrp="1"/>
          </p:cNvSpPr>
          <p:nvPr>
            <p:ph type="title"/>
          </p:nvPr>
        </p:nvSpPr>
        <p:spPr/>
        <p:txBody>
          <a:bodyPr/>
          <a:lstStyle/>
          <a:p>
            <a:r>
              <a:rPr lang="en-US" altLang="en-US" dirty="0"/>
              <a:t>Put It In Perspective</a:t>
            </a:r>
          </a:p>
        </p:txBody>
      </p:sp>
      <p:sp>
        <p:nvSpPr>
          <p:cNvPr id="4" name="Slide Number Placeholder 3"/>
          <p:cNvSpPr>
            <a:spLocks noGrp="1"/>
          </p:cNvSpPr>
          <p:nvPr>
            <p:ph type="sldNum" sz="quarter" idx="14"/>
          </p:nvPr>
        </p:nvSpPr>
        <p:spPr/>
        <p:txBody>
          <a:bodyPr/>
          <a:lstStyle/>
          <a:p>
            <a:pPr>
              <a:defRPr/>
            </a:pPr>
            <a:fld id="{CAFD5E0E-F876-498D-A602-91F002DBEB44}" type="slidenum">
              <a:rPr lang="en-US" smtClean="0"/>
              <a:pPr>
                <a:defRPr/>
              </a:pPr>
              <a:t>138</a:t>
            </a:fld>
            <a:endParaRPr lang="en-US" dirty="0"/>
          </a:p>
        </p:txBody>
      </p:sp>
      <p:pic>
        <p:nvPicPr>
          <p:cNvPr id="14340" name="Picture 6" descr="S:\0Resilience\Army\MRT V 3.0 Devel\Final\Icons\PIIP.png"/>
          <p:cNvPicPr>
            <a:picLocks noChangeAspect="1" noChangeArrowheads="1"/>
          </p:cNvPicPr>
          <p:nvPr/>
        </p:nvPicPr>
        <p:blipFill>
          <a:blip r:embed="rId3" cstate="print"/>
          <a:srcRect/>
          <a:stretch>
            <a:fillRect/>
          </a:stretch>
        </p:blipFill>
        <p:spPr bwMode="auto">
          <a:xfrm>
            <a:off x="2870200" y="1828364"/>
            <a:ext cx="3417888" cy="4114800"/>
          </a:xfrm>
          <a:prstGeom prst="rect">
            <a:avLst/>
          </a:prstGeom>
          <a:noFill/>
          <a:ln w="9525">
            <a:noFill/>
            <a:miter lim="800000"/>
            <a:headEnd/>
            <a:tailEnd/>
          </a:ln>
        </p:spPr>
      </p:pic>
      <p:pic>
        <p:nvPicPr>
          <p:cNvPr id="14342" name="Picture 8" descr="PIIP.png"/>
          <p:cNvPicPr>
            <a:picLocks noChangeAspect="1"/>
          </p:cNvPicPr>
          <p:nvPr/>
        </p:nvPicPr>
        <p:blipFill>
          <a:blip r:embed="rId4" cstate="print"/>
          <a:srcRect/>
          <a:stretch>
            <a:fillRect/>
          </a:stretch>
        </p:blipFill>
        <p:spPr bwMode="auto">
          <a:xfrm>
            <a:off x="457200" y="141288"/>
            <a:ext cx="684213" cy="822325"/>
          </a:xfrm>
          <a:prstGeom prst="rect">
            <a:avLst/>
          </a:prstGeom>
          <a:noFill/>
          <a:ln w="9525">
            <a:noFill/>
            <a:miter lim="800000"/>
            <a:headEnd/>
            <a:tailEnd/>
          </a:ln>
        </p:spPr>
      </p:pic>
      <p:sp>
        <p:nvSpPr>
          <p:cNvPr id="8" name="Rounded Rectangle 7"/>
          <p:cNvSpPr/>
          <p:nvPr/>
        </p:nvSpPr>
        <p:spPr>
          <a:xfrm>
            <a:off x="2824163" y="889000"/>
            <a:ext cx="3429000" cy="381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00" dirty="0"/>
              <a:t>Optimism</a:t>
            </a:r>
          </a:p>
        </p:txBody>
      </p:sp>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Placeholder 22"/>
          <p:cNvSpPr>
            <a:spLocks noGrp="1"/>
          </p:cNvSpPr>
          <p:nvPr>
            <p:ph type="body" sz="quarter" idx="12"/>
          </p:nvPr>
        </p:nvSpPr>
        <p:spPr/>
        <p:txBody>
          <a:bodyPr/>
          <a:lstStyle/>
          <a:p>
            <a:r>
              <a:rPr lang="en-US" sz="3200" dirty="0"/>
              <a:t>Catastrophizing can be:</a:t>
            </a:r>
          </a:p>
        </p:txBody>
      </p:sp>
      <p:sp>
        <p:nvSpPr>
          <p:cNvPr id="15363" name="Title 2"/>
          <p:cNvSpPr>
            <a:spLocks noGrp="1"/>
          </p:cNvSpPr>
          <p:nvPr>
            <p:ph type="title"/>
          </p:nvPr>
        </p:nvSpPr>
        <p:spPr/>
        <p:txBody>
          <a:bodyPr/>
          <a:lstStyle/>
          <a:p>
            <a:r>
              <a:rPr lang="en-US" altLang="en-US" dirty="0"/>
              <a:t>3 Styles of Catastrophizing</a:t>
            </a:r>
          </a:p>
        </p:txBody>
      </p:sp>
      <p:sp>
        <p:nvSpPr>
          <p:cNvPr id="2" name="Slide Number Placeholder 1"/>
          <p:cNvSpPr>
            <a:spLocks noGrp="1"/>
          </p:cNvSpPr>
          <p:nvPr>
            <p:ph type="sldNum" sz="quarter" idx="14"/>
          </p:nvPr>
        </p:nvSpPr>
        <p:spPr/>
        <p:txBody>
          <a:bodyPr/>
          <a:lstStyle/>
          <a:p>
            <a:pPr>
              <a:defRPr/>
            </a:pPr>
            <a:fld id="{C6075A0A-73EE-4C04-8AA7-6A70653BF042}" type="slidenum">
              <a:rPr lang="en-US" smtClean="0"/>
              <a:pPr>
                <a:defRPr/>
              </a:pPr>
              <a:t>139</a:t>
            </a:fld>
            <a:endParaRPr lang="en-US" dirty="0"/>
          </a:p>
        </p:txBody>
      </p:sp>
      <p:pic>
        <p:nvPicPr>
          <p:cNvPr id="15365" name="Picture 8" descr="PIIP.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pic>
        <p:nvPicPr>
          <p:cNvPr id="12" name="Picture 2" descr="https://encrypted-tbn2.gstatic.com/images?q=tbn:ANd9GcRW24VF8103pv_Nn5SzXnqzh_Q87vd7pwZz8YMRYVMO7dZ6DhhN">
            <a:hlinkClick r:id="rId4"/>
          </p:cNvPr>
          <p:cNvPicPr>
            <a:picLocks noChangeAspect="1" noChangeArrowheads="1"/>
          </p:cNvPicPr>
          <p:nvPr/>
        </p:nvPicPr>
        <p:blipFill>
          <a:blip r:embed="rId5" cstate="print"/>
          <a:srcRect/>
          <a:stretch>
            <a:fillRect/>
          </a:stretch>
        </p:blipFill>
        <p:spPr bwMode="auto">
          <a:xfrm>
            <a:off x="1162050" y="2551113"/>
            <a:ext cx="1431925" cy="1757362"/>
          </a:xfrm>
          <a:prstGeom prst="rect">
            <a:avLst/>
          </a:prstGeom>
          <a:noFill/>
          <a:ln w="9525">
            <a:noFill/>
            <a:miter lim="800000"/>
            <a:headEnd/>
            <a:tailEnd/>
          </a:ln>
        </p:spPr>
      </p:pic>
      <p:pic>
        <p:nvPicPr>
          <p:cNvPr id="13" name="Picture 4" descr="http://2.bp.blogspot.com/-mGkPlYcr8ls/T-7yf4EYDxI/AAAAAAAACZ8/HrpmSghvXDw/s1600/bigstock_Missing_the_target_7478874.jpg">
            <a:hlinkClick r:id="rId6"/>
          </p:cNvPr>
          <p:cNvPicPr>
            <a:picLocks noChangeAspect="1" noChangeArrowheads="1"/>
          </p:cNvPicPr>
          <p:nvPr/>
        </p:nvPicPr>
        <p:blipFill>
          <a:blip r:embed="rId7" cstate="print"/>
          <a:srcRect/>
          <a:stretch>
            <a:fillRect/>
          </a:stretch>
        </p:blipFill>
        <p:spPr bwMode="auto">
          <a:xfrm>
            <a:off x="3808413" y="3424238"/>
            <a:ext cx="1754187" cy="1168400"/>
          </a:xfrm>
          <a:prstGeom prst="rect">
            <a:avLst/>
          </a:prstGeom>
          <a:noFill/>
          <a:ln w="9525">
            <a:noFill/>
            <a:miter lim="800000"/>
            <a:headEnd/>
            <a:tailEnd/>
          </a:ln>
        </p:spPr>
      </p:pic>
      <p:grpSp>
        <p:nvGrpSpPr>
          <p:cNvPr id="3" name="Group 13"/>
          <p:cNvGrpSpPr>
            <a:grpSpLocks/>
          </p:cNvGrpSpPr>
          <p:nvPr/>
        </p:nvGrpSpPr>
        <p:grpSpPr bwMode="auto">
          <a:xfrm>
            <a:off x="6964363" y="4210050"/>
            <a:ext cx="1584325" cy="1031875"/>
            <a:chOff x="2514600" y="5105400"/>
            <a:chExt cx="2819400" cy="1828800"/>
          </a:xfrm>
        </p:grpSpPr>
        <p:sp>
          <p:nvSpPr>
            <p:cNvPr id="15" name="Oval 14"/>
            <p:cNvSpPr/>
            <p:nvPr/>
          </p:nvSpPr>
          <p:spPr>
            <a:xfrm>
              <a:off x="2514600" y="5257331"/>
              <a:ext cx="2819400" cy="160090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Oval 15"/>
            <p:cNvSpPr/>
            <p:nvPr/>
          </p:nvSpPr>
          <p:spPr>
            <a:xfrm>
              <a:off x="2514600" y="5181366"/>
              <a:ext cx="2819400" cy="160090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Oval 16"/>
            <p:cNvSpPr/>
            <p:nvPr/>
          </p:nvSpPr>
          <p:spPr>
            <a:xfrm>
              <a:off x="2514600" y="5105400"/>
              <a:ext cx="2819400" cy="160090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Oval 17"/>
            <p:cNvSpPr/>
            <p:nvPr/>
          </p:nvSpPr>
          <p:spPr>
            <a:xfrm>
              <a:off x="2514600" y="5333298"/>
              <a:ext cx="2819400" cy="160090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0" name="TextBox 19"/>
          <p:cNvSpPr txBox="1"/>
          <p:nvPr/>
        </p:nvSpPr>
        <p:spPr>
          <a:xfrm>
            <a:off x="233363" y="1978025"/>
            <a:ext cx="3675062" cy="584200"/>
          </a:xfrm>
          <a:prstGeom prst="rect">
            <a:avLst/>
          </a:prstGeom>
          <a:noFill/>
        </p:spPr>
        <p:txBody>
          <a:bodyPr wrap="none">
            <a:spAutoFit/>
          </a:bodyPr>
          <a:lstStyle/>
          <a:p>
            <a:pPr>
              <a:defRPr/>
            </a:pPr>
            <a:r>
              <a:rPr lang="en-US" sz="3200" dirty="0">
                <a:latin typeface="+mn-lt"/>
              </a:rPr>
              <a:t>Downward Spiral</a:t>
            </a:r>
          </a:p>
        </p:txBody>
      </p:sp>
      <p:sp>
        <p:nvSpPr>
          <p:cNvPr id="21" name="TextBox 20"/>
          <p:cNvSpPr txBox="1"/>
          <p:nvPr/>
        </p:nvSpPr>
        <p:spPr>
          <a:xfrm>
            <a:off x="3444875" y="2874963"/>
            <a:ext cx="2552700" cy="584200"/>
          </a:xfrm>
          <a:prstGeom prst="rect">
            <a:avLst/>
          </a:prstGeom>
          <a:noFill/>
        </p:spPr>
        <p:txBody>
          <a:bodyPr wrap="none">
            <a:spAutoFit/>
          </a:bodyPr>
          <a:lstStyle/>
          <a:p>
            <a:pPr>
              <a:defRPr/>
            </a:pPr>
            <a:r>
              <a:rPr lang="en-US" sz="3200" dirty="0">
                <a:latin typeface="+mn-lt"/>
              </a:rPr>
              <a:t>Scattershot</a:t>
            </a:r>
          </a:p>
        </p:txBody>
      </p:sp>
      <p:sp>
        <p:nvSpPr>
          <p:cNvPr id="22" name="TextBox 21"/>
          <p:cNvSpPr txBox="1"/>
          <p:nvPr/>
        </p:nvSpPr>
        <p:spPr>
          <a:xfrm>
            <a:off x="6932613" y="3622675"/>
            <a:ext cx="1712912" cy="584200"/>
          </a:xfrm>
          <a:prstGeom prst="rect">
            <a:avLst/>
          </a:prstGeom>
          <a:noFill/>
        </p:spPr>
        <p:txBody>
          <a:bodyPr wrap="none">
            <a:spAutoFit/>
          </a:bodyPr>
          <a:lstStyle/>
          <a:p>
            <a:pPr>
              <a:defRPr/>
            </a:pPr>
            <a:r>
              <a:rPr lang="en-US" sz="3200" dirty="0">
                <a:latin typeface="+mn-lt"/>
              </a:rPr>
              <a:t>Circling</a:t>
            </a:r>
          </a:p>
        </p:txBody>
      </p:sp>
      <p:sp>
        <p:nvSpPr>
          <p:cNvPr id="24" name="TextBox 23"/>
          <p:cNvSpPr txBox="1"/>
          <p:nvPr/>
        </p:nvSpPr>
        <p:spPr>
          <a:xfrm>
            <a:off x="0" y="5745163"/>
            <a:ext cx="9144000" cy="584200"/>
          </a:xfrm>
          <a:prstGeom prst="rect">
            <a:avLst/>
          </a:prstGeom>
          <a:noFill/>
        </p:spPr>
        <p:txBody>
          <a:bodyPr>
            <a:spAutoFit/>
          </a:bodyPr>
          <a:lstStyle/>
          <a:p>
            <a:pPr algn="ctr">
              <a:defRPr/>
            </a:pPr>
            <a:r>
              <a:rPr lang="en-US" sz="3200" b="1" dirty="0">
                <a:solidFill>
                  <a:schemeClr val="tx2"/>
                </a:solidFill>
                <a:latin typeface="+mn-lt"/>
              </a:rPr>
              <a:t>PREVENTS PURPOSEFUL ACTION</a:t>
            </a:r>
          </a:p>
        </p:txBody>
      </p:sp>
      <p:grpSp>
        <p:nvGrpSpPr>
          <p:cNvPr id="4" name="Group 10"/>
          <p:cNvGrpSpPr>
            <a:grpSpLocks/>
          </p:cNvGrpSpPr>
          <p:nvPr/>
        </p:nvGrpSpPr>
        <p:grpSpPr bwMode="auto">
          <a:xfrm>
            <a:off x="6889531" y="1212850"/>
            <a:ext cx="2041744" cy="1845660"/>
            <a:chOff x="1162050" y="1978025"/>
            <a:chExt cx="3111500" cy="3111500"/>
          </a:xfrm>
        </p:grpSpPr>
        <p:grpSp>
          <p:nvGrpSpPr>
            <p:cNvPr id="5" name="Group 10"/>
            <p:cNvGrpSpPr>
              <a:grpSpLocks/>
            </p:cNvGrpSpPr>
            <p:nvPr/>
          </p:nvGrpSpPr>
          <p:grpSpPr bwMode="auto">
            <a:xfrm>
              <a:off x="1162050" y="1978025"/>
              <a:ext cx="3111500" cy="3111500"/>
              <a:chOff x="1162050" y="1978025"/>
              <a:chExt cx="3111500" cy="3111500"/>
            </a:xfrm>
          </p:grpSpPr>
          <p:pic>
            <p:nvPicPr>
              <p:cNvPr id="15377" name="Picture 7" descr="Movie Icon"/>
              <p:cNvPicPr>
                <a:picLocks noChangeAspect="1" noChangeArrowheads="1"/>
              </p:cNvPicPr>
              <p:nvPr/>
            </p:nvPicPr>
            <p:blipFill>
              <a:blip r:embed="rId8" cstate="print"/>
              <a:srcRect/>
              <a:stretch>
                <a:fillRect/>
              </a:stretch>
            </p:blipFill>
            <p:spPr bwMode="auto">
              <a:xfrm>
                <a:off x="1162050" y="1978025"/>
                <a:ext cx="3111500" cy="3111500"/>
              </a:xfrm>
              <a:prstGeom prst="rect">
                <a:avLst/>
              </a:prstGeom>
              <a:noFill/>
              <a:ln w="9525">
                <a:noFill/>
                <a:miter lim="800000"/>
                <a:headEnd/>
                <a:tailEnd/>
              </a:ln>
            </p:spPr>
          </p:pic>
          <p:sp>
            <p:nvSpPr>
              <p:cNvPr id="30" name="Rectangle 29"/>
              <p:cNvSpPr/>
              <p:nvPr/>
            </p:nvSpPr>
            <p:spPr>
              <a:xfrm>
                <a:off x="1625523" y="3685090"/>
                <a:ext cx="2105953" cy="94608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8" name="TextBox 27"/>
            <p:cNvSpPr txBox="1"/>
            <p:nvPr/>
          </p:nvSpPr>
          <p:spPr>
            <a:xfrm>
              <a:off x="1639074" y="3820868"/>
              <a:ext cx="2046327" cy="674524"/>
            </a:xfrm>
            <a:prstGeom prst="rect">
              <a:avLst/>
            </a:prstGeom>
            <a:noFill/>
          </p:spPr>
          <p:txBody>
            <a:bodyPr anchor="ctr">
              <a:spAutoFit/>
            </a:bodyPr>
            <a:lstStyle/>
            <a:p>
              <a:pPr algn="ctr">
                <a:defRPr/>
              </a:pPr>
              <a:r>
                <a:rPr lang="en-US" sz="2000" b="1" dirty="0">
                  <a:solidFill>
                    <a:schemeClr val="bg1"/>
                  </a:solidFill>
                  <a:latin typeface="+mn-lt"/>
                </a:rPr>
                <a:t>DEMOS</a:t>
              </a:r>
            </a:p>
          </p:txBody>
        </p:sp>
      </p:grpSp>
      <p:sp>
        <p:nvSpPr>
          <p:cNvPr id="23" name="Rectangle 22"/>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t>Workbook Activity (pages 6-7):</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3CD56B6E-A2C6-4AB6-B900-A1773286A359}" type="slidenum">
              <a:rPr lang="en-US" smtClean="0"/>
              <a:pPr>
                <a:defRPr/>
              </a:pPr>
              <a:t>14</a:t>
            </a:fld>
            <a:endParaRPr lang="en-US" dirty="0"/>
          </a:p>
        </p:txBody>
      </p:sp>
      <p:pic>
        <p:nvPicPr>
          <p:cNvPr id="17413" name="Picture 5" descr="HTGS.png"/>
          <p:cNvPicPr>
            <a:picLocks noChangeAspect="1"/>
          </p:cNvPicPr>
          <p:nvPr/>
        </p:nvPicPr>
        <p:blipFill>
          <a:blip r:embed="rId3" cstate="print"/>
          <a:srcRect/>
          <a:stretch>
            <a:fillRect/>
          </a:stretch>
        </p:blipFill>
        <p:spPr bwMode="auto">
          <a:xfrm>
            <a:off x="457200" y="146050"/>
            <a:ext cx="684213" cy="822325"/>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grpSp>
        <p:nvGrpSpPr>
          <p:cNvPr id="9" name="Group 8"/>
          <p:cNvGrpSpPr/>
          <p:nvPr/>
        </p:nvGrpSpPr>
        <p:grpSpPr>
          <a:xfrm>
            <a:off x="501650" y="1301023"/>
            <a:ext cx="3831267" cy="5199250"/>
            <a:chOff x="773913" y="1316711"/>
            <a:chExt cx="3831267" cy="5199250"/>
          </a:xfrm>
        </p:grpSpPr>
        <p:grpSp>
          <p:nvGrpSpPr>
            <p:cNvPr id="10" name="Group 9"/>
            <p:cNvGrpSpPr/>
            <p:nvPr/>
          </p:nvGrpSpPr>
          <p:grpSpPr>
            <a:xfrm>
              <a:off x="783835" y="1316711"/>
              <a:ext cx="3821345" cy="5042235"/>
              <a:chOff x="5580548" y="2508574"/>
              <a:chExt cx="3821345" cy="5042235"/>
            </a:xfrm>
          </p:grpSpPr>
          <p:sp>
            <p:nvSpPr>
              <p:cNvPr id="12" name="Rectangle 11"/>
              <p:cNvSpPr/>
              <p:nvPr/>
            </p:nvSpPr>
            <p:spPr>
              <a:xfrm>
                <a:off x="5580548" y="2530753"/>
                <a:ext cx="3811423" cy="5020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5580787" y="3669817"/>
                <a:ext cx="3821106" cy="3669675"/>
                <a:chOff x="-4593771" y="1883228"/>
                <a:chExt cx="5225143" cy="4953000"/>
              </a:xfrm>
            </p:grpSpPr>
            <p:sp>
              <p:nvSpPr>
                <p:cNvPr id="19" name="Rounded Rectangle 18"/>
                <p:cNvSpPr/>
                <p:nvPr/>
              </p:nvSpPr>
              <p:spPr>
                <a:xfrm>
                  <a:off x="-4593771" y="3496943"/>
                  <a:ext cx="5225143" cy="1975514"/>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sp>
              <p:nvSpPr>
                <p:cNvPr id="20" name="Rounded Rectangle 19"/>
                <p:cNvSpPr/>
                <p:nvPr/>
              </p:nvSpPr>
              <p:spPr>
                <a:xfrm>
                  <a:off x="-4593771" y="2318657"/>
                  <a:ext cx="5225143" cy="1469571"/>
                </a:xfrm>
                <a:prstGeom prst="roundRect">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sp>
              <p:nvSpPr>
                <p:cNvPr id="21" name="Rounded Rectangle 20"/>
                <p:cNvSpPr/>
                <p:nvPr/>
              </p:nvSpPr>
              <p:spPr>
                <a:xfrm>
                  <a:off x="-4593771" y="1883228"/>
                  <a:ext cx="5225143" cy="435429"/>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sp>
              <p:nvSpPr>
                <p:cNvPr id="22" name="Rounded Rectangle 21"/>
                <p:cNvSpPr/>
                <p:nvPr/>
              </p:nvSpPr>
              <p:spPr>
                <a:xfrm>
                  <a:off x="-4593771" y="5312229"/>
                  <a:ext cx="5225143" cy="1523999"/>
                </a:xfrm>
                <a:prstGeom prst="roundRect">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grpSp>
          <p:sp>
            <p:nvSpPr>
              <p:cNvPr id="14" name="Rectangle 13"/>
              <p:cNvSpPr/>
              <p:nvPr/>
            </p:nvSpPr>
            <p:spPr>
              <a:xfrm>
                <a:off x="5605112" y="3023043"/>
                <a:ext cx="3727174" cy="646799"/>
              </a:xfrm>
              <a:prstGeom prst="rect">
                <a:avLst/>
              </a:prstGeom>
            </p:spPr>
            <p:txBody>
              <a:bodyPr wrap="square" lIns="69044" tIns="34522" rIns="69044" bIns="34522">
                <a:spAutoFit/>
              </a:bodyPr>
              <a:lstStyle/>
              <a:p>
                <a:r>
                  <a:rPr lang="en-US" sz="750" b="1" dirty="0">
                    <a:latin typeface="+mn-lt"/>
                  </a:rPr>
                  <a:t>Instructions: </a:t>
                </a:r>
                <a:r>
                  <a:rPr lang="en-US" sz="750" dirty="0">
                    <a:latin typeface="+mn-lt"/>
                  </a:rPr>
                  <a:t>Record three good things each day. Next to each positive event that you list, write a reflection (at least one sentence) about:</a:t>
                </a:r>
              </a:p>
              <a:p>
                <a:pPr marL="515938" indent="-515938"/>
                <a:r>
                  <a:rPr lang="en-US" sz="750" dirty="0">
                    <a:latin typeface="+mn-lt"/>
                  </a:rPr>
                  <a:t>	- Why did this good thing happen?</a:t>
                </a:r>
              </a:p>
              <a:p>
                <a:pPr marL="515938" indent="-515938"/>
                <a:r>
                  <a:rPr lang="en-US" sz="750" dirty="0">
                    <a:latin typeface="+mn-lt"/>
                  </a:rPr>
                  <a:t>	- What does this good thing mean to you?</a:t>
                </a:r>
              </a:p>
              <a:p>
                <a:pPr marL="515938" indent="-515938"/>
                <a:r>
                  <a:rPr lang="en-US" sz="750" dirty="0">
                    <a:latin typeface="+mn-lt"/>
                  </a:rPr>
                  <a:t>	- How does this good thing make you feel?</a:t>
                </a:r>
              </a:p>
            </p:txBody>
          </p:sp>
          <p:pic>
            <p:nvPicPr>
              <p:cNvPr id="15" name="Picture 26" descr="csf_inside"/>
              <p:cNvPicPr>
                <a:picLocks noChangeAspect="1" noChangeArrowheads="1"/>
              </p:cNvPicPr>
              <p:nvPr/>
            </p:nvPicPr>
            <p:blipFill>
              <a:blip r:embed="rId4" cstate="print">
                <a:extLst>
                  <a:ext uri="{28A0092B-C50C-407E-A947-70E740481C1C}">
                    <a14:useLocalDpi xmlns:a14="http://schemas.microsoft.com/office/drawing/2010/main" val="0"/>
                  </a:ext>
                </a:extLst>
              </a:blip>
              <a:srcRect b="92290"/>
              <a:stretch>
                <a:fillRect/>
              </a:stretch>
            </p:blipFill>
            <p:spPr bwMode="auto">
              <a:xfrm>
                <a:off x="5580548" y="2508574"/>
                <a:ext cx="3811423" cy="47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15"/>
              <p:cNvSpPr/>
              <p:nvPr/>
            </p:nvSpPr>
            <p:spPr>
              <a:xfrm>
                <a:off x="6719569" y="2814985"/>
                <a:ext cx="1498260" cy="236863"/>
              </a:xfrm>
              <a:prstGeom prst="roundRect">
                <a:avLst/>
              </a:prstGeom>
              <a:solidFill>
                <a:srgbClr val="00B05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en-US" sz="1000" dirty="0"/>
                  <a:t>Optimism</a:t>
                </a:r>
                <a:endParaRPr lang="en-US" sz="600" dirty="0"/>
              </a:p>
            </p:txBody>
          </p:sp>
          <p:pic>
            <p:nvPicPr>
              <p:cNvPr id="17" name="Picture 5" descr="HTGS.png"/>
              <p:cNvPicPr>
                <a:picLocks noChangeAspect="1"/>
              </p:cNvPicPr>
              <p:nvPr/>
            </p:nvPicPr>
            <p:blipFill>
              <a:blip r:embed="rId3" cstate="print"/>
              <a:srcRect/>
              <a:stretch>
                <a:fillRect/>
              </a:stretch>
            </p:blipFill>
            <p:spPr bwMode="auto">
              <a:xfrm>
                <a:off x="5739329" y="2542166"/>
                <a:ext cx="300874" cy="361608"/>
              </a:xfrm>
              <a:prstGeom prst="rect">
                <a:avLst/>
              </a:prstGeom>
              <a:noFill/>
              <a:ln w="9525">
                <a:noFill/>
                <a:miter lim="800000"/>
                <a:headEnd/>
                <a:tailEnd/>
              </a:ln>
            </p:spPr>
          </p:pic>
          <p:sp>
            <p:nvSpPr>
              <p:cNvPr id="18" name="TextBox 17"/>
              <p:cNvSpPr txBox="1"/>
              <p:nvPr/>
            </p:nvSpPr>
            <p:spPr>
              <a:xfrm>
                <a:off x="6641950" y="2583440"/>
                <a:ext cx="1759806" cy="253916"/>
              </a:xfrm>
              <a:prstGeom prst="rect">
                <a:avLst/>
              </a:prstGeom>
              <a:noFill/>
            </p:spPr>
            <p:txBody>
              <a:bodyPr wrap="square" rtlCol="0">
                <a:spAutoFit/>
              </a:bodyPr>
              <a:lstStyle/>
              <a:p>
                <a:r>
                  <a:rPr lang="en-US" sz="1050" b="1" dirty="0">
                    <a:solidFill>
                      <a:schemeClr val="bg1"/>
                    </a:solidFill>
                    <a:latin typeface="Verdana" panose="020B0604030504040204" pitchFamily="34" charset="0"/>
                    <a:ea typeface="Verdana" panose="020B0604030504040204" pitchFamily="34" charset="0"/>
                    <a:cs typeface="Verdana" panose="020B0604030504040204" pitchFamily="34" charset="0"/>
                  </a:rPr>
                  <a:t>Hunt the Good Stuff</a:t>
                </a:r>
              </a:p>
            </p:txBody>
          </p:sp>
        </p:grpSp>
        <p:sp>
          <p:nvSpPr>
            <p:cNvPr id="11" name="TextBox 10"/>
            <p:cNvSpPr txBox="1"/>
            <p:nvPr/>
          </p:nvSpPr>
          <p:spPr>
            <a:xfrm>
              <a:off x="773913" y="2460536"/>
              <a:ext cx="3761660" cy="4055425"/>
            </a:xfrm>
            <a:prstGeom prst="rect">
              <a:avLst/>
            </a:prstGeom>
            <a:noFill/>
          </p:spPr>
          <p:txBody>
            <a:bodyPr wrap="square" lIns="69044" tIns="34522" rIns="69044" bIns="34522" rtlCol="0">
              <a:spAutoFit/>
            </a:bodyPr>
            <a:lstStyle/>
            <a:p>
              <a:r>
                <a:rPr lang="en-US" sz="800" b="1" dirty="0">
                  <a:latin typeface="+mn-lt"/>
                </a:rPr>
                <a:t>Date:  </a:t>
              </a:r>
              <a:r>
                <a:rPr lang="en-US" sz="1000" b="1" dirty="0">
                  <a:solidFill>
                    <a:schemeClr val="accent5">
                      <a:lumMod val="75000"/>
                    </a:schemeClr>
                  </a:solidFill>
                  <a:latin typeface="Bradley Hand ITC" panose="03070402050302030203" pitchFamily="66" charset="0"/>
                </a:rPr>
                <a:t>17 January 2015</a:t>
              </a:r>
            </a:p>
            <a:p>
              <a:endParaRPr lang="en-US" sz="800" b="1" dirty="0">
                <a:latin typeface="+mn-lt"/>
              </a:endParaRPr>
            </a:p>
            <a:p>
              <a:endParaRPr lang="en-US" sz="800" b="1" dirty="0">
                <a:latin typeface="+mn-lt"/>
              </a:endParaRPr>
            </a:p>
            <a:p>
              <a:r>
                <a:rPr lang="en-US" sz="800" b="1" dirty="0">
                  <a:latin typeface="+mn-lt"/>
                </a:rPr>
                <a:t>Good Thing 1:  </a:t>
              </a:r>
              <a:r>
                <a:rPr lang="en-US" sz="1000" b="1" dirty="0">
                  <a:solidFill>
                    <a:schemeClr val="accent5">
                      <a:lumMod val="75000"/>
                    </a:schemeClr>
                  </a:solidFill>
                  <a:latin typeface="Bradley Hand ITC" panose="03070402050302030203" pitchFamily="66" charset="0"/>
                </a:rPr>
                <a:t>I got an A on my first math quiz this semester.</a:t>
              </a:r>
            </a:p>
            <a:p>
              <a:endParaRPr lang="en-US" sz="800" b="1" dirty="0">
                <a:latin typeface="+mn-lt"/>
              </a:endParaRPr>
            </a:p>
            <a:p>
              <a:r>
                <a:rPr lang="en-US" sz="800" b="1" dirty="0">
                  <a:latin typeface="+mn-lt"/>
                </a:rPr>
                <a:t>Reflection:</a:t>
              </a:r>
              <a:r>
                <a:rPr lang="en-US" sz="800" b="1" dirty="0">
                  <a:solidFill>
                    <a:schemeClr val="accent5">
                      <a:lumMod val="75000"/>
                    </a:schemeClr>
                  </a:solidFill>
                  <a:latin typeface="+mn-lt"/>
                </a:rPr>
                <a:t> </a:t>
              </a:r>
              <a:r>
                <a:rPr lang="en-US" sz="1000" b="1" dirty="0">
                  <a:solidFill>
                    <a:schemeClr val="accent5">
                      <a:lumMod val="75000"/>
                    </a:schemeClr>
                  </a:solidFill>
                  <a:latin typeface="Bradley Hand ITC" panose="03070402050302030203" pitchFamily="66" charset="0"/>
                </a:rPr>
                <a:t>I studied really hard for it and if I keep working hard, I can bring up my GPA from last semester. </a:t>
              </a:r>
              <a:endParaRPr lang="en-US" sz="1000" b="1" dirty="0">
                <a:solidFill>
                  <a:schemeClr val="accent5">
                    <a:lumMod val="75000"/>
                  </a:schemeClr>
                </a:solidFill>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500" b="1" dirty="0">
                <a:latin typeface="+mn-lt"/>
              </a:endParaRPr>
            </a:p>
            <a:p>
              <a:r>
                <a:rPr lang="en-US" sz="800" b="1" dirty="0">
                  <a:latin typeface="+mn-lt"/>
                </a:rPr>
                <a:t>Good Thing 2:  </a:t>
              </a:r>
              <a:r>
                <a:rPr lang="en-US" sz="1000" b="1" dirty="0">
                  <a:solidFill>
                    <a:schemeClr val="accent5">
                      <a:lumMod val="75000"/>
                    </a:schemeClr>
                  </a:solidFill>
                  <a:latin typeface="Bradley Hand ITC" panose="03070402050302030203" pitchFamily="66" charset="0"/>
                </a:rPr>
                <a:t>My favorite show was on last night.</a:t>
              </a:r>
              <a:endParaRPr lang="en-US" sz="800" b="1" dirty="0">
                <a:solidFill>
                  <a:schemeClr val="accent5">
                    <a:lumMod val="75000"/>
                  </a:schemeClr>
                </a:solidFill>
                <a:latin typeface="Bradley Hand ITC" panose="03070402050302030203" pitchFamily="66" charset="0"/>
              </a:endParaRPr>
            </a:p>
            <a:p>
              <a:endParaRPr lang="en-US" sz="800" b="1" dirty="0">
                <a:latin typeface="+mn-lt"/>
              </a:endParaRPr>
            </a:p>
            <a:p>
              <a:r>
                <a:rPr lang="en-US" sz="800" b="1" dirty="0">
                  <a:latin typeface="+mn-lt"/>
                </a:rPr>
                <a:t>Reflection:  </a:t>
              </a:r>
              <a:r>
                <a:rPr lang="en-US" sz="1000" b="1" dirty="0">
                  <a:solidFill>
                    <a:schemeClr val="accent5">
                      <a:lumMod val="75000"/>
                    </a:schemeClr>
                  </a:solidFill>
                  <a:latin typeface="Bradley Hand ITC" panose="03070402050302030203" pitchFamily="66" charset="0"/>
                </a:rPr>
                <a:t>I like being able to sit, relax, and enjoy my show every Thursday night.  My favorite part is being able to talk with my friends about the show the next day.</a:t>
              </a:r>
            </a:p>
            <a:p>
              <a:endParaRPr lang="en-US" sz="800" b="1" dirty="0">
                <a:latin typeface="+mn-lt"/>
              </a:endParaRPr>
            </a:p>
            <a:p>
              <a:endParaRPr lang="en-US" sz="800" b="1" dirty="0">
                <a:latin typeface="+mn-lt"/>
              </a:endParaRPr>
            </a:p>
            <a:p>
              <a:endParaRPr lang="en-US" sz="800" b="1" dirty="0">
                <a:latin typeface="+mn-lt"/>
              </a:endParaRPr>
            </a:p>
            <a:p>
              <a:endParaRPr lang="en-US" sz="400" b="1" dirty="0">
                <a:latin typeface="+mn-lt"/>
              </a:endParaRPr>
            </a:p>
            <a:p>
              <a:r>
                <a:rPr lang="en-US" sz="800" b="1" dirty="0">
                  <a:latin typeface="+mn-lt"/>
                </a:rPr>
                <a:t>Good Thing 3:  </a:t>
              </a:r>
              <a:r>
                <a:rPr lang="en-US" sz="1000" b="1" dirty="0">
                  <a:solidFill>
                    <a:schemeClr val="accent5">
                      <a:lumMod val="75000"/>
                    </a:schemeClr>
                  </a:solidFill>
                  <a:latin typeface="Bradley Hand ITC" panose="03070402050302030203" pitchFamily="66" charset="0"/>
                </a:rPr>
                <a:t>I got a new phone.</a:t>
              </a:r>
            </a:p>
            <a:p>
              <a:endParaRPr lang="en-US" sz="800" b="1" dirty="0">
                <a:latin typeface="+mn-lt"/>
              </a:endParaRPr>
            </a:p>
            <a:p>
              <a:r>
                <a:rPr lang="en-US" sz="800" b="1" dirty="0">
                  <a:latin typeface="+mn-lt"/>
                </a:rPr>
                <a:t>Reflection:  </a:t>
              </a:r>
              <a:r>
                <a:rPr lang="en-US" sz="1000" b="1" dirty="0">
                  <a:solidFill>
                    <a:schemeClr val="accent5">
                      <a:lumMod val="75000"/>
                    </a:schemeClr>
                  </a:solidFill>
                  <a:latin typeface="Bradley Hand ITC" panose="03070402050302030203" pitchFamily="66" charset="0"/>
                </a:rPr>
                <a:t>My parents told me if I got better grades I could get a new phone.  My hard work paid off because my grades are better than last semester and now I can use my new phone to talk to my friends.</a:t>
              </a: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p:txBody>
        </p:sp>
      </p:grpSp>
      <p:grpSp>
        <p:nvGrpSpPr>
          <p:cNvPr id="23" name="Group 22"/>
          <p:cNvGrpSpPr/>
          <p:nvPr/>
        </p:nvGrpSpPr>
        <p:grpSpPr>
          <a:xfrm>
            <a:off x="4855533" y="1301023"/>
            <a:ext cx="3831267" cy="5042235"/>
            <a:chOff x="773913" y="1316711"/>
            <a:chExt cx="3831267" cy="5042235"/>
          </a:xfrm>
        </p:grpSpPr>
        <p:grpSp>
          <p:nvGrpSpPr>
            <p:cNvPr id="24" name="Group 23"/>
            <p:cNvGrpSpPr/>
            <p:nvPr/>
          </p:nvGrpSpPr>
          <p:grpSpPr>
            <a:xfrm>
              <a:off x="783835" y="1316711"/>
              <a:ext cx="3821345" cy="5042235"/>
              <a:chOff x="5580548" y="2508574"/>
              <a:chExt cx="3821345" cy="5042235"/>
            </a:xfrm>
          </p:grpSpPr>
          <p:sp>
            <p:nvSpPr>
              <p:cNvPr id="26" name="Rectangle 25"/>
              <p:cNvSpPr/>
              <p:nvPr/>
            </p:nvSpPr>
            <p:spPr>
              <a:xfrm>
                <a:off x="5580548" y="2530753"/>
                <a:ext cx="3811423" cy="5020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p:cNvGrpSpPr/>
              <p:nvPr/>
            </p:nvGrpSpPr>
            <p:grpSpPr>
              <a:xfrm>
                <a:off x="5580787" y="3669817"/>
                <a:ext cx="3821106" cy="3669675"/>
                <a:chOff x="-4593771" y="1883228"/>
                <a:chExt cx="5225143" cy="4953000"/>
              </a:xfrm>
            </p:grpSpPr>
            <p:sp>
              <p:nvSpPr>
                <p:cNvPr id="33" name="Rounded Rectangle 32"/>
                <p:cNvSpPr/>
                <p:nvPr/>
              </p:nvSpPr>
              <p:spPr>
                <a:xfrm>
                  <a:off x="-4593771" y="3496943"/>
                  <a:ext cx="5225143" cy="1975514"/>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sp>
              <p:nvSpPr>
                <p:cNvPr id="34" name="Rounded Rectangle 33"/>
                <p:cNvSpPr/>
                <p:nvPr/>
              </p:nvSpPr>
              <p:spPr>
                <a:xfrm>
                  <a:off x="-4593771" y="2318657"/>
                  <a:ext cx="5225143" cy="1469571"/>
                </a:xfrm>
                <a:prstGeom prst="roundRect">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sp>
              <p:nvSpPr>
                <p:cNvPr id="35" name="Rounded Rectangle 34"/>
                <p:cNvSpPr/>
                <p:nvPr/>
              </p:nvSpPr>
              <p:spPr>
                <a:xfrm>
                  <a:off x="-4593771" y="1883228"/>
                  <a:ext cx="5225143" cy="435429"/>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sp>
              <p:nvSpPr>
                <p:cNvPr id="36" name="Rounded Rectangle 35"/>
                <p:cNvSpPr/>
                <p:nvPr/>
              </p:nvSpPr>
              <p:spPr>
                <a:xfrm>
                  <a:off x="-4593771" y="5312229"/>
                  <a:ext cx="5225143" cy="1523999"/>
                </a:xfrm>
                <a:prstGeom prst="roundRect">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grpSp>
          <p:sp>
            <p:nvSpPr>
              <p:cNvPr id="28" name="Rectangle 27"/>
              <p:cNvSpPr/>
              <p:nvPr/>
            </p:nvSpPr>
            <p:spPr>
              <a:xfrm>
                <a:off x="5605112" y="3023043"/>
                <a:ext cx="3727174" cy="646799"/>
              </a:xfrm>
              <a:prstGeom prst="rect">
                <a:avLst/>
              </a:prstGeom>
            </p:spPr>
            <p:txBody>
              <a:bodyPr wrap="square" lIns="69044" tIns="34522" rIns="69044" bIns="34522">
                <a:spAutoFit/>
              </a:bodyPr>
              <a:lstStyle/>
              <a:p>
                <a:r>
                  <a:rPr lang="en-US" sz="750" b="1" dirty="0">
                    <a:latin typeface="+mn-lt"/>
                  </a:rPr>
                  <a:t>Instructions: </a:t>
                </a:r>
                <a:r>
                  <a:rPr lang="en-US" sz="750" dirty="0">
                    <a:latin typeface="+mn-lt"/>
                  </a:rPr>
                  <a:t>Record three good things each day. Next to each positive event that you list, write a reflection (at least one sentence) about:</a:t>
                </a:r>
              </a:p>
              <a:p>
                <a:pPr marL="515938" indent="-515938"/>
                <a:r>
                  <a:rPr lang="en-US" sz="750" dirty="0">
                    <a:latin typeface="+mn-lt"/>
                  </a:rPr>
                  <a:t>	- Why did this good thing happen?</a:t>
                </a:r>
              </a:p>
              <a:p>
                <a:pPr marL="515938" indent="-515938"/>
                <a:r>
                  <a:rPr lang="en-US" sz="750" dirty="0">
                    <a:latin typeface="+mn-lt"/>
                  </a:rPr>
                  <a:t>	- What does this good thing mean to you?</a:t>
                </a:r>
              </a:p>
              <a:p>
                <a:pPr marL="515938" indent="-515938"/>
                <a:r>
                  <a:rPr lang="en-US" sz="750" dirty="0">
                    <a:latin typeface="+mn-lt"/>
                  </a:rPr>
                  <a:t>	- How does this good thing make you feel?</a:t>
                </a:r>
              </a:p>
            </p:txBody>
          </p:sp>
          <p:pic>
            <p:nvPicPr>
              <p:cNvPr id="29" name="Picture 26" descr="csf_inside"/>
              <p:cNvPicPr>
                <a:picLocks noChangeAspect="1" noChangeArrowheads="1"/>
              </p:cNvPicPr>
              <p:nvPr/>
            </p:nvPicPr>
            <p:blipFill>
              <a:blip r:embed="rId4" cstate="print">
                <a:extLst>
                  <a:ext uri="{28A0092B-C50C-407E-A947-70E740481C1C}">
                    <a14:useLocalDpi xmlns:a14="http://schemas.microsoft.com/office/drawing/2010/main" val="0"/>
                  </a:ext>
                </a:extLst>
              </a:blip>
              <a:srcRect b="92290"/>
              <a:stretch>
                <a:fillRect/>
              </a:stretch>
            </p:blipFill>
            <p:spPr bwMode="auto">
              <a:xfrm>
                <a:off x="5580548" y="2508574"/>
                <a:ext cx="3811423" cy="47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29"/>
              <p:cNvSpPr/>
              <p:nvPr/>
            </p:nvSpPr>
            <p:spPr>
              <a:xfrm>
                <a:off x="6719569" y="2814985"/>
                <a:ext cx="1498260" cy="236863"/>
              </a:xfrm>
              <a:prstGeom prst="roundRect">
                <a:avLst/>
              </a:prstGeom>
              <a:solidFill>
                <a:srgbClr val="00B05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en-US" sz="1000" dirty="0"/>
                  <a:t>Optimism</a:t>
                </a:r>
                <a:endParaRPr lang="en-US" sz="600" dirty="0"/>
              </a:p>
            </p:txBody>
          </p:sp>
          <p:pic>
            <p:nvPicPr>
              <p:cNvPr id="31" name="Picture 5" descr="HTGS.png"/>
              <p:cNvPicPr>
                <a:picLocks noChangeAspect="1"/>
              </p:cNvPicPr>
              <p:nvPr/>
            </p:nvPicPr>
            <p:blipFill>
              <a:blip r:embed="rId3" cstate="print"/>
              <a:srcRect/>
              <a:stretch>
                <a:fillRect/>
              </a:stretch>
            </p:blipFill>
            <p:spPr bwMode="auto">
              <a:xfrm>
                <a:off x="5739329" y="2542166"/>
                <a:ext cx="300874" cy="361608"/>
              </a:xfrm>
              <a:prstGeom prst="rect">
                <a:avLst/>
              </a:prstGeom>
              <a:noFill/>
              <a:ln w="9525">
                <a:noFill/>
                <a:miter lim="800000"/>
                <a:headEnd/>
                <a:tailEnd/>
              </a:ln>
            </p:spPr>
          </p:pic>
          <p:sp>
            <p:nvSpPr>
              <p:cNvPr id="32" name="TextBox 31"/>
              <p:cNvSpPr txBox="1"/>
              <p:nvPr/>
            </p:nvSpPr>
            <p:spPr>
              <a:xfrm>
                <a:off x="6641950" y="2583440"/>
                <a:ext cx="1759806" cy="253916"/>
              </a:xfrm>
              <a:prstGeom prst="rect">
                <a:avLst/>
              </a:prstGeom>
              <a:noFill/>
            </p:spPr>
            <p:txBody>
              <a:bodyPr wrap="square" rtlCol="0">
                <a:spAutoFit/>
              </a:bodyPr>
              <a:lstStyle/>
              <a:p>
                <a:r>
                  <a:rPr lang="en-US" sz="1050" b="1" dirty="0">
                    <a:solidFill>
                      <a:schemeClr val="bg1"/>
                    </a:solidFill>
                    <a:latin typeface="Verdana" panose="020B0604030504040204" pitchFamily="34" charset="0"/>
                    <a:ea typeface="Verdana" panose="020B0604030504040204" pitchFamily="34" charset="0"/>
                    <a:cs typeface="Verdana" panose="020B0604030504040204" pitchFamily="34" charset="0"/>
                  </a:rPr>
                  <a:t>Hunt the Good Stuff</a:t>
                </a:r>
              </a:p>
            </p:txBody>
          </p:sp>
        </p:grpSp>
        <p:sp>
          <p:nvSpPr>
            <p:cNvPr id="25" name="TextBox 24"/>
            <p:cNvSpPr txBox="1"/>
            <p:nvPr/>
          </p:nvSpPr>
          <p:spPr>
            <a:xfrm>
              <a:off x="773913" y="2460536"/>
              <a:ext cx="3761660" cy="3562982"/>
            </a:xfrm>
            <a:prstGeom prst="rect">
              <a:avLst/>
            </a:prstGeom>
            <a:noFill/>
          </p:spPr>
          <p:txBody>
            <a:bodyPr wrap="square" lIns="69044" tIns="34522" rIns="69044" bIns="34522" rtlCol="0">
              <a:spAutoFit/>
            </a:bodyPr>
            <a:lstStyle/>
            <a:p>
              <a:r>
                <a:rPr lang="en-US" sz="800" b="1" dirty="0">
                  <a:latin typeface="+mn-lt"/>
                </a:rPr>
                <a:t>Date:  </a:t>
              </a:r>
              <a:endParaRPr lang="en-US" sz="1000" b="1" dirty="0">
                <a:latin typeface="Bradley Hand ITC" panose="03070402050302030203" pitchFamily="66" charset="0"/>
              </a:endParaRPr>
            </a:p>
            <a:p>
              <a:endParaRPr lang="en-US" sz="800" b="1" dirty="0">
                <a:latin typeface="+mn-lt"/>
              </a:endParaRPr>
            </a:p>
            <a:p>
              <a:endParaRPr lang="en-US" sz="800" b="1" dirty="0">
                <a:latin typeface="+mn-lt"/>
              </a:endParaRPr>
            </a:p>
            <a:p>
              <a:r>
                <a:rPr lang="en-US" sz="800" b="1" dirty="0">
                  <a:latin typeface="+mn-lt"/>
                </a:rPr>
                <a:t>Good Thing 1:</a:t>
              </a:r>
              <a:endParaRPr lang="en-US" sz="1000" b="1" dirty="0">
                <a:latin typeface="Bradley Hand ITC" panose="03070402050302030203" pitchFamily="66" charset="0"/>
              </a:endParaRPr>
            </a:p>
            <a:p>
              <a:endParaRPr lang="en-US" sz="800" b="1" dirty="0">
                <a:latin typeface="+mn-lt"/>
              </a:endParaRPr>
            </a:p>
            <a:p>
              <a:r>
                <a:rPr lang="en-US" sz="800" b="1" dirty="0">
                  <a:latin typeface="+mn-lt"/>
                </a:rPr>
                <a:t>Reflection:</a:t>
              </a:r>
              <a:endParaRPr lang="en-US" sz="10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500" b="1" dirty="0">
                <a:latin typeface="+mn-lt"/>
              </a:endParaRPr>
            </a:p>
            <a:p>
              <a:r>
                <a:rPr lang="en-US" sz="800" b="1" dirty="0">
                  <a:latin typeface="+mn-lt"/>
                </a:rPr>
                <a:t>Good Thing 2:</a:t>
              </a:r>
            </a:p>
            <a:p>
              <a:endParaRPr lang="en-US" sz="800" b="1" dirty="0">
                <a:latin typeface="+mn-lt"/>
              </a:endParaRPr>
            </a:p>
            <a:p>
              <a:r>
                <a:rPr lang="en-US" sz="800" b="1" dirty="0">
                  <a:latin typeface="+mn-lt"/>
                </a:rPr>
                <a:t>Reflection:</a:t>
              </a:r>
            </a:p>
            <a:p>
              <a:endParaRPr lang="en-US" sz="800" b="1" dirty="0">
                <a:latin typeface="+mn-lt"/>
              </a:endParaRPr>
            </a:p>
            <a:p>
              <a:endParaRPr lang="en-US" sz="800" b="1" dirty="0">
                <a:latin typeface="+mn-lt"/>
              </a:endParaRPr>
            </a:p>
            <a:p>
              <a:endParaRPr lang="en-US" sz="800" b="1" dirty="0">
                <a:latin typeface="+mn-lt"/>
              </a:endParaRPr>
            </a:p>
            <a:p>
              <a:endParaRPr lang="en-US" sz="1000" b="1" dirty="0">
                <a:latin typeface="Bradley Hand ITC" panose="03070402050302030203" pitchFamily="66" charset="0"/>
              </a:endParaRPr>
            </a:p>
            <a:p>
              <a:endParaRPr lang="en-US" sz="800" b="1" dirty="0">
                <a:latin typeface="+mn-lt"/>
              </a:endParaRPr>
            </a:p>
            <a:p>
              <a:endParaRPr lang="en-US" sz="800" b="1" dirty="0">
                <a:latin typeface="+mn-lt"/>
              </a:endParaRPr>
            </a:p>
            <a:p>
              <a:endParaRPr lang="en-US" sz="400" b="1" dirty="0">
                <a:latin typeface="+mn-lt"/>
              </a:endParaRPr>
            </a:p>
            <a:p>
              <a:r>
                <a:rPr lang="en-US" sz="800" b="1" dirty="0">
                  <a:latin typeface="+mn-lt"/>
                </a:rPr>
                <a:t>Good Thing 3:</a:t>
              </a:r>
            </a:p>
            <a:p>
              <a:endParaRPr lang="en-US" sz="800" b="1" dirty="0">
                <a:latin typeface="+mn-lt"/>
              </a:endParaRPr>
            </a:p>
            <a:p>
              <a:r>
                <a:rPr lang="en-US" sz="800" b="1" dirty="0">
                  <a:latin typeface="+mn-lt"/>
                </a:rPr>
                <a:t>Reflection:</a:t>
              </a:r>
              <a:endParaRPr lang="en-US" sz="1000" b="1" dirty="0">
                <a:latin typeface="Bradley Hand ITC" panose="03070402050302030203" pitchFamily="66" charset="0"/>
              </a:endParaRP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p:txBody>
        </p:sp>
      </p:gr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a:t>3 Styles of Catastrophizing</a:t>
            </a:r>
            <a:r>
              <a:rPr lang="en-US" altLang="en-US" sz="1800" dirty="0"/>
              <a:t> (continued)</a:t>
            </a:r>
            <a:endParaRPr lang="en-US" dirty="0"/>
          </a:p>
        </p:txBody>
      </p:sp>
      <p:sp>
        <p:nvSpPr>
          <p:cNvPr id="4" name="Slide Number Placeholder 3"/>
          <p:cNvSpPr>
            <a:spLocks noGrp="1"/>
          </p:cNvSpPr>
          <p:nvPr>
            <p:ph type="sldNum" sz="quarter" idx="11"/>
          </p:nvPr>
        </p:nvSpPr>
        <p:spPr/>
        <p:txBody>
          <a:bodyPr/>
          <a:lstStyle/>
          <a:p>
            <a:pPr>
              <a:defRPr/>
            </a:pPr>
            <a:fld id="{20E14A22-6BB9-40E8-B987-034B96B17C09}" type="slidenum">
              <a:rPr lang="en-US" smtClean="0"/>
              <a:pPr>
                <a:defRPr/>
              </a:pPr>
              <a:t>140</a:t>
            </a:fld>
            <a:endParaRPr lang="en-US" dirty="0"/>
          </a:p>
        </p:txBody>
      </p:sp>
      <p:sp>
        <p:nvSpPr>
          <p:cNvPr id="5" name="Rectangle 4"/>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6" name="Text Placeholder 22"/>
          <p:cNvSpPr txBox="1">
            <a:spLocks/>
          </p:cNvSpPr>
          <p:nvPr/>
        </p:nvSpPr>
        <p:spPr>
          <a:xfrm>
            <a:off x="457200" y="1295400"/>
            <a:ext cx="8229600" cy="5029200"/>
          </a:xfrm>
          <a:prstGeom prst="rect">
            <a:avLst/>
          </a:prstGeom>
        </p:spPr>
        <p:txBody>
          <a:bodyPr/>
          <a:lstStyle>
            <a:lvl1pPr marL="341313" indent="-341313" algn="l" rtl="0" eaLnBrk="0" fontAlgn="base" hangingPunct="0">
              <a:spcBef>
                <a:spcPct val="20000"/>
              </a:spcBef>
              <a:spcAft>
                <a:spcPct val="0"/>
              </a:spcAft>
              <a:buFont typeface="Wingdings" pitchFamily="2" charset="2"/>
              <a:buChar char="§"/>
              <a:defRPr sz="2400" kern="1200">
                <a:solidFill>
                  <a:schemeClr val="tx1"/>
                </a:solidFill>
                <a:latin typeface="Verdana" pitchFamily="34" charset="0"/>
                <a:ea typeface="+mn-ea"/>
                <a:cs typeface="+mn-cs"/>
              </a:defRPr>
            </a:lvl1pPr>
            <a:lvl2pPr marL="741363" indent="-284163" algn="l" rtl="0" eaLnBrk="0" fontAlgn="base" hangingPunct="0">
              <a:spcBef>
                <a:spcPct val="20000"/>
              </a:spcBef>
              <a:spcAft>
                <a:spcPct val="0"/>
              </a:spcAft>
              <a:buFont typeface="Arial" pitchFamily="34" charset="0"/>
              <a:buChar char="–"/>
              <a:defRPr sz="2200" kern="1200">
                <a:solidFill>
                  <a:schemeClr val="tx1"/>
                </a:solidFill>
                <a:latin typeface="Verdana" pitchFamily="34" charset="0"/>
                <a:ea typeface="+mn-ea"/>
                <a:cs typeface="+mn-cs"/>
              </a:defRPr>
            </a:lvl2pPr>
            <a:lvl3pPr marL="1139825" indent="-227013" algn="l" rtl="0" eaLnBrk="0" fontAlgn="base" hangingPunct="0">
              <a:spcBef>
                <a:spcPct val="20000"/>
              </a:spcBef>
              <a:spcAft>
                <a:spcPct val="0"/>
              </a:spcAft>
              <a:buFont typeface="Wingdings" pitchFamily="2" charset="2"/>
              <a:buChar char="§"/>
              <a:defRPr sz="2000" kern="1200">
                <a:solidFill>
                  <a:schemeClr val="tx1"/>
                </a:solidFill>
                <a:latin typeface="Verdana" pitchFamily="34" charset="0"/>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t>Catastrophizing can be:</a:t>
            </a:r>
          </a:p>
        </p:txBody>
      </p:sp>
      <p:pic>
        <p:nvPicPr>
          <p:cNvPr id="7" name="Picture 2" descr="https://encrypted-tbn2.gstatic.com/images?q=tbn:ANd9GcRW24VF8103pv_Nn5SzXnqzh_Q87vd7pwZz8YMRYVMO7dZ6DhhN">
            <a:hlinkClick r:id="rId3"/>
          </p:cNvPr>
          <p:cNvPicPr>
            <a:picLocks noChangeAspect="1" noChangeArrowheads="1"/>
          </p:cNvPicPr>
          <p:nvPr/>
        </p:nvPicPr>
        <p:blipFill>
          <a:blip r:embed="rId4" cstate="print"/>
          <a:srcRect/>
          <a:stretch>
            <a:fillRect/>
          </a:stretch>
        </p:blipFill>
        <p:spPr bwMode="auto">
          <a:xfrm>
            <a:off x="1162050" y="2551113"/>
            <a:ext cx="1431925" cy="1757362"/>
          </a:xfrm>
          <a:prstGeom prst="rect">
            <a:avLst/>
          </a:prstGeom>
          <a:noFill/>
          <a:ln w="9525">
            <a:noFill/>
            <a:miter lim="800000"/>
            <a:headEnd/>
            <a:tailEnd/>
          </a:ln>
        </p:spPr>
      </p:pic>
      <p:pic>
        <p:nvPicPr>
          <p:cNvPr id="8" name="Picture 4" descr="http://2.bp.blogspot.com/-mGkPlYcr8ls/T-7yf4EYDxI/AAAAAAAACZ8/HrpmSghvXDw/s1600/bigstock_Missing_the_target_7478874.jpg">
            <a:hlinkClick r:id="rId5"/>
          </p:cNvPr>
          <p:cNvPicPr>
            <a:picLocks noChangeAspect="1" noChangeArrowheads="1"/>
          </p:cNvPicPr>
          <p:nvPr/>
        </p:nvPicPr>
        <p:blipFill>
          <a:blip r:embed="rId6" cstate="print"/>
          <a:srcRect/>
          <a:stretch>
            <a:fillRect/>
          </a:stretch>
        </p:blipFill>
        <p:spPr bwMode="auto">
          <a:xfrm>
            <a:off x="3808413" y="3424238"/>
            <a:ext cx="1754187" cy="1168400"/>
          </a:xfrm>
          <a:prstGeom prst="rect">
            <a:avLst/>
          </a:prstGeom>
          <a:noFill/>
          <a:ln w="9525">
            <a:noFill/>
            <a:miter lim="800000"/>
            <a:headEnd/>
            <a:tailEnd/>
          </a:ln>
        </p:spPr>
      </p:pic>
      <p:grpSp>
        <p:nvGrpSpPr>
          <p:cNvPr id="9" name="Group 13"/>
          <p:cNvGrpSpPr>
            <a:grpSpLocks/>
          </p:cNvGrpSpPr>
          <p:nvPr/>
        </p:nvGrpSpPr>
        <p:grpSpPr bwMode="auto">
          <a:xfrm>
            <a:off x="6964363" y="4210050"/>
            <a:ext cx="1584325" cy="1031875"/>
            <a:chOff x="2514600" y="5105400"/>
            <a:chExt cx="2819400" cy="1828800"/>
          </a:xfrm>
        </p:grpSpPr>
        <p:sp>
          <p:nvSpPr>
            <p:cNvPr id="10" name="Oval 9"/>
            <p:cNvSpPr/>
            <p:nvPr/>
          </p:nvSpPr>
          <p:spPr>
            <a:xfrm>
              <a:off x="2514600" y="5257331"/>
              <a:ext cx="2819400" cy="160090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Oval 10"/>
            <p:cNvSpPr/>
            <p:nvPr/>
          </p:nvSpPr>
          <p:spPr>
            <a:xfrm>
              <a:off x="2514600" y="5181366"/>
              <a:ext cx="2819400" cy="160090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Oval 11"/>
            <p:cNvSpPr/>
            <p:nvPr/>
          </p:nvSpPr>
          <p:spPr>
            <a:xfrm>
              <a:off x="2514600" y="5105400"/>
              <a:ext cx="2819400" cy="160090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Oval 12"/>
            <p:cNvSpPr/>
            <p:nvPr/>
          </p:nvSpPr>
          <p:spPr>
            <a:xfrm>
              <a:off x="2514600" y="5333298"/>
              <a:ext cx="2819400" cy="160090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4" name="TextBox 13"/>
          <p:cNvSpPr txBox="1"/>
          <p:nvPr/>
        </p:nvSpPr>
        <p:spPr>
          <a:xfrm>
            <a:off x="233363" y="1978025"/>
            <a:ext cx="3675062" cy="584200"/>
          </a:xfrm>
          <a:prstGeom prst="rect">
            <a:avLst/>
          </a:prstGeom>
          <a:noFill/>
        </p:spPr>
        <p:txBody>
          <a:bodyPr wrap="none">
            <a:spAutoFit/>
          </a:bodyPr>
          <a:lstStyle/>
          <a:p>
            <a:pPr>
              <a:defRPr/>
            </a:pPr>
            <a:r>
              <a:rPr lang="en-US" sz="3200" dirty="0">
                <a:latin typeface="+mn-lt"/>
              </a:rPr>
              <a:t>Downward Spiral</a:t>
            </a:r>
          </a:p>
        </p:txBody>
      </p:sp>
      <p:sp>
        <p:nvSpPr>
          <p:cNvPr id="15" name="TextBox 14"/>
          <p:cNvSpPr txBox="1"/>
          <p:nvPr/>
        </p:nvSpPr>
        <p:spPr>
          <a:xfrm>
            <a:off x="3444875" y="2874963"/>
            <a:ext cx="2552700" cy="584200"/>
          </a:xfrm>
          <a:prstGeom prst="rect">
            <a:avLst/>
          </a:prstGeom>
          <a:noFill/>
        </p:spPr>
        <p:txBody>
          <a:bodyPr wrap="none">
            <a:spAutoFit/>
          </a:bodyPr>
          <a:lstStyle/>
          <a:p>
            <a:pPr>
              <a:defRPr/>
            </a:pPr>
            <a:r>
              <a:rPr lang="en-US" sz="3200" dirty="0">
                <a:latin typeface="+mn-lt"/>
              </a:rPr>
              <a:t>Scattershot</a:t>
            </a:r>
          </a:p>
        </p:txBody>
      </p:sp>
      <p:sp>
        <p:nvSpPr>
          <p:cNvPr id="16" name="TextBox 15"/>
          <p:cNvSpPr txBox="1"/>
          <p:nvPr/>
        </p:nvSpPr>
        <p:spPr>
          <a:xfrm>
            <a:off x="6932613" y="3622675"/>
            <a:ext cx="1712912" cy="584200"/>
          </a:xfrm>
          <a:prstGeom prst="rect">
            <a:avLst/>
          </a:prstGeom>
          <a:noFill/>
        </p:spPr>
        <p:txBody>
          <a:bodyPr wrap="none">
            <a:spAutoFit/>
          </a:bodyPr>
          <a:lstStyle/>
          <a:p>
            <a:pPr>
              <a:defRPr/>
            </a:pPr>
            <a:r>
              <a:rPr lang="en-US" sz="3200" dirty="0">
                <a:latin typeface="+mn-lt"/>
              </a:rPr>
              <a:t>Circling</a:t>
            </a:r>
          </a:p>
        </p:txBody>
      </p:sp>
      <p:sp>
        <p:nvSpPr>
          <p:cNvPr id="17" name="TextBox 16"/>
          <p:cNvSpPr txBox="1"/>
          <p:nvPr/>
        </p:nvSpPr>
        <p:spPr>
          <a:xfrm>
            <a:off x="0" y="5745163"/>
            <a:ext cx="9144000" cy="584200"/>
          </a:xfrm>
          <a:prstGeom prst="rect">
            <a:avLst/>
          </a:prstGeom>
          <a:noFill/>
        </p:spPr>
        <p:txBody>
          <a:bodyPr>
            <a:spAutoFit/>
          </a:bodyPr>
          <a:lstStyle/>
          <a:p>
            <a:pPr algn="ctr">
              <a:defRPr/>
            </a:pPr>
            <a:r>
              <a:rPr lang="en-US" sz="3200" b="1" dirty="0">
                <a:solidFill>
                  <a:schemeClr val="tx2"/>
                </a:solidFill>
                <a:latin typeface="+mn-lt"/>
              </a:rPr>
              <a:t>PREVENTS PURPOSEFUL ACTION</a:t>
            </a:r>
          </a:p>
        </p:txBody>
      </p:sp>
      <p:grpSp>
        <p:nvGrpSpPr>
          <p:cNvPr id="18" name="Group 10"/>
          <p:cNvGrpSpPr>
            <a:grpSpLocks/>
          </p:cNvGrpSpPr>
          <p:nvPr/>
        </p:nvGrpSpPr>
        <p:grpSpPr bwMode="auto">
          <a:xfrm>
            <a:off x="6889531" y="1212850"/>
            <a:ext cx="2041744" cy="1845660"/>
            <a:chOff x="1162050" y="1978025"/>
            <a:chExt cx="3111500" cy="3111500"/>
          </a:xfrm>
        </p:grpSpPr>
        <p:grpSp>
          <p:nvGrpSpPr>
            <p:cNvPr id="19" name="Group 10"/>
            <p:cNvGrpSpPr>
              <a:grpSpLocks/>
            </p:cNvGrpSpPr>
            <p:nvPr/>
          </p:nvGrpSpPr>
          <p:grpSpPr bwMode="auto">
            <a:xfrm>
              <a:off x="1162050" y="1978025"/>
              <a:ext cx="3111500" cy="3111500"/>
              <a:chOff x="1162050" y="1978025"/>
              <a:chExt cx="3111500" cy="3111500"/>
            </a:xfrm>
          </p:grpSpPr>
          <p:pic>
            <p:nvPicPr>
              <p:cNvPr id="21" name="Picture 7" descr="Movie Icon"/>
              <p:cNvPicPr>
                <a:picLocks noChangeAspect="1" noChangeArrowheads="1"/>
              </p:cNvPicPr>
              <p:nvPr/>
            </p:nvPicPr>
            <p:blipFill>
              <a:blip r:embed="rId7" cstate="print"/>
              <a:srcRect/>
              <a:stretch>
                <a:fillRect/>
              </a:stretch>
            </p:blipFill>
            <p:spPr bwMode="auto">
              <a:xfrm>
                <a:off x="1162050" y="1978025"/>
                <a:ext cx="3111500" cy="3111500"/>
              </a:xfrm>
              <a:prstGeom prst="rect">
                <a:avLst/>
              </a:prstGeom>
              <a:noFill/>
              <a:ln w="9525">
                <a:noFill/>
                <a:miter lim="800000"/>
                <a:headEnd/>
                <a:tailEnd/>
              </a:ln>
            </p:spPr>
          </p:pic>
          <p:sp>
            <p:nvSpPr>
              <p:cNvPr id="22" name="Rectangle 21"/>
              <p:cNvSpPr/>
              <p:nvPr/>
            </p:nvSpPr>
            <p:spPr>
              <a:xfrm>
                <a:off x="1625523" y="3685090"/>
                <a:ext cx="2105953" cy="94608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0" name="TextBox 19"/>
            <p:cNvSpPr txBox="1"/>
            <p:nvPr/>
          </p:nvSpPr>
          <p:spPr>
            <a:xfrm>
              <a:off x="1639074" y="3820868"/>
              <a:ext cx="2046327" cy="674524"/>
            </a:xfrm>
            <a:prstGeom prst="rect">
              <a:avLst/>
            </a:prstGeom>
            <a:noFill/>
          </p:spPr>
          <p:txBody>
            <a:bodyPr anchor="ctr">
              <a:spAutoFit/>
            </a:bodyPr>
            <a:lstStyle/>
            <a:p>
              <a:pPr algn="ctr">
                <a:defRPr/>
              </a:pPr>
              <a:r>
                <a:rPr lang="en-US" sz="2000" b="1" dirty="0">
                  <a:solidFill>
                    <a:schemeClr val="bg1"/>
                  </a:solidFill>
                  <a:latin typeface="+mn-lt"/>
                </a:rPr>
                <a:t>DEMOS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descr="http://www.levihackwith.com/wp-content/uploads/2013/05/moving-truck.jpg">
            <a:hlinkClick r:id="rId3"/>
          </p:cNvPr>
          <p:cNvPicPr>
            <a:picLocks noChangeAspect="1" noChangeArrowheads="1"/>
          </p:cNvPicPr>
          <p:nvPr/>
        </p:nvPicPr>
        <p:blipFill>
          <a:blip r:embed="rId4" cstate="print"/>
          <a:srcRect/>
          <a:stretch>
            <a:fillRect/>
          </a:stretch>
        </p:blipFill>
        <p:spPr bwMode="auto">
          <a:xfrm>
            <a:off x="3179763" y="1733550"/>
            <a:ext cx="2816225" cy="2114550"/>
          </a:xfrm>
          <a:prstGeom prst="rect">
            <a:avLst/>
          </a:prstGeom>
          <a:noFill/>
          <a:ln w="9525">
            <a:noFill/>
            <a:miter lim="800000"/>
            <a:headEnd/>
            <a:tailEnd/>
          </a:ln>
        </p:spPr>
      </p:pic>
      <p:sp>
        <p:nvSpPr>
          <p:cNvPr id="17411" name="Title 4"/>
          <p:cNvSpPr>
            <a:spLocks noGrp="1"/>
          </p:cNvSpPr>
          <p:nvPr>
            <p:ph type="title"/>
          </p:nvPr>
        </p:nvSpPr>
        <p:spPr/>
        <p:txBody>
          <a:bodyPr/>
          <a:lstStyle/>
          <a:p>
            <a:r>
              <a:rPr lang="en-US" altLang="en-US" dirty="0"/>
              <a:t>Situations That May Cause</a:t>
            </a:r>
            <a:br>
              <a:rPr lang="en-US" altLang="en-US" dirty="0"/>
            </a:br>
            <a:r>
              <a:rPr lang="en-US" altLang="en-US" dirty="0"/>
              <a:t>Catastrophizing</a:t>
            </a:r>
          </a:p>
        </p:txBody>
      </p:sp>
      <p:sp>
        <p:nvSpPr>
          <p:cNvPr id="2" name="Slide Number Placeholder 1"/>
          <p:cNvSpPr>
            <a:spLocks noGrp="1"/>
          </p:cNvSpPr>
          <p:nvPr>
            <p:ph type="sldNum" sz="quarter" idx="14"/>
          </p:nvPr>
        </p:nvSpPr>
        <p:spPr/>
        <p:txBody>
          <a:bodyPr/>
          <a:lstStyle/>
          <a:p>
            <a:pPr>
              <a:defRPr/>
            </a:pPr>
            <a:fld id="{2043C6BB-62BD-48B1-B909-E1E15DD70A6B}" type="slidenum">
              <a:rPr lang="en-US" smtClean="0"/>
              <a:pPr>
                <a:defRPr/>
              </a:pPr>
              <a:t>141</a:t>
            </a:fld>
            <a:endParaRPr lang="en-US" dirty="0"/>
          </a:p>
        </p:txBody>
      </p:sp>
      <p:pic>
        <p:nvPicPr>
          <p:cNvPr id="17414" name="Picture 7" descr="parents deploy.jpg"/>
          <p:cNvPicPr>
            <a:picLocks noChangeAspect="1"/>
          </p:cNvPicPr>
          <p:nvPr/>
        </p:nvPicPr>
        <p:blipFill>
          <a:blip r:embed="rId5" cstate="print"/>
          <a:srcRect/>
          <a:stretch>
            <a:fillRect/>
          </a:stretch>
        </p:blipFill>
        <p:spPr bwMode="auto">
          <a:xfrm>
            <a:off x="3232150" y="4162425"/>
            <a:ext cx="2792413" cy="1571625"/>
          </a:xfrm>
          <a:prstGeom prst="rect">
            <a:avLst/>
          </a:prstGeom>
          <a:noFill/>
          <a:ln w="9525">
            <a:noFill/>
            <a:miter lim="800000"/>
            <a:headEnd/>
            <a:tailEnd/>
          </a:ln>
        </p:spPr>
      </p:pic>
      <p:pic>
        <p:nvPicPr>
          <p:cNvPr id="17415" name="Picture 9" descr="taking a test.png"/>
          <p:cNvPicPr>
            <a:picLocks noChangeAspect="1"/>
          </p:cNvPicPr>
          <p:nvPr/>
        </p:nvPicPr>
        <p:blipFill>
          <a:blip r:embed="rId6" cstate="print"/>
          <a:srcRect/>
          <a:stretch>
            <a:fillRect/>
          </a:stretch>
        </p:blipFill>
        <p:spPr bwMode="auto">
          <a:xfrm>
            <a:off x="9553575" y="4181475"/>
            <a:ext cx="2759075" cy="2066925"/>
          </a:xfrm>
          <a:prstGeom prst="rect">
            <a:avLst/>
          </a:prstGeom>
          <a:noFill/>
          <a:ln w="9525">
            <a:noFill/>
            <a:miter lim="800000"/>
            <a:headEnd/>
            <a:tailEnd/>
          </a:ln>
        </p:spPr>
      </p:pic>
      <p:pic>
        <p:nvPicPr>
          <p:cNvPr id="17416" name="Picture 10" descr="worried teen.jpg"/>
          <p:cNvPicPr>
            <a:picLocks noChangeAspect="1"/>
          </p:cNvPicPr>
          <p:nvPr/>
        </p:nvPicPr>
        <p:blipFill>
          <a:blip r:embed="rId7" cstate="print"/>
          <a:srcRect/>
          <a:stretch>
            <a:fillRect/>
          </a:stretch>
        </p:blipFill>
        <p:spPr bwMode="auto">
          <a:xfrm>
            <a:off x="9380538" y="1557338"/>
            <a:ext cx="3135312" cy="2087562"/>
          </a:xfrm>
          <a:prstGeom prst="rect">
            <a:avLst/>
          </a:prstGeom>
          <a:noFill/>
          <a:ln w="9525">
            <a:noFill/>
            <a:miter lim="800000"/>
            <a:headEnd/>
            <a:tailEnd/>
          </a:ln>
        </p:spPr>
      </p:pic>
      <p:pic>
        <p:nvPicPr>
          <p:cNvPr id="17417" name="Picture 8" descr="PIIP.png"/>
          <p:cNvPicPr>
            <a:picLocks noChangeAspect="1"/>
          </p:cNvPicPr>
          <p:nvPr/>
        </p:nvPicPr>
        <p:blipFill>
          <a:blip r:embed="rId8" cstate="print"/>
          <a:srcRect/>
          <a:stretch>
            <a:fillRect/>
          </a:stretch>
        </p:blipFill>
        <p:spPr bwMode="auto">
          <a:xfrm>
            <a:off x="457200" y="141288"/>
            <a:ext cx="684213" cy="822325"/>
          </a:xfrm>
          <a:prstGeom prst="rect">
            <a:avLst/>
          </a:prstGeom>
          <a:noFill/>
          <a:ln w="9525">
            <a:noFill/>
            <a:miter lim="800000"/>
            <a:headEnd/>
            <a:tailEnd/>
          </a:ln>
        </p:spPr>
      </p:pic>
      <p:pic>
        <p:nvPicPr>
          <p:cNvPr id="17418" name="Picture 12" descr="http://houstondrivingschool.net/images/girl-drivers-test.jpg">
            <a:hlinkClick r:id="rId9"/>
          </p:cNvPr>
          <p:cNvPicPr>
            <a:picLocks noChangeAspect="1" noChangeArrowheads="1"/>
          </p:cNvPicPr>
          <p:nvPr/>
        </p:nvPicPr>
        <p:blipFill>
          <a:blip r:embed="rId10" cstate="print"/>
          <a:srcRect b="9862"/>
          <a:stretch>
            <a:fillRect/>
          </a:stretch>
        </p:blipFill>
        <p:spPr bwMode="auto">
          <a:xfrm>
            <a:off x="0" y="1152525"/>
            <a:ext cx="3109913" cy="1858963"/>
          </a:xfrm>
          <a:prstGeom prst="rect">
            <a:avLst/>
          </a:prstGeom>
          <a:noFill/>
          <a:ln w="9525">
            <a:noFill/>
            <a:miter lim="800000"/>
            <a:headEnd/>
            <a:tailEnd/>
          </a:ln>
        </p:spPr>
      </p:pic>
      <p:pic>
        <p:nvPicPr>
          <p:cNvPr id="17419" name="Picture 18" descr="http://www.clarkson.edu/news/photos/swearing-in.jpg">
            <a:hlinkClick r:id="rId11"/>
          </p:cNvPr>
          <p:cNvPicPr>
            <a:picLocks noChangeAspect="1" noChangeArrowheads="1"/>
          </p:cNvPicPr>
          <p:nvPr/>
        </p:nvPicPr>
        <p:blipFill>
          <a:blip r:embed="rId12" cstate="print"/>
          <a:srcRect/>
          <a:stretch>
            <a:fillRect/>
          </a:stretch>
        </p:blipFill>
        <p:spPr bwMode="auto">
          <a:xfrm>
            <a:off x="6084888" y="1166813"/>
            <a:ext cx="3059112" cy="2132012"/>
          </a:xfrm>
          <a:prstGeom prst="rect">
            <a:avLst/>
          </a:prstGeom>
          <a:noFill/>
          <a:ln w="9525">
            <a:noFill/>
            <a:miter lim="800000"/>
            <a:headEnd/>
            <a:tailEnd/>
          </a:ln>
        </p:spPr>
      </p:pic>
      <p:pic>
        <p:nvPicPr>
          <p:cNvPr id="17420" name="Picture 16" descr="http://www.language-arts-teaching-expert.com/image-files/first_day_of_school_activities01.jpg">
            <a:hlinkClick r:id="rId13"/>
          </p:cNvPr>
          <p:cNvPicPr>
            <a:picLocks noChangeAspect="1" noChangeArrowheads="1"/>
          </p:cNvPicPr>
          <p:nvPr/>
        </p:nvPicPr>
        <p:blipFill>
          <a:blip r:embed="rId14" cstate="print"/>
          <a:srcRect/>
          <a:stretch>
            <a:fillRect/>
          </a:stretch>
        </p:blipFill>
        <p:spPr bwMode="auto">
          <a:xfrm>
            <a:off x="0" y="4256088"/>
            <a:ext cx="3090863" cy="2051050"/>
          </a:xfrm>
          <a:prstGeom prst="rect">
            <a:avLst/>
          </a:prstGeom>
          <a:noFill/>
          <a:ln w="9525">
            <a:noFill/>
            <a:miter lim="800000"/>
            <a:headEnd/>
            <a:tailEnd/>
          </a:ln>
        </p:spPr>
      </p:pic>
      <p:pic>
        <p:nvPicPr>
          <p:cNvPr id="17421" name="Picture 22" descr="http://www.act.org/newsroom/data/2013/downloads/answers5.jpg">
            <a:hlinkClick r:id="rId15"/>
          </p:cNvPr>
          <p:cNvPicPr>
            <a:picLocks noChangeAspect="1" noChangeArrowheads="1"/>
          </p:cNvPicPr>
          <p:nvPr/>
        </p:nvPicPr>
        <p:blipFill>
          <a:blip r:embed="rId16" cstate="print"/>
          <a:srcRect/>
          <a:stretch>
            <a:fillRect/>
          </a:stretch>
        </p:blipFill>
        <p:spPr bwMode="auto">
          <a:xfrm>
            <a:off x="6180138" y="3973513"/>
            <a:ext cx="2963862" cy="2324100"/>
          </a:xfrm>
          <a:prstGeom prst="rect">
            <a:avLst/>
          </a:prstGeom>
          <a:noFill/>
          <a:ln w="9525">
            <a:noFill/>
            <a:miter lim="800000"/>
            <a:headEnd/>
            <a:tailEnd/>
          </a:ln>
        </p:spPr>
      </p:pic>
      <p:sp>
        <p:nvSpPr>
          <p:cNvPr id="14" name="Rectangle 13"/>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p:nvPr>
        </p:nvSpPr>
        <p:spPr/>
        <p:txBody>
          <a:bodyPr/>
          <a:lstStyle/>
          <a:p>
            <a:r>
              <a:rPr lang="en-US" dirty="0"/>
              <a:t>PIIP Steps: Order Matters</a:t>
            </a:r>
          </a:p>
        </p:txBody>
      </p:sp>
      <p:grpSp>
        <p:nvGrpSpPr>
          <p:cNvPr id="2" name="Group 37"/>
          <p:cNvGrpSpPr>
            <a:grpSpLocks/>
          </p:cNvGrpSpPr>
          <p:nvPr/>
        </p:nvGrpSpPr>
        <p:grpSpPr bwMode="auto">
          <a:xfrm>
            <a:off x="1544638" y="1928813"/>
            <a:ext cx="6024562" cy="4643437"/>
            <a:chOff x="3352800" y="4648200"/>
            <a:chExt cx="5029200" cy="2667000"/>
          </a:xfrm>
        </p:grpSpPr>
        <p:sp>
          <p:nvSpPr>
            <p:cNvPr id="7" name="Rectangle 6"/>
            <p:cNvSpPr/>
            <p:nvPr/>
          </p:nvSpPr>
          <p:spPr>
            <a:xfrm>
              <a:off x="3352800" y="5029330"/>
              <a:ext cx="1676400" cy="2285870"/>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a:p>
              <a:pPr algn="ctr">
                <a:defRPr/>
              </a:pPr>
              <a:endParaRPr lang="en-US" dirty="0">
                <a:solidFill>
                  <a:schemeClr val="tx1"/>
                </a:solidFill>
              </a:endParaRPr>
            </a:p>
            <a:p>
              <a:pPr algn="ctr">
                <a:defRPr/>
              </a:pPr>
              <a:endParaRPr lang="en-US" dirty="0">
                <a:solidFill>
                  <a:schemeClr val="tx1"/>
                </a:solidFill>
              </a:endParaRPr>
            </a:p>
            <a:p>
              <a:pPr algn="ctr">
                <a:defRPr/>
              </a:pPr>
              <a:endParaRPr lang="en-US" dirty="0">
                <a:solidFill>
                  <a:schemeClr val="tx1"/>
                </a:solidFill>
              </a:endParaRPr>
            </a:p>
            <a:p>
              <a:pPr algn="ctr">
                <a:defRPr/>
              </a:pPr>
              <a:endParaRPr lang="en-US" dirty="0">
                <a:solidFill>
                  <a:schemeClr val="tx1"/>
                </a:solidFill>
              </a:endParaRPr>
            </a:p>
            <a:p>
              <a:pPr algn="ctr">
                <a:defRPr/>
              </a:pPr>
              <a:endParaRPr lang="en-US" dirty="0">
                <a:solidFill>
                  <a:schemeClr val="tx1"/>
                </a:solidFill>
              </a:endParaRPr>
            </a:p>
          </p:txBody>
        </p:sp>
        <p:sp>
          <p:nvSpPr>
            <p:cNvPr id="8" name="Rectangle 7"/>
            <p:cNvSpPr/>
            <p:nvPr/>
          </p:nvSpPr>
          <p:spPr>
            <a:xfrm>
              <a:off x="5029200" y="5029330"/>
              <a:ext cx="1676401" cy="1519050"/>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9" name="Rectangle 8"/>
            <p:cNvSpPr/>
            <p:nvPr/>
          </p:nvSpPr>
          <p:spPr>
            <a:xfrm>
              <a:off x="6705600" y="5029330"/>
              <a:ext cx="1676400" cy="2285870"/>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a:p>
              <a:pPr algn="ctr">
                <a:defRPr/>
              </a:pPr>
              <a:endParaRPr lang="en-US" dirty="0">
                <a:solidFill>
                  <a:schemeClr val="tx1"/>
                </a:solidFill>
              </a:endParaRPr>
            </a:p>
            <a:p>
              <a:pPr algn="ctr">
                <a:defRPr/>
              </a:pPr>
              <a:endParaRPr lang="en-US" dirty="0">
                <a:solidFill>
                  <a:schemeClr val="tx1"/>
                </a:solidFill>
              </a:endParaRPr>
            </a:p>
            <a:p>
              <a:pPr algn="ctr">
                <a:defRPr/>
              </a:pPr>
              <a:endParaRPr lang="en-US" dirty="0">
                <a:solidFill>
                  <a:schemeClr val="tx1"/>
                </a:solidFill>
              </a:endParaRPr>
            </a:p>
            <a:p>
              <a:pPr algn="ctr">
                <a:defRPr/>
              </a:pPr>
              <a:endParaRPr lang="en-US" dirty="0">
                <a:solidFill>
                  <a:schemeClr val="tx1"/>
                </a:solidFill>
              </a:endParaRPr>
            </a:p>
            <a:p>
              <a:pPr algn="ctr">
                <a:defRPr/>
              </a:pPr>
              <a:endParaRPr lang="en-US" dirty="0">
                <a:solidFill>
                  <a:schemeClr val="tx1"/>
                </a:solidFill>
              </a:endParaRPr>
            </a:p>
          </p:txBody>
        </p:sp>
        <p:sp>
          <p:nvSpPr>
            <p:cNvPr id="10" name="Rectangle 9"/>
            <p:cNvSpPr/>
            <p:nvPr/>
          </p:nvSpPr>
          <p:spPr>
            <a:xfrm>
              <a:off x="3352800" y="4648200"/>
              <a:ext cx="5029200" cy="381130"/>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1" name="Trapezoid 10"/>
            <p:cNvSpPr/>
            <p:nvPr/>
          </p:nvSpPr>
          <p:spPr>
            <a:xfrm>
              <a:off x="4191662" y="6477261"/>
              <a:ext cx="3352800" cy="837939"/>
            </a:xfrm>
            <a:prstGeom prst="trapezoid">
              <a:avLst>
                <a:gd name="adj" fmla="val 61748"/>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8" name="Rectangle 17"/>
          <p:cNvSpPr/>
          <p:nvPr/>
        </p:nvSpPr>
        <p:spPr>
          <a:xfrm>
            <a:off x="0" y="1143000"/>
            <a:ext cx="9144000" cy="611188"/>
          </a:xfrm>
          <a:prstGeom prst="rect">
            <a:avLst/>
          </a:prstGeom>
        </p:spPr>
        <p:txBody>
          <a:bodyPr lIns="86493" tIns="43247" rIns="86493" bIns="43247">
            <a:spAutoFit/>
          </a:bodyPr>
          <a:lstStyle/>
          <a:p>
            <a:pPr algn="ctr">
              <a:defRPr/>
            </a:pPr>
            <a:r>
              <a:rPr lang="en-US" sz="3400" dirty="0">
                <a:latin typeface="+mn-lt"/>
              </a:rPr>
              <a:t> The goal of PIIP is to lower anxiety</a:t>
            </a:r>
          </a:p>
        </p:txBody>
      </p:sp>
      <p:sp>
        <p:nvSpPr>
          <p:cNvPr id="19" name="TextBox 18"/>
          <p:cNvSpPr txBox="1"/>
          <p:nvPr/>
        </p:nvSpPr>
        <p:spPr>
          <a:xfrm>
            <a:off x="4064000" y="1785938"/>
            <a:ext cx="1160463" cy="865187"/>
          </a:xfrm>
          <a:prstGeom prst="rect">
            <a:avLst/>
          </a:prstGeom>
          <a:noFill/>
        </p:spPr>
        <p:txBody>
          <a:bodyPr lIns="86493" tIns="43247" rIns="86493" bIns="43247">
            <a:spAutoFit/>
          </a:bodyPr>
          <a:lstStyle/>
          <a:p>
            <a:pPr algn="ctr">
              <a:defRPr/>
            </a:pPr>
            <a:r>
              <a:rPr lang="en-US" sz="5100" b="1" dirty="0">
                <a:solidFill>
                  <a:schemeClr val="bg1">
                    <a:lumMod val="95000"/>
                  </a:schemeClr>
                </a:solidFill>
                <a:latin typeface="+mn-lt"/>
              </a:rPr>
              <a:t>1</a:t>
            </a:r>
          </a:p>
        </p:txBody>
      </p:sp>
      <p:sp>
        <p:nvSpPr>
          <p:cNvPr id="13" name="Rectangle 12"/>
          <p:cNvSpPr/>
          <p:nvPr/>
        </p:nvSpPr>
        <p:spPr>
          <a:xfrm>
            <a:off x="1668463" y="2025650"/>
            <a:ext cx="5734050" cy="425450"/>
          </a:xfrm>
          <a:prstGeom prst="rect">
            <a:avLst/>
          </a:prstGeom>
        </p:spPr>
        <p:txBody>
          <a:bodyPr lIns="86416" tIns="43208" rIns="86416" bIns="43208">
            <a:spAutoFit/>
          </a:bodyPr>
          <a:lstStyle/>
          <a:p>
            <a:pPr algn="ctr">
              <a:defRPr/>
            </a:pPr>
            <a:r>
              <a:rPr lang="en-US" sz="2100" b="1" dirty="0">
                <a:latin typeface="+mn-lt"/>
              </a:rPr>
              <a:t>Step 1:</a:t>
            </a:r>
            <a:r>
              <a:rPr lang="en-US" sz="2100" dirty="0">
                <a:latin typeface="+mn-lt"/>
              </a:rPr>
              <a:t> </a:t>
            </a:r>
            <a:r>
              <a:rPr lang="en-US" sz="2100" u="sng" dirty="0">
                <a:latin typeface="+mn-lt"/>
              </a:rPr>
              <a:t>Describe</a:t>
            </a:r>
            <a:r>
              <a:rPr lang="en-US" sz="2100" dirty="0">
                <a:latin typeface="+mn-lt"/>
              </a:rPr>
              <a:t> the Activating Event</a:t>
            </a:r>
          </a:p>
        </p:txBody>
      </p:sp>
      <p:sp>
        <p:nvSpPr>
          <p:cNvPr id="20" name="TextBox 19"/>
          <p:cNvSpPr txBox="1"/>
          <p:nvPr/>
        </p:nvSpPr>
        <p:spPr>
          <a:xfrm>
            <a:off x="1958975" y="2571750"/>
            <a:ext cx="1162050" cy="1841500"/>
          </a:xfrm>
          <a:prstGeom prst="rect">
            <a:avLst/>
          </a:prstGeom>
          <a:noFill/>
        </p:spPr>
        <p:txBody>
          <a:bodyPr lIns="86493" tIns="43247" rIns="86493" bIns="43247">
            <a:spAutoFit/>
          </a:bodyPr>
          <a:lstStyle/>
          <a:p>
            <a:pPr algn="ctr">
              <a:defRPr/>
            </a:pPr>
            <a:r>
              <a:rPr lang="en-US" sz="11400" b="1" dirty="0">
                <a:solidFill>
                  <a:schemeClr val="bg1">
                    <a:lumMod val="95000"/>
                  </a:schemeClr>
                </a:solidFill>
                <a:latin typeface="+mn-lt"/>
              </a:rPr>
              <a:t>2</a:t>
            </a:r>
          </a:p>
        </p:txBody>
      </p:sp>
      <p:sp>
        <p:nvSpPr>
          <p:cNvPr id="14" name="Rectangle 13"/>
          <p:cNvSpPr/>
          <p:nvPr/>
        </p:nvSpPr>
        <p:spPr>
          <a:xfrm>
            <a:off x="1544638" y="3365138"/>
            <a:ext cx="1960562" cy="1379537"/>
          </a:xfrm>
          <a:prstGeom prst="rect">
            <a:avLst/>
          </a:prstGeom>
        </p:spPr>
        <p:txBody>
          <a:bodyPr lIns="86416" tIns="43208" rIns="86416" bIns="43208">
            <a:spAutoFit/>
          </a:bodyPr>
          <a:lstStyle/>
          <a:p>
            <a:pPr algn="ctr">
              <a:defRPr/>
            </a:pPr>
            <a:r>
              <a:rPr lang="en-US" sz="2100" b="1" dirty="0">
                <a:latin typeface="+mn-lt"/>
              </a:rPr>
              <a:t>Step 2:</a:t>
            </a:r>
            <a:r>
              <a:rPr lang="en-US" sz="2100" dirty="0">
                <a:latin typeface="+mn-lt"/>
              </a:rPr>
              <a:t> </a:t>
            </a:r>
            <a:r>
              <a:rPr lang="en-US" sz="2100" u="sng" dirty="0">
                <a:latin typeface="+mn-lt"/>
              </a:rPr>
              <a:t>Capture</a:t>
            </a:r>
            <a:r>
              <a:rPr lang="en-US" sz="2100" dirty="0">
                <a:latin typeface="+mn-lt"/>
              </a:rPr>
              <a:t> the Worst Case thoughts</a:t>
            </a:r>
          </a:p>
        </p:txBody>
      </p:sp>
      <p:sp>
        <p:nvSpPr>
          <p:cNvPr id="12" name="Lightning Bolt 11"/>
          <p:cNvSpPr/>
          <p:nvPr/>
        </p:nvSpPr>
        <p:spPr>
          <a:xfrm rot="20301246" flipH="1">
            <a:off x="5808453" y="4766199"/>
            <a:ext cx="1458913" cy="1042987"/>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6416" tIns="43208" rIns="86416" bIns="43208" anchor="ctr"/>
          <a:lstStyle/>
          <a:p>
            <a:pPr algn="ctr">
              <a:defRPr/>
            </a:pPr>
            <a:endParaRPr lang="en-US" dirty="0"/>
          </a:p>
        </p:txBody>
      </p:sp>
      <p:sp>
        <p:nvSpPr>
          <p:cNvPr id="21" name="TextBox 20"/>
          <p:cNvSpPr txBox="1"/>
          <p:nvPr/>
        </p:nvSpPr>
        <p:spPr>
          <a:xfrm>
            <a:off x="6022975" y="2571750"/>
            <a:ext cx="1162050" cy="1841500"/>
          </a:xfrm>
          <a:prstGeom prst="rect">
            <a:avLst/>
          </a:prstGeom>
          <a:noFill/>
        </p:spPr>
        <p:txBody>
          <a:bodyPr lIns="86493" tIns="43247" rIns="86493" bIns="43247">
            <a:spAutoFit/>
          </a:bodyPr>
          <a:lstStyle/>
          <a:p>
            <a:pPr algn="ctr">
              <a:defRPr/>
            </a:pPr>
            <a:r>
              <a:rPr lang="en-US" sz="11400" b="1" dirty="0">
                <a:solidFill>
                  <a:schemeClr val="bg1">
                    <a:lumMod val="95000"/>
                  </a:schemeClr>
                </a:solidFill>
                <a:latin typeface="+mn-lt"/>
              </a:rPr>
              <a:t>3</a:t>
            </a:r>
          </a:p>
        </p:txBody>
      </p:sp>
      <p:sp>
        <p:nvSpPr>
          <p:cNvPr id="15" name="Rectangle 14"/>
          <p:cNvSpPr/>
          <p:nvPr/>
        </p:nvSpPr>
        <p:spPr>
          <a:xfrm>
            <a:off x="5526088" y="3365138"/>
            <a:ext cx="2043112" cy="1427162"/>
          </a:xfrm>
          <a:prstGeom prst="rect">
            <a:avLst/>
          </a:prstGeom>
        </p:spPr>
        <p:txBody>
          <a:bodyPr lIns="86416" tIns="43208" rIns="86416" bIns="43208">
            <a:spAutoFit/>
          </a:bodyPr>
          <a:lstStyle/>
          <a:p>
            <a:pPr algn="ctr">
              <a:defRPr/>
            </a:pPr>
            <a:r>
              <a:rPr lang="en-US" sz="2100" b="1" dirty="0">
                <a:latin typeface="+mn-lt"/>
              </a:rPr>
              <a:t>Step 3: </a:t>
            </a:r>
            <a:r>
              <a:rPr lang="en-US" sz="2100" u="sng" dirty="0">
                <a:latin typeface="+mn-lt"/>
              </a:rPr>
              <a:t>Generate</a:t>
            </a:r>
            <a:r>
              <a:rPr lang="en-US" sz="2100" dirty="0">
                <a:latin typeface="+mn-lt"/>
              </a:rPr>
              <a:t> Best Case thoughts</a:t>
            </a:r>
          </a:p>
        </p:txBody>
      </p:sp>
      <p:sp>
        <p:nvSpPr>
          <p:cNvPr id="22" name="TextBox 21"/>
          <p:cNvSpPr txBox="1"/>
          <p:nvPr/>
        </p:nvSpPr>
        <p:spPr>
          <a:xfrm>
            <a:off x="3919538" y="2571750"/>
            <a:ext cx="1160462" cy="1841500"/>
          </a:xfrm>
          <a:prstGeom prst="rect">
            <a:avLst/>
          </a:prstGeom>
          <a:noFill/>
        </p:spPr>
        <p:txBody>
          <a:bodyPr lIns="86493" tIns="43247" rIns="86493" bIns="43247">
            <a:spAutoFit/>
          </a:bodyPr>
          <a:lstStyle/>
          <a:p>
            <a:pPr algn="ctr">
              <a:defRPr/>
            </a:pPr>
            <a:r>
              <a:rPr lang="en-US" sz="11400" b="1" dirty="0">
                <a:solidFill>
                  <a:schemeClr val="bg1">
                    <a:lumMod val="95000"/>
                  </a:schemeClr>
                </a:solidFill>
                <a:latin typeface="+mn-lt"/>
              </a:rPr>
              <a:t>4</a:t>
            </a:r>
          </a:p>
        </p:txBody>
      </p:sp>
      <p:sp>
        <p:nvSpPr>
          <p:cNvPr id="16" name="Rectangle 15"/>
          <p:cNvSpPr/>
          <p:nvPr/>
        </p:nvSpPr>
        <p:spPr>
          <a:xfrm>
            <a:off x="3573463" y="3365138"/>
            <a:ext cx="1963737" cy="1379537"/>
          </a:xfrm>
          <a:prstGeom prst="rect">
            <a:avLst/>
          </a:prstGeom>
        </p:spPr>
        <p:txBody>
          <a:bodyPr lIns="86416" tIns="43208" rIns="86416" bIns="43208">
            <a:spAutoFit/>
          </a:bodyPr>
          <a:lstStyle/>
          <a:p>
            <a:pPr algn="ctr">
              <a:defRPr/>
            </a:pPr>
            <a:r>
              <a:rPr lang="en-US" sz="2100" b="1" dirty="0">
                <a:latin typeface="+mn-lt"/>
              </a:rPr>
              <a:t>Step 4:</a:t>
            </a:r>
            <a:r>
              <a:rPr lang="en-US" sz="2100" dirty="0">
                <a:latin typeface="+mn-lt"/>
              </a:rPr>
              <a:t> </a:t>
            </a:r>
            <a:r>
              <a:rPr lang="en-US" sz="2100" u="sng" dirty="0">
                <a:latin typeface="+mn-lt"/>
              </a:rPr>
              <a:t>Identify</a:t>
            </a:r>
            <a:r>
              <a:rPr lang="en-US" sz="2100" dirty="0">
                <a:latin typeface="+mn-lt"/>
              </a:rPr>
              <a:t> Most Likely outcomes</a:t>
            </a:r>
          </a:p>
        </p:txBody>
      </p:sp>
      <p:sp>
        <p:nvSpPr>
          <p:cNvPr id="23" name="TextBox 22"/>
          <p:cNvSpPr txBox="1"/>
          <p:nvPr/>
        </p:nvSpPr>
        <p:spPr>
          <a:xfrm>
            <a:off x="3990975" y="4897438"/>
            <a:ext cx="1162050" cy="1841500"/>
          </a:xfrm>
          <a:prstGeom prst="rect">
            <a:avLst/>
          </a:prstGeom>
          <a:noFill/>
        </p:spPr>
        <p:txBody>
          <a:bodyPr lIns="86493" tIns="43247" rIns="86493" bIns="43247">
            <a:spAutoFit/>
          </a:bodyPr>
          <a:lstStyle/>
          <a:p>
            <a:pPr algn="ctr">
              <a:defRPr/>
            </a:pPr>
            <a:r>
              <a:rPr lang="en-US" sz="11400" b="1" dirty="0">
                <a:solidFill>
                  <a:schemeClr val="bg1">
                    <a:lumMod val="95000"/>
                  </a:schemeClr>
                </a:solidFill>
                <a:latin typeface="+mn-lt"/>
              </a:rPr>
              <a:t>5</a:t>
            </a:r>
          </a:p>
        </p:txBody>
      </p:sp>
      <p:sp>
        <p:nvSpPr>
          <p:cNvPr id="17" name="Rectangle 16"/>
          <p:cNvSpPr/>
          <p:nvPr/>
        </p:nvSpPr>
        <p:spPr>
          <a:xfrm>
            <a:off x="2903538" y="5143500"/>
            <a:ext cx="3265487" cy="1425575"/>
          </a:xfrm>
          <a:prstGeom prst="rect">
            <a:avLst/>
          </a:prstGeom>
        </p:spPr>
        <p:txBody>
          <a:bodyPr lIns="86416" tIns="43208" rIns="86416" bIns="43208">
            <a:spAutoFit/>
          </a:bodyPr>
          <a:lstStyle/>
          <a:p>
            <a:pPr algn="ctr">
              <a:defRPr/>
            </a:pPr>
            <a:r>
              <a:rPr lang="en-US" sz="2100" b="1" dirty="0">
                <a:latin typeface="+mn-lt"/>
              </a:rPr>
              <a:t>Step 5: </a:t>
            </a:r>
          </a:p>
          <a:p>
            <a:pPr algn="ctr">
              <a:defRPr/>
            </a:pPr>
            <a:r>
              <a:rPr lang="en-US" sz="2100" u="sng" dirty="0">
                <a:latin typeface="+mn-lt"/>
              </a:rPr>
              <a:t>Develop</a:t>
            </a:r>
            <a:r>
              <a:rPr lang="en-US" sz="2100" dirty="0">
                <a:latin typeface="+mn-lt"/>
              </a:rPr>
              <a:t> a Plan for dealing with the most likely outcomes</a:t>
            </a:r>
          </a:p>
        </p:txBody>
      </p:sp>
      <p:pic>
        <p:nvPicPr>
          <p:cNvPr id="18448" name="Picture 8" descr="PIIP.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grpSp>
        <p:nvGrpSpPr>
          <p:cNvPr id="3" name="Group 9"/>
          <p:cNvGrpSpPr>
            <a:grpSpLocks/>
          </p:cNvGrpSpPr>
          <p:nvPr/>
        </p:nvGrpSpPr>
        <p:grpSpPr bwMode="auto">
          <a:xfrm>
            <a:off x="-232360" y="6274288"/>
            <a:ext cx="1190626" cy="583712"/>
            <a:chOff x="-98548" y="6274288"/>
            <a:chExt cx="1190626" cy="583712"/>
          </a:xfrm>
        </p:grpSpPr>
        <p:pic>
          <p:nvPicPr>
            <p:cNvPr id="27" name="Picture 2" descr="http://peanutonthetable.com/wp-content/uploads/2013/02/notebook-and-pen.jpg">
              <a:hlinkClick r:id="rId4"/>
            </p:cNvPr>
            <p:cNvPicPr>
              <a:picLocks noChangeAspect="1" noChangeArrowheads="1"/>
            </p:cNvPicPr>
            <p:nvPr/>
          </p:nvPicPr>
          <p:blipFill>
            <a:blip r:embed="rId5" cstate="print"/>
            <a:srcRect/>
            <a:stretch>
              <a:fillRect/>
            </a:stretch>
          </p:blipFill>
          <p:spPr bwMode="auto">
            <a:xfrm>
              <a:off x="120650" y="6326188"/>
              <a:ext cx="719138" cy="531812"/>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98548" y="6274288"/>
              <a:ext cx="1190626" cy="338554"/>
            </a:xfrm>
            <a:prstGeom prst="rect">
              <a:avLst/>
            </a:prstGeom>
            <a:noFill/>
          </p:spPr>
          <p:txBody>
            <a:bodyPr>
              <a:spAutoFit/>
            </a:bodyPr>
            <a:lstStyle/>
            <a:p>
              <a:pPr algn="ctr">
                <a:defRPr/>
              </a:pPr>
              <a:r>
                <a:rPr lang="en-US" sz="800" dirty="0">
                  <a:latin typeface="+mn-lt"/>
                </a:rPr>
                <a:t>Notes</a:t>
              </a:r>
            </a:p>
            <a:p>
              <a:pPr algn="ctr">
                <a:defRPr/>
              </a:pPr>
              <a:r>
                <a:rPr lang="en-US" sz="800" dirty="0">
                  <a:latin typeface="+mn-lt"/>
                </a:rPr>
                <a:t>page 50</a:t>
              </a:r>
            </a:p>
          </p:txBody>
        </p:sp>
      </p:grpSp>
      <p:cxnSp>
        <p:nvCxnSpPr>
          <p:cNvPr id="28" name="Straight Connector 27"/>
          <p:cNvCxnSpPr/>
          <p:nvPr/>
        </p:nvCxnSpPr>
        <p:spPr>
          <a:xfrm>
            <a:off x="5470525" y="1647585"/>
            <a:ext cx="29797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p:cNvSpPr>
            <a:spLocks noGrp="1"/>
          </p:cNvSpPr>
          <p:nvPr>
            <p:ph type="sldNum" sz="quarter" idx="14"/>
          </p:nvPr>
        </p:nvSpPr>
        <p:spPr/>
        <p:txBody>
          <a:bodyPr/>
          <a:lstStyle/>
          <a:p>
            <a:pPr>
              <a:defRPr/>
            </a:pPr>
            <a:fld id="{6D4870BB-2748-4209-9644-DBFDF7DFFE84}" type="slidenum">
              <a:rPr lang="en-US" smtClean="0"/>
              <a:pPr>
                <a:defRPr/>
              </a:pPr>
              <a:t>142</a:t>
            </a:fld>
            <a:endParaRPr lang="en-US" dirty="0"/>
          </a:p>
        </p:txBody>
      </p:sp>
      <p:sp>
        <p:nvSpPr>
          <p:cNvPr id="30" name="Rectangle 29"/>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p:bldP spid="16" grpId="0"/>
      <p:bldP spid="1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00B9999D-CD3E-4597-AE03-AF6C9C65A8A0}" type="slidenum">
              <a:rPr lang="en-US" smtClean="0"/>
              <a:pPr>
                <a:defRPr/>
              </a:pPr>
              <a:t>143</a:t>
            </a:fld>
            <a:endParaRPr lang="en-US" dirty="0"/>
          </a:p>
        </p:txBody>
      </p:sp>
      <p:sp>
        <p:nvSpPr>
          <p:cNvPr id="19460" name="Title 2"/>
          <p:cNvSpPr>
            <a:spLocks noGrp="1"/>
          </p:cNvSpPr>
          <p:nvPr>
            <p:ph type="title"/>
          </p:nvPr>
        </p:nvSpPr>
        <p:spPr/>
        <p:txBody>
          <a:bodyPr/>
          <a:lstStyle/>
          <a:p>
            <a:r>
              <a:rPr lang="en-US" dirty="0"/>
              <a:t>Demonstration</a:t>
            </a:r>
          </a:p>
        </p:txBody>
      </p:sp>
      <p:pic>
        <p:nvPicPr>
          <p:cNvPr id="19461" name="Picture 8" descr="PIIP.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grpSp>
        <p:nvGrpSpPr>
          <p:cNvPr id="2" name="Group 10"/>
          <p:cNvGrpSpPr>
            <a:grpSpLocks/>
          </p:cNvGrpSpPr>
          <p:nvPr/>
        </p:nvGrpSpPr>
        <p:grpSpPr bwMode="auto">
          <a:xfrm>
            <a:off x="3003939" y="2009557"/>
            <a:ext cx="3155950" cy="3792756"/>
            <a:chOff x="1117635" y="1978025"/>
            <a:chExt cx="3155915" cy="3792156"/>
          </a:xfrm>
        </p:grpSpPr>
        <p:sp>
          <p:nvSpPr>
            <p:cNvPr id="13" name="TextBox 12"/>
            <p:cNvSpPr txBox="1"/>
            <p:nvPr/>
          </p:nvSpPr>
          <p:spPr>
            <a:xfrm>
              <a:off x="1117635" y="5123952"/>
              <a:ext cx="3120990" cy="646229"/>
            </a:xfrm>
            <a:prstGeom prst="rect">
              <a:avLst/>
            </a:prstGeom>
            <a:noFill/>
          </p:spPr>
          <p:txBody>
            <a:bodyPr>
              <a:spAutoFit/>
            </a:bodyPr>
            <a:lstStyle/>
            <a:p>
              <a:pPr algn="ctr">
                <a:defRPr/>
              </a:pPr>
              <a:r>
                <a:rPr lang="en-US" b="1" dirty="0">
                  <a:latin typeface="+mn-lt"/>
                </a:rPr>
                <a:t>A parent’s upcoming deployment</a:t>
              </a:r>
            </a:p>
          </p:txBody>
        </p:sp>
        <p:grpSp>
          <p:nvGrpSpPr>
            <p:cNvPr id="5" name="Group 10"/>
            <p:cNvGrpSpPr>
              <a:grpSpLocks/>
            </p:cNvGrpSpPr>
            <p:nvPr/>
          </p:nvGrpSpPr>
          <p:grpSpPr bwMode="auto">
            <a:xfrm>
              <a:off x="1162050" y="1978025"/>
              <a:ext cx="3111500" cy="3111500"/>
              <a:chOff x="1162050" y="1978025"/>
              <a:chExt cx="3111500" cy="3111500"/>
            </a:xfrm>
          </p:grpSpPr>
          <p:pic>
            <p:nvPicPr>
              <p:cNvPr id="16" name="Picture 7" descr="Movie Icon"/>
              <p:cNvPicPr>
                <a:picLocks noChangeAspect="1" noChangeArrowheads="1"/>
              </p:cNvPicPr>
              <p:nvPr/>
            </p:nvPicPr>
            <p:blipFill>
              <a:blip r:embed="rId4" cstate="print"/>
              <a:srcRect/>
              <a:stretch>
                <a:fillRect/>
              </a:stretch>
            </p:blipFill>
            <p:spPr bwMode="auto">
              <a:xfrm>
                <a:off x="1162050" y="1978025"/>
                <a:ext cx="3111500" cy="3111500"/>
              </a:xfrm>
              <a:prstGeom prst="rect">
                <a:avLst/>
              </a:prstGeom>
              <a:noFill/>
              <a:ln w="9525">
                <a:noFill/>
                <a:miter lim="800000"/>
                <a:headEnd/>
                <a:tailEnd/>
              </a:ln>
            </p:spPr>
          </p:pic>
          <p:sp>
            <p:nvSpPr>
              <p:cNvPr id="17" name="Rectangle 16"/>
              <p:cNvSpPr/>
              <p:nvPr/>
            </p:nvSpPr>
            <p:spPr>
              <a:xfrm>
                <a:off x="1625630" y="3685905"/>
                <a:ext cx="2105001" cy="94441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5" name="TextBox 14"/>
            <p:cNvSpPr txBox="1"/>
            <p:nvPr/>
          </p:nvSpPr>
          <p:spPr>
            <a:xfrm>
              <a:off x="1639916" y="3865265"/>
              <a:ext cx="2046265" cy="585694"/>
            </a:xfrm>
            <a:prstGeom prst="rect">
              <a:avLst/>
            </a:prstGeom>
            <a:noFill/>
          </p:spPr>
          <p:txBody>
            <a:bodyPr anchor="ctr">
              <a:spAutoFit/>
            </a:bodyPr>
            <a:lstStyle/>
            <a:p>
              <a:pPr algn="ctr">
                <a:defRPr/>
              </a:pPr>
              <a:r>
                <a:rPr lang="en-US" sz="3200" b="1" dirty="0">
                  <a:solidFill>
                    <a:schemeClr val="bg1"/>
                  </a:solidFill>
                  <a:latin typeface="+mn-lt"/>
                </a:rPr>
                <a:t>DEMO</a:t>
              </a:r>
            </a:p>
          </p:txBody>
        </p:sp>
      </p:grpSp>
      <p:sp>
        <p:nvSpPr>
          <p:cNvPr id="12" name="Rectangle 11"/>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t>Demonstration …</a:t>
            </a:r>
            <a:r>
              <a:rPr lang="en-US" sz="1800" dirty="0"/>
              <a:t>   (continued)</a:t>
            </a:r>
            <a:endParaRPr lang="en-US" dirty="0"/>
          </a:p>
        </p:txBody>
      </p:sp>
      <p:sp>
        <p:nvSpPr>
          <p:cNvPr id="4" name="Slide Number Placeholder 3"/>
          <p:cNvSpPr>
            <a:spLocks noGrp="1"/>
          </p:cNvSpPr>
          <p:nvPr>
            <p:ph type="sldNum" sz="quarter" idx="11"/>
          </p:nvPr>
        </p:nvSpPr>
        <p:spPr/>
        <p:txBody>
          <a:bodyPr/>
          <a:lstStyle/>
          <a:p>
            <a:pPr>
              <a:defRPr/>
            </a:pPr>
            <a:fld id="{0C9D23E7-A1AB-40A4-9463-DA6E5025A5C6}" type="slidenum">
              <a:rPr lang="en-US" smtClean="0"/>
              <a:pPr>
                <a:defRPr/>
              </a:pPr>
              <a:t>144</a:t>
            </a:fld>
            <a:endParaRPr lang="en-US" dirty="0"/>
          </a:p>
        </p:txBody>
      </p:sp>
      <p:sp>
        <p:nvSpPr>
          <p:cNvPr id="5" name="Rectangle 4"/>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grpSp>
        <p:nvGrpSpPr>
          <p:cNvPr id="6" name="Group 10"/>
          <p:cNvGrpSpPr>
            <a:grpSpLocks/>
          </p:cNvGrpSpPr>
          <p:nvPr/>
        </p:nvGrpSpPr>
        <p:grpSpPr bwMode="auto">
          <a:xfrm>
            <a:off x="3003939" y="2009557"/>
            <a:ext cx="3155950" cy="3792756"/>
            <a:chOff x="1117635" y="1978025"/>
            <a:chExt cx="3155915" cy="3792156"/>
          </a:xfrm>
        </p:grpSpPr>
        <p:sp>
          <p:nvSpPr>
            <p:cNvPr id="7" name="TextBox 6"/>
            <p:cNvSpPr txBox="1"/>
            <p:nvPr/>
          </p:nvSpPr>
          <p:spPr>
            <a:xfrm>
              <a:off x="1117635" y="5123952"/>
              <a:ext cx="3120990" cy="646229"/>
            </a:xfrm>
            <a:prstGeom prst="rect">
              <a:avLst/>
            </a:prstGeom>
            <a:noFill/>
          </p:spPr>
          <p:txBody>
            <a:bodyPr>
              <a:spAutoFit/>
            </a:bodyPr>
            <a:lstStyle/>
            <a:p>
              <a:pPr algn="ctr">
                <a:defRPr/>
              </a:pPr>
              <a:r>
                <a:rPr lang="en-US" b="1" dirty="0">
                  <a:latin typeface="+mn-lt"/>
                </a:rPr>
                <a:t>A parent’s upcoming deployment</a:t>
              </a:r>
            </a:p>
          </p:txBody>
        </p:sp>
        <p:grpSp>
          <p:nvGrpSpPr>
            <p:cNvPr id="8" name="Group 10"/>
            <p:cNvGrpSpPr>
              <a:grpSpLocks/>
            </p:cNvGrpSpPr>
            <p:nvPr/>
          </p:nvGrpSpPr>
          <p:grpSpPr bwMode="auto">
            <a:xfrm>
              <a:off x="1162050" y="1978025"/>
              <a:ext cx="3111500" cy="3111500"/>
              <a:chOff x="1162050" y="1978025"/>
              <a:chExt cx="3111500" cy="3111500"/>
            </a:xfrm>
          </p:grpSpPr>
          <p:pic>
            <p:nvPicPr>
              <p:cNvPr id="10" name="Picture 7" descr="Movie Icon"/>
              <p:cNvPicPr>
                <a:picLocks noChangeAspect="1" noChangeArrowheads="1"/>
              </p:cNvPicPr>
              <p:nvPr/>
            </p:nvPicPr>
            <p:blipFill>
              <a:blip r:embed="rId3" cstate="print"/>
              <a:srcRect/>
              <a:stretch>
                <a:fillRect/>
              </a:stretch>
            </p:blipFill>
            <p:spPr bwMode="auto">
              <a:xfrm>
                <a:off x="1162050" y="1978025"/>
                <a:ext cx="3111500" cy="3111500"/>
              </a:xfrm>
              <a:prstGeom prst="rect">
                <a:avLst/>
              </a:prstGeom>
              <a:noFill/>
              <a:ln w="9525">
                <a:noFill/>
                <a:miter lim="800000"/>
                <a:headEnd/>
                <a:tailEnd/>
              </a:ln>
            </p:spPr>
          </p:pic>
          <p:sp>
            <p:nvSpPr>
              <p:cNvPr id="11" name="Rectangle 10"/>
              <p:cNvSpPr/>
              <p:nvPr/>
            </p:nvSpPr>
            <p:spPr>
              <a:xfrm>
                <a:off x="1625630" y="3685905"/>
                <a:ext cx="2105001" cy="94441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9" name="TextBox 8"/>
            <p:cNvSpPr txBox="1"/>
            <p:nvPr/>
          </p:nvSpPr>
          <p:spPr>
            <a:xfrm>
              <a:off x="1639916" y="3865265"/>
              <a:ext cx="2046265" cy="585694"/>
            </a:xfrm>
            <a:prstGeom prst="rect">
              <a:avLst/>
            </a:prstGeom>
            <a:noFill/>
          </p:spPr>
          <p:txBody>
            <a:bodyPr anchor="ctr">
              <a:spAutoFit/>
            </a:bodyPr>
            <a:lstStyle/>
            <a:p>
              <a:pPr algn="ctr">
                <a:defRPr/>
              </a:pPr>
              <a:r>
                <a:rPr lang="en-US" sz="3200" b="1" dirty="0">
                  <a:solidFill>
                    <a:schemeClr val="bg1"/>
                  </a:solidFill>
                  <a:latin typeface="+mn-lt"/>
                </a:rPr>
                <a:t>DEMO</a:t>
              </a:r>
            </a:p>
          </p:txBody>
        </p:sp>
      </p:gr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1023" t="22450" r="3057" b="17265"/>
          <a:stretch/>
        </p:blipFill>
        <p:spPr>
          <a:xfrm>
            <a:off x="2666698" y="1227067"/>
            <a:ext cx="3810603" cy="5129283"/>
          </a:xfrm>
          <a:prstGeom prst="rect">
            <a:avLst/>
          </a:prstGeom>
        </p:spPr>
      </p:pic>
      <p:sp>
        <p:nvSpPr>
          <p:cNvPr id="4" name="Slide Number Placeholder 3"/>
          <p:cNvSpPr>
            <a:spLocks noGrp="1"/>
          </p:cNvSpPr>
          <p:nvPr>
            <p:ph type="sldNum" sz="quarter" idx="11"/>
          </p:nvPr>
        </p:nvSpPr>
        <p:spPr/>
        <p:txBody>
          <a:bodyPr/>
          <a:lstStyle/>
          <a:p>
            <a:pPr>
              <a:defRPr/>
            </a:pPr>
            <a:fld id="{00B9999D-CD3E-4597-AE03-AF6C9C65A8A0}" type="slidenum">
              <a:rPr lang="en-US" smtClean="0"/>
              <a:pPr>
                <a:defRPr/>
              </a:pPr>
              <a:t>145</a:t>
            </a:fld>
            <a:endParaRPr lang="en-US" dirty="0"/>
          </a:p>
        </p:txBody>
      </p:sp>
      <p:sp>
        <p:nvSpPr>
          <p:cNvPr id="19460" name="Title 2"/>
          <p:cNvSpPr>
            <a:spLocks noGrp="1"/>
          </p:cNvSpPr>
          <p:nvPr>
            <p:ph type="title"/>
          </p:nvPr>
        </p:nvSpPr>
        <p:spPr/>
        <p:txBody>
          <a:bodyPr/>
          <a:lstStyle/>
          <a:p>
            <a:r>
              <a:rPr lang="en-US" dirty="0"/>
              <a:t>Workbook Activity (page 52):</a:t>
            </a:r>
            <a:br>
              <a:rPr lang="en-US" dirty="0"/>
            </a:br>
            <a:r>
              <a:rPr lang="en-US" dirty="0"/>
              <a:t>Put it in Perspective Example</a:t>
            </a:r>
          </a:p>
        </p:txBody>
      </p:sp>
      <p:pic>
        <p:nvPicPr>
          <p:cNvPr id="19461" name="Picture 8" descr="PIIP.png"/>
          <p:cNvPicPr>
            <a:picLocks noChangeAspect="1"/>
          </p:cNvPicPr>
          <p:nvPr/>
        </p:nvPicPr>
        <p:blipFill>
          <a:blip r:embed="rId4" cstate="print"/>
          <a:srcRect/>
          <a:stretch>
            <a:fillRect/>
          </a:stretch>
        </p:blipFill>
        <p:spPr bwMode="auto">
          <a:xfrm>
            <a:off x="457200" y="141288"/>
            <a:ext cx="684213"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t>Put it in Perspective Example </a:t>
            </a:r>
            <a:r>
              <a:rPr lang="en-US" sz="1800" dirty="0"/>
              <a:t>(continued)</a:t>
            </a:r>
            <a:endParaRPr lang="en-US" dirty="0"/>
          </a:p>
        </p:txBody>
      </p:sp>
      <p:sp>
        <p:nvSpPr>
          <p:cNvPr id="4" name="Slide Number Placeholder 3"/>
          <p:cNvSpPr>
            <a:spLocks noGrp="1"/>
          </p:cNvSpPr>
          <p:nvPr>
            <p:ph type="sldNum" sz="quarter" idx="11"/>
          </p:nvPr>
        </p:nvSpPr>
        <p:spPr/>
        <p:txBody>
          <a:bodyPr/>
          <a:lstStyle/>
          <a:p>
            <a:pPr>
              <a:defRPr/>
            </a:pPr>
            <a:fld id="{0C9D23E7-A1AB-40A4-9463-DA6E5025A5C6}" type="slidenum">
              <a:rPr lang="en-US" smtClean="0"/>
              <a:pPr>
                <a:defRPr/>
              </a:pPr>
              <a:t>146</a:t>
            </a:fld>
            <a:endParaRPr lang="en-US" dirty="0"/>
          </a:p>
        </p:txBody>
      </p:sp>
      <p:sp>
        <p:nvSpPr>
          <p:cNvPr id="5" name="Rectangle 4"/>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6" name="Picture 5"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1023" t="22450" r="3057" b="17265"/>
          <a:stretch/>
        </p:blipFill>
        <p:spPr>
          <a:xfrm>
            <a:off x="2666698" y="1227067"/>
            <a:ext cx="3810603" cy="5129283"/>
          </a:xfrm>
          <a:prstGeom prst="rect">
            <a:avLst/>
          </a:prstGeom>
        </p:spPr>
      </p:pic>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p:nvPr>
        </p:nvSpPr>
        <p:spPr/>
        <p:txBody>
          <a:bodyPr/>
          <a:lstStyle/>
          <a:p>
            <a:r>
              <a:rPr lang="en-US" altLang="en-US" dirty="0"/>
              <a:t>Workbook Activity (page 53):</a:t>
            </a:r>
            <a:br>
              <a:rPr lang="en-US" altLang="en-US" dirty="0"/>
            </a:br>
            <a:r>
              <a:rPr lang="en-US" altLang="en-US" dirty="0"/>
              <a:t>Put it in Perspective Practice</a:t>
            </a:r>
          </a:p>
        </p:txBody>
      </p:sp>
      <p:sp>
        <p:nvSpPr>
          <p:cNvPr id="2" name="Slide Number Placeholder 1"/>
          <p:cNvSpPr>
            <a:spLocks noGrp="1"/>
          </p:cNvSpPr>
          <p:nvPr>
            <p:ph type="sldNum" sz="quarter" idx="14"/>
          </p:nvPr>
        </p:nvSpPr>
        <p:spPr/>
        <p:txBody>
          <a:bodyPr/>
          <a:lstStyle/>
          <a:p>
            <a:pPr>
              <a:defRPr/>
            </a:pPr>
            <a:fld id="{C0A19271-FE77-408D-9087-F23D0FEC9A21}" type="slidenum">
              <a:rPr lang="en-US" smtClean="0"/>
              <a:pPr>
                <a:defRPr/>
              </a:pPr>
              <a:t>147</a:t>
            </a:fld>
            <a:endParaRPr lang="en-US" dirty="0"/>
          </a:p>
        </p:txBody>
      </p:sp>
      <p:pic>
        <p:nvPicPr>
          <p:cNvPr id="26629" name="Picture 5" descr="PIIP.png"/>
          <p:cNvPicPr>
            <a:picLocks noChangeAspect="1"/>
          </p:cNvPicPr>
          <p:nvPr/>
        </p:nvPicPr>
        <p:blipFill>
          <a:blip r:embed="rId3" cstate="print"/>
          <a:srcRect/>
          <a:stretch>
            <a:fillRect/>
          </a:stretch>
        </p:blipFill>
        <p:spPr bwMode="auto">
          <a:xfrm>
            <a:off x="457200" y="55563"/>
            <a:ext cx="684213" cy="822325"/>
          </a:xfrm>
          <a:prstGeom prst="rect">
            <a:avLst/>
          </a:prstGeom>
          <a:noFill/>
          <a:ln w="9525">
            <a:noFill/>
            <a:miter lim="800000"/>
            <a:headEnd/>
            <a:tailEnd/>
          </a:ln>
        </p:spPr>
      </p:pic>
      <p:pic>
        <p:nvPicPr>
          <p:cNvPr id="4" name="Picture 3"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0830" t="22906" r="3444" b="16923"/>
          <a:stretch/>
        </p:blipFill>
        <p:spPr>
          <a:xfrm>
            <a:off x="2666698" y="1223703"/>
            <a:ext cx="3810603" cy="5132647"/>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spd="slow"/>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2E87E3E1-0915-4F03-BFF2-45E01D6C5EE6}" type="slidenum">
              <a:rPr lang="en-US" smtClean="0"/>
              <a:pPr>
                <a:defRPr/>
              </a:pPr>
              <a:t>148</a:t>
            </a:fld>
            <a:endParaRPr lang="en-US" dirty="0"/>
          </a:p>
        </p:txBody>
      </p:sp>
      <p:sp>
        <p:nvSpPr>
          <p:cNvPr id="21508" name="Title 2"/>
          <p:cNvSpPr>
            <a:spLocks noGrp="1"/>
          </p:cNvSpPr>
          <p:nvPr>
            <p:ph type="title"/>
          </p:nvPr>
        </p:nvSpPr>
        <p:spPr/>
        <p:txBody>
          <a:bodyPr/>
          <a:lstStyle/>
          <a:p>
            <a:r>
              <a:rPr lang="en-US" dirty="0"/>
              <a:t>Workbook Activity (page 54):</a:t>
            </a:r>
            <a:br>
              <a:rPr lang="en-US" dirty="0"/>
            </a:br>
            <a:r>
              <a:rPr lang="en-US" dirty="0"/>
              <a:t>Make it Personal</a:t>
            </a:r>
          </a:p>
        </p:txBody>
      </p:sp>
      <p:pic>
        <p:nvPicPr>
          <p:cNvPr id="21509" name="Picture 8" descr="PIIP.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7392" t="32365" r="7023" b="23761"/>
          <a:stretch/>
        </p:blipFill>
        <p:spPr>
          <a:xfrm>
            <a:off x="2664368" y="1412262"/>
            <a:ext cx="3827171" cy="5028876"/>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5"/>
          <p:cNvSpPr>
            <a:spLocks noGrp="1"/>
          </p:cNvSpPr>
          <p:nvPr>
            <p:ph type="title"/>
          </p:nvPr>
        </p:nvSpPr>
        <p:spPr/>
        <p:txBody>
          <a:bodyPr/>
          <a:lstStyle/>
          <a:p>
            <a:r>
              <a:rPr lang="en-US" altLang="en-US" dirty="0"/>
              <a:t>11) MG Cover Page</a:t>
            </a:r>
          </a:p>
        </p:txBody>
      </p:sp>
      <p:sp>
        <p:nvSpPr>
          <p:cNvPr id="7" name="Slide Number Placeholder 6"/>
          <p:cNvSpPr>
            <a:spLocks noGrp="1"/>
          </p:cNvSpPr>
          <p:nvPr>
            <p:ph type="sldNum" sz="quarter" idx="14"/>
          </p:nvPr>
        </p:nvSpPr>
        <p:spPr/>
        <p:txBody>
          <a:bodyPr/>
          <a:lstStyle/>
          <a:p>
            <a:pPr>
              <a:defRPr/>
            </a:pPr>
            <a:fld id="{DB2CE247-7848-4A33-BEB3-09630AE75B11}" type="slidenum">
              <a:rPr lang="en-US" smtClean="0"/>
              <a:pPr>
                <a:defRPr/>
              </a:pPr>
              <a:t>149</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a:t>Workbook Activity (page 8): </a:t>
            </a:r>
            <a:br>
              <a:rPr lang="en-US" dirty="0"/>
            </a:br>
            <a:r>
              <a:rPr lang="en-US" dirty="0"/>
              <a:t>Make it Personal</a:t>
            </a:r>
          </a:p>
        </p:txBody>
      </p:sp>
      <p:sp>
        <p:nvSpPr>
          <p:cNvPr id="4" name="Slide Number Placeholder 3"/>
          <p:cNvSpPr>
            <a:spLocks noGrp="1"/>
          </p:cNvSpPr>
          <p:nvPr>
            <p:ph type="sldNum" sz="quarter" idx="11"/>
          </p:nvPr>
        </p:nvSpPr>
        <p:spPr/>
        <p:txBody>
          <a:bodyPr/>
          <a:lstStyle/>
          <a:p>
            <a:pPr>
              <a:defRPr/>
            </a:pPr>
            <a:fld id="{18D1D619-15D9-4218-AE19-5631C7EDF511}" type="slidenum">
              <a:rPr lang="en-US" smtClean="0"/>
              <a:pPr>
                <a:defRPr/>
              </a:pPr>
              <a:t>15</a:t>
            </a:fld>
            <a:endParaRPr lang="en-US" dirty="0"/>
          </a:p>
        </p:txBody>
      </p:sp>
      <p:pic>
        <p:nvPicPr>
          <p:cNvPr id="18437" name="Picture 5" descr="HTGS.png"/>
          <p:cNvPicPr>
            <a:picLocks noChangeAspect="1"/>
          </p:cNvPicPr>
          <p:nvPr/>
        </p:nvPicPr>
        <p:blipFill>
          <a:blip r:embed="rId3" cstate="print"/>
          <a:srcRect/>
          <a:stretch>
            <a:fillRect/>
          </a:stretch>
        </p:blipFill>
        <p:spPr bwMode="auto">
          <a:xfrm>
            <a:off x="457200" y="146050"/>
            <a:ext cx="684213"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8" name="Picture 7" descr="B - reviewed CSF2_TeenCurriculum_2HRWORKSHOP_ParticipantGuideV2_1 2_AUG14 V4_1.pptx - PowerPoint"/>
          <p:cNvPicPr>
            <a:picLocks noChangeAspect="1"/>
          </p:cNvPicPr>
          <p:nvPr/>
        </p:nvPicPr>
        <p:blipFill rotWithShape="1">
          <a:blip r:embed="rId4">
            <a:extLst>
              <a:ext uri="{28A0092B-C50C-407E-A947-70E740481C1C}">
                <a14:useLocalDpi xmlns:a14="http://schemas.microsoft.com/office/drawing/2010/main" val="0"/>
              </a:ext>
            </a:extLst>
          </a:blip>
          <a:srcRect l="10181" t="26284" r="8209" b="4360"/>
          <a:stretch/>
        </p:blipFill>
        <p:spPr>
          <a:xfrm>
            <a:off x="2692711" y="1410119"/>
            <a:ext cx="3752967" cy="4962632"/>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11) MG Key Terms</a:t>
            </a:r>
          </a:p>
        </p:txBody>
      </p:sp>
      <p:sp>
        <p:nvSpPr>
          <p:cNvPr id="7" name="Slide Number Placeholder 6"/>
          <p:cNvSpPr>
            <a:spLocks noGrp="1"/>
          </p:cNvSpPr>
          <p:nvPr>
            <p:ph type="sldNum" sz="quarter" idx="14"/>
          </p:nvPr>
        </p:nvSpPr>
        <p:spPr/>
        <p:txBody>
          <a:bodyPr/>
          <a:lstStyle/>
          <a:p>
            <a:pPr>
              <a:defRPr/>
            </a:pPr>
            <a:fld id="{01289D0A-0761-4E76-9223-5B27A5410391}" type="slidenum">
              <a:rPr lang="en-US" smtClean="0"/>
              <a:pPr>
                <a:defRPr/>
              </a:pPr>
              <a:t>150</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Workbook Activity (age. 55):</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180AF6CA-6A18-4BB3-9C7E-2B1FEDA69ABC}" type="slidenum">
              <a:rPr lang="en-US" smtClean="0"/>
              <a:pPr>
                <a:defRPr/>
              </a:pPr>
              <a:t>151</a:t>
            </a:fld>
            <a:endParaRPr lang="en-US" dirty="0"/>
          </a:p>
        </p:txBody>
      </p:sp>
      <p:pic>
        <p:nvPicPr>
          <p:cNvPr id="14341" name="Picture 5" descr="HTGS.png"/>
          <p:cNvPicPr>
            <a:picLocks noChangeAspect="1"/>
          </p:cNvPicPr>
          <p:nvPr/>
        </p:nvPicPr>
        <p:blipFill>
          <a:blip r:embed="rId3" cstate="print"/>
          <a:srcRect/>
          <a:stretch>
            <a:fillRect/>
          </a:stretch>
        </p:blipFill>
        <p:spPr bwMode="auto">
          <a:xfrm>
            <a:off x="457200" y="146050"/>
            <a:ext cx="684213"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7392" t="32365" r="6800" b="23647"/>
          <a:stretch/>
        </p:blipFill>
        <p:spPr>
          <a:xfrm>
            <a:off x="2682875" y="1417638"/>
            <a:ext cx="3814763" cy="5008499"/>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5"/>
          <p:cNvSpPr>
            <a:spLocks noGrp="1"/>
          </p:cNvSpPr>
          <p:nvPr>
            <p:ph type="title"/>
          </p:nvPr>
        </p:nvSpPr>
        <p:spPr/>
        <p:txBody>
          <a:bodyPr/>
          <a:lstStyle/>
          <a:p>
            <a:r>
              <a:rPr lang="en-US" altLang="en-US" dirty="0"/>
              <a:t>Mental Games</a:t>
            </a:r>
          </a:p>
        </p:txBody>
      </p:sp>
      <p:sp>
        <p:nvSpPr>
          <p:cNvPr id="4" name="Slide Number Placeholder 3"/>
          <p:cNvSpPr>
            <a:spLocks noGrp="1"/>
          </p:cNvSpPr>
          <p:nvPr>
            <p:ph type="sldNum" sz="quarter" idx="14"/>
          </p:nvPr>
        </p:nvSpPr>
        <p:spPr/>
        <p:txBody>
          <a:bodyPr/>
          <a:lstStyle/>
          <a:p>
            <a:pPr>
              <a:defRPr/>
            </a:pPr>
            <a:fld id="{930FAB49-0479-4718-A7EF-361860368F4C}" type="slidenum">
              <a:rPr lang="en-US" smtClean="0"/>
              <a:pPr>
                <a:defRPr/>
              </a:pPr>
              <a:t>152</a:t>
            </a:fld>
            <a:endParaRPr lang="en-US" dirty="0"/>
          </a:p>
        </p:txBody>
      </p:sp>
      <p:pic>
        <p:nvPicPr>
          <p:cNvPr id="15364" name="Picture 6" descr="S:\0Resilience\Army\MRT V 3.0 Devel\Final\Icons\Mental_Games.png"/>
          <p:cNvPicPr>
            <a:picLocks noChangeAspect="1" noChangeArrowheads="1"/>
          </p:cNvPicPr>
          <p:nvPr/>
        </p:nvPicPr>
        <p:blipFill>
          <a:blip r:embed="rId3" cstate="print"/>
          <a:srcRect/>
          <a:stretch>
            <a:fillRect/>
          </a:stretch>
        </p:blipFill>
        <p:spPr bwMode="auto">
          <a:xfrm>
            <a:off x="2870200" y="1836738"/>
            <a:ext cx="3416300" cy="4114800"/>
          </a:xfrm>
          <a:prstGeom prst="rect">
            <a:avLst/>
          </a:prstGeom>
          <a:noFill/>
          <a:ln w="9525">
            <a:noFill/>
            <a:miter lim="800000"/>
            <a:headEnd/>
            <a:tailEnd/>
          </a:ln>
        </p:spPr>
      </p:pic>
      <p:pic>
        <p:nvPicPr>
          <p:cNvPr id="15366" name="Picture 5" descr="Mental_Games.png"/>
          <p:cNvPicPr>
            <a:picLocks noChangeAspect="1"/>
          </p:cNvPicPr>
          <p:nvPr/>
        </p:nvPicPr>
        <p:blipFill>
          <a:blip r:embed="rId4" cstate="print"/>
          <a:srcRect/>
          <a:stretch>
            <a:fillRect/>
          </a:stretch>
        </p:blipFill>
        <p:spPr bwMode="auto">
          <a:xfrm>
            <a:off x="457200" y="141288"/>
            <a:ext cx="684213" cy="822325"/>
          </a:xfrm>
          <a:prstGeom prst="rect">
            <a:avLst/>
          </a:prstGeom>
          <a:noFill/>
          <a:ln w="9525">
            <a:noFill/>
            <a:miter lim="800000"/>
            <a:headEnd/>
            <a:tailEnd/>
          </a:ln>
        </p:spPr>
      </p:pic>
      <p:sp>
        <p:nvSpPr>
          <p:cNvPr id="11" name="Rounded Rectangle 10"/>
          <p:cNvSpPr/>
          <p:nvPr/>
        </p:nvSpPr>
        <p:spPr>
          <a:xfrm>
            <a:off x="3180908" y="919717"/>
            <a:ext cx="2819400" cy="381001"/>
          </a:xfrm>
          <a:prstGeom prst="roundRect">
            <a:avLst/>
          </a:prstGeom>
          <a:solidFill>
            <a:srgbClr val="00B05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59" tIns="45679" rIns="91359" bIns="45679" anchor="ctr"/>
          <a:lstStyle/>
          <a:p>
            <a:pPr algn="ctr">
              <a:defRPr/>
            </a:pPr>
            <a:r>
              <a:rPr lang="en-US" sz="1900" dirty="0"/>
              <a:t>Self-regulation</a:t>
            </a:r>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a:xfrm>
            <a:off x="0" y="-1588"/>
            <a:ext cx="9144000" cy="1066801"/>
          </a:xfrm>
        </p:spPr>
        <p:txBody>
          <a:bodyPr/>
          <a:lstStyle/>
          <a:p>
            <a:r>
              <a:rPr lang="en-US" dirty="0"/>
              <a:t>Mental Games</a:t>
            </a:r>
          </a:p>
        </p:txBody>
      </p:sp>
      <p:sp>
        <p:nvSpPr>
          <p:cNvPr id="175107" name="Text Placeholder 3"/>
          <p:cNvSpPr>
            <a:spLocks noGrp="1"/>
          </p:cNvSpPr>
          <p:nvPr>
            <p:ph type="body" sz="quarter" idx="12"/>
          </p:nvPr>
        </p:nvSpPr>
        <p:spPr>
          <a:xfrm>
            <a:off x="207107" y="1263693"/>
            <a:ext cx="7487926" cy="5029200"/>
          </a:xfrm>
        </p:spPr>
        <p:txBody>
          <a:bodyPr/>
          <a:lstStyle/>
          <a:p>
            <a:pPr>
              <a:defRPr/>
            </a:pPr>
            <a:r>
              <a:rPr lang="en-US" dirty="0"/>
              <a:t>Mental games are used as a quick distraction from counterproductive (</a:t>
            </a:r>
            <a:r>
              <a:rPr lang="en-US" b="1" dirty="0">
                <a:solidFill>
                  <a:srgbClr val="FF0000"/>
                </a:solidFill>
              </a:rPr>
              <a:t>unhelpful</a:t>
            </a:r>
            <a:r>
              <a:rPr lang="en-US" dirty="0"/>
              <a:t>) thoughts that are interfering with a task at hand (</a:t>
            </a:r>
            <a:r>
              <a:rPr lang="en-US" b="1" dirty="0">
                <a:solidFill>
                  <a:srgbClr val="FF0000"/>
                </a:solidFill>
              </a:rPr>
              <a:t>something you’re about to do</a:t>
            </a:r>
            <a:r>
              <a:rPr lang="en-US" dirty="0"/>
              <a:t>)</a:t>
            </a:r>
          </a:p>
          <a:p>
            <a:pPr>
              <a:defRPr/>
            </a:pPr>
            <a:endParaRPr lang="en-US" sz="2600" dirty="0"/>
          </a:p>
          <a:p>
            <a:pPr>
              <a:defRPr/>
            </a:pPr>
            <a:r>
              <a:rPr lang="en-US" dirty="0"/>
              <a:t>Mental Games must:</a:t>
            </a:r>
          </a:p>
          <a:p>
            <a:pPr lvl="1">
              <a:defRPr/>
            </a:pPr>
            <a:r>
              <a:rPr lang="en-US" sz="2400" dirty="0"/>
              <a:t>Engage your full attention</a:t>
            </a:r>
          </a:p>
          <a:p>
            <a:pPr lvl="1">
              <a:defRPr/>
            </a:pPr>
            <a:r>
              <a:rPr lang="en-US" sz="2400" dirty="0"/>
              <a:t>Be challenging and fun</a:t>
            </a:r>
          </a:p>
          <a:p>
            <a:pPr lvl="1">
              <a:defRPr/>
            </a:pPr>
            <a:r>
              <a:rPr lang="en-US" sz="2400" dirty="0"/>
              <a:t>Be done within a few minutes</a:t>
            </a:r>
          </a:p>
          <a:p>
            <a:pPr marL="457159" lvl="1" indent="0">
              <a:buFont typeface="Arial" pitchFamily="34" charset="0"/>
              <a:buNone/>
              <a:defRPr/>
            </a:pPr>
            <a:endParaRPr lang="en-US" sz="2600" dirty="0"/>
          </a:p>
          <a:p>
            <a:pPr marL="0" indent="0">
              <a:buFont typeface="Wingdings" pitchFamily="2" charset="2"/>
              <a:buNone/>
              <a:defRPr/>
            </a:pPr>
            <a:endParaRPr lang="en-US" sz="2600" dirty="0">
              <a:solidFill>
                <a:srgbClr val="FF0000"/>
              </a:solidFill>
            </a:endParaRPr>
          </a:p>
        </p:txBody>
      </p:sp>
      <p:sp>
        <p:nvSpPr>
          <p:cNvPr id="4" name="Slide Number Placeholder 3"/>
          <p:cNvSpPr>
            <a:spLocks noGrp="1"/>
          </p:cNvSpPr>
          <p:nvPr>
            <p:ph type="sldNum" sz="quarter" idx="14"/>
          </p:nvPr>
        </p:nvSpPr>
        <p:spPr/>
        <p:txBody>
          <a:bodyPr/>
          <a:lstStyle/>
          <a:p>
            <a:pPr>
              <a:defRPr/>
            </a:pPr>
            <a:fld id="{F2B78D46-6B2C-4E71-A15D-BF89E76E7EF1}" type="slidenum">
              <a:rPr lang="en-US"/>
              <a:pPr>
                <a:defRPr/>
              </a:pPr>
              <a:t>153</a:t>
            </a:fld>
            <a:endParaRPr lang="en-US" dirty="0"/>
          </a:p>
        </p:txBody>
      </p:sp>
      <p:pic>
        <p:nvPicPr>
          <p:cNvPr id="16389" name="Picture 4" descr="http://3.bp.blogspot.com/_1PfZk7uQzXc/S6pzeYWxpTI/AAAAAAAABJk/e_ToGV3VZIQ/s1600/mindgame.gif">
            <a:hlinkClick r:id="rId3"/>
          </p:cNvPr>
          <p:cNvPicPr>
            <a:picLocks noChangeAspect="1" noChangeArrowheads="1"/>
          </p:cNvPicPr>
          <p:nvPr/>
        </p:nvPicPr>
        <p:blipFill>
          <a:blip r:embed="rId4" cstate="print"/>
          <a:srcRect/>
          <a:stretch>
            <a:fillRect/>
          </a:stretch>
        </p:blipFill>
        <p:spPr bwMode="auto">
          <a:xfrm>
            <a:off x="7640324" y="1300162"/>
            <a:ext cx="1284288" cy="1522413"/>
          </a:xfrm>
          <a:prstGeom prst="rect">
            <a:avLst/>
          </a:prstGeom>
          <a:noFill/>
          <a:ln w="9525">
            <a:noFill/>
            <a:miter lim="800000"/>
            <a:headEnd/>
            <a:tailEnd/>
          </a:ln>
        </p:spPr>
      </p:pic>
      <p:cxnSp>
        <p:nvCxnSpPr>
          <p:cNvPr id="9" name="Straight Connector 8"/>
          <p:cNvCxnSpPr/>
          <p:nvPr/>
        </p:nvCxnSpPr>
        <p:spPr>
          <a:xfrm>
            <a:off x="3064300" y="4105886"/>
            <a:ext cx="19095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51243" y="4535617"/>
            <a:ext cx="17312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64000" y="4535617"/>
            <a:ext cx="50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39068" y="5005517"/>
            <a:ext cx="18567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394" name="Picture 5" descr="Mental_Games.png"/>
          <p:cNvPicPr>
            <a:picLocks noChangeAspect="1"/>
          </p:cNvPicPr>
          <p:nvPr/>
        </p:nvPicPr>
        <p:blipFill>
          <a:blip r:embed="rId5" cstate="print"/>
          <a:srcRect/>
          <a:stretch>
            <a:fillRect/>
          </a:stretch>
        </p:blipFill>
        <p:spPr bwMode="auto">
          <a:xfrm>
            <a:off x="457200" y="141288"/>
            <a:ext cx="684213" cy="822325"/>
          </a:xfrm>
          <a:prstGeom prst="rect">
            <a:avLst/>
          </a:prstGeom>
          <a:noFill/>
          <a:ln w="9525">
            <a:noFill/>
            <a:miter lim="800000"/>
            <a:headEnd/>
            <a:tailEnd/>
          </a:ln>
        </p:spPr>
      </p:pic>
      <p:grpSp>
        <p:nvGrpSpPr>
          <p:cNvPr id="2" name="Group 9"/>
          <p:cNvGrpSpPr>
            <a:grpSpLocks/>
          </p:cNvGrpSpPr>
          <p:nvPr/>
        </p:nvGrpSpPr>
        <p:grpSpPr bwMode="auto">
          <a:xfrm>
            <a:off x="-223588" y="6297734"/>
            <a:ext cx="1190626" cy="560266"/>
            <a:chOff x="-106363" y="6297734"/>
            <a:chExt cx="1190626" cy="560266"/>
          </a:xfrm>
        </p:grpSpPr>
        <p:pic>
          <p:nvPicPr>
            <p:cNvPr id="16" name="Picture 2" descr="http://peanutonthetable.com/wp-content/uploads/2013/02/notebook-and-pen.jpg">
              <a:hlinkClick r:id="rId6"/>
            </p:cNvPr>
            <p:cNvPicPr>
              <a:picLocks noChangeAspect="1" noChangeArrowheads="1"/>
            </p:cNvPicPr>
            <p:nvPr/>
          </p:nvPicPr>
          <p:blipFill>
            <a:blip r:embed="rId7" cstate="print"/>
            <a:srcRect/>
            <a:stretch>
              <a:fillRect/>
            </a:stretch>
          </p:blipFill>
          <p:spPr bwMode="auto">
            <a:xfrm>
              <a:off x="120650" y="6326188"/>
              <a:ext cx="719138" cy="531812"/>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106363" y="6297734"/>
              <a:ext cx="1190626" cy="338554"/>
            </a:xfrm>
            <a:prstGeom prst="rect">
              <a:avLst/>
            </a:prstGeom>
            <a:noFill/>
          </p:spPr>
          <p:txBody>
            <a:bodyPr>
              <a:spAutoFit/>
            </a:bodyPr>
            <a:lstStyle/>
            <a:p>
              <a:pPr algn="ctr">
                <a:defRPr/>
              </a:pPr>
              <a:r>
                <a:rPr lang="en-US" sz="800" dirty="0">
                  <a:latin typeface="+mn-lt"/>
                </a:rPr>
                <a:t>Notes</a:t>
              </a:r>
            </a:p>
            <a:p>
              <a:pPr algn="ctr">
                <a:defRPr/>
              </a:pPr>
              <a:r>
                <a:rPr lang="en-US" sz="800" dirty="0">
                  <a:latin typeface="+mn-lt"/>
                </a:rPr>
                <a:t>page 55</a:t>
              </a:r>
            </a:p>
          </p:txBody>
        </p:sp>
      </p:grpSp>
      <p:grpSp>
        <p:nvGrpSpPr>
          <p:cNvPr id="5" name="Group 4"/>
          <p:cNvGrpSpPr/>
          <p:nvPr/>
        </p:nvGrpSpPr>
        <p:grpSpPr>
          <a:xfrm>
            <a:off x="7640324" y="3102047"/>
            <a:ext cx="1284288" cy="1510563"/>
            <a:chOff x="7640324" y="3102047"/>
            <a:chExt cx="1284288" cy="1510563"/>
          </a:xfrm>
        </p:grpSpPr>
        <p:sp>
          <p:nvSpPr>
            <p:cNvPr id="22" name="Rounded Rectangle 21"/>
            <p:cNvSpPr/>
            <p:nvPr/>
          </p:nvSpPr>
          <p:spPr>
            <a:xfrm>
              <a:off x="7640324" y="3102047"/>
              <a:ext cx="1284288" cy="1510563"/>
            </a:xfrm>
            <a:prstGeom prst="roundRect">
              <a:avLst/>
            </a:prstGeom>
            <a:ln cmpd="thickThi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pic>
          <p:nvPicPr>
            <p:cNvPr id="16396" name="Picture 8" descr="http://www.aromanticsperspective.com/wp-content/uploads/2011/03/MusicNotes.jpg">
              <a:hlinkClick r:id="rId8"/>
            </p:cNvPr>
            <p:cNvPicPr>
              <a:picLocks noChangeAspect="1" noChangeArrowheads="1"/>
            </p:cNvPicPr>
            <p:nvPr/>
          </p:nvPicPr>
          <p:blipFill>
            <a:blip r:embed="rId9" cstate="print"/>
            <a:srcRect l="4440" t="6068" r="1929" b="11433"/>
            <a:stretch>
              <a:fillRect/>
            </a:stretch>
          </p:blipFill>
          <p:spPr bwMode="auto">
            <a:xfrm>
              <a:off x="7770600" y="3256370"/>
              <a:ext cx="1023736" cy="1197098"/>
            </a:xfrm>
            <a:prstGeom prst="rect">
              <a:avLst/>
            </a:prstGeom>
            <a:noFill/>
            <a:ln w="9525">
              <a:noFill/>
              <a:miter lim="800000"/>
              <a:headEnd/>
              <a:tailEnd/>
            </a:ln>
          </p:spPr>
        </p:pic>
      </p:grpSp>
      <p:grpSp>
        <p:nvGrpSpPr>
          <p:cNvPr id="3" name="Group 18"/>
          <p:cNvGrpSpPr>
            <a:grpSpLocks/>
          </p:cNvGrpSpPr>
          <p:nvPr/>
        </p:nvGrpSpPr>
        <p:grpSpPr bwMode="auto">
          <a:xfrm>
            <a:off x="7640324" y="4887261"/>
            <a:ext cx="1284288" cy="1503359"/>
            <a:chOff x="1663700" y="3613150"/>
            <a:chExt cx="3163888" cy="2674938"/>
          </a:xfrm>
        </p:grpSpPr>
        <p:pic>
          <p:nvPicPr>
            <p:cNvPr id="16398" name="Picture 10" descr="http://t0.gstatic.com/images?q=tbn:ANd9GcQKeqUiF2B4yjuVSWOkV7i_irDTymM221n5Q3CWbizAg5wotItgZg">
              <a:hlinkClick r:id="rId10"/>
            </p:cNvPr>
            <p:cNvPicPr>
              <a:picLocks noChangeAspect="1" noChangeArrowheads="1"/>
            </p:cNvPicPr>
            <p:nvPr/>
          </p:nvPicPr>
          <p:blipFill>
            <a:blip r:embed="rId11" cstate="print"/>
            <a:srcRect l="6735" t="13028" r="6383" b="13483"/>
            <a:stretch>
              <a:fillRect/>
            </a:stretch>
          </p:blipFill>
          <p:spPr bwMode="auto">
            <a:xfrm>
              <a:off x="1663700" y="3613150"/>
              <a:ext cx="3163888" cy="2674938"/>
            </a:xfrm>
            <a:prstGeom prst="rect">
              <a:avLst/>
            </a:prstGeom>
            <a:noFill/>
            <a:ln w="9525">
              <a:noFill/>
              <a:miter lim="800000"/>
              <a:headEnd/>
              <a:tailEnd/>
            </a:ln>
          </p:spPr>
        </p:pic>
        <p:sp>
          <p:nvSpPr>
            <p:cNvPr id="16399" name="TextBox 19"/>
            <p:cNvSpPr txBox="1">
              <a:spLocks noChangeArrowheads="1"/>
            </p:cNvSpPr>
            <p:nvPr/>
          </p:nvSpPr>
          <p:spPr bwMode="auto">
            <a:xfrm>
              <a:off x="2346927" y="4090875"/>
              <a:ext cx="1775573" cy="1889320"/>
            </a:xfrm>
            <a:prstGeom prst="rect">
              <a:avLst/>
            </a:prstGeom>
            <a:noFill/>
            <a:ln w="9525">
              <a:noFill/>
              <a:miter lim="800000"/>
              <a:headEnd/>
              <a:tailEnd/>
            </a:ln>
          </p:spPr>
          <p:txBody>
            <a:bodyPr>
              <a:spAutoFit/>
            </a:bodyPr>
            <a:lstStyle/>
            <a:p>
              <a:pPr algn="r"/>
              <a:r>
                <a:rPr lang="en-US" sz="1400" b="1" dirty="0">
                  <a:solidFill>
                    <a:schemeClr val="bg1"/>
                  </a:solidFill>
                  <a:latin typeface="Century Schoolbook" pitchFamily="18" charset="0"/>
                </a:rPr>
                <a:t>1,000</a:t>
              </a:r>
            </a:p>
            <a:p>
              <a:pPr algn="r"/>
              <a:r>
                <a:rPr lang="en-US" sz="1400" b="1" dirty="0">
                  <a:solidFill>
                    <a:schemeClr val="bg1"/>
                  </a:solidFill>
                  <a:latin typeface="Century Schoolbook" pitchFamily="18" charset="0"/>
                </a:rPr>
                <a:t>      -7</a:t>
              </a:r>
            </a:p>
            <a:p>
              <a:pPr algn="r"/>
              <a:r>
                <a:rPr lang="en-US" sz="1900" b="1" dirty="0">
                  <a:solidFill>
                    <a:schemeClr val="bg1"/>
                  </a:solidFill>
                  <a:latin typeface="Century Schoolbook" pitchFamily="18" charset="0"/>
                </a:rPr>
                <a:t>    </a:t>
              </a:r>
              <a:r>
                <a:rPr lang="en-US" sz="1600" b="1" dirty="0">
                  <a:solidFill>
                    <a:schemeClr val="bg1"/>
                  </a:solidFill>
                  <a:latin typeface="Century Schoolbook" pitchFamily="18" charset="0"/>
                </a:rPr>
                <a:t>???</a:t>
              </a:r>
            </a:p>
          </p:txBody>
        </p:sp>
        <p:cxnSp>
          <p:nvCxnSpPr>
            <p:cNvPr id="28" name="Straight Connector 27"/>
            <p:cNvCxnSpPr/>
            <p:nvPr/>
          </p:nvCxnSpPr>
          <p:spPr>
            <a:xfrm>
              <a:off x="2605449" y="5236478"/>
              <a:ext cx="11965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7616" t="32592" r="7023" b="23761"/>
          <a:stretch/>
        </p:blipFill>
        <p:spPr>
          <a:xfrm>
            <a:off x="2667000" y="1417638"/>
            <a:ext cx="3816350" cy="5005692"/>
          </a:xfrm>
          <a:prstGeom prst="rect">
            <a:avLst/>
          </a:prstGeom>
        </p:spPr>
      </p:pic>
      <p:sp>
        <p:nvSpPr>
          <p:cNvPr id="5" name="Slide Number Placeholder 4"/>
          <p:cNvSpPr>
            <a:spLocks noGrp="1"/>
          </p:cNvSpPr>
          <p:nvPr>
            <p:ph type="sldNum" sz="quarter" idx="14"/>
          </p:nvPr>
        </p:nvSpPr>
        <p:spPr/>
        <p:txBody>
          <a:bodyPr/>
          <a:lstStyle/>
          <a:p>
            <a:pPr>
              <a:defRPr/>
            </a:pPr>
            <a:fld id="{0070DDAE-31F4-4CD0-837E-899C4739308A}" type="slidenum">
              <a:rPr lang="en-US" smtClean="0"/>
              <a:pPr>
                <a:defRPr/>
              </a:pPr>
              <a:t>154</a:t>
            </a:fld>
            <a:endParaRPr lang="en-US" dirty="0"/>
          </a:p>
        </p:txBody>
      </p:sp>
      <p:sp>
        <p:nvSpPr>
          <p:cNvPr id="17413" name="Title 2"/>
          <p:cNvSpPr>
            <a:spLocks noGrp="1"/>
          </p:cNvSpPr>
          <p:nvPr>
            <p:ph type="title"/>
          </p:nvPr>
        </p:nvSpPr>
        <p:spPr>
          <a:xfrm>
            <a:off x="0" y="-1588"/>
            <a:ext cx="9144000" cy="1066801"/>
          </a:xfrm>
        </p:spPr>
        <p:txBody>
          <a:bodyPr/>
          <a:lstStyle/>
          <a:p>
            <a:r>
              <a:rPr lang="en-US" dirty="0"/>
              <a:t>Workbook Activity (page 56):</a:t>
            </a:r>
            <a:br>
              <a:rPr lang="en-US" dirty="0"/>
            </a:br>
            <a:r>
              <a:rPr lang="en-US" dirty="0"/>
              <a:t>Create Your Own Mental Game</a:t>
            </a:r>
          </a:p>
        </p:txBody>
      </p:sp>
      <p:pic>
        <p:nvPicPr>
          <p:cNvPr id="17414" name="Picture 5" descr="Mental_Games.png"/>
          <p:cNvPicPr>
            <a:picLocks noChangeAspect="1"/>
          </p:cNvPicPr>
          <p:nvPr/>
        </p:nvPicPr>
        <p:blipFill>
          <a:blip r:embed="rId4" cstate="print"/>
          <a:srcRect/>
          <a:stretch>
            <a:fillRect/>
          </a:stretch>
        </p:blipFill>
        <p:spPr bwMode="auto">
          <a:xfrm>
            <a:off x="457200" y="141288"/>
            <a:ext cx="684213" cy="822325"/>
          </a:xfrm>
          <a:prstGeom prst="rect">
            <a:avLst/>
          </a:prstGeom>
          <a:noFill/>
          <a:ln w="9525">
            <a:noFill/>
            <a:miter lim="800000"/>
            <a:headEnd/>
            <a:tailEnd/>
          </a:ln>
        </p:spPr>
      </p:pic>
      <p:sp>
        <p:nvSpPr>
          <p:cNvPr id="10" name="Rectangle 9"/>
          <p:cNvSpPr/>
          <p:nvPr/>
        </p:nvSpPr>
        <p:spPr>
          <a:xfrm>
            <a:off x="2727569" y="5134950"/>
            <a:ext cx="3658700" cy="108609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pPr>
              <a:defRPr/>
            </a:pPr>
            <a:fld id="{2E9C13B3-E3B5-42EA-866C-4DFB35F78B99}" type="slidenum">
              <a:rPr lang="en-US" smtClean="0"/>
              <a:pPr>
                <a:defRPr/>
              </a:pPr>
              <a:t>155</a:t>
            </a:fld>
            <a:endParaRPr lang="en-US" dirty="0"/>
          </a:p>
        </p:txBody>
      </p:sp>
      <p:sp>
        <p:nvSpPr>
          <p:cNvPr id="18436" name="Title 2"/>
          <p:cNvSpPr>
            <a:spLocks noGrp="1"/>
          </p:cNvSpPr>
          <p:nvPr>
            <p:ph type="title"/>
          </p:nvPr>
        </p:nvSpPr>
        <p:spPr>
          <a:xfrm>
            <a:off x="0" y="-1588"/>
            <a:ext cx="9144000" cy="1066801"/>
          </a:xfrm>
        </p:spPr>
        <p:txBody>
          <a:bodyPr/>
          <a:lstStyle/>
          <a:p>
            <a:r>
              <a:rPr lang="en-US" dirty="0"/>
              <a:t>Workbook Activity (page 57):</a:t>
            </a:r>
            <a:br>
              <a:rPr lang="en-US" dirty="0"/>
            </a:br>
            <a:r>
              <a:rPr lang="en-US" dirty="0"/>
              <a:t>Make it Personal</a:t>
            </a:r>
          </a:p>
        </p:txBody>
      </p:sp>
      <p:pic>
        <p:nvPicPr>
          <p:cNvPr id="18437" name="Picture 5" descr="Mental_Games.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5826" t="31567" r="5680" b="22849"/>
          <a:stretch/>
        </p:blipFill>
        <p:spPr>
          <a:xfrm>
            <a:off x="2667000" y="1417638"/>
            <a:ext cx="3816350" cy="4988691"/>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5"/>
          <p:cNvSpPr>
            <a:spLocks noGrp="1"/>
          </p:cNvSpPr>
          <p:nvPr>
            <p:ph type="title"/>
          </p:nvPr>
        </p:nvSpPr>
        <p:spPr/>
        <p:txBody>
          <a:bodyPr/>
          <a:lstStyle/>
          <a:p>
            <a:r>
              <a:rPr lang="en-US" altLang="en-US" dirty="0"/>
              <a:t>12) RTR Cover Page</a:t>
            </a:r>
          </a:p>
        </p:txBody>
      </p:sp>
      <p:sp>
        <p:nvSpPr>
          <p:cNvPr id="7" name="Slide Number Placeholder 6"/>
          <p:cNvSpPr>
            <a:spLocks noGrp="1"/>
          </p:cNvSpPr>
          <p:nvPr>
            <p:ph type="sldNum" sz="quarter" idx="14"/>
          </p:nvPr>
        </p:nvSpPr>
        <p:spPr/>
        <p:txBody>
          <a:bodyPr/>
          <a:lstStyle/>
          <a:p>
            <a:pPr>
              <a:defRPr/>
            </a:pPr>
            <a:fld id="{6BB0B714-BB3C-4E29-BED6-371332F8C4D0}" type="slidenum">
              <a:rPr lang="en-US" smtClean="0"/>
              <a:pPr>
                <a:defRPr/>
              </a:pPr>
              <a:t>156</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12) RTR Key Terms</a:t>
            </a:r>
          </a:p>
        </p:txBody>
      </p:sp>
      <p:sp>
        <p:nvSpPr>
          <p:cNvPr id="7" name="Slide Number Placeholder 6"/>
          <p:cNvSpPr>
            <a:spLocks noGrp="1"/>
          </p:cNvSpPr>
          <p:nvPr>
            <p:ph type="sldNum" sz="quarter" idx="14"/>
          </p:nvPr>
        </p:nvSpPr>
        <p:spPr/>
        <p:txBody>
          <a:bodyPr/>
          <a:lstStyle/>
          <a:p>
            <a:pPr>
              <a:defRPr/>
            </a:pPr>
            <a:fld id="{80C37FFF-364D-4772-BC9E-D1A89ABFE047}" type="slidenum">
              <a:rPr lang="en-US" smtClean="0"/>
              <a:pPr>
                <a:defRPr/>
              </a:pPr>
              <a:t>157</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Workbook Activity (page 58):</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F0A2CCCF-52BE-4A95-B862-5DECD21F058B}" type="slidenum">
              <a:rPr lang="en-US" smtClean="0"/>
              <a:pPr>
                <a:defRPr/>
              </a:pPr>
              <a:t>158</a:t>
            </a:fld>
            <a:endParaRPr lang="en-US" dirty="0"/>
          </a:p>
        </p:txBody>
      </p:sp>
      <p:pic>
        <p:nvPicPr>
          <p:cNvPr id="14341" name="Picture 5" descr="HTGS.png"/>
          <p:cNvPicPr>
            <a:picLocks noChangeAspect="1"/>
          </p:cNvPicPr>
          <p:nvPr/>
        </p:nvPicPr>
        <p:blipFill>
          <a:blip r:embed="rId3" cstate="print"/>
          <a:srcRect/>
          <a:stretch>
            <a:fillRect/>
          </a:stretch>
        </p:blipFill>
        <p:spPr bwMode="auto">
          <a:xfrm>
            <a:off x="457200" y="146050"/>
            <a:ext cx="684213" cy="822325"/>
          </a:xfrm>
          <a:prstGeom prst="rect">
            <a:avLst/>
          </a:prstGeom>
          <a:noFill/>
          <a:ln w="9525">
            <a:noFill/>
            <a:miter lim="800000"/>
            <a:headEnd/>
            <a:tailEnd/>
          </a:ln>
        </p:spPr>
      </p:pic>
      <p:pic>
        <p:nvPicPr>
          <p:cNvPr id="3" name="Picture 2"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6049" t="31454" r="5457" b="22735"/>
          <a:stretch/>
        </p:blipFill>
        <p:spPr>
          <a:xfrm>
            <a:off x="2669722" y="1385888"/>
            <a:ext cx="3822428" cy="5021621"/>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5"/>
          <p:cNvSpPr>
            <a:spLocks noGrp="1"/>
          </p:cNvSpPr>
          <p:nvPr>
            <p:ph type="title"/>
          </p:nvPr>
        </p:nvSpPr>
        <p:spPr/>
        <p:txBody>
          <a:bodyPr/>
          <a:lstStyle/>
          <a:p>
            <a:r>
              <a:rPr lang="en-US" altLang="en-US" dirty="0"/>
              <a:t>Real-Time Resilience</a:t>
            </a:r>
          </a:p>
        </p:txBody>
      </p:sp>
      <p:sp>
        <p:nvSpPr>
          <p:cNvPr id="4" name="Slide Number Placeholder 3"/>
          <p:cNvSpPr>
            <a:spLocks noGrp="1"/>
          </p:cNvSpPr>
          <p:nvPr>
            <p:ph type="sldNum" sz="quarter" idx="14"/>
          </p:nvPr>
        </p:nvSpPr>
        <p:spPr/>
        <p:txBody>
          <a:bodyPr/>
          <a:lstStyle/>
          <a:p>
            <a:pPr>
              <a:defRPr/>
            </a:pPr>
            <a:fld id="{4FD321FD-A58E-4328-88D1-9910002C83A0}" type="slidenum">
              <a:rPr lang="en-US" smtClean="0"/>
              <a:pPr>
                <a:defRPr/>
              </a:pPr>
              <a:t>159</a:t>
            </a:fld>
            <a:endParaRPr lang="en-US" dirty="0"/>
          </a:p>
        </p:txBody>
      </p:sp>
      <p:pic>
        <p:nvPicPr>
          <p:cNvPr id="14340" name="Picture 6" descr="S:\0Resilience\Army\MRT V 3.0 Devel\Final\Icons\RTR.png"/>
          <p:cNvPicPr>
            <a:picLocks noChangeAspect="1" noChangeArrowheads="1"/>
          </p:cNvPicPr>
          <p:nvPr/>
        </p:nvPicPr>
        <p:blipFill>
          <a:blip r:embed="rId3" cstate="print"/>
          <a:srcRect/>
          <a:stretch>
            <a:fillRect/>
          </a:stretch>
        </p:blipFill>
        <p:spPr bwMode="auto">
          <a:xfrm>
            <a:off x="2870200" y="1817470"/>
            <a:ext cx="3417888" cy="4114800"/>
          </a:xfrm>
          <a:prstGeom prst="rect">
            <a:avLst/>
          </a:prstGeom>
          <a:noFill/>
          <a:ln w="9525">
            <a:noFill/>
            <a:miter lim="800000"/>
            <a:headEnd/>
            <a:tailEnd/>
          </a:ln>
        </p:spPr>
      </p:pic>
      <p:pic>
        <p:nvPicPr>
          <p:cNvPr id="14342" name="Picture 5" descr="RTR.png"/>
          <p:cNvPicPr>
            <a:picLocks noChangeAspect="1"/>
          </p:cNvPicPr>
          <p:nvPr/>
        </p:nvPicPr>
        <p:blipFill>
          <a:blip r:embed="rId4" cstate="print"/>
          <a:srcRect/>
          <a:stretch>
            <a:fillRect/>
          </a:stretch>
        </p:blipFill>
        <p:spPr bwMode="auto">
          <a:xfrm>
            <a:off x="457200" y="141288"/>
            <a:ext cx="684213" cy="822325"/>
          </a:xfrm>
          <a:prstGeom prst="rect">
            <a:avLst/>
          </a:prstGeom>
          <a:noFill/>
          <a:ln w="9525">
            <a:noFill/>
            <a:miter lim="800000"/>
            <a:headEnd/>
            <a:tailEnd/>
          </a:ln>
        </p:spPr>
      </p:pic>
      <p:sp>
        <p:nvSpPr>
          <p:cNvPr id="11" name="Rounded Rectangle 10"/>
          <p:cNvSpPr/>
          <p:nvPr/>
        </p:nvSpPr>
        <p:spPr>
          <a:xfrm>
            <a:off x="3234997" y="919384"/>
            <a:ext cx="2685143" cy="357188"/>
          </a:xfrm>
          <a:prstGeom prst="roundRect">
            <a:avLst/>
          </a:prstGeom>
          <a:solidFill>
            <a:srgbClr val="00B05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86416" tIns="43208" rIns="86416" bIns="43208" anchor="ctr"/>
          <a:lstStyle/>
          <a:p>
            <a:pPr algn="ctr">
              <a:defRPr/>
            </a:pPr>
            <a:r>
              <a:rPr lang="en-US" dirty="0"/>
              <a:t>Optimism</a:t>
            </a:r>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5"/>
          <p:cNvSpPr>
            <a:spLocks noGrp="1"/>
          </p:cNvSpPr>
          <p:nvPr>
            <p:ph type="title"/>
          </p:nvPr>
        </p:nvSpPr>
        <p:spPr/>
        <p:txBody>
          <a:bodyPr/>
          <a:lstStyle/>
          <a:p>
            <a:r>
              <a:rPr lang="en-US" altLang="en-US" dirty="0"/>
              <a:t>3) Goal Setting Cover Page</a:t>
            </a:r>
          </a:p>
        </p:txBody>
      </p:sp>
      <p:sp>
        <p:nvSpPr>
          <p:cNvPr id="7" name="Slide Number Placeholder 6"/>
          <p:cNvSpPr>
            <a:spLocks noGrp="1"/>
          </p:cNvSpPr>
          <p:nvPr>
            <p:ph type="sldNum" sz="quarter" idx="14"/>
          </p:nvPr>
        </p:nvSpPr>
        <p:spPr/>
        <p:txBody>
          <a:bodyPr/>
          <a:lstStyle/>
          <a:p>
            <a:pPr>
              <a:defRPr/>
            </a:pPr>
            <a:fld id="{6FD1492D-68E2-491A-AA35-B18562A1D9B0}" type="slidenum">
              <a:rPr lang="en-US" smtClean="0"/>
              <a:pPr>
                <a:defRPr/>
              </a:pPr>
              <a:t>16</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a:xfrm>
            <a:off x="0" y="6350"/>
            <a:ext cx="9144000" cy="1066800"/>
          </a:xfrm>
        </p:spPr>
        <p:txBody>
          <a:bodyPr/>
          <a:lstStyle/>
          <a:p>
            <a:r>
              <a:rPr lang="en-US" dirty="0"/>
              <a:t>Real-time Resilience</a:t>
            </a:r>
          </a:p>
        </p:txBody>
      </p:sp>
      <p:sp>
        <p:nvSpPr>
          <p:cNvPr id="15363" name="Text Placeholder 3"/>
          <p:cNvSpPr>
            <a:spLocks noGrp="1"/>
          </p:cNvSpPr>
          <p:nvPr>
            <p:ph type="body" sz="quarter" idx="12"/>
          </p:nvPr>
        </p:nvSpPr>
        <p:spPr/>
        <p:txBody>
          <a:bodyPr/>
          <a:lstStyle/>
          <a:p>
            <a:r>
              <a:rPr lang="en-US" dirty="0"/>
              <a:t>Internal skill</a:t>
            </a:r>
          </a:p>
          <a:p>
            <a:pPr>
              <a:buFont typeface="Wingdings" pitchFamily="2" charset="2"/>
              <a:buNone/>
            </a:pPr>
            <a:endParaRPr lang="en-US" dirty="0"/>
          </a:p>
          <a:p>
            <a:r>
              <a:rPr lang="en-US" dirty="0"/>
              <a:t>Use it to fight counterproductive thoughts</a:t>
            </a:r>
          </a:p>
          <a:p>
            <a:pPr lvl="1">
              <a:buFont typeface="Arial" pitchFamily="34" charset="0"/>
              <a:buNone/>
            </a:pPr>
            <a:r>
              <a:rPr lang="en-US" b="1" dirty="0">
                <a:solidFill>
                  <a:srgbClr val="FF0000"/>
                </a:solidFill>
              </a:rPr>
              <a:t>      </a:t>
            </a:r>
            <a:endParaRPr lang="en-US" dirty="0"/>
          </a:p>
          <a:p>
            <a:r>
              <a:rPr lang="en-US" dirty="0"/>
              <a:t>Use for tasks at hand</a:t>
            </a:r>
          </a:p>
          <a:p>
            <a:endParaRPr lang="en-US" dirty="0"/>
          </a:p>
        </p:txBody>
      </p:sp>
      <p:sp>
        <p:nvSpPr>
          <p:cNvPr id="4" name="Slide Number Placeholder 3"/>
          <p:cNvSpPr>
            <a:spLocks noGrp="1"/>
          </p:cNvSpPr>
          <p:nvPr>
            <p:ph type="sldNum" sz="quarter" idx="14"/>
          </p:nvPr>
        </p:nvSpPr>
        <p:spPr/>
        <p:txBody>
          <a:bodyPr/>
          <a:lstStyle/>
          <a:p>
            <a:pPr>
              <a:defRPr/>
            </a:pPr>
            <a:fld id="{BBFEF23B-BBB2-4EA0-9659-0D5DA1743442}" type="slidenum">
              <a:rPr lang="en-US"/>
              <a:pPr>
                <a:defRPr/>
              </a:pPr>
              <a:t>160</a:t>
            </a:fld>
            <a:endParaRPr lang="en-US" dirty="0"/>
          </a:p>
        </p:txBody>
      </p:sp>
      <p:sp>
        <p:nvSpPr>
          <p:cNvPr id="15365" name="AutoShape 2" descr="data:image/jpeg;base64,/9j/4AAQSkZJRgABAQAAAQABAAD/2wCEAAkGBhQQEBUUEhQWFRUWFxgaFxcXGBgYGBwYGhcXFxcWGxgYHCYgGx0jIBgXIC8gIycpLCwsGB4yNTAqOCYrLCoBCQoKDQwOFA8PFCkcFBwpLCkpKSkpKSkpKSkpKSkpLCkpKSkpKSwpLCkpKSkpKSkpKSwpKSkpKSkpKSkpKSkpKf/AABEIAP0AxwMBIgACEQEDEQH/xAAbAAEAAwEBAQEAAAAAAAAAAAAABAUGAwcCAf/EAEAQAAIBAgQEBQEGBAMGBwAAAAECAwARBBIhMQUTQVEGIjJhcYEUI0JSYpEzcqGxJILBQ5Ki0eHwBxUWU2Oy8f/EABYBAQEBAAAAAAAAAAAAAAAAAAABAv/EABYRAQEBAAAAAAAAAAAAAAAAAAABEf/aAAwDAQACEQMRAD8A9xpSlApSlApSlApSlApSlApSlApSlApUObiirOkNiXdWbTZUX8TdgSQo7n4NTKBSlKBSlKBSlKBSlKBSlKBSlKBSlKBSlVHEvESxSGNVaR1QSOqgkiO9iRYasNwu5sbUFnBiFkUMjBlOxBuOxrpWbmxqwOJ4PPDMpeRU10GW86AbkAjMBuBfca6CCdZFDoQysAVYG4IOxBoOlKUoFKUoPmSQKCSbAAkk9ANSayfCPGLfePirRxNGZ4Da33KkqQe7+lrdnFaTiWAXERPExYK4s2U2Nuov7jT4NceIcChnWNZIwRGwKDtbS3xbQjY0GW4djMR/iMT92jFVeQy3IAy5ocKtiLZUILN+aTQGrENLicXy+dKkawrI6rlUq0miR5gL6AOT9Kt5fD8Dy81ku11NrnKWUWVyl8pYDQEj+wqVh8EsbOyjzSNmY3vcgBR9AANKD9wuGESBVJIHVmLHvqTqazuG8SzYp3GFEIVCQVkZjLYErnMYtlUkdTe2vtVhi/E0cErJPeJQAVkYHI99wrAWuOx1qh4rjCZftkUZXKhhguuV55ZSApsdeWtrjNvqdhqFxj/F8MEUzMwLwZVdVvYyst1jU21/017V3wHiRJJlgsRKYhIwA8qkhTkJ/NZgbdq874pwT7LMElJcs4Ki9/ulUNPJ/PJIxjF9dTberrh+M+z86dh5ocOzPmUrfETyFiLNqQMqID2FBuIOIxvI8aOrPHbOoOq3FxcVJrCeFOHibKXXKIYZI5iTlleWUh5c4BzKoIJBJub3FSvC/huDEYVJpEYs5dheWX0l2yD19FsKDY0rlhcKsSBEFlUWAJJ0+SSa60ClKUClKUClKh8R4osGW4ZmY2VEGZjbcgdhuT0oO2MlKxsy2uFJFzYXtpcnYe9YjhSSI2ZXVsTLeZJblYsULWeA3HlyAeXsLMNMwqz4x4h56PFAuYFMsjMSjI0pMca5CL5r6kG2movUX7RHNhXkmcoicuOKJLCSKVSApH/yltANstt7mgvPD64dw0sMfLckiRSLMj3u6FdlN9TbRtDre9WWFwiRLlRQq3JsNBcm5sOlzrXxgIWVAZMpkIGdlFsxGgP/AHtUmgUpSgUpSgUpSgVm+N+KSkjRRNCjIBzJJ2IVSwuFVF8ztbU7Aaa61pKzrYGbDSyPDCk6yuXN2CSKTYFczAhl002tQWmCxP3CNM8bE286+VGJPlIDHS+ml96+eIrDzYDL6hIRFvbOUbp3yhtTVFjUfH4hMPNE8USwtJIrWN5GJSMBhdTl1fQ75e1UbT4iRvsvnbEYWLEEsOuZUSF1J6sjSWvsaDRrw7CYrGmUTcyWIrdA4IUL6RYdA12+bX2qdiOAQzPMXJfOYSy30UxG6be+pvvWQwUkAnwIw1uYiu87KMoWMRnNG4OzE2Fjr5bmo+B46PsEsUQY4mYytOcpAiUnzOzHsnpG5JoNxxfD4ZHWeVhEwBXPmyllIIyN+ca3A1sRpXfheHiw2FRUb7qNBZmI9PcmsYhnBnxMQgbkM8V5i55cUKiwQD89sxO5uO1WnE5MQOGzHEiEXVSohDC2ZlupDddenWg19KyXE+LSyS4VDBLCpxC+Z2QZgqu2XKrE62vr2rW0ClKUClKUHHE4tI8udgMzBV92bQKPeqvxVg3aISwfxoDzIx+YD1xn2Zbj5tUTFcSBxoaRSIIW5Sv0E8gBzN2WxCBvzMR1rS0GBkxj4ljjYFCxEQoxcaEK5cyEKb/dtZemhbtV5gvC5OIE+I5DsNQEiK+bo5JY3I1sbdakcM8PjDYiZo9IZvM0f4RJsSo6BhuKmY/iXKeJApJlYqp0CiyltT8A2A3oI/H8W8MYnRrhPVH0kDEAKp6Pe2Xpc2O+kzh/EUnTPGbjYjqrDdWG4YbEGstFmnZ5oFDrHiCxw17F8uizC+isTmYD0tZdjc1roIVF2VQpexbQAk2t5u5tpQdaUqi8SeKVwuVEXmTv6Y72sNs7Hov9+lBcz4hYxmdgo7kgD+tUmJ8YRj+Ckk9tygso+Waw/a9Uk+ALtzsbIGsDYM2WFTfQJGNXsdCSddTtTEeKYmaOOOTMWICgeWPNe3mOgtqSR1soG9XBcnxki/xIpUFr5gA62+VN/wClW2H4rFJGZEcMgFyR0Fr7b1mZZzI5Ck8sA5mB9ZuLuoO2xAIIAA66VF4nImGIkiZUc5Q4IORkYnKrhbDNucwAIN96YNyjggEbEXFfVZqLi+KTXlQTRn08qWzAAbecAP8AIIqz4Zx6KfQXVx6o3GVwd7EH+4uDUFlXNYFDFgozEAFrC5A2BPtc10pQfAhXXQa76DX5718yYZWVlZQVYWYECxG1j3rrSgppvCOGeUyNHq1iy5mCErazFAbE6D9qn4/hyThVe5Cur26Eocy37i9jb2qVSgiY3hiTNEzXvE+dbfmysuvtZjUulKBSlKBVFLxF8M5jmYiOQkRYg2IVm2jk7EE+VjodAdd72s5juJSzTyYURRDy3+/LESRnQsqqLEXNiL3H1FBAwMZUBJHeVXcw4iCU5zmYH7xCbHK3qttY6WtWo4ZgzDGIy5ky6KzerL+EMepA0v1tUPgXB3gQCZklZdEbJZlT8mYklgNrnW29WUk6qVBYAsbKCdSbXsB1oPtzYG1YrjOJE8TSByArIJoWfWN7hUlicbEE/wArC+xqd4jlC5wJQyPpJGWuysLEMqg3I0GaPqCSNdDww3BcPjJEkSFRGEZZCvlVmuLIFWxOU3NyOv7BO4Fwls4kkNmiXlKoQx6DW7WYh/a2guepNaGvxRYWFGawudhQUHi7xJ9kislua/ovqAOrkX1A7dSQKxUmKMTWY58VLZ5OZtGmhUSEbafhHTTrXLF8WE+KkxTLnRGywK2zOPRp2zeYjsL1HCGzXa7sc5ZtC7XBMhv+HsNrAVRL5InbPLeRmzEPL0jTRpFjHkij2UHUk6C5vXe0S+ZkUGwLDL6UOipbZLr5mI81iBuwqmwRZywOi2LyWv5ljPlCjfIpNvkmuwxFwXN/K1xr5QSc5NvxtuWJ2stUaGTjKLrtkYWXLp7AgbnZsuw8oG2sfiOHeYYeO185aR9LjOG5canuqgt9daqcLxDKcwBYCzBnsDmve9tgNct+zA9Kt1mIhCOGDeUkG4DRF7ho1OoysTfr3sGFBeQ4i0SsLWNhcAKPIxF7dNAdP01G4vIjhMQnkmXVZFW9lG3M/NFrYjcBr9DULCY8x/dOdDISnsTbMD+m5Y/LVIjl8iKNje2osQoYNcfqBKkdaDXcI4l9oiD2yt6XQ7o40ZT8Hr1Fj1qbWP8ADj8rEIt9JIgCOl0GaE/JjJX4iHathWQpSlApSlApSlApSlAqs47wszIrRkLNEc0THa/VG/Qw8pHvfoKs6UHzGSQCRY21G9j1F6oOO4z7PiY5WQsOU6R7fxWZLJc6JmAtmOm9aGuc0CupV1DKdwRcH6Ggz2NRo54HQouJlFpIgCY5FUXZiwF1KXsJLa3Ckai2kAqHgeDQwEtFGqkixI3sNhc9PbaptArP+O8SUwEoU2Z7Rg/zkA/0vWgrJeP8RYQJ+Z2Nr2vZbD/7UGGxpyFUUXEaC9t+YbA27b2qTiJzJIMrX1sttgxtlW53yi+vYVCxcxE7MPwrl16ytmCE+2Yk114BMUzWRpFSJwcgAsGuC5Y9gCb+9aVJwOD5zlBoqRmR2t6VAYhb9mOXT5NcuE8L56SOdI4lZ2J9JcAskJ7jQZiN9B1q24Rj448LMst45MSCVZlKoVCCJFDdBYddPNcVfw8CX7KIA1kIAYqBY2IZra7EeS++vegz/hPgXPZZpheNPMoI9cpN2a3VUvYA7kdhrqeN8NLxFgLyxnOnyB5l986b/wDQV3xPEIsMoMrCMa5Ftc2HQKN7DT/8qGPEU0pAw+Dd7AFjI4iAvqACb5tDe471BjZ4wkUcsd8rmWRL90kubDoGjtdf01KgxVgDYeQv0/lkUnuSDb4WrKfhszpDD9kdFinRheRJVys5LqbWIUA/tVIhtLMi6hVYj5S4HzoRt0FVFrFxC00B2OSInrqJWBA9irEfFeiV5bjIQJICpAzZT+xUt+97W6GvUEOg+KlH1SuT4lQ6oWAZgSq9SFtc/S4/eutQKUpQKUpQKUpQKUpQKUpQKUpQK8+8dy58dh4wb2ABH8zgm9vYV6DXl/GccG4i7HTli2mxcFgL/A1/erBCwuH+0SzIL2OIhIAAB5fNfMT8AX+K44PENC0jrIYS2IaIte0aqBmDMLWa97AHSwJq28KqBxE3Fs0b29mjCagd/Mf61rOHeEoLSl0EglkL5WF1XS1lHbc/U0VWeGMfPiSRNHDLGpy8xQBqo8py+ll91sRfarbhuBEUkkQvkGRlHZWBAAP6WBP1Hap+B4DBAQYolQgEDKLWB3Ar8C/4pt/4an6hmt/rURBbNeWVI1dy/LUuQFVVFixJ2UG+g1JrBYvxLiTJIr4iQSpIVESLljKg6m63IBFrC5Ot69K4PErYcXFw2YkHW5LG96krhFW2VFHuABagouF8PlV1lXESPEy6xyi7A7gB7A2BvuNqwyyKXaTXPdmygaEElW+gBJ/y16fipyBIfyoSPc2N/wCwFeb8TwohGHDXu4aQ39QUDLGDbvc6fqNWBx17rGR+CEG+1zmTNb59Veg8c44MKsWmYyOq2vstxnkPsoI/cV5/i8Ey4aIPuwZT1t5kK2NvVoAe1eg4ngaTyGRyWUwNEE6AOQXYHe5so/y0oqYuIu2MkdI+Y9mjiUsEVYomtJIWN/XIcoAGuT2ru/HsRI0AiWJBOGKlyzMAqZiWVbAdtCb6VKPhleWiLJIpVOWzrbM6XuQ2m5NzmFjcnvUkcIAxEcgICRxNGqW2zFNQfhbWqDthEeNGM0ofqTlCKoA16nT3JqHhOJzTHmRxKISRlLkrI631kC2sq9QG1PtX14jwzPEAFLqHRpIxu8YN2Ud+hy/iAI61QcVw74jENIsUqKkDOLNIjSuLiNCFNlA1NvUdL22oNpSvPo+LSQNEsOJaYyjLKZyGVHIuJAosV2ZchIBNhvU5vEMyxzokyzsvJEc4QAB5ZAnLZR5SQPNp0OtBs6VS4PEzR4oQyyLKHjZwQmRlysosQCQQc2+moNflBd0pSgUpSgUpSgV5li8Kp4niAfSrgkdPNFqLbk3e9em15hjZF+1Ylt2kmdEt2WNQ5t2XLa/d6sETg55WPw7hvVIyknchrqATtc6GvU8LtbsSK8x4xhSA+X8IR1PblSEN8jzLt2Nb/wAOcZXFQiQaMdHX8rj1D/UHqLUqraq/CfeS85T5GjCj3IdtfjtU8iqXCcJxEa5VxAyjQXjDG19xqLG2ltRpURLwMoiKwMfOVdh2Khtde4zCrCq3h3BuVI0jSPIxAAz28v5iOxbS9tNBppVlQcZF6dRr7V5t4jxX2jHG3pVkUHoQlz06l2/4a3HiPiP2eCSTW4Wye7N5QLdeh+leecGgzTAG+rKP93Vyfc3JqxVjxSIuigE6SQKF6nM5BP0JGvvXockgijJOyLc/AH/SsBHNzcRhxoM0iNbr5ZHW/wBQtb7HYUSxPGTYOpW43Fxa9Kihw3FnYGeWdURLMYYwHsp9Ku+pLm40W2umtduL+IwsUDQEuZpVVQq5mKi5kGU2sQFIN9jvXJOBTssUcpi5cUkb+QFSwjuQGU6b5T/lrrjfDBOJWeFxGwzEgi65yAM4W+hYDK3cWO4vUHdPEsb8nlhnMshjKkZWQqCZM4bUFbaj3FQeKeNRFLJEkfMdGRR51VSWQuxZjogUDW9fWI8FrMS00jlySxaP7vzkKoZbG4sihOtxvUDB+BHgMbRSopVpbhkLqySNsbkEkKF36g0FlgOPQzxvmVGsrNLyxzIwAL+aQqFY2qbjIcOYEzqBGWQqLZbMxGQi1rG5HvVMcDImA5bKRLiJsshFtOZIc7C2gGQGw9xXbFcO/wAVh4s8kmrStna4Cx6IAoAF8zLra+lBdcO4RFh78tbFvUxJZjba7MSTSptKBSlKBSlKBSlKD8ZrC/avK8Fw51xELSrbmtK+VtCqeaUIR+dtGI91Feq1h/HTiKaNgBcRTkDqXflxhh7gXN/agh4jDZgQp8wCjNqRa1iPe7X1HWovAOItgpFZh91IchvvdRp9CNVPyOtfPhZiVUg7l9B3SxQD2J/ua+8dhU5Yja4W4JI1sL5GC3/KrK3ylq0N5isbI8anChHLn1M3kUb5iBqx/SLfIqv/APTEshzTY2cnqIssKfACgn9yTVJ4IWULKqFWaKQoyk6EZQysjjobk2YHfpWvj4qugk+6f8rkD9m2YfFZFaeATxHNBipCR/s5zzEb2JsGX5B+hrpHPM+IQupiWNWZvNdSpRQATsbNmIOmi+9S5+OxLsxc9owXP/DVDxvGzSjKy8sMPLFoxP65iDbIP/bB8x3NtKCl8Z8fGIlgjQ2j80hba6+ZVYA9DZrE73Fqh8PcAx9zc2HZhlt9WFj81VSjnYki5KLlUs1rsyhQqX+tz/0FToD94ljbyMLp+qQlvkm4A7VqKsPDvmnw4P4XIB/lzsV+hf6ivS68q8PYvJi0ja10n0t6QCMlhfcDTr3r1WpUKUpUClKUC1fHKGbNYZrWv1tva/avulApSlApSlApSlApSlArEeMsGTO80gIjihCoe7SPZ/2AH7+9besZ/wCIvFI2whjV1ZjJGCoYHTNre3begzvh+YpgHyjzeUg2sfO9iV7lcpP71ZcRbMXsNAQVHQg31+dRf5FUWDlKx5bn7xCF6XfmZl+b2bbvVzO2aK66kcy3uNXUfsGHzatCT4JnEWKyAnJNACCfzRMRv/Kw/wB2tti2jykSZStrkMLi3f8ArXnPCsQymCRQpCOUsxyi0sZtfQ6AggH3q8k442geKVSmzAK6m+4YKe2g01DVMGhSQDMFFgpsFUWsNLkDr3qv4vDeORyLWuoHU+ZRY+xABFcIfEQKnLFKXU2IZctj0W/7WO1fGI4jPL5REke1i7FhcEEMAPw3vqexqjEcSwoTEmFbHlqhPS8kxDue4AGUAe1SMG2Z3NtEBIHYlggt3On01qr4pM32qcbyGa+YaWVFzG3Ya6fAq7wuFQZspuMgAPv5C2vcXb9jRXHD8LMmLdAQssqxzRP0WZbsykdUa1j20r1LAzl41ZlKMQCyndT1H0NeXSYkpNDMn4JrXPVHcZS3a/8Aa1einisiX5mHe3eMrIP2Fm/pURZ0qsh8S4dmy80K35XvG3xZwKsgb7VB+0pSgUpSgUpSgUpSgUpSgVBxk0xOWFVGuryXyjS9wo1btuKnV8ut6DMYzgBe/wBomln6lQwjj+BGliR7kmqPxXw9IsMFjjEYEsbWRQPSpJv3JzdT0rYSRN6Wys+XRiAoPcADXsfm1VXiDCmTBzKtyQisgPVkGa31ykfWqMNGVZI4g1mXM6ntaS6gX7HfuGqzknUxm2mbpsVLakfRyfpaoHCoeeuKKgXWGN4SB+LO0ifXQqe9fj4tWKEapKFbL2sVzr++tVXfAsXhQKLs0wAvb8Mb5L3/AKjt9K4R8QnRzlc3vqxW8et72vqB7GrHwxABPACL55Hmjbrl5boy22zIwtb9QvWrx3hqOTW2V7a29B3sCOmvUa6Ggxw8RY0KCXSwHqygWGwv3B6aHfpXZpMa7ZWmvuPu8umbXKTluFAAJC3sNKsl4FyjcMQRqQbFbdSh2BJ0XNcW3qVHhANIgL2sylbBBe5VewH4h+I2ANEZHiXD2jaRnAd8QYwrhr3TTmt7BmCLrrUxcWuYRqLgSIuXYNYMuUextc+1OOYr/GArosQAIOpuoLlttSWYX/0qBg7LGWYZiShA6GzkuAdxYC1+pv2oqdiXtASurZI2J65xLe/xawsNNq9IgOYX2zAH6kA3P/IV5Vi5TyZLa+RUNrizFlfyjrrXrOGjIRQdwqg/IAFRHPG4cSJZ0Vx+VlDf0NfHD+CRwNeLMgI1jDEp8hT6T8WqSUGzHQkWHvvv9KkVApSlApSlApSlApSlApSlApSlBwlhNywPbQjSw32qixOOjiYjKyj1X1KnzBtve5rSVBxGAu5YAE6aG/S/06nSrBh+C8OOFxWKiOqlYmjt1hMxB30uM1jWf4nAI/IAcySMew+7Vl0Hxl+Sa3mLwojsXISyyLzCLqBo2p6XA+LrVDDwBp4JJSGEkzCw6rmnuqa7WUZj/NQXHCOEMMLgZEXM8VydbHJKrCSx7i4Pvlq+AzEZWK63+dBuG6adP9alYHCCKJEGyqF/YWr9kwakWAt/b9qgq8Th3YEEsjDNZwoI9iU/7vVUtrAIwRre5jIBtlF/Mq3NsrfiJ7E1pEw7rsdthuP6/wDOouJ4aGJKqUcHRxY+oa3B3Xpb3rWjzfxNCUxE2li7RkL1BeO2UW3Fx6xv1qbx7ha4YxgqcsaRxqRbMyqDNOflmZIx/M1XnF+D5sTgpXjAIcxMFuUKgF4mGmgDgaHvVr/5IJMSJXBJjLZAfSCbHPbq2ltetzUViMJw12xaQObnnIz29lWWQfC6L816hckjt7b3+e1QOHeHkilkl3kctr0Csb5QPoLn2q1IqI+FjN7k99tre4710pSgUpSgUpSgUpSgUpSgUpSgUpSgUpSg+HiDAggEHcEXB+acoXvX3SgUpSgUrhisYkWXObZmCLvqzbDSu9B85BX5yhmzdbWrhPxOONgjOA7bLux/yjW3vXXE4pI1LOwVR1YgD+tB1pVVBxppnAhidkv5pX8iW/SD5n+gt71aKwOoN/ig/aVDfi8S7t/tBFsdZDsoqJiOOETiFEueYqFidP4bSvYDsoX5L+1Bb0qowGLaTGYgAnlxrGlvw8w5ne3uAUvVvQKUpQKUpQKUpQKUpQKUpQKUpQKUpQKq+OeII8Jy+ZeztYkfhUAlpCPyrpc9L3q0rPyRiXilmsRDhjYHvM+Um3Xyx2+tBXeKOKN9qiWIglAuU2zDmzkojED1ZUWVgOpIr7hx0k2HxIlkbNhWlRmj+7ElkDKxtqpANiAbXv0qQngwLFNGkhXM6PC34ouXbloCd1U3sOzEVY4Xh0WFwzLIVyHM0rOb5i/qLE7k3t+woPvgfDEiiUqih2VS7W8zNYXJY6nWqyBjJipiIuaVlyhnNkjUIma17+YknRR8mrXDcZjYqNUznLHnUpnIBbyg6mwBNQcHxCPDCRWLMxncAKMzOzfeEKq3PlBt8LQfXEeJGPGIt9OQ5C3PmcuiqAOvX96reE4ud0jTDsh5UKO4YaSPLdshO66Am46kXvVzHxqCTkyL5uYxjRsuoNiWU31W2U3B6iubcTSHFmLKqqYDKWUa+RspzW6Wtb4NBSYbAPiuTG6SRKRPPJfQrKZCsQvtmUksP5QatuG8CdolM5KziR3LRnqwyEj2KW9x9K4P4kZMkkkkMauVtC2Yy5G2Y5bnNbWwUgbXqXF4jQPIZWEcYWNl5nkbzZ7ghtfw3A31oOvh3BGKN8y5S8sj262LELf/ACgVa1TeHeKHEHEG5KrMQlxlOTIhGhANrkkE1c0ClKUClKUClKUClKUClKUClKUClKUCvjkrmzWGa1s1tbb2v2r7pQKzXHZM+LRGlWFUjLqXAN2uQSmby5lHe5GbbrWlrnNh1cWdVYA3GYA699aDL4jDJjMUFDsyfZiFlW+kqyowdWtbMLA6f20r7wnCsTE4lZUkdZJb2OQOkgj863vkYZBdTpvY7VqAttq/aDPL4dkMZbMscxnE/lBZQ1suXpcZdCdLm9fUXhfLKsrSGSQlxMzD1xutuWoHpVSFIGvXqav6UFAnhpi0QeQFYWVlIQCVgl8iO/YewF7fNThwdTiWmYK10RVut2XKWJIJ2vcbdqsaUEPC8NEc00gJvKUJHQFFyafIA/aplKUClKUClKUClKUClKUClKUClKUClKUClKUClKUClKUClKUClKUClKUClKUClKUH/9k=">
            <a:hlinkClick r:id="rId3"/>
          </p:cNvPr>
          <p:cNvSpPr>
            <a:spLocks noChangeAspect="1" noChangeArrowheads="1"/>
          </p:cNvSpPr>
          <p:nvPr/>
        </p:nvSpPr>
        <p:spPr bwMode="auto">
          <a:xfrm>
            <a:off x="57150" y="-1628775"/>
            <a:ext cx="2720975" cy="3394075"/>
          </a:xfrm>
          <a:prstGeom prst="rect">
            <a:avLst/>
          </a:prstGeom>
          <a:noFill/>
          <a:ln w="9525">
            <a:noFill/>
            <a:miter lim="800000"/>
            <a:headEnd/>
            <a:tailEnd/>
          </a:ln>
        </p:spPr>
        <p:txBody>
          <a:bodyPr lIns="86493" tIns="43247" rIns="86493" bIns="43247"/>
          <a:lstStyle/>
          <a:p>
            <a:endParaRPr lang="en-US" dirty="0"/>
          </a:p>
        </p:txBody>
      </p:sp>
      <p:sp>
        <p:nvSpPr>
          <p:cNvPr id="15366" name="AutoShape 4" descr="data:image/jpeg;base64,/9j/4AAQSkZJRgABAQAAAQABAAD/2wCEAAkGBhQQEBUUEhQWFRUWFxgaFxcXGBgYGBwYGhcXFxcWGxgYHCYgGx0jIBgXIC8gIycpLCwsGB4yNTAqOCYrLCoBCQoKDQwOFA8PFCkcFBwpLCkpKSkpKSkpKSkpKSkpLCkpKSkpKSwpLCkpKSkpKSkpKSwpKSkpKSkpKSkpKSkpKf/AABEIAP0AxwMBIgACEQEDEQH/xAAbAAEAAwEBAQEAAAAAAAAAAAAABAUGAwcCAf/EAEAQAAIBAgQEBQEGBAMGBwAAAAECAwARBBIhMQUTQVEGIjJhcYEUI0JSYpEzcqGxJILBQ5Ki0eHwBxUWU2Oy8f/EABYBAQEBAAAAAAAAAAAAAAAAAAABAv/EABYRAQEBAAAAAAAAAAAAAAAAAAABEf/aAAwDAQACEQMRAD8A9xpSlApSlApSlApSlApSlApSlApSlApUObiirOkNiXdWbTZUX8TdgSQo7n4NTKBSlKBSlKBSlKBSlKBSlKBSlKBSlKBSlVHEvESxSGNVaR1QSOqgkiO9iRYasNwu5sbUFnBiFkUMjBlOxBuOxrpWbmxqwOJ4PPDMpeRU10GW86AbkAjMBuBfca6CCdZFDoQysAVYG4IOxBoOlKUoFKUoPmSQKCSbAAkk9ANSayfCPGLfePirRxNGZ4Da33KkqQe7+lrdnFaTiWAXERPExYK4s2U2Nuov7jT4NceIcChnWNZIwRGwKDtbS3xbQjY0GW4djMR/iMT92jFVeQy3IAy5ocKtiLZUILN+aTQGrENLicXy+dKkawrI6rlUq0miR5gL6AOT9Kt5fD8Dy81ku11NrnKWUWVyl8pYDQEj+wqVh8EsbOyjzSNmY3vcgBR9AANKD9wuGESBVJIHVmLHvqTqazuG8SzYp3GFEIVCQVkZjLYErnMYtlUkdTe2vtVhi/E0cErJPeJQAVkYHI99wrAWuOx1qh4rjCZftkUZXKhhguuV55ZSApsdeWtrjNvqdhqFxj/F8MEUzMwLwZVdVvYyst1jU21/017V3wHiRJJlgsRKYhIwA8qkhTkJ/NZgbdq874pwT7LMElJcs4Ki9/ulUNPJ/PJIxjF9dTberrh+M+z86dh5ocOzPmUrfETyFiLNqQMqID2FBuIOIxvI8aOrPHbOoOq3FxcVJrCeFOHibKXXKIYZI5iTlleWUh5c4BzKoIJBJub3FSvC/huDEYVJpEYs5dheWX0l2yD19FsKDY0rlhcKsSBEFlUWAJJ0+SSa60ClKUClKUClKh8R4osGW4ZmY2VEGZjbcgdhuT0oO2MlKxsy2uFJFzYXtpcnYe9YjhSSI2ZXVsTLeZJblYsULWeA3HlyAeXsLMNMwqz4x4h56PFAuYFMsjMSjI0pMca5CL5r6kG2movUX7RHNhXkmcoicuOKJLCSKVSApH/yltANstt7mgvPD64dw0sMfLckiRSLMj3u6FdlN9TbRtDre9WWFwiRLlRQq3JsNBcm5sOlzrXxgIWVAZMpkIGdlFsxGgP/AHtUmgUpSgUpSgUpSgVm+N+KSkjRRNCjIBzJJ2IVSwuFVF8ztbU7Aaa61pKzrYGbDSyPDCk6yuXN2CSKTYFczAhl002tQWmCxP3CNM8bE286+VGJPlIDHS+ml96+eIrDzYDL6hIRFvbOUbp3yhtTVFjUfH4hMPNE8USwtJIrWN5GJSMBhdTl1fQ75e1UbT4iRvsvnbEYWLEEsOuZUSF1J6sjSWvsaDRrw7CYrGmUTcyWIrdA4IUL6RYdA12+bX2qdiOAQzPMXJfOYSy30UxG6be+pvvWQwUkAnwIw1uYiu87KMoWMRnNG4OzE2Fjr5bmo+B46PsEsUQY4mYytOcpAiUnzOzHsnpG5JoNxxfD4ZHWeVhEwBXPmyllIIyN+ca3A1sRpXfheHiw2FRUb7qNBZmI9PcmsYhnBnxMQgbkM8V5i55cUKiwQD89sxO5uO1WnE5MQOGzHEiEXVSohDC2ZlupDddenWg19KyXE+LSyS4VDBLCpxC+Z2QZgqu2XKrE62vr2rW0ClKUClKUHHE4tI8udgMzBV92bQKPeqvxVg3aISwfxoDzIx+YD1xn2Zbj5tUTFcSBxoaRSIIW5Sv0E8gBzN2WxCBvzMR1rS0GBkxj4ljjYFCxEQoxcaEK5cyEKb/dtZemhbtV5gvC5OIE+I5DsNQEiK+bo5JY3I1sbdakcM8PjDYiZo9IZvM0f4RJsSo6BhuKmY/iXKeJApJlYqp0CiyltT8A2A3oI/H8W8MYnRrhPVH0kDEAKp6Pe2Xpc2O+kzh/EUnTPGbjYjqrDdWG4YbEGstFmnZ5oFDrHiCxw17F8uizC+isTmYD0tZdjc1roIVF2VQpexbQAk2t5u5tpQdaUqi8SeKVwuVEXmTv6Y72sNs7Hov9+lBcz4hYxmdgo7kgD+tUmJ8YRj+Ckk9tygso+Waw/a9Uk+ALtzsbIGsDYM2WFTfQJGNXsdCSddTtTEeKYmaOOOTMWICgeWPNe3mOgtqSR1soG9XBcnxki/xIpUFr5gA62+VN/wClW2H4rFJGZEcMgFyR0Fr7b1mZZzI5Ck8sA5mB9ZuLuoO2xAIIAA66VF4nImGIkiZUc5Q4IORkYnKrhbDNucwAIN96YNyjggEbEXFfVZqLi+KTXlQTRn08qWzAAbecAP8AIIqz4Zx6KfQXVx6o3GVwd7EH+4uDUFlXNYFDFgozEAFrC5A2BPtc10pQfAhXXQa76DX5718yYZWVlZQVYWYECxG1j3rrSgppvCOGeUyNHq1iy5mCErazFAbE6D9qn4/hyThVe5Cur26Eocy37i9jb2qVSgiY3hiTNEzXvE+dbfmysuvtZjUulKBSlKBVFLxF8M5jmYiOQkRYg2IVm2jk7EE+VjodAdd72s5juJSzTyYURRDy3+/LESRnQsqqLEXNiL3H1FBAwMZUBJHeVXcw4iCU5zmYH7xCbHK3qttY6WtWo4ZgzDGIy5ky6KzerL+EMepA0v1tUPgXB3gQCZklZdEbJZlT8mYklgNrnW29WUk6qVBYAsbKCdSbXsB1oPtzYG1YrjOJE8TSByArIJoWfWN7hUlicbEE/wArC+xqd4jlC5wJQyPpJGWuysLEMqg3I0GaPqCSNdDww3BcPjJEkSFRGEZZCvlVmuLIFWxOU3NyOv7BO4Fwls4kkNmiXlKoQx6DW7WYh/a2guepNaGvxRYWFGawudhQUHi7xJ9kislua/ovqAOrkX1A7dSQKxUmKMTWY58VLZ5OZtGmhUSEbafhHTTrXLF8WE+KkxTLnRGywK2zOPRp2zeYjsL1HCGzXa7sc5ZtC7XBMhv+HsNrAVRL5InbPLeRmzEPL0jTRpFjHkij2UHUk6C5vXe0S+ZkUGwLDL6UOipbZLr5mI81iBuwqmwRZywOi2LyWv5ljPlCjfIpNvkmuwxFwXN/K1xr5QSc5NvxtuWJ2stUaGTjKLrtkYWXLp7AgbnZsuw8oG2sfiOHeYYeO185aR9LjOG5canuqgt9daqcLxDKcwBYCzBnsDmve9tgNct+zA9Kt1mIhCOGDeUkG4DRF7ho1OoysTfr3sGFBeQ4i0SsLWNhcAKPIxF7dNAdP01G4vIjhMQnkmXVZFW9lG3M/NFrYjcBr9DULCY8x/dOdDISnsTbMD+m5Y/LVIjl8iKNje2osQoYNcfqBKkdaDXcI4l9oiD2yt6XQ7o40ZT8Hr1Fj1qbWP8ADj8rEIt9JIgCOl0GaE/JjJX4iHathWQpSlApSlApSlApSlAqs47wszIrRkLNEc0THa/VG/Qw8pHvfoKs6UHzGSQCRY21G9j1F6oOO4z7PiY5WQsOU6R7fxWZLJc6JmAtmOm9aGuc0CupV1DKdwRcH6Ggz2NRo54HQouJlFpIgCY5FUXZiwF1KXsJLa3Ckai2kAqHgeDQwEtFGqkixI3sNhc9PbaptArP+O8SUwEoU2Z7Rg/zkA/0vWgrJeP8RYQJ+Z2Nr2vZbD/7UGGxpyFUUXEaC9t+YbA27b2qTiJzJIMrX1sttgxtlW53yi+vYVCxcxE7MPwrl16ytmCE+2Yk114BMUzWRpFSJwcgAsGuC5Y9gCb+9aVJwOD5zlBoqRmR2t6VAYhb9mOXT5NcuE8L56SOdI4lZ2J9JcAskJ7jQZiN9B1q24Rj448LMst45MSCVZlKoVCCJFDdBYddPNcVfw8CX7KIA1kIAYqBY2IZra7EeS++vegz/hPgXPZZpheNPMoI9cpN2a3VUvYA7kdhrqeN8NLxFgLyxnOnyB5l986b/wDQV3xPEIsMoMrCMa5Ftc2HQKN7DT/8qGPEU0pAw+Dd7AFjI4iAvqACb5tDe471BjZ4wkUcsd8rmWRL90kubDoGjtdf01KgxVgDYeQv0/lkUnuSDb4WrKfhszpDD9kdFinRheRJVys5LqbWIUA/tVIhtLMi6hVYj5S4HzoRt0FVFrFxC00B2OSInrqJWBA9irEfFeiV5bjIQJICpAzZT+xUt+97W6GvUEOg+KlH1SuT4lQ6oWAZgSq9SFtc/S4/eutQKUpQKUpQKUpQKUpQKUpQKUpQK8+8dy58dh4wb2ABH8zgm9vYV6DXl/GccG4i7HTli2mxcFgL/A1/erBCwuH+0SzIL2OIhIAAB5fNfMT8AX+K44PENC0jrIYS2IaIte0aqBmDMLWa97AHSwJq28KqBxE3Fs0b29mjCagd/Mf61rOHeEoLSl0EglkL5WF1XS1lHbc/U0VWeGMfPiSRNHDLGpy8xQBqo8py+ll91sRfarbhuBEUkkQvkGRlHZWBAAP6WBP1Hap+B4DBAQYolQgEDKLWB3Ar8C/4pt/4an6hmt/rURBbNeWVI1dy/LUuQFVVFixJ2UG+g1JrBYvxLiTJIr4iQSpIVESLljKg6m63IBFrC5Ot69K4PErYcXFw2YkHW5LG96krhFW2VFHuABagouF8PlV1lXESPEy6xyi7A7gB7A2BvuNqwyyKXaTXPdmygaEElW+gBJ/y16fipyBIfyoSPc2N/wCwFeb8TwohGHDXu4aQ39QUDLGDbvc6fqNWBx17rGR+CEG+1zmTNb59Veg8c44MKsWmYyOq2vstxnkPsoI/cV5/i8Ey4aIPuwZT1t5kK2NvVoAe1eg4ngaTyGRyWUwNEE6AOQXYHe5so/y0oqYuIu2MkdI+Y9mjiUsEVYomtJIWN/XIcoAGuT2ru/HsRI0AiWJBOGKlyzMAqZiWVbAdtCb6VKPhleWiLJIpVOWzrbM6XuQ2m5NzmFjcnvUkcIAxEcgICRxNGqW2zFNQfhbWqDthEeNGM0ofqTlCKoA16nT3JqHhOJzTHmRxKISRlLkrI631kC2sq9QG1PtX14jwzPEAFLqHRpIxu8YN2Ud+hy/iAI61QcVw74jENIsUqKkDOLNIjSuLiNCFNlA1NvUdL22oNpSvPo+LSQNEsOJaYyjLKZyGVHIuJAosV2ZchIBNhvU5vEMyxzokyzsvJEc4QAB5ZAnLZR5SQPNp0OtBs6VS4PEzR4oQyyLKHjZwQmRlysosQCQQc2+moNflBd0pSgUpSgUpSgV5li8Kp4niAfSrgkdPNFqLbk3e9em15hjZF+1Ylt2kmdEt2WNQ5t2XLa/d6sETg55WPw7hvVIyknchrqATtc6GvU8LtbsSK8x4xhSA+X8IR1PblSEN8jzLt2Nb/wAOcZXFQiQaMdHX8rj1D/UHqLUqraq/CfeS85T5GjCj3IdtfjtU8iqXCcJxEa5VxAyjQXjDG19xqLG2ltRpURLwMoiKwMfOVdh2Khtde4zCrCq3h3BuVI0jSPIxAAz28v5iOxbS9tNBppVlQcZF6dRr7V5t4jxX2jHG3pVkUHoQlz06l2/4a3HiPiP2eCSTW4Wye7N5QLdeh+leecGgzTAG+rKP93Vyfc3JqxVjxSIuigE6SQKF6nM5BP0JGvvXockgijJOyLc/AH/SsBHNzcRhxoM0iNbr5ZHW/wBQtb7HYUSxPGTYOpW43Fxa9Kihw3FnYGeWdURLMYYwHsp9Ku+pLm40W2umtduL+IwsUDQEuZpVVQq5mKi5kGU2sQFIN9jvXJOBTssUcpi5cUkb+QFSwjuQGU6b5T/lrrjfDBOJWeFxGwzEgi65yAM4W+hYDK3cWO4vUHdPEsb8nlhnMshjKkZWQqCZM4bUFbaj3FQeKeNRFLJEkfMdGRR51VSWQuxZjogUDW9fWI8FrMS00jlySxaP7vzkKoZbG4sihOtxvUDB+BHgMbRSopVpbhkLqySNsbkEkKF36g0FlgOPQzxvmVGsrNLyxzIwAL+aQqFY2qbjIcOYEzqBGWQqLZbMxGQi1rG5HvVMcDImA5bKRLiJsshFtOZIc7C2gGQGw9xXbFcO/wAVh4s8kmrStna4Cx6IAoAF8zLra+lBdcO4RFh78tbFvUxJZjba7MSTSptKBSlKBSlKBSlKD8ZrC/avK8Fw51xELSrbmtK+VtCqeaUIR+dtGI91Feq1h/HTiKaNgBcRTkDqXflxhh7gXN/agh4jDZgQp8wCjNqRa1iPe7X1HWovAOItgpFZh91IchvvdRp9CNVPyOtfPhZiVUg7l9B3SxQD2J/ua+8dhU5Yja4W4JI1sL5GC3/KrK3ylq0N5isbI8anChHLn1M3kUb5iBqx/SLfIqv/APTEshzTY2cnqIssKfACgn9yTVJ4IWULKqFWaKQoyk6EZQysjjobk2YHfpWvj4qugk+6f8rkD9m2YfFZFaeATxHNBipCR/s5zzEb2JsGX5B+hrpHPM+IQupiWNWZvNdSpRQATsbNmIOmi+9S5+OxLsxc9owXP/DVDxvGzSjKy8sMPLFoxP65iDbIP/bB8x3NtKCl8Z8fGIlgjQ2j80hba6+ZVYA9DZrE73Fqh8PcAx9zc2HZhlt9WFj81VSjnYki5KLlUs1rsyhQqX+tz/0FToD94ljbyMLp+qQlvkm4A7VqKsPDvmnw4P4XIB/lzsV+hf6ivS68q8PYvJi0ja10n0t6QCMlhfcDTr3r1WpUKUpUClKUC1fHKGbNYZrWv1tva/avulApSlApSlApSlApSlArEeMsGTO80gIjihCoe7SPZ/2AH7+9besZ/wCIvFI2whjV1ZjJGCoYHTNre3begzvh+YpgHyjzeUg2sfO9iV7lcpP71ZcRbMXsNAQVHQg31+dRf5FUWDlKx5bn7xCF6XfmZl+b2bbvVzO2aK66kcy3uNXUfsGHzatCT4JnEWKyAnJNACCfzRMRv/Kw/wB2tti2jykSZStrkMLi3f8ArXnPCsQymCRQpCOUsxyi0sZtfQ6AggH3q8k442geKVSmzAK6m+4YKe2g01DVMGhSQDMFFgpsFUWsNLkDr3qv4vDeORyLWuoHU+ZRY+xABFcIfEQKnLFKXU2IZctj0W/7WO1fGI4jPL5REke1i7FhcEEMAPw3vqexqjEcSwoTEmFbHlqhPS8kxDue4AGUAe1SMG2Z3NtEBIHYlggt3On01qr4pM32qcbyGa+YaWVFzG3Ya6fAq7wuFQZspuMgAPv5C2vcXb9jRXHD8LMmLdAQssqxzRP0WZbsykdUa1j20r1LAzl41ZlKMQCyndT1H0NeXSYkpNDMn4JrXPVHcZS3a/8Aa1einisiX5mHe3eMrIP2Fm/pURZ0qsh8S4dmy80K35XvG3xZwKsgb7VB+0pSgUpSgUpSgUpSgUpSgVBxk0xOWFVGuryXyjS9wo1btuKnV8ut6DMYzgBe/wBomln6lQwjj+BGliR7kmqPxXw9IsMFjjEYEsbWRQPSpJv3JzdT0rYSRN6Wys+XRiAoPcADXsfm1VXiDCmTBzKtyQisgPVkGa31ykfWqMNGVZI4g1mXM6ntaS6gX7HfuGqzknUxm2mbpsVLakfRyfpaoHCoeeuKKgXWGN4SB+LO0ifXQqe9fj4tWKEapKFbL2sVzr++tVXfAsXhQKLs0wAvb8Mb5L3/AKjt9K4R8QnRzlc3vqxW8et72vqB7GrHwxABPACL55Hmjbrl5boy22zIwtb9QvWrx3hqOTW2V7a29B3sCOmvUa6Ggxw8RY0KCXSwHqygWGwv3B6aHfpXZpMa7ZWmvuPu8umbXKTluFAAJC3sNKsl4FyjcMQRqQbFbdSh2BJ0XNcW3qVHhANIgL2sylbBBe5VewH4h+I2ANEZHiXD2jaRnAd8QYwrhr3TTmt7BmCLrrUxcWuYRqLgSIuXYNYMuUextc+1OOYr/GArosQAIOpuoLlttSWYX/0qBg7LGWYZiShA6GzkuAdxYC1+pv2oqdiXtASurZI2J65xLe/xawsNNq9IgOYX2zAH6kA3P/IV5Vi5TyZLa+RUNrizFlfyjrrXrOGjIRQdwqg/IAFRHPG4cSJZ0Vx+VlDf0NfHD+CRwNeLMgI1jDEp8hT6T8WqSUGzHQkWHvvv9KkVApSlApSlApSlApSlApSlApSlBwlhNywPbQjSw32qixOOjiYjKyj1X1KnzBtve5rSVBxGAu5YAE6aG/S/06nSrBh+C8OOFxWKiOqlYmjt1hMxB30uM1jWf4nAI/IAcySMew+7Vl0Hxl+Sa3mLwojsXISyyLzCLqBo2p6XA+LrVDDwBp4JJSGEkzCw6rmnuqa7WUZj/NQXHCOEMMLgZEXM8VydbHJKrCSx7i4Pvlq+AzEZWK63+dBuG6adP9alYHCCKJEGyqF/YWr9kwakWAt/b9qgq8Th3YEEsjDNZwoI9iU/7vVUtrAIwRre5jIBtlF/Mq3NsrfiJ7E1pEw7rsdthuP6/wDOouJ4aGJKqUcHRxY+oa3B3Xpb3rWjzfxNCUxE2li7RkL1BeO2UW3Fx6xv1qbx7ha4YxgqcsaRxqRbMyqDNOflmZIx/M1XnF+D5sTgpXjAIcxMFuUKgF4mGmgDgaHvVr/5IJMSJXBJjLZAfSCbHPbq2ltetzUViMJw12xaQObnnIz29lWWQfC6L816hckjt7b3+e1QOHeHkilkl3kctr0Csb5QPoLn2q1IqI+FjN7k99tre4710pSgUpSgUpSgUpSgUpSgUpSgUpSgUpSg+HiDAggEHcEXB+acoXvX3SgUpSgUrhisYkWXObZmCLvqzbDSu9B85BX5yhmzdbWrhPxOONgjOA7bLux/yjW3vXXE4pI1LOwVR1YgD+tB1pVVBxppnAhidkv5pX8iW/SD5n+gt71aKwOoN/ig/aVDfi8S7t/tBFsdZDsoqJiOOETiFEueYqFidP4bSvYDsoX5L+1Bb0qowGLaTGYgAnlxrGlvw8w5ne3uAUvVvQKUpQKUpQKUpQKUpQKUpQKUpQKUpQKq+OeII8Jy+ZeztYkfhUAlpCPyrpc9L3q0rPyRiXilmsRDhjYHvM+Um3Xyx2+tBXeKOKN9qiWIglAuU2zDmzkojED1ZUWVgOpIr7hx0k2HxIlkbNhWlRmj+7ElkDKxtqpANiAbXv0qQngwLFNGkhXM6PC34ouXbloCd1U3sOzEVY4Xh0WFwzLIVyHM0rOb5i/qLE7k3t+woPvgfDEiiUqih2VS7W8zNYXJY6nWqyBjJipiIuaVlyhnNkjUIma17+YknRR8mrXDcZjYqNUznLHnUpnIBbyg6mwBNQcHxCPDCRWLMxncAKMzOzfeEKq3PlBt8LQfXEeJGPGIt9OQ5C3PmcuiqAOvX96reE4ud0jTDsh5UKO4YaSPLdshO66Am46kXvVzHxqCTkyL5uYxjRsuoNiWU31W2U3B6iubcTSHFmLKqqYDKWUa+RspzW6Wtb4NBSYbAPiuTG6SRKRPPJfQrKZCsQvtmUksP5QatuG8CdolM5KziR3LRnqwyEj2KW9x9K4P4kZMkkkkMauVtC2Yy5G2Y5bnNbWwUgbXqXF4jQPIZWEcYWNl5nkbzZ7ghtfw3A31oOvh3BGKN8y5S8sj262LELf/ACgVa1TeHeKHEHEG5KrMQlxlOTIhGhANrkkE1c0ClKUClKUClKUClKUClKUClKUClKUCvjkrmzWGa1s1tbb2v2r7pQKzXHZM+LRGlWFUjLqXAN2uQSmby5lHe5GbbrWlrnNh1cWdVYA3GYA699aDL4jDJjMUFDsyfZiFlW+kqyowdWtbMLA6f20r7wnCsTE4lZUkdZJb2OQOkgj863vkYZBdTpvY7VqAttq/aDPL4dkMZbMscxnE/lBZQ1suXpcZdCdLm9fUXhfLKsrSGSQlxMzD1xutuWoHpVSFIGvXqav6UFAnhpi0QeQFYWVlIQCVgl8iO/YewF7fNThwdTiWmYK10RVut2XKWJIJ2vcbdqsaUEPC8NEc00gJvKUJHQFFyafIA/aplKUClKUClKUClKUClKUClKUClKUClKUClKUClKUClKUClKUClKUClKUClKUClKUH/9k=">
            <a:hlinkClick r:id="rId3"/>
          </p:cNvPr>
          <p:cNvSpPr>
            <a:spLocks noChangeAspect="1" noChangeArrowheads="1"/>
          </p:cNvSpPr>
          <p:nvPr/>
        </p:nvSpPr>
        <p:spPr bwMode="auto">
          <a:xfrm>
            <a:off x="57150" y="-1628775"/>
            <a:ext cx="2720975" cy="3394075"/>
          </a:xfrm>
          <a:prstGeom prst="rect">
            <a:avLst/>
          </a:prstGeom>
          <a:noFill/>
          <a:ln w="9525">
            <a:noFill/>
            <a:miter lim="800000"/>
            <a:headEnd/>
            <a:tailEnd/>
          </a:ln>
        </p:spPr>
        <p:txBody>
          <a:bodyPr lIns="86493" tIns="43247" rIns="86493" bIns="43247"/>
          <a:lstStyle/>
          <a:p>
            <a:endParaRPr lang="en-US" dirty="0"/>
          </a:p>
        </p:txBody>
      </p:sp>
      <p:sp>
        <p:nvSpPr>
          <p:cNvPr id="15367" name="AutoShape 6" descr="data:image/jpeg;base64,/9j/4AAQSkZJRgABAQAAAQABAAD/2wCEAAkGBhQQEBUUEhQWFRUWFxgaFxcXGBgYGBwYGhcXFxcWGxgYHCYgGx0jIBgXIC8gIycpLCwsGB4yNTAqOCYrLCoBCQoKDQwOFA8PFCkcFBwpLCkpKSkpKSkpKSkpKSkpLCkpKSkpKSwpLCkpKSkpKSkpKSwpKSkpKSkpKSkpKSkpKf/AABEIAP0AxwMBIgACEQEDEQH/xAAbAAEAAwEBAQEAAAAAAAAAAAAABAUGAwcCAf/EAEAQAAIBAgQEBQEGBAMGBwAAAAECAwARBBIhMQUTQVEGIjJhcYEUI0JSYpEzcqGxJILBQ5Ki0eHwBxUWU2Oy8f/EABYBAQEBAAAAAAAAAAAAAAAAAAABAv/EABYRAQEBAAAAAAAAAAAAAAAAAAABEf/aAAwDAQACEQMRAD8A9xpSlApSlApSlApSlApSlApSlApSlApUObiirOkNiXdWbTZUX8TdgSQo7n4NTKBSlKBSlKBSlKBSlKBSlKBSlKBSlKBSlVHEvESxSGNVaR1QSOqgkiO9iRYasNwu5sbUFnBiFkUMjBlOxBuOxrpWbmxqwOJ4PPDMpeRU10GW86AbkAjMBuBfca6CCdZFDoQysAVYG4IOxBoOlKUoFKUoPmSQKCSbAAkk9ANSayfCPGLfePirRxNGZ4Da33KkqQe7+lrdnFaTiWAXERPExYK4s2U2Nuov7jT4NceIcChnWNZIwRGwKDtbS3xbQjY0GW4djMR/iMT92jFVeQy3IAy5ocKtiLZUILN+aTQGrENLicXy+dKkawrI6rlUq0miR5gL6AOT9Kt5fD8Dy81ku11NrnKWUWVyl8pYDQEj+wqVh8EsbOyjzSNmY3vcgBR9AANKD9wuGESBVJIHVmLHvqTqazuG8SzYp3GFEIVCQVkZjLYErnMYtlUkdTe2vtVhi/E0cErJPeJQAVkYHI99wrAWuOx1qh4rjCZftkUZXKhhguuV55ZSApsdeWtrjNvqdhqFxj/F8MEUzMwLwZVdVvYyst1jU21/017V3wHiRJJlgsRKYhIwA8qkhTkJ/NZgbdq874pwT7LMElJcs4Ki9/ulUNPJ/PJIxjF9dTberrh+M+z86dh5ocOzPmUrfETyFiLNqQMqID2FBuIOIxvI8aOrPHbOoOq3FxcVJrCeFOHibKXXKIYZI5iTlleWUh5c4BzKoIJBJub3FSvC/huDEYVJpEYs5dheWX0l2yD19FsKDY0rlhcKsSBEFlUWAJJ0+SSa60ClKUClKUClKh8R4osGW4ZmY2VEGZjbcgdhuT0oO2MlKxsy2uFJFzYXtpcnYe9YjhSSI2ZXVsTLeZJblYsULWeA3HlyAeXsLMNMwqz4x4h56PFAuYFMsjMSjI0pMca5CL5r6kG2movUX7RHNhXkmcoicuOKJLCSKVSApH/yltANstt7mgvPD64dw0sMfLckiRSLMj3u6FdlN9TbRtDre9WWFwiRLlRQq3JsNBcm5sOlzrXxgIWVAZMpkIGdlFsxGgP/AHtUmgUpSgUpSgUpSgVm+N+KSkjRRNCjIBzJJ2IVSwuFVF8ztbU7Aaa61pKzrYGbDSyPDCk6yuXN2CSKTYFczAhl002tQWmCxP3CNM8bE286+VGJPlIDHS+ml96+eIrDzYDL6hIRFvbOUbp3yhtTVFjUfH4hMPNE8USwtJIrWN5GJSMBhdTl1fQ75e1UbT4iRvsvnbEYWLEEsOuZUSF1J6sjSWvsaDRrw7CYrGmUTcyWIrdA4IUL6RYdA12+bX2qdiOAQzPMXJfOYSy30UxG6be+pvvWQwUkAnwIw1uYiu87KMoWMRnNG4OzE2Fjr5bmo+B46PsEsUQY4mYytOcpAiUnzOzHsnpG5JoNxxfD4ZHWeVhEwBXPmyllIIyN+ca3A1sRpXfheHiw2FRUb7qNBZmI9PcmsYhnBnxMQgbkM8V5i55cUKiwQD89sxO5uO1WnE5MQOGzHEiEXVSohDC2ZlupDddenWg19KyXE+LSyS4VDBLCpxC+Z2QZgqu2XKrE62vr2rW0ClKUClKUHHE4tI8udgMzBV92bQKPeqvxVg3aISwfxoDzIx+YD1xn2Zbj5tUTFcSBxoaRSIIW5Sv0E8gBzN2WxCBvzMR1rS0GBkxj4ljjYFCxEQoxcaEK5cyEKb/dtZemhbtV5gvC5OIE+I5DsNQEiK+bo5JY3I1sbdakcM8PjDYiZo9IZvM0f4RJsSo6BhuKmY/iXKeJApJlYqp0CiyltT8A2A3oI/H8W8MYnRrhPVH0kDEAKp6Pe2Xpc2O+kzh/EUnTPGbjYjqrDdWG4YbEGstFmnZ5oFDrHiCxw17F8uizC+isTmYD0tZdjc1roIVF2VQpexbQAk2t5u5tpQdaUqi8SeKVwuVEXmTv6Y72sNs7Hov9+lBcz4hYxmdgo7kgD+tUmJ8YRj+Ckk9tygso+Waw/a9Uk+ALtzsbIGsDYM2WFTfQJGNXsdCSddTtTEeKYmaOOOTMWICgeWPNe3mOgtqSR1soG9XBcnxki/xIpUFr5gA62+VN/wClW2H4rFJGZEcMgFyR0Fr7b1mZZzI5Ck8sA5mB9ZuLuoO2xAIIAA66VF4nImGIkiZUc5Q4IORkYnKrhbDNucwAIN96YNyjggEbEXFfVZqLi+KTXlQTRn08qWzAAbecAP8AIIqz4Zx6KfQXVx6o3GVwd7EH+4uDUFlXNYFDFgozEAFrC5A2BPtc10pQfAhXXQa76DX5718yYZWVlZQVYWYECxG1j3rrSgppvCOGeUyNHq1iy5mCErazFAbE6D9qn4/hyThVe5Cur26Eocy37i9jb2qVSgiY3hiTNEzXvE+dbfmysuvtZjUulKBSlKBVFLxF8M5jmYiOQkRYg2IVm2jk7EE+VjodAdd72s5juJSzTyYURRDy3+/LESRnQsqqLEXNiL3H1FBAwMZUBJHeVXcw4iCU5zmYH7xCbHK3qttY6WtWo4ZgzDGIy5ky6KzerL+EMepA0v1tUPgXB3gQCZklZdEbJZlT8mYklgNrnW29WUk6qVBYAsbKCdSbXsB1oPtzYG1YrjOJE8TSByArIJoWfWN7hUlicbEE/wArC+xqd4jlC5wJQyPpJGWuysLEMqg3I0GaPqCSNdDww3BcPjJEkSFRGEZZCvlVmuLIFWxOU3NyOv7BO4Fwls4kkNmiXlKoQx6DW7WYh/a2guepNaGvxRYWFGawudhQUHi7xJ9kislua/ovqAOrkX1A7dSQKxUmKMTWY58VLZ5OZtGmhUSEbafhHTTrXLF8WE+KkxTLnRGywK2zOPRp2zeYjsL1HCGzXa7sc5ZtC7XBMhv+HsNrAVRL5InbPLeRmzEPL0jTRpFjHkij2UHUk6C5vXe0S+ZkUGwLDL6UOipbZLr5mI81iBuwqmwRZywOi2LyWv5ljPlCjfIpNvkmuwxFwXN/K1xr5QSc5NvxtuWJ2stUaGTjKLrtkYWXLp7AgbnZsuw8oG2sfiOHeYYeO185aR9LjOG5canuqgt9daqcLxDKcwBYCzBnsDmve9tgNct+zA9Kt1mIhCOGDeUkG4DRF7ho1OoysTfr3sGFBeQ4i0SsLWNhcAKPIxF7dNAdP01G4vIjhMQnkmXVZFW9lG3M/NFrYjcBr9DULCY8x/dOdDISnsTbMD+m5Y/LVIjl8iKNje2osQoYNcfqBKkdaDXcI4l9oiD2yt6XQ7o40ZT8Hr1Fj1qbWP8ADj8rEIt9JIgCOl0GaE/JjJX4iHathWQpSlApSlApSlApSlAqs47wszIrRkLNEc0THa/VG/Qw8pHvfoKs6UHzGSQCRY21G9j1F6oOO4z7PiY5WQsOU6R7fxWZLJc6JmAtmOm9aGuc0CupV1DKdwRcH6Ggz2NRo54HQouJlFpIgCY5FUXZiwF1KXsJLa3Ckai2kAqHgeDQwEtFGqkixI3sNhc9PbaptArP+O8SUwEoU2Z7Rg/zkA/0vWgrJeP8RYQJ+Z2Nr2vZbD/7UGGxpyFUUXEaC9t+YbA27b2qTiJzJIMrX1sttgxtlW53yi+vYVCxcxE7MPwrl16ytmCE+2Yk114BMUzWRpFSJwcgAsGuC5Y9gCb+9aVJwOD5zlBoqRmR2t6VAYhb9mOXT5NcuE8L56SOdI4lZ2J9JcAskJ7jQZiN9B1q24Rj448LMst45MSCVZlKoVCCJFDdBYddPNcVfw8CX7KIA1kIAYqBY2IZra7EeS++vegz/hPgXPZZpheNPMoI9cpN2a3VUvYA7kdhrqeN8NLxFgLyxnOnyB5l986b/wDQV3xPEIsMoMrCMa5Ftc2HQKN7DT/8qGPEU0pAw+Dd7AFjI4iAvqACb5tDe471BjZ4wkUcsd8rmWRL90kubDoGjtdf01KgxVgDYeQv0/lkUnuSDb4WrKfhszpDD9kdFinRheRJVys5LqbWIUA/tVIhtLMi6hVYj5S4HzoRt0FVFrFxC00B2OSInrqJWBA9irEfFeiV5bjIQJICpAzZT+xUt+97W6GvUEOg+KlH1SuT4lQ6oWAZgSq9SFtc/S4/eutQKUpQKUpQKUpQKUpQKUpQKUpQK8+8dy58dh4wb2ABH8zgm9vYV6DXl/GccG4i7HTli2mxcFgL/A1/erBCwuH+0SzIL2OIhIAAB5fNfMT8AX+K44PENC0jrIYS2IaIte0aqBmDMLWa97AHSwJq28KqBxE3Fs0b29mjCagd/Mf61rOHeEoLSl0EglkL5WF1XS1lHbc/U0VWeGMfPiSRNHDLGpy8xQBqo8py+ll91sRfarbhuBEUkkQvkGRlHZWBAAP6WBP1Hap+B4DBAQYolQgEDKLWB3Ar8C/4pt/4an6hmt/rURBbNeWVI1dy/LUuQFVVFixJ2UG+g1JrBYvxLiTJIr4iQSpIVESLljKg6m63IBFrC5Ot69K4PErYcXFw2YkHW5LG96krhFW2VFHuABagouF8PlV1lXESPEy6xyi7A7gB7A2BvuNqwyyKXaTXPdmygaEElW+gBJ/y16fipyBIfyoSPc2N/wCwFeb8TwohGHDXu4aQ39QUDLGDbvc6fqNWBx17rGR+CEG+1zmTNb59Veg8c44MKsWmYyOq2vstxnkPsoI/cV5/i8Ey4aIPuwZT1t5kK2NvVoAe1eg4ngaTyGRyWUwNEE6AOQXYHe5so/y0oqYuIu2MkdI+Y9mjiUsEVYomtJIWN/XIcoAGuT2ru/HsRI0AiWJBOGKlyzMAqZiWVbAdtCb6VKPhleWiLJIpVOWzrbM6XuQ2m5NzmFjcnvUkcIAxEcgICRxNGqW2zFNQfhbWqDthEeNGM0ofqTlCKoA16nT3JqHhOJzTHmRxKISRlLkrI631kC2sq9QG1PtX14jwzPEAFLqHRpIxu8YN2Ud+hy/iAI61QcVw74jENIsUqKkDOLNIjSuLiNCFNlA1NvUdL22oNpSvPo+LSQNEsOJaYyjLKZyGVHIuJAosV2ZchIBNhvU5vEMyxzokyzsvJEc4QAB5ZAnLZR5SQPNp0OtBs6VS4PEzR4oQyyLKHjZwQmRlysosQCQQc2+moNflBd0pSgUpSgUpSgV5li8Kp4niAfSrgkdPNFqLbk3e9em15hjZF+1Ylt2kmdEt2WNQ5t2XLa/d6sETg55WPw7hvVIyknchrqATtc6GvU8LtbsSK8x4xhSA+X8IR1PblSEN8jzLt2Nb/wAOcZXFQiQaMdHX8rj1D/UHqLUqraq/CfeS85T5GjCj3IdtfjtU8iqXCcJxEa5VxAyjQXjDG19xqLG2ltRpURLwMoiKwMfOVdh2Khtde4zCrCq3h3BuVI0jSPIxAAz28v5iOxbS9tNBppVlQcZF6dRr7V5t4jxX2jHG3pVkUHoQlz06l2/4a3HiPiP2eCSTW4Wye7N5QLdeh+leecGgzTAG+rKP93Vyfc3JqxVjxSIuigE6SQKF6nM5BP0JGvvXockgijJOyLc/AH/SsBHNzcRhxoM0iNbr5ZHW/wBQtb7HYUSxPGTYOpW43Fxa9Kihw3FnYGeWdURLMYYwHsp9Ku+pLm40W2umtduL+IwsUDQEuZpVVQq5mKi5kGU2sQFIN9jvXJOBTssUcpi5cUkb+QFSwjuQGU6b5T/lrrjfDBOJWeFxGwzEgi65yAM4W+hYDK3cWO4vUHdPEsb8nlhnMshjKkZWQqCZM4bUFbaj3FQeKeNRFLJEkfMdGRR51VSWQuxZjogUDW9fWI8FrMS00jlySxaP7vzkKoZbG4sihOtxvUDB+BHgMbRSopVpbhkLqySNsbkEkKF36g0FlgOPQzxvmVGsrNLyxzIwAL+aQqFY2qbjIcOYEzqBGWQqLZbMxGQi1rG5HvVMcDImA5bKRLiJsshFtOZIc7C2gGQGw9xXbFcO/wAVh4s8kmrStna4Cx6IAoAF8zLra+lBdcO4RFh78tbFvUxJZjba7MSTSptKBSlKBSlKBSlKD8ZrC/avK8Fw51xELSrbmtK+VtCqeaUIR+dtGI91Feq1h/HTiKaNgBcRTkDqXflxhh7gXN/agh4jDZgQp8wCjNqRa1iPe7X1HWovAOItgpFZh91IchvvdRp9CNVPyOtfPhZiVUg7l9B3SxQD2J/ua+8dhU5Yja4W4JI1sL5GC3/KrK3ylq0N5isbI8anChHLn1M3kUb5iBqx/SLfIqv/APTEshzTY2cnqIssKfACgn9yTVJ4IWULKqFWaKQoyk6EZQysjjobk2YHfpWvj4qugk+6f8rkD9m2YfFZFaeATxHNBipCR/s5zzEb2JsGX5B+hrpHPM+IQupiWNWZvNdSpRQATsbNmIOmi+9S5+OxLsxc9owXP/DVDxvGzSjKy8sMPLFoxP65iDbIP/bB8x3NtKCl8Z8fGIlgjQ2j80hba6+ZVYA9DZrE73Fqh8PcAx9zc2HZhlt9WFj81VSjnYki5KLlUs1rsyhQqX+tz/0FToD94ljbyMLp+qQlvkm4A7VqKsPDvmnw4P4XIB/lzsV+hf6ivS68q8PYvJi0ja10n0t6QCMlhfcDTr3r1WpUKUpUClKUC1fHKGbNYZrWv1tva/avulApSlApSlApSlApSlArEeMsGTO80gIjihCoe7SPZ/2AH7+9besZ/wCIvFI2whjV1ZjJGCoYHTNre3begzvh+YpgHyjzeUg2sfO9iV7lcpP71ZcRbMXsNAQVHQg31+dRf5FUWDlKx5bn7xCF6XfmZl+b2bbvVzO2aK66kcy3uNXUfsGHzatCT4JnEWKyAnJNACCfzRMRv/Kw/wB2tti2jykSZStrkMLi3f8ArXnPCsQymCRQpCOUsxyi0sZtfQ6AggH3q8k442geKVSmzAK6m+4YKe2g01DVMGhSQDMFFgpsFUWsNLkDr3qv4vDeORyLWuoHU+ZRY+xABFcIfEQKnLFKXU2IZctj0W/7WO1fGI4jPL5REke1i7FhcEEMAPw3vqexqjEcSwoTEmFbHlqhPS8kxDue4AGUAe1SMG2Z3NtEBIHYlggt3On01qr4pM32qcbyGa+YaWVFzG3Ya6fAq7wuFQZspuMgAPv5C2vcXb9jRXHD8LMmLdAQssqxzRP0WZbsykdUa1j20r1LAzl41ZlKMQCyndT1H0NeXSYkpNDMn4JrXPVHcZS3a/8Aa1einisiX5mHe3eMrIP2Fm/pURZ0qsh8S4dmy80K35XvG3xZwKsgb7VB+0pSgUpSgUpSgUpSgUpSgVBxk0xOWFVGuryXyjS9wo1btuKnV8ut6DMYzgBe/wBomln6lQwjj+BGliR7kmqPxXw9IsMFjjEYEsbWRQPSpJv3JzdT0rYSRN6Wys+XRiAoPcADXsfm1VXiDCmTBzKtyQisgPVkGa31ykfWqMNGVZI4g1mXM6ntaS6gX7HfuGqzknUxm2mbpsVLakfRyfpaoHCoeeuKKgXWGN4SB+LO0ifXQqe9fj4tWKEapKFbL2sVzr++tVXfAsXhQKLs0wAvb8Mb5L3/AKjt9K4R8QnRzlc3vqxW8et72vqB7GrHwxABPACL55Hmjbrl5boy22zIwtb9QvWrx3hqOTW2V7a29B3sCOmvUa6Ggxw8RY0KCXSwHqygWGwv3B6aHfpXZpMa7ZWmvuPu8umbXKTluFAAJC3sNKsl4FyjcMQRqQbFbdSh2BJ0XNcW3qVHhANIgL2sylbBBe5VewH4h+I2ANEZHiXD2jaRnAd8QYwrhr3TTmt7BmCLrrUxcWuYRqLgSIuXYNYMuUextc+1OOYr/GArosQAIOpuoLlttSWYX/0qBg7LGWYZiShA6GzkuAdxYC1+pv2oqdiXtASurZI2J65xLe/xawsNNq9IgOYX2zAH6kA3P/IV5Vi5TyZLa+RUNrizFlfyjrrXrOGjIRQdwqg/IAFRHPG4cSJZ0Vx+VlDf0NfHD+CRwNeLMgI1jDEp8hT6T8WqSUGzHQkWHvvv9KkVApSlApSlApSlApSlApSlApSlBwlhNywPbQjSw32qixOOjiYjKyj1X1KnzBtve5rSVBxGAu5YAE6aG/S/06nSrBh+C8OOFxWKiOqlYmjt1hMxB30uM1jWf4nAI/IAcySMew+7Vl0Hxl+Sa3mLwojsXISyyLzCLqBo2p6XA+LrVDDwBp4JJSGEkzCw6rmnuqa7WUZj/NQXHCOEMMLgZEXM8VydbHJKrCSx7i4Pvlq+AzEZWK63+dBuG6adP9alYHCCKJEGyqF/YWr9kwakWAt/b9qgq8Th3YEEsjDNZwoI9iU/7vVUtrAIwRre5jIBtlF/Mq3NsrfiJ7E1pEw7rsdthuP6/wDOouJ4aGJKqUcHRxY+oa3B3Xpb3rWjzfxNCUxE2li7RkL1BeO2UW3Fx6xv1qbx7ha4YxgqcsaRxqRbMyqDNOflmZIx/M1XnF+D5sTgpXjAIcxMFuUKgF4mGmgDgaHvVr/5IJMSJXBJjLZAfSCbHPbq2ltetzUViMJw12xaQObnnIz29lWWQfC6L816hckjt7b3+e1QOHeHkilkl3kctr0Csb5QPoLn2q1IqI+FjN7k99tre4710pSgUpSgUpSgUpSgUpSgUpSgUpSgUpSg+HiDAggEHcEXB+acoXvX3SgUpSgUrhisYkWXObZmCLvqzbDSu9B85BX5yhmzdbWrhPxOONgjOA7bLux/yjW3vXXE4pI1LOwVR1YgD+tB1pVVBxppnAhidkv5pX8iW/SD5n+gt71aKwOoN/ig/aVDfi8S7t/tBFsdZDsoqJiOOETiFEueYqFidP4bSvYDsoX5L+1Bb0qowGLaTGYgAnlxrGlvw8w5ne3uAUvVvQKUpQKUpQKUpQKUpQKUpQKUpQKUpQKq+OeII8Jy+ZeztYkfhUAlpCPyrpc9L3q0rPyRiXilmsRDhjYHvM+Um3Xyx2+tBXeKOKN9qiWIglAuU2zDmzkojED1ZUWVgOpIr7hx0k2HxIlkbNhWlRmj+7ElkDKxtqpANiAbXv0qQngwLFNGkhXM6PC34ouXbloCd1U3sOzEVY4Xh0WFwzLIVyHM0rOb5i/qLE7k3t+woPvgfDEiiUqih2VS7W8zNYXJY6nWqyBjJipiIuaVlyhnNkjUIma17+YknRR8mrXDcZjYqNUznLHnUpnIBbyg6mwBNQcHxCPDCRWLMxncAKMzOzfeEKq3PlBt8LQfXEeJGPGIt9OQ5C3PmcuiqAOvX96reE4ud0jTDsh5UKO4YaSPLdshO66Am46kXvVzHxqCTkyL5uYxjRsuoNiWU31W2U3B6iubcTSHFmLKqqYDKWUa+RspzW6Wtb4NBSYbAPiuTG6SRKRPPJfQrKZCsQvtmUksP5QatuG8CdolM5KziR3LRnqwyEj2KW9x9K4P4kZMkkkkMauVtC2Yy5G2Y5bnNbWwUgbXqXF4jQPIZWEcYWNl5nkbzZ7ghtfw3A31oOvh3BGKN8y5S8sj262LELf/ACgVa1TeHeKHEHEG5KrMQlxlOTIhGhANrkkE1c0ClKUClKUClKUClKUClKUClKUClKUCvjkrmzWGa1s1tbb2v2r7pQKzXHZM+LRGlWFUjLqXAN2uQSmby5lHe5GbbrWlrnNh1cWdVYA3GYA699aDL4jDJjMUFDsyfZiFlW+kqyowdWtbMLA6f20r7wnCsTE4lZUkdZJb2OQOkgj863vkYZBdTpvY7VqAttq/aDPL4dkMZbMscxnE/lBZQ1suXpcZdCdLm9fUXhfLKsrSGSQlxMzD1xutuWoHpVSFIGvXqav6UFAnhpi0QeQFYWVlIQCVgl8iO/YewF7fNThwdTiWmYK10RVut2XKWJIJ2vcbdqsaUEPC8NEc00gJvKUJHQFFyafIA/aplKUClKUClKUClKUClKUClKUClKUClKUClKUClKUClKUClKUClKUClKUClKUClKUH/9k=">
            <a:hlinkClick r:id="rId3"/>
          </p:cNvPr>
          <p:cNvSpPr>
            <a:spLocks noChangeAspect="1" noChangeArrowheads="1"/>
          </p:cNvSpPr>
          <p:nvPr/>
        </p:nvSpPr>
        <p:spPr bwMode="auto">
          <a:xfrm>
            <a:off x="57150" y="-1628775"/>
            <a:ext cx="2720975" cy="3394075"/>
          </a:xfrm>
          <a:prstGeom prst="rect">
            <a:avLst/>
          </a:prstGeom>
          <a:noFill/>
          <a:ln w="9525">
            <a:noFill/>
            <a:miter lim="800000"/>
            <a:headEnd/>
            <a:tailEnd/>
          </a:ln>
        </p:spPr>
        <p:txBody>
          <a:bodyPr lIns="86493" tIns="43247" rIns="86493" bIns="43247"/>
          <a:lstStyle/>
          <a:p>
            <a:endParaRPr lang="en-US" dirty="0"/>
          </a:p>
        </p:txBody>
      </p:sp>
      <p:sp>
        <p:nvSpPr>
          <p:cNvPr id="15368" name="AutoShape 8" descr="data:image/jpeg;base64,/9j/4AAQSkZJRgABAQAAAQABAAD/2wCEAAkGBhQQEBUUEhQWFRUWFxgaFxcXGBgYGBwYGhcXFxcWGxgYHCYgGx0jIBgXIC8gIycpLCwsGB4yNTAqOCYrLCoBCQoKDQwOFA8PFCkcFBwpLCkpKSkpKSkpKSkpKSkpLCkpKSkpKSwpLCkpKSkpKSkpKSwpKSkpKSkpKSkpKSkpKf/AABEIAP0AxwMBIgACEQEDEQH/xAAbAAEAAwEBAQEAAAAAAAAAAAAABAUGAwcCAf/EAEAQAAIBAgQEBQEGBAMGBwAAAAECAwARBBIhMQUTQVEGIjJhcYEUI0JSYpEzcqGxJILBQ5Ki0eHwBxUWU2Oy8f/EABYBAQEBAAAAAAAAAAAAAAAAAAABAv/EABYRAQEBAAAAAAAAAAAAAAAAAAABEf/aAAwDAQACEQMRAD8A9xpSlApSlApSlApSlApSlApSlApSlApUObiirOkNiXdWbTZUX8TdgSQo7n4NTKBSlKBSlKBSlKBSlKBSlKBSlKBSlKBSlVHEvESxSGNVaR1QSOqgkiO9iRYasNwu5sbUFnBiFkUMjBlOxBuOxrpWbmxqwOJ4PPDMpeRU10GW86AbkAjMBuBfca6CCdZFDoQysAVYG4IOxBoOlKUoFKUoPmSQKCSbAAkk9ANSayfCPGLfePirRxNGZ4Da33KkqQe7+lrdnFaTiWAXERPExYK4s2U2Nuov7jT4NceIcChnWNZIwRGwKDtbS3xbQjY0GW4djMR/iMT92jFVeQy3IAy5ocKtiLZUILN+aTQGrENLicXy+dKkawrI6rlUq0miR5gL6AOT9Kt5fD8Dy81ku11NrnKWUWVyl8pYDQEj+wqVh8EsbOyjzSNmY3vcgBR9AANKD9wuGESBVJIHVmLHvqTqazuG8SzYp3GFEIVCQVkZjLYErnMYtlUkdTe2vtVhi/E0cErJPeJQAVkYHI99wrAWuOx1qh4rjCZftkUZXKhhguuV55ZSApsdeWtrjNvqdhqFxj/F8MEUzMwLwZVdVvYyst1jU21/017V3wHiRJJlgsRKYhIwA8qkhTkJ/NZgbdq874pwT7LMElJcs4Ki9/ulUNPJ/PJIxjF9dTberrh+M+z86dh5ocOzPmUrfETyFiLNqQMqID2FBuIOIxvI8aOrPHbOoOq3FxcVJrCeFOHibKXXKIYZI5iTlleWUh5c4BzKoIJBJub3FSvC/huDEYVJpEYs5dheWX0l2yD19FsKDY0rlhcKsSBEFlUWAJJ0+SSa60ClKUClKUClKh8R4osGW4ZmY2VEGZjbcgdhuT0oO2MlKxsy2uFJFzYXtpcnYe9YjhSSI2ZXVsTLeZJblYsULWeA3HlyAeXsLMNMwqz4x4h56PFAuYFMsjMSjI0pMca5CL5r6kG2movUX7RHNhXkmcoicuOKJLCSKVSApH/yltANstt7mgvPD64dw0sMfLckiRSLMj3u6FdlN9TbRtDre9WWFwiRLlRQq3JsNBcm5sOlzrXxgIWVAZMpkIGdlFsxGgP/AHtUmgUpSgUpSgUpSgVm+N+KSkjRRNCjIBzJJ2IVSwuFVF8ztbU7Aaa61pKzrYGbDSyPDCk6yuXN2CSKTYFczAhl002tQWmCxP3CNM8bE286+VGJPlIDHS+ml96+eIrDzYDL6hIRFvbOUbp3yhtTVFjUfH4hMPNE8USwtJIrWN5GJSMBhdTl1fQ75e1UbT4iRvsvnbEYWLEEsOuZUSF1J6sjSWvsaDRrw7CYrGmUTcyWIrdA4IUL6RYdA12+bX2qdiOAQzPMXJfOYSy30UxG6be+pvvWQwUkAnwIw1uYiu87KMoWMRnNG4OzE2Fjr5bmo+B46PsEsUQY4mYytOcpAiUnzOzHsnpG5JoNxxfD4ZHWeVhEwBXPmyllIIyN+ca3A1sRpXfheHiw2FRUb7qNBZmI9PcmsYhnBnxMQgbkM8V5i55cUKiwQD89sxO5uO1WnE5MQOGzHEiEXVSohDC2ZlupDddenWg19KyXE+LSyS4VDBLCpxC+Z2QZgqu2XKrE62vr2rW0ClKUClKUHHE4tI8udgMzBV92bQKPeqvxVg3aISwfxoDzIx+YD1xn2Zbj5tUTFcSBxoaRSIIW5Sv0E8gBzN2WxCBvzMR1rS0GBkxj4ljjYFCxEQoxcaEK5cyEKb/dtZemhbtV5gvC5OIE+I5DsNQEiK+bo5JY3I1sbdakcM8PjDYiZo9IZvM0f4RJsSo6BhuKmY/iXKeJApJlYqp0CiyltT8A2A3oI/H8W8MYnRrhPVH0kDEAKp6Pe2Xpc2O+kzh/EUnTPGbjYjqrDdWG4YbEGstFmnZ5oFDrHiCxw17F8uizC+isTmYD0tZdjc1roIVF2VQpexbQAk2t5u5tpQdaUqi8SeKVwuVEXmTv6Y72sNs7Hov9+lBcz4hYxmdgo7kgD+tUmJ8YRj+Ckk9tygso+Waw/a9Uk+ALtzsbIGsDYM2WFTfQJGNXsdCSddTtTEeKYmaOOOTMWICgeWPNe3mOgtqSR1soG9XBcnxki/xIpUFr5gA62+VN/wClW2H4rFJGZEcMgFyR0Fr7b1mZZzI5Ck8sA5mB9ZuLuoO2xAIIAA66VF4nImGIkiZUc5Q4IORkYnKrhbDNucwAIN96YNyjggEbEXFfVZqLi+KTXlQTRn08qWzAAbecAP8AIIqz4Zx6KfQXVx6o3GVwd7EH+4uDUFlXNYFDFgozEAFrC5A2BPtc10pQfAhXXQa76DX5718yYZWVlZQVYWYECxG1j3rrSgppvCOGeUyNHq1iy5mCErazFAbE6D9qn4/hyThVe5Cur26Eocy37i9jb2qVSgiY3hiTNEzXvE+dbfmysuvtZjUulKBSlKBVFLxF8M5jmYiOQkRYg2IVm2jk7EE+VjodAdd72s5juJSzTyYURRDy3+/LESRnQsqqLEXNiL3H1FBAwMZUBJHeVXcw4iCU5zmYH7xCbHK3qttY6WtWo4ZgzDGIy5ky6KzerL+EMepA0v1tUPgXB3gQCZklZdEbJZlT8mYklgNrnW29WUk6qVBYAsbKCdSbXsB1oPtzYG1YrjOJE8TSByArIJoWfWN7hUlicbEE/wArC+xqd4jlC5wJQyPpJGWuysLEMqg3I0GaPqCSNdDww3BcPjJEkSFRGEZZCvlVmuLIFWxOU3NyOv7BO4Fwls4kkNmiXlKoQx6DW7WYh/a2guepNaGvxRYWFGawudhQUHi7xJ9kislua/ovqAOrkX1A7dSQKxUmKMTWY58VLZ5OZtGmhUSEbafhHTTrXLF8WE+KkxTLnRGywK2zOPRp2zeYjsL1HCGzXa7sc5ZtC7XBMhv+HsNrAVRL5InbPLeRmzEPL0jTRpFjHkij2UHUk6C5vXe0S+ZkUGwLDL6UOipbZLr5mI81iBuwqmwRZywOi2LyWv5ljPlCjfIpNvkmuwxFwXN/K1xr5QSc5NvxtuWJ2stUaGTjKLrtkYWXLp7AgbnZsuw8oG2sfiOHeYYeO185aR9LjOG5canuqgt9daqcLxDKcwBYCzBnsDmve9tgNct+zA9Kt1mIhCOGDeUkG4DRF7ho1OoysTfr3sGFBeQ4i0SsLWNhcAKPIxF7dNAdP01G4vIjhMQnkmXVZFW9lG3M/NFrYjcBr9DULCY8x/dOdDISnsTbMD+m5Y/LVIjl8iKNje2osQoYNcfqBKkdaDXcI4l9oiD2yt6XQ7o40ZT8Hr1Fj1qbWP8ADj8rEIt9JIgCOl0GaE/JjJX4iHathWQpSlApSlApSlApSlAqs47wszIrRkLNEc0THa/VG/Qw8pHvfoKs6UHzGSQCRY21G9j1F6oOO4z7PiY5WQsOU6R7fxWZLJc6JmAtmOm9aGuc0CupV1DKdwRcH6Ggz2NRo54HQouJlFpIgCY5FUXZiwF1KXsJLa3Ckai2kAqHgeDQwEtFGqkixI3sNhc9PbaptArP+O8SUwEoU2Z7Rg/zkA/0vWgrJeP8RYQJ+Z2Nr2vZbD/7UGGxpyFUUXEaC9t+YbA27b2qTiJzJIMrX1sttgxtlW53yi+vYVCxcxE7MPwrl16ytmCE+2Yk114BMUzWRpFSJwcgAsGuC5Y9gCb+9aVJwOD5zlBoqRmR2t6VAYhb9mOXT5NcuE8L56SOdI4lZ2J9JcAskJ7jQZiN9B1q24Rj448LMst45MSCVZlKoVCCJFDdBYddPNcVfw8CX7KIA1kIAYqBY2IZra7EeS++vegz/hPgXPZZpheNPMoI9cpN2a3VUvYA7kdhrqeN8NLxFgLyxnOnyB5l986b/wDQV3xPEIsMoMrCMa5Ftc2HQKN7DT/8qGPEU0pAw+Dd7AFjI4iAvqACb5tDe471BjZ4wkUcsd8rmWRL90kubDoGjtdf01KgxVgDYeQv0/lkUnuSDb4WrKfhszpDD9kdFinRheRJVys5LqbWIUA/tVIhtLMi6hVYj5S4HzoRt0FVFrFxC00B2OSInrqJWBA9irEfFeiV5bjIQJICpAzZT+xUt+97W6GvUEOg+KlH1SuT4lQ6oWAZgSq9SFtc/S4/eutQKUpQKUpQKUpQKUpQKUpQKUpQK8+8dy58dh4wb2ABH8zgm9vYV6DXl/GccG4i7HTli2mxcFgL/A1/erBCwuH+0SzIL2OIhIAAB5fNfMT8AX+K44PENC0jrIYS2IaIte0aqBmDMLWa97AHSwJq28KqBxE3Fs0b29mjCagd/Mf61rOHeEoLSl0EglkL5WF1XS1lHbc/U0VWeGMfPiSRNHDLGpy8xQBqo8py+ll91sRfarbhuBEUkkQvkGRlHZWBAAP6WBP1Hap+B4DBAQYolQgEDKLWB3Ar8C/4pt/4an6hmt/rURBbNeWVI1dy/LUuQFVVFixJ2UG+g1JrBYvxLiTJIr4iQSpIVESLljKg6m63IBFrC5Ot69K4PErYcXFw2YkHW5LG96krhFW2VFHuABagouF8PlV1lXESPEy6xyi7A7gB7A2BvuNqwyyKXaTXPdmygaEElW+gBJ/y16fipyBIfyoSPc2N/wCwFeb8TwohGHDXu4aQ39QUDLGDbvc6fqNWBx17rGR+CEG+1zmTNb59Veg8c44MKsWmYyOq2vstxnkPsoI/cV5/i8Ey4aIPuwZT1t5kK2NvVoAe1eg4ngaTyGRyWUwNEE6AOQXYHe5so/y0oqYuIu2MkdI+Y9mjiUsEVYomtJIWN/XIcoAGuT2ru/HsRI0AiWJBOGKlyzMAqZiWVbAdtCb6VKPhleWiLJIpVOWzrbM6XuQ2m5NzmFjcnvUkcIAxEcgICRxNGqW2zFNQfhbWqDthEeNGM0ofqTlCKoA16nT3JqHhOJzTHmRxKISRlLkrI631kC2sq9QG1PtX14jwzPEAFLqHRpIxu8YN2Ud+hy/iAI61QcVw74jENIsUqKkDOLNIjSuLiNCFNlA1NvUdL22oNpSvPo+LSQNEsOJaYyjLKZyGVHIuJAosV2ZchIBNhvU5vEMyxzokyzsvJEc4QAB5ZAnLZR5SQPNp0OtBs6VS4PEzR4oQyyLKHjZwQmRlysosQCQQc2+moNflBd0pSgUpSgUpSgV5li8Kp4niAfSrgkdPNFqLbk3e9em15hjZF+1Ylt2kmdEt2WNQ5t2XLa/d6sETg55WPw7hvVIyknchrqATtc6GvU8LtbsSK8x4xhSA+X8IR1PblSEN8jzLt2Nb/wAOcZXFQiQaMdHX8rj1D/UHqLUqraq/CfeS85T5GjCj3IdtfjtU8iqXCcJxEa5VxAyjQXjDG19xqLG2ltRpURLwMoiKwMfOVdh2Khtde4zCrCq3h3BuVI0jSPIxAAz28v5iOxbS9tNBppVlQcZF6dRr7V5t4jxX2jHG3pVkUHoQlz06l2/4a3HiPiP2eCSTW4Wye7N5QLdeh+leecGgzTAG+rKP93Vyfc3JqxVjxSIuigE6SQKF6nM5BP0JGvvXockgijJOyLc/AH/SsBHNzcRhxoM0iNbr5ZHW/wBQtb7HYUSxPGTYOpW43Fxa9Kihw3FnYGeWdURLMYYwHsp9Ku+pLm40W2umtduL+IwsUDQEuZpVVQq5mKi5kGU2sQFIN9jvXJOBTssUcpi5cUkb+QFSwjuQGU6b5T/lrrjfDBOJWeFxGwzEgi65yAM4W+hYDK3cWO4vUHdPEsb8nlhnMshjKkZWQqCZM4bUFbaj3FQeKeNRFLJEkfMdGRR51VSWQuxZjogUDW9fWI8FrMS00jlySxaP7vzkKoZbG4sihOtxvUDB+BHgMbRSopVpbhkLqySNsbkEkKF36g0FlgOPQzxvmVGsrNLyxzIwAL+aQqFY2qbjIcOYEzqBGWQqLZbMxGQi1rG5HvVMcDImA5bKRLiJsshFtOZIc7C2gGQGw9xXbFcO/wAVh4s8kmrStna4Cx6IAoAF8zLra+lBdcO4RFh78tbFvUxJZjba7MSTSptKBSlKBSlKBSlKD8ZrC/avK8Fw51xELSrbmtK+VtCqeaUIR+dtGI91Feq1h/HTiKaNgBcRTkDqXflxhh7gXN/agh4jDZgQp8wCjNqRa1iPe7X1HWovAOItgpFZh91IchvvdRp9CNVPyOtfPhZiVUg7l9B3SxQD2J/ua+8dhU5Yja4W4JI1sL5GC3/KrK3ylq0N5isbI8anChHLn1M3kUb5iBqx/SLfIqv/APTEshzTY2cnqIssKfACgn9yTVJ4IWULKqFWaKQoyk6EZQysjjobk2YHfpWvj4qugk+6f8rkD9m2YfFZFaeATxHNBipCR/s5zzEb2JsGX5B+hrpHPM+IQupiWNWZvNdSpRQATsbNmIOmi+9S5+OxLsxc9owXP/DVDxvGzSjKy8sMPLFoxP65iDbIP/bB8x3NtKCl8Z8fGIlgjQ2j80hba6+ZVYA9DZrE73Fqh8PcAx9zc2HZhlt9WFj81VSjnYki5KLlUs1rsyhQqX+tz/0FToD94ljbyMLp+qQlvkm4A7VqKsPDvmnw4P4XIB/lzsV+hf6ivS68q8PYvJi0ja10n0t6QCMlhfcDTr3r1WpUKUpUClKUC1fHKGbNYZrWv1tva/avulApSlApSlApSlApSlArEeMsGTO80gIjihCoe7SPZ/2AH7+9besZ/wCIvFI2whjV1ZjJGCoYHTNre3begzvh+YpgHyjzeUg2sfO9iV7lcpP71ZcRbMXsNAQVHQg31+dRf5FUWDlKx5bn7xCF6XfmZl+b2bbvVzO2aK66kcy3uNXUfsGHzatCT4JnEWKyAnJNACCfzRMRv/Kw/wB2tti2jykSZStrkMLi3f8ArXnPCsQymCRQpCOUsxyi0sZtfQ6AggH3q8k442geKVSmzAK6m+4YKe2g01DVMGhSQDMFFgpsFUWsNLkDr3qv4vDeORyLWuoHU+ZRY+xABFcIfEQKnLFKXU2IZctj0W/7WO1fGI4jPL5REke1i7FhcEEMAPw3vqexqjEcSwoTEmFbHlqhPS8kxDue4AGUAe1SMG2Z3NtEBIHYlggt3On01qr4pM32qcbyGa+YaWVFzG3Ya6fAq7wuFQZspuMgAPv5C2vcXb9jRXHD8LMmLdAQssqxzRP0WZbsykdUa1j20r1LAzl41ZlKMQCyndT1H0NeXSYkpNDMn4JrXPVHcZS3a/8Aa1einisiX5mHe3eMrIP2Fm/pURZ0qsh8S4dmy80K35XvG3xZwKsgb7VB+0pSgUpSgUpSgUpSgUpSgVBxk0xOWFVGuryXyjS9wo1btuKnV8ut6DMYzgBe/wBomln6lQwjj+BGliR7kmqPxXw9IsMFjjEYEsbWRQPSpJv3JzdT0rYSRN6Wys+XRiAoPcADXsfm1VXiDCmTBzKtyQisgPVkGa31ykfWqMNGVZI4g1mXM6ntaS6gX7HfuGqzknUxm2mbpsVLakfRyfpaoHCoeeuKKgXWGN4SB+LO0ifXQqe9fj4tWKEapKFbL2sVzr++tVXfAsXhQKLs0wAvb8Mb5L3/AKjt9K4R8QnRzlc3vqxW8et72vqB7GrHwxABPACL55Hmjbrl5boy22zIwtb9QvWrx3hqOTW2V7a29B3sCOmvUa6Ggxw8RY0KCXSwHqygWGwv3B6aHfpXZpMa7ZWmvuPu8umbXKTluFAAJC3sNKsl4FyjcMQRqQbFbdSh2BJ0XNcW3qVHhANIgL2sylbBBe5VewH4h+I2ANEZHiXD2jaRnAd8QYwrhr3TTmt7BmCLrrUxcWuYRqLgSIuXYNYMuUextc+1OOYr/GArosQAIOpuoLlttSWYX/0qBg7LGWYZiShA6GzkuAdxYC1+pv2oqdiXtASurZI2J65xLe/xawsNNq9IgOYX2zAH6kA3P/IV5Vi5TyZLa+RUNrizFlfyjrrXrOGjIRQdwqg/IAFRHPG4cSJZ0Vx+VlDf0NfHD+CRwNeLMgI1jDEp8hT6T8WqSUGzHQkWHvvv9KkVApSlApSlApSlApSlApSlApSlBwlhNywPbQjSw32qixOOjiYjKyj1X1KnzBtve5rSVBxGAu5YAE6aG/S/06nSrBh+C8OOFxWKiOqlYmjt1hMxB30uM1jWf4nAI/IAcySMew+7Vl0Hxl+Sa3mLwojsXISyyLzCLqBo2p6XA+LrVDDwBp4JJSGEkzCw6rmnuqa7WUZj/NQXHCOEMMLgZEXM8VydbHJKrCSx7i4Pvlq+AzEZWK63+dBuG6adP9alYHCCKJEGyqF/YWr9kwakWAt/b9qgq8Th3YEEsjDNZwoI9iU/7vVUtrAIwRre5jIBtlF/Mq3NsrfiJ7E1pEw7rsdthuP6/wDOouJ4aGJKqUcHRxY+oa3B3Xpb3rWjzfxNCUxE2li7RkL1BeO2UW3Fx6xv1qbx7ha4YxgqcsaRxqRbMyqDNOflmZIx/M1XnF+D5sTgpXjAIcxMFuUKgF4mGmgDgaHvVr/5IJMSJXBJjLZAfSCbHPbq2ltetzUViMJw12xaQObnnIz29lWWQfC6L816hckjt7b3+e1QOHeHkilkl3kctr0Csb5QPoLn2q1IqI+FjN7k99tre4710pSgUpSgUpSgUpSgUpSgUpSgUpSgUpSg+HiDAggEHcEXB+acoXvX3SgUpSgUrhisYkWXObZmCLvqzbDSu9B85BX5yhmzdbWrhPxOONgjOA7bLux/yjW3vXXE4pI1LOwVR1YgD+tB1pVVBxppnAhidkv5pX8iW/SD5n+gt71aKwOoN/ig/aVDfi8S7t/tBFsdZDsoqJiOOETiFEueYqFidP4bSvYDsoX5L+1Bb0qowGLaTGYgAnlxrGlvw8w5ne3uAUvVvQKUpQKUpQKUpQKUpQKUpQKUpQKUpQKq+OeII8Jy+ZeztYkfhUAlpCPyrpc9L3q0rPyRiXilmsRDhjYHvM+Um3Xyx2+tBXeKOKN9qiWIglAuU2zDmzkojED1ZUWVgOpIr7hx0k2HxIlkbNhWlRmj+7ElkDKxtqpANiAbXv0qQngwLFNGkhXM6PC34ouXbloCd1U3sOzEVY4Xh0WFwzLIVyHM0rOb5i/qLE7k3t+woPvgfDEiiUqih2VS7W8zNYXJY6nWqyBjJipiIuaVlyhnNkjUIma17+YknRR8mrXDcZjYqNUznLHnUpnIBbyg6mwBNQcHxCPDCRWLMxncAKMzOzfeEKq3PlBt8LQfXEeJGPGIt9OQ5C3PmcuiqAOvX96reE4ud0jTDsh5UKO4YaSPLdshO66Am46kXvVzHxqCTkyL5uYxjRsuoNiWU31W2U3B6iubcTSHFmLKqqYDKWUa+RspzW6Wtb4NBSYbAPiuTG6SRKRPPJfQrKZCsQvtmUksP5QatuG8CdolM5KziR3LRnqwyEj2KW9x9K4P4kZMkkkkMauVtC2Yy5G2Y5bnNbWwUgbXqXF4jQPIZWEcYWNl5nkbzZ7ghtfw3A31oOvh3BGKN8y5S8sj262LELf/ACgVa1TeHeKHEHEG5KrMQlxlOTIhGhANrkkE1c0ClKUClKUClKUClKUClKUClKUClKUCvjkrmzWGa1s1tbb2v2r7pQKzXHZM+LRGlWFUjLqXAN2uQSmby5lHe5GbbrWlrnNh1cWdVYA3GYA699aDL4jDJjMUFDsyfZiFlW+kqyowdWtbMLA6f20r7wnCsTE4lZUkdZJb2OQOkgj863vkYZBdTpvY7VqAttq/aDPL4dkMZbMscxnE/lBZQ1suXpcZdCdLm9fUXhfLKsrSGSQlxMzD1xutuWoHpVSFIGvXqav6UFAnhpi0QeQFYWVlIQCVgl8iO/YewF7fNThwdTiWmYK10RVut2XKWJIJ2vcbdqsaUEPC8NEc00gJvKUJHQFFyafIA/aplKUClKUClKUClKUClKUClKUClKUClKUClKUClKUClKUClKUClKUClKUClKUClKUH/9k=">
            <a:hlinkClick r:id="rId3"/>
          </p:cNvPr>
          <p:cNvSpPr>
            <a:spLocks noChangeAspect="1" noChangeArrowheads="1"/>
          </p:cNvSpPr>
          <p:nvPr/>
        </p:nvSpPr>
        <p:spPr bwMode="auto">
          <a:xfrm>
            <a:off x="57150" y="-1628775"/>
            <a:ext cx="2720975" cy="3394075"/>
          </a:xfrm>
          <a:prstGeom prst="rect">
            <a:avLst/>
          </a:prstGeom>
          <a:noFill/>
          <a:ln w="9525">
            <a:noFill/>
            <a:miter lim="800000"/>
            <a:headEnd/>
            <a:tailEnd/>
          </a:ln>
        </p:spPr>
        <p:txBody>
          <a:bodyPr lIns="86493" tIns="43247" rIns="86493" bIns="43247"/>
          <a:lstStyle/>
          <a:p>
            <a:endParaRPr lang="en-US" dirty="0"/>
          </a:p>
        </p:txBody>
      </p:sp>
      <p:sp>
        <p:nvSpPr>
          <p:cNvPr id="13" name="TextBox 12"/>
          <p:cNvSpPr txBox="1"/>
          <p:nvPr/>
        </p:nvSpPr>
        <p:spPr>
          <a:xfrm>
            <a:off x="2019300" y="3516313"/>
            <a:ext cx="5580063" cy="455612"/>
          </a:xfrm>
          <a:prstGeom prst="rect">
            <a:avLst/>
          </a:prstGeom>
          <a:noFill/>
        </p:spPr>
        <p:txBody>
          <a:bodyPr lIns="86493" tIns="43247" rIns="86493" bIns="43247">
            <a:spAutoFit/>
          </a:bodyPr>
          <a:lstStyle/>
          <a:p>
            <a:pPr>
              <a:defRPr/>
            </a:pPr>
            <a:r>
              <a:rPr lang="en-US" sz="2400" b="1" dirty="0">
                <a:solidFill>
                  <a:srgbClr val="FF0000"/>
                </a:solidFill>
                <a:latin typeface="+mn-lt"/>
              </a:rPr>
              <a:t>Something you’re about to do</a:t>
            </a:r>
          </a:p>
        </p:txBody>
      </p:sp>
      <p:pic>
        <p:nvPicPr>
          <p:cNvPr id="15370" name="Picture 5" descr="RTR.png"/>
          <p:cNvPicPr>
            <a:picLocks noChangeAspect="1"/>
          </p:cNvPicPr>
          <p:nvPr/>
        </p:nvPicPr>
        <p:blipFill>
          <a:blip r:embed="rId4" cstate="print"/>
          <a:srcRect/>
          <a:stretch>
            <a:fillRect/>
          </a:stretch>
        </p:blipFill>
        <p:spPr bwMode="auto">
          <a:xfrm>
            <a:off x="457200" y="141288"/>
            <a:ext cx="684213" cy="822325"/>
          </a:xfrm>
          <a:prstGeom prst="rect">
            <a:avLst/>
          </a:prstGeom>
          <a:noFill/>
          <a:ln w="9525">
            <a:noFill/>
            <a:miter lim="800000"/>
            <a:headEnd/>
            <a:tailEnd/>
          </a:ln>
        </p:spPr>
      </p:pic>
      <p:grpSp>
        <p:nvGrpSpPr>
          <p:cNvPr id="3" name="Group 2"/>
          <p:cNvGrpSpPr/>
          <p:nvPr/>
        </p:nvGrpSpPr>
        <p:grpSpPr>
          <a:xfrm>
            <a:off x="5016489" y="4073729"/>
            <a:ext cx="2472272" cy="2329580"/>
            <a:chOff x="8692438" y="4044357"/>
            <a:chExt cx="2757362" cy="2598211"/>
          </a:xfrm>
        </p:grpSpPr>
        <p:sp>
          <p:nvSpPr>
            <p:cNvPr id="22" name="Rounded Rectangle 21"/>
            <p:cNvSpPr/>
            <p:nvPr/>
          </p:nvSpPr>
          <p:spPr>
            <a:xfrm>
              <a:off x="8692438" y="4044357"/>
              <a:ext cx="2757362" cy="2598211"/>
            </a:xfrm>
            <a:prstGeom prst="roundRect">
              <a:avLst/>
            </a:prstGeom>
            <a:ln cmpd="thickThi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pic>
          <p:nvPicPr>
            <p:cNvPr id="15371" name="Picture 2" descr="https://encrypted-tbn1.gstatic.com/images?q=tbn:ANd9GcQVL7fve5oHwfzhwWeoTjWHlhIOOvvXV4anVb81Sl93hP1RRn6G"/>
            <p:cNvPicPr>
              <a:picLocks noChangeAspect="1" noChangeArrowheads="1"/>
            </p:cNvPicPr>
            <p:nvPr/>
          </p:nvPicPr>
          <p:blipFill>
            <a:blip r:embed="rId5" cstate="print"/>
            <a:srcRect/>
            <a:stretch>
              <a:fillRect/>
            </a:stretch>
          </p:blipFill>
          <p:spPr bwMode="auto">
            <a:xfrm>
              <a:off x="8785243" y="4248371"/>
              <a:ext cx="2571750" cy="2220551"/>
            </a:xfrm>
            <a:prstGeom prst="rect">
              <a:avLst/>
            </a:prstGeom>
            <a:noFill/>
            <a:ln w="9525">
              <a:noFill/>
              <a:miter lim="800000"/>
              <a:headEnd/>
              <a:tailEnd/>
            </a:ln>
          </p:spPr>
        </p:pic>
      </p:grpSp>
      <p:grpSp>
        <p:nvGrpSpPr>
          <p:cNvPr id="5" name="Group 4"/>
          <p:cNvGrpSpPr/>
          <p:nvPr/>
        </p:nvGrpSpPr>
        <p:grpSpPr>
          <a:xfrm>
            <a:off x="1668642" y="4073729"/>
            <a:ext cx="2488486" cy="2344856"/>
            <a:chOff x="1669676" y="3947051"/>
            <a:chExt cx="2757362" cy="2598212"/>
          </a:xfrm>
        </p:grpSpPr>
        <p:sp>
          <p:nvSpPr>
            <p:cNvPr id="24" name="Rounded Rectangle 23"/>
            <p:cNvSpPr/>
            <p:nvPr/>
          </p:nvSpPr>
          <p:spPr>
            <a:xfrm>
              <a:off x="1669676" y="3947051"/>
              <a:ext cx="2757362" cy="2598212"/>
            </a:xfrm>
            <a:prstGeom prst="roundRect">
              <a:avLst/>
            </a:prstGeom>
            <a:ln cmpd="thickThi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pic>
          <p:nvPicPr>
            <p:cNvPr id="15373" name="Picture 4" descr="http://blogbybela.files.wordpress.com/2014/03/boxing_punch.gif?w=640">
              <a:hlinkClick r:id="rId6"/>
            </p:cNvPr>
            <p:cNvPicPr>
              <a:picLocks noChangeAspect="1" noChangeArrowheads="1"/>
            </p:cNvPicPr>
            <p:nvPr/>
          </p:nvPicPr>
          <p:blipFill>
            <a:blip r:embed="rId7" cstate="print"/>
            <a:srcRect/>
            <a:stretch>
              <a:fillRect/>
            </a:stretch>
          </p:blipFill>
          <p:spPr bwMode="auto">
            <a:xfrm>
              <a:off x="1800155" y="4131516"/>
              <a:ext cx="2486025" cy="2220849"/>
            </a:xfrm>
            <a:prstGeom prst="rect">
              <a:avLst/>
            </a:prstGeom>
            <a:noFill/>
            <a:ln w="9525">
              <a:noFill/>
              <a:miter lim="800000"/>
              <a:headEnd/>
              <a:tailEnd/>
            </a:ln>
          </p:spPr>
        </p:pic>
      </p:grpSp>
      <p:sp>
        <p:nvSpPr>
          <p:cNvPr id="18" name="TextBox 17"/>
          <p:cNvSpPr txBox="1"/>
          <p:nvPr/>
        </p:nvSpPr>
        <p:spPr>
          <a:xfrm>
            <a:off x="3490913" y="2619375"/>
            <a:ext cx="1874837" cy="455613"/>
          </a:xfrm>
          <a:prstGeom prst="rect">
            <a:avLst/>
          </a:prstGeom>
          <a:noFill/>
        </p:spPr>
        <p:txBody>
          <a:bodyPr lIns="86493" tIns="43247" rIns="86493" bIns="43247">
            <a:spAutoFit/>
          </a:bodyPr>
          <a:lstStyle/>
          <a:p>
            <a:pPr>
              <a:defRPr/>
            </a:pPr>
            <a:r>
              <a:rPr lang="en-US" sz="2400" b="1" dirty="0">
                <a:solidFill>
                  <a:srgbClr val="FF0000"/>
                </a:solidFill>
                <a:latin typeface="+mn-lt"/>
              </a:rPr>
              <a:t>Unhelpful</a:t>
            </a:r>
          </a:p>
        </p:txBody>
      </p:sp>
      <p:sp>
        <p:nvSpPr>
          <p:cNvPr id="19" name="Rectangle 1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a:xfrm>
            <a:off x="0" y="1588"/>
            <a:ext cx="9144000" cy="1066800"/>
          </a:xfrm>
        </p:spPr>
        <p:txBody>
          <a:bodyPr/>
          <a:lstStyle/>
          <a:p>
            <a:br>
              <a:rPr lang="en-US" dirty="0"/>
            </a:br>
            <a:r>
              <a:rPr lang="en-US" dirty="0"/>
              <a:t>When would you use </a:t>
            </a:r>
            <a:br>
              <a:rPr lang="en-US" dirty="0"/>
            </a:br>
            <a:r>
              <a:rPr lang="en-US" dirty="0"/>
              <a:t>Real-Time Resilience? </a:t>
            </a:r>
            <a:br>
              <a:rPr lang="en-US" dirty="0"/>
            </a:br>
            <a:endParaRPr lang="en-US" dirty="0"/>
          </a:p>
        </p:txBody>
      </p:sp>
      <p:sp>
        <p:nvSpPr>
          <p:cNvPr id="4" name="Slide Number Placeholder 3"/>
          <p:cNvSpPr>
            <a:spLocks noGrp="1"/>
          </p:cNvSpPr>
          <p:nvPr>
            <p:ph type="sldNum" sz="quarter" idx="14"/>
          </p:nvPr>
        </p:nvSpPr>
        <p:spPr/>
        <p:txBody>
          <a:bodyPr/>
          <a:lstStyle/>
          <a:p>
            <a:pPr>
              <a:defRPr/>
            </a:pPr>
            <a:fld id="{E7A6EE74-53E8-4FD5-BE11-110F8835D47A}" type="slidenum">
              <a:rPr lang="en-US"/>
              <a:pPr>
                <a:defRPr/>
              </a:pPr>
              <a:t>161</a:t>
            </a:fld>
            <a:endParaRPr lang="en-US" dirty="0"/>
          </a:p>
        </p:txBody>
      </p:sp>
      <p:pic>
        <p:nvPicPr>
          <p:cNvPr id="16388" name="Picture 2" descr="https://encrypted-tbn1.gstatic.com/images?q=tbn:ANd9GcSsB63XRBmGGM18M4yrFGS7-WfzAPRtb9oTI9e4rflxgbbTBZc96A">
            <a:hlinkClick r:id="rId3"/>
          </p:cNvPr>
          <p:cNvPicPr>
            <a:picLocks noChangeAspect="1" noChangeArrowheads="1"/>
          </p:cNvPicPr>
          <p:nvPr/>
        </p:nvPicPr>
        <p:blipFill>
          <a:blip r:embed="rId4" cstate="print"/>
          <a:srcRect b="18111"/>
          <a:stretch>
            <a:fillRect/>
          </a:stretch>
        </p:blipFill>
        <p:spPr bwMode="auto">
          <a:xfrm>
            <a:off x="6291263" y="3275013"/>
            <a:ext cx="2633662" cy="2924175"/>
          </a:xfrm>
          <a:prstGeom prst="rect">
            <a:avLst/>
          </a:prstGeom>
          <a:noFill/>
          <a:ln w="9525">
            <a:noFill/>
            <a:miter lim="800000"/>
            <a:headEnd/>
            <a:tailEnd/>
          </a:ln>
        </p:spPr>
      </p:pic>
      <p:pic>
        <p:nvPicPr>
          <p:cNvPr id="16389" name="Picture 4" descr="http://photos2.demandstudios.com/dm-resize/photos.demandstudios.com%2Fgetty%2Farticle%2F129%2F138%2F86501973_XS.jpg?w=267&amp;h=10000&amp;keep_ratio=1">
            <a:hlinkClick r:id="rId5"/>
          </p:cNvPr>
          <p:cNvPicPr>
            <a:picLocks noChangeAspect="1" noChangeArrowheads="1"/>
          </p:cNvPicPr>
          <p:nvPr/>
        </p:nvPicPr>
        <p:blipFill>
          <a:blip r:embed="rId6" cstate="print"/>
          <a:srcRect r="5344" b="10432"/>
          <a:stretch>
            <a:fillRect/>
          </a:stretch>
        </p:blipFill>
        <p:spPr bwMode="auto">
          <a:xfrm>
            <a:off x="3292475" y="1196975"/>
            <a:ext cx="2084388" cy="2913063"/>
          </a:xfrm>
          <a:prstGeom prst="rect">
            <a:avLst/>
          </a:prstGeom>
          <a:noFill/>
          <a:ln w="9525">
            <a:noFill/>
            <a:miter lim="800000"/>
            <a:headEnd/>
            <a:tailEnd/>
          </a:ln>
        </p:spPr>
      </p:pic>
      <p:pic>
        <p:nvPicPr>
          <p:cNvPr id="16390" name="Picture 6" descr="http://assets.nydailynews.com/polopoly_fs/1.1367689!/img/httpImage/image.jpg_gen/derivatives/landscape_635/driver10n-1-web.jpg">
            <a:hlinkClick r:id="rId7"/>
          </p:cNvPr>
          <p:cNvPicPr>
            <a:picLocks noChangeAspect="1" noChangeArrowheads="1"/>
          </p:cNvPicPr>
          <p:nvPr/>
        </p:nvPicPr>
        <p:blipFill>
          <a:blip r:embed="rId8" cstate="print"/>
          <a:srcRect l="11874" t="6107" r="6493"/>
          <a:stretch>
            <a:fillRect/>
          </a:stretch>
        </p:blipFill>
        <p:spPr bwMode="auto">
          <a:xfrm>
            <a:off x="0" y="1143000"/>
            <a:ext cx="3017838" cy="2490788"/>
          </a:xfrm>
          <a:prstGeom prst="rect">
            <a:avLst/>
          </a:prstGeom>
          <a:noFill/>
          <a:ln w="9525">
            <a:noFill/>
            <a:miter lim="800000"/>
            <a:headEnd/>
            <a:tailEnd/>
          </a:ln>
        </p:spPr>
      </p:pic>
      <p:pic>
        <p:nvPicPr>
          <p:cNvPr id="16391" name="Picture 10" descr="http://sportstravelmagazine.com/wp-content/uploads/2013/08/IMG_9466ret.jpg">
            <a:hlinkClick r:id="rId9"/>
          </p:cNvPr>
          <p:cNvPicPr>
            <a:picLocks noChangeAspect="1" noChangeArrowheads="1"/>
          </p:cNvPicPr>
          <p:nvPr/>
        </p:nvPicPr>
        <p:blipFill>
          <a:blip r:embed="rId10" cstate="print"/>
          <a:srcRect l="16270" t="12215" r="22713" b="4259"/>
          <a:stretch>
            <a:fillRect/>
          </a:stretch>
        </p:blipFill>
        <p:spPr bwMode="auto">
          <a:xfrm>
            <a:off x="0" y="3821113"/>
            <a:ext cx="2473325" cy="2219325"/>
          </a:xfrm>
          <a:prstGeom prst="rect">
            <a:avLst/>
          </a:prstGeom>
          <a:noFill/>
          <a:ln w="9525">
            <a:noFill/>
            <a:miter lim="800000"/>
            <a:headEnd/>
            <a:tailEnd/>
          </a:ln>
        </p:spPr>
      </p:pic>
      <p:pic>
        <p:nvPicPr>
          <p:cNvPr id="16392" name="Picture 5" descr="RTR.png"/>
          <p:cNvPicPr>
            <a:picLocks noChangeAspect="1"/>
          </p:cNvPicPr>
          <p:nvPr/>
        </p:nvPicPr>
        <p:blipFill>
          <a:blip r:embed="rId11" cstate="print"/>
          <a:srcRect/>
          <a:stretch>
            <a:fillRect/>
          </a:stretch>
        </p:blipFill>
        <p:spPr bwMode="auto">
          <a:xfrm>
            <a:off x="457200" y="141288"/>
            <a:ext cx="684213" cy="822325"/>
          </a:xfrm>
          <a:prstGeom prst="rect">
            <a:avLst/>
          </a:prstGeom>
          <a:noFill/>
          <a:ln w="9525">
            <a:noFill/>
            <a:miter lim="800000"/>
            <a:headEnd/>
            <a:tailEnd/>
          </a:ln>
        </p:spPr>
      </p:pic>
      <p:sp>
        <p:nvSpPr>
          <p:cNvPr id="16393" name="AutoShape 6" descr="http://blog.nj.com/realtimesports_impact/2009/06/large_track-and-field603.jpg">
            <a:hlinkClick r:id="rId12"/>
          </p:cNvPr>
          <p:cNvSpPr>
            <a:spLocks noChangeAspect="1" noChangeArrowheads="1"/>
          </p:cNvSpPr>
          <p:nvPr/>
        </p:nvSpPr>
        <p:spPr bwMode="auto">
          <a:xfrm>
            <a:off x="155575" y="-1295400"/>
            <a:ext cx="4060825" cy="2698750"/>
          </a:xfrm>
          <a:prstGeom prst="rect">
            <a:avLst/>
          </a:prstGeom>
          <a:noFill/>
          <a:ln w="9525">
            <a:noFill/>
            <a:miter lim="800000"/>
            <a:headEnd/>
            <a:tailEnd/>
          </a:ln>
        </p:spPr>
        <p:txBody>
          <a:bodyPr/>
          <a:lstStyle/>
          <a:p>
            <a:endParaRPr lang="en-US" dirty="0"/>
          </a:p>
        </p:txBody>
      </p:sp>
      <p:sp>
        <p:nvSpPr>
          <p:cNvPr id="16394" name="AutoShape 8" descr="http://blog.nj.com/realtimesports_impact/2009/06/large_track-and-field603.jpg">
            <a:hlinkClick r:id="rId12"/>
          </p:cNvPr>
          <p:cNvSpPr>
            <a:spLocks noChangeAspect="1" noChangeArrowheads="1"/>
          </p:cNvSpPr>
          <p:nvPr/>
        </p:nvSpPr>
        <p:spPr bwMode="auto">
          <a:xfrm>
            <a:off x="155575" y="-1295400"/>
            <a:ext cx="4060825" cy="2698750"/>
          </a:xfrm>
          <a:prstGeom prst="rect">
            <a:avLst/>
          </a:prstGeom>
          <a:noFill/>
          <a:ln w="9525">
            <a:noFill/>
            <a:miter lim="800000"/>
            <a:headEnd/>
            <a:tailEnd/>
          </a:ln>
        </p:spPr>
        <p:txBody>
          <a:bodyPr/>
          <a:lstStyle/>
          <a:p>
            <a:endParaRPr lang="en-US" dirty="0"/>
          </a:p>
        </p:txBody>
      </p:sp>
      <p:pic>
        <p:nvPicPr>
          <p:cNvPr id="16395" name="Picture 12" descr="http://media.dpn.s3.amazonaws.com/23897_02192012_pennyouthdebate0003f.jpg">
            <a:hlinkClick r:id="rId13"/>
          </p:cNvPr>
          <p:cNvPicPr>
            <a:picLocks noChangeAspect="1" noChangeArrowheads="1"/>
          </p:cNvPicPr>
          <p:nvPr/>
        </p:nvPicPr>
        <p:blipFill>
          <a:blip r:embed="rId14" cstate="print"/>
          <a:srcRect t="12373"/>
          <a:stretch>
            <a:fillRect/>
          </a:stretch>
        </p:blipFill>
        <p:spPr bwMode="auto">
          <a:xfrm>
            <a:off x="5632450" y="1189038"/>
            <a:ext cx="3511550" cy="2047875"/>
          </a:xfrm>
          <a:prstGeom prst="rect">
            <a:avLst/>
          </a:prstGeom>
          <a:noFill/>
          <a:ln w="9525">
            <a:noFill/>
            <a:miter lim="800000"/>
            <a:headEnd/>
            <a:tailEnd/>
          </a:ln>
        </p:spPr>
      </p:pic>
      <p:pic>
        <p:nvPicPr>
          <p:cNvPr id="16396" name="Picture 10" descr="http://blog.nj.com/realtimesports_impact/2009/06/large_track-and-field603.jpg">
            <a:hlinkClick r:id="rId15"/>
          </p:cNvPr>
          <p:cNvPicPr>
            <a:picLocks noChangeAspect="1" noChangeArrowheads="1"/>
          </p:cNvPicPr>
          <p:nvPr/>
        </p:nvPicPr>
        <p:blipFill>
          <a:blip r:embed="rId16" cstate="print"/>
          <a:srcRect/>
          <a:stretch>
            <a:fillRect/>
          </a:stretch>
        </p:blipFill>
        <p:spPr bwMode="auto">
          <a:xfrm>
            <a:off x="3035300" y="4479925"/>
            <a:ext cx="2827338" cy="1879600"/>
          </a:xfrm>
          <a:prstGeom prst="rect">
            <a:avLst/>
          </a:prstGeom>
          <a:noFill/>
          <a:ln w="9525">
            <a:noFill/>
            <a:miter lim="800000"/>
            <a:headEnd/>
            <a:tailEnd/>
          </a:ln>
        </p:spPr>
      </p:pic>
      <p:sp>
        <p:nvSpPr>
          <p:cNvPr id="15" name="Rectangle 14"/>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title"/>
          </p:nvPr>
        </p:nvSpPr>
        <p:spPr>
          <a:xfrm>
            <a:off x="0" y="1588"/>
            <a:ext cx="9144000" cy="1066800"/>
          </a:xfrm>
        </p:spPr>
        <p:txBody>
          <a:bodyPr/>
          <a:lstStyle/>
          <a:p>
            <a:r>
              <a:rPr lang="en-US" dirty="0"/>
              <a:t>Sentence Starters</a:t>
            </a:r>
          </a:p>
        </p:txBody>
      </p:sp>
      <p:sp>
        <p:nvSpPr>
          <p:cNvPr id="28675" name="Text Placeholder 3"/>
          <p:cNvSpPr>
            <a:spLocks noGrp="1"/>
          </p:cNvSpPr>
          <p:nvPr>
            <p:ph type="body" sz="quarter" idx="12"/>
          </p:nvPr>
        </p:nvSpPr>
        <p:spPr>
          <a:xfrm>
            <a:off x="73025" y="1295400"/>
            <a:ext cx="8229600" cy="5029200"/>
          </a:xfrm>
        </p:spPr>
        <p:txBody>
          <a:bodyPr/>
          <a:lstStyle/>
          <a:p>
            <a:r>
              <a:rPr lang="en-US" dirty="0"/>
              <a:t>Use </a:t>
            </a:r>
            <a:r>
              <a:rPr lang="en-US" u="sng" dirty="0"/>
              <a:t>evidence</a:t>
            </a:r>
            <a:r>
              <a:rPr lang="en-US" dirty="0"/>
              <a:t>:</a:t>
            </a:r>
          </a:p>
          <a:p>
            <a:pPr>
              <a:buFont typeface="Wingdings" pitchFamily="2" charset="2"/>
              <a:buNone/>
            </a:pPr>
            <a:endParaRPr lang="en-US" sz="900" dirty="0"/>
          </a:p>
          <a:p>
            <a:pPr lvl="1">
              <a:buFont typeface="Arial" pitchFamily="34" charset="0"/>
              <a:buNone/>
            </a:pPr>
            <a:r>
              <a:rPr lang="en-US" sz="2300" dirty="0"/>
              <a:t>That’s not (completely) true because….</a:t>
            </a:r>
          </a:p>
          <a:p>
            <a:pPr>
              <a:buFont typeface="Wingdings" pitchFamily="2" charset="2"/>
              <a:buNone/>
            </a:pPr>
            <a:endParaRPr lang="en-US" dirty="0"/>
          </a:p>
          <a:p>
            <a:pPr>
              <a:buFont typeface="Wingdings" pitchFamily="2" charset="2"/>
              <a:buNone/>
            </a:pPr>
            <a:endParaRPr lang="en-US" dirty="0"/>
          </a:p>
          <a:p>
            <a:r>
              <a:rPr lang="en-US" dirty="0"/>
              <a:t>Generate </a:t>
            </a:r>
            <a:r>
              <a:rPr lang="en-US" u="sng" dirty="0"/>
              <a:t>Optimism</a:t>
            </a:r>
            <a:r>
              <a:rPr lang="en-US" dirty="0"/>
              <a:t>:</a:t>
            </a:r>
          </a:p>
          <a:p>
            <a:pPr>
              <a:buFont typeface="Wingdings" pitchFamily="2" charset="2"/>
              <a:buNone/>
            </a:pPr>
            <a:endParaRPr lang="en-US" sz="900" dirty="0"/>
          </a:p>
          <a:p>
            <a:pPr lvl="1">
              <a:buFont typeface="Arial" pitchFamily="34" charset="0"/>
              <a:buNone/>
            </a:pPr>
            <a:r>
              <a:rPr lang="en-US" sz="2300" dirty="0"/>
              <a:t>A more optimistic way of seeing this is...</a:t>
            </a:r>
            <a:br>
              <a:rPr lang="en-US" dirty="0"/>
            </a:br>
            <a:endParaRPr lang="en-US" dirty="0"/>
          </a:p>
          <a:p>
            <a:pPr lvl="1">
              <a:buFont typeface="Arial" pitchFamily="34" charset="0"/>
              <a:buNone/>
            </a:pPr>
            <a:endParaRPr lang="en-US" dirty="0"/>
          </a:p>
          <a:p>
            <a:r>
              <a:rPr lang="en-US" dirty="0"/>
              <a:t>Put It In </a:t>
            </a:r>
            <a:r>
              <a:rPr lang="en-US" u="sng" dirty="0"/>
              <a:t>Perspective</a:t>
            </a:r>
            <a:r>
              <a:rPr lang="en-US" dirty="0"/>
              <a:t>:</a:t>
            </a:r>
          </a:p>
          <a:p>
            <a:pPr>
              <a:buFont typeface="Wingdings" pitchFamily="2" charset="2"/>
              <a:buNone/>
            </a:pPr>
            <a:endParaRPr lang="en-US" sz="900" dirty="0"/>
          </a:p>
          <a:p>
            <a:pPr lvl="1">
              <a:buFont typeface="Arial" pitchFamily="34" charset="0"/>
              <a:buNone/>
            </a:pPr>
            <a:r>
              <a:rPr lang="en-US" sz="2300" dirty="0"/>
              <a:t>The most likely thing (to happen) is … </a:t>
            </a:r>
          </a:p>
          <a:p>
            <a:pPr lvl="1">
              <a:buFont typeface="Arial" pitchFamily="34" charset="0"/>
              <a:buNone/>
            </a:pPr>
            <a:r>
              <a:rPr lang="en-US" sz="2300" dirty="0"/>
              <a:t>and I can …</a:t>
            </a:r>
          </a:p>
          <a:p>
            <a:endParaRPr lang="en-US" dirty="0"/>
          </a:p>
        </p:txBody>
      </p:sp>
      <p:sp>
        <p:nvSpPr>
          <p:cNvPr id="4" name="Slide Number Placeholder 3"/>
          <p:cNvSpPr>
            <a:spLocks noGrp="1"/>
          </p:cNvSpPr>
          <p:nvPr>
            <p:ph type="sldNum" sz="quarter" idx="14"/>
          </p:nvPr>
        </p:nvSpPr>
        <p:spPr/>
        <p:txBody>
          <a:bodyPr/>
          <a:lstStyle/>
          <a:p>
            <a:pPr>
              <a:defRPr/>
            </a:pPr>
            <a:fld id="{95F0FF2A-7947-458C-A9A9-966269E7A4B4}" type="slidenum">
              <a:rPr lang="en-US"/>
              <a:pPr>
                <a:defRPr/>
              </a:pPr>
              <a:t>162</a:t>
            </a:fld>
            <a:endParaRPr lang="en-US" dirty="0"/>
          </a:p>
        </p:txBody>
      </p:sp>
      <p:pic>
        <p:nvPicPr>
          <p:cNvPr id="17413" name="Picture 2" descr="http://www.caresearch.com.au/caresearch/portals/0/Nurses%20Hub/Evidence%20Based%20Practice.jpg">
            <a:hlinkClick r:id="rId3"/>
          </p:cNvPr>
          <p:cNvPicPr>
            <a:picLocks noChangeAspect="1" noChangeArrowheads="1"/>
          </p:cNvPicPr>
          <p:nvPr/>
        </p:nvPicPr>
        <p:blipFill>
          <a:blip r:embed="rId4" cstate="print"/>
          <a:srcRect l="10687" t="6107" r="22137" b="14503"/>
          <a:stretch>
            <a:fillRect/>
          </a:stretch>
        </p:blipFill>
        <p:spPr bwMode="auto">
          <a:xfrm>
            <a:off x="6949019" y="1346729"/>
            <a:ext cx="1974850" cy="1626392"/>
          </a:xfrm>
          <a:prstGeom prst="rect">
            <a:avLst/>
          </a:prstGeom>
          <a:noFill/>
          <a:ln w="9525">
            <a:noFill/>
            <a:miter lim="800000"/>
            <a:headEnd/>
            <a:tailEnd/>
          </a:ln>
        </p:spPr>
      </p:pic>
      <p:pic>
        <p:nvPicPr>
          <p:cNvPr id="17414" name="Picture 6" descr="http://www.people-results.com/wp-content/uploads/Optimism-Breeds-Optimism.jpg">
            <a:hlinkClick r:id="rId5"/>
          </p:cNvPr>
          <p:cNvPicPr>
            <a:picLocks noChangeAspect="1" noChangeArrowheads="1"/>
          </p:cNvPicPr>
          <p:nvPr/>
        </p:nvPicPr>
        <p:blipFill>
          <a:blip r:embed="rId6" cstate="print"/>
          <a:srcRect l="26401" t="17891" r="11200" b="10542"/>
          <a:stretch>
            <a:fillRect/>
          </a:stretch>
        </p:blipFill>
        <p:spPr bwMode="auto">
          <a:xfrm>
            <a:off x="6949019" y="3336571"/>
            <a:ext cx="1974850" cy="1614486"/>
          </a:xfrm>
          <a:prstGeom prst="rect">
            <a:avLst/>
          </a:prstGeom>
          <a:noFill/>
          <a:ln w="9525">
            <a:noFill/>
            <a:miter lim="800000"/>
            <a:headEnd/>
            <a:tailEnd/>
          </a:ln>
        </p:spPr>
      </p:pic>
      <p:pic>
        <p:nvPicPr>
          <p:cNvPr id="17415" name="Picture 8" descr="http://i.imgur.com/JRQGQSe.jpg">
            <a:hlinkClick r:id="rId7"/>
          </p:cNvPr>
          <p:cNvPicPr>
            <a:picLocks noChangeAspect="1" noChangeArrowheads="1"/>
          </p:cNvPicPr>
          <p:nvPr/>
        </p:nvPicPr>
        <p:blipFill>
          <a:blip r:embed="rId8" cstate="print"/>
          <a:srcRect/>
          <a:stretch>
            <a:fillRect/>
          </a:stretch>
        </p:blipFill>
        <p:spPr bwMode="auto">
          <a:xfrm>
            <a:off x="6949019" y="5314507"/>
            <a:ext cx="1974850" cy="926597"/>
          </a:xfrm>
          <a:prstGeom prst="rect">
            <a:avLst/>
          </a:prstGeom>
          <a:noFill/>
          <a:ln w="9525">
            <a:noFill/>
            <a:miter lim="800000"/>
            <a:headEnd/>
            <a:tailEnd/>
          </a:ln>
        </p:spPr>
      </p:pic>
      <p:pic>
        <p:nvPicPr>
          <p:cNvPr id="17416" name="Picture 5" descr="RTR.png"/>
          <p:cNvPicPr>
            <a:picLocks noChangeAspect="1"/>
          </p:cNvPicPr>
          <p:nvPr/>
        </p:nvPicPr>
        <p:blipFill>
          <a:blip r:embed="rId9" cstate="print"/>
          <a:srcRect/>
          <a:stretch>
            <a:fillRect/>
          </a:stretch>
        </p:blipFill>
        <p:spPr bwMode="auto">
          <a:xfrm>
            <a:off x="457200" y="141288"/>
            <a:ext cx="684213" cy="822325"/>
          </a:xfrm>
          <a:prstGeom prst="rect">
            <a:avLst/>
          </a:prstGeom>
          <a:noFill/>
          <a:ln w="9525">
            <a:noFill/>
            <a:miter lim="800000"/>
            <a:headEnd/>
            <a:tailEnd/>
          </a:ln>
        </p:spPr>
      </p:pic>
      <p:sp>
        <p:nvSpPr>
          <p:cNvPr id="10" name="Rectangle 9"/>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17AC8249-3951-48BA-92D8-D6BAEC15DEC7}" type="slidenum">
              <a:rPr lang="en-US" smtClean="0"/>
              <a:pPr>
                <a:defRPr/>
              </a:pPr>
              <a:t>163</a:t>
            </a:fld>
            <a:endParaRPr lang="en-US" dirty="0"/>
          </a:p>
        </p:txBody>
      </p:sp>
      <p:grpSp>
        <p:nvGrpSpPr>
          <p:cNvPr id="2" name="Group 10"/>
          <p:cNvGrpSpPr>
            <a:grpSpLocks/>
          </p:cNvGrpSpPr>
          <p:nvPr/>
        </p:nvGrpSpPr>
        <p:grpSpPr bwMode="auto">
          <a:xfrm>
            <a:off x="2995613" y="2006601"/>
            <a:ext cx="3155950" cy="3516313"/>
            <a:chOff x="1117635" y="1978025"/>
            <a:chExt cx="3155915" cy="3515757"/>
          </a:xfrm>
        </p:grpSpPr>
        <p:sp>
          <p:nvSpPr>
            <p:cNvPr id="6" name="TextBox 5"/>
            <p:cNvSpPr txBox="1"/>
            <p:nvPr/>
          </p:nvSpPr>
          <p:spPr>
            <a:xfrm>
              <a:off x="1117635" y="5123952"/>
              <a:ext cx="3120990" cy="369830"/>
            </a:xfrm>
            <a:prstGeom prst="rect">
              <a:avLst/>
            </a:prstGeom>
            <a:noFill/>
          </p:spPr>
          <p:txBody>
            <a:bodyPr>
              <a:spAutoFit/>
            </a:bodyPr>
            <a:lstStyle/>
            <a:p>
              <a:pPr algn="ctr">
                <a:defRPr/>
              </a:pPr>
              <a:r>
                <a:rPr lang="en-US" b="1" dirty="0">
                  <a:latin typeface="+mn-lt"/>
                </a:rPr>
                <a:t>Real-Time Resilience</a:t>
              </a:r>
            </a:p>
          </p:txBody>
        </p:sp>
        <p:grpSp>
          <p:nvGrpSpPr>
            <p:cNvPr id="5" name="Group 10"/>
            <p:cNvGrpSpPr>
              <a:grpSpLocks/>
            </p:cNvGrpSpPr>
            <p:nvPr/>
          </p:nvGrpSpPr>
          <p:grpSpPr bwMode="auto">
            <a:xfrm>
              <a:off x="1162050" y="1978025"/>
              <a:ext cx="3111500" cy="3111500"/>
              <a:chOff x="1162050" y="1978025"/>
              <a:chExt cx="3111500" cy="3111500"/>
            </a:xfrm>
          </p:grpSpPr>
          <p:pic>
            <p:nvPicPr>
              <p:cNvPr id="18442" name="Picture 7" descr="Movie Icon"/>
              <p:cNvPicPr>
                <a:picLocks noChangeAspect="1" noChangeArrowheads="1"/>
              </p:cNvPicPr>
              <p:nvPr/>
            </p:nvPicPr>
            <p:blipFill>
              <a:blip r:embed="rId3" cstate="print"/>
              <a:srcRect/>
              <a:stretch>
                <a:fillRect/>
              </a:stretch>
            </p:blipFill>
            <p:spPr bwMode="auto">
              <a:xfrm>
                <a:off x="1162050" y="1978025"/>
                <a:ext cx="3111500" cy="3111500"/>
              </a:xfrm>
              <a:prstGeom prst="rect">
                <a:avLst/>
              </a:prstGeom>
              <a:noFill/>
              <a:ln w="9525">
                <a:noFill/>
                <a:miter lim="800000"/>
                <a:headEnd/>
                <a:tailEnd/>
              </a:ln>
            </p:spPr>
          </p:pic>
          <p:sp>
            <p:nvSpPr>
              <p:cNvPr id="10" name="Rectangle 9"/>
              <p:cNvSpPr/>
              <p:nvPr/>
            </p:nvSpPr>
            <p:spPr>
              <a:xfrm>
                <a:off x="1625630" y="3685905"/>
                <a:ext cx="2105001" cy="94441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8" name="TextBox 7"/>
            <p:cNvSpPr txBox="1"/>
            <p:nvPr/>
          </p:nvSpPr>
          <p:spPr>
            <a:xfrm>
              <a:off x="1639916" y="3865265"/>
              <a:ext cx="2046265" cy="585694"/>
            </a:xfrm>
            <a:prstGeom prst="rect">
              <a:avLst/>
            </a:prstGeom>
            <a:noFill/>
          </p:spPr>
          <p:txBody>
            <a:bodyPr anchor="ctr">
              <a:spAutoFit/>
            </a:bodyPr>
            <a:lstStyle/>
            <a:p>
              <a:pPr algn="ctr">
                <a:defRPr/>
              </a:pPr>
              <a:r>
                <a:rPr lang="en-US" sz="3200" b="1" dirty="0">
                  <a:solidFill>
                    <a:schemeClr val="bg1"/>
                  </a:solidFill>
                  <a:latin typeface="+mn-lt"/>
                </a:rPr>
                <a:t>DEMO</a:t>
              </a:r>
            </a:p>
          </p:txBody>
        </p:sp>
      </p:grpSp>
      <p:sp>
        <p:nvSpPr>
          <p:cNvPr id="18437" name="Title 2"/>
          <p:cNvSpPr>
            <a:spLocks noGrp="1"/>
          </p:cNvSpPr>
          <p:nvPr>
            <p:ph type="title"/>
          </p:nvPr>
        </p:nvSpPr>
        <p:spPr>
          <a:xfrm>
            <a:off x="0" y="1588"/>
            <a:ext cx="9144000" cy="1066800"/>
          </a:xfrm>
        </p:spPr>
        <p:txBody>
          <a:bodyPr/>
          <a:lstStyle/>
          <a:p>
            <a:r>
              <a:rPr lang="en-US" dirty="0"/>
              <a:t>Demonstration</a:t>
            </a:r>
          </a:p>
        </p:txBody>
      </p:sp>
      <p:pic>
        <p:nvPicPr>
          <p:cNvPr id="18438" name="Picture 5" descr="RTR.png"/>
          <p:cNvPicPr>
            <a:picLocks noChangeAspect="1"/>
          </p:cNvPicPr>
          <p:nvPr/>
        </p:nvPicPr>
        <p:blipFill>
          <a:blip r:embed="rId4" cstate="print"/>
          <a:srcRect/>
          <a:stretch>
            <a:fillRect/>
          </a:stretch>
        </p:blipFill>
        <p:spPr bwMode="auto">
          <a:xfrm>
            <a:off x="457200" y="141288"/>
            <a:ext cx="684213" cy="822325"/>
          </a:xfrm>
          <a:prstGeom prst="rect">
            <a:avLst/>
          </a:prstGeom>
          <a:noFill/>
          <a:ln w="9525">
            <a:noFill/>
            <a:miter lim="800000"/>
            <a:headEnd/>
            <a:tailEnd/>
          </a:ln>
        </p:spPr>
      </p:pic>
      <p:sp>
        <p:nvSpPr>
          <p:cNvPr id="12" name="Rectangle 11"/>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17AC8249-3951-48BA-92D8-D6BAEC15DEC7}" type="slidenum">
              <a:rPr lang="en-US" smtClean="0"/>
              <a:pPr>
                <a:defRPr/>
              </a:pPr>
              <a:t>164</a:t>
            </a:fld>
            <a:endParaRPr lang="en-US" dirty="0"/>
          </a:p>
        </p:txBody>
      </p:sp>
      <p:sp>
        <p:nvSpPr>
          <p:cNvPr id="18437" name="Title 2"/>
          <p:cNvSpPr>
            <a:spLocks noGrp="1"/>
          </p:cNvSpPr>
          <p:nvPr>
            <p:ph type="title"/>
          </p:nvPr>
        </p:nvSpPr>
        <p:spPr>
          <a:xfrm>
            <a:off x="0" y="1588"/>
            <a:ext cx="9144000" cy="1066800"/>
          </a:xfrm>
        </p:spPr>
        <p:txBody>
          <a:bodyPr/>
          <a:lstStyle/>
          <a:p>
            <a:r>
              <a:rPr lang="en-US" dirty="0"/>
              <a:t>Demonstration …</a:t>
            </a:r>
            <a:r>
              <a:rPr lang="en-US" sz="1800" dirty="0"/>
              <a:t>   (continued)</a:t>
            </a:r>
            <a:endParaRPr lang="en-US" sz="2600" dirty="0"/>
          </a:p>
        </p:txBody>
      </p:sp>
      <p:pic>
        <p:nvPicPr>
          <p:cNvPr id="18438" name="Picture 5" descr="RTR.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grpSp>
        <p:nvGrpSpPr>
          <p:cNvPr id="7" name="Group 10"/>
          <p:cNvGrpSpPr>
            <a:grpSpLocks/>
          </p:cNvGrpSpPr>
          <p:nvPr/>
        </p:nvGrpSpPr>
        <p:grpSpPr bwMode="auto">
          <a:xfrm>
            <a:off x="2995613" y="2006601"/>
            <a:ext cx="3155950" cy="3516313"/>
            <a:chOff x="1117635" y="1978025"/>
            <a:chExt cx="3155915" cy="3515757"/>
          </a:xfrm>
        </p:grpSpPr>
        <p:sp>
          <p:nvSpPr>
            <p:cNvPr id="8" name="TextBox 7"/>
            <p:cNvSpPr txBox="1"/>
            <p:nvPr/>
          </p:nvSpPr>
          <p:spPr>
            <a:xfrm>
              <a:off x="1117635" y="5123952"/>
              <a:ext cx="3120990" cy="369830"/>
            </a:xfrm>
            <a:prstGeom prst="rect">
              <a:avLst/>
            </a:prstGeom>
            <a:noFill/>
          </p:spPr>
          <p:txBody>
            <a:bodyPr>
              <a:spAutoFit/>
            </a:bodyPr>
            <a:lstStyle/>
            <a:p>
              <a:pPr algn="ctr">
                <a:defRPr/>
              </a:pPr>
              <a:r>
                <a:rPr lang="en-US" b="1" dirty="0">
                  <a:latin typeface="+mn-lt"/>
                </a:rPr>
                <a:t>Real-Time Resilience</a:t>
              </a:r>
            </a:p>
          </p:txBody>
        </p:sp>
        <p:grpSp>
          <p:nvGrpSpPr>
            <p:cNvPr id="9" name="Group 10"/>
            <p:cNvGrpSpPr>
              <a:grpSpLocks/>
            </p:cNvGrpSpPr>
            <p:nvPr/>
          </p:nvGrpSpPr>
          <p:grpSpPr bwMode="auto">
            <a:xfrm>
              <a:off x="1162050" y="1978025"/>
              <a:ext cx="3111500" cy="3111500"/>
              <a:chOff x="1162050" y="1978025"/>
              <a:chExt cx="3111500" cy="3111500"/>
            </a:xfrm>
          </p:grpSpPr>
          <p:pic>
            <p:nvPicPr>
              <p:cNvPr id="11" name="Picture 7" descr="Movie Icon"/>
              <p:cNvPicPr>
                <a:picLocks noChangeAspect="1" noChangeArrowheads="1"/>
              </p:cNvPicPr>
              <p:nvPr/>
            </p:nvPicPr>
            <p:blipFill>
              <a:blip r:embed="rId4" cstate="print"/>
              <a:srcRect/>
              <a:stretch>
                <a:fillRect/>
              </a:stretch>
            </p:blipFill>
            <p:spPr bwMode="auto">
              <a:xfrm>
                <a:off x="1162050" y="1978025"/>
                <a:ext cx="3111500" cy="3111500"/>
              </a:xfrm>
              <a:prstGeom prst="rect">
                <a:avLst/>
              </a:prstGeom>
              <a:noFill/>
              <a:ln w="9525">
                <a:noFill/>
                <a:miter lim="800000"/>
                <a:headEnd/>
                <a:tailEnd/>
              </a:ln>
            </p:spPr>
          </p:pic>
          <p:sp>
            <p:nvSpPr>
              <p:cNvPr id="12" name="Rectangle 11"/>
              <p:cNvSpPr/>
              <p:nvPr/>
            </p:nvSpPr>
            <p:spPr>
              <a:xfrm>
                <a:off x="1625630" y="3685905"/>
                <a:ext cx="2105001" cy="94441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0" name="TextBox 9"/>
            <p:cNvSpPr txBox="1"/>
            <p:nvPr/>
          </p:nvSpPr>
          <p:spPr>
            <a:xfrm>
              <a:off x="1639916" y="3865265"/>
              <a:ext cx="2046265" cy="585694"/>
            </a:xfrm>
            <a:prstGeom prst="rect">
              <a:avLst/>
            </a:prstGeom>
            <a:noFill/>
          </p:spPr>
          <p:txBody>
            <a:bodyPr anchor="ctr">
              <a:spAutoFit/>
            </a:bodyPr>
            <a:lstStyle/>
            <a:p>
              <a:pPr algn="ctr">
                <a:defRPr/>
              </a:pPr>
              <a:r>
                <a:rPr lang="en-US" sz="3200" b="1" dirty="0">
                  <a:solidFill>
                    <a:schemeClr val="bg1"/>
                  </a:solidFill>
                  <a:latin typeface="+mn-lt"/>
                </a:rPr>
                <a:t>DEMO</a:t>
              </a:r>
            </a:p>
          </p:txBody>
        </p:sp>
      </p:gr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p:txBody>
          <a:bodyPr/>
          <a:lstStyle/>
          <a:p>
            <a:r>
              <a:rPr lang="en-US" dirty="0"/>
              <a:t>Pitfalls</a:t>
            </a:r>
          </a:p>
        </p:txBody>
      </p:sp>
      <p:sp>
        <p:nvSpPr>
          <p:cNvPr id="219139" name="Text Placeholder 3"/>
          <p:cNvSpPr>
            <a:spLocks noGrp="1"/>
          </p:cNvSpPr>
          <p:nvPr>
            <p:ph type="body" sz="quarter" idx="12"/>
          </p:nvPr>
        </p:nvSpPr>
        <p:spPr>
          <a:xfrm>
            <a:off x="144463" y="857250"/>
            <a:ext cx="8229600" cy="5029200"/>
          </a:xfrm>
        </p:spPr>
        <p:txBody>
          <a:bodyPr/>
          <a:lstStyle/>
          <a:p>
            <a:pPr>
              <a:buFont typeface="Wingdings" pitchFamily="2" charset="2"/>
              <a:buNone/>
              <a:defRPr/>
            </a:pPr>
            <a:endParaRPr lang="en-US" sz="2600" dirty="0"/>
          </a:p>
          <a:p>
            <a:pPr lvl="1">
              <a:defRPr/>
            </a:pPr>
            <a:r>
              <a:rPr lang="en-US" sz="2600" dirty="0"/>
              <a:t>Dismissing the grain of truth</a:t>
            </a:r>
          </a:p>
          <a:p>
            <a:pPr marL="340564" lvl="1" indent="-340564" defTabSz="864931">
              <a:buFont typeface="Arial" pitchFamily="34" charset="0"/>
              <a:buNone/>
              <a:defRPr/>
            </a:pPr>
            <a:r>
              <a:rPr lang="en-US" sz="2600" dirty="0">
                <a:solidFill>
                  <a:srgbClr val="0000FF"/>
                </a:solidFill>
              </a:rPr>
              <a:t>			“Nuh-uh”</a:t>
            </a:r>
          </a:p>
          <a:p>
            <a:pPr lvl="1">
              <a:buFont typeface="Arial" pitchFamily="34" charset="0"/>
              <a:buNone/>
              <a:defRPr/>
            </a:pPr>
            <a:endParaRPr lang="en-US" sz="900" dirty="0">
              <a:solidFill>
                <a:srgbClr val="FF0000"/>
              </a:solidFill>
            </a:endParaRPr>
          </a:p>
          <a:p>
            <a:pPr lvl="1">
              <a:defRPr/>
            </a:pPr>
            <a:r>
              <a:rPr lang="en-US" sz="2600" dirty="0"/>
              <a:t>Minimizing the situation</a:t>
            </a:r>
          </a:p>
          <a:p>
            <a:pPr marL="340564" lvl="1" indent="-340564" defTabSz="864931">
              <a:buFont typeface="Arial" pitchFamily="34" charset="0"/>
              <a:buNone/>
              <a:defRPr/>
            </a:pPr>
            <a:r>
              <a:rPr lang="en-US" sz="2600" dirty="0">
                <a:solidFill>
                  <a:srgbClr val="0000FF"/>
                </a:solidFill>
              </a:rPr>
              <a:t>			“Who cares”</a:t>
            </a:r>
          </a:p>
          <a:p>
            <a:pPr lvl="1">
              <a:buFont typeface="Arial" pitchFamily="34" charset="0"/>
              <a:buNone/>
              <a:defRPr/>
            </a:pPr>
            <a:endParaRPr lang="en-US" sz="900" dirty="0">
              <a:solidFill>
                <a:srgbClr val="FF0000"/>
              </a:solidFill>
            </a:endParaRPr>
          </a:p>
          <a:p>
            <a:pPr lvl="1">
              <a:defRPr/>
            </a:pPr>
            <a:r>
              <a:rPr lang="en-US" sz="2600" dirty="0"/>
              <a:t>Rationalizing or excusing one’s contribution to a problem</a:t>
            </a:r>
          </a:p>
          <a:p>
            <a:pPr marL="340564" lvl="1" indent="-340564" defTabSz="864931">
              <a:buFont typeface="Arial" pitchFamily="34" charset="0"/>
              <a:buNone/>
              <a:defRPr/>
            </a:pPr>
            <a:r>
              <a:rPr lang="en-US" sz="2600" dirty="0"/>
              <a:t>	</a:t>
            </a:r>
            <a:r>
              <a:rPr lang="en-US" sz="2600" dirty="0">
                <a:solidFill>
                  <a:srgbClr val="0000FF"/>
                </a:solidFill>
              </a:rPr>
              <a:t>		“Blame game”</a:t>
            </a:r>
          </a:p>
          <a:p>
            <a:pPr lvl="1">
              <a:buFont typeface="Arial" pitchFamily="34" charset="0"/>
              <a:buNone/>
              <a:defRPr/>
            </a:pPr>
            <a:endParaRPr lang="en-US" sz="900" dirty="0">
              <a:solidFill>
                <a:srgbClr val="FF0000"/>
              </a:solidFill>
            </a:endParaRPr>
          </a:p>
          <a:p>
            <a:pPr lvl="1">
              <a:defRPr/>
            </a:pPr>
            <a:r>
              <a:rPr lang="en-US" sz="2600" dirty="0"/>
              <a:t>Weak responses</a:t>
            </a:r>
          </a:p>
          <a:p>
            <a:pPr marL="340564" lvl="1" indent="-340564" defTabSz="864931">
              <a:buFont typeface="Arial" pitchFamily="34" charset="0"/>
              <a:buNone/>
              <a:defRPr/>
            </a:pPr>
            <a:r>
              <a:rPr lang="en-US" sz="2600" dirty="0">
                <a:solidFill>
                  <a:srgbClr val="0000FF"/>
                </a:solidFill>
              </a:rPr>
              <a:t>			“Meh”</a:t>
            </a:r>
          </a:p>
          <a:p>
            <a:pPr marL="0" indent="0">
              <a:buFont typeface="Wingdings" pitchFamily="2" charset="2"/>
              <a:buNone/>
              <a:defRPr/>
            </a:pPr>
            <a:endParaRPr lang="en-US" sz="2600" dirty="0"/>
          </a:p>
        </p:txBody>
      </p:sp>
      <p:sp>
        <p:nvSpPr>
          <p:cNvPr id="4" name="Slide Number Placeholder 3"/>
          <p:cNvSpPr>
            <a:spLocks noGrp="1"/>
          </p:cNvSpPr>
          <p:nvPr>
            <p:ph type="sldNum" sz="quarter" idx="14"/>
          </p:nvPr>
        </p:nvSpPr>
        <p:spPr/>
        <p:txBody>
          <a:bodyPr/>
          <a:lstStyle/>
          <a:p>
            <a:pPr>
              <a:defRPr/>
            </a:pPr>
            <a:fld id="{32FE156D-E9BE-4390-ADD1-A9241853FE58}" type="slidenum">
              <a:rPr lang="en-US"/>
              <a:pPr>
                <a:defRPr/>
              </a:pPr>
              <a:t>165</a:t>
            </a:fld>
            <a:endParaRPr lang="en-US" dirty="0"/>
          </a:p>
        </p:txBody>
      </p:sp>
      <p:grpSp>
        <p:nvGrpSpPr>
          <p:cNvPr id="5" name="Group 4"/>
          <p:cNvGrpSpPr/>
          <p:nvPr/>
        </p:nvGrpSpPr>
        <p:grpSpPr>
          <a:xfrm>
            <a:off x="6478135" y="4130677"/>
            <a:ext cx="2436134" cy="2295524"/>
            <a:chOff x="6045201" y="3801534"/>
            <a:chExt cx="3098800" cy="2919942"/>
          </a:xfrm>
        </p:grpSpPr>
        <p:sp>
          <p:nvSpPr>
            <p:cNvPr id="3" name="Rounded Rectangle 2"/>
            <p:cNvSpPr/>
            <p:nvPr/>
          </p:nvSpPr>
          <p:spPr>
            <a:xfrm>
              <a:off x="6045201" y="3801534"/>
              <a:ext cx="3098800" cy="2919942"/>
            </a:xfrm>
            <a:prstGeom prst="roundRect">
              <a:avLst/>
            </a:prstGeom>
            <a:ln cmpd="thickThi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pic>
          <p:nvPicPr>
            <p:cNvPr id="19461" name="Picture 2" descr="http://marketingchristianbooks.files.wordpress.com/2013/12/pitfall2.jpg">
              <a:hlinkClick r:id="rId3"/>
            </p:cNvPr>
            <p:cNvPicPr>
              <a:picLocks noChangeAspect="1" noChangeArrowheads="1"/>
            </p:cNvPicPr>
            <p:nvPr/>
          </p:nvPicPr>
          <p:blipFill>
            <a:blip r:embed="rId4" cstate="print"/>
            <a:srcRect/>
            <a:stretch>
              <a:fillRect/>
            </a:stretch>
          </p:blipFill>
          <p:spPr bwMode="auto">
            <a:xfrm>
              <a:off x="6194425" y="3969149"/>
              <a:ext cx="2805113" cy="2500312"/>
            </a:xfrm>
            <a:prstGeom prst="rect">
              <a:avLst/>
            </a:prstGeom>
            <a:noFill/>
            <a:ln w="9525">
              <a:noFill/>
              <a:miter lim="800000"/>
              <a:headEnd/>
              <a:tailEnd/>
            </a:ln>
          </p:spPr>
        </p:pic>
      </p:grpSp>
      <p:pic>
        <p:nvPicPr>
          <p:cNvPr id="19463" name="Picture 5" descr="RTR.png"/>
          <p:cNvPicPr>
            <a:picLocks noChangeAspect="1"/>
          </p:cNvPicPr>
          <p:nvPr/>
        </p:nvPicPr>
        <p:blipFill>
          <a:blip r:embed="rId5" cstate="print"/>
          <a:srcRect/>
          <a:stretch>
            <a:fillRect/>
          </a:stretch>
        </p:blipFill>
        <p:spPr bwMode="auto">
          <a:xfrm>
            <a:off x="457200" y="141288"/>
            <a:ext cx="684213" cy="822325"/>
          </a:xfrm>
          <a:prstGeom prst="rect">
            <a:avLst/>
          </a:prstGeom>
          <a:noFill/>
          <a:ln w="9525">
            <a:noFill/>
            <a:miter lim="800000"/>
            <a:headEnd/>
            <a:tailEnd/>
          </a:ln>
        </p:spPr>
      </p:pic>
      <p:sp>
        <p:nvSpPr>
          <p:cNvPr id="11" name="Rectangle 10"/>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13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913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9139">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91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2"/>
          <p:cNvSpPr>
            <a:spLocks noGrp="1"/>
          </p:cNvSpPr>
          <p:nvPr>
            <p:ph type="title"/>
          </p:nvPr>
        </p:nvSpPr>
        <p:spPr/>
        <p:txBody>
          <a:bodyPr/>
          <a:lstStyle/>
          <a:p>
            <a:r>
              <a:rPr lang="en-US" dirty="0"/>
              <a:t>Pitfalls</a:t>
            </a:r>
            <a:r>
              <a:rPr lang="en-US" sz="1800" dirty="0"/>
              <a:t> (continued)</a:t>
            </a:r>
            <a:endParaRPr lang="en-US" dirty="0"/>
          </a:p>
        </p:txBody>
      </p:sp>
      <p:sp>
        <p:nvSpPr>
          <p:cNvPr id="4" name="Slide Number Placeholder 3"/>
          <p:cNvSpPr>
            <a:spLocks noGrp="1"/>
          </p:cNvSpPr>
          <p:nvPr>
            <p:ph type="sldNum" sz="quarter" idx="14"/>
          </p:nvPr>
        </p:nvSpPr>
        <p:spPr/>
        <p:txBody>
          <a:bodyPr/>
          <a:lstStyle/>
          <a:p>
            <a:pPr>
              <a:defRPr/>
            </a:pPr>
            <a:fld id="{32FE156D-E9BE-4390-ADD1-A9241853FE58}" type="slidenum">
              <a:rPr lang="en-US"/>
              <a:pPr>
                <a:defRPr/>
              </a:pPr>
              <a:t>166</a:t>
            </a:fld>
            <a:endParaRPr lang="en-US" dirty="0"/>
          </a:p>
        </p:txBody>
      </p:sp>
      <p:pic>
        <p:nvPicPr>
          <p:cNvPr id="19463" name="Picture 5" descr="RTR.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Name That Pitfall</a:t>
            </a:r>
          </a:p>
        </p:txBody>
      </p:sp>
      <p:sp>
        <p:nvSpPr>
          <p:cNvPr id="4" name="Slide Number Placeholder 3"/>
          <p:cNvSpPr>
            <a:spLocks noGrp="1"/>
          </p:cNvSpPr>
          <p:nvPr>
            <p:ph type="sldNum" sz="quarter" idx="11"/>
          </p:nvPr>
        </p:nvSpPr>
        <p:spPr/>
        <p:txBody>
          <a:bodyPr/>
          <a:lstStyle/>
          <a:p>
            <a:pPr>
              <a:defRPr/>
            </a:pPr>
            <a:fld id="{299B7B49-0E75-4DD4-BB15-7DB646043121}" type="slidenum">
              <a:rPr lang="en-US" smtClean="0"/>
              <a:pPr>
                <a:defRPr/>
              </a:pPr>
              <a:t>167</a:t>
            </a:fld>
            <a:endParaRPr lang="en-US" dirty="0"/>
          </a:p>
        </p:txBody>
      </p:sp>
      <p:sp>
        <p:nvSpPr>
          <p:cNvPr id="5" name="Text Placeholder 3"/>
          <p:cNvSpPr txBox="1">
            <a:spLocks/>
          </p:cNvSpPr>
          <p:nvPr/>
        </p:nvSpPr>
        <p:spPr>
          <a:xfrm>
            <a:off x="457200" y="1400175"/>
            <a:ext cx="8229600" cy="5029200"/>
          </a:xfrm>
          <a:prstGeom prst="rect">
            <a:avLst/>
          </a:prstGeom>
        </p:spPr>
        <p:txBody>
          <a:bodyPr lIns="86493" tIns="43247" rIns="86493" bIns="43247"/>
          <a:lstStyle/>
          <a:p>
            <a:pPr marL="340564" indent="-340564" defTabSz="864931" eaLnBrk="0" hangingPunct="0">
              <a:spcBef>
                <a:spcPct val="20000"/>
              </a:spcBef>
              <a:buFont typeface="Wingdings" pitchFamily="2" charset="2"/>
              <a:buChar char="§"/>
              <a:defRPr/>
            </a:pPr>
            <a:r>
              <a:rPr lang="en-US" sz="2600" dirty="0">
                <a:latin typeface="Verdana" pitchFamily="34" charset="0"/>
                <a:cs typeface="+mn-cs"/>
              </a:rPr>
              <a:t>“It doesn’t really matter anyway.” </a:t>
            </a:r>
          </a:p>
          <a:p>
            <a:pPr marL="340564" indent="-340564" defTabSz="864931" eaLnBrk="0" hangingPunct="0">
              <a:spcBef>
                <a:spcPct val="20000"/>
              </a:spcBef>
              <a:defRPr/>
            </a:pPr>
            <a:r>
              <a:rPr lang="en-US" sz="2600" dirty="0">
                <a:solidFill>
                  <a:srgbClr val="0000FF"/>
                </a:solidFill>
                <a:latin typeface="Verdana" pitchFamily="34" charset="0"/>
                <a:cs typeface="+mn-cs"/>
              </a:rPr>
              <a:t>		Minimizing the situation</a:t>
            </a:r>
          </a:p>
          <a:p>
            <a:pPr marL="340564" indent="-340564" defTabSz="864931" eaLnBrk="0" hangingPunct="0">
              <a:spcBef>
                <a:spcPct val="20000"/>
              </a:spcBef>
              <a:defRPr/>
            </a:pPr>
            <a:endParaRPr lang="en-US" sz="2600" dirty="0">
              <a:latin typeface="Verdana" pitchFamily="34" charset="0"/>
              <a:cs typeface="+mn-cs"/>
            </a:endParaRPr>
          </a:p>
          <a:p>
            <a:pPr marL="340564" indent="-340564" defTabSz="864931" eaLnBrk="0" hangingPunct="0">
              <a:spcBef>
                <a:spcPct val="20000"/>
              </a:spcBef>
              <a:buFont typeface="Wingdings" pitchFamily="2" charset="2"/>
              <a:buChar char="§"/>
              <a:defRPr/>
            </a:pPr>
            <a:r>
              <a:rPr lang="en-US" sz="2600" dirty="0">
                <a:latin typeface="Verdana" pitchFamily="34" charset="0"/>
                <a:cs typeface="+mn-cs"/>
              </a:rPr>
              <a:t>“I am completely ready for this.” </a:t>
            </a:r>
          </a:p>
          <a:p>
            <a:pPr marL="340564" indent="-340564" defTabSz="864931" eaLnBrk="0" hangingPunct="0">
              <a:spcBef>
                <a:spcPct val="20000"/>
              </a:spcBef>
              <a:defRPr/>
            </a:pPr>
            <a:r>
              <a:rPr lang="en-US" sz="2600" dirty="0">
                <a:solidFill>
                  <a:srgbClr val="0000FF"/>
                </a:solidFill>
                <a:latin typeface="Verdana" pitchFamily="34" charset="0"/>
                <a:cs typeface="+mn-cs"/>
              </a:rPr>
              <a:t>		Dismissing the grain of truth</a:t>
            </a:r>
          </a:p>
          <a:p>
            <a:pPr marL="340564" indent="-340564" defTabSz="864931" eaLnBrk="0" hangingPunct="0">
              <a:spcBef>
                <a:spcPct val="20000"/>
              </a:spcBef>
              <a:defRPr/>
            </a:pPr>
            <a:endParaRPr lang="en-US" sz="2600" dirty="0">
              <a:latin typeface="Verdana" pitchFamily="34" charset="0"/>
              <a:cs typeface="+mn-cs"/>
            </a:endParaRPr>
          </a:p>
          <a:p>
            <a:pPr marL="347663" indent="-347663" eaLnBrk="0" hangingPunct="0">
              <a:spcBef>
                <a:spcPct val="20000"/>
              </a:spcBef>
              <a:buFont typeface="Wingdings" pitchFamily="2" charset="2"/>
              <a:buChar char="§"/>
              <a:defRPr/>
            </a:pPr>
            <a:r>
              <a:rPr lang="en-US" sz="2600" dirty="0">
                <a:latin typeface="Verdana" pitchFamily="34" charset="0"/>
              </a:rPr>
              <a:t>“I would have gotten a good grade if the teacher liked me.” </a:t>
            </a:r>
          </a:p>
          <a:p>
            <a:pPr marL="795148" lvl="1" indent="-340564" eaLnBrk="0" hangingPunct="0">
              <a:spcBef>
                <a:spcPct val="20000"/>
              </a:spcBef>
              <a:defRPr/>
            </a:pPr>
            <a:r>
              <a:rPr lang="en-US" sz="2600" dirty="0">
                <a:solidFill>
                  <a:srgbClr val="0000FF"/>
                </a:solidFill>
                <a:latin typeface="Verdana" pitchFamily="34" charset="0"/>
              </a:rPr>
              <a:t>		Rationalizing one’s contribution to a  </a:t>
            </a:r>
          </a:p>
          <a:p>
            <a:pPr marL="795148" lvl="1" indent="-340564" eaLnBrk="0" hangingPunct="0">
              <a:spcBef>
                <a:spcPts val="0"/>
              </a:spcBef>
              <a:defRPr/>
            </a:pPr>
            <a:r>
              <a:rPr lang="en-US" sz="2600" dirty="0">
                <a:solidFill>
                  <a:srgbClr val="0000FF"/>
                </a:solidFill>
                <a:latin typeface="Verdana" pitchFamily="34" charset="0"/>
              </a:rPr>
              <a:t>    problem</a:t>
            </a:r>
          </a:p>
          <a:p>
            <a:pPr defTabSz="864931" eaLnBrk="0" hangingPunct="0">
              <a:spcBef>
                <a:spcPct val="20000"/>
              </a:spcBef>
              <a:defRPr/>
            </a:pPr>
            <a:endParaRPr lang="en-US" sz="2600" dirty="0">
              <a:latin typeface="Verdana" pitchFamily="34" charset="0"/>
              <a:cs typeface="+mn-cs"/>
            </a:endParaRPr>
          </a:p>
        </p:txBody>
      </p:sp>
      <p:pic>
        <p:nvPicPr>
          <p:cNvPr id="20485" name="Picture 5" descr="RTR.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DC9429AA-9DF4-4C95-9C3F-D351295B32FC}" type="slidenum">
              <a:rPr lang="en-US" smtClean="0"/>
              <a:pPr>
                <a:defRPr/>
              </a:pPr>
              <a:t>168</a:t>
            </a:fld>
            <a:endParaRPr lang="en-US" dirty="0"/>
          </a:p>
        </p:txBody>
      </p:sp>
      <p:sp>
        <p:nvSpPr>
          <p:cNvPr id="21508" name="Title 1"/>
          <p:cNvSpPr>
            <a:spLocks noGrp="1"/>
          </p:cNvSpPr>
          <p:nvPr>
            <p:ph type="title"/>
          </p:nvPr>
        </p:nvSpPr>
        <p:spPr/>
        <p:txBody>
          <a:bodyPr/>
          <a:lstStyle/>
          <a:p>
            <a:r>
              <a:rPr lang="en-US" dirty="0"/>
              <a:t>Workbook Activity (pages 61-62):</a:t>
            </a:r>
            <a:br>
              <a:rPr lang="en-US" dirty="0"/>
            </a:br>
            <a:r>
              <a:rPr lang="en-US" dirty="0"/>
              <a:t>Real-Time Resilience Practice</a:t>
            </a:r>
          </a:p>
        </p:txBody>
      </p:sp>
      <p:pic>
        <p:nvPicPr>
          <p:cNvPr id="21509" name="Picture 5" descr="RTR.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pic>
        <p:nvPicPr>
          <p:cNvPr id="3" name="Picture 2"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5154" t="30655" r="6800" b="23761"/>
          <a:stretch/>
        </p:blipFill>
        <p:spPr>
          <a:xfrm>
            <a:off x="465959" y="1400175"/>
            <a:ext cx="3834948" cy="5045984"/>
          </a:xfrm>
          <a:prstGeom prst="rect">
            <a:avLst/>
          </a:prstGeom>
        </p:spPr>
      </p:pic>
      <p:pic>
        <p:nvPicPr>
          <p:cNvPr id="2" name="Picture 1" descr="D - TLR Review CSF2_TeenCurriculum_ParticipantGuideV3_0 3_AUG15.pptx - PowerPoint"/>
          <p:cNvPicPr>
            <a:picLocks noChangeAspect="1"/>
          </p:cNvPicPr>
          <p:nvPr/>
        </p:nvPicPr>
        <p:blipFill rotWithShape="1">
          <a:blip r:embed="rId5">
            <a:extLst>
              <a:ext uri="{28A0092B-C50C-407E-A947-70E740481C1C}">
                <a14:useLocalDpi xmlns:a14="http://schemas.microsoft.com/office/drawing/2010/main" val="0"/>
              </a:ext>
            </a:extLst>
          </a:blip>
          <a:srcRect l="24930" t="30541" r="6800" b="23647"/>
          <a:stretch/>
        </p:blipFill>
        <p:spPr>
          <a:xfrm>
            <a:off x="4772053" y="1400175"/>
            <a:ext cx="3821236" cy="5045984"/>
          </a:xfrm>
          <a:prstGeom prst="rect">
            <a:avLst/>
          </a:prstGeom>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DC9429AA-9DF4-4C95-9C3F-D351295B32FC}" type="slidenum">
              <a:rPr lang="en-US" smtClean="0"/>
              <a:pPr>
                <a:defRPr/>
              </a:pPr>
              <a:t>169</a:t>
            </a:fld>
            <a:endParaRPr lang="en-US" dirty="0"/>
          </a:p>
        </p:txBody>
      </p:sp>
      <p:sp>
        <p:nvSpPr>
          <p:cNvPr id="21508" name="Title 1"/>
          <p:cNvSpPr>
            <a:spLocks noGrp="1"/>
          </p:cNvSpPr>
          <p:nvPr>
            <p:ph type="title"/>
          </p:nvPr>
        </p:nvSpPr>
        <p:spPr>
          <a:xfrm>
            <a:off x="1204330" y="0"/>
            <a:ext cx="7872760" cy="1066800"/>
          </a:xfrm>
        </p:spPr>
        <p:txBody>
          <a:bodyPr/>
          <a:lstStyle/>
          <a:p>
            <a:r>
              <a:rPr lang="en-US" dirty="0"/>
              <a:t>Workbook Activity:</a:t>
            </a:r>
            <a:br>
              <a:rPr lang="en-US" dirty="0"/>
            </a:br>
            <a:r>
              <a:rPr lang="en-US" dirty="0"/>
              <a:t>Real-Time Resilience Practice</a:t>
            </a:r>
            <a:r>
              <a:rPr lang="en-US" sz="1800" dirty="0"/>
              <a:t> (continued)</a:t>
            </a:r>
            <a:endParaRPr lang="en-US" dirty="0"/>
          </a:p>
        </p:txBody>
      </p:sp>
      <p:pic>
        <p:nvPicPr>
          <p:cNvPr id="21509" name="Picture 5" descr="RTR.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3) Goal Setting Key Terms</a:t>
            </a:r>
          </a:p>
        </p:txBody>
      </p:sp>
      <p:sp>
        <p:nvSpPr>
          <p:cNvPr id="7" name="Slide Number Placeholder 6"/>
          <p:cNvSpPr>
            <a:spLocks noGrp="1"/>
          </p:cNvSpPr>
          <p:nvPr>
            <p:ph type="sldNum" sz="quarter" idx="14"/>
          </p:nvPr>
        </p:nvSpPr>
        <p:spPr/>
        <p:txBody>
          <a:bodyPr/>
          <a:lstStyle/>
          <a:p>
            <a:pPr>
              <a:defRPr/>
            </a:pPr>
            <a:fld id="{692487EC-9710-43BA-B95B-7DF24A1D36F9}" type="slidenum">
              <a:rPr lang="en-US" smtClean="0"/>
              <a:pPr>
                <a:defRPr/>
              </a:pPr>
              <a:t>17</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494C70E3-D1FB-4E63-B629-B2B69E2D9DDA}" type="slidenum">
              <a:rPr lang="en-US" smtClean="0"/>
              <a:pPr>
                <a:defRPr/>
              </a:pPr>
              <a:t>170</a:t>
            </a:fld>
            <a:endParaRPr lang="en-US" dirty="0"/>
          </a:p>
        </p:txBody>
      </p:sp>
      <p:sp>
        <p:nvSpPr>
          <p:cNvPr id="22532" name="Title 1"/>
          <p:cNvSpPr>
            <a:spLocks noGrp="1"/>
          </p:cNvSpPr>
          <p:nvPr>
            <p:ph type="title"/>
          </p:nvPr>
        </p:nvSpPr>
        <p:spPr/>
        <p:txBody>
          <a:bodyPr/>
          <a:lstStyle/>
          <a:p>
            <a:r>
              <a:rPr lang="en-US" dirty="0"/>
              <a:t>Workbook Activity (page 63):</a:t>
            </a:r>
            <a:br>
              <a:rPr lang="en-US" dirty="0"/>
            </a:br>
            <a:r>
              <a:rPr lang="en-US" dirty="0"/>
              <a:t>Make it Personal</a:t>
            </a:r>
          </a:p>
        </p:txBody>
      </p:sp>
      <p:pic>
        <p:nvPicPr>
          <p:cNvPr id="22533" name="Picture 5" descr="RTR.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4707" t="31681" r="6800" b="22963"/>
          <a:stretch/>
        </p:blipFill>
        <p:spPr>
          <a:xfrm>
            <a:off x="2672219" y="1400165"/>
            <a:ext cx="3820753" cy="4969477"/>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6"/>
          <p:cNvSpPr>
            <a:spLocks noGrp="1"/>
          </p:cNvSpPr>
          <p:nvPr>
            <p:ph type="title" idx="4294967295"/>
          </p:nvPr>
        </p:nvSpPr>
        <p:spPr/>
        <p:txBody>
          <a:bodyPr/>
          <a:lstStyle/>
          <a:p>
            <a:r>
              <a:rPr lang="en-US" altLang="en-US" dirty="0"/>
              <a:t>13) CS Cover Page</a:t>
            </a:r>
          </a:p>
        </p:txBody>
      </p:sp>
      <p:sp>
        <p:nvSpPr>
          <p:cNvPr id="4" name="Slide Number Placeholder 3"/>
          <p:cNvSpPr>
            <a:spLocks noGrp="1"/>
          </p:cNvSpPr>
          <p:nvPr>
            <p:ph type="sldNum" sz="quarter" idx="14"/>
          </p:nvPr>
        </p:nvSpPr>
        <p:spPr/>
        <p:txBody>
          <a:bodyPr/>
          <a:lstStyle/>
          <a:p>
            <a:pPr>
              <a:defRPr/>
            </a:pPr>
            <a:fld id="{BA02DF83-6DCA-4BE7-B45C-6DE3C0E43AB6}" type="slidenum">
              <a:rPr lang="en-US" smtClean="0"/>
              <a:pPr>
                <a:defRPr/>
              </a:pPr>
              <a:t>171</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p:txBody>
          <a:bodyPr/>
          <a:lstStyle/>
          <a:p>
            <a:r>
              <a:rPr lang="en-US" altLang="en-US" dirty="0"/>
              <a:t>13) CS Key Terms</a:t>
            </a:r>
          </a:p>
        </p:txBody>
      </p:sp>
      <p:sp>
        <p:nvSpPr>
          <p:cNvPr id="7" name="Slide Number Placeholder 6"/>
          <p:cNvSpPr>
            <a:spLocks noGrp="1"/>
          </p:cNvSpPr>
          <p:nvPr>
            <p:ph type="sldNum" sz="quarter" idx="14"/>
          </p:nvPr>
        </p:nvSpPr>
        <p:spPr/>
        <p:txBody>
          <a:bodyPr/>
          <a:lstStyle/>
          <a:p>
            <a:pPr>
              <a:defRPr/>
            </a:pPr>
            <a:fld id="{F79CB0FD-22A4-48BF-8B91-5FEDC27AAFA2}" type="slidenum">
              <a:rPr lang="en-US" smtClean="0"/>
              <a:pPr>
                <a:defRPr/>
              </a:pPr>
              <a:t>172</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Workbook Activity (page 63):</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F0A2CCCF-52BE-4A95-B862-5DECD21F058B}" type="slidenum">
              <a:rPr lang="en-US" smtClean="0"/>
              <a:pPr>
                <a:defRPr/>
              </a:pPr>
              <a:t>173</a:t>
            </a:fld>
            <a:endParaRPr lang="en-US" dirty="0"/>
          </a:p>
        </p:txBody>
      </p:sp>
      <p:pic>
        <p:nvPicPr>
          <p:cNvPr id="14341" name="Picture 5" descr="HTGS.png"/>
          <p:cNvPicPr>
            <a:picLocks noChangeAspect="1"/>
          </p:cNvPicPr>
          <p:nvPr/>
        </p:nvPicPr>
        <p:blipFill>
          <a:blip r:embed="rId3" cstate="print"/>
          <a:srcRect/>
          <a:stretch>
            <a:fillRect/>
          </a:stretch>
        </p:blipFill>
        <p:spPr bwMode="auto">
          <a:xfrm>
            <a:off x="457200" y="146050"/>
            <a:ext cx="684213" cy="822325"/>
          </a:xfrm>
          <a:prstGeom prst="rect">
            <a:avLst/>
          </a:prstGeom>
          <a:noFill/>
          <a:ln w="9525">
            <a:noFill/>
            <a:miter lim="800000"/>
            <a:headEnd/>
            <a:tailEnd/>
          </a:ln>
        </p:spPr>
      </p:pic>
      <p:pic>
        <p:nvPicPr>
          <p:cNvPr id="3" name="Picture 2"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5826" t="31453" r="5457" b="22849"/>
          <a:stretch/>
        </p:blipFill>
        <p:spPr>
          <a:xfrm>
            <a:off x="2685737" y="1454047"/>
            <a:ext cx="3805695" cy="4970954"/>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5"/>
          <p:cNvSpPr>
            <a:spLocks noGrp="1"/>
          </p:cNvSpPr>
          <p:nvPr>
            <p:ph type="title" idx="4294967295"/>
          </p:nvPr>
        </p:nvSpPr>
        <p:spPr/>
        <p:txBody>
          <a:bodyPr/>
          <a:lstStyle/>
          <a:p>
            <a:r>
              <a:rPr lang="en-US" altLang="en-US" dirty="0"/>
              <a:t>Character Strengths:</a:t>
            </a:r>
            <a:br>
              <a:rPr lang="en-US" altLang="en-US" dirty="0"/>
            </a:br>
            <a:r>
              <a:rPr lang="en-US" altLang="en-US" dirty="0"/>
              <a:t>Knowing Yourself</a:t>
            </a:r>
          </a:p>
        </p:txBody>
      </p:sp>
      <p:sp>
        <p:nvSpPr>
          <p:cNvPr id="4" name="Slide Number Placeholder 3"/>
          <p:cNvSpPr>
            <a:spLocks noGrp="1"/>
          </p:cNvSpPr>
          <p:nvPr>
            <p:ph type="sldNum" sz="quarter" idx="14"/>
          </p:nvPr>
        </p:nvSpPr>
        <p:spPr/>
        <p:txBody>
          <a:bodyPr/>
          <a:lstStyle/>
          <a:p>
            <a:pPr>
              <a:defRPr/>
            </a:pPr>
            <a:fld id="{CF8F96D4-AC1C-4099-9EE9-86ED9AD24563}" type="slidenum">
              <a:rPr lang="en-US" smtClean="0"/>
              <a:pPr>
                <a:defRPr/>
              </a:pPr>
              <a:t>174</a:t>
            </a:fld>
            <a:endParaRPr lang="en-US" dirty="0"/>
          </a:p>
        </p:txBody>
      </p:sp>
      <p:pic>
        <p:nvPicPr>
          <p:cNvPr id="8" name="Picture 7" descr="S:\0Resilience\Army\MRT V 3.0 Devel\Final\Icons\Character_Strengths.png"/>
          <p:cNvPicPr>
            <a:picLocks noChangeAspect="1" noChangeArrowheads="1"/>
          </p:cNvPicPr>
          <p:nvPr/>
        </p:nvPicPr>
        <p:blipFill>
          <a:blip r:embed="rId3" cstate="print"/>
          <a:srcRect/>
          <a:stretch>
            <a:fillRect/>
          </a:stretch>
        </p:blipFill>
        <p:spPr bwMode="auto">
          <a:xfrm>
            <a:off x="2873375" y="1828800"/>
            <a:ext cx="3417888" cy="4114800"/>
          </a:xfrm>
          <a:prstGeom prst="rect">
            <a:avLst/>
          </a:prstGeom>
          <a:noFill/>
          <a:ln w="9525">
            <a:noFill/>
            <a:miter lim="800000"/>
            <a:headEnd/>
            <a:tailEnd/>
          </a:ln>
        </p:spPr>
      </p:pic>
      <p:pic>
        <p:nvPicPr>
          <p:cNvPr id="14342" name="Picture 5" descr="Character_Strengths.png"/>
          <p:cNvPicPr>
            <a:picLocks noChangeAspect="1"/>
          </p:cNvPicPr>
          <p:nvPr/>
        </p:nvPicPr>
        <p:blipFill>
          <a:blip r:embed="rId4" cstate="print"/>
          <a:srcRect/>
          <a:stretch>
            <a:fillRect/>
          </a:stretch>
        </p:blipFill>
        <p:spPr bwMode="auto">
          <a:xfrm>
            <a:off x="427038" y="153988"/>
            <a:ext cx="684212" cy="822325"/>
          </a:xfrm>
          <a:prstGeom prst="rect">
            <a:avLst/>
          </a:prstGeom>
          <a:noFill/>
          <a:ln w="9525">
            <a:noFill/>
            <a:miter lim="800000"/>
            <a:headEnd/>
            <a:tailEnd/>
          </a:ln>
        </p:spPr>
      </p:pic>
      <p:sp>
        <p:nvSpPr>
          <p:cNvPr id="9" name="Rounded Rectangle 8"/>
          <p:cNvSpPr/>
          <p:nvPr/>
        </p:nvSpPr>
        <p:spPr>
          <a:xfrm>
            <a:off x="2824163" y="903068"/>
            <a:ext cx="3429000" cy="381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00" dirty="0"/>
              <a:t>Strengths of Character</a:t>
            </a:r>
          </a:p>
        </p:txBody>
      </p:sp>
      <p:sp>
        <p:nvSpPr>
          <p:cNvPr id="10" name="Rectangle 9"/>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834467" y="4130677"/>
            <a:ext cx="4079802" cy="2295524"/>
          </a:xfrm>
          <a:prstGeom prst="roundRect">
            <a:avLst/>
          </a:prstGeom>
          <a:ln cmpd="thickThi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5362" name="Title 1"/>
          <p:cNvSpPr>
            <a:spLocks noGrp="1"/>
          </p:cNvSpPr>
          <p:nvPr>
            <p:ph type="title"/>
          </p:nvPr>
        </p:nvSpPr>
        <p:spPr/>
        <p:txBody>
          <a:bodyPr/>
          <a:lstStyle/>
          <a:p>
            <a:r>
              <a:rPr lang="en-US" dirty="0"/>
              <a:t>Character Strengths</a:t>
            </a:r>
          </a:p>
        </p:txBody>
      </p:sp>
      <p:sp>
        <p:nvSpPr>
          <p:cNvPr id="4" name="Slide Number Placeholder 3"/>
          <p:cNvSpPr>
            <a:spLocks noGrp="1"/>
          </p:cNvSpPr>
          <p:nvPr>
            <p:ph type="sldNum" sz="quarter" idx="11"/>
          </p:nvPr>
        </p:nvSpPr>
        <p:spPr/>
        <p:txBody>
          <a:bodyPr/>
          <a:lstStyle/>
          <a:p>
            <a:pPr>
              <a:defRPr/>
            </a:pPr>
            <a:fld id="{E0AFC652-E7F9-4CC8-8B58-0F952CBF5FE8}" type="slidenum">
              <a:rPr lang="en-US" smtClean="0"/>
              <a:pPr>
                <a:defRPr/>
              </a:pPr>
              <a:t>175</a:t>
            </a:fld>
            <a:endParaRPr lang="en-US" dirty="0"/>
          </a:p>
        </p:txBody>
      </p:sp>
      <p:sp>
        <p:nvSpPr>
          <p:cNvPr id="5" name="Text Placeholder 3"/>
          <p:cNvSpPr txBox="1">
            <a:spLocks/>
          </p:cNvSpPr>
          <p:nvPr/>
        </p:nvSpPr>
        <p:spPr>
          <a:xfrm>
            <a:off x="3175" y="1309688"/>
            <a:ext cx="9144000" cy="5365750"/>
          </a:xfrm>
          <a:prstGeom prst="rect">
            <a:avLst/>
          </a:prstGeom>
        </p:spPr>
        <p:txBody>
          <a:bodyPr/>
          <a:lstStyle/>
          <a:p>
            <a:pPr marL="341313" indent="-341313" eaLnBrk="0" hangingPunct="0">
              <a:lnSpc>
                <a:spcPts val="2643"/>
              </a:lnSpc>
              <a:buFont typeface="Wingdings" pitchFamily="2" charset="2"/>
              <a:buChar char="§"/>
              <a:defRPr/>
            </a:pPr>
            <a:r>
              <a:rPr lang="en-US" sz="2400" dirty="0">
                <a:latin typeface="+mn-lt"/>
              </a:rPr>
              <a:t>Your top Character Strengths are called your </a:t>
            </a:r>
            <a:r>
              <a:rPr lang="en-US" sz="2400" u="sng" dirty="0">
                <a:latin typeface="+mn-lt"/>
              </a:rPr>
              <a:t>Signature Character Strengths</a:t>
            </a:r>
            <a:r>
              <a:rPr lang="en-US" sz="2400" dirty="0">
                <a:latin typeface="+mn-lt"/>
              </a:rPr>
              <a:t>.</a:t>
            </a:r>
          </a:p>
          <a:p>
            <a:pPr marL="341313" indent="-341313" eaLnBrk="0" hangingPunct="0">
              <a:lnSpc>
                <a:spcPts val="2643"/>
              </a:lnSpc>
              <a:buFont typeface="Wingdings" pitchFamily="2" charset="2"/>
              <a:buNone/>
              <a:defRPr/>
            </a:pPr>
            <a:endParaRPr lang="en-US" sz="2400" dirty="0">
              <a:latin typeface="+mn-lt"/>
            </a:endParaRPr>
          </a:p>
          <a:p>
            <a:pPr marL="341313" indent="-341313" eaLnBrk="0" hangingPunct="0">
              <a:lnSpc>
                <a:spcPts val="2643"/>
              </a:lnSpc>
              <a:buFont typeface="Wingdings" pitchFamily="2" charset="2"/>
              <a:buChar char="§"/>
              <a:defRPr/>
            </a:pPr>
            <a:r>
              <a:rPr lang="en-US" sz="2400" dirty="0">
                <a:latin typeface="+mn-lt"/>
              </a:rPr>
              <a:t>We use our Signature Character Strengths most comfortably.</a:t>
            </a:r>
          </a:p>
          <a:p>
            <a:pPr marL="341313" indent="-341313" eaLnBrk="0" hangingPunct="0">
              <a:lnSpc>
                <a:spcPts val="2643"/>
              </a:lnSpc>
              <a:buFont typeface="Wingdings" pitchFamily="2" charset="2"/>
              <a:buNone/>
              <a:defRPr/>
            </a:pPr>
            <a:endParaRPr lang="en-US" sz="2400" dirty="0">
              <a:latin typeface="+mn-lt"/>
            </a:endParaRPr>
          </a:p>
          <a:p>
            <a:pPr marL="341313" indent="-341313" eaLnBrk="0" hangingPunct="0">
              <a:lnSpc>
                <a:spcPts val="2643"/>
              </a:lnSpc>
              <a:buFont typeface="Wingdings" pitchFamily="2" charset="2"/>
              <a:buChar char="§"/>
              <a:defRPr/>
            </a:pPr>
            <a:r>
              <a:rPr lang="en-US" sz="2400" dirty="0">
                <a:latin typeface="+mn-lt"/>
              </a:rPr>
              <a:t>All 24 won’t be your Signature Character Strengths. </a:t>
            </a:r>
          </a:p>
        </p:txBody>
      </p:sp>
      <p:pic>
        <p:nvPicPr>
          <p:cNvPr id="15366" name="Picture 5" descr="Strengths Picture.jpg"/>
          <p:cNvPicPr>
            <a:picLocks noChangeAspect="1"/>
          </p:cNvPicPr>
          <p:nvPr/>
        </p:nvPicPr>
        <p:blipFill>
          <a:blip r:embed="rId3" cstate="print"/>
          <a:srcRect/>
          <a:stretch>
            <a:fillRect/>
          </a:stretch>
        </p:blipFill>
        <p:spPr bwMode="auto">
          <a:xfrm>
            <a:off x="5081908" y="4185709"/>
            <a:ext cx="3584920" cy="2185460"/>
          </a:xfrm>
          <a:prstGeom prst="rect">
            <a:avLst/>
          </a:prstGeom>
          <a:noFill/>
          <a:ln w="9525">
            <a:noFill/>
            <a:miter lim="800000"/>
            <a:headEnd/>
            <a:tailEnd/>
          </a:ln>
        </p:spPr>
      </p:pic>
      <p:pic>
        <p:nvPicPr>
          <p:cNvPr id="15370" name="Picture 5" descr="Character_Strengths.png"/>
          <p:cNvPicPr>
            <a:picLocks noChangeAspect="1"/>
          </p:cNvPicPr>
          <p:nvPr/>
        </p:nvPicPr>
        <p:blipFill>
          <a:blip r:embed="rId4" cstate="print"/>
          <a:srcRect/>
          <a:stretch>
            <a:fillRect/>
          </a:stretch>
        </p:blipFill>
        <p:spPr bwMode="auto">
          <a:xfrm>
            <a:off x="427038" y="153988"/>
            <a:ext cx="684212" cy="822325"/>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6274" t="31567" r="5456" b="22849"/>
          <a:stretch/>
        </p:blipFill>
        <p:spPr>
          <a:xfrm>
            <a:off x="502921" y="1361533"/>
            <a:ext cx="3718103" cy="4930396"/>
          </a:xfrm>
          <a:prstGeom prst="rect">
            <a:avLst/>
          </a:prstGeom>
        </p:spPr>
      </p:pic>
      <p:sp>
        <p:nvSpPr>
          <p:cNvPr id="16386" name="Title 1"/>
          <p:cNvSpPr>
            <a:spLocks noGrp="1"/>
          </p:cNvSpPr>
          <p:nvPr>
            <p:ph type="title"/>
          </p:nvPr>
        </p:nvSpPr>
        <p:spPr/>
        <p:txBody>
          <a:bodyPr/>
          <a:lstStyle/>
          <a:p>
            <a:r>
              <a:rPr lang="en-US" dirty="0"/>
              <a:t>Character Strengths Definitions </a:t>
            </a:r>
            <a:br>
              <a:rPr lang="en-US" dirty="0"/>
            </a:br>
            <a:r>
              <a:rPr lang="en-US" dirty="0"/>
              <a:t>(pages 65-66)</a:t>
            </a:r>
          </a:p>
        </p:txBody>
      </p:sp>
      <p:sp>
        <p:nvSpPr>
          <p:cNvPr id="4" name="Slide Number Placeholder 3"/>
          <p:cNvSpPr>
            <a:spLocks noGrp="1"/>
          </p:cNvSpPr>
          <p:nvPr>
            <p:ph type="sldNum" sz="quarter" idx="11"/>
          </p:nvPr>
        </p:nvSpPr>
        <p:spPr/>
        <p:txBody>
          <a:bodyPr/>
          <a:lstStyle/>
          <a:p>
            <a:pPr>
              <a:defRPr/>
            </a:pPr>
            <a:fld id="{C948C0AD-C1C3-4170-A9F2-BE6A4D0FAC99}" type="slidenum">
              <a:rPr lang="en-US" smtClean="0"/>
              <a:pPr>
                <a:defRPr/>
              </a:pPr>
              <a:t>176</a:t>
            </a:fld>
            <a:endParaRPr lang="en-US" dirty="0"/>
          </a:p>
        </p:txBody>
      </p:sp>
      <p:pic>
        <p:nvPicPr>
          <p:cNvPr id="16392" name="Picture 5" descr="Character_Strengths.png"/>
          <p:cNvPicPr>
            <a:picLocks noChangeAspect="1"/>
          </p:cNvPicPr>
          <p:nvPr/>
        </p:nvPicPr>
        <p:blipFill>
          <a:blip r:embed="rId4" cstate="print"/>
          <a:srcRect/>
          <a:stretch>
            <a:fillRect/>
          </a:stretch>
        </p:blipFill>
        <p:spPr bwMode="auto">
          <a:xfrm>
            <a:off x="427038" y="153988"/>
            <a:ext cx="684212" cy="822325"/>
          </a:xfrm>
          <a:prstGeom prst="rect">
            <a:avLst/>
          </a:prstGeom>
          <a:noFill/>
          <a:ln w="9525">
            <a:noFill/>
            <a:miter lim="800000"/>
            <a:headEnd/>
            <a:tailEnd/>
          </a:ln>
        </p:spPr>
      </p:pic>
      <p:pic>
        <p:nvPicPr>
          <p:cNvPr id="3" name="Picture 2" descr="D - TLR Review CSF2_TeenCurriculum_ParticipantGuideV3_0 3_AUG15.pptx - PowerPoint"/>
          <p:cNvPicPr>
            <a:picLocks noChangeAspect="1"/>
          </p:cNvPicPr>
          <p:nvPr/>
        </p:nvPicPr>
        <p:blipFill rotWithShape="1">
          <a:blip r:embed="rId5">
            <a:extLst>
              <a:ext uri="{28A0092B-C50C-407E-A947-70E740481C1C}">
                <a14:useLocalDpi xmlns:a14="http://schemas.microsoft.com/office/drawing/2010/main" val="0"/>
              </a:ext>
            </a:extLst>
          </a:blip>
          <a:srcRect l="26497" t="31453" r="5457" b="22963"/>
          <a:stretch/>
        </p:blipFill>
        <p:spPr>
          <a:xfrm>
            <a:off x="4857306" y="1361533"/>
            <a:ext cx="3722361" cy="4930396"/>
          </a:xfrm>
          <a:prstGeom prst="rect">
            <a:avLst/>
          </a:prstGeom>
        </p:spPr>
      </p:pic>
      <p:sp>
        <p:nvSpPr>
          <p:cNvPr id="12" name="Rectangle 11"/>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t>Workbook Activity (page 67):</a:t>
            </a:r>
            <a:br>
              <a:rPr lang="en-US" dirty="0"/>
            </a:br>
            <a:r>
              <a:rPr lang="en-US" dirty="0"/>
              <a:t>What are your </a:t>
            </a:r>
            <a:r>
              <a:rPr lang="en-US" u="sng" dirty="0"/>
              <a:t>Signature</a:t>
            </a:r>
            <a:r>
              <a:rPr lang="en-US" dirty="0"/>
              <a:t> </a:t>
            </a:r>
            <a:br>
              <a:rPr lang="en-US" dirty="0"/>
            </a:br>
            <a:r>
              <a:rPr lang="en-US" dirty="0"/>
              <a:t>Character Strengths?</a:t>
            </a:r>
          </a:p>
        </p:txBody>
      </p:sp>
      <p:sp>
        <p:nvSpPr>
          <p:cNvPr id="4" name="Slide Number Placeholder 3"/>
          <p:cNvSpPr>
            <a:spLocks noGrp="1"/>
          </p:cNvSpPr>
          <p:nvPr>
            <p:ph type="sldNum" sz="quarter" idx="11"/>
          </p:nvPr>
        </p:nvSpPr>
        <p:spPr/>
        <p:txBody>
          <a:bodyPr/>
          <a:lstStyle/>
          <a:p>
            <a:pPr>
              <a:defRPr/>
            </a:pPr>
            <a:fld id="{E68E4EBE-942F-4402-8F5B-D8C31F53D466}" type="slidenum">
              <a:rPr lang="en-US" smtClean="0"/>
              <a:pPr>
                <a:defRPr/>
              </a:pPr>
              <a:t>177</a:t>
            </a:fld>
            <a:endParaRPr lang="en-US" dirty="0"/>
          </a:p>
        </p:txBody>
      </p:sp>
      <p:pic>
        <p:nvPicPr>
          <p:cNvPr id="17413" name="Picture 5" descr="Character_Strengths.png"/>
          <p:cNvPicPr>
            <a:picLocks noChangeAspect="1"/>
          </p:cNvPicPr>
          <p:nvPr/>
        </p:nvPicPr>
        <p:blipFill>
          <a:blip r:embed="rId3" cstate="print"/>
          <a:srcRect/>
          <a:stretch>
            <a:fillRect/>
          </a:stretch>
        </p:blipFill>
        <p:spPr bwMode="auto">
          <a:xfrm>
            <a:off x="427038" y="153988"/>
            <a:ext cx="684212"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6273" t="31454" r="5680" b="22735"/>
          <a:stretch/>
        </p:blipFill>
        <p:spPr>
          <a:xfrm>
            <a:off x="2668748" y="1331565"/>
            <a:ext cx="3807794" cy="5035307"/>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a:t>Character Strengths</a:t>
            </a:r>
          </a:p>
        </p:txBody>
      </p:sp>
      <p:sp>
        <p:nvSpPr>
          <p:cNvPr id="4" name="Slide Number Placeholder 3"/>
          <p:cNvSpPr>
            <a:spLocks noGrp="1"/>
          </p:cNvSpPr>
          <p:nvPr>
            <p:ph type="sldNum" sz="quarter" idx="11"/>
          </p:nvPr>
        </p:nvSpPr>
        <p:spPr/>
        <p:txBody>
          <a:bodyPr/>
          <a:lstStyle/>
          <a:p>
            <a:pPr>
              <a:defRPr/>
            </a:pPr>
            <a:fld id="{1A54D46B-E63C-4CDC-BA10-9762265256E4}" type="slidenum">
              <a:rPr lang="en-US" smtClean="0"/>
              <a:pPr>
                <a:defRPr/>
              </a:pPr>
              <a:t>178</a:t>
            </a:fld>
            <a:endParaRPr lang="en-US" dirty="0"/>
          </a:p>
        </p:txBody>
      </p:sp>
      <p:sp>
        <p:nvSpPr>
          <p:cNvPr id="5" name="Text Placeholder 3"/>
          <p:cNvSpPr txBox="1">
            <a:spLocks/>
          </p:cNvSpPr>
          <p:nvPr/>
        </p:nvSpPr>
        <p:spPr bwMode="auto">
          <a:xfrm>
            <a:off x="3175" y="1371600"/>
            <a:ext cx="9140825" cy="5364163"/>
          </a:xfrm>
          <a:prstGeom prst="rect">
            <a:avLst/>
          </a:prstGeom>
          <a:noFill/>
          <a:ln w="9525">
            <a:noFill/>
            <a:miter lim="800000"/>
            <a:headEnd/>
            <a:tailEnd/>
          </a:ln>
        </p:spPr>
        <p:txBody>
          <a:bodyPr lIns="96340" tIns="48171" rIns="96340" bIns="48171"/>
          <a:lstStyle/>
          <a:p>
            <a:pPr marL="360042" indent="-360042" eaLnBrk="0" hangingPunct="0">
              <a:lnSpc>
                <a:spcPts val="2643"/>
              </a:lnSpc>
              <a:defRPr/>
            </a:pPr>
            <a:endParaRPr lang="en-US" sz="2500" dirty="0">
              <a:latin typeface="+mn-lt"/>
            </a:endParaRPr>
          </a:p>
          <a:p>
            <a:pPr marL="360042" indent="-360042" eaLnBrk="0" hangingPunct="0">
              <a:lnSpc>
                <a:spcPts val="2643"/>
              </a:lnSpc>
              <a:buFont typeface="Wingdings" pitchFamily="2" charset="2"/>
              <a:buChar char="§"/>
              <a:defRPr/>
            </a:pPr>
            <a:r>
              <a:rPr lang="en-US" sz="2500" dirty="0">
                <a:latin typeface="+mn-lt"/>
              </a:rPr>
              <a:t>Your bottom Character Strengths are not used as frequently as your Signature Character Strengths (and they might be weaknesses).</a:t>
            </a:r>
          </a:p>
          <a:p>
            <a:pPr marL="360042" indent="-360042" eaLnBrk="0" hangingPunct="0">
              <a:lnSpc>
                <a:spcPts val="2643"/>
              </a:lnSpc>
              <a:defRPr/>
            </a:pPr>
            <a:endParaRPr lang="en-US" sz="2500" dirty="0">
              <a:latin typeface="+mn-lt"/>
            </a:endParaRPr>
          </a:p>
          <a:p>
            <a:pPr marL="360042" indent="-360042" eaLnBrk="0" hangingPunct="0">
              <a:lnSpc>
                <a:spcPts val="2643"/>
              </a:lnSpc>
              <a:defRPr/>
            </a:pPr>
            <a:endParaRPr lang="en-US" sz="2500" dirty="0">
              <a:latin typeface="+mn-lt"/>
            </a:endParaRPr>
          </a:p>
          <a:p>
            <a:pPr marL="360042" indent="-360042" eaLnBrk="0" hangingPunct="0">
              <a:lnSpc>
                <a:spcPts val="2643"/>
              </a:lnSpc>
              <a:buFont typeface="Wingdings" pitchFamily="2" charset="2"/>
              <a:buChar char="§"/>
              <a:defRPr/>
            </a:pPr>
            <a:r>
              <a:rPr lang="en-US" sz="2500" dirty="0">
                <a:latin typeface="+mn-lt"/>
              </a:rPr>
              <a:t>You can develop Character Strengths that you value.</a:t>
            </a:r>
          </a:p>
        </p:txBody>
      </p:sp>
      <p:pic>
        <p:nvPicPr>
          <p:cNvPr id="18438" name="Picture 5" descr="Character_Strengths.png"/>
          <p:cNvPicPr>
            <a:picLocks noChangeAspect="1"/>
          </p:cNvPicPr>
          <p:nvPr/>
        </p:nvPicPr>
        <p:blipFill>
          <a:blip r:embed="rId3" cstate="print"/>
          <a:srcRect/>
          <a:stretch>
            <a:fillRect/>
          </a:stretch>
        </p:blipFill>
        <p:spPr bwMode="auto">
          <a:xfrm>
            <a:off x="427038" y="153988"/>
            <a:ext cx="684212"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3E30365-C439-498F-B938-3DC241DF16DB}" type="slidenum">
              <a:rPr lang="en-US" smtClean="0"/>
              <a:pPr>
                <a:defRPr/>
              </a:pPr>
              <a:t>179</a:t>
            </a:fld>
            <a:endParaRPr lang="en-US" dirty="0"/>
          </a:p>
        </p:txBody>
      </p:sp>
      <p:sp>
        <p:nvSpPr>
          <p:cNvPr id="7" name="Title 35"/>
          <p:cNvSpPr txBox="1">
            <a:spLocks/>
          </p:cNvSpPr>
          <p:nvPr/>
        </p:nvSpPr>
        <p:spPr bwMode="auto">
          <a:xfrm>
            <a:off x="-17463" y="-17463"/>
            <a:ext cx="9144001" cy="1066801"/>
          </a:xfrm>
          <a:prstGeom prst="rect">
            <a:avLst/>
          </a:prstGeom>
          <a:noFill/>
          <a:ln w="9525">
            <a:noFill/>
            <a:miter lim="800000"/>
            <a:headEnd/>
            <a:tailEnd/>
          </a:ln>
        </p:spPr>
        <p:txBody>
          <a:bodyPr lIns="91284" tIns="45642" rIns="91284" bIns="45642" anchor="ctr"/>
          <a:lstStyle/>
          <a:p>
            <a:pPr algn="ctr" eaLnBrk="0" hangingPunct="0">
              <a:defRPr/>
            </a:pPr>
            <a:r>
              <a:rPr lang="en-US" altLang="en-US" sz="2400" b="1" dirty="0">
                <a:solidFill>
                  <a:schemeClr val="bg1"/>
                </a:solidFill>
                <a:latin typeface="Verdana" pitchFamily="34" charset="0"/>
                <a:ea typeface="+mj-ea"/>
                <a:cs typeface="+mj-cs"/>
              </a:rPr>
              <a:t>Activity: </a:t>
            </a:r>
          </a:p>
          <a:p>
            <a:pPr algn="ctr" eaLnBrk="0" hangingPunct="0">
              <a:defRPr/>
            </a:pPr>
            <a:r>
              <a:rPr lang="en-US" altLang="en-US" sz="2400" b="1" dirty="0">
                <a:solidFill>
                  <a:schemeClr val="bg1"/>
                </a:solidFill>
                <a:latin typeface="Verdana" pitchFamily="34" charset="0"/>
                <a:ea typeface="+mj-ea"/>
                <a:cs typeface="+mj-cs"/>
              </a:rPr>
              <a:t>Post Your Signature Strengths</a:t>
            </a:r>
          </a:p>
        </p:txBody>
      </p:sp>
      <p:sp>
        <p:nvSpPr>
          <p:cNvPr id="19461" name="AutoShape 4" descr="https://encrypted-tbn3.gstatic.com/images?q=tbn:ANd9GcRAhra1W3os0akSfYFadm3wk-Uy1SCdam7oKQ3clFiNFw6vVxOvwA">
            <a:hlinkClick r:id="rId3"/>
          </p:cNvPr>
          <p:cNvSpPr>
            <a:spLocks noChangeAspect="1" noChangeArrowheads="1"/>
          </p:cNvSpPr>
          <p:nvPr/>
        </p:nvSpPr>
        <p:spPr bwMode="auto">
          <a:xfrm>
            <a:off x="57150" y="-144463"/>
            <a:ext cx="304800" cy="304801"/>
          </a:xfrm>
          <a:prstGeom prst="rect">
            <a:avLst/>
          </a:prstGeom>
          <a:noFill/>
          <a:ln w="9525">
            <a:noFill/>
            <a:miter lim="800000"/>
            <a:headEnd/>
            <a:tailEnd/>
          </a:ln>
        </p:spPr>
        <p:txBody>
          <a:bodyPr/>
          <a:lstStyle/>
          <a:p>
            <a:endParaRPr lang="en-US" dirty="0"/>
          </a:p>
        </p:txBody>
      </p:sp>
      <p:sp>
        <p:nvSpPr>
          <p:cNvPr id="19462" name="AutoShape 6" descr="https://encrypted-tbn3.gstatic.com/images?q=tbn:ANd9GcRAhra1W3os0akSfYFadm3wk-Uy1SCdam7oKQ3clFiNFw6vVxOvwA">
            <a:hlinkClick r:id="rId3"/>
          </p:cNvPr>
          <p:cNvSpPr>
            <a:spLocks noChangeAspect="1" noChangeArrowheads="1"/>
          </p:cNvSpPr>
          <p:nvPr/>
        </p:nvSpPr>
        <p:spPr bwMode="auto">
          <a:xfrm>
            <a:off x="57150" y="-144463"/>
            <a:ext cx="304800" cy="304801"/>
          </a:xfrm>
          <a:prstGeom prst="rect">
            <a:avLst/>
          </a:prstGeom>
          <a:noFill/>
          <a:ln w="9525">
            <a:noFill/>
            <a:miter lim="800000"/>
            <a:headEnd/>
            <a:tailEnd/>
          </a:ln>
        </p:spPr>
        <p:txBody>
          <a:bodyPr/>
          <a:lstStyle/>
          <a:p>
            <a:endParaRPr lang="en-US" dirty="0"/>
          </a:p>
        </p:txBody>
      </p:sp>
      <p:pic>
        <p:nvPicPr>
          <p:cNvPr id="19463" name="Picture 2" descr="http://www.thaicrossbreed.com/uploaded/img/3.jpg">
            <a:hlinkClick r:id="rId4"/>
          </p:cNvPr>
          <p:cNvPicPr>
            <a:picLocks noChangeAspect="1" noChangeArrowheads="1"/>
          </p:cNvPicPr>
          <p:nvPr/>
        </p:nvPicPr>
        <p:blipFill rotWithShape="1">
          <a:blip r:embed="rId5" cstate="print"/>
          <a:srcRect l="6487" t="14529" r="5376" b="5673"/>
          <a:stretch/>
        </p:blipFill>
        <p:spPr bwMode="auto">
          <a:xfrm>
            <a:off x="1328749" y="1852247"/>
            <a:ext cx="6563802" cy="3923320"/>
          </a:xfrm>
          <a:prstGeom prst="rect">
            <a:avLst/>
          </a:prstGeom>
          <a:noFill/>
          <a:ln w="9525">
            <a:noFill/>
            <a:miter lim="800000"/>
            <a:headEnd/>
            <a:tailEnd/>
          </a:ln>
        </p:spPr>
      </p:pic>
      <p:pic>
        <p:nvPicPr>
          <p:cNvPr id="19464" name="Picture 5" descr="Character_Strengths.png"/>
          <p:cNvPicPr>
            <a:picLocks noChangeAspect="1"/>
          </p:cNvPicPr>
          <p:nvPr/>
        </p:nvPicPr>
        <p:blipFill>
          <a:blip r:embed="rId6" cstate="print"/>
          <a:srcRect/>
          <a:stretch>
            <a:fillRect/>
          </a:stretch>
        </p:blipFill>
        <p:spPr bwMode="auto">
          <a:xfrm>
            <a:off x="427038" y="153988"/>
            <a:ext cx="684212" cy="822325"/>
          </a:xfrm>
          <a:prstGeom prst="rect">
            <a:avLst/>
          </a:prstGeom>
          <a:noFill/>
          <a:ln w="9525">
            <a:noFill/>
            <a:miter lim="800000"/>
            <a:headEnd/>
            <a:tailEnd/>
          </a:ln>
        </p:spPr>
      </p:pic>
      <p:sp>
        <p:nvSpPr>
          <p:cNvPr id="10" name="Rectangle 9"/>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t>Workbook Activity (page 9):</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FE8EDB4A-C039-42A1-BFDB-FD43B94C4683}" type="slidenum">
              <a:rPr lang="en-US" smtClean="0"/>
              <a:pPr>
                <a:defRPr/>
              </a:pPr>
              <a:t>18</a:t>
            </a:fld>
            <a:endParaRPr lang="en-US" dirty="0"/>
          </a:p>
        </p:txBody>
      </p:sp>
      <p:pic>
        <p:nvPicPr>
          <p:cNvPr id="17413" name="Picture 5" descr="HTGS.png"/>
          <p:cNvPicPr>
            <a:picLocks noChangeAspect="1"/>
          </p:cNvPicPr>
          <p:nvPr/>
        </p:nvPicPr>
        <p:blipFill>
          <a:blip r:embed="rId3" cstate="print"/>
          <a:srcRect/>
          <a:stretch>
            <a:fillRect/>
          </a:stretch>
        </p:blipFill>
        <p:spPr bwMode="auto">
          <a:xfrm>
            <a:off x="457200" y="146050"/>
            <a:ext cx="684213"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grpSp>
        <p:nvGrpSpPr>
          <p:cNvPr id="8" name="Group 7"/>
          <p:cNvGrpSpPr/>
          <p:nvPr/>
        </p:nvGrpSpPr>
        <p:grpSpPr>
          <a:xfrm>
            <a:off x="2656966" y="1316711"/>
            <a:ext cx="3831267" cy="5042235"/>
            <a:chOff x="773913" y="1316711"/>
            <a:chExt cx="3831267" cy="5042235"/>
          </a:xfrm>
        </p:grpSpPr>
        <p:grpSp>
          <p:nvGrpSpPr>
            <p:cNvPr id="9" name="Group 8"/>
            <p:cNvGrpSpPr/>
            <p:nvPr/>
          </p:nvGrpSpPr>
          <p:grpSpPr>
            <a:xfrm>
              <a:off x="783835" y="1316711"/>
              <a:ext cx="3821345" cy="5042235"/>
              <a:chOff x="5580548" y="2508574"/>
              <a:chExt cx="3821345" cy="5042235"/>
            </a:xfrm>
          </p:grpSpPr>
          <p:sp>
            <p:nvSpPr>
              <p:cNvPr id="11" name="Rectangle 10"/>
              <p:cNvSpPr/>
              <p:nvPr/>
            </p:nvSpPr>
            <p:spPr>
              <a:xfrm>
                <a:off x="5580548" y="2530753"/>
                <a:ext cx="3811423" cy="5020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5580787" y="3669817"/>
                <a:ext cx="3821106" cy="3669675"/>
                <a:chOff x="-4593771" y="1883228"/>
                <a:chExt cx="5225143" cy="4953000"/>
              </a:xfrm>
            </p:grpSpPr>
            <p:sp>
              <p:nvSpPr>
                <p:cNvPr id="18" name="Rounded Rectangle 17"/>
                <p:cNvSpPr/>
                <p:nvPr/>
              </p:nvSpPr>
              <p:spPr>
                <a:xfrm>
                  <a:off x="-4593771" y="3496943"/>
                  <a:ext cx="5225143" cy="1975514"/>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sp>
              <p:nvSpPr>
                <p:cNvPr id="19" name="Rounded Rectangle 18"/>
                <p:cNvSpPr/>
                <p:nvPr/>
              </p:nvSpPr>
              <p:spPr>
                <a:xfrm>
                  <a:off x="-4593771" y="2318657"/>
                  <a:ext cx="5225143" cy="1469571"/>
                </a:xfrm>
                <a:prstGeom prst="roundRect">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sp>
              <p:nvSpPr>
                <p:cNvPr id="20" name="Rounded Rectangle 19"/>
                <p:cNvSpPr/>
                <p:nvPr/>
              </p:nvSpPr>
              <p:spPr>
                <a:xfrm>
                  <a:off x="-4593771" y="1883228"/>
                  <a:ext cx="5225143" cy="435429"/>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sp>
              <p:nvSpPr>
                <p:cNvPr id="21" name="Rounded Rectangle 20"/>
                <p:cNvSpPr/>
                <p:nvPr/>
              </p:nvSpPr>
              <p:spPr>
                <a:xfrm>
                  <a:off x="-4593771" y="5312229"/>
                  <a:ext cx="5225143" cy="1523999"/>
                </a:xfrm>
                <a:prstGeom prst="roundRect">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grpSp>
          <p:sp>
            <p:nvSpPr>
              <p:cNvPr id="13" name="Rectangle 12"/>
              <p:cNvSpPr/>
              <p:nvPr/>
            </p:nvSpPr>
            <p:spPr>
              <a:xfrm>
                <a:off x="5605112" y="3023043"/>
                <a:ext cx="3727174" cy="646799"/>
              </a:xfrm>
              <a:prstGeom prst="rect">
                <a:avLst/>
              </a:prstGeom>
            </p:spPr>
            <p:txBody>
              <a:bodyPr wrap="square" lIns="69044" tIns="34522" rIns="69044" bIns="34522">
                <a:spAutoFit/>
              </a:bodyPr>
              <a:lstStyle/>
              <a:p>
                <a:r>
                  <a:rPr lang="en-US" sz="750" b="1" dirty="0">
                    <a:latin typeface="+mn-lt"/>
                  </a:rPr>
                  <a:t>Instructions: </a:t>
                </a:r>
                <a:r>
                  <a:rPr lang="en-US" sz="750" dirty="0">
                    <a:latin typeface="+mn-lt"/>
                  </a:rPr>
                  <a:t>Record three good things each day. Next to each positive event that you list, write a reflection (at least one sentence) about:</a:t>
                </a:r>
              </a:p>
              <a:p>
                <a:pPr marL="515938" indent="-515938"/>
                <a:r>
                  <a:rPr lang="en-US" sz="750" dirty="0">
                    <a:latin typeface="+mn-lt"/>
                  </a:rPr>
                  <a:t>	- Why did this good thing happen?</a:t>
                </a:r>
              </a:p>
              <a:p>
                <a:pPr marL="515938" indent="-515938"/>
                <a:r>
                  <a:rPr lang="en-US" sz="750" dirty="0">
                    <a:latin typeface="+mn-lt"/>
                  </a:rPr>
                  <a:t>	- What does this good thing mean to you?</a:t>
                </a:r>
              </a:p>
              <a:p>
                <a:pPr marL="515938" indent="-515938"/>
                <a:r>
                  <a:rPr lang="en-US" sz="750" dirty="0">
                    <a:latin typeface="+mn-lt"/>
                  </a:rPr>
                  <a:t>	- How does this good thing make you feel?</a:t>
                </a:r>
              </a:p>
            </p:txBody>
          </p:sp>
          <p:pic>
            <p:nvPicPr>
              <p:cNvPr id="14" name="Picture 26" descr="csf_inside"/>
              <p:cNvPicPr>
                <a:picLocks noChangeAspect="1" noChangeArrowheads="1"/>
              </p:cNvPicPr>
              <p:nvPr/>
            </p:nvPicPr>
            <p:blipFill>
              <a:blip r:embed="rId4" cstate="print">
                <a:extLst>
                  <a:ext uri="{28A0092B-C50C-407E-A947-70E740481C1C}">
                    <a14:useLocalDpi xmlns:a14="http://schemas.microsoft.com/office/drawing/2010/main" val="0"/>
                  </a:ext>
                </a:extLst>
              </a:blip>
              <a:srcRect b="92290"/>
              <a:stretch>
                <a:fillRect/>
              </a:stretch>
            </p:blipFill>
            <p:spPr bwMode="auto">
              <a:xfrm>
                <a:off x="5580548" y="2508574"/>
                <a:ext cx="3811423" cy="47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a:xfrm>
                <a:off x="6719569" y="2814985"/>
                <a:ext cx="1498260" cy="236863"/>
              </a:xfrm>
              <a:prstGeom prst="roundRect">
                <a:avLst/>
              </a:prstGeom>
              <a:solidFill>
                <a:srgbClr val="00B05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en-US" sz="1000" dirty="0"/>
                  <a:t>Optimism</a:t>
                </a:r>
                <a:endParaRPr lang="en-US" sz="600" dirty="0"/>
              </a:p>
            </p:txBody>
          </p:sp>
          <p:pic>
            <p:nvPicPr>
              <p:cNvPr id="16" name="Picture 5" descr="HTGS.png"/>
              <p:cNvPicPr>
                <a:picLocks noChangeAspect="1"/>
              </p:cNvPicPr>
              <p:nvPr/>
            </p:nvPicPr>
            <p:blipFill>
              <a:blip r:embed="rId3" cstate="print"/>
              <a:srcRect/>
              <a:stretch>
                <a:fillRect/>
              </a:stretch>
            </p:blipFill>
            <p:spPr bwMode="auto">
              <a:xfrm>
                <a:off x="5739329" y="2542166"/>
                <a:ext cx="300874" cy="361608"/>
              </a:xfrm>
              <a:prstGeom prst="rect">
                <a:avLst/>
              </a:prstGeom>
              <a:noFill/>
              <a:ln w="9525">
                <a:noFill/>
                <a:miter lim="800000"/>
                <a:headEnd/>
                <a:tailEnd/>
              </a:ln>
            </p:spPr>
          </p:pic>
          <p:sp>
            <p:nvSpPr>
              <p:cNvPr id="17" name="TextBox 16"/>
              <p:cNvSpPr txBox="1"/>
              <p:nvPr/>
            </p:nvSpPr>
            <p:spPr>
              <a:xfrm>
                <a:off x="6641950" y="2583440"/>
                <a:ext cx="1759806" cy="253916"/>
              </a:xfrm>
              <a:prstGeom prst="rect">
                <a:avLst/>
              </a:prstGeom>
              <a:noFill/>
            </p:spPr>
            <p:txBody>
              <a:bodyPr wrap="square" rtlCol="0">
                <a:spAutoFit/>
              </a:bodyPr>
              <a:lstStyle/>
              <a:p>
                <a:r>
                  <a:rPr lang="en-US" sz="1050" b="1" dirty="0">
                    <a:solidFill>
                      <a:schemeClr val="bg1"/>
                    </a:solidFill>
                    <a:latin typeface="Verdana" panose="020B0604030504040204" pitchFamily="34" charset="0"/>
                    <a:ea typeface="Verdana" panose="020B0604030504040204" pitchFamily="34" charset="0"/>
                    <a:cs typeface="Verdana" panose="020B0604030504040204" pitchFamily="34" charset="0"/>
                  </a:rPr>
                  <a:t>Hunt the Good Stuff</a:t>
                </a:r>
              </a:p>
            </p:txBody>
          </p:sp>
        </p:grpSp>
        <p:sp>
          <p:nvSpPr>
            <p:cNvPr id="10" name="TextBox 9"/>
            <p:cNvSpPr txBox="1"/>
            <p:nvPr/>
          </p:nvSpPr>
          <p:spPr>
            <a:xfrm>
              <a:off x="773913" y="2460536"/>
              <a:ext cx="3761660" cy="3409094"/>
            </a:xfrm>
            <a:prstGeom prst="rect">
              <a:avLst/>
            </a:prstGeom>
            <a:noFill/>
          </p:spPr>
          <p:txBody>
            <a:bodyPr wrap="square" lIns="69044" tIns="34522" rIns="69044" bIns="34522" rtlCol="0">
              <a:spAutoFit/>
            </a:bodyPr>
            <a:lstStyle/>
            <a:p>
              <a:r>
                <a:rPr lang="en-US" sz="800" b="1" dirty="0">
                  <a:latin typeface="+mn-lt"/>
                </a:rPr>
                <a:t>Date:</a:t>
              </a:r>
            </a:p>
            <a:p>
              <a:endParaRPr lang="en-US" sz="800" b="1" dirty="0">
                <a:latin typeface="+mn-lt"/>
              </a:endParaRPr>
            </a:p>
            <a:p>
              <a:endParaRPr lang="en-US" sz="800" b="1" dirty="0">
                <a:latin typeface="+mn-lt"/>
              </a:endParaRPr>
            </a:p>
            <a:p>
              <a:r>
                <a:rPr lang="en-US" sz="800" b="1" dirty="0">
                  <a:latin typeface="+mn-lt"/>
                </a:rPr>
                <a:t>Good Thing 1:</a:t>
              </a:r>
            </a:p>
            <a:p>
              <a:endParaRPr lang="en-US" sz="800" b="1" dirty="0">
                <a:latin typeface="+mn-lt"/>
              </a:endParaRPr>
            </a:p>
            <a:p>
              <a:r>
                <a:rPr lang="en-US" sz="800" b="1" dirty="0">
                  <a:latin typeface="+mn-lt"/>
                </a:rPr>
                <a:t>Reflection:</a:t>
              </a: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500" b="1" dirty="0">
                <a:latin typeface="+mn-lt"/>
              </a:endParaRPr>
            </a:p>
            <a:p>
              <a:r>
                <a:rPr lang="en-US" sz="800" b="1" dirty="0">
                  <a:latin typeface="+mn-lt"/>
                </a:rPr>
                <a:t>Good Thing 2:</a:t>
              </a:r>
            </a:p>
            <a:p>
              <a:endParaRPr lang="en-US" sz="800" b="1" dirty="0">
                <a:latin typeface="+mn-lt"/>
              </a:endParaRPr>
            </a:p>
            <a:p>
              <a:r>
                <a:rPr lang="en-US" sz="800" b="1" dirty="0">
                  <a:latin typeface="+mn-lt"/>
                </a:rPr>
                <a:t>Reflection: </a:t>
              </a: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400" b="1" dirty="0">
                <a:latin typeface="+mn-lt"/>
              </a:endParaRPr>
            </a:p>
            <a:p>
              <a:r>
                <a:rPr lang="en-US" sz="800" b="1" dirty="0">
                  <a:latin typeface="+mn-lt"/>
                </a:rPr>
                <a:t>Good Thing 3:</a:t>
              </a:r>
            </a:p>
            <a:p>
              <a:endParaRPr lang="en-US" sz="800" b="1" dirty="0">
                <a:latin typeface="+mn-lt"/>
              </a:endParaRPr>
            </a:p>
            <a:p>
              <a:r>
                <a:rPr lang="en-US" sz="800" b="1" dirty="0">
                  <a:latin typeface="+mn-lt"/>
                </a:rPr>
                <a:t>Reflection:</a:t>
              </a:r>
            </a:p>
            <a:p>
              <a:endParaRPr lang="en-US" sz="800" b="1" dirty="0">
                <a:latin typeface="+mn-lt"/>
              </a:endParaRPr>
            </a:p>
            <a:p>
              <a:endParaRPr lang="en-US" sz="800" b="1" dirty="0">
                <a:latin typeface="+mn-lt"/>
              </a:endParaRPr>
            </a:p>
            <a:p>
              <a:endParaRPr lang="en-US" sz="800" b="1" dirty="0">
                <a:latin typeface="+mn-lt"/>
              </a:endParaRPr>
            </a:p>
          </p:txBody>
        </p:sp>
      </p:gr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Workbook Activity (page 68):</a:t>
            </a:r>
            <a:br>
              <a:rPr lang="en-US" dirty="0"/>
            </a:br>
            <a:r>
              <a:rPr lang="en-US" dirty="0"/>
              <a:t>Character Strengths Discussion</a:t>
            </a:r>
          </a:p>
        </p:txBody>
      </p:sp>
      <p:sp>
        <p:nvSpPr>
          <p:cNvPr id="4" name="Slide Number Placeholder 3"/>
          <p:cNvSpPr>
            <a:spLocks noGrp="1"/>
          </p:cNvSpPr>
          <p:nvPr>
            <p:ph type="sldNum" sz="quarter" idx="11"/>
          </p:nvPr>
        </p:nvSpPr>
        <p:spPr/>
        <p:txBody>
          <a:bodyPr/>
          <a:lstStyle/>
          <a:p>
            <a:pPr>
              <a:defRPr/>
            </a:pPr>
            <a:fld id="{F48DF0D6-3C6B-466F-833C-4D173CEDC8A7}" type="slidenum">
              <a:rPr lang="en-US" smtClean="0"/>
              <a:pPr>
                <a:defRPr/>
              </a:pPr>
              <a:t>180</a:t>
            </a:fld>
            <a:endParaRPr lang="en-US" dirty="0"/>
          </a:p>
        </p:txBody>
      </p:sp>
      <p:pic>
        <p:nvPicPr>
          <p:cNvPr id="20485" name="Picture 5" descr="Character_Strengths.png"/>
          <p:cNvPicPr>
            <a:picLocks noChangeAspect="1"/>
          </p:cNvPicPr>
          <p:nvPr/>
        </p:nvPicPr>
        <p:blipFill>
          <a:blip r:embed="rId3" cstate="print"/>
          <a:srcRect/>
          <a:stretch>
            <a:fillRect/>
          </a:stretch>
        </p:blipFill>
        <p:spPr bwMode="auto">
          <a:xfrm>
            <a:off x="427038" y="153988"/>
            <a:ext cx="684212"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4931" t="30769" r="6576" b="23761"/>
          <a:stretch/>
        </p:blipFill>
        <p:spPr>
          <a:xfrm>
            <a:off x="2683740" y="1439056"/>
            <a:ext cx="3807794" cy="4965063"/>
          </a:xfrm>
          <a:prstGeom prst="rect">
            <a:avLst/>
          </a:prstGeom>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l="42458" t="33440" r="20309" b="24760"/>
          <a:stretch>
            <a:fillRect/>
          </a:stretch>
        </p:blipFill>
        <p:spPr bwMode="auto">
          <a:xfrm>
            <a:off x="0" y="-11113"/>
            <a:ext cx="9144000" cy="6869113"/>
          </a:xfrm>
          <a:prstGeom prst="rect">
            <a:avLst/>
          </a:prstGeom>
          <a:noFill/>
          <a:ln w="9525">
            <a:noFill/>
            <a:miter lim="800000"/>
            <a:headEnd/>
            <a:tailEnd/>
          </a:ln>
        </p:spPr>
      </p:pic>
      <p:sp>
        <p:nvSpPr>
          <p:cNvPr id="11" name="Rectangle 10"/>
          <p:cNvSpPr/>
          <p:nvPr/>
        </p:nvSpPr>
        <p:spPr>
          <a:xfrm>
            <a:off x="0" y="0"/>
            <a:ext cx="1160463"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anchor="ctr"/>
          <a:lstStyle/>
          <a:p>
            <a:pPr algn="ctr">
              <a:defRPr/>
            </a:pPr>
            <a:endParaRPr lang="en-US" dirty="0"/>
          </a:p>
        </p:txBody>
      </p:sp>
      <p:graphicFrame>
        <p:nvGraphicFramePr>
          <p:cNvPr id="7" name="Table 6"/>
          <p:cNvGraphicFramePr>
            <a:graphicFrameLocks noGrp="1"/>
          </p:cNvGraphicFramePr>
          <p:nvPr/>
        </p:nvGraphicFramePr>
        <p:xfrm>
          <a:off x="1425575" y="-30133"/>
          <a:ext cx="5275476" cy="6501790"/>
        </p:xfrm>
        <a:graphic>
          <a:graphicData uri="http://schemas.openxmlformats.org/drawingml/2006/table">
            <a:tbl>
              <a:tblPr firstRow="1" bandRow="1">
                <a:tableStyleId>{5C22544A-7EE6-4342-B048-85BDC9FD1C3A}</a:tableStyleId>
              </a:tblPr>
              <a:tblGrid>
                <a:gridCol w="3994289">
                  <a:extLst>
                    <a:ext uri="{9D8B030D-6E8A-4147-A177-3AD203B41FA5}">
                      <a16:colId xmlns:a16="http://schemas.microsoft.com/office/drawing/2014/main" val="20000"/>
                    </a:ext>
                  </a:extLst>
                </a:gridCol>
                <a:gridCol w="1281187">
                  <a:extLst>
                    <a:ext uri="{9D8B030D-6E8A-4147-A177-3AD203B41FA5}">
                      <a16:colId xmlns:a16="http://schemas.microsoft.com/office/drawing/2014/main" val="20001"/>
                    </a:ext>
                  </a:extLst>
                </a:gridCol>
              </a:tblGrid>
              <a:tr h="400511">
                <a:tc>
                  <a:txBody>
                    <a:bodyPr/>
                    <a:lstStyle/>
                    <a:p>
                      <a:endParaRPr lang="en-US" sz="1100" dirty="0"/>
                    </a:p>
                  </a:txBody>
                  <a:tcPr marL="87086" marR="87086" marT="42863" marB="42863">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dirty="0"/>
                        <a:t>U.S.</a:t>
                      </a:r>
                      <a:r>
                        <a:rPr lang="en-US" sz="1100" baseline="0" dirty="0"/>
                        <a:t> Adults</a:t>
                      </a:r>
                    </a:p>
                    <a:p>
                      <a:pPr algn="ctr"/>
                      <a:r>
                        <a:rPr lang="en-US" sz="1100" baseline="0" dirty="0"/>
                        <a:t>(n= 84,000)</a:t>
                      </a:r>
                      <a:endParaRPr lang="en-US" sz="1100" dirty="0"/>
                    </a:p>
                  </a:txBody>
                  <a:tcPr marL="87086" marR="87086" marT="42863" marB="42863">
                    <a:lnL w="12700" cmpd="sng">
                      <a:noFill/>
                    </a:lnL>
                  </a:tcPr>
                </a:tc>
                <a:extLst>
                  <a:ext uri="{0D108BD9-81ED-4DB2-BD59-A6C34878D82A}">
                    <a16:rowId xmlns:a16="http://schemas.microsoft.com/office/drawing/2014/main" val="10000"/>
                  </a:ext>
                </a:extLst>
              </a:tr>
              <a:tr h="241032">
                <a:tc>
                  <a:txBody>
                    <a:bodyPr/>
                    <a:lstStyle/>
                    <a:p>
                      <a:r>
                        <a:rPr lang="en-US" sz="1100" dirty="0"/>
                        <a:t>Appreciation of excellence and beauty</a:t>
                      </a:r>
                    </a:p>
                  </a:txBody>
                  <a:tcPr marL="87086" marR="87086" marT="42863" marB="42863">
                    <a:lnT w="38100" cmpd="sng">
                      <a:noFill/>
                    </a:lnT>
                  </a:tcPr>
                </a:tc>
                <a:tc>
                  <a:txBody>
                    <a:bodyPr/>
                    <a:lstStyle/>
                    <a:p>
                      <a:pPr algn="ctr"/>
                      <a:r>
                        <a:rPr lang="en-US" sz="1100" dirty="0"/>
                        <a:t>9</a:t>
                      </a:r>
                    </a:p>
                  </a:txBody>
                  <a:tcPr marL="87086" marR="87086" marT="42863" marB="42863"/>
                </a:tc>
                <a:extLst>
                  <a:ext uri="{0D108BD9-81ED-4DB2-BD59-A6C34878D82A}">
                    <a16:rowId xmlns:a16="http://schemas.microsoft.com/office/drawing/2014/main" val="10001"/>
                  </a:ext>
                </a:extLst>
              </a:tr>
              <a:tr h="241032">
                <a:tc>
                  <a:txBody>
                    <a:bodyPr/>
                    <a:lstStyle/>
                    <a:p>
                      <a:r>
                        <a:rPr lang="en-US" sz="1100" dirty="0"/>
                        <a:t>Bravery and valor</a:t>
                      </a:r>
                    </a:p>
                  </a:txBody>
                  <a:tcPr marL="87086" marR="87086" marT="42863" marB="42863"/>
                </a:tc>
                <a:tc>
                  <a:txBody>
                    <a:bodyPr/>
                    <a:lstStyle/>
                    <a:p>
                      <a:pPr algn="ctr"/>
                      <a:r>
                        <a:rPr lang="en-US" sz="1100" dirty="0"/>
                        <a:t>16</a:t>
                      </a:r>
                    </a:p>
                  </a:txBody>
                  <a:tcPr marL="87086" marR="87086" marT="42863" marB="42863"/>
                </a:tc>
                <a:extLst>
                  <a:ext uri="{0D108BD9-81ED-4DB2-BD59-A6C34878D82A}">
                    <a16:rowId xmlns:a16="http://schemas.microsoft.com/office/drawing/2014/main" val="10002"/>
                  </a:ext>
                </a:extLst>
              </a:tr>
              <a:tr h="241032">
                <a:tc>
                  <a:txBody>
                    <a:bodyPr/>
                    <a:lstStyle/>
                    <a:p>
                      <a:r>
                        <a:rPr lang="en-US" sz="1100" dirty="0"/>
                        <a:t>Capacity to love and be loved</a:t>
                      </a:r>
                    </a:p>
                  </a:txBody>
                  <a:tcPr marL="87086" marR="87086" marT="42863" marB="42863"/>
                </a:tc>
                <a:tc>
                  <a:txBody>
                    <a:bodyPr/>
                    <a:lstStyle/>
                    <a:p>
                      <a:pPr algn="ctr"/>
                      <a:r>
                        <a:rPr lang="en-US" sz="1100" dirty="0"/>
                        <a:t>6</a:t>
                      </a:r>
                    </a:p>
                  </a:txBody>
                  <a:tcPr marL="87086" marR="87086" marT="42863" marB="42863"/>
                </a:tc>
                <a:extLst>
                  <a:ext uri="{0D108BD9-81ED-4DB2-BD59-A6C34878D82A}">
                    <a16:rowId xmlns:a16="http://schemas.microsoft.com/office/drawing/2014/main" val="10003"/>
                  </a:ext>
                </a:extLst>
              </a:tr>
              <a:tr h="241032">
                <a:tc>
                  <a:txBody>
                    <a:bodyPr/>
                    <a:lstStyle/>
                    <a:p>
                      <a:r>
                        <a:rPr lang="en-US" sz="1100" dirty="0"/>
                        <a:t>Caution,</a:t>
                      </a:r>
                      <a:r>
                        <a:rPr lang="en-US" sz="1100" baseline="0" dirty="0"/>
                        <a:t> prudence, and discretion</a:t>
                      </a:r>
                      <a:endParaRPr lang="en-US" sz="1100" dirty="0"/>
                    </a:p>
                  </a:txBody>
                  <a:tcPr marL="87086" marR="87086" marT="42863" marB="42863"/>
                </a:tc>
                <a:tc>
                  <a:txBody>
                    <a:bodyPr/>
                    <a:lstStyle/>
                    <a:p>
                      <a:pPr algn="ctr"/>
                      <a:r>
                        <a:rPr lang="en-US" sz="1100" dirty="0">
                          <a:solidFill>
                            <a:schemeClr val="bg1"/>
                          </a:solidFill>
                        </a:rPr>
                        <a:t>22</a:t>
                      </a:r>
                    </a:p>
                  </a:txBody>
                  <a:tcPr marL="87086" marR="87086" marT="42863" marB="42863">
                    <a:solidFill>
                      <a:srgbClr val="FF0000"/>
                    </a:solidFill>
                  </a:tcPr>
                </a:tc>
                <a:extLst>
                  <a:ext uri="{0D108BD9-81ED-4DB2-BD59-A6C34878D82A}">
                    <a16:rowId xmlns:a16="http://schemas.microsoft.com/office/drawing/2014/main" val="10004"/>
                  </a:ext>
                </a:extLst>
              </a:tr>
              <a:tr h="241032">
                <a:tc>
                  <a:txBody>
                    <a:bodyPr/>
                    <a:lstStyle/>
                    <a:p>
                      <a:r>
                        <a:rPr lang="en-US" sz="1100" dirty="0"/>
                        <a:t>Citizenship, teamwork, and loyalty</a:t>
                      </a:r>
                    </a:p>
                  </a:txBody>
                  <a:tcPr marL="87086" marR="87086" marT="42863" marB="42863"/>
                </a:tc>
                <a:tc>
                  <a:txBody>
                    <a:bodyPr/>
                    <a:lstStyle/>
                    <a:p>
                      <a:pPr algn="ctr"/>
                      <a:r>
                        <a:rPr lang="en-US" sz="1100" dirty="0"/>
                        <a:t>14</a:t>
                      </a:r>
                    </a:p>
                  </a:txBody>
                  <a:tcPr marL="87086" marR="87086" marT="42863" marB="42863"/>
                </a:tc>
                <a:extLst>
                  <a:ext uri="{0D108BD9-81ED-4DB2-BD59-A6C34878D82A}">
                    <a16:rowId xmlns:a16="http://schemas.microsoft.com/office/drawing/2014/main" val="10005"/>
                  </a:ext>
                </a:extLst>
              </a:tr>
              <a:tr h="241032">
                <a:tc>
                  <a:txBody>
                    <a:bodyPr/>
                    <a:lstStyle/>
                    <a:p>
                      <a:r>
                        <a:rPr lang="en-US" sz="1100" dirty="0"/>
                        <a:t>Creativity, originality, ingenuity</a:t>
                      </a:r>
                    </a:p>
                  </a:txBody>
                  <a:tcPr marL="87086" marR="87086" marT="42863" marB="42863"/>
                </a:tc>
                <a:tc>
                  <a:txBody>
                    <a:bodyPr/>
                    <a:lstStyle/>
                    <a:p>
                      <a:pPr algn="ctr"/>
                      <a:r>
                        <a:rPr lang="en-US" sz="1100" dirty="0"/>
                        <a:t>10</a:t>
                      </a:r>
                    </a:p>
                  </a:txBody>
                  <a:tcPr marL="87086" marR="87086" marT="42863" marB="42863"/>
                </a:tc>
                <a:extLst>
                  <a:ext uri="{0D108BD9-81ED-4DB2-BD59-A6C34878D82A}">
                    <a16:rowId xmlns:a16="http://schemas.microsoft.com/office/drawing/2014/main" val="10006"/>
                  </a:ext>
                </a:extLst>
              </a:tr>
              <a:tr h="241032">
                <a:tc>
                  <a:txBody>
                    <a:bodyPr/>
                    <a:lstStyle/>
                    <a:p>
                      <a:r>
                        <a:rPr lang="en-US" sz="1100" dirty="0"/>
                        <a:t>Curiosity and interest in the world</a:t>
                      </a:r>
                    </a:p>
                  </a:txBody>
                  <a:tcPr marL="87086" marR="87086" marT="42863" marB="42863"/>
                </a:tc>
                <a:tc>
                  <a:txBody>
                    <a:bodyPr/>
                    <a:lstStyle/>
                    <a:p>
                      <a:pPr algn="ctr"/>
                      <a:r>
                        <a:rPr lang="en-US" sz="1100" dirty="0"/>
                        <a:t>8</a:t>
                      </a:r>
                    </a:p>
                  </a:txBody>
                  <a:tcPr marL="87086" marR="87086" marT="42863" marB="42863"/>
                </a:tc>
                <a:extLst>
                  <a:ext uri="{0D108BD9-81ED-4DB2-BD59-A6C34878D82A}">
                    <a16:rowId xmlns:a16="http://schemas.microsoft.com/office/drawing/2014/main" val="10007"/>
                  </a:ext>
                </a:extLst>
              </a:tr>
              <a:tr h="241032">
                <a:tc>
                  <a:txBody>
                    <a:bodyPr/>
                    <a:lstStyle/>
                    <a:p>
                      <a:r>
                        <a:rPr lang="en-US" sz="1100" dirty="0"/>
                        <a:t>Fairness, equity, and justice</a:t>
                      </a:r>
                    </a:p>
                  </a:txBody>
                  <a:tcPr marL="87086" marR="87086" marT="42863" marB="42863"/>
                </a:tc>
                <a:tc>
                  <a:txBody>
                    <a:bodyPr/>
                    <a:lstStyle/>
                    <a:p>
                      <a:pPr algn="ctr"/>
                      <a:r>
                        <a:rPr lang="en-US" sz="1100" dirty="0"/>
                        <a:t>2</a:t>
                      </a:r>
                    </a:p>
                  </a:txBody>
                  <a:tcPr marL="87086" marR="87086" marT="42863" marB="42863">
                    <a:solidFill>
                      <a:srgbClr val="FFFF00"/>
                    </a:solidFill>
                  </a:tcPr>
                </a:tc>
                <a:extLst>
                  <a:ext uri="{0D108BD9-81ED-4DB2-BD59-A6C34878D82A}">
                    <a16:rowId xmlns:a16="http://schemas.microsoft.com/office/drawing/2014/main" val="10008"/>
                  </a:ext>
                </a:extLst>
              </a:tr>
              <a:tr h="241032">
                <a:tc>
                  <a:txBody>
                    <a:bodyPr/>
                    <a:lstStyle/>
                    <a:p>
                      <a:r>
                        <a:rPr lang="en-US" sz="1100" dirty="0"/>
                        <a:t>Forgiveness and mercy</a:t>
                      </a:r>
                    </a:p>
                  </a:txBody>
                  <a:tcPr marL="87086" marR="87086" marT="42863" marB="42863"/>
                </a:tc>
                <a:tc>
                  <a:txBody>
                    <a:bodyPr/>
                    <a:lstStyle/>
                    <a:p>
                      <a:pPr algn="ctr"/>
                      <a:r>
                        <a:rPr lang="en-US" sz="1100" dirty="0"/>
                        <a:t>17</a:t>
                      </a:r>
                    </a:p>
                  </a:txBody>
                  <a:tcPr marL="87086" marR="87086" marT="42863" marB="42863"/>
                </a:tc>
                <a:extLst>
                  <a:ext uri="{0D108BD9-81ED-4DB2-BD59-A6C34878D82A}">
                    <a16:rowId xmlns:a16="http://schemas.microsoft.com/office/drawing/2014/main" val="10009"/>
                  </a:ext>
                </a:extLst>
              </a:tr>
              <a:tr h="241032">
                <a:tc>
                  <a:txBody>
                    <a:bodyPr/>
                    <a:lstStyle/>
                    <a:p>
                      <a:r>
                        <a:rPr lang="en-US" sz="1100" dirty="0"/>
                        <a:t>Gratitude</a:t>
                      </a:r>
                    </a:p>
                  </a:txBody>
                  <a:tcPr marL="87086" marR="87086" marT="42863" marB="42863"/>
                </a:tc>
                <a:tc>
                  <a:txBody>
                    <a:bodyPr/>
                    <a:lstStyle/>
                    <a:p>
                      <a:pPr algn="ctr"/>
                      <a:r>
                        <a:rPr lang="en-US" sz="1100" dirty="0"/>
                        <a:t>4</a:t>
                      </a:r>
                    </a:p>
                  </a:txBody>
                  <a:tcPr marL="87086" marR="87086" marT="42863" marB="42863">
                    <a:solidFill>
                      <a:srgbClr val="FFFF00"/>
                    </a:solidFill>
                  </a:tcPr>
                </a:tc>
                <a:extLst>
                  <a:ext uri="{0D108BD9-81ED-4DB2-BD59-A6C34878D82A}">
                    <a16:rowId xmlns:a16="http://schemas.microsoft.com/office/drawing/2014/main" val="10010"/>
                  </a:ext>
                </a:extLst>
              </a:tr>
              <a:tr h="241032">
                <a:tc>
                  <a:txBody>
                    <a:bodyPr/>
                    <a:lstStyle/>
                    <a:p>
                      <a:r>
                        <a:rPr lang="en-US" sz="1100" dirty="0"/>
                        <a:t>Honesty, authenticity,</a:t>
                      </a:r>
                      <a:r>
                        <a:rPr lang="en-US" sz="1100" baseline="0" dirty="0"/>
                        <a:t> and justice</a:t>
                      </a:r>
                      <a:endParaRPr lang="en-US" sz="1100" dirty="0"/>
                    </a:p>
                  </a:txBody>
                  <a:tcPr marL="87086" marR="87086" marT="42863" marB="42863"/>
                </a:tc>
                <a:tc>
                  <a:txBody>
                    <a:bodyPr/>
                    <a:lstStyle/>
                    <a:p>
                      <a:pPr algn="ctr"/>
                      <a:r>
                        <a:rPr lang="en-US" sz="1100" dirty="0"/>
                        <a:t>3</a:t>
                      </a:r>
                    </a:p>
                  </a:txBody>
                  <a:tcPr marL="87086" marR="87086" marT="42863" marB="42863">
                    <a:solidFill>
                      <a:srgbClr val="FFFF00"/>
                    </a:solidFill>
                  </a:tcPr>
                </a:tc>
                <a:extLst>
                  <a:ext uri="{0D108BD9-81ED-4DB2-BD59-A6C34878D82A}">
                    <a16:rowId xmlns:a16="http://schemas.microsoft.com/office/drawing/2014/main" val="10011"/>
                  </a:ext>
                </a:extLst>
              </a:tr>
              <a:tr h="241032">
                <a:tc>
                  <a:txBody>
                    <a:bodyPr/>
                    <a:lstStyle/>
                    <a:p>
                      <a:r>
                        <a:rPr lang="en-US" sz="1100" dirty="0"/>
                        <a:t>Hope, Optimism, and future-mindedness</a:t>
                      </a:r>
                    </a:p>
                  </a:txBody>
                  <a:tcPr marL="87086" marR="87086" marT="42863" marB="42863"/>
                </a:tc>
                <a:tc>
                  <a:txBody>
                    <a:bodyPr/>
                    <a:lstStyle/>
                    <a:p>
                      <a:pPr algn="ctr"/>
                      <a:r>
                        <a:rPr lang="en-US" sz="1100" dirty="0"/>
                        <a:t>18</a:t>
                      </a:r>
                    </a:p>
                  </a:txBody>
                  <a:tcPr marL="87086" marR="87086" marT="42863" marB="42863"/>
                </a:tc>
                <a:extLst>
                  <a:ext uri="{0D108BD9-81ED-4DB2-BD59-A6C34878D82A}">
                    <a16:rowId xmlns:a16="http://schemas.microsoft.com/office/drawing/2014/main" val="10012"/>
                  </a:ext>
                </a:extLst>
              </a:tr>
              <a:tr h="241032">
                <a:tc>
                  <a:txBody>
                    <a:bodyPr/>
                    <a:lstStyle/>
                    <a:p>
                      <a:r>
                        <a:rPr lang="en-US" sz="1100" dirty="0"/>
                        <a:t>Humor and playfulness</a:t>
                      </a:r>
                    </a:p>
                  </a:txBody>
                  <a:tcPr marL="87086" marR="87086" marT="42863" marB="42863"/>
                </a:tc>
                <a:tc>
                  <a:txBody>
                    <a:bodyPr/>
                    <a:lstStyle/>
                    <a:p>
                      <a:pPr algn="ctr"/>
                      <a:r>
                        <a:rPr lang="en-US" sz="1100" dirty="0"/>
                        <a:t>7</a:t>
                      </a:r>
                    </a:p>
                  </a:txBody>
                  <a:tcPr marL="87086" marR="87086" marT="42863" marB="42863"/>
                </a:tc>
                <a:extLst>
                  <a:ext uri="{0D108BD9-81ED-4DB2-BD59-A6C34878D82A}">
                    <a16:rowId xmlns:a16="http://schemas.microsoft.com/office/drawing/2014/main" val="10013"/>
                  </a:ext>
                </a:extLst>
              </a:tr>
              <a:tr h="241032">
                <a:tc>
                  <a:txBody>
                    <a:bodyPr/>
                    <a:lstStyle/>
                    <a:p>
                      <a:r>
                        <a:rPr lang="en-US" sz="1100" dirty="0"/>
                        <a:t>Industry, diligence, and perseverance</a:t>
                      </a:r>
                    </a:p>
                  </a:txBody>
                  <a:tcPr marL="87086" marR="87086" marT="42863" marB="42863"/>
                </a:tc>
                <a:tc>
                  <a:txBody>
                    <a:bodyPr/>
                    <a:lstStyle/>
                    <a:p>
                      <a:pPr algn="ctr"/>
                      <a:r>
                        <a:rPr lang="en-US" sz="1100" dirty="0"/>
                        <a:t>19</a:t>
                      </a:r>
                    </a:p>
                  </a:txBody>
                  <a:tcPr marL="87086" marR="87086" marT="42863" marB="42863"/>
                </a:tc>
                <a:extLst>
                  <a:ext uri="{0D108BD9-81ED-4DB2-BD59-A6C34878D82A}">
                    <a16:rowId xmlns:a16="http://schemas.microsoft.com/office/drawing/2014/main" val="10014"/>
                  </a:ext>
                </a:extLst>
              </a:tr>
              <a:tr h="241032">
                <a:tc>
                  <a:txBody>
                    <a:bodyPr/>
                    <a:lstStyle/>
                    <a:p>
                      <a:r>
                        <a:rPr lang="en-US" sz="1100" dirty="0"/>
                        <a:t>Judgment, critical thinking, and open-mindedness</a:t>
                      </a:r>
                    </a:p>
                  </a:txBody>
                  <a:tcPr marL="87086" marR="87086" marT="42863" marB="42863"/>
                </a:tc>
                <a:tc>
                  <a:txBody>
                    <a:bodyPr/>
                    <a:lstStyle/>
                    <a:p>
                      <a:pPr algn="ctr"/>
                      <a:r>
                        <a:rPr lang="en-US" sz="1100" dirty="0"/>
                        <a:t>5</a:t>
                      </a:r>
                    </a:p>
                  </a:txBody>
                  <a:tcPr marL="87086" marR="87086" marT="42863" marB="42863">
                    <a:solidFill>
                      <a:srgbClr val="FFFF00"/>
                    </a:solidFill>
                  </a:tcPr>
                </a:tc>
                <a:extLst>
                  <a:ext uri="{0D108BD9-81ED-4DB2-BD59-A6C34878D82A}">
                    <a16:rowId xmlns:a16="http://schemas.microsoft.com/office/drawing/2014/main" val="10015"/>
                  </a:ext>
                </a:extLst>
              </a:tr>
              <a:tr h="241032">
                <a:tc>
                  <a:txBody>
                    <a:bodyPr/>
                    <a:lstStyle/>
                    <a:p>
                      <a:r>
                        <a:rPr lang="en-US" sz="1100" dirty="0"/>
                        <a:t>Kindness</a:t>
                      </a:r>
                      <a:r>
                        <a:rPr lang="en-US" sz="1100" baseline="0" dirty="0"/>
                        <a:t> and generosity</a:t>
                      </a:r>
                      <a:endParaRPr lang="en-US" sz="1100" dirty="0"/>
                    </a:p>
                  </a:txBody>
                  <a:tcPr marL="87086" marR="87086" marT="42863" marB="42863"/>
                </a:tc>
                <a:tc>
                  <a:txBody>
                    <a:bodyPr/>
                    <a:lstStyle/>
                    <a:p>
                      <a:pPr algn="ctr"/>
                      <a:r>
                        <a:rPr lang="en-US" sz="1100" b="0" dirty="0"/>
                        <a:t>1</a:t>
                      </a:r>
                    </a:p>
                  </a:txBody>
                  <a:tcPr marL="87086" marR="87086" marT="42863" marB="42863">
                    <a:solidFill>
                      <a:srgbClr val="FFFF00"/>
                    </a:solidFill>
                  </a:tcPr>
                </a:tc>
                <a:extLst>
                  <a:ext uri="{0D108BD9-81ED-4DB2-BD59-A6C34878D82A}">
                    <a16:rowId xmlns:a16="http://schemas.microsoft.com/office/drawing/2014/main" val="10016"/>
                  </a:ext>
                </a:extLst>
              </a:tr>
              <a:tr h="241032">
                <a:tc>
                  <a:txBody>
                    <a:bodyPr/>
                    <a:lstStyle/>
                    <a:p>
                      <a:r>
                        <a:rPr lang="en-US" sz="1100" dirty="0"/>
                        <a:t>Leadership</a:t>
                      </a:r>
                    </a:p>
                  </a:txBody>
                  <a:tcPr marL="87086" marR="87086" marT="42863" marB="42863"/>
                </a:tc>
                <a:tc>
                  <a:txBody>
                    <a:bodyPr/>
                    <a:lstStyle/>
                    <a:p>
                      <a:pPr algn="ctr"/>
                      <a:r>
                        <a:rPr lang="en-US" sz="1100" dirty="0"/>
                        <a:t>13</a:t>
                      </a:r>
                    </a:p>
                  </a:txBody>
                  <a:tcPr marL="87086" marR="87086" marT="42863" marB="42863"/>
                </a:tc>
                <a:extLst>
                  <a:ext uri="{0D108BD9-81ED-4DB2-BD59-A6C34878D82A}">
                    <a16:rowId xmlns:a16="http://schemas.microsoft.com/office/drawing/2014/main" val="10017"/>
                  </a:ext>
                </a:extLst>
              </a:tr>
              <a:tr h="241032">
                <a:tc>
                  <a:txBody>
                    <a:bodyPr/>
                    <a:lstStyle/>
                    <a:p>
                      <a:r>
                        <a:rPr lang="en-US" sz="1100" dirty="0"/>
                        <a:t>Love of learning</a:t>
                      </a:r>
                    </a:p>
                  </a:txBody>
                  <a:tcPr marL="87086" marR="87086" marT="42863" marB="42863"/>
                </a:tc>
                <a:tc>
                  <a:txBody>
                    <a:bodyPr/>
                    <a:lstStyle/>
                    <a:p>
                      <a:pPr algn="ctr"/>
                      <a:r>
                        <a:rPr lang="en-US" sz="1100" dirty="0"/>
                        <a:t>15</a:t>
                      </a:r>
                    </a:p>
                  </a:txBody>
                  <a:tcPr marL="87086" marR="87086" marT="42863" marB="42863"/>
                </a:tc>
                <a:extLst>
                  <a:ext uri="{0D108BD9-81ED-4DB2-BD59-A6C34878D82A}">
                    <a16:rowId xmlns:a16="http://schemas.microsoft.com/office/drawing/2014/main" val="10018"/>
                  </a:ext>
                </a:extLst>
              </a:tr>
              <a:tr h="241032">
                <a:tc>
                  <a:txBody>
                    <a:bodyPr/>
                    <a:lstStyle/>
                    <a:p>
                      <a:r>
                        <a:rPr lang="en-US" sz="1100" dirty="0"/>
                        <a:t>Modesty and humility</a:t>
                      </a:r>
                    </a:p>
                  </a:txBody>
                  <a:tcPr marL="87086" marR="87086" marT="42863" marB="42863"/>
                </a:tc>
                <a:tc>
                  <a:txBody>
                    <a:bodyPr/>
                    <a:lstStyle/>
                    <a:p>
                      <a:pPr algn="ctr"/>
                      <a:r>
                        <a:rPr lang="en-US" sz="1100" dirty="0">
                          <a:solidFill>
                            <a:schemeClr val="bg1"/>
                          </a:solidFill>
                        </a:rPr>
                        <a:t>23</a:t>
                      </a:r>
                    </a:p>
                  </a:txBody>
                  <a:tcPr marL="87086" marR="87086" marT="42863" marB="42863">
                    <a:solidFill>
                      <a:srgbClr val="FF0000"/>
                    </a:solidFill>
                  </a:tcPr>
                </a:tc>
                <a:extLst>
                  <a:ext uri="{0D108BD9-81ED-4DB2-BD59-A6C34878D82A}">
                    <a16:rowId xmlns:a16="http://schemas.microsoft.com/office/drawing/2014/main" val="10019"/>
                  </a:ext>
                </a:extLst>
              </a:tr>
              <a:tr h="241032">
                <a:tc>
                  <a:txBody>
                    <a:bodyPr/>
                    <a:lstStyle/>
                    <a:p>
                      <a:r>
                        <a:rPr lang="en-US" sz="1100" dirty="0"/>
                        <a:t>Perspective</a:t>
                      </a:r>
                      <a:r>
                        <a:rPr lang="en-US" sz="1100" baseline="0" dirty="0"/>
                        <a:t> (wisdom)</a:t>
                      </a:r>
                      <a:endParaRPr lang="en-US" sz="1100" dirty="0"/>
                    </a:p>
                  </a:txBody>
                  <a:tcPr marL="87086" marR="87086" marT="42863" marB="42863"/>
                </a:tc>
                <a:tc>
                  <a:txBody>
                    <a:bodyPr/>
                    <a:lstStyle/>
                    <a:p>
                      <a:pPr algn="ctr"/>
                      <a:r>
                        <a:rPr lang="en-US" sz="1100" dirty="0"/>
                        <a:t>11</a:t>
                      </a:r>
                    </a:p>
                  </a:txBody>
                  <a:tcPr marL="87086" marR="87086" marT="42863" marB="42863"/>
                </a:tc>
                <a:extLst>
                  <a:ext uri="{0D108BD9-81ED-4DB2-BD59-A6C34878D82A}">
                    <a16:rowId xmlns:a16="http://schemas.microsoft.com/office/drawing/2014/main" val="10020"/>
                  </a:ext>
                </a:extLst>
              </a:tr>
              <a:tr h="241032">
                <a:tc>
                  <a:txBody>
                    <a:bodyPr/>
                    <a:lstStyle/>
                    <a:p>
                      <a:r>
                        <a:rPr lang="en-US" sz="1100" dirty="0"/>
                        <a:t>Self-control and Self-regulation</a:t>
                      </a:r>
                    </a:p>
                  </a:txBody>
                  <a:tcPr marL="87086" marR="87086" marT="42863" marB="42863"/>
                </a:tc>
                <a:tc>
                  <a:txBody>
                    <a:bodyPr/>
                    <a:lstStyle/>
                    <a:p>
                      <a:pPr algn="ctr"/>
                      <a:r>
                        <a:rPr lang="en-US" sz="1100" dirty="0">
                          <a:solidFill>
                            <a:schemeClr val="bg1"/>
                          </a:solidFill>
                        </a:rPr>
                        <a:t>24</a:t>
                      </a:r>
                    </a:p>
                  </a:txBody>
                  <a:tcPr marL="87086" marR="87086" marT="42863" marB="42863">
                    <a:solidFill>
                      <a:srgbClr val="FF0000"/>
                    </a:solidFill>
                  </a:tcPr>
                </a:tc>
                <a:extLst>
                  <a:ext uri="{0D108BD9-81ED-4DB2-BD59-A6C34878D82A}">
                    <a16:rowId xmlns:a16="http://schemas.microsoft.com/office/drawing/2014/main" val="10021"/>
                  </a:ext>
                </a:extLst>
              </a:tr>
              <a:tr h="241032">
                <a:tc>
                  <a:txBody>
                    <a:bodyPr/>
                    <a:lstStyle/>
                    <a:p>
                      <a:r>
                        <a:rPr lang="en-US" sz="1100" dirty="0"/>
                        <a:t>Social Intelligence</a:t>
                      </a:r>
                    </a:p>
                  </a:txBody>
                  <a:tcPr marL="87086" marR="87086" marT="42863" marB="42863"/>
                </a:tc>
                <a:tc>
                  <a:txBody>
                    <a:bodyPr/>
                    <a:lstStyle/>
                    <a:p>
                      <a:pPr algn="ctr"/>
                      <a:r>
                        <a:rPr lang="en-US" sz="1100" dirty="0"/>
                        <a:t>12</a:t>
                      </a:r>
                    </a:p>
                  </a:txBody>
                  <a:tcPr marL="87086" marR="87086" marT="42863" marB="42863"/>
                </a:tc>
                <a:extLst>
                  <a:ext uri="{0D108BD9-81ED-4DB2-BD59-A6C34878D82A}">
                    <a16:rowId xmlns:a16="http://schemas.microsoft.com/office/drawing/2014/main" val="10022"/>
                  </a:ext>
                </a:extLst>
              </a:tr>
              <a:tr h="241032">
                <a:tc>
                  <a:txBody>
                    <a:bodyPr/>
                    <a:lstStyle/>
                    <a:p>
                      <a:r>
                        <a:rPr lang="en-US" sz="1100" dirty="0"/>
                        <a:t>Spirituality, sense of purpose, and faith</a:t>
                      </a:r>
                    </a:p>
                  </a:txBody>
                  <a:tcPr marL="87086" marR="87086" marT="42863" marB="42863"/>
                </a:tc>
                <a:tc>
                  <a:txBody>
                    <a:bodyPr/>
                    <a:lstStyle/>
                    <a:p>
                      <a:pPr algn="ctr"/>
                      <a:r>
                        <a:rPr lang="en-US" sz="1100" dirty="0">
                          <a:solidFill>
                            <a:schemeClr val="bg1"/>
                          </a:solidFill>
                        </a:rPr>
                        <a:t>20</a:t>
                      </a:r>
                    </a:p>
                  </a:txBody>
                  <a:tcPr marL="87086" marR="87086" marT="42863" marB="42863">
                    <a:solidFill>
                      <a:srgbClr val="FF0000"/>
                    </a:solidFill>
                  </a:tcPr>
                </a:tc>
                <a:extLst>
                  <a:ext uri="{0D108BD9-81ED-4DB2-BD59-A6C34878D82A}">
                    <a16:rowId xmlns:a16="http://schemas.microsoft.com/office/drawing/2014/main" val="10023"/>
                  </a:ext>
                </a:extLst>
              </a:tr>
              <a:tr h="241032">
                <a:tc>
                  <a:txBody>
                    <a:bodyPr/>
                    <a:lstStyle/>
                    <a:p>
                      <a:r>
                        <a:rPr lang="en-US" sz="1100" dirty="0"/>
                        <a:t>Zest, enthusiasm, and energy</a:t>
                      </a:r>
                    </a:p>
                  </a:txBody>
                  <a:tcPr marL="87086" marR="87086" marT="42863" marB="42863"/>
                </a:tc>
                <a:tc>
                  <a:txBody>
                    <a:bodyPr/>
                    <a:lstStyle/>
                    <a:p>
                      <a:pPr algn="ctr"/>
                      <a:r>
                        <a:rPr lang="en-US" sz="1100" dirty="0">
                          <a:solidFill>
                            <a:schemeClr val="bg1"/>
                          </a:solidFill>
                        </a:rPr>
                        <a:t>21</a:t>
                      </a:r>
                    </a:p>
                  </a:txBody>
                  <a:tcPr marL="87086" marR="87086" marT="42863" marB="42863">
                    <a:solidFill>
                      <a:srgbClr val="FF0000"/>
                    </a:solidFill>
                  </a:tcPr>
                </a:tc>
                <a:extLst>
                  <a:ext uri="{0D108BD9-81ED-4DB2-BD59-A6C34878D82A}">
                    <a16:rowId xmlns:a16="http://schemas.microsoft.com/office/drawing/2014/main" val="10024"/>
                  </a:ext>
                </a:extLst>
              </a:tr>
            </a:tbl>
          </a:graphicData>
        </a:graphic>
      </p:graphicFrame>
      <p:sp>
        <p:nvSpPr>
          <p:cNvPr id="20" name="Rectangle 19"/>
          <p:cNvSpPr/>
          <p:nvPr/>
        </p:nvSpPr>
        <p:spPr>
          <a:xfrm>
            <a:off x="1089025" y="0"/>
            <a:ext cx="7143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anchor="ctr"/>
          <a:lstStyle/>
          <a:p>
            <a:pPr algn="ctr">
              <a:defRPr/>
            </a:pPr>
            <a:endParaRPr lang="en-US" dirty="0"/>
          </a:p>
        </p:txBody>
      </p:sp>
      <p:sp>
        <p:nvSpPr>
          <p:cNvPr id="21" name="TextBox 20"/>
          <p:cNvSpPr txBox="1"/>
          <p:nvPr/>
        </p:nvSpPr>
        <p:spPr>
          <a:xfrm>
            <a:off x="6972300" y="3105150"/>
            <a:ext cx="1958975" cy="1411288"/>
          </a:xfrm>
          <a:prstGeom prst="rect">
            <a:avLst/>
          </a:prstGeom>
          <a:noFill/>
          <a:ln>
            <a:solidFill>
              <a:schemeClr val="tx1"/>
            </a:solidFill>
          </a:ln>
        </p:spPr>
        <p:txBody>
          <a:bodyPr lIns="86493" tIns="43247" rIns="86493" bIns="43247">
            <a:spAutoFit/>
          </a:bodyPr>
          <a:lstStyle/>
          <a:p>
            <a:pPr algn="ctr">
              <a:defRPr/>
            </a:pPr>
            <a:r>
              <a:rPr lang="en-US" sz="1300" b="1" dirty="0">
                <a:latin typeface="+mn-lt"/>
              </a:rPr>
              <a:t>KEY</a:t>
            </a:r>
          </a:p>
          <a:p>
            <a:pPr algn="ctr">
              <a:defRPr/>
            </a:pPr>
            <a:endParaRPr lang="en-US" sz="800" b="1" dirty="0">
              <a:latin typeface="+mn-lt"/>
            </a:endParaRPr>
          </a:p>
          <a:p>
            <a:pPr>
              <a:defRPr/>
            </a:pPr>
            <a:r>
              <a:rPr lang="en-US" sz="1300" dirty="0">
                <a:latin typeface="+mn-lt"/>
              </a:rPr>
              <a:t>	Top 5 	strength</a:t>
            </a:r>
          </a:p>
          <a:p>
            <a:pPr>
              <a:defRPr/>
            </a:pPr>
            <a:endParaRPr lang="en-US" sz="1300" dirty="0">
              <a:latin typeface="+mn-lt"/>
            </a:endParaRPr>
          </a:p>
          <a:p>
            <a:pPr>
              <a:defRPr/>
            </a:pPr>
            <a:r>
              <a:rPr lang="en-US" sz="1300" dirty="0">
                <a:latin typeface="+mn-lt"/>
              </a:rPr>
              <a:t>	Bottom 5 	strength</a:t>
            </a:r>
          </a:p>
        </p:txBody>
      </p:sp>
      <p:sp>
        <p:nvSpPr>
          <p:cNvPr id="22" name="Rectangle 21"/>
          <p:cNvSpPr/>
          <p:nvPr/>
        </p:nvSpPr>
        <p:spPr>
          <a:xfrm>
            <a:off x="7073900" y="3533775"/>
            <a:ext cx="798513" cy="2143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anchor="ctr"/>
          <a:lstStyle/>
          <a:p>
            <a:pPr algn="ctr">
              <a:defRPr/>
            </a:pPr>
            <a:endParaRPr lang="en-US" dirty="0"/>
          </a:p>
        </p:txBody>
      </p:sp>
      <p:sp>
        <p:nvSpPr>
          <p:cNvPr id="23" name="Rectangle 22"/>
          <p:cNvSpPr/>
          <p:nvPr/>
        </p:nvSpPr>
        <p:spPr>
          <a:xfrm>
            <a:off x="7073900" y="4105275"/>
            <a:ext cx="798513" cy="2143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anchor="ctr"/>
          <a:lstStyle/>
          <a:p>
            <a:pPr algn="ctr">
              <a:defRPr/>
            </a:pPr>
            <a:endParaRPr lang="en-US" dirty="0"/>
          </a:p>
        </p:txBody>
      </p:sp>
      <p:pic>
        <p:nvPicPr>
          <p:cNvPr id="21592" name="Picture 5" descr="Character_Strengths.png"/>
          <p:cNvPicPr>
            <a:picLocks noChangeAspect="1"/>
          </p:cNvPicPr>
          <p:nvPr/>
        </p:nvPicPr>
        <p:blipFill>
          <a:blip r:embed="rId4" cstate="print"/>
          <a:srcRect/>
          <a:stretch>
            <a:fillRect/>
          </a:stretch>
        </p:blipFill>
        <p:spPr bwMode="auto">
          <a:xfrm>
            <a:off x="133350" y="5994400"/>
            <a:ext cx="822325" cy="684213"/>
          </a:xfrm>
          <a:prstGeom prst="rect">
            <a:avLst/>
          </a:prstGeom>
          <a:noFill/>
          <a:ln w="9525">
            <a:noFill/>
            <a:miter lim="800000"/>
            <a:headEnd/>
            <a:tailEnd/>
          </a:ln>
        </p:spPr>
      </p:pic>
      <p:sp>
        <p:nvSpPr>
          <p:cNvPr id="25" name="Title 1"/>
          <p:cNvSpPr txBox="1">
            <a:spLocks/>
          </p:cNvSpPr>
          <p:nvPr/>
        </p:nvSpPr>
        <p:spPr>
          <a:xfrm rot="16200000">
            <a:off x="-2895600" y="2895600"/>
            <a:ext cx="6858000" cy="1066800"/>
          </a:xfrm>
          <a:prstGeom prst="rect">
            <a:avLst/>
          </a:prstGeom>
        </p:spPr>
        <p:txBody>
          <a:bodyPr anchor="ctr"/>
          <a:lstStyle/>
          <a:p>
            <a:pPr algn="ctr" eaLnBrk="0" hangingPunct="0">
              <a:defRPr/>
            </a:pPr>
            <a:r>
              <a:rPr lang="en-US" sz="2400" b="1" dirty="0">
                <a:solidFill>
                  <a:schemeClr val="bg1"/>
                </a:solidFill>
                <a:latin typeface="Verdana" pitchFamily="34" charset="0"/>
                <a:ea typeface="+mj-ea"/>
                <a:cs typeface="+mj-cs"/>
              </a:rPr>
              <a:t>Character Strengths in the </a:t>
            </a:r>
          </a:p>
          <a:p>
            <a:pPr algn="ctr" eaLnBrk="0" hangingPunct="0">
              <a:defRPr/>
            </a:pPr>
            <a:r>
              <a:rPr lang="en-US" sz="2400" b="1" dirty="0">
                <a:solidFill>
                  <a:schemeClr val="bg1"/>
                </a:solidFill>
                <a:latin typeface="Verdana" pitchFamily="34" charset="0"/>
                <a:ea typeface="+mj-ea"/>
                <a:cs typeface="+mj-cs"/>
              </a:rPr>
              <a:t>Adult Population</a:t>
            </a:r>
          </a:p>
        </p:txBody>
      </p:sp>
      <p:sp>
        <p:nvSpPr>
          <p:cNvPr id="28" name="Rectangle 27"/>
          <p:cNvSpPr/>
          <p:nvPr/>
        </p:nvSpPr>
        <p:spPr>
          <a:xfrm>
            <a:off x="6740394" y="5975213"/>
            <a:ext cx="871537" cy="271462"/>
          </a:xfrm>
          <a:prstGeom prst="rect">
            <a:avLst/>
          </a:prstGeom>
        </p:spPr>
        <p:txBody>
          <a:bodyPr wrap="none" lIns="86493" tIns="43247" rIns="86493" bIns="43247">
            <a:spAutoFit/>
          </a:bodyPr>
          <a:lstStyle/>
          <a:p>
            <a:pPr>
              <a:defRPr/>
            </a:pPr>
            <a:r>
              <a:rPr lang="en-US" sz="600" dirty="0">
                <a:latin typeface="+mn-lt"/>
              </a:rPr>
              <a:t>Park, Peterson, </a:t>
            </a:r>
          </a:p>
          <a:p>
            <a:pPr>
              <a:defRPr/>
            </a:pPr>
            <a:r>
              <a:rPr lang="en-US" sz="600" dirty="0">
                <a:latin typeface="+mn-lt"/>
              </a:rPr>
              <a:t>&amp; Seligman, 2006</a:t>
            </a:r>
          </a:p>
        </p:txBody>
      </p:sp>
      <p:sp>
        <p:nvSpPr>
          <p:cNvPr id="13" name="Slide Number Placeholder 12"/>
          <p:cNvSpPr>
            <a:spLocks noGrp="1"/>
          </p:cNvSpPr>
          <p:nvPr>
            <p:ph type="sldNum" sz="quarter" idx="11"/>
          </p:nvPr>
        </p:nvSpPr>
        <p:spPr>
          <a:xfrm>
            <a:off x="8170464" y="6356350"/>
            <a:ext cx="762000" cy="365125"/>
          </a:xfrm>
        </p:spPr>
        <p:txBody>
          <a:bodyPr/>
          <a:lstStyle/>
          <a:p>
            <a:pPr>
              <a:defRPr/>
            </a:pPr>
            <a:fld id="{9E4717F7-B412-4463-9109-E2F7749E9406}" type="slidenum">
              <a:rPr lang="en-US" smtClean="0"/>
              <a:pPr>
                <a:defRPr/>
              </a:pPr>
              <a:t>181</a:t>
            </a:fld>
            <a:endParaRPr lang="en-US" dirty="0"/>
          </a:p>
        </p:txBody>
      </p:sp>
      <p:sp>
        <p:nvSpPr>
          <p:cNvPr id="16" name="Rectangle 15"/>
          <p:cNvSpPr/>
          <p:nvPr/>
        </p:nvSpPr>
        <p:spPr>
          <a:xfrm>
            <a:off x="905439" y="6491374"/>
            <a:ext cx="7530352" cy="430887"/>
          </a:xfrm>
          <a:prstGeom prst="rect">
            <a:avLst/>
          </a:prstGeom>
        </p:spPr>
        <p:txBody>
          <a:bodyPr wrap="square">
            <a:spAutoFit/>
          </a:bodyPr>
          <a:lstStyle/>
          <a:p>
            <a:pPr algn="ctr">
              <a:defRPr/>
            </a:pPr>
            <a:r>
              <a:rPr lang="en-US" sz="105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l="42458" t="33440" r="20309" b="24760"/>
          <a:stretch>
            <a:fillRect/>
          </a:stretch>
        </p:blipFill>
        <p:spPr bwMode="auto">
          <a:xfrm>
            <a:off x="0" y="-11113"/>
            <a:ext cx="9144000" cy="6869113"/>
          </a:xfrm>
          <a:prstGeom prst="rect">
            <a:avLst/>
          </a:prstGeom>
          <a:noFill/>
          <a:ln w="9525">
            <a:noFill/>
            <a:miter lim="800000"/>
            <a:headEnd/>
            <a:tailEnd/>
          </a:ln>
        </p:spPr>
      </p:pic>
      <p:sp>
        <p:nvSpPr>
          <p:cNvPr id="11" name="Rectangle 10"/>
          <p:cNvSpPr/>
          <p:nvPr/>
        </p:nvSpPr>
        <p:spPr>
          <a:xfrm>
            <a:off x="0" y="0"/>
            <a:ext cx="1160463"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anchor="ctr"/>
          <a:lstStyle/>
          <a:p>
            <a:pPr algn="ctr">
              <a:defRPr/>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674600795"/>
              </p:ext>
            </p:extLst>
          </p:nvPr>
        </p:nvGraphicFramePr>
        <p:xfrm>
          <a:off x="1233488" y="27315"/>
          <a:ext cx="6894285" cy="6501790"/>
        </p:xfrm>
        <a:graphic>
          <a:graphicData uri="http://schemas.openxmlformats.org/drawingml/2006/table">
            <a:tbl>
              <a:tblPr firstRow="1" bandRow="1">
                <a:tableStyleId>{5C22544A-7EE6-4342-B048-85BDC9FD1C3A}</a:tableStyleId>
              </a:tblPr>
              <a:tblGrid>
                <a:gridCol w="4421334">
                  <a:extLst>
                    <a:ext uri="{9D8B030D-6E8A-4147-A177-3AD203B41FA5}">
                      <a16:colId xmlns:a16="http://schemas.microsoft.com/office/drawing/2014/main" val="20000"/>
                    </a:ext>
                  </a:extLst>
                </a:gridCol>
                <a:gridCol w="1199007">
                  <a:extLst>
                    <a:ext uri="{9D8B030D-6E8A-4147-A177-3AD203B41FA5}">
                      <a16:colId xmlns:a16="http://schemas.microsoft.com/office/drawing/2014/main" val="20001"/>
                    </a:ext>
                  </a:extLst>
                </a:gridCol>
                <a:gridCol w="1273944">
                  <a:extLst>
                    <a:ext uri="{9D8B030D-6E8A-4147-A177-3AD203B41FA5}">
                      <a16:colId xmlns:a16="http://schemas.microsoft.com/office/drawing/2014/main" val="20002"/>
                    </a:ext>
                  </a:extLst>
                </a:gridCol>
              </a:tblGrid>
              <a:tr h="419311">
                <a:tc>
                  <a:txBody>
                    <a:bodyPr/>
                    <a:lstStyle/>
                    <a:p>
                      <a:endParaRPr lang="en-US" sz="1100" dirty="0"/>
                    </a:p>
                  </a:txBody>
                  <a:tcPr marL="87086" marR="87086" marT="42863" marB="42863">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dirty="0"/>
                        <a:t>U.S.</a:t>
                      </a:r>
                      <a:r>
                        <a:rPr lang="en-US" sz="1100" baseline="0" dirty="0"/>
                        <a:t> Adults</a:t>
                      </a:r>
                    </a:p>
                    <a:p>
                      <a:pPr algn="ctr"/>
                      <a:r>
                        <a:rPr lang="en-US" sz="1100" baseline="0" dirty="0"/>
                        <a:t>(n= 84,000)</a:t>
                      </a:r>
                      <a:endParaRPr lang="en-US" sz="1100" dirty="0"/>
                    </a:p>
                  </a:txBody>
                  <a:tcPr marL="87086" marR="87086" marT="42863" marB="42863">
                    <a:lnL w="12700" cmpd="sng">
                      <a:noFill/>
                    </a:lnL>
                  </a:tcPr>
                </a:tc>
                <a:tc>
                  <a:txBody>
                    <a:bodyPr/>
                    <a:lstStyle/>
                    <a:p>
                      <a:pPr algn="ctr"/>
                      <a:r>
                        <a:rPr lang="en-US" sz="1100" dirty="0"/>
                        <a:t>U.S.</a:t>
                      </a:r>
                      <a:r>
                        <a:rPr lang="en-US" sz="1100" baseline="0" dirty="0"/>
                        <a:t> Youth</a:t>
                      </a:r>
                    </a:p>
                    <a:p>
                      <a:pPr algn="ctr"/>
                      <a:r>
                        <a:rPr lang="en-US" sz="1100" baseline="0" dirty="0"/>
                        <a:t>(n= 250)</a:t>
                      </a:r>
                      <a:endParaRPr lang="en-US" sz="1100" dirty="0"/>
                    </a:p>
                  </a:txBody>
                  <a:tcPr marL="87086" marR="87086" marT="42863" marB="42863"/>
                </a:tc>
                <a:extLst>
                  <a:ext uri="{0D108BD9-81ED-4DB2-BD59-A6C34878D82A}">
                    <a16:rowId xmlns:a16="http://schemas.microsoft.com/office/drawing/2014/main" val="10000"/>
                  </a:ext>
                </a:extLst>
              </a:tr>
              <a:tr h="251587">
                <a:tc>
                  <a:txBody>
                    <a:bodyPr/>
                    <a:lstStyle/>
                    <a:p>
                      <a:r>
                        <a:rPr lang="en-US" sz="1100" b="1" dirty="0"/>
                        <a:t>Appreciation of excellence and beauty</a:t>
                      </a:r>
                    </a:p>
                  </a:txBody>
                  <a:tcPr marL="87086" marR="87086" marT="42863" marB="42863">
                    <a:lnT w="38100" cmpd="sng">
                      <a:noFill/>
                    </a:lnT>
                  </a:tcPr>
                </a:tc>
                <a:tc>
                  <a:txBody>
                    <a:bodyPr/>
                    <a:lstStyle/>
                    <a:p>
                      <a:pPr algn="ctr"/>
                      <a:r>
                        <a:rPr lang="en-US" sz="1100" b="1" dirty="0"/>
                        <a:t>9</a:t>
                      </a:r>
                    </a:p>
                  </a:txBody>
                  <a:tcPr marL="87086" marR="87086" marT="42863" marB="42863"/>
                </a:tc>
                <a:tc>
                  <a:txBody>
                    <a:bodyPr/>
                    <a:lstStyle/>
                    <a:p>
                      <a:pPr algn="ctr"/>
                      <a:r>
                        <a:rPr lang="en-US" sz="1100" b="1" dirty="0"/>
                        <a:t>19</a:t>
                      </a:r>
                    </a:p>
                  </a:txBody>
                  <a:tcPr marL="87086" marR="87086" marT="42863" marB="42863"/>
                </a:tc>
                <a:extLst>
                  <a:ext uri="{0D108BD9-81ED-4DB2-BD59-A6C34878D82A}">
                    <a16:rowId xmlns:a16="http://schemas.microsoft.com/office/drawing/2014/main" val="10001"/>
                  </a:ext>
                </a:extLst>
              </a:tr>
              <a:tr h="251587">
                <a:tc>
                  <a:txBody>
                    <a:bodyPr/>
                    <a:lstStyle/>
                    <a:p>
                      <a:r>
                        <a:rPr lang="en-US" sz="1100" dirty="0"/>
                        <a:t>Bravery and valor</a:t>
                      </a:r>
                    </a:p>
                  </a:txBody>
                  <a:tcPr marL="87086" marR="87086" marT="42863" marB="42863"/>
                </a:tc>
                <a:tc>
                  <a:txBody>
                    <a:bodyPr/>
                    <a:lstStyle/>
                    <a:p>
                      <a:pPr algn="ctr"/>
                      <a:r>
                        <a:rPr lang="en-US" sz="1100" dirty="0"/>
                        <a:t>16</a:t>
                      </a:r>
                    </a:p>
                  </a:txBody>
                  <a:tcPr marL="87086" marR="87086" marT="42863" marB="42863"/>
                </a:tc>
                <a:tc>
                  <a:txBody>
                    <a:bodyPr/>
                    <a:lstStyle/>
                    <a:p>
                      <a:pPr algn="ctr"/>
                      <a:r>
                        <a:rPr lang="en-US" sz="1100" dirty="0"/>
                        <a:t>13</a:t>
                      </a:r>
                    </a:p>
                  </a:txBody>
                  <a:tcPr marL="87086" marR="87086" marT="42863" marB="42863"/>
                </a:tc>
                <a:extLst>
                  <a:ext uri="{0D108BD9-81ED-4DB2-BD59-A6C34878D82A}">
                    <a16:rowId xmlns:a16="http://schemas.microsoft.com/office/drawing/2014/main" val="10002"/>
                  </a:ext>
                </a:extLst>
              </a:tr>
              <a:tr h="251587">
                <a:tc>
                  <a:txBody>
                    <a:bodyPr/>
                    <a:lstStyle/>
                    <a:p>
                      <a:r>
                        <a:rPr lang="en-US" sz="1100" dirty="0"/>
                        <a:t>Capacity to love and be loved</a:t>
                      </a:r>
                    </a:p>
                  </a:txBody>
                  <a:tcPr marL="87086" marR="87086" marT="42863" marB="42863"/>
                </a:tc>
                <a:tc>
                  <a:txBody>
                    <a:bodyPr/>
                    <a:lstStyle/>
                    <a:p>
                      <a:pPr algn="ctr"/>
                      <a:r>
                        <a:rPr lang="en-US" sz="1100" dirty="0"/>
                        <a:t>6</a:t>
                      </a:r>
                    </a:p>
                  </a:txBody>
                  <a:tcPr marL="87086" marR="87086" marT="42863" marB="42863"/>
                </a:tc>
                <a:tc>
                  <a:txBody>
                    <a:bodyPr/>
                    <a:lstStyle/>
                    <a:p>
                      <a:pPr algn="ctr"/>
                      <a:r>
                        <a:rPr lang="en-US" sz="1100" dirty="0"/>
                        <a:t>3</a:t>
                      </a:r>
                    </a:p>
                  </a:txBody>
                  <a:tcPr marL="87086" marR="87086" marT="42863" marB="42863">
                    <a:solidFill>
                      <a:srgbClr val="FFFF00"/>
                    </a:solidFill>
                  </a:tcPr>
                </a:tc>
                <a:extLst>
                  <a:ext uri="{0D108BD9-81ED-4DB2-BD59-A6C34878D82A}">
                    <a16:rowId xmlns:a16="http://schemas.microsoft.com/office/drawing/2014/main" val="10003"/>
                  </a:ext>
                </a:extLst>
              </a:tr>
              <a:tr h="251587">
                <a:tc>
                  <a:txBody>
                    <a:bodyPr/>
                    <a:lstStyle/>
                    <a:p>
                      <a:r>
                        <a:rPr lang="en-US" sz="1100" dirty="0"/>
                        <a:t>Caution,</a:t>
                      </a:r>
                      <a:r>
                        <a:rPr lang="en-US" sz="1100" baseline="0" dirty="0"/>
                        <a:t> prudence, and discretion</a:t>
                      </a:r>
                      <a:endParaRPr lang="en-US" sz="1100" dirty="0"/>
                    </a:p>
                  </a:txBody>
                  <a:tcPr marL="87086" marR="87086" marT="42863" marB="42863"/>
                </a:tc>
                <a:tc>
                  <a:txBody>
                    <a:bodyPr/>
                    <a:lstStyle/>
                    <a:p>
                      <a:pPr algn="ctr"/>
                      <a:r>
                        <a:rPr lang="en-US" sz="1100" dirty="0">
                          <a:solidFill>
                            <a:schemeClr val="bg1"/>
                          </a:solidFill>
                        </a:rPr>
                        <a:t>22</a:t>
                      </a:r>
                    </a:p>
                  </a:txBody>
                  <a:tcPr marL="87086" marR="87086" marT="42863" marB="42863">
                    <a:solidFill>
                      <a:srgbClr val="FF0000"/>
                    </a:solidFill>
                  </a:tcPr>
                </a:tc>
                <a:tc>
                  <a:txBody>
                    <a:bodyPr/>
                    <a:lstStyle/>
                    <a:p>
                      <a:pPr algn="ctr"/>
                      <a:r>
                        <a:rPr lang="en-US" sz="1100" dirty="0">
                          <a:solidFill>
                            <a:schemeClr val="bg1"/>
                          </a:solidFill>
                        </a:rPr>
                        <a:t>21</a:t>
                      </a:r>
                    </a:p>
                  </a:txBody>
                  <a:tcPr marL="87086" marR="87086" marT="42863" marB="42863">
                    <a:solidFill>
                      <a:srgbClr val="FF0000"/>
                    </a:solidFill>
                  </a:tcPr>
                </a:tc>
                <a:extLst>
                  <a:ext uri="{0D108BD9-81ED-4DB2-BD59-A6C34878D82A}">
                    <a16:rowId xmlns:a16="http://schemas.microsoft.com/office/drawing/2014/main" val="10004"/>
                  </a:ext>
                </a:extLst>
              </a:tr>
              <a:tr h="251587">
                <a:tc>
                  <a:txBody>
                    <a:bodyPr/>
                    <a:lstStyle/>
                    <a:p>
                      <a:r>
                        <a:rPr lang="en-US" sz="1100" b="1" dirty="0"/>
                        <a:t>Citizenship, teamwork, and loyalty</a:t>
                      </a:r>
                    </a:p>
                  </a:txBody>
                  <a:tcPr marL="87086" marR="87086" marT="42863" marB="42863"/>
                </a:tc>
                <a:tc>
                  <a:txBody>
                    <a:bodyPr/>
                    <a:lstStyle/>
                    <a:p>
                      <a:pPr algn="ctr"/>
                      <a:r>
                        <a:rPr lang="en-US" sz="1100" b="1" dirty="0"/>
                        <a:t>14</a:t>
                      </a:r>
                    </a:p>
                  </a:txBody>
                  <a:tcPr marL="87086" marR="87086" marT="42863" marB="42863"/>
                </a:tc>
                <a:tc>
                  <a:txBody>
                    <a:bodyPr/>
                    <a:lstStyle/>
                    <a:p>
                      <a:pPr algn="ctr"/>
                      <a:r>
                        <a:rPr lang="en-US" sz="1100" b="1" dirty="0"/>
                        <a:t>4</a:t>
                      </a:r>
                    </a:p>
                  </a:txBody>
                  <a:tcPr marL="87086" marR="87086" marT="42863" marB="42863">
                    <a:solidFill>
                      <a:srgbClr val="FFFF00"/>
                    </a:solidFill>
                  </a:tcPr>
                </a:tc>
                <a:extLst>
                  <a:ext uri="{0D108BD9-81ED-4DB2-BD59-A6C34878D82A}">
                    <a16:rowId xmlns:a16="http://schemas.microsoft.com/office/drawing/2014/main" val="10005"/>
                  </a:ext>
                </a:extLst>
              </a:tr>
              <a:tr h="251587">
                <a:tc>
                  <a:txBody>
                    <a:bodyPr/>
                    <a:lstStyle/>
                    <a:p>
                      <a:r>
                        <a:rPr lang="en-US" sz="1100" dirty="0"/>
                        <a:t>Creativity, originality, ingenuity</a:t>
                      </a:r>
                    </a:p>
                  </a:txBody>
                  <a:tcPr marL="87086" marR="87086" marT="42863" marB="42863"/>
                </a:tc>
                <a:tc>
                  <a:txBody>
                    <a:bodyPr/>
                    <a:lstStyle/>
                    <a:p>
                      <a:pPr algn="ctr"/>
                      <a:r>
                        <a:rPr lang="en-US" sz="1100" dirty="0"/>
                        <a:t>10</a:t>
                      </a:r>
                    </a:p>
                  </a:txBody>
                  <a:tcPr marL="87086" marR="87086" marT="42863" marB="42863"/>
                </a:tc>
                <a:tc>
                  <a:txBody>
                    <a:bodyPr/>
                    <a:lstStyle/>
                    <a:p>
                      <a:pPr algn="ctr"/>
                      <a:r>
                        <a:rPr lang="en-US" sz="1100" dirty="0"/>
                        <a:t>6</a:t>
                      </a:r>
                    </a:p>
                  </a:txBody>
                  <a:tcPr marL="87086" marR="87086" marT="42863" marB="42863"/>
                </a:tc>
                <a:extLst>
                  <a:ext uri="{0D108BD9-81ED-4DB2-BD59-A6C34878D82A}">
                    <a16:rowId xmlns:a16="http://schemas.microsoft.com/office/drawing/2014/main" val="10006"/>
                  </a:ext>
                </a:extLst>
              </a:tr>
              <a:tr h="251587">
                <a:tc>
                  <a:txBody>
                    <a:bodyPr/>
                    <a:lstStyle/>
                    <a:p>
                      <a:r>
                        <a:rPr lang="en-US" sz="1100" dirty="0"/>
                        <a:t>Curiosity and interest in the world</a:t>
                      </a:r>
                    </a:p>
                  </a:txBody>
                  <a:tcPr marL="87086" marR="87086" marT="42863" marB="42863"/>
                </a:tc>
                <a:tc>
                  <a:txBody>
                    <a:bodyPr/>
                    <a:lstStyle/>
                    <a:p>
                      <a:pPr algn="ctr"/>
                      <a:r>
                        <a:rPr lang="en-US" sz="1100" dirty="0"/>
                        <a:t>8</a:t>
                      </a:r>
                    </a:p>
                  </a:txBody>
                  <a:tcPr marL="87086" marR="87086" marT="42863" marB="42863"/>
                </a:tc>
                <a:tc>
                  <a:txBody>
                    <a:bodyPr/>
                    <a:lstStyle/>
                    <a:p>
                      <a:pPr algn="ctr"/>
                      <a:r>
                        <a:rPr lang="en-US" sz="1100" dirty="0"/>
                        <a:t>9</a:t>
                      </a:r>
                    </a:p>
                  </a:txBody>
                  <a:tcPr marL="87086" marR="87086" marT="42863" marB="42863"/>
                </a:tc>
                <a:extLst>
                  <a:ext uri="{0D108BD9-81ED-4DB2-BD59-A6C34878D82A}">
                    <a16:rowId xmlns:a16="http://schemas.microsoft.com/office/drawing/2014/main" val="10007"/>
                  </a:ext>
                </a:extLst>
              </a:tr>
              <a:tr h="251587">
                <a:tc>
                  <a:txBody>
                    <a:bodyPr/>
                    <a:lstStyle/>
                    <a:p>
                      <a:r>
                        <a:rPr lang="en-US" sz="1100" b="0" dirty="0"/>
                        <a:t>Fairness, equity, and justice</a:t>
                      </a:r>
                    </a:p>
                  </a:txBody>
                  <a:tcPr marL="87086" marR="87086" marT="42863" marB="42863"/>
                </a:tc>
                <a:tc>
                  <a:txBody>
                    <a:bodyPr/>
                    <a:lstStyle/>
                    <a:p>
                      <a:pPr algn="ctr"/>
                      <a:r>
                        <a:rPr lang="en-US" sz="1100" b="0" dirty="0"/>
                        <a:t>2</a:t>
                      </a:r>
                    </a:p>
                  </a:txBody>
                  <a:tcPr marL="87086" marR="87086" marT="42863" marB="42863">
                    <a:solidFill>
                      <a:srgbClr val="FFFF00"/>
                    </a:solidFill>
                  </a:tcPr>
                </a:tc>
                <a:tc>
                  <a:txBody>
                    <a:bodyPr/>
                    <a:lstStyle/>
                    <a:p>
                      <a:pPr algn="ctr"/>
                      <a:r>
                        <a:rPr lang="en-US" sz="1100" b="0" dirty="0"/>
                        <a:t>7</a:t>
                      </a:r>
                    </a:p>
                  </a:txBody>
                  <a:tcPr marL="87086" marR="87086" marT="42863" marB="42863"/>
                </a:tc>
                <a:extLst>
                  <a:ext uri="{0D108BD9-81ED-4DB2-BD59-A6C34878D82A}">
                    <a16:rowId xmlns:a16="http://schemas.microsoft.com/office/drawing/2014/main" val="10008"/>
                  </a:ext>
                </a:extLst>
              </a:tr>
              <a:tr h="251587">
                <a:tc>
                  <a:txBody>
                    <a:bodyPr/>
                    <a:lstStyle/>
                    <a:p>
                      <a:r>
                        <a:rPr lang="en-US" sz="1100" b="0" dirty="0"/>
                        <a:t>Forgiveness and mercy</a:t>
                      </a:r>
                    </a:p>
                  </a:txBody>
                  <a:tcPr marL="87086" marR="87086" marT="42863" marB="42863"/>
                </a:tc>
                <a:tc>
                  <a:txBody>
                    <a:bodyPr/>
                    <a:lstStyle/>
                    <a:p>
                      <a:pPr algn="ctr"/>
                      <a:r>
                        <a:rPr lang="en-US" sz="1100" b="0" dirty="0"/>
                        <a:t>17</a:t>
                      </a:r>
                    </a:p>
                  </a:txBody>
                  <a:tcPr marL="87086" marR="87086" marT="42863" marB="42863"/>
                </a:tc>
                <a:tc>
                  <a:txBody>
                    <a:bodyPr/>
                    <a:lstStyle/>
                    <a:p>
                      <a:pPr algn="ctr"/>
                      <a:r>
                        <a:rPr lang="en-US" sz="1100" b="0" dirty="0">
                          <a:solidFill>
                            <a:schemeClr val="bg1"/>
                          </a:solidFill>
                        </a:rPr>
                        <a:t>22</a:t>
                      </a:r>
                    </a:p>
                  </a:txBody>
                  <a:tcPr marL="87086" marR="87086" marT="42863" marB="42863">
                    <a:solidFill>
                      <a:srgbClr val="FF0000"/>
                    </a:solidFill>
                  </a:tcPr>
                </a:tc>
                <a:extLst>
                  <a:ext uri="{0D108BD9-81ED-4DB2-BD59-A6C34878D82A}">
                    <a16:rowId xmlns:a16="http://schemas.microsoft.com/office/drawing/2014/main" val="10009"/>
                  </a:ext>
                </a:extLst>
              </a:tr>
              <a:tr h="251587">
                <a:tc>
                  <a:txBody>
                    <a:bodyPr/>
                    <a:lstStyle/>
                    <a:p>
                      <a:r>
                        <a:rPr lang="en-US" sz="1100" dirty="0"/>
                        <a:t>Gratitude</a:t>
                      </a:r>
                    </a:p>
                  </a:txBody>
                  <a:tcPr marL="87086" marR="87086" marT="42863" marB="42863"/>
                </a:tc>
                <a:tc>
                  <a:txBody>
                    <a:bodyPr/>
                    <a:lstStyle/>
                    <a:p>
                      <a:pPr algn="ctr"/>
                      <a:r>
                        <a:rPr lang="en-US" sz="1100" dirty="0"/>
                        <a:t>4</a:t>
                      </a:r>
                    </a:p>
                  </a:txBody>
                  <a:tcPr marL="87086" marR="87086" marT="42863" marB="42863">
                    <a:solidFill>
                      <a:srgbClr val="FFFF00"/>
                    </a:solidFill>
                  </a:tcPr>
                </a:tc>
                <a:tc>
                  <a:txBody>
                    <a:bodyPr/>
                    <a:lstStyle/>
                    <a:p>
                      <a:pPr algn="ctr"/>
                      <a:r>
                        <a:rPr lang="en-US" sz="1100" dirty="0"/>
                        <a:t>1</a:t>
                      </a:r>
                    </a:p>
                  </a:txBody>
                  <a:tcPr marL="87086" marR="87086" marT="42863" marB="42863">
                    <a:solidFill>
                      <a:srgbClr val="FFFF00"/>
                    </a:solidFill>
                  </a:tcPr>
                </a:tc>
                <a:extLst>
                  <a:ext uri="{0D108BD9-81ED-4DB2-BD59-A6C34878D82A}">
                    <a16:rowId xmlns:a16="http://schemas.microsoft.com/office/drawing/2014/main" val="10010"/>
                  </a:ext>
                </a:extLst>
              </a:tr>
              <a:tr h="251587">
                <a:tc>
                  <a:txBody>
                    <a:bodyPr/>
                    <a:lstStyle/>
                    <a:p>
                      <a:r>
                        <a:rPr lang="en-US" sz="1100" b="1" dirty="0"/>
                        <a:t>Honesty, authenticity,</a:t>
                      </a:r>
                      <a:r>
                        <a:rPr lang="en-US" sz="1100" b="1" baseline="0" dirty="0"/>
                        <a:t> and justice</a:t>
                      </a:r>
                      <a:endParaRPr lang="en-US" sz="1100" b="1" dirty="0"/>
                    </a:p>
                  </a:txBody>
                  <a:tcPr marL="87086" marR="87086" marT="42863" marB="42863"/>
                </a:tc>
                <a:tc>
                  <a:txBody>
                    <a:bodyPr/>
                    <a:lstStyle/>
                    <a:p>
                      <a:pPr algn="ctr"/>
                      <a:r>
                        <a:rPr lang="en-US" sz="1100" b="1" dirty="0"/>
                        <a:t>3</a:t>
                      </a:r>
                    </a:p>
                  </a:txBody>
                  <a:tcPr marL="87086" marR="87086" marT="42863" marB="42863">
                    <a:solidFill>
                      <a:srgbClr val="FFFF00"/>
                    </a:solidFill>
                  </a:tcPr>
                </a:tc>
                <a:tc>
                  <a:txBody>
                    <a:bodyPr/>
                    <a:lstStyle/>
                    <a:p>
                      <a:pPr algn="ctr"/>
                      <a:r>
                        <a:rPr lang="en-US" sz="1100" b="1" dirty="0"/>
                        <a:t>18</a:t>
                      </a:r>
                    </a:p>
                  </a:txBody>
                  <a:tcPr marL="87086" marR="87086" marT="42863" marB="42863"/>
                </a:tc>
                <a:extLst>
                  <a:ext uri="{0D108BD9-81ED-4DB2-BD59-A6C34878D82A}">
                    <a16:rowId xmlns:a16="http://schemas.microsoft.com/office/drawing/2014/main" val="10011"/>
                  </a:ext>
                </a:extLst>
              </a:tr>
              <a:tr h="251587">
                <a:tc>
                  <a:txBody>
                    <a:bodyPr/>
                    <a:lstStyle/>
                    <a:p>
                      <a:r>
                        <a:rPr lang="en-US" sz="1100" b="1" dirty="0"/>
                        <a:t>Hope, Optimism, and future-mindedness</a:t>
                      </a:r>
                    </a:p>
                  </a:txBody>
                  <a:tcPr marL="87086" marR="87086" marT="42863" marB="42863"/>
                </a:tc>
                <a:tc>
                  <a:txBody>
                    <a:bodyPr/>
                    <a:lstStyle/>
                    <a:p>
                      <a:pPr algn="ctr"/>
                      <a:r>
                        <a:rPr lang="en-US" sz="1100" b="1" dirty="0"/>
                        <a:t>18</a:t>
                      </a:r>
                    </a:p>
                  </a:txBody>
                  <a:tcPr marL="87086" marR="87086" marT="42863" marB="42863"/>
                </a:tc>
                <a:tc>
                  <a:txBody>
                    <a:bodyPr/>
                    <a:lstStyle/>
                    <a:p>
                      <a:pPr algn="ctr"/>
                      <a:r>
                        <a:rPr lang="en-US" sz="1100" b="1" dirty="0"/>
                        <a:t>8</a:t>
                      </a:r>
                    </a:p>
                  </a:txBody>
                  <a:tcPr marL="87086" marR="87086" marT="42863" marB="42863"/>
                </a:tc>
                <a:extLst>
                  <a:ext uri="{0D108BD9-81ED-4DB2-BD59-A6C34878D82A}">
                    <a16:rowId xmlns:a16="http://schemas.microsoft.com/office/drawing/2014/main" val="10012"/>
                  </a:ext>
                </a:extLst>
              </a:tr>
              <a:tr h="251587">
                <a:tc>
                  <a:txBody>
                    <a:bodyPr/>
                    <a:lstStyle/>
                    <a:p>
                      <a:r>
                        <a:rPr lang="en-US" sz="1100" b="0" dirty="0"/>
                        <a:t>Humor and playfulness</a:t>
                      </a:r>
                    </a:p>
                  </a:txBody>
                  <a:tcPr marL="87086" marR="87086" marT="42863" marB="42863"/>
                </a:tc>
                <a:tc>
                  <a:txBody>
                    <a:bodyPr/>
                    <a:lstStyle/>
                    <a:p>
                      <a:pPr algn="ctr"/>
                      <a:r>
                        <a:rPr lang="en-US" sz="1100" b="0" dirty="0"/>
                        <a:t>7</a:t>
                      </a:r>
                    </a:p>
                  </a:txBody>
                  <a:tcPr marL="87086" marR="87086" marT="42863" marB="42863"/>
                </a:tc>
                <a:tc>
                  <a:txBody>
                    <a:bodyPr/>
                    <a:lstStyle/>
                    <a:p>
                      <a:pPr algn="ctr"/>
                      <a:r>
                        <a:rPr lang="en-US" sz="1100" b="0" dirty="0"/>
                        <a:t>2</a:t>
                      </a:r>
                    </a:p>
                  </a:txBody>
                  <a:tcPr marL="87086" marR="87086" marT="42863" marB="42863">
                    <a:solidFill>
                      <a:srgbClr val="FFFF00"/>
                    </a:solidFill>
                  </a:tcPr>
                </a:tc>
                <a:extLst>
                  <a:ext uri="{0D108BD9-81ED-4DB2-BD59-A6C34878D82A}">
                    <a16:rowId xmlns:a16="http://schemas.microsoft.com/office/drawing/2014/main" val="10013"/>
                  </a:ext>
                </a:extLst>
              </a:tr>
              <a:tr h="251587">
                <a:tc>
                  <a:txBody>
                    <a:bodyPr/>
                    <a:lstStyle/>
                    <a:p>
                      <a:r>
                        <a:rPr lang="en-US" sz="1100" b="0" dirty="0"/>
                        <a:t>Industry, diligence, and perseverance</a:t>
                      </a:r>
                    </a:p>
                  </a:txBody>
                  <a:tcPr marL="87086" marR="87086" marT="42863" marB="42863"/>
                </a:tc>
                <a:tc>
                  <a:txBody>
                    <a:bodyPr/>
                    <a:lstStyle/>
                    <a:p>
                      <a:pPr algn="ctr"/>
                      <a:r>
                        <a:rPr lang="en-US" sz="1100" b="0" dirty="0"/>
                        <a:t>19</a:t>
                      </a:r>
                    </a:p>
                  </a:txBody>
                  <a:tcPr marL="87086" marR="87086" marT="42863" marB="42863"/>
                </a:tc>
                <a:tc>
                  <a:txBody>
                    <a:bodyPr/>
                    <a:lstStyle/>
                    <a:p>
                      <a:pPr algn="ctr"/>
                      <a:r>
                        <a:rPr lang="en-US" sz="1100" b="0" dirty="0"/>
                        <a:t>14</a:t>
                      </a:r>
                    </a:p>
                  </a:txBody>
                  <a:tcPr marL="87086" marR="87086" marT="42863" marB="42863"/>
                </a:tc>
                <a:extLst>
                  <a:ext uri="{0D108BD9-81ED-4DB2-BD59-A6C34878D82A}">
                    <a16:rowId xmlns:a16="http://schemas.microsoft.com/office/drawing/2014/main" val="10014"/>
                  </a:ext>
                </a:extLst>
              </a:tr>
              <a:tr h="251587">
                <a:tc>
                  <a:txBody>
                    <a:bodyPr/>
                    <a:lstStyle/>
                    <a:p>
                      <a:r>
                        <a:rPr lang="en-US" sz="1100" b="1" dirty="0"/>
                        <a:t>Judgment, critical thinking, and open-mindedness</a:t>
                      </a:r>
                    </a:p>
                  </a:txBody>
                  <a:tcPr marL="87086" marR="87086" marT="42863" marB="42863"/>
                </a:tc>
                <a:tc>
                  <a:txBody>
                    <a:bodyPr/>
                    <a:lstStyle/>
                    <a:p>
                      <a:pPr algn="ctr"/>
                      <a:r>
                        <a:rPr lang="en-US" sz="1100" b="1" dirty="0"/>
                        <a:t>5</a:t>
                      </a:r>
                    </a:p>
                  </a:txBody>
                  <a:tcPr marL="87086" marR="87086" marT="42863" marB="42863">
                    <a:solidFill>
                      <a:srgbClr val="FFFF00"/>
                    </a:solidFill>
                  </a:tcPr>
                </a:tc>
                <a:tc>
                  <a:txBody>
                    <a:bodyPr/>
                    <a:lstStyle/>
                    <a:p>
                      <a:pPr algn="ctr"/>
                      <a:r>
                        <a:rPr lang="en-US" sz="1100" b="1" dirty="0"/>
                        <a:t>16</a:t>
                      </a:r>
                    </a:p>
                  </a:txBody>
                  <a:tcPr marL="87086" marR="87086" marT="42863" marB="42863"/>
                </a:tc>
                <a:extLst>
                  <a:ext uri="{0D108BD9-81ED-4DB2-BD59-A6C34878D82A}">
                    <a16:rowId xmlns:a16="http://schemas.microsoft.com/office/drawing/2014/main" val="10015"/>
                  </a:ext>
                </a:extLst>
              </a:tr>
              <a:tr h="251587">
                <a:tc>
                  <a:txBody>
                    <a:bodyPr/>
                    <a:lstStyle/>
                    <a:p>
                      <a:r>
                        <a:rPr lang="en-US" sz="1100" dirty="0"/>
                        <a:t>Kindness</a:t>
                      </a:r>
                      <a:r>
                        <a:rPr lang="en-US" sz="1100" baseline="0" dirty="0"/>
                        <a:t> and generosity</a:t>
                      </a:r>
                      <a:endParaRPr lang="en-US" sz="1100" dirty="0"/>
                    </a:p>
                  </a:txBody>
                  <a:tcPr marL="87086" marR="87086" marT="42863" marB="42863"/>
                </a:tc>
                <a:tc>
                  <a:txBody>
                    <a:bodyPr/>
                    <a:lstStyle/>
                    <a:p>
                      <a:pPr algn="ctr"/>
                      <a:r>
                        <a:rPr lang="en-US" sz="1100" b="0" dirty="0"/>
                        <a:t>1</a:t>
                      </a:r>
                    </a:p>
                  </a:txBody>
                  <a:tcPr marL="87086" marR="87086" marT="42863" marB="42863">
                    <a:solidFill>
                      <a:srgbClr val="FFFF00"/>
                    </a:solidFill>
                  </a:tcPr>
                </a:tc>
                <a:tc>
                  <a:txBody>
                    <a:bodyPr/>
                    <a:lstStyle/>
                    <a:p>
                      <a:pPr algn="ctr"/>
                      <a:r>
                        <a:rPr lang="en-US" sz="1100" dirty="0"/>
                        <a:t>5</a:t>
                      </a:r>
                    </a:p>
                  </a:txBody>
                  <a:tcPr marL="87086" marR="87086" marT="42863" marB="42863">
                    <a:solidFill>
                      <a:srgbClr val="FFFF00"/>
                    </a:solidFill>
                  </a:tcPr>
                </a:tc>
                <a:extLst>
                  <a:ext uri="{0D108BD9-81ED-4DB2-BD59-A6C34878D82A}">
                    <a16:rowId xmlns:a16="http://schemas.microsoft.com/office/drawing/2014/main" val="10016"/>
                  </a:ext>
                </a:extLst>
              </a:tr>
              <a:tr h="251587">
                <a:tc>
                  <a:txBody>
                    <a:bodyPr/>
                    <a:lstStyle/>
                    <a:p>
                      <a:r>
                        <a:rPr lang="en-US" sz="1100" b="1" dirty="0"/>
                        <a:t>Leadership</a:t>
                      </a:r>
                    </a:p>
                  </a:txBody>
                  <a:tcPr marL="87086" marR="87086" marT="42863" marB="42863"/>
                </a:tc>
                <a:tc>
                  <a:txBody>
                    <a:bodyPr/>
                    <a:lstStyle/>
                    <a:p>
                      <a:pPr algn="ctr"/>
                      <a:r>
                        <a:rPr lang="en-US" sz="1100" b="1" dirty="0"/>
                        <a:t>13</a:t>
                      </a:r>
                    </a:p>
                  </a:txBody>
                  <a:tcPr marL="87086" marR="87086" marT="42863" marB="42863"/>
                </a:tc>
                <a:tc>
                  <a:txBody>
                    <a:bodyPr/>
                    <a:lstStyle/>
                    <a:p>
                      <a:pPr algn="ctr"/>
                      <a:r>
                        <a:rPr lang="en-US" sz="1100" b="1" dirty="0">
                          <a:solidFill>
                            <a:schemeClr val="bg1"/>
                          </a:solidFill>
                        </a:rPr>
                        <a:t>20</a:t>
                      </a:r>
                    </a:p>
                  </a:txBody>
                  <a:tcPr marL="87086" marR="87086" marT="42863" marB="42863">
                    <a:solidFill>
                      <a:srgbClr val="FF0000"/>
                    </a:solidFill>
                  </a:tcPr>
                </a:tc>
                <a:extLst>
                  <a:ext uri="{0D108BD9-81ED-4DB2-BD59-A6C34878D82A}">
                    <a16:rowId xmlns:a16="http://schemas.microsoft.com/office/drawing/2014/main" val="10017"/>
                  </a:ext>
                </a:extLst>
              </a:tr>
              <a:tr h="251587">
                <a:tc>
                  <a:txBody>
                    <a:bodyPr/>
                    <a:lstStyle/>
                    <a:p>
                      <a:r>
                        <a:rPr lang="en-US" sz="1100" dirty="0"/>
                        <a:t>Love of learning</a:t>
                      </a:r>
                    </a:p>
                  </a:txBody>
                  <a:tcPr marL="87086" marR="87086" marT="42863" marB="42863"/>
                </a:tc>
                <a:tc>
                  <a:txBody>
                    <a:bodyPr/>
                    <a:lstStyle/>
                    <a:p>
                      <a:pPr algn="ctr"/>
                      <a:r>
                        <a:rPr lang="en-US" sz="1100" dirty="0"/>
                        <a:t>15</a:t>
                      </a:r>
                    </a:p>
                  </a:txBody>
                  <a:tcPr marL="87086" marR="87086" marT="42863" marB="42863"/>
                </a:tc>
                <a:tc>
                  <a:txBody>
                    <a:bodyPr/>
                    <a:lstStyle/>
                    <a:p>
                      <a:pPr algn="ctr"/>
                      <a:r>
                        <a:rPr lang="en-US" sz="1100" dirty="0"/>
                        <a:t>11</a:t>
                      </a:r>
                    </a:p>
                  </a:txBody>
                  <a:tcPr marL="87086" marR="87086" marT="42863" marB="42863"/>
                </a:tc>
                <a:extLst>
                  <a:ext uri="{0D108BD9-81ED-4DB2-BD59-A6C34878D82A}">
                    <a16:rowId xmlns:a16="http://schemas.microsoft.com/office/drawing/2014/main" val="10018"/>
                  </a:ext>
                </a:extLst>
              </a:tr>
              <a:tr h="251587">
                <a:tc>
                  <a:txBody>
                    <a:bodyPr/>
                    <a:lstStyle/>
                    <a:p>
                      <a:r>
                        <a:rPr lang="en-US" sz="1100" dirty="0"/>
                        <a:t>Modesty and humility</a:t>
                      </a:r>
                    </a:p>
                  </a:txBody>
                  <a:tcPr marL="87086" marR="87086" marT="42863" marB="42863"/>
                </a:tc>
                <a:tc>
                  <a:txBody>
                    <a:bodyPr/>
                    <a:lstStyle/>
                    <a:p>
                      <a:pPr algn="ctr"/>
                      <a:r>
                        <a:rPr lang="en-US" sz="1100" dirty="0">
                          <a:solidFill>
                            <a:schemeClr val="bg1"/>
                          </a:solidFill>
                        </a:rPr>
                        <a:t>23</a:t>
                      </a:r>
                    </a:p>
                  </a:txBody>
                  <a:tcPr marL="87086" marR="87086" marT="42863" marB="42863">
                    <a:solidFill>
                      <a:srgbClr val="FF0000"/>
                    </a:solidFill>
                  </a:tcPr>
                </a:tc>
                <a:tc>
                  <a:txBody>
                    <a:bodyPr/>
                    <a:lstStyle/>
                    <a:p>
                      <a:pPr algn="ctr"/>
                      <a:r>
                        <a:rPr lang="en-US" sz="1100" dirty="0"/>
                        <a:t>17</a:t>
                      </a:r>
                    </a:p>
                  </a:txBody>
                  <a:tcPr marL="87086" marR="87086" marT="42863" marB="42863"/>
                </a:tc>
                <a:extLst>
                  <a:ext uri="{0D108BD9-81ED-4DB2-BD59-A6C34878D82A}">
                    <a16:rowId xmlns:a16="http://schemas.microsoft.com/office/drawing/2014/main" val="10019"/>
                  </a:ext>
                </a:extLst>
              </a:tr>
              <a:tr h="251587">
                <a:tc>
                  <a:txBody>
                    <a:bodyPr/>
                    <a:lstStyle/>
                    <a:p>
                      <a:r>
                        <a:rPr lang="en-US" sz="1100" dirty="0"/>
                        <a:t>Perspective</a:t>
                      </a:r>
                      <a:r>
                        <a:rPr lang="en-US" sz="1100" baseline="0" dirty="0"/>
                        <a:t> (wisdom)</a:t>
                      </a:r>
                      <a:endParaRPr lang="en-US" sz="1100" dirty="0"/>
                    </a:p>
                  </a:txBody>
                  <a:tcPr marL="87086" marR="87086" marT="42863" marB="42863"/>
                </a:tc>
                <a:tc>
                  <a:txBody>
                    <a:bodyPr/>
                    <a:lstStyle/>
                    <a:p>
                      <a:pPr algn="ctr"/>
                      <a:r>
                        <a:rPr lang="en-US" sz="1100" dirty="0"/>
                        <a:t>11</a:t>
                      </a:r>
                    </a:p>
                  </a:txBody>
                  <a:tcPr marL="87086" marR="87086" marT="42863" marB="42863"/>
                </a:tc>
                <a:tc>
                  <a:txBody>
                    <a:bodyPr/>
                    <a:lstStyle/>
                    <a:p>
                      <a:pPr algn="ctr"/>
                      <a:r>
                        <a:rPr lang="en-US" sz="1100" dirty="0"/>
                        <a:t>15</a:t>
                      </a:r>
                    </a:p>
                  </a:txBody>
                  <a:tcPr marL="87086" marR="87086" marT="42863" marB="42863"/>
                </a:tc>
                <a:extLst>
                  <a:ext uri="{0D108BD9-81ED-4DB2-BD59-A6C34878D82A}">
                    <a16:rowId xmlns:a16="http://schemas.microsoft.com/office/drawing/2014/main" val="10020"/>
                  </a:ext>
                </a:extLst>
              </a:tr>
              <a:tr h="251587">
                <a:tc>
                  <a:txBody>
                    <a:bodyPr/>
                    <a:lstStyle/>
                    <a:p>
                      <a:r>
                        <a:rPr lang="en-US" sz="1100" dirty="0"/>
                        <a:t>Self-control and Self-regulation</a:t>
                      </a:r>
                    </a:p>
                  </a:txBody>
                  <a:tcPr marL="87086" marR="87086" marT="42863" marB="42863"/>
                </a:tc>
                <a:tc>
                  <a:txBody>
                    <a:bodyPr/>
                    <a:lstStyle/>
                    <a:p>
                      <a:pPr algn="ctr"/>
                      <a:r>
                        <a:rPr lang="en-US" sz="1100" dirty="0">
                          <a:solidFill>
                            <a:schemeClr val="bg1"/>
                          </a:solidFill>
                        </a:rPr>
                        <a:t>24</a:t>
                      </a:r>
                    </a:p>
                  </a:txBody>
                  <a:tcPr marL="87086" marR="87086" marT="42863" marB="42863">
                    <a:solidFill>
                      <a:srgbClr val="FF0000"/>
                    </a:solidFill>
                  </a:tcPr>
                </a:tc>
                <a:tc>
                  <a:txBody>
                    <a:bodyPr/>
                    <a:lstStyle/>
                    <a:p>
                      <a:pPr algn="ctr"/>
                      <a:r>
                        <a:rPr lang="en-US" sz="1100" dirty="0">
                          <a:solidFill>
                            <a:schemeClr val="bg1"/>
                          </a:solidFill>
                        </a:rPr>
                        <a:t>24</a:t>
                      </a:r>
                    </a:p>
                  </a:txBody>
                  <a:tcPr marL="87086" marR="87086" marT="42863" marB="42863">
                    <a:solidFill>
                      <a:srgbClr val="FF0000"/>
                    </a:solidFill>
                  </a:tcPr>
                </a:tc>
                <a:extLst>
                  <a:ext uri="{0D108BD9-81ED-4DB2-BD59-A6C34878D82A}">
                    <a16:rowId xmlns:a16="http://schemas.microsoft.com/office/drawing/2014/main" val="10021"/>
                  </a:ext>
                </a:extLst>
              </a:tr>
              <a:tr h="251587">
                <a:tc>
                  <a:txBody>
                    <a:bodyPr/>
                    <a:lstStyle/>
                    <a:p>
                      <a:r>
                        <a:rPr lang="en-US" sz="1100" dirty="0"/>
                        <a:t>Social Intelligence</a:t>
                      </a:r>
                    </a:p>
                  </a:txBody>
                  <a:tcPr marL="87086" marR="87086" marT="42863" marB="42863"/>
                </a:tc>
                <a:tc>
                  <a:txBody>
                    <a:bodyPr/>
                    <a:lstStyle/>
                    <a:p>
                      <a:pPr algn="ctr"/>
                      <a:r>
                        <a:rPr lang="en-US" sz="1100" dirty="0"/>
                        <a:t>12</a:t>
                      </a:r>
                    </a:p>
                  </a:txBody>
                  <a:tcPr marL="87086" marR="87086" marT="42863" marB="42863"/>
                </a:tc>
                <a:tc>
                  <a:txBody>
                    <a:bodyPr/>
                    <a:lstStyle/>
                    <a:p>
                      <a:pPr algn="ctr"/>
                      <a:r>
                        <a:rPr lang="en-US" sz="1100" dirty="0"/>
                        <a:t>12</a:t>
                      </a:r>
                    </a:p>
                  </a:txBody>
                  <a:tcPr marL="87086" marR="87086" marT="42863" marB="42863"/>
                </a:tc>
                <a:extLst>
                  <a:ext uri="{0D108BD9-81ED-4DB2-BD59-A6C34878D82A}">
                    <a16:rowId xmlns:a16="http://schemas.microsoft.com/office/drawing/2014/main" val="10022"/>
                  </a:ext>
                </a:extLst>
              </a:tr>
              <a:tr h="251587">
                <a:tc>
                  <a:txBody>
                    <a:bodyPr/>
                    <a:lstStyle/>
                    <a:p>
                      <a:r>
                        <a:rPr lang="en-US" sz="1100" dirty="0"/>
                        <a:t>Spirituality, sense of purpose, and faith</a:t>
                      </a:r>
                    </a:p>
                  </a:txBody>
                  <a:tcPr marL="87086" marR="87086" marT="42863" marB="42863"/>
                </a:tc>
                <a:tc>
                  <a:txBody>
                    <a:bodyPr/>
                    <a:lstStyle/>
                    <a:p>
                      <a:pPr algn="ctr"/>
                      <a:r>
                        <a:rPr lang="en-US" sz="1100" dirty="0">
                          <a:solidFill>
                            <a:schemeClr val="bg1"/>
                          </a:solidFill>
                        </a:rPr>
                        <a:t>20</a:t>
                      </a:r>
                    </a:p>
                  </a:txBody>
                  <a:tcPr marL="87086" marR="87086" marT="42863" marB="42863">
                    <a:solidFill>
                      <a:srgbClr val="FF0000"/>
                    </a:solidFill>
                  </a:tcPr>
                </a:tc>
                <a:tc>
                  <a:txBody>
                    <a:bodyPr/>
                    <a:lstStyle/>
                    <a:p>
                      <a:pPr algn="ctr"/>
                      <a:r>
                        <a:rPr lang="en-US" sz="1100" dirty="0">
                          <a:solidFill>
                            <a:schemeClr val="bg1"/>
                          </a:solidFill>
                        </a:rPr>
                        <a:t>23</a:t>
                      </a:r>
                    </a:p>
                  </a:txBody>
                  <a:tcPr marL="87086" marR="87086" marT="42863" marB="42863">
                    <a:solidFill>
                      <a:srgbClr val="FF0000"/>
                    </a:solidFill>
                  </a:tcPr>
                </a:tc>
                <a:extLst>
                  <a:ext uri="{0D108BD9-81ED-4DB2-BD59-A6C34878D82A}">
                    <a16:rowId xmlns:a16="http://schemas.microsoft.com/office/drawing/2014/main" val="10023"/>
                  </a:ext>
                </a:extLst>
              </a:tr>
              <a:tr h="251587">
                <a:tc>
                  <a:txBody>
                    <a:bodyPr/>
                    <a:lstStyle/>
                    <a:p>
                      <a:r>
                        <a:rPr lang="en-US" sz="1100" b="1" dirty="0"/>
                        <a:t>Zest, enthusiasm, and energy</a:t>
                      </a:r>
                    </a:p>
                  </a:txBody>
                  <a:tcPr marL="87086" marR="87086" marT="42863" marB="42863"/>
                </a:tc>
                <a:tc>
                  <a:txBody>
                    <a:bodyPr/>
                    <a:lstStyle/>
                    <a:p>
                      <a:pPr algn="ctr"/>
                      <a:r>
                        <a:rPr lang="en-US" sz="1100" b="1" dirty="0">
                          <a:solidFill>
                            <a:schemeClr val="bg1"/>
                          </a:solidFill>
                        </a:rPr>
                        <a:t>21</a:t>
                      </a:r>
                    </a:p>
                  </a:txBody>
                  <a:tcPr marL="87086" marR="87086" marT="42863" marB="42863">
                    <a:solidFill>
                      <a:srgbClr val="FF0000"/>
                    </a:solidFill>
                  </a:tcPr>
                </a:tc>
                <a:tc>
                  <a:txBody>
                    <a:bodyPr/>
                    <a:lstStyle/>
                    <a:p>
                      <a:pPr algn="ctr"/>
                      <a:r>
                        <a:rPr lang="en-US" sz="1100" b="1" dirty="0"/>
                        <a:t>10</a:t>
                      </a:r>
                    </a:p>
                  </a:txBody>
                  <a:tcPr marL="87086" marR="87086" marT="42863" marB="42863"/>
                </a:tc>
                <a:extLst>
                  <a:ext uri="{0D108BD9-81ED-4DB2-BD59-A6C34878D82A}">
                    <a16:rowId xmlns:a16="http://schemas.microsoft.com/office/drawing/2014/main" val="10024"/>
                  </a:ext>
                </a:extLst>
              </a:tr>
            </a:tbl>
          </a:graphicData>
        </a:graphic>
      </p:graphicFrame>
      <p:sp>
        <p:nvSpPr>
          <p:cNvPr id="20" name="Rectangle 19"/>
          <p:cNvSpPr/>
          <p:nvPr/>
        </p:nvSpPr>
        <p:spPr>
          <a:xfrm>
            <a:off x="1089025" y="0"/>
            <a:ext cx="7143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anchor="ctr"/>
          <a:lstStyle/>
          <a:p>
            <a:pPr algn="ctr">
              <a:defRPr/>
            </a:pPr>
            <a:endParaRPr lang="en-US" dirty="0"/>
          </a:p>
        </p:txBody>
      </p:sp>
      <p:sp>
        <p:nvSpPr>
          <p:cNvPr id="21" name="Rectangle 20"/>
          <p:cNvSpPr/>
          <p:nvPr/>
        </p:nvSpPr>
        <p:spPr>
          <a:xfrm>
            <a:off x="8173398" y="5558154"/>
            <a:ext cx="765175" cy="179387"/>
          </a:xfrm>
          <a:prstGeom prst="rect">
            <a:avLst/>
          </a:prstGeom>
        </p:spPr>
        <p:txBody>
          <a:bodyPr wrap="none" lIns="86493" tIns="43247" rIns="86493" bIns="43247">
            <a:spAutoFit/>
          </a:bodyPr>
          <a:lstStyle/>
          <a:p>
            <a:pPr>
              <a:defRPr/>
            </a:pPr>
            <a:r>
              <a:rPr lang="en-US" sz="600" dirty="0">
                <a:latin typeface="+mn-lt"/>
              </a:rPr>
              <a:t>Peterson, 2006</a:t>
            </a:r>
          </a:p>
        </p:txBody>
      </p:sp>
      <p:sp>
        <p:nvSpPr>
          <p:cNvPr id="22" name="Rectangle 21"/>
          <p:cNvSpPr/>
          <p:nvPr/>
        </p:nvSpPr>
        <p:spPr>
          <a:xfrm>
            <a:off x="8104353" y="5011134"/>
            <a:ext cx="1681091" cy="272005"/>
          </a:xfrm>
          <a:prstGeom prst="rect">
            <a:avLst/>
          </a:prstGeom>
        </p:spPr>
        <p:txBody>
          <a:bodyPr wrap="square" lIns="86493" tIns="43247" rIns="86493" bIns="43247">
            <a:spAutoFit/>
          </a:bodyPr>
          <a:lstStyle/>
          <a:p>
            <a:pPr>
              <a:defRPr/>
            </a:pPr>
            <a:r>
              <a:rPr lang="en-US" sz="600" dirty="0">
                <a:latin typeface="+mn-lt"/>
              </a:rPr>
              <a:t>Park, Peterson, </a:t>
            </a:r>
          </a:p>
          <a:p>
            <a:pPr>
              <a:defRPr/>
            </a:pPr>
            <a:r>
              <a:rPr lang="en-US" sz="600" dirty="0">
                <a:latin typeface="+mn-lt"/>
              </a:rPr>
              <a:t>&amp; Seligman, 2006</a:t>
            </a:r>
          </a:p>
        </p:txBody>
      </p:sp>
      <p:pic>
        <p:nvPicPr>
          <p:cNvPr id="22641" name="Picture 5" descr="Character_Strengths.png"/>
          <p:cNvPicPr>
            <a:picLocks noChangeAspect="1"/>
          </p:cNvPicPr>
          <p:nvPr/>
        </p:nvPicPr>
        <p:blipFill>
          <a:blip r:embed="rId4" cstate="print"/>
          <a:srcRect/>
          <a:stretch>
            <a:fillRect/>
          </a:stretch>
        </p:blipFill>
        <p:spPr bwMode="auto">
          <a:xfrm>
            <a:off x="133350" y="5994400"/>
            <a:ext cx="822325" cy="684213"/>
          </a:xfrm>
          <a:prstGeom prst="rect">
            <a:avLst/>
          </a:prstGeom>
          <a:noFill/>
          <a:ln w="9525">
            <a:noFill/>
            <a:miter lim="800000"/>
            <a:headEnd/>
            <a:tailEnd/>
          </a:ln>
        </p:spPr>
      </p:pic>
      <p:sp>
        <p:nvSpPr>
          <p:cNvPr id="24" name="Title 1"/>
          <p:cNvSpPr txBox="1">
            <a:spLocks/>
          </p:cNvSpPr>
          <p:nvPr/>
        </p:nvSpPr>
        <p:spPr>
          <a:xfrm rot="16200000">
            <a:off x="-2895600" y="2895600"/>
            <a:ext cx="6858000" cy="1066800"/>
          </a:xfrm>
          <a:prstGeom prst="rect">
            <a:avLst/>
          </a:prstGeom>
        </p:spPr>
        <p:txBody>
          <a:bodyPr anchor="ctr"/>
          <a:lstStyle/>
          <a:p>
            <a:pPr algn="ctr" eaLnBrk="0" hangingPunct="0">
              <a:defRPr/>
            </a:pPr>
            <a:r>
              <a:rPr lang="en-US" sz="2400" b="1" dirty="0">
                <a:solidFill>
                  <a:schemeClr val="bg1"/>
                </a:solidFill>
                <a:latin typeface="Verdana" pitchFamily="34" charset="0"/>
                <a:ea typeface="+mj-ea"/>
                <a:cs typeface="+mj-cs"/>
              </a:rPr>
              <a:t>Character Strengths in the </a:t>
            </a:r>
          </a:p>
          <a:p>
            <a:pPr algn="ctr" eaLnBrk="0" hangingPunct="0">
              <a:defRPr/>
            </a:pPr>
            <a:r>
              <a:rPr lang="en-US" sz="2400" b="1" dirty="0">
                <a:solidFill>
                  <a:schemeClr val="bg1"/>
                </a:solidFill>
                <a:latin typeface="Verdana" pitchFamily="34" charset="0"/>
                <a:ea typeface="+mj-ea"/>
                <a:cs typeface="+mj-cs"/>
              </a:rPr>
              <a:t>Adult and Youth Populations</a:t>
            </a:r>
          </a:p>
        </p:txBody>
      </p:sp>
      <p:sp>
        <p:nvSpPr>
          <p:cNvPr id="12" name="Slide Number Placeholder 11"/>
          <p:cNvSpPr>
            <a:spLocks noGrp="1"/>
          </p:cNvSpPr>
          <p:nvPr>
            <p:ph type="sldNum" sz="quarter" idx="14"/>
          </p:nvPr>
        </p:nvSpPr>
        <p:spPr>
          <a:xfrm>
            <a:off x="8256860" y="6357300"/>
            <a:ext cx="762000" cy="365125"/>
          </a:xfrm>
        </p:spPr>
        <p:txBody>
          <a:bodyPr/>
          <a:lstStyle/>
          <a:p>
            <a:pPr>
              <a:defRPr/>
            </a:pPr>
            <a:fld id="{41F0E954-5089-40E6-8BA3-AFD4C7768206}" type="slidenum">
              <a:rPr lang="en-US" smtClean="0"/>
              <a:pPr>
                <a:defRPr/>
              </a:pPr>
              <a:t>182</a:t>
            </a:fld>
            <a:endParaRPr lang="en-US" dirty="0"/>
          </a:p>
        </p:txBody>
      </p:sp>
      <p:sp>
        <p:nvSpPr>
          <p:cNvPr id="13" name="Rectangle 12"/>
          <p:cNvSpPr/>
          <p:nvPr/>
        </p:nvSpPr>
        <p:spPr>
          <a:xfrm>
            <a:off x="905439" y="6491374"/>
            <a:ext cx="7530352" cy="430887"/>
          </a:xfrm>
          <a:prstGeom prst="rect">
            <a:avLst/>
          </a:prstGeom>
        </p:spPr>
        <p:txBody>
          <a:bodyPr wrap="square">
            <a:spAutoFit/>
          </a:bodyPr>
          <a:lstStyle/>
          <a:p>
            <a:pPr algn="ctr">
              <a:defRPr/>
            </a:pPr>
            <a:r>
              <a:rPr lang="en-US" sz="105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Workbook Activity (page 69):</a:t>
            </a:r>
            <a:br>
              <a:rPr lang="en-US" dirty="0"/>
            </a:br>
            <a:r>
              <a:rPr lang="en-US" dirty="0"/>
              <a:t>Make it Personal</a:t>
            </a:r>
          </a:p>
        </p:txBody>
      </p:sp>
      <p:sp>
        <p:nvSpPr>
          <p:cNvPr id="4" name="Slide Number Placeholder 3"/>
          <p:cNvSpPr>
            <a:spLocks noGrp="1"/>
          </p:cNvSpPr>
          <p:nvPr>
            <p:ph type="sldNum" sz="quarter" idx="11"/>
          </p:nvPr>
        </p:nvSpPr>
        <p:spPr/>
        <p:txBody>
          <a:bodyPr/>
          <a:lstStyle/>
          <a:p>
            <a:pPr>
              <a:defRPr/>
            </a:pPr>
            <a:fld id="{DA12EF37-8DDD-439E-A8D4-1AFA3C7FC068}" type="slidenum">
              <a:rPr lang="en-US" smtClean="0"/>
              <a:pPr>
                <a:defRPr/>
              </a:pPr>
              <a:t>183</a:t>
            </a:fld>
            <a:endParaRPr lang="en-US" dirty="0"/>
          </a:p>
        </p:txBody>
      </p:sp>
      <p:pic>
        <p:nvPicPr>
          <p:cNvPr id="23557" name="Picture 5" descr="Character_Strengths.png"/>
          <p:cNvPicPr>
            <a:picLocks noChangeAspect="1"/>
          </p:cNvPicPr>
          <p:nvPr/>
        </p:nvPicPr>
        <p:blipFill>
          <a:blip r:embed="rId3" cstate="print"/>
          <a:srcRect/>
          <a:stretch>
            <a:fillRect/>
          </a:stretch>
        </p:blipFill>
        <p:spPr bwMode="auto">
          <a:xfrm>
            <a:off x="427038" y="153988"/>
            <a:ext cx="684212"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6049" t="31453" r="5680" b="22849"/>
          <a:stretch/>
        </p:blipFill>
        <p:spPr>
          <a:xfrm>
            <a:off x="2667747" y="1448204"/>
            <a:ext cx="3820820" cy="5023439"/>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le 6"/>
          <p:cNvSpPr>
            <a:spLocks noGrp="1"/>
          </p:cNvSpPr>
          <p:nvPr>
            <p:ph type="title" idx="4294967295"/>
          </p:nvPr>
        </p:nvSpPr>
        <p:spPr/>
        <p:txBody>
          <a:bodyPr/>
          <a:lstStyle/>
          <a:p>
            <a:r>
              <a:rPr lang="en-US" altLang="en-US" dirty="0"/>
              <a:t>14) CS-CL Cover Page</a:t>
            </a:r>
          </a:p>
        </p:txBody>
      </p:sp>
      <p:sp>
        <p:nvSpPr>
          <p:cNvPr id="7" name="Slide Number Placeholder 6"/>
          <p:cNvSpPr>
            <a:spLocks noGrp="1"/>
          </p:cNvSpPr>
          <p:nvPr>
            <p:ph type="sldNum" sz="quarter" idx="14"/>
          </p:nvPr>
        </p:nvSpPr>
        <p:spPr/>
        <p:txBody>
          <a:bodyPr/>
          <a:lstStyle/>
          <a:p>
            <a:pPr>
              <a:defRPr/>
            </a:pPr>
            <a:fld id="{76FF561C-B157-47E1-81B6-6D38490EA260}" type="slidenum">
              <a:rPr lang="en-US" smtClean="0"/>
              <a:pPr>
                <a:defRPr/>
              </a:pPr>
              <a:t>184</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p:txBody>
          <a:bodyPr/>
          <a:lstStyle/>
          <a:p>
            <a:r>
              <a:rPr lang="en-US" altLang="en-US" dirty="0"/>
              <a:t>14) CS-CL Key Terms</a:t>
            </a:r>
          </a:p>
        </p:txBody>
      </p:sp>
      <p:sp>
        <p:nvSpPr>
          <p:cNvPr id="7" name="Slide Number Placeholder 6"/>
          <p:cNvSpPr>
            <a:spLocks noGrp="1"/>
          </p:cNvSpPr>
          <p:nvPr>
            <p:ph type="sldNum" sz="quarter" idx="14"/>
          </p:nvPr>
        </p:nvSpPr>
        <p:spPr/>
        <p:txBody>
          <a:bodyPr/>
          <a:lstStyle/>
          <a:p>
            <a:pPr>
              <a:defRPr/>
            </a:pPr>
            <a:fld id="{3AA248E7-E53C-4D53-ADCC-A737F33502F6}" type="slidenum">
              <a:rPr lang="en-US" smtClean="0"/>
              <a:pPr>
                <a:defRPr/>
              </a:pPr>
              <a:t>185</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Workbook Activity (page 70):</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F0A2CCCF-52BE-4A95-B862-5DECD21F058B}" type="slidenum">
              <a:rPr lang="en-US" smtClean="0"/>
              <a:pPr>
                <a:defRPr/>
              </a:pPr>
              <a:t>186</a:t>
            </a:fld>
            <a:endParaRPr lang="en-US" dirty="0"/>
          </a:p>
        </p:txBody>
      </p:sp>
      <p:pic>
        <p:nvPicPr>
          <p:cNvPr id="14341" name="Picture 5" descr="HTGS.png"/>
          <p:cNvPicPr>
            <a:picLocks noChangeAspect="1"/>
          </p:cNvPicPr>
          <p:nvPr/>
        </p:nvPicPr>
        <p:blipFill>
          <a:blip r:embed="rId3" cstate="print"/>
          <a:srcRect/>
          <a:stretch>
            <a:fillRect/>
          </a:stretch>
        </p:blipFill>
        <p:spPr bwMode="auto">
          <a:xfrm>
            <a:off x="382250" y="131060"/>
            <a:ext cx="684213" cy="822325"/>
          </a:xfrm>
          <a:prstGeom prst="rect">
            <a:avLst/>
          </a:prstGeom>
          <a:noFill/>
          <a:ln w="9525">
            <a:noFill/>
            <a:miter lim="800000"/>
            <a:headEnd/>
            <a:tailEnd/>
          </a:ln>
        </p:spPr>
      </p:pic>
      <p:pic>
        <p:nvPicPr>
          <p:cNvPr id="3" name="Picture 2"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6049" t="31795" r="5457" b="22963"/>
          <a:stretch/>
        </p:blipFill>
        <p:spPr>
          <a:xfrm>
            <a:off x="2660251" y="1409076"/>
            <a:ext cx="3816711" cy="4951746"/>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5"/>
          <p:cNvSpPr>
            <a:spLocks noGrp="1"/>
          </p:cNvSpPr>
          <p:nvPr>
            <p:ph type="title" idx="4294967295"/>
          </p:nvPr>
        </p:nvSpPr>
        <p:spPr/>
        <p:txBody>
          <a:bodyPr/>
          <a:lstStyle/>
          <a:p>
            <a:br>
              <a:rPr lang="en-US" altLang="en-US" dirty="0"/>
            </a:br>
            <a:r>
              <a:rPr lang="en-US" altLang="en-US" dirty="0"/>
              <a:t>Character Strengths:</a:t>
            </a:r>
            <a:br>
              <a:rPr lang="en-US" altLang="en-US" dirty="0"/>
            </a:br>
            <a:r>
              <a:rPr lang="en-US" altLang="en-US" dirty="0"/>
              <a:t>Using Your Strengths With Others</a:t>
            </a:r>
            <a:br>
              <a:rPr lang="en-US" altLang="en-US" dirty="0"/>
            </a:br>
            <a:endParaRPr lang="en-US" altLang="en-US" dirty="0"/>
          </a:p>
        </p:txBody>
      </p:sp>
      <p:sp>
        <p:nvSpPr>
          <p:cNvPr id="4" name="Slide Number Placeholder 3"/>
          <p:cNvSpPr>
            <a:spLocks noGrp="1"/>
          </p:cNvSpPr>
          <p:nvPr>
            <p:ph type="sldNum" sz="quarter" idx="14"/>
          </p:nvPr>
        </p:nvSpPr>
        <p:spPr/>
        <p:txBody>
          <a:bodyPr/>
          <a:lstStyle/>
          <a:p>
            <a:pPr>
              <a:defRPr/>
            </a:pPr>
            <a:fld id="{F2977DE1-C19B-4A80-B785-2DD6C87294BB}" type="slidenum">
              <a:rPr lang="en-US" smtClean="0"/>
              <a:pPr>
                <a:defRPr/>
              </a:pPr>
              <a:t>187</a:t>
            </a:fld>
            <a:endParaRPr lang="en-US" dirty="0"/>
          </a:p>
        </p:txBody>
      </p:sp>
      <p:pic>
        <p:nvPicPr>
          <p:cNvPr id="8" name="Picture 6" descr="S:\0Resilience\Army\MRT V 3.0 Devel\Final\Icons\CS_Challenges_Leadership.png"/>
          <p:cNvPicPr>
            <a:picLocks noChangeAspect="1" noChangeArrowheads="1"/>
          </p:cNvPicPr>
          <p:nvPr/>
        </p:nvPicPr>
        <p:blipFill>
          <a:blip r:embed="rId3" cstate="print"/>
          <a:srcRect/>
          <a:stretch>
            <a:fillRect/>
          </a:stretch>
        </p:blipFill>
        <p:spPr bwMode="auto">
          <a:xfrm>
            <a:off x="2878138" y="1828800"/>
            <a:ext cx="3417887" cy="4114800"/>
          </a:xfrm>
          <a:prstGeom prst="rect">
            <a:avLst/>
          </a:prstGeom>
          <a:noFill/>
          <a:ln w="9525">
            <a:noFill/>
            <a:miter lim="800000"/>
            <a:headEnd/>
            <a:tailEnd/>
          </a:ln>
        </p:spPr>
      </p:pic>
      <p:pic>
        <p:nvPicPr>
          <p:cNvPr id="19462" name="Picture 5" descr="CS_Challenges_Leadership.png"/>
          <p:cNvPicPr>
            <a:picLocks noChangeAspect="1"/>
          </p:cNvPicPr>
          <p:nvPr/>
        </p:nvPicPr>
        <p:blipFill>
          <a:blip r:embed="rId4" cstate="print"/>
          <a:srcRect/>
          <a:stretch>
            <a:fillRect/>
          </a:stretch>
        </p:blipFill>
        <p:spPr bwMode="auto">
          <a:xfrm>
            <a:off x="382588" y="130175"/>
            <a:ext cx="684212" cy="822325"/>
          </a:xfrm>
          <a:prstGeom prst="rect">
            <a:avLst/>
          </a:prstGeom>
          <a:noFill/>
          <a:ln w="9525">
            <a:noFill/>
            <a:miter lim="800000"/>
            <a:headEnd/>
            <a:tailEnd/>
          </a:ln>
        </p:spPr>
      </p:pic>
      <p:sp>
        <p:nvSpPr>
          <p:cNvPr id="11" name="Rounded Rectangle 10"/>
          <p:cNvSpPr/>
          <p:nvPr/>
        </p:nvSpPr>
        <p:spPr>
          <a:xfrm>
            <a:off x="3083951" y="927747"/>
            <a:ext cx="2975429" cy="357188"/>
          </a:xfrm>
          <a:prstGeom prst="roundRect">
            <a:avLst/>
          </a:prstGeom>
          <a:solidFill>
            <a:srgbClr val="00B05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86478" tIns="43239" rIns="86478" bIns="43239" anchor="ctr"/>
          <a:lstStyle/>
          <a:p>
            <a:pPr algn="ctr">
              <a:defRPr/>
            </a:pPr>
            <a:r>
              <a:rPr lang="en-US" sz="1900" dirty="0"/>
              <a:t>Strengths of Character</a:t>
            </a:r>
          </a:p>
        </p:txBody>
      </p:sp>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3933" y="1857375"/>
            <a:ext cx="5858405" cy="463399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4818" name="Title 5"/>
          <p:cNvSpPr>
            <a:spLocks noGrp="1"/>
          </p:cNvSpPr>
          <p:nvPr>
            <p:ph type="title"/>
          </p:nvPr>
        </p:nvSpPr>
        <p:spPr/>
        <p:txBody>
          <a:bodyPr/>
          <a:lstStyle/>
          <a:p>
            <a:pPr>
              <a:defRPr/>
            </a:pPr>
            <a:r>
              <a:rPr lang="en-US" dirty="0">
                <a:latin typeface="+mn-lt"/>
                <a:cs typeface="Arial" pitchFamily="34" charset="0"/>
              </a:rPr>
              <a:t>The Shadow Side of</a:t>
            </a:r>
            <a:br>
              <a:rPr lang="en-US" dirty="0">
                <a:latin typeface="+mn-lt"/>
                <a:cs typeface="Arial" pitchFamily="34" charset="0"/>
              </a:rPr>
            </a:br>
            <a:r>
              <a:rPr lang="en-US" dirty="0">
                <a:latin typeface="+mn-lt"/>
                <a:cs typeface="Arial" pitchFamily="34" charset="0"/>
              </a:rPr>
              <a:t>Character Strengths</a:t>
            </a:r>
          </a:p>
        </p:txBody>
      </p:sp>
      <p:sp>
        <p:nvSpPr>
          <p:cNvPr id="34819" name="Text Placeholder 6"/>
          <p:cNvSpPr>
            <a:spLocks noGrp="1"/>
          </p:cNvSpPr>
          <p:nvPr>
            <p:ph type="body" sz="quarter" idx="12"/>
          </p:nvPr>
        </p:nvSpPr>
        <p:spPr>
          <a:xfrm>
            <a:off x="73025" y="1857375"/>
            <a:ext cx="5929313" cy="5029200"/>
          </a:xfrm>
        </p:spPr>
        <p:txBody>
          <a:bodyPr/>
          <a:lstStyle/>
          <a:p>
            <a:pPr lvl="1">
              <a:spcBef>
                <a:spcPts val="1703"/>
              </a:spcBef>
              <a:defRPr/>
            </a:pPr>
            <a:r>
              <a:rPr lang="en-US" dirty="0">
                <a:latin typeface="+mn-lt"/>
                <a:cs typeface="Arial" pitchFamily="34" charset="0"/>
              </a:rPr>
              <a:t>Using a Character Strength too much</a:t>
            </a:r>
          </a:p>
          <a:p>
            <a:pPr lvl="1">
              <a:spcBef>
                <a:spcPts val="1703"/>
              </a:spcBef>
              <a:defRPr/>
            </a:pPr>
            <a:r>
              <a:rPr lang="en-US" dirty="0">
                <a:latin typeface="+mn-lt"/>
                <a:cs typeface="Arial" pitchFamily="34" charset="0"/>
              </a:rPr>
              <a:t>Wrong time, wrong place, wrong context</a:t>
            </a:r>
          </a:p>
          <a:p>
            <a:pPr lvl="1">
              <a:spcBef>
                <a:spcPts val="1703"/>
              </a:spcBef>
              <a:defRPr/>
            </a:pPr>
            <a:r>
              <a:rPr lang="en-US" dirty="0">
                <a:latin typeface="+mn-lt"/>
                <a:cs typeface="Arial" pitchFamily="34" charset="0"/>
              </a:rPr>
              <a:t>Using a Character Strength to manipulate others</a:t>
            </a:r>
          </a:p>
          <a:p>
            <a:pPr lvl="1">
              <a:spcBef>
                <a:spcPts val="1703"/>
              </a:spcBef>
              <a:defRPr/>
            </a:pPr>
            <a:r>
              <a:rPr lang="en-US" dirty="0">
                <a:latin typeface="+mn-lt"/>
                <a:cs typeface="Arial" pitchFamily="34" charset="0"/>
              </a:rPr>
              <a:t>Making others feel like their Character Strengths are not good enough</a:t>
            </a:r>
          </a:p>
          <a:p>
            <a:pPr lvl="1">
              <a:spcBef>
                <a:spcPts val="1703"/>
              </a:spcBef>
              <a:defRPr/>
            </a:pPr>
            <a:r>
              <a:rPr lang="en-US" dirty="0">
                <a:latin typeface="+mn-lt"/>
                <a:cs typeface="Arial" pitchFamily="34" charset="0"/>
              </a:rPr>
              <a:t>Using your Character Strength in a way that makes others feel bad</a:t>
            </a:r>
          </a:p>
        </p:txBody>
      </p:sp>
      <p:sp>
        <p:nvSpPr>
          <p:cNvPr id="20484" name="AutoShape 2" descr="data:image/jpeg;base64,/9j/4AAQSkZJRgABAQAAAQABAAD/2wCEAAkGBxQTEhUUExQVFRUXGBgaFxcYFxgXGxoXFxoaGBoaHRsYHCggHholHBcaIjEiJSkrLi4uGB8zODMsNygtLisBCgoKDg0OFBAPFCwcFBksKywsLCwrLDcsLCwsLCwsLCwsKyssLCwrLDcsNysrNysrKysrKysrKysrKysrKysrK//AABEIALgBEwMBIgACEQEDEQH/xAAbAAACAwEBAQAAAAAAAAAAAAACAwABBAcGBf/EADwQAAECBAMFBgUDAwQCAwAAAAECEQADITESQVEEYXGBkSIyobHR8AUGE8HhQlJiFHLxBzOSwiOCQ1Oi/8QAFgEBAQEAAAAAAAAAAAAAAAAAAAEC/8QAGBEBAQEBAQAAAAAAAAAAAAAAAAERIUH/2gAMAwEAAhEDEQA/AProS/CH4HB3e+sCkdIsCMtqUSK33WPW3XrByZqTR2VoaH8jeKRPpxRlhfZIdIu+R3b98FGpLlh3fP8AHnwuwwH08PdLp/afsfsesWFg7uPvyghiS8WQOW+0SWwvECcQ8/5F/LzghX0SavT9INeb36v9gQLXpDlGCCQ32gpbPFBO6NK9nbMU6c4QlTVIbyO+CrRKzN9+Q09+kNVJByfxEUUxcs9NIAQkixpoXPjfzhe0TmFO8bPbi+njGtagkEmwvn7L0hciVUqUGUaNdh+3138oIqSjCPM5knP3uiM8N+g3dpuy6ZcorFqGGt4GolNM4z7QCSEi5D8BrxyH4MPnTMIe+gGZyELky2vVRqTv3bhYcIC0JI7uWRr0N/OLRtIdlApO/PgRTk7w4JcNBKRllnBArIaMgTiP8Umu86cB58IXtSiOyg4VK4EAZmvhk5tD9mmAAJKSgCgeo/5fcgQDCiKCciKb4YxijAJKGcggDMG3W48eEEiYG7VH1t19YCYcRKQKC535D15QxVIAZqDESYASiO6QndcdPRoL6pFFBv5Co55jo2+CgmkDj99IVgphLF6qpf39oYBiOIVT+k5bz9v8xZRWClhDWPI1HqPLdB/UADq7O93HXLmBFqhc5TB9Pf4gjQFcOoiR8v8Ao0mqgQTcBgB4eOd4kTTFp9jOGFb2/MAkRU4VCQHJz/aNXHsxVRJqwLanQa8dPSGAZAU5xUtJAbvDM2PWx3WtFpULZwQY+0GEvwiiRFKUeflv9+sBEpNQmrXc23A3frypDUzQ+E9k6H7Ma8oqWm3t31hqpYNCHGhgKQHhoFaQgSCnunkS/jceMCqYR2T2SbmlBu3nLmdxI1zhioO6m/8AIg+Q86ZFxTeKRQUo0EEvkILBJlA92nlFqSUioprlF7RMwIUUioBYb2Jjyfyv8WmzcUuepTFlJcd4ftBOTkcnhha9Gg/UIV+kPh3n9/2HEnMM4G7mnpAp2UJJKOyTUi6SdSPRoraJmFJxpNjUVFrOLU1Yb4gL4d8QlzQTLWFMWNwx4GNalgB9L7hHOPlbaBJmlbqUg0UQkhIBNFF2NL2yIq7x79Jxf2ir3BOXIefCLSMyUOcdn7oaw3jU8shxoT6saNpUfiNi0v7yiwnSkBUuDmLwgkmMs2WRVJwnw5gwtE8lisEgZgU4kVIgipEk1Ubnw3cIcskQ9CwRRm1gSqAyuQaU96ekRc4gWr7q1/ONKkjOgAfpETclmJpwHrr+IBMpIFve+HFLwK0aQpKiFawDEy4XNNWFs+GnPyfdDFTKUvoYUhNN+ZHvwiNFGWGJFHNxTmcjFpUcw/C/T3wi1mIK28d0NFpU9mPvwgcOI/xT4q9B58IGdlbEaDdqeA9BnESvCAkdoCgyPWx8IBhTEhZ2hObvwMSAxzF4WAqo0Ah8pDUuTc+8hlGWSlSS676iwbJrtGuUoFiDTwgDKTaKXKBv74EWgwB9s+sLnT2BOXCKhSzhN3GQJq/35txjRLWk51zu/N4zbNLzVc76Dd7/AANP9O9SOGo5isA5BhiRCPpKFu0NDQ9RTy4wX9QGq4OhFeAGcA2cpt5Nh7yEXLQAGu93zMBKlm6u8d9hoPX8RoIpSCM4k/tLcaj8cukMRPAPaGDee6eeXNoMpYRSpmEOeQ1OnGAw/Mm2/TlhKarUpISlip64rJrlfpHhdr+IL2Wama3aSWwrUVYklJSompa5Z7OKWf2nxXZ0okKmYXw9pSRZqgtmwSpVt5jn/wAw7XIKCmVLCQopIP8A1qaVyhvD10z4T8TRtElM6W+FQtmCLg7wYZ8RK0yZqpYdYQsoAzVhLc3jx3+mnxIAK2Y0utB1oMQ4sARzj3ZmsNTlxgrlfy1LKpKFBsSSqrUIDhlHEDm7iod4918C2hYQUTklKkFnxBYYhw5ADC4e1Lxzv4uibsm0TkJJKVKKms4X2g3VuUfR+UvjqxtQMwnDNAllzY/oPWnBRhakdKBHF+nukEm0Z1S60LG+7pC520lNCL5i3E5gBjrBRqBWcOQv6e8uUa0JyhOzqDDCXGozOZh5L3eASvZBdJwnd7rCcSg7h+Hp6RtZrQClPQUJ3dT4wQpACrEEJOWuQ5efCCVBKlClG0IJB6whS1DLF0B9D4QBKTviBMRCweIyNxyvCNqU/ZBvfhpz8n3QC3Mw5gC2XP3lxglYhZj0B9D4QaNoa/hBqY2grKFvTPofGDBADmmvDWDmJGGznWM6EFSqVSlnBNzdnbK9XyiCpBJJJDE5aDIffnuhpAgwQ+YO/PpQ8jC1pIgRYxa++kXAB/YMSGKyLD+2gUK5HUe6w5MU9QAPCABS2qbai3MZcniSk4u21P0j7/3HwHExYD27oPU68BBBNaOD7vlAaJaMyOEaUJjKjasPeHMW6ZeMP/qQRQu+fpBDiWDm2ZjKl19pSafpBy3n+R8OsT6mNv2i28g+QPjwrqakApOIaKAyN+ufPrD0TUqDChzBofyN8BEIcVHD/OUUGtVC8ZUqxHFVh3R9+J8BxMWApTh3SDc5kXD6DxMNCeR0gDSrLKOe/OPy1LkYZ0pLIUSFJySTUN/E1pk0dCSmMvxrYRPkrlGhUmhOShVJ6iCuS7FtBlTETEFlIII03jgQ44GOu/DdvTNlImsQFpBD2D5E5F6VaOQbRsykLKFjCpJYg5ER7/8A05+JjCrZ1GodSN4PeTyNeZ0gzKV/qLsDolTgKglCiNFDEnkCFf8AKPCiOyfGvhgmyJstNMSCwamIVTTLtAVDRxx9Q3r9oQdc2Ha8ciXMJbEhKj0BPi8GkE1N9NBpxzPLSPifI+0/V2ZKSX+kohs/3J5AktvG6PSKTnBWMyWLpJSdRnxFQecOlbWU0Wlx+5L+Kb9HhgQ8GJMQH9dOHEC6d1eVM90VKSak3N92g5ebxlVsyVKJs1ARcqGe9t9L7oZ9SYm4xjUUU29NjyL7oIfMVlFNElTEr7pdr6g6EXB4xCmKM21ME2fJIsXNAxuOIycwlOzFNjiJqol3J4k26NSHSe0cZtUI4Zq55bv7oc0RWaQEWIY76e+UNVLAtEwhqh91xC1S2FCABUg+t4qBmHmTQevK8MlysKWHX78c33xn2ec/aVQnuvQNuNnOl+kaX0gBUzWhf0d7briGFEUhbAk0ABJO4XeChdQskf8AL8RIzf08xfaxqQ9ksCwyvm0SJqkCYH0LVBp4ab7RFLxdkW/Uft6+2k/tdgZVJ/aNxyUfAV0exJwd2o0N+ufPrANAwjhBg6wlM7JnPusHLXR4Ay3vKEfSdTAlI/URm+XHfcbqQWPF3ak56DWNMpAAZvzvgKTMw95NBmkU6XHlvjTLUCHBcHMVEDAfRDkpOEm7WPEWPG8A7DCVqJOBJYsMRH6Un/sfC+jybPUAxZ8mtzzAhkmWyRm9SdTrFQxmDMwAAEWkvQh4jwSZRZwPYgBXKOVdx9fXrCsVWsc9Rv8AT8Q+ZMYanIQMiXrUmpO/35REeS+fvhIwonpHdZC94PdPI0/9hHj9i2hUtaVoLKSoEHePt6x1f43sBm7PNQK4kFgf3CorxAjkiPGNRHavh+1pmy0TE91aQobny4g05Ryn5t2H6O1TEJoCcaf7V18CSOUff+Q/jgQTs67KJMr+7NHO/WGf6ibCwlTv1F0LP/6T0GIRFeb+V/if9NOBdkK7K+D0U24+BMdQUvW2ot+BHG1COhfJnxYTZQlqV/5JYZjmkUCuQYHhvgPRgRc3R6nwGvH3lGcBj2aE5ZHeRw0aBnTil8QZ/wBQqPUcw0RWxKA263KIEwmVNfO8PBeKETJaTU3GYoRzFWhEyYvuvjTmQAFNpkCTubcI07VMwhzXIDUnKJsshk1qTU8ffkIgoKBtllYjiLiCUIKbKBZw7WNiOBFRClJULdob6KHOx5txgiiIzzu0QjK6uGQ557uMPVtAGuLJJoSdBkeIcCKRKYVLk3OpPtuAgaDjYxYlAClN2XjblBkMBa+rQJGUVVk0cwgnEcIqAxUcibpT5KPAaw2YcIe9aDfkPeUJTsoDYVFKrkiyi7klNr6VtWIGKWdw6/aJCVJm/sQd+Ih+WAt1MSAyIGENzJzJOZg0B+MLbnEGkFaZ0kGlPflCZjo3uWANyTkD7oCXivqYRU0uTDNjDqxrDE0A/aNP7jnwAycgzZEgX72b0PTSHlVYYpiKiFjZ1A07SdCajdofCAl4rGByy4xCoOztqDQjQ/mAlSyTi/4+vH86xQ+QjM38t0EEEGlPekNAMRoBRWR6wwz6O9B7+8RI5wgDGqnZA6FQzIOQ9mgeI0SJZPaNDkN3rGmXLhMuaR3hzFuYuPLfGb47tU1En6skBRSQVAh3Rm1cr8AYqPqpEck+YtiEvaJyGZIUSHyB7Q5AGOofCPikvaElSDRJAL5YkhX3bikx5D/UXYXWicKp7kxv3CqR0oeAEIPCylkEKBqCCnIhqg8Y37b8YnTwBNmKUBUAsB0AAjOoRRTSKhajGn4Tt5kTkTHse1vSaKHTyEZjL08YWCFFrNca7oDs+JKU41FkmxNgDQE9Ryj5Pwv4z9Sd9FQAWMeIB6YQA3EKCxvGExn+HbdMmbIiYgfVCUmXNkEDtAUdJZ8TEFswbPHm/lz4gEbYha6AkpJUXIBBSHOooHiNPfr2NORw8LHlC1T1JPaFNRUc8x5b43q/xGDae0cAqP1Hdpz8niEDsrLViNv0+RPvLjH0cOkYv6YEUOE7vuLQUuapPeFP3Jr1AqPGBTikxQMEtYNQQRuhCkk0s99w/NhzOUEAtIWcRsHwjzV6bhvimULHENFHyUPu/GCWNKNFykRVUmcCW7p0LDobHlBYNYikAuDbSMe1YgQiWo4lO4JNEi5BNUl2A4ktSIDxYi+QcJ/7HwYcDrBhoQJwBZScBsAe7pRVm4sd0aUgg20gose+Kgkl4qKmPkS5SgOyer+Cqnq/ERZWMwQo5HPpQ8oNBbX85whafqHCzp/VvbLhr0ziKJJxEG6Rbe36uGnXSNEtngPpEd3pXwMXc6HQ0/zygNSF1huLSMdR6xalE0Bvc6DM8ch6AwGonGWoQLk+Q+/TWGpQoChChvoeturQhBagDAe/ZhgmERUNlzQotnmLEcRDG0rGZIBAeum7gbwUyapKeyQonuvQvva4HK0QDNU5wAn+RGQ0G8+A5Q2lgGa3AQmTKw0dzmcydYalMBolJ8HiJ1t7zhQhhWAHMVHhPnDYF7KSZSimVP7yQaAirEft05jKPobB8xydolf0+0gIdISJgNCRZReynq9o9HtewonoKZoxA6GxFmOTP56xzL418MOzzVSyaXSr9ycjx1hAvbdmMqYpCrpUx03EbjfnAMGhSphNySwYVyGUELVPu8VCJxNhc29Yn00hLX9YuUH7RzoOHrBPBXqf9PtrKZkyUC4UMaU/yTdjqx8Lx5fatqxzFqVRSlEl71MfS+W5wl7TKWThSFVOgIbpWM/x3ZgidMQWICixGhqPAiIrpcnbQrZ5a0/qQlgNWt18oZIlYU6k3O/00jzHyCtUySQ7/SV2Qf2qq78XH+Y9UZzEAhjoftryiByE5CLrFYvCLG9t0UrNPQKqsRpc6DQmrV1ipRUkOsOTdSatua7cIdgxK3JtvVn0830guUQLCgqoIMETA/SBOYOooYUqYpNxiGoYK5ix5NwigpiwkEmwqeUK2SWQ61DtruP2gd1PIeJJzhaD9Rf8UMTvXcBjZr8WjUsmIByYj0jMvZiO4cI/azp6XHIiNQMW8FYvrqFDKc6hYI8WMXGoywdesSCPk4gaA8VaPnxOXXKHiWwpQWjPshSHSLiqnoXIuzaAAbgGpGlGjwUaFAffdF46Mzjy3xS0UhRUAC5YAOTugCmrwjVywBuToIkqYMiSf1ZF94uBASFdr6hDFmSDkPU0fgBlDZgBNWPB/OCGJUWcWi1KesKBI3jofQwwKDUgo/qMHNBfcIkivaPLcPU59MhCVEqLfpSep/HnD0RRsYEB4zqSpJp2vA/mGSlQQVBAInDnm+W5oFC8ZfLL155buMDtYx9nS53Xbe/lAJCkmtRuuOIz5QGkqIj5nzL8IG0SiAwmJqg780voY+kmaCHBfnnBAvVxBHIAkgkEMQSCNCIufhW2EYWoutFEWIHnvj1Xzz8Hr9eWKn/cADs36/XlHkQWAAiiYoiVaxolJAyveBnSP2wFRnnKJ7PXhFqmlIqIGSeucQes/wBPdrwTzLyWnxTUeDx0CbKCrgGOWfLU3DtUk/zA60+8daMB8malSD2TiTobjn/mC/rQWQlws5G436Gmm6NW1qABLtGHZtncErDlVSDkMhy83iNNyEMAIjPCEBSe6cQ0V9lX6vDJW0Ali6VaHPgbHkYIvBC9pmYRRio0T/d6XJ3Aw1RhKSCcXEJ4G55+QEVC0bIkADMfqsok1JcVqaxCVA17Y6K9D4c4Ylbh4ExGg4weWtDzBFqRUwsK+8utYNcoKuLWNiOBFRGVBUCyWUlNGsX00LDhU3pAH/RpNVAFWZ95C0SGCcnMKB0wq+wiQ4PlFAJ7Q4F6jgQXhrKTljGo7w4gUPJjugUjrGpAiQLTtAI7NfsdDvjMe2XukGmhOu8DLrpE+KICiyQxbtGxA0ceVYqWSgMRzD+IuIocTvaGKhX1sQozaiCSIA8eloGYtyAmhzNmHqYUpRFg5PdHvKGSUYRqTc6mA0bOcLWh4D1EYlb4ZKUf0k8IDagRU2ZhGpy4wpO1kd4MMlC3TLxhKF4jiI/tarDjAapVAz1zOpziTPOAEXj1iomAXsdRf884A7QU94ONU+mR68ovCYGVUvkLUufxEU7ZiC5LKxXzDHLeK+ceC+Z/gn0F40B5SjT+J0O7SPdGUCSQ6TqLHiLHjffCtoSChSJoBSQxIFGzJGXkNYDmIVBGZH1fiXy1NQv/AMQMyWapIZ23+sfH+I7HNScKkKS93Bt+YqMwViLm1h6+/vEUjMUi06R9L4P8KXtEzAhgQHJNgPZgjP8ACJhE+U//ANiK5d4Zx2UTBrHwPg3y1K2cOWXM/cR5CH7akpACFEElgk1TqaZMNIinKP1F/wAUnqchwF+LaRpIjJsiggBCgUnfUE/3al82J0jazwUlJe0RaAQQQCDd6+EGERFKAqcvfXdBGWZLV3EKoQ5Cj+nQKuHtnmwpDvrBwD2TZjY8DY8L7oIA3LAm+7QDh6mBWXoQCDfToYoNW+KBeEYSKJP/AKmo63HiN0UmcHZXYOhZjwNjwvuiKdtExhRnNBx14AB+ULAZh7f1LwtKySFMSDRJ0TrzvwAgpybQIYmXxiRmwL18ouJoSgQqdtLMEd42+5O4eLgZwr+uTYhWM0CGqTuanN6ZtDJGx4TiVVRvfoHyHqc4oKVIYb7ubk6w8Ic1f8waEQaecBlnbGHdNDuseIz898ImHCO0/EOfC491j6DxmRMCi+X6d+/hp10gB2ZFHNz4DT7n8CDV4RBIFcJwng46QEuY1FUO/unnrxaAMIgkpaGJQ9i14XOc9hJbU6DXjkN/OAtKsXAUfIn8N14QZlPWx3Z8YHCzAMALCGJ0eApJ16i3491i5aXMNlmFzwwJsfP820gGTVjujMcwNff2gUMA2UZgtQqoVNyKjg4yENxYhTKCC+oHghM3QmWxglQVc0BIKkHCdBYk6ptzDHfAy5uHv5mqrpJ+2jHRoUFPW+nrz8uMPQYDxXzxKlpnpMtnUntAAAPrxj5vwP4udnmiYA+Shqk3HlGz552XDOSoAAKTRhSl/YjzomtcRUdj2XbUTJaZiVAgh+HGA2dOM4yGFkjdrxN+DRz/AOS/iB+uJJPYXcZPkObR0zC0QUtQIYgRm+mpP+2rD/FQdPIO45Fq2jStMAoxKpf9aP8A5B9M6nungq3VidIpRxL/AIpPVX4fqRpAbWs4cIYqVQPUVuTuAr0GcJTsRlt9EsB+hVUnfqknUUc2MVG0wJjPK24d2Yky1b+6T/FdjwLHdGpngEqEBNGLsfu725OfM266Q803a5xJQZye8b7tBy83gBEgDu9MuWnlugAuvaGE77PuVbqx3Q0GJiehtAWW9vFQr+lTliG4KUB0CmiRTXwFS1HtKHaVZ/0i/XfGtE1abHGMwTUcFG/A63ijUg6ed4ii59+MZVp2fbAp2Nssxy9iNMovHypuzBTOKixqCOBFognTE9kMsl8JsRqVCygNQ2QasND54K1FIsO8a2aiRvLchxEOw009IXsq0hISLiqnDHEakqFwTDpiooNBgJqHs29z+IKUX9YdNnJZgzNe294D5m0KKO7qABWpOQ04igvGiTNYnEDiJ68OGkJ2YY1FZsKSwXoDckaq8BTWN+AEMR1zgFJL/wCIMjrCzLKe7UaKfwVfz5RQmh8wrQsCw8xvEA6WlquIkk4ziV3R3Rqc1enWEK7XZBYfqI005+u6NKVcABQekBZAyvAzJAypAk1vDUqrAZiSCyqaGAmzH7ItnlTSNG17QAk5mwGu7rGROxqAdJD3INATuao8YaNKZdmEMMpvfrCJW1ZF0q/aftkeRpGtEwGIPjfM/wAO+tJNO0ntJ5XHSObTpoAreOyzEhiY8lt3yojaFGahWAi1HCjUFRbpSLEeL+GIUlaCii3BG8x2GVtTgfUGFRA4E7jblePI/Dfk5aFhS5iWSXo8eyWsMzUazO/KKDeAKYziSoVlKH9irciKp8RuhO0bTjIkKdBV3naqRcJNjiNNWxUEQXs6cavqGxDIH8P3f+xY8AnfGlJ3xSXztEare84C1soVDjNx6wj+mKP9ssP2GqeWaeVN0aFWjPPmkAln0GpJoPzAAvbAF4VgpZnLulzVIxC2tWNqRpCxkX974RKlFKS7FRqp6Anfuy4CAOzhP+2cG66ej9k8KbjAaVGImPhzpqwrtAg0riATTIG19WNY+l8PWpSU4wymrq9chaJq43AjdEj5s3aJuI/TQlSXIBJZ2oeTvEiprGlQPd68rQbAZ+8oqJEaVOnMCasPPJuJhclRFT3jQ7gKhI3b9eUSJFQ1RBZ+tiOBEGmYRcYhqBXmM+XSJEiaHoU9iDpGeZMxKw3SkjFvarcMzyGsVEijdLQwtxhidIkSAtVNYy7UtLNhxFxhTmVZAaHfkHiRICkSlJF8euRfcTlxyziSdoegFrioaKiQBTJzvBoUIkSATJSVkK/SO79z6buMb07xEiQA7RId0qS3GMapSkVHaH7S9OCvV+IiRIlIGdtgmYZacQJ7wIZk5n7BtXyMfUloASBkAw0GkSJFhV4oBRiRIISuZgBOXvxygZUhwfqAFSqqDONw4D1OcSJBUViRVJBSKso24KuOb8oOVtyC1cJNgrN9DY8QTEiRNMNXMrGeUrGt/wBKKDeqxPIU6xIkVGhZHvWFuL0ESJAUE0Zn1+4j522bGMQ+m6FWYE0FyRmAzM1HNtJEiVWyWhgAAwFAARYRIkSGJr//2Q==">
            <a:hlinkClick r:id="rId3"/>
          </p:cNvPr>
          <p:cNvSpPr>
            <a:spLocks noChangeAspect="1" noChangeArrowheads="1"/>
          </p:cNvSpPr>
          <p:nvPr/>
        </p:nvSpPr>
        <p:spPr bwMode="auto">
          <a:xfrm>
            <a:off x="57150" y="-1677988"/>
            <a:ext cx="5324475" cy="3508376"/>
          </a:xfrm>
          <a:prstGeom prst="rect">
            <a:avLst/>
          </a:prstGeom>
          <a:noFill/>
          <a:ln w="9525">
            <a:noFill/>
            <a:miter lim="800000"/>
            <a:headEnd/>
            <a:tailEnd/>
          </a:ln>
        </p:spPr>
        <p:txBody>
          <a:bodyPr lIns="86493" tIns="43247" rIns="86493" bIns="43247"/>
          <a:lstStyle/>
          <a:p>
            <a:endParaRPr lang="en-US" dirty="0"/>
          </a:p>
        </p:txBody>
      </p:sp>
      <p:sp>
        <p:nvSpPr>
          <p:cNvPr id="20485" name="AutoShape 4" descr="data:image/jpeg;base64,/9j/4AAQSkZJRgABAQAAAQABAAD/2wCEAAkGBxQTEhUUExQVFRUXGBgaFxcYFxgXGxoXFxoaGBoaHRsYHCggHholHBcaIjEiJSkrLi4uGB8zODMsNygtLisBCgoKDg0OFBAPFCwcFBksKywsLCwrLDcsLCwsLCwsLCwsKyssLCwrLDcsNysrNysrKysrKysrKysrKysrKysrK//AABEIALgBEwMBIgACEQEDEQH/xAAbAAACAwEBAQAAAAAAAAAAAAACAwABBAcGBf/EADwQAAECBAMFBgUDAwQCAwAAAAECEQADITESQVEEYXGBkSIyobHR8AUGE8HhQlJiFHLxBzOSwiOCQ1Oi/8QAFgEBAQEAAAAAAAAAAAAAAAAAAAEC/8QAGBEBAQEBAQAAAAAAAAAAAAAAAAERIUH/2gAMAwEAAhEDEQA/AProS/CH4HB3e+sCkdIsCMtqUSK33WPW3XrByZqTR2VoaH8jeKRPpxRlhfZIdIu+R3b98FGpLlh3fP8AHnwuwwH08PdLp/afsfsesWFg7uPvyghiS8WQOW+0SWwvECcQ8/5F/LzghX0SavT9INeb36v9gQLXpDlGCCQ32gpbPFBO6NK9nbMU6c4QlTVIbyO+CrRKzN9+Q09+kNVJByfxEUUxcs9NIAQkixpoXPjfzhe0TmFO8bPbi+njGtagkEmwvn7L0hciVUqUGUaNdh+3138oIqSjCPM5knP3uiM8N+g3dpuy6ZcorFqGGt4GolNM4z7QCSEi5D8BrxyH4MPnTMIe+gGZyELky2vVRqTv3bhYcIC0JI7uWRr0N/OLRtIdlApO/PgRTk7w4JcNBKRllnBArIaMgTiP8Umu86cB58IXtSiOyg4VK4EAZmvhk5tD9mmAAJKSgCgeo/5fcgQDCiKCciKb4YxijAJKGcggDMG3W48eEEiYG7VH1t19YCYcRKQKC535D15QxVIAZqDESYASiO6QndcdPRoL6pFFBv5Co55jo2+CgmkDj99IVgphLF6qpf39oYBiOIVT+k5bz9v8xZRWClhDWPI1HqPLdB/UADq7O93HXLmBFqhc5TB9Pf4gjQFcOoiR8v8Ao0mqgQTcBgB4eOd4kTTFp9jOGFb2/MAkRU4VCQHJz/aNXHsxVRJqwLanQa8dPSGAZAU5xUtJAbvDM2PWx3WtFpULZwQY+0GEvwiiRFKUeflv9+sBEpNQmrXc23A3frypDUzQ+E9k6H7Ma8oqWm3t31hqpYNCHGhgKQHhoFaQgSCnunkS/jceMCqYR2T2SbmlBu3nLmdxI1zhioO6m/8AIg+Q86ZFxTeKRQUo0EEvkILBJlA92nlFqSUioprlF7RMwIUUioBYb2Jjyfyv8WmzcUuepTFlJcd4ftBOTkcnhha9Gg/UIV+kPh3n9/2HEnMM4G7mnpAp2UJJKOyTUi6SdSPRoraJmFJxpNjUVFrOLU1Yb4gL4d8QlzQTLWFMWNwx4GNalgB9L7hHOPlbaBJmlbqUg0UQkhIBNFF2NL2yIq7x79Jxf2ir3BOXIefCLSMyUOcdn7oaw3jU8shxoT6saNpUfiNi0v7yiwnSkBUuDmLwgkmMs2WRVJwnw5gwtE8lisEgZgU4kVIgipEk1Ubnw3cIcskQ9CwRRm1gSqAyuQaU96ekRc4gWr7q1/ONKkjOgAfpETclmJpwHrr+IBMpIFve+HFLwK0aQpKiFawDEy4XNNWFs+GnPyfdDFTKUvoYUhNN+ZHvwiNFGWGJFHNxTmcjFpUcw/C/T3wi1mIK28d0NFpU9mPvwgcOI/xT4q9B58IGdlbEaDdqeA9BnESvCAkdoCgyPWx8IBhTEhZ2hObvwMSAxzF4WAqo0Ah8pDUuTc+8hlGWSlSS676iwbJrtGuUoFiDTwgDKTaKXKBv74EWgwB9s+sLnT2BOXCKhSzhN3GQJq/35txjRLWk51zu/N4zbNLzVc76Dd7/AANP9O9SOGo5isA5BhiRCPpKFu0NDQ9RTy4wX9QGq4OhFeAGcA2cpt5Nh7yEXLQAGu93zMBKlm6u8d9hoPX8RoIpSCM4k/tLcaj8cukMRPAPaGDee6eeXNoMpYRSpmEOeQ1OnGAw/Mm2/TlhKarUpISlip64rJrlfpHhdr+IL2Wama3aSWwrUVYklJSompa5Z7OKWf2nxXZ0okKmYXw9pSRZqgtmwSpVt5jn/wAw7XIKCmVLCQopIP8A1qaVyhvD10z4T8TRtElM6W+FQtmCLg7wYZ8RK0yZqpYdYQsoAzVhLc3jx3+mnxIAK2Y0utB1oMQ4sARzj3ZmsNTlxgrlfy1LKpKFBsSSqrUIDhlHEDm7iod4918C2hYQUTklKkFnxBYYhw5ADC4e1Lxzv4uibsm0TkJJKVKKms4X2g3VuUfR+UvjqxtQMwnDNAllzY/oPWnBRhakdKBHF+nukEm0Z1S60LG+7pC520lNCL5i3E5gBjrBRqBWcOQv6e8uUa0JyhOzqDDCXGozOZh5L3eASvZBdJwnd7rCcSg7h+Hp6RtZrQClPQUJ3dT4wQpACrEEJOWuQ5efCCVBKlClG0IJB6whS1DLF0B9D4QBKTviBMRCweIyNxyvCNqU/ZBvfhpz8n3QC3Mw5gC2XP3lxglYhZj0B9D4QaNoa/hBqY2grKFvTPofGDBADmmvDWDmJGGznWM6EFSqVSlnBNzdnbK9XyiCpBJJJDE5aDIffnuhpAgwQ+YO/PpQ8jC1pIgRYxa++kXAB/YMSGKyLD+2gUK5HUe6w5MU9QAPCABS2qbai3MZcniSk4u21P0j7/3HwHExYD27oPU68BBBNaOD7vlAaJaMyOEaUJjKjasPeHMW6ZeMP/qQRQu+fpBDiWDm2ZjKl19pSafpBy3n+R8OsT6mNv2i28g+QPjwrqakApOIaKAyN+ufPrD0TUqDChzBofyN8BEIcVHD/OUUGtVC8ZUqxHFVh3R9+J8BxMWApTh3SDc5kXD6DxMNCeR0gDSrLKOe/OPy1LkYZ0pLIUSFJySTUN/E1pk0dCSmMvxrYRPkrlGhUmhOShVJ6iCuS7FtBlTETEFlIII03jgQ44GOu/DdvTNlImsQFpBD2D5E5F6VaOQbRsykLKFjCpJYg5ER7/8A05+JjCrZ1GodSN4PeTyNeZ0gzKV/qLsDolTgKglCiNFDEnkCFf8AKPCiOyfGvhgmyJstNMSCwamIVTTLtAVDRxx9Q3r9oQdc2Ha8ciXMJbEhKj0BPi8GkE1N9NBpxzPLSPifI+0/V2ZKSX+kohs/3J5AktvG6PSKTnBWMyWLpJSdRnxFQecOlbWU0Wlx+5L+Kb9HhgQ8GJMQH9dOHEC6d1eVM90VKSak3N92g5ebxlVsyVKJs1ARcqGe9t9L7oZ9SYm4xjUUU29NjyL7oIfMVlFNElTEr7pdr6g6EXB4xCmKM21ME2fJIsXNAxuOIycwlOzFNjiJqol3J4k26NSHSe0cZtUI4Zq55bv7oc0RWaQEWIY76e+UNVLAtEwhqh91xC1S2FCABUg+t4qBmHmTQevK8MlysKWHX78c33xn2ec/aVQnuvQNuNnOl+kaX0gBUzWhf0d7briGFEUhbAk0ABJO4XeChdQskf8AL8RIzf08xfaxqQ9ksCwyvm0SJqkCYH0LVBp4ab7RFLxdkW/Uft6+2k/tdgZVJ/aNxyUfAV0exJwd2o0N+ufPrANAwjhBg6wlM7JnPusHLXR4Ay3vKEfSdTAlI/URm+XHfcbqQWPF3ak56DWNMpAAZvzvgKTMw95NBmkU6XHlvjTLUCHBcHMVEDAfRDkpOEm7WPEWPG8A7DCVqJOBJYsMRH6Un/sfC+jybPUAxZ8mtzzAhkmWyRm9SdTrFQxmDMwAAEWkvQh4jwSZRZwPYgBXKOVdx9fXrCsVWsc9Rv8AT8Q+ZMYanIQMiXrUmpO/35REeS+fvhIwonpHdZC94PdPI0/9hHj9i2hUtaVoLKSoEHePt6x1f43sBm7PNQK4kFgf3CorxAjkiPGNRHavh+1pmy0TE91aQobny4g05Ryn5t2H6O1TEJoCcaf7V18CSOUff+Q/jgQTs67KJMr+7NHO/WGf6ibCwlTv1F0LP/6T0GIRFeb+V/if9NOBdkK7K+D0U24+BMdQUvW2ot+BHG1COhfJnxYTZQlqV/5JYZjmkUCuQYHhvgPRgRc3R6nwGvH3lGcBj2aE5ZHeRw0aBnTil8QZ/wBQqPUcw0RWxKA263KIEwmVNfO8PBeKETJaTU3GYoRzFWhEyYvuvjTmQAFNpkCTubcI07VMwhzXIDUnKJsshk1qTU8ffkIgoKBtllYjiLiCUIKbKBZw7WNiOBFRClJULdob6KHOx5txgiiIzzu0QjK6uGQ557uMPVtAGuLJJoSdBkeIcCKRKYVLk3OpPtuAgaDjYxYlAClN2XjblBkMBa+rQJGUVVk0cwgnEcIqAxUcibpT5KPAaw2YcIe9aDfkPeUJTsoDYVFKrkiyi7klNr6VtWIGKWdw6/aJCVJm/sQd+Ih+WAt1MSAyIGENzJzJOZg0B+MLbnEGkFaZ0kGlPflCZjo3uWANyTkD7oCXivqYRU0uTDNjDqxrDE0A/aNP7jnwAycgzZEgX72b0PTSHlVYYpiKiFjZ1A07SdCajdofCAl4rGByy4xCoOztqDQjQ/mAlSyTi/4+vH86xQ+QjM38t0EEEGlPekNAMRoBRWR6wwz6O9B7+8RI5wgDGqnZA6FQzIOQ9mgeI0SJZPaNDkN3rGmXLhMuaR3hzFuYuPLfGb47tU1En6skBRSQVAh3Rm1cr8AYqPqpEck+YtiEvaJyGZIUSHyB7Q5AGOofCPikvaElSDRJAL5YkhX3bikx5D/UXYXWicKp7kxv3CqR0oeAEIPCylkEKBqCCnIhqg8Y37b8YnTwBNmKUBUAsB0AAjOoRRTSKhajGn4Tt5kTkTHse1vSaKHTyEZjL08YWCFFrNca7oDs+JKU41FkmxNgDQE9Ryj5Pwv4z9Sd9FQAWMeIB6YQA3EKCxvGExn+HbdMmbIiYgfVCUmXNkEDtAUdJZ8TEFswbPHm/lz4gEbYha6AkpJUXIBBSHOooHiNPfr2NORw8LHlC1T1JPaFNRUc8x5b43q/xGDae0cAqP1Hdpz8niEDsrLViNv0+RPvLjH0cOkYv6YEUOE7vuLQUuapPeFP3Jr1AqPGBTikxQMEtYNQQRuhCkk0s99w/NhzOUEAtIWcRsHwjzV6bhvimULHENFHyUPu/GCWNKNFykRVUmcCW7p0LDobHlBYNYikAuDbSMe1YgQiWo4lO4JNEi5BNUl2A4ktSIDxYi+QcJ/7HwYcDrBhoQJwBZScBsAe7pRVm4sd0aUgg20gose+Kgkl4qKmPkS5SgOyer+Cqnq/ERZWMwQo5HPpQ8oNBbX85whafqHCzp/VvbLhr0ziKJJxEG6Rbe36uGnXSNEtngPpEd3pXwMXc6HQ0/zygNSF1huLSMdR6xalE0Bvc6DM8ch6AwGonGWoQLk+Q+/TWGpQoChChvoeturQhBagDAe/ZhgmERUNlzQotnmLEcRDG0rGZIBAeum7gbwUyapKeyQonuvQvva4HK0QDNU5wAn+RGQ0G8+A5Q2lgGa3AQmTKw0dzmcydYalMBolJ8HiJ1t7zhQhhWAHMVHhPnDYF7KSZSimVP7yQaAirEft05jKPobB8xydolf0+0gIdISJgNCRZReynq9o9HtewonoKZoxA6GxFmOTP56xzL418MOzzVSyaXSr9ycjx1hAvbdmMqYpCrpUx03EbjfnAMGhSphNySwYVyGUELVPu8VCJxNhc29Yn00hLX9YuUH7RzoOHrBPBXqf9PtrKZkyUC4UMaU/yTdjqx8Lx5fatqxzFqVRSlEl71MfS+W5wl7TKWThSFVOgIbpWM/x3ZgidMQWICixGhqPAiIrpcnbQrZ5a0/qQlgNWt18oZIlYU6k3O/00jzHyCtUySQ7/SV2Qf2qq78XH+Y9UZzEAhjoftryiByE5CLrFYvCLG9t0UrNPQKqsRpc6DQmrV1ipRUkOsOTdSatua7cIdgxK3JtvVn0830guUQLCgqoIMETA/SBOYOooYUqYpNxiGoYK5ix5NwigpiwkEmwqeUK2SWQ61DtruP2gd1PIeJJzhaD9Rf8UMTvXcBjZr8WjUsmIByYj0jMvZiO4cI/azp6XHIiNQMW8FYvrqFDKc6hYI8WMXGoywdesSCPk4gaA8VaPnxOXXKHiWwpQWjPshSHSLiqnoXIuzaAAbgGpGlGjwUaFAffdF46Mzjy3xS0UhRUAC5YAOTugCmrwjVywBuToIkqYMiSf1ZF94uBASFdr6hDFmSDkPU0fgBlDZgBNWPB/OCGJUWcWi1KesKBI3jofQwwKDUgo/qMHNBfcIkivaPLcPU59MhCVEqLfpSep/HnD0RRsYEB4zqSpJp2vA/mGSlQQVBAInDnm+W5oFC8ZfLL155buMDtYx9nS53Xbe/lAJCkmtRuuOIz5QGkqIj5nzL8IG0SiAwmJqg780voY+kmaCHBfnnBAvVxBHIAkgkEMQSCNCIufhW2EYWoutFEWIHnvj1Xzz8Hr9eWKn/cADs36/XlHkQWAAiiYoiVaxolJAyveBnSP2wFRnnKJ7PXhFqmlIqIGSeucQes/wBPdrwTzLyWnxTUeDx0CbKCrgGOWfLU3DtUk/zA60+8daMB8malSD2TiTobjn/mC/rQWQlws5G436Gmm6NW1qABLtGHZtncErDlVSDkMhy83iNNyEMAIjPCEBSe6cQ0V9lX6vDJW0Ali6VaHPgbHkYIvBC9pmYRRio0T/d6XJ3Aw1RhKSCcXEJ4G55+QEVC0bIkADMfqsok1JcVqaxCVA17Y6K9D4c4Ylbh4ExGg4weWtDzBFqRUwsK+8utYNcoKuLWNiOBFRGVBUCyWUlNGsX00LDhU3pAH/RpNVAFWZ95C0SGCcnMKB0wq+wiQ4PlFAJ7Q4F6jgQXhrKTljGo7w4gUPJjugUjrGpAiQLTtAI7NfsdDvjMe2XukGmhOu8DLrpE+KICiyQxbtGxA0ceVYqWSgMRzD+IuIocTvaGKhX1sQozaiCSIA8eloGYtyAmhzNmHqYUpRFg5PdHvKGSUYRqTc6mA0bOcLWh4D1EYlb4ZKUf0k8IDagRU2ZhGpy4wpO1kd4MMlC3TLxhKF4jiI/tarDjAapVAz1zOpziTPOAEXj1iomAXsdRf884A7QU94ONU+mR68ovCYGVUvkLUufxEU7ZiC5LKxXzDHLeK+ceC+Z/gn0F40B5SjT+J0O7SPdGUCSQ6TqLHiLHjffCtoSChSJoBSQxIFGzJGXkNYDmIVBGZH1fiXy1NQv/AMQMyWapIZ23+sfH+I7HNScKkKS93Bt+YqMwViLm1h6+/vEUjMUi06R9L4P8KXtEzAhgQHJNgPZgjP8ACJhE+U//ANiK5d4Zx2UTBrHwPg3y1K2cOWXM/cR5CH7akpACFEElgk1TqaZMNIinKP1F/wAUnqchwF+LaRpIjJsiggBCgUnfUE/3al82J0jazwUlJe0RaAQQQCDd6+EGERFKAqcvfXdBGWZLV3EKoQ5Cj+nQKuHtnmwpDvrBwD2TZjY8DY8L7oIA3LAm+7QDh6mBWXoQCDfToYoNW+KBeEYSKJP/AKmo63HiN0UmcHZXYOhZjwNjwvuiKdtExhRnNBx14AB+ULAZh7f1LwtKySFMSDRJ0TrzvwAgpybQIYmXxiRmwL18ouJoSgQqdtLMEd42+5O4eLgZwr+uTYhWM0CGqTuanN6ZtDJGx4TiVVRvfoHyHqc4oKVIYb7ubk6w8Ic1f8waEQaecBlnbGHdNDuseIz898ImHCO0/EOfC491j6DxmRMCi+X6d+/hp10gB2ZFHNz4DT7n8CDV4RBIFcJwng46QEuY1FUO/unnrxaAMIgkpaGJQ9i14XOc9hJbU6DXjkN/OAtKsXAUfIn8N14QZlPWx3Z8YHCzAMALCGJ0eApJ16i3491i5aXMNlmFzwwJsfP820gGTVjujMcwNff2gUMA2UZgtQqoVNyKjg4yENxYhTKCC+oHghM3QmWxglQVc0BIKkHCdBYk6ptzDHfAy5uHv5mqrpJ+2jHRoUFPW+nrz8uMPQYDxXzxKlpnpMtnUntAAAPrxj5vwP4udnmiYA+Shqk3HlGz552XDOSoAAKTRhSl/YjzomtcRUdj2XbUTJaZiVAgh+HGA2dOM4yGFkjdrxN+DRz/AOS/iB+uJJPYXcZPkObR0zC0QUtQIYgRm+mpP+2rD/FQdPIO45Fq2jStMAoxKpf9aP8A5B9M6nungq3VidIpRxL/AIpPVX4fqRpAbWs4cIYqVQPUVuTuAr0GcJTsRlt9EsB+hVUnfqknUUc2MVG0wJjPK24d2Yky1b+6T/FdjwLHdGpngEqEBNGLsfu725OfM266Q803a5xJQZye8b7tBy83gBEgDu9MuWnlugAuvaGE77PuVbqx3Q0GJiehtAWW9vFQr+lTliG4KUB0CmiRTXwFS1HtKHaVZ/0i/XfGtE1abHGMwTUcFG/A63ijUg6ed4ii59+MZVp2fbAp2Nssxy9iNMovHypuzBTOKixqCOBFognTE9kMsl8JsRqVCygNQ2QasND54K1FIsO8a2aiRvLchxEOw009IXsq0hISLiqnDHEakqFwTDpiooNBgJqHs29z+IKUX9YdNnJZgzNe294D5m0KKO7qABWpOQ04igvGiTNYnEDiJ68OGkJ2YY1FZsKSwXoDckaq8BTWN+AEMR1zgFJL/wCIMjrCzLKe7UaKfwVfz5RQmh8wrQsCw8xvEA6WlquIkk4ziV3R3Rqc1enWEK7XZBYfqI005+u6NKVcABQekBZAyvAzJAypAk1vDUqrAZiSCyqaGAmzH7ItnlTSNG17QAk5mwGu7rGROxqAdJD3INATuao8YaNKZdmEMMpvfrCJW1ZF0q/aftkeRpGtEwGIPjfM/wAO+tJNO0ntJ5XHSObTpoAreOyzEhiY8lt3yojaFGahWAi1HCjUFRbpSLEeL+GIUlaCii3BG8x2GVtTgfUGFRA4E7jblePI/Dfk5aFhS5iWSXo8eyWsMzUazO/KKDeAKYziSoVlKH9irciKp8RuhO0bTjIkKdBV3naqRcJNjiNNWxUEQXs6cavqGxDIH8P3f+xY8AnfGlJ3xSXztEare84C1soVDjNx6wj+mKP9ssP2GqeWaeVN0aFWjPPmkAln0GpJoPzAAvbAF4VgpZnLulzVIxC2tWNqRpCxkX974RKlFKS7FRqp6Anfuy4CAOzhP+2cG66ej9k8KbjAaVGImPhzpqwrtAg0riATTIG19WNY+l8PWpSU4wymrq9chaJq43AjdEj5s3aJuI/TQlSXIBJZ2oeTvEiprGlQPd68rQbAZ+8oqJEaVOnMCasPPJuJhclRFT3jQ7gKhI3b9eUSJFQ1RBZ+tiOBEGmYRcYhqBXmM+XSJEiaHoU9iDpGeZMxKw3SkjFvarcMzyGsVEijdLQwtxhidIkSAtVNYy7UtLNhxFxhTmVZAaHfkHiRICkSlJF8euRfcTlxyziSdoegFrioaKiQBTJzvBoUIkSATJSVkK/SO79z6buMb07xEiQA7RId0qS3GMapSkVHaH7S9OCvV+IiRIlIGdtgmYZacQJ7wIZk5n7BtXyMfUloASBkAw0GkSJFhV4oBRiRIISuZgBOXvxygZUhwfqAFSqqDONw4D1OcSJBUViRVJBSKso24KuOb8oOVtyC1cJNgrN9DY8QTEiRNMNXMrGeUrGt/wBKKDeqxPIU6xIkVGhZHvWFuL0ESJAUE0Zn1+4j522bGMQ+m6FWYE0FyRmAzM1HNtJEiVWyWhgAAwFAARYRIkSGJr//2Q==">
            <a:hlinkClick r:id="rId3"/>
          </p:cNvPr>
          <p:cNvSpPr>
            <a:spLocks noChangeAspect="1" noChangeArrowheads="1"/>
          </p:cNvSpPr>
          <p:nvPr/>
        </p:nvSpPr>
        <p:spPr bwMode="auto">
          <a:xfrm>
            <a:off x="57150" y="-1677988"/>
            <a:ext cx="5324475" cy="3508376"/>
          </a:xfrm>
          <a:prstGeom prst="rect">
            <a:avLst/>
          </a:prstGeom>
          <a:noFill/>
          <a:ln w="9525">
            <a:noFill/>
            <a:miter lim="800000"/>
            <a:headEnd/>
            <a:tailEnd/>
          </a:ln>
        </p:spPr>
        <p:txBody>
          <a:bodyPr lIns="86493" tIns="43247" rIns="86493" bIns="43247"/>
          <a:lstStyle/>
          <a:p>
            <a:endParaRPr lang="en-US" dirty="0"/>
          </a:p>
        </p:txBody>
      </p:sp>
      <p:pic>
        <p:nvPicPr>
          <p:cNvPr id="20486" name="Picture 6" descr="https://encrypted-tbn0.gstatic.com/images?q=tbn:ANd9GcSgLZX0KlB1-5MduN4sqBoz5s9K7unJLu3YR4OPMspSVJ7ds7jw">
            <a:hlinkClick r:id="rId4"/>
          </p:cNvPr>
          <p:cNvPicPr>
            <a:picLocks noChangeAspect="1" noChangeArrowheads="1"/>
          </p:cNvPicPr>
          <p:nvPr/>
        </p:nvPicPr>
        <p:blipFill>
          <a:blip r:embed="rId5" cstate="print"/>
          <a:srcRect/>
          <a:stretch>
            <a:fillRect/>
          </a:stretch>
        </p:blipFill>
        <p:spPr bwMode="auto">
          <a:xfrm>
            <a:off x="6096000" y="2390775"/>
            <a:ext cx="2613025" cy="3270250"/>
          </a:xfrm>
          <a:prstGeom prst="rect">
            <a:avLst/>
          </a:prstGeom>
          <a:noFill/>
          <a:ln w="9525">
            <a:noFill/>
            <a:miter lim="800000"/>
            <a:headEnd/>
            <a:tailEnd/>
          </a:ln>
        </p:spPr>
      </p:pic>
      <p:sp>
        <p:nvSpPr>
          <p:cNvPr id="8" name="Text Placeholder 6"/>
          <p:cNvSpPr txBox="1">
            <a:spLocks/>
          </p:cNvSpPr>
          <p:nvPr/>
        </p:nvSpPr>
        <p:spPr bwMode="auto">
          <a:xfrm>
            <a:off x="217488" y="1143000"/>
            <a:ext cx="8562975" cy="642938"/>
          </a:xfrm>
          <a:prstGeom prst="rect">
            <a:avLst/>
          </a:prstGeom>
          <a:noFill/>
          <a:ln w="9525">
            <a:noFill/>
            <a:miter lim="800000"/>
            <a:headEnd/>
            <a:tailEnd/>
          </a:ln>
        </p:spPr>
        <p:txBody>
          <a:bodyPr lIns="91128" tIns="45565" rIns="91128" bIns="45565"/>
          <a:lstStyle/>
          <a:p>
            <a:pPr marL="340564" indent="-340564" defTabSz="864931" eaLnBrk="0" hangingPunct="0">
              <a:spcBef>
                <a:spcPct val="20000"/>
              </a:spcBef>
              <a:defRPr/>
            </a:pPr>
            <a:r>
              <a:rPr lang="en-US" sz="3000" dirty="0">
                <a:latin typeface="+mn-lt"/>
              </a:rPr>
              <a:t>The </a:t>
            </a:r>
            <a:r>
              <a:rPr lang="en-US" sz="3000" dirty="0">
                <a:effectLst>
                  <a:outerShdw blurRad="38100" dist="419100" dir="2700000" sx="104000" sy="104000" algn="tl">
                    <a:srgbClr val="000000">
                      <a:alpha val="43137"/>
                    </a:srgbClr>
                  </a:outerShdw>
                </a:effectLst>
                <a:latin typeface="+mn-lt"/>
              </a:rPr>
              <a:t>SHADOW SIDE </a:t>
            </a:r>
            <a:r>
              <a:rPr lang="en-US" sz="3000" dirty="0">
                <a:latin typeface="+mn-lt"/>
              </a:rPr>
              <a:t>of Character Strengths</a:t>
            </a:r>
          </a:p>
        </p:txBody>
      </p:sp>
      <p:pic>
        <p:nvPicPr>
          <p:cNvPr id="20488" name="Picture 5" descr="CS_Challenges_Leadership.png"/>
          <p:cNvPicPr>
            <a:picLocks noChangeAspect="1"/>
          </p:cNvPicPr>
          <p:nvPr/>
        </p:nvPicPr>
        <p:blipFill>
          <a:blip r:embed="rId6" cstate="print"/>
          <a:srcRect/>
          <a:stretch>
            <a:fillRect/>
          </a:stretch>
        </p:blipFill>
        <p:spPr bwMode="auto">
          <a:xfrm>
            <a:off x="382588" y="130175"/>
            <a:ext cx="684212" cy="822325"/>
          </a:xfrm>
          <a:prstGeom prst="rect">
            <a:avLst/>
          </a:prstGeom>
          <a:noFill/>
          <a:ln w="9525">
            <a:noFill/>
            <a:miter lim="800000"/>
            <a:headEnd/>
            <a:tailEnd/>
          </a:ln>
        </p:spPr>
      </p:pic>
      <p:sp>
        <p:nvSpPr>
          <p:cNvPr id="10" name="Slide Number Placeholder 3"/>
          <p:cNvSpPr>
            <a:spLocks noGrp="1"/>
          </p:cNvSpPr>
          <p:nvPr>
            <p:ph type="sldNum" sz="quarter" idx="14"/>
          </p:nvPr>
        </p:nvSpPr>
        <p:spPr/>
        <p:txBody>
          <a:bodyPr/>
          <a:lstStyle/>
          <a:p>
            <a:pPr>
              <a:defRPr/>
            </a:pPr>
            <a:fld id="{71DE22F4-E5CB-4674-B883-76DE8A6F5A91}" type="slidenum">
              <a:rPr lang="en-US" smtClean="0"/>
              <a:pPr>
                <a:defRPr/>
              </a:pPr>
              <a:t>188</a:t>
            </a:fld>
            <a:endParaRPr lang="en-US" dirty="0"/>
          </a:p>
        </p:txBody>
      </p:sp>
      <p:sp>
        <p:nvSpPr>
          <p:cNvPr id="11" name="Rectangle 10"/>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childTnLst>
                                </p:cTn>
                              </p:par>
                              <p:par>
                                <p:cTn id="13" presetID="9" presetClass="emph" presetSubtype="0" nodeType="withEffect">
                                  <p:stCondLst>
                                    <p:cond delay="0"/>
                                  </p:stCondLst>
                                  <p:childTnLst>
                                    <p:set>
                                      <p:cBhvr rctx="PPT">
                                        <p:cTn id="14" dur="indefinite"/>
                                        <p:tgtEl>
                                          <p:spTgt spid="34819">
                                            <p:txEl>
                                              <p:pRg st="0" end="0"/>
                                            </p:txEl>
                                          </p:spTgt>
                                        </p:tgtEl>
                                        <p:attrNameLst>
                                          <p:attrName>style.opacity</p:attrName>
                                        </p:attrNameLst>
                                      </p:cBhvr>
                                      <p:to>
                                        <p:strVal val="0.15"/>
                                      </p:to>
                                    </p:set>
                                    <p:animEffect filter="image" prLst="opacity: 0.15">
                                      <p:cBhvr rctx="IE">
                                        <p:cTn id="15" dur="indefinite"/>
                                        <p:tgtEl>
                                          <p:spTgt spid="348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4819">
                                            <p:txEl>
                                              <p:pRg st="2" end="2"/>
                                            </p:txEl>
                                          </p:spTgt>
                                        </p:tgtEl>
                                        <p:attrNameLst>
                                          <p:attrName>style.visibility</p:attrName>
                                        </p:attrNameLst>
                                      </p:cBhvr>
                                      <p:to>
                                        <p:strVal val="visible"/>
                                      </p:to>
                                    </p:set>
                                  </p:childTnLst>
                                </p:cTn>
                              </p:par>
                              <p:par>
                                <p:cTn id="20" presetID="9" presetClass="emph" presetSubtype="0" nodeType="withEffect">
                                  <p:stCondLst>
                                    <p:cond delay="0"/>
                                  </p:stCondLst>
                                  <p:childTnLst>
                                    <p:set>
                                      <p:cBhvr rctx="PPT">
                                        <p:cTn id="21" dur="indefinite"/>
                                        <p:tgtEl>
                                          <p:spTgt spid="34819">
                                            <p:txEl>
                                              <p:pRg st="1" end="1"/>
                                            </p:txEl>
                                          </p:spTgt>
                                        </p:tgtEl>
                                        <p:attrNameLst>
                                          <p:attrName>style.opacity</p:attrName>
                                        </p:attrNameLst>
                                      </p:cBhvr>
                                      <p:to>
                                        <p:strVal val="0.15"/>
                                      </p:to>
                                    </p:set>
                                    <p:animEffect filter="image" prLst="opacity: 0.15">
                                      <p:cBhvr rctx="IE">
                                        <p:cTn id="22" dur="indefinite"/>
                                        <p:tgtEl>
                                          <p:spTgt spid="3481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819">
                                            <p:txEl>
                                              <p:pRg st="3" end="3"/>
                                            </p:txEl>
                                          </p:spTgt>
                                        </p:tgtEl>
                                        <p:attrNameLst>
                                          <p:attrName>style.visibility</p:attrName>
                                        </p:attrNameLst>
                                      </p:cBhvr>
                                      <p:to>
                                        <p:strVal val="visible"/>
                                      </p:to>
                                    </p:set>
                                  </p:childTnLst>
                                </p:cTn>
                              </p:par>
                              <p:par>
                                <p:cTn id="27" presetID="9" presetClass="emph" presetSubtype="0" nodeType="withEffect">
                                  <p:stCondLst>
                                    <p:cond delay="0"/>
                                  </p:stCondLst>
                                  <p:childTnLst>
                                    <p:set>
                                      <p:cBhvr rctx="PPT">
                                        <p:cTn id="28" dur="indefinite"/>
                                        <p:tgtEl>
                                          <p:spTgt spid="34819">
                                            <p:txEl>
                                              <p:pRg st="2" end="2"/>
                                            </p:txEl>
                                          </p:spTgt>
                                        </p:tgtEl>
                                        <p:attrNameLst>
                                          <p:attrName>style.opacity</p:attrName>
                                        </p:attrNameLst>
                                      </p:cBhvr>
                                      <p:to>
                                        <p:strVal val="0.15"/>
                                      </p:to>
                                    </p:set>
                                    <p:animEffect filter="image" prLst="opacity: 0.15">
                                      <p:cBhvr rctx="IE">
                                        <p:cTn id="29" dur="indefinite"/>
                                        <p:tgtEl>
                                          <p:spTgt spid="3481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819">
                                            <p:txEl>
                                              <p:pRg st="4" end="4"/>
                                            </p:txEl>
                                          </p:spTgt>
                                        </p:tgtEl>
                                        <p:attrNameLst>
                                          <p:attrName>style.visibility</p:attrName>
                                        </p:attrNameLst>
                                      </p:cBhvr>
                                      <p:to>
                                        <p:strVal val="visible"/>
                                      </p:to>
                                    </p:set>
                                  </p:childTnLst>
                                </p:cTn>
                              </p:par>
                              <p:par>
                                <p:cTn id="34" presetID="9" presetClass="emph" presetSubtype="0" nodeType="withEffect">
                                  <p:stCondLst>
                                    <p:cond delay="0"/>
                                  </p:stCondLst>
                                  <p:childTnLst>
                                    <p:set>
                                      <p:cBhvr rctx="PPT">
                                        <p:cTn id="35" dur="indefinite"/>
                                        <p:tgtEl>
                                          <p:spTgt spid="34819">
                                            <p:txEl>
                                              <p:pRg st="3" end="3"/>
                                            </p:txEl>
                                          </p:spTgt>
                                        </p:tgtEl>
                                        <p:attrNameLst>
                                          <p:attrName>style.opacity</p:attrName>
                                        </p:attrNameLst>
                                      </p:cBhvr>
                                      <p:to>
                                        <p:strVal val="0.15"/>
                                      </p:to>
                                    </p:set>
                                    <p:animEffect filter="image" prLst="opacity: 0.15">
                                      <p:cBhvr rctx="IE">
                                        <p:cTn id="36" dur="indefinite"/>
                                        <p:tgtEl>
                                          <p:spTgt spid="34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Workbook Activity (page 71):</a:t>
            </a:r>
            <a:br>
              <a:rPr lang="en-US" dirty="0"/>
            </a:br>
            <a:r>
              <a:rPr lang="en-US" dirty="0"/>
              <a:t>The Shadow Side</a:t>
            </a:r>
          </a:p>
        </p:txBody>
      </p:sp>
      <p:sp>
        <p:nvSpPr>
          <p:cNvPr id="5" name="Slide Number Placeholder 4"/>
          <p:cNvSpPr>
            <a:spLocks noGrp="1"/>
          </p:cNvSpPr>
          <p:nvPr>
            <p:ph type="sldNum" sz="quarter" idx="14"/>
          </p:nvPr>
        </p:nvSpPr>
        <p:spPr/>
        <p:txBody>
          <a:bodyPr/>
          <a:lstStyle/>
          <a:p>
            <a:pPr>
              <a:defRPr/>
            </a:pPr>
            <a:fld id="{7818CCCB-F826-4AA5-92BD-9A55647C0517}" type="slidenum">
              <a:rPr lang="en-US" smtClean="0"/>
              <a:pPr>
                <a:defRPr/>
              </a:pPr>
              <a:t>189</a:t>
            </a:fld>
            <a:endParaRPr lang="en-US" dirty="0"/>
          </a:p>
        </p:txBody>
      </p:sp>
      <p:pic>
        <p:nvPicPr>
          <p:cNvPr id="21508" name="Picture 5" descr="CS_Challenges_Leadership.png"/>
          <p:cNvPicPr>
            <a:picLocks noChangeAspect="1"/>
          </p:cNvPicPr>
          <p:nvPr/>
        </p:nvPicPr>
        <p:blipFill>
          <a:blip r:embed="rId3" cstate="print"/>
          <a:srcRect/>
          <a:stretch>
            <a:fillRect/>
          </a:stretch>
        </p:blipFill>
        <p:spPr bwMode="auto">
          <a:xfrm>
            <a:off x="382588" y="130175"/>
            <a:ext cx="684212"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6274" t="30541" r="5456" b="23761"/>
          <a:stretch/>
        </p:blipFill>
        <p:spPr>
          <a:xfrm>
            <a:off x="2646853" y="1294162"/>
            <a:ext cx="3850294" cy="5062188"/>
          </a:xfrm>
          <a:prstGeom prst="rect">
            <a:avLst/>
          </a:prstGeom>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5"/>
          <p:cNvSpPr>
            <a:spLocks noGrp="1"/>
          </p:cNvSpPr>
          <p:nvPr>
            <p:ph type="title"/>
          </p:nvPr>
        </p:nvSpPr>
        <p:spPr/>
        <p:txBody>
          <a:bodyPr/>
          <a:lstStyle/>
          <a:p>
            <a:r>
              <a:rPr lang="en-US" altLang="en-US" dirty="0"/>
              <a:t>Goal Setting</a:t>
            </a:r>
          </a:p>
        </p:txBody>
      </p:sp>
      <p:sp>
        <p:nvSpPr>
          <p:cNvPr id="4" name="Slide Number Placeholder 3"/>
          <p:cNvSpPr>
            <a:spLocks noGrp="1"/>
          </p:cNvSpPr>
          <p:nvPr>
            <p:ph type="sldNum" sz="quarter" idx="14"/>
          </p:nvPr>
        </p:nvSpPr>
        <p:spPr/>
        <p:txBody>
          <a:bodyPr/>
          <a:lstStyle/>
          <a:p>
            <a:pPr>
              <a:defRPr/>
            </a:pPr>
            <a:fld id="{0EACA0D1-CFDE-4458-9770-B8488EF4889A}" type="slidenum">
              <a:rPr lang="en-US" smtClean="0"/>
              <a:pPr>
                <a:defRPr/>
              </a:pPr>
              <a:t>19</a:t>
            </a:fld>
            <a:endParaRPr lang="en-US" dirty="0"/>
          </a:p>
        </p:txBody>
      </p:sp>
      <p:sp>
        <p:nvSpPr>
          <p:cNvPr id="11" name="Rounded Rectangle 10"/>
          <p:cNvSpPr/>
          <p:nvPr/>
        </p:nvSpPr>
        <p:spPr>
          <a:xfrm>
            <a:off x="3141921" y="946297"/>
            <a:ext cx="2819400" cy="381001"/>
          </a:xfrm>
          <a:prstGeom prst="roundRect">
            <a:avLst/>
          </a:prstGeom>
          <a:solidFill>
            <a:srgbClr val="00B05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r>
              <a:rPr lang="en-US" sz="1900" dirty="0"/>
              <a:t>Self-regulation</a:t>
            </a:r>
          </a:p>
        </p:txBody>
      </p:sp>
      <p:pic>
        <p:nvPicPr>
          <p:cNvPr id="14344" name="Picture 2" descr="S:\0Resilience\Army\MRT V 3.0 Devel\Final\Icons\Goal_Setting.png"/>
          <p:cNvPicPr>
            <a:picLocks noChangeAspect="1" noChangeArrowheads="1"/>
          </p:cNvPicPr>
          <p:nvPr/>
        </p:nvPicPr>
        <p:blipFill>
          <a:blip r:embed="rId3" cstate="print"/>
          <a:srcRect/>
          <a:stretch>
            <a:fillRect/>
          </a:stretch>
        </p:blipFill>
        <p:spPr bwMode="auto">
          <a:xfrm>
            <a:off x="2867660" y="1846580"/>
            <a:ext cx="3421063" cy="4117975"/>
          </a:xfrm>
          <a:prstGeom prst="rect">
            <a:avLst/>
          </a:prstGeom>
          <a:noFill/>
          <a:ln w="9525">
            <a:noFill/>
            <a:miter lim="800000"/>
            <a:headEnd/>
            <a:tailEnd/>
          </a:ln>
        </p:spPr>
      </p:pic>
      <p:pic>
        <p:nvPicPr>
          <p:cNvPr id="14345" name="Picture 2" descr="S:\0Resilience\Army\MRT V 3.0 Devel\Final\Icons\Goal_Setting.png"/>
          <p:cNvPicPr>
            <a:picLocks noChangeAspect="1" noChangeArrowheads="1"/>
          </p:cNvPicPr>
          <p:nvPr/>
        </p:nvPicPr>
        <p:blipFill>
          <a:blip r:embed="rId4" cstate="print"/>
          <a:srcRect/>
          <a:stretch>
            <a:fillRect/>
          </a:stretch>
        </p:blipFill>
        <p:spPr bwMode="auto">
          <a:xfrm>
            <a:off x="475298" y="140970"/>
            <a:ext cx="685800" cy="825500"/>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pPr>
              <a:defRPr/>
            </a:pPr>
            <a:fld id="{7F19BB3B-144B-49EB-A856-064487FF3C4B}" type="slidenum">
              <a:rPr lang="en-US" smtClean="0"/>
              <a:pPr>
                <a:defRPr/>
              </a:pPr>
              <a:t>190</a:t>
            </a:fld>
            <a:endParaRPr lang="en-US" dirty="0"/>
          </a:p>
        </p:txBody>
      </p:sp>
      <p:sp>
        <p:nvSpPr>
          <p:cNvPr id="6" name="Title 2"/>
          <p:cNvSpPr txBox="1">
            <a:spLocks/>
          </p:cNvSpPr>
          <p:nvPr/>
        </p:nvSpPr>
        <p:spPr bwMode="auto">
          <a:xfrm>
            <a:off x="0" y="3175"/>
            <a:ext cx="9144000" cy="1076325"/>
          </a:xfrm>
          <a:prstGeom prst="rect">
            <a:avLst/>
          </a:prstGeom>
          <a:noFill/>
          <a:ln w="9525">
            <a:noFill/>
            <a:miter lim="800000"/>
            <a:headEnd/>
            <a:tailEnd/>
          </a:ln>
        </p:spPr>
        <p:txBody>
          <a:bodyPr lIns="91128" tIns="45565" rIns="91128" bIns="45565" anchor="ctr"/>
          <a:lstStyle/>
          <a:p>
            <a:pPr algn="ctr" defTabSz="864931" eaLnBrk="0" hangingPunct="0">
              <a:defRPr/>
            </a:pPr>
            <a:r>
              <a:rPr lang="en-US" sz="2400" b="1" dirty="0">
                <a:solidFill>
                  <a:schemeClr val="bg1"/>
                </a:solidFill>
                <a:latin typeface="+mn-lt"/>
                <a:ea typeface="+mj-ea"/>
              </a:rPr>
              <a:t>Character Strengths and Teams</a:t>
            </a:r>
          </a:p>
        </p:txBody>
      </p:sp>
      <p:sp>
        <p:nvSpPr>
          <p:cNvPr id="8" name="TextBox 7"/>
          <p:cNvSpPr txBox="1"/>
          <p:nvPr/>
        </p:nvSpPr>
        <p:spPr>
          <a:xfrm>
            <a:off x="1450975" y="2416458"/>
            <a:ext cx="6313488" cy="2025650"/>
          </a:xfrm>
          <a:prstGeom prst="rect">
            <a:avLst/>
          </a:prstGeom>
          <a:noFill/>
        </p:spPr>
        <p:txBody>
          <a:bodyPr lIns="86493" tIns="43247" rIns="86493" bIns="43247">
            <a:spAutoFit/>
          </a:bodyPr>
          <a:lstStyle/>
          <a:p>
            <a:pPr algn="ctr">
              <a:defRPr/>
            </a:pPr>
            <a:r>
              <a:rPr lang="en-US" sz="4200" dirty="0">
                <a:latin typeface="+mn-lt"/>
              </a:rPr>
              <a:t>How could you use Character Strengths in a team challenge?</a:t>
            </a:r>
          </a:p>
        </p:txBody>
      </p:sp>
      <p:pic>
        <p:nvPicPr>
          <p:cNvPr id="22533" name="Picture 5" descr="CS_Challenges_Leadership.png"/>
          <p:cNvPicPr>
            <a:picLocks noChangeAspect="1"/>
          </p:cNvPicPr>
          <p:nvPr/>
        </p:nvPicPr>
        <p:blipFill>
          <a:blip r:embed="rId3" cstate="print"/>
          <a:srcRect/>
          <a:stretch>
            <a:fillRect/>
          </a:stretch>
        </p:blipFill>
        <p:spPr bwMode="auto">
          <a:xfrm>
            <a:off x="382588" y="130175"/>
            <a:ext cx="684212" cy="822325"/>
          </a:xfrm>
          <a:prstGeom prst="rect">
            <a:avLst/>
          </a:prstGeom>
          <a:noFill/>
          <a:ln w="9525">
            <a:noFill/>
            <a:miter lim="800000"/>
            <a:headEnd/>
            <a:tailEnd/>
          </a:ln>
        </p:spPr>
      </p:pic>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Workbook Activity (pages 71-72):</a:t>
            </a:r>
            <a:br>
              <a:rPr lang="en-US" dirty="0"/>
            </a:br>
            <a:r>
              <a:rPr lang="en-US" dirty="0"/>
              <a:t>Challenges and Teams</a:t>
            </a:r>
          </a:p>
        </p:txBody>
      </p:sp>
      <p:sp>
        <p:nvSpPr>
          <p:cNvPr id="5" name="Slide Number Placeholder 4"/>
          <p:cNvSpPr>
            <a:spLocks noGrp="1"/>
          </p:cNvSpPr>
          <p:nvPr>
            <p:ph type="sldNum" sz="quarter" idx="14"/>
          </p:nvPr>
        </p:nvSpPr>
        <p:spPr/>
        <p:txBody>
          <a:bodyPr/>
          <a:lstStyle/>
          <a:p>
            <a:pPr>
              <a:defRPr/>
            </a:pPr>
            <a:fld id="{AAEFE459-74A1-4056-B57A-DC3F677322BC}" type="slidenum">
              <a:rPr lang="en-US" smtClean="0"/>
              <a:pPr>
                <a:defRPr/>
              </a:pPr>
              <a:t>191</a:t>
            </a:fld>
            <a:endParaRPr lang="en-US" dirty="0"/>
          </a:p>
        </p:txBody>
      </p:sp>
      <p:pic>
        <p:nvPicPr>
          <p:cNvPr id="23556" name="Picture 5" descr="CS_Challenges_Leadership.png"/>
          <p:cNvPicPr>
            <a:picLocks noChangeAspect="1"/>
          </p:cNvPicPr>
          <p:nvPr/>
        </p:nvPicPr>
        <p:blipFill>
          <a:blip r:embed="rId3" cstate="print"/>
          <a:srcRect/>
          <a:stretch>
            <a:fillRect/>
          </a:stretch>
        </p:blipFill>
        <p:spPr bwMode="auto">
          <a:xfrm>
            <a:off x="382588" y="130175"/>
            <a:ext cx="684212" cy="822325"/>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9" name="Picture 8"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5154" t="30541" r="6800" b="23761"/>
          <a:stretch/>
        </p:blipFill>
        <p:spPr>
          <a:xfrm>
            <a:off x="499676" y="1349114"/>
            <a:ext cx="3815032" cy="5032328"/>
          </a:xfrm>
          <a:prstGeom prst="rect">
            <a:avLst/>
          </a:prstGeom>
        </p:spPr>
      </p:pic>
      <p:pic>
        <p:nvPicPr>
          <p:cNvPr id="10" name="Picture 9" descr="D - TLR Review CSF2_TeenCurriculum_ParticipantGuideV3_0 3_AUG15.pptx - PowerPoint"/>
          <p:cNvPicPr>
            <a:picLocks noChangeAspect="1"/>
          </p:cNvPicPr>
          <p:nvPr/>
        </p:nvPicPr>
        <p:blipFill rotWithShape="1">
          <a:blip r:embed="rId5">
            <a:extLst>
              <a:ext uri="{28A0092B-C50C-407E-A947-70E740481C1C}">
                <a14:useLocalDpi xmlns:a14="http://schemas.microsoft.com/office/drawing/2010/main" val="0"/>
              </a:ext>
            </a:extLst>
          </a:blip>
          <a:srcRect l="24707" t="30655" r="6800" b="23761"/>
          <a:stretch/>
        </p:blipFill>
        <p:spPr>
          <a:xfrm>
            <a:off x="4871793" y="1349115"/>
            <a:ext cx="3815007" cy="5032328"/>
          </a:xfrm>
          <a:prstGeom prst="rect">
            <a:avLst/>
          </a:prstGeom>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Workbook Activity (pages 71-72):</a:t>
            </a:r>
            <a:br>
              <a:rPr lang="en-US" dirty="0"/>
            </a:br>
            <a:r>
              <a:rPr lang="en-US" dirty="0"/>
              <a:t>Challenges and Teams</a:t>
            </a:r>
            <a:r>
              <a:rPr lang="en-US" sz="1800" dirty="0"/>
              <a:t> (continued)</a:t>
            </a:r>
            <a:endParaRPr lang="en-US" dirty="0"/>
          </a:p>
        </p:txBody>
      </p:sp>
      <p:sp>
        <p:nvSpPr>
          <p:cNvPr id="5" name="Slide Number Placeholder 4"/>
          <p:cNvSpPr>
            <a:spLocks noGrp="1"/>
          </p:cNvSpPr>
          <p:nvPr>
            <p:ph type="sldNum" sz="quarter" idx="14"/>
          </p:nvPr>
        </p:nvSpPr>
        <p:spPr/>
        <p:txBody>
          <a:bodyPr/>
          <a:lstStyle/>
          <a:p>
            <a:pPr>
              <a:defRPr/>
            </a:pPr>
            <a:fld id="{AAEFE459-74A1-4056-B57A-DC3F677322BC}" type="slidenum">
              <a:rPr lang="en-US" smtClean="0"/>
              <a:pPr>
                <a:defRPr/>
              </a:pPr>
              <a:t>192</a:t>
            </a:fld>
            <a:endParaRPr lang="en-US" dirty="0"/>
          </a:p>
        </p:txBody>
      </p:sp>
      <p:pic>
        <p:nvPicPr>
          <p:cNvPr id="23556" name="Picture 5" descr="CS_Challenges_Leadership.png"/>
          <p:cNvPicPr>
            <a:picLocks noChangeAspect="1"/>
          </p:cNvPicPr>
          <p:nvPr/>
        </p:nvPicPr>
        <p:blipFill>
          <a:blip r:embed="rId3" cstate="print"/>
          <a:srcRect/>
          <a:stretch>
            <a:fillRect/>
          </a:stretch>
        </p:blipFill>
        <p:spPr bwMode="auto">
          <a:xfrm>
            <a:off x="382588" y="130175"/>
            <a:ext cx="684212" cy="822325"/>
          </a:xfrm>
          <a:prstGeom prst="rect">
            <a:avLst/>
          </a:prstGeom>
          <a:noFill/>
          <a:ln w="9525">
            <a:noFill/>
            <a:miter lim="800000"/>
            <a:headEnd/>
            <a:tailEnd/>
          </a:ln>
        </p:spPr>
      </p:pic>
      <p:pic>
        <p:nvPicPr>
          <p:cNvPr id="3" name="Picture 2"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5154" t="30541" r="6800" b="23761"/>
          <a:stretch/>
        </p:blipFill>
        <p:spPr>
          <a:xfrm>
            <a:off x="499676" y="1349114"/>
            <a:ext cx="3815032" cy="5032328"/>
          </a:xfrm>
          <a:prstGeom prst="rect">
            <a:avLst/>
          </a:prstGeom>
        </p:spPr>
      </p:pic>
      <p:pic>
        <p:nvPicPr>
          <p:cNvPr id="2" name="Picture 1" descr="D - TLR Review CSF2_TeenCurriculum_ParticipantGuideV3_0 3_AUG15.pptx - PowerPoint"/>
          <p:cNvPicPr>
            <a:picLocks noChangeAspect="1"/>
          </p:cNvPicPr>
          <p:nvPr/>
        </p:nvPicPr>
        <p:blipFill rotWithShape="1">
          <a:blip r:embed="rId5">
            <a:extLst>
              <a:ext uri="{28A0092B-C50C-407E-A947-70E740481C1C}">
                <a14:useLocalDpi xmlns:a14="http://schemas.microsoft.com/office/drawing/2010/main" val="0"/>
              </a:ext>
            </a:extLst>
          </a:blip>
          <a:srcRect l="24707" t="30655" r="6800" b="23761"/>
          <a:stretch/>
        </p:blipFill>
        <p:spPr>
          <a:xfrm>
            <a:off x="4871793" y="1349115"/>
            <a:ext cx="3815007" cy="5032328"/>
          </a:xfrm>
          <a:prstGeom prst="rect">
            <a:avLst/>
          </a:prstGeom>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Character Strengths:</a:t>
            </a:r>
            <a:br>
              <a:rPr lang="en-US" dirty="0"/>
            </a:br>
            <a:r>
              <a:rPr lang="en-US" dirty="0"/>
              <a:t>What We Know</a:t>
            </a:r>
          </a:p>
        </p:txBody>
      </p:sp>
      <p:sp>
        <p:nvSpPr>
          <p:cNvPr id="24579" name="Text Placeholder 2"/>
          <p:cNvSpPr>
            <a:spLocks noGrp="1"/>
          </p:cNvSpPr>
          <p:nvPr>
            <p:ph type="body" sz="quarter" idx="12"/>
          </p:nvPr>
        </p:nvSpPr>
        <p:spPr>
          <a:xfrm>
            <a:off x="457200" y="1415320"/>
            <a:ext cx="8229600" cy="5029200"/>
          </a:xfrm>
        </p:spPr>
        <p:txBody>
          <a:bodyPr/>
          <a:lstStyle/>
          <a:p>
            <a:r>
              <a:rPr lang="en-US" dirty="0"/>
              <a:t>Knowing your Signature Character Strengths helps you bring the best of yourself to any situation</a:t>
            </a:r>
          </a:p>
          <a:p>
            <a:r>
              <a:rPr lang="en-US" dirty="0"/>
              <a:t>Shadow Sides of Character Strengths can get us into trouble if we are not careful</a:t>
            </a:r>
          </a:p>
          <a:p>
            <a:r>
              <a:rPr lang="en-US" dirty="0"/>
              <a:t>Using Character Strengths to overcome team challenges boosts energy and helps everyone be successful</a:t>
            </a:r>
          </a:p>
          <a:p>
            <a:r>
              <a:rPr lang="en-US" dirty="0"/>
              <a:t>Great Leaders rely on their Character Strengths to make them successful</a:t>
            </a:r>
          </a:p>
          <a:p>
            <a:endParaRPr lang="en-US" dirty="0"/>
          </a:p>
        </p:txBody>
      </p:sp>
      <p:sp>
        <p:nvSpPr>
          <p:cNvPr id="5" name="Slide Number Placeholder 4"/>
          <p:cNvSpPr>
            <a:spLocks noGrp="1"/>
          </p:cNvSpPr>
          <p:nvPr>
            <p:ph type="sldNum" sz="quarter" idx="14"/>
          </p:nvPr>
        </p:nvSpPr>
        <p:spPr/>
        <p:txBody>
          <a:bodyPr/>
          <a:lstStyle/>
          <a:p>
            <a:pPr>
              <a:defRPr/>
            </a:pPr>
            <a:fld id="{199D34A1-5773-476D-83C7-DAD4B80B5693}" type="slidenum">
              <a:rPr lang="en-US" smtClean="0"/>
              <a:pPr>
                <a:defRPr/>
              </a:pPr>
              <a:t>193</a:t>
            </a:fld>
            <a:endParaRPr lang="en-US" dirty="0"/>
          </a:p>
        </p:txBody>
      </p:sp>
      <p:pic>
        <p:nvPicPr>
          <p:cNvPr id="24581" name="Picture 5" descr="CS_Challenges_Leadership.png"/>
          <p:cNvPicPr>
            <a:picLocks noChangeAspect="1"/>
          </p:cNvPicPr>
          <p:nvPr/>
        </p:nvPicPr>
        <p:blipFill>
          <a:blip r:embed="rId3" cstate="print"/>
          <a:srcRect/>
          <a:stretch>
            <a:fillRect/>
          </a:stretch>
        </p:blipFill>
        <p:spPr bwMode="auto">
          <a:xfrm>
            <a:off x="382588" y="130175"/>
            <a:ext cx="684212"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pPr>
              <a:defRPr/>
            </a:pPr>
            <a:fld id="{8935DD6A-3B9E-4078-86A8-92240C03A13E}" type="slidenum">
              <a:rPr lang="en-US" smtClean="0"/>
              <a:pPr>
                <a:defRPr/>
              </a:pPr>
              <a:t>194</a:t>
            </a:fld>
            <a:endParaRPr lang="en-US" dirty="0"/>
          </a:p>
        </p:txBody>
      </p:sp>
      <p:sp>
        <p:nvSpPr>
          <p:cNvPr id="6" name="Title 2"/>
          <p:cNvSpPr txBox="1">
            <a:spLocks/>
          </p:cNvSpPr>
          <p:nvPr/>
        </p:nvSpPr>
        <p:spPr bwMode="auto">
          <a:xfrm>
            <a:off x="0" y="3175"/>
            <a:ext cx="9144000" cy="1076325"/>
          </a:xfrm>
          <a:prstGeom prst="rect">
            <a:avLst/>
          </a:prstGeom>
          <a:noFill/>
          <a:ln w="9525">
            <a:noFill/>
            <a:miter lim="800000"/>
            <a:headEnd/>
            <a:tailEnd/>
          </a:ln>
        </p:spPr>
        <p:txBody>
          <a:bodyPr lIns="91128" tIns="45565" rIns="91128" bIns="45565" anchor="ctr"/>
          <a:lstStyle/>
          <a:p>
            <a:pPr algn="ctr" defTabSz="864931" eaLnBrk="0" hangingPunct="0">
              <a:defRPr/>
            </a:pPr>
            <a:r>
              <a:rPr lang="en-US" sz="2400" b="1" dirty="0">
                <a:solidFill>
                  <a:schemeClr val="bg1"/>
                </a:solidFill>
                <a:latin typeface="+mn-lt"/>
                <a:ea typeface="+mj-ea"/>
              </a:rPr>
              <a:t>Character Strengths and Leadership</a:t>
            </a:r>
          </a:p>
        </p:txBody>
      </p:sp>
      <p:sp>
        <p:nvSpPr>
          <p:cNvPr id="8" name="TextBox 7"/>
          <p:cNvSpPr txBox="1"/>
          <p:nvPr/>
        </p:nvSpPr>
        <p:spPr>
          <a:xfrm>
            <a:off x="1450975" y="2101668"/>
            <a:ext cx="6313488" cy="2673350"/>
          </a:xfrm>
          <a:prstGeom prst="rect">
            <a:avLst/>
          </a:prstGeom>
          <a:noFill/>
        </p:spPr>
        <p:txBody>
          <a:bodyPr lIns="86493" tIns="43247" rIns="86493" bIns="43247">
            <a:spAutoFit/>
          </a:bodyPr>
          <a:lstStyle/>
          <a:p>
            <a:pPr algn="ctr">
              <a:defRPr/>
            </a:pPr>
            <a:r>
              <a:rPr lang="en-US" sz="4200" dirty="0">
                <a:latin typeface="+mn-lt"/>
              </a:rPr>
              <a:t>How can a person use their Character Strengths to make them a great leader?</a:t>
            </a:r>
          </a:p>
        </p:txBody>
      </p:sp>
      <p:pic>
        <p:nvPicPr>
          <p:cNvPr id="25605" name="Picture 5" descr="CS_Challenges_Leadership.png"/>
          <p:cNvPicPr>
            <a:picLocks noChangeAspect="1"/>
          </p:cNvPicPr>
          <p:nvPr/>
        </p:nvPicPr>
        <p:blipFill>
          <a:blip r:embed="rId3" cstate="print"/>
          <a:srcRect/>
          <a:stretch>
            <a:fillRect/>
          </a:stretch>
        </p:blipFill>
        <p:spPr bwMode="auto">
          <a:xfrm>
            <a:off x="382588" y="130175"/>
            <a:ext cx="684212" cy="822325"/>
          </a:xfrm>
          <a:prstGeom prst="rect">
            <a:avLst/>
          </a:prstGeom>
          <a:noFill/>
          <a:ln w="9525">
            <a:noFill/>
            <a:miter lim="800000"/>
            <a:headEnd/>
            <a:tailEnd/>
          </a:ln>
        </p:spPr>
      </p:pic>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pPr>
              <a:defRPr/>
            </a:pPr>
            <a:fld id="{E87F4B0A-49ED-4372-BDAC-FC167FE72D0F}" type="slidenum">
              <a:rPr lang="en-US" smtClean="0"/>
              <a:pPr>
                <a:defRPr/>
              </a:pPr>
              <a:t>195</a:t>
            </a:fld>
            <a:endParaRPr lang="en-US" dirty="0"/>
          </a:p>
        </p:txBody>
      </p:sp>
      <p:sp>
        <p:nvSpPr>
          <p:cNvPr id="6" name="Title 2"/>
          <p:cNvSpPr txBox="1">
            <a:spLocks/>
          </p:cNvSpPr>
          <p:nvPr/>
        </p:nvSpPr>
        <p:spPr bwMode="auto">
          <a:xfrm>
            <a:off x="0" y="3175"/>
            <a:ext cx="9144000" cy="1076325"/>
          </a:xfrm>
          <a:prstGeom prst="rect">
            <a:avLst/>
          </a:prstGeom>
          <a:noFill/>
          <a:ln w="9525">
            <a:noFill/>
            <a:miter lim="800000"/>
            <a:headEnd/>
            <a:tailEnd/>
          </a:ln>
        </p:spPr>
        <p:txBody>
          <a:bodyPr lIns="91128" tIns="45565" rIns="91128" bIns="45565" anchor="ctr"/>
          <a:lstStyle/>
          <a:p>
            <a:pPr algn="ctr" defTabSz="864931" eaLnBrk="0" hangingPunct="0">
              <a:defRPr/>
            </a:pPr>
            <a:r>
              <a:rPr lang="en-US" sz="2400" b="1" dirty="0">
                <a:solidFill>
                  <a:schemeClr val="bg1"/>
                </a:solidFill>
                <a:latin typeface="+mn-lt"/>
                <a:ea typeface="+mj-ea"/>
              </a:rPr>
              <a:t>Workbook Activity (pages 74-75):</a:t>
            </a:r>
          </a:p>
          <a:p>
            <a:pPr algn="ctr" defTabSz="864931" eaLnBrk="0" hangingPunct="0">
              <a:defRPr/>
            </a:pPr>
            <a:r>
              <a:rPr lang="en-US" sz="2400" b="1" dirty="0">
                <a:solidFill>
                  <a:schemeClr val="bg1"/>
                </a:solidFill>
                <a:latin typeface="+mn-lt"/>
                <a:ea typeface="+mj-ea"/>
              </a:rPr>
              <a:t>A Great Leader</a:t>
            </a:r>
          </a:p>
        </p:txBody>
      </p:sp>
      <p:pic>
        <p:nvPicPr>
          <p:cNvPr id="26628" name="Picture 5" descr="CS_Challenges_Leadership.png"/>
          <p:cNvPicPr>
            <a:picLocks noChangeAspect="1"/>
          </p:cNvPicPr>
          <p:nvPr/>
        </p:nvPicPr>
        <p:blipFill>
          <a:blip r:embed="rId3" cstate="print"/>
          <a:srcRect/>
          <a:stretch>
            <a:fillRect/>
          </a:stretch>
        </p:blipFill>
        <p:spPr bwMode="auto">
          <a:xfrm>
            <a:off x="382588" y="130175"/>
            <a:ext cx="684212" cy="822325"/>
          </a:xfrm>
          <a:prstGeom prst="rect">
            <a:avLst/>
          </a:prstGeom>
          <a:noFill/>
          <a:ln w="9525">
            <a:noFill/>
            <a:miter lim="800000"/>
            <a:headEnd/>
            <a:tailEnd/>
          </a:ln>
        </p:spPr>
      </p:pic>
      <p:pic>
        <p:nvPicPr>
          <p:cNvPr id="3" name="Picture 2"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4930" t="31681" r="6800" b="22735"/>
          <a:stretch/>
        </p:blipFill>
        <p:spPr>
          <a:xfrm>
            <a:off x="501671" y="1409075"/>
            <a:ext cx="3812927" cy="5027022"/>
          </a:xfrm>
          <a:prstGeom prst="rect">
            <a:avLst/>
          </a:prstGeom>
        </p:spPr>
      </p:pic>
      <p:pic>
        <p:nvPicPr>
          <p:cNvPr id="2" name="Picture 1" descr="D - TLR Review CSF2_TeenCurriculum_ParticipantGuideV3_0 3_AUG15.pptx - PowerPoint"/>
          <p:cNvPicPr>
            <a:picLocks noChangeAspect="1"/>
          </p:cNvPicPr>
          <p:nvPr/>
        </p:nvPicPr>
        <p:blipFill rotWithShape="1">
          <a:blip r:embed="rId5">
            <a:extLst>
              <a:ext uri="{28A0092B-C50C-407E-A947-70E740481C1C}">
                <a14:useLocalDpi xmlns:a14="http://schemas.microsoft.com/office/drawing/2010/main" val="0"/>
              </a:ext>
            </a:extLst>
          </a:blip>
          <a:srcRect l="24707" t="31453" r="6800" b="22849"/>
          <a:stretch/>
        </p:blipFill>
        <p:spPr>
          <a:xfrm>
            <a:off x="4841813" y="1409074"/>
            <a:ext cx="3836081" cy="5027022"/>
          </a:xfrm>
          <a:prstGeom prst="rect">
            <a:avLst/>
          </a:prstGeom>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pPr>
              <a:defRPr/>
            </a:pPr>
            <a:fld id="{40E6EBD0-6F1C-40BB-9304-B53F0B8F6201}" type="slidenum">
              <a:rPr lang="en-US" smtClean="0"/>
              <a:pPr>
                <a:defRPr/>
              </a:pPr>
              <a:t>196</a:t>
            </a:fld>
            <a:endParaRPr lang="en-US" dirty="0"/>
          </a:p>
        </p:txBody>
      </p:sp>
      <p:sp>
        <p:nvSpPr>
          <p:cNvPr id="6" name="Title 2"/>
          <p:cNvSpPr txBox="1">
            <a:spLocks/>
          </p:cNvSpPr>
          <p:nvPr/>
        </p:nvSpPr>
        <p:spPr bwMode="auto">
          <a:xfrm>
            <a:off x="0" y="3175"/>
            <a:ext cx="9144000" cy="1076325"/>
          </a:xfrm>
          <a:prstGeom prst="rect">
            <a:avLst/>
          </a:prstGeom>
          <a:noFill/>
          <a:ln w="9525">
            <a:noFill/>
            <a:miter lim="800000"/>
            <a:headEnd/>
            <a:tailEnd/>
          </a:ln>
        </p:spPr>
        <p:txBody>
          <a:bodyPr lIns="91128" tIns="45565" rIns="91128" bIns="45565" anchor="ctr"/>
          <a:lstStyle/>
          <a:p>
            <a:pPr algn="ctr" defTabSz="864931" eaLnBrk="0" hangingPunct="0">
              <a:defRPr/>
            </a:pPr>
            <a:r>
              <a:rPr lang="en-US" sz="2400" b="1" dirty="0">
                <a:solidFill>
                  <a:schemeClr val="bg1"/>
                </a:solidFill>
                <a:latin typeface="+mn-lt"/>
                <a:ea typeface="+mj-ea"/>
              </a:rPr>
              <a:t>Workbook Activity (page 76):</a:t>
            </a:r>
          </a:p>
          <a:p>
            <a:pPr algn="ctr" defTabSz="864931" eaLnBrk="0" hangingPunct="0">
              <a:defRPr/>
            </a:pPr>
            <a:r>
              <a:rPr lang="en-US" sz="2400" b="1" dirty="0">
                <a:solidFill>
                  <a:schemeClr val="bg1"/>
                </a:solidFill>
                <a:latin typeface="+mn-lt"/>
                <a:ea typeface="+mj-ea"/>
              </a:rPr>
              <a:t>Make it Personal</a:t>
            </a:r>
          </a:p>
        </p:txBody>
      </p:sp>
      <p:pic>
        <p:nvPicPr>
          <p:cNvPr id="27652" name="Picture 5" descr="CS_Challenges_Leadership.png"/>
          <p:cNvPicPr>
            <a:picLocks noChangeAspect="1"/>
          </p:cNvPicPr>
          <p:nvPr/>
        </p:nvPicPr>
        <p:blipFill>
          <a:blip r:embed="rId3" cstate="print"/>
          <a:srcRect/>
          <a:stretch>
            <a:fillRect/>
          </a:stretch>
        </p:blipFill>
        <p:spPr bwMode="auto">
          <a:xfrm>
            <a:off x="382588" y="130175"/>
            <a:ext cx="684212"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4706" t="30541" r="7023" b="23647"/>
          <a:stretch/>
        </p:blipFill>
        <p:spPr>
          <a:xfrm>
            <a:off x="2668243" y="1353730"/>
            <a:ext cx="3820295" cy="5035275"/>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5"/>
          <p:cNvSpPr>
            <a:spLocks noGrp="1"/>
          </p:cNvSpPr>
          <p:nvPr>
            <p:ph type="title"/>
          </p:nvPr>
        </p:nvSpPr>
        <p:spPr/>
        <p:txBody>
          <a:bodyPr/>
          <a:lstStyle/>
          <a:p>
            <a:r>
              <a:rPr lang="en-US" altLang="en-US" dirty="0"/>
              <a:t>15) AC Cover Page</a:t>
            </a:r>
          </a:p>
        </p:txBody>
      </p:sp>
      <p:sp>
        <p:nvSpPr>
          <p:cNvPr id="7" name="Slide Number Placeholder 6"/>
          <p:cNvSpPr>
            <a:spLocks noGrp="1"/>
          </p:cNvSpPr>
          <p:nvPr>
            <p:ph type="sldNum" sz="quarter" idx="14"/>
          </p:nvPr>
        </p:nvSpPr>
        <p:spPr/>
        <p:txBody>
          <a:bodyPr/>
          <a:lstStyle/>
          <a:p>
            <a:pPr>
              <a:defRPr/>
            </a:pPr>
            <a:fld id="{59D458FF-3981-4F2D-BDBC-A46EF0BAF121}" type="slidenum">
              <a:rPr lang="en-US" smtClean="0"/>
              <a:pPr>
                <a:defRPr/>
              </a:pPr>
              <a:t>197</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15) AC Key Terms</a:t>
            </a:r>
          </a:p>
        </p:txBody>
      </p:sp>
      <p:sp>
        <p:nvSpPr>
          <p:cNvPr id="7" name="Slide Number Placeholder 6"/>
          <p:cNvSpPr>
            <a:spLocks noGrp="1"/>
          </p:cNvSpPr>
          <p:nvPr>
            <p:ph type="sldNum" sz="quarter" idx="14"/>
          </p:nvPr>
        </p:nvSpPr>
        <p:spPr/>
        <p:txBody>
          <a:bodyPr/>
          <a:lstStyle/>
          <a:p>
            <a:pPr>
              <a:defRPr/>
            </a:pPr>
            <a:fld id="{59B2C594-5132-4718-B91C-29384B24AA24}" type="slidenum">
              <a:rPr lang="en-US" smtClean="0"/>
              <a:pPr>
                <a:defRPr/>
              </a:pPr>
              <a:t>198</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Workbook Activity (page 77):</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3FDAE099-966C-4BBA-9060-B4040DDEC5A9}" type="slidenum">
              <a:rPr lang="en-US" smtClean="0"/>
              <a:pPr>
                <a:defRPr/>
              </a:pPr>
              <a:t>199</a:t>
            </a:fld>
            <a:endParaRPr lang="en-US" dirty="0"/>
          </a:p>
        </p:txBody>
      </p:sp>
      <p:pic>
        <p:nvPicPr>
          <p:cNvPr id="14341" name="Picture 5" descr="HTGS.png"/>
          <p:cNvPicPr>
            <a:picLocks noChangeAspect="1"/>
          </p:cNvPicPr>
          <p:nvPr/>
        </p:nvPicPr>
        <p:blipFill>
          <a:blip r:embed="rId3" cstate="print"/>
          <a:srcRect/>
          <a:stretch>
            <a:fillRect/>
          </a:stretch>
        </p:blipFill>
        <p:spPr bwMode="auto">
          <a:xfrm>
            <a:off x="412750" y="131763"/>
            <a:ext cx="684213"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5826" t="31453" r="5680" b="22849"/>
          <a:stretch/>
        </p:blipFill>
        <p:spPr>
          <a:xfrm>
            <a:off x="2667000" y="1331673"/>
            <a:ext cx="3811588" cy="4994923"/>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5"/>
          <p:cNvSpPr>
            <a:spLocks noGrp="1"/>
          </p:cNvSpPr>
          <p:nvPr>
            <p:ph type="title"/>
          </p:nvPr>
        </p:nvSpPr>
        <p:spPr>
          <a:xfrm>
            <a:off x="0" y="0"/>
            <a:ext cx="9144000" cy="722313"/>
          </a:xfrm>
        </p:spPr>
        <p:txBody>
          <a:bodyPr/>
          <a:lstStyle/>
          <a:p>
            <a:br>
              <a:rPr lang="en-US" altLang="en-US" dirty="0"/>
            </a:br>
            <a:r>
              <a:rPr lang="en-US" altLang="en-US" dirty="0"/>
              <a:t>Resilience Overview</a:t>
            </a:r>
          </a:p>
        </p:txBody>
      </p:sp>
      <p:sp>
        <p:nvSpPr>
          <p:cNvPr id="5" name="Slide Number Placeholder 4"/>
          <p:cNvSpPr>
            <a:spLocks noGrp="1"/>
          </p:cNvSpPr>
          <p:nvPr>
            <p:ph type="sldNum" sz="quarter" idx="14"/>
          </p:nvPr>
        </p:nvSpPr>
        <p:spPr/>
        <p:txBody>
          <a:bodyPr/>
          <a:lstStyle/>
          <a:p>
            <a:pPr>
              <a:defRPr/>
            </a:pPr>
            <a:fld id="{7E08908F-16D3-4D3C-B5A5-45B4F86BC1B5}" type="slidenum">
              <a:rPr lang="en-US" smtClean="0"/>
              <a:pPr>
                <a:defRPr/>
              </a:pPr>
              <a:t>2</a:t>
            </a:fld>
            <a:endParaRPr lang="en-US" dirty="0"/>
          </a:p>
        </p:txBody>
      </p:sp>
      <p:pic>
        <p:nvPicPr>
          <p:cNvPr id="19462" name="Picture 5" descr="csf2_logo-l.png"/>
          <p:cNvPicPr>
            <a:picLocks noChangeAspect="1"/>
          </p:cNvPicPr>
          <p:nvPr/>
        </p:nvPicPr>
        <p:blipFill>
          <a:blip r:embed="rId3" cstate="print"/>
          <a:srcRect/>
          <a:stretch>
            <a:fillRect/>
          </a:stretch>
        </p:blipFill>
        <p:spPr bwMode="auto">
          <a:xfrm>
            <a:off x="457200" y="106363"/>
            <a:ext cx="822325" cy="823912"/>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8" name="Picture 66" descr="S:\0Resilience\Army\MRT V 3.0 Devel\Final\Skill Icons\all skills honeycomb final.png"/>
          <p:cNvPicPr>
            <a:picLocks noChangeAspect="1" noChangeArrowheads="1"/>
          </p:cNvPicPr>
          <p:nvPr/>
        </p:nvPicPr>
        <p:blipFill>
          <a:blip r:embed="rId4" cstate="print"/>
          <a:srcRect/>
          <a:stretch>
            <a:fillRect/>
          </a:stretch>
        </p:blipFill>
        <p:spPr bwMode="auto">
          <a:xfrm>
            <a:off x="2306638" y="1224445"/>
            <a:ext cx="4235219" cy="5156757"/>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itle 35"/>
          <p:cNvSpPr>
            <a:spLocks noGrp="1"/>
          </p:cNvSpPr>
          <p:nvPr>
            <p:ph type="title"/>
          </p:nvPr>
        </p:nvSpPr>
        <p:spPr>
          <a:xfrm>
            <a:off x="0" y="-15875"/>
            <a:ext cx="9144000" cy="1143000"/>
          </a:xfrm>
        </p:spPr>
        <p:txBody>
          <a:bodyPr/>
          <a:lstStyle/>
          <a:p>
            <a:r>
              <a:rPr lang="en-US" altLang="en-US" dirty="0"/>
              <a:t>What Are Your Goals?</a:t>
            </a:r>
          </a:p>
        </p:txBody>
      </p:sp>
      <p:sp>
        <p:nvSpPr>
          <p:cNvPr id="4" name="Slide Number Placeholder 3"/>
          <p:cNvSpPr>
            <a:spLocks noGrp="1"/>
          </p:cNvSpPr>
          <p:nvPr>
            <p:ph type="sldNum" sz="quarter" idx="14"/>
          </p:nvPr>
        </p:nvSpPr>
        <p:spPr>
          <a:xfrm>
            <a:off x="8382000" y="6356350"/>
            <a:ext cx="762000" cy="365125"/>
          </a:xfrm>
        </p:spPr>
        <p:txBody>
          <a:bodyPr/>
          <a:lstStyle/>
          <a:p>
            <a:pPr>
              <a:defRPr/>
            </a:pPr>
            <a:fld id="{4EAC278C-8316-461A-9BBC-8EC55F43D329}" type="slidenum">
              <a:rPr lang="en-US" smtClean="0"/>
              <a:pPr>
                <a:defRPr/>
              </a:pPr>
              <a:t>20</a:t>
            </a:fld>
            <a:endParaRPr lang="en-US" dirty="0"/>
          </a:p>
        </p:txBody>
      </p:sp>
      <p:pic>
        <p:nvPicPr>
          <p:cNvPr id="14" name="Picture 2" descr="S:\0Resilience\Army\MRT V 3.0 Devel\Final\Icons\Goal_Setting.png"/>
          <p:cNvPicPr>
            <a:picLocks noChangeAspect="1" noChangeArrowheads="1"/>
          </p:cNvPicPr>
          <p:nvPr/>
        </p:nvPicPr>
        <p:blipFill>
          <a:blip r:embed="rId3" cstate="print"/>
          <a:srcRect/>
          <a:stretch>
            <a:fillRect/>
          </a:stretch>
        </p:blipFill>
        <p:spPr bwMode="auto">
          <a:xfrm>
            <a:off x="475298" y="140970"/>
            <a:ext cx="685800" cy="825500"/>
          </a:xfrm>
          <a:prstGeom prst="rect">
            <a:avLst/>
          </a:prstGeom>
          <a:noFill/>
          <a:ln w="9525">
            <a:noFill/>
            <a:miter lim="800000"/>
            <a:headEnd/>
            <a:tailEnd/>
          </a:ln>
        </p:spPr>
      </p:pic>
      <p:sp>
        <p:nvSpPr>
          <p:cNvPr id="15" name="Rectangle 14"/>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16" name="Picture 10" descr="cadet.jpg"/>
          <p:cNvPicPr>
            <a:picLocks noChangeAspect="1"/>
          </p:cNvPicPr>
          <p:nvPr/>
        </p:nvPicPr>
        <p:blipFill>
          <a:blip r:embed="rId4" cstate="print"/>
          <a:srcRect/>
          <a:stretch>
            <a:fillRect/>
          </a:stretch>
        </p:blipFill>
        <p:spPr bwMode="auto">
          <a:xfrm>
            <a:off x="1028700" y="2657212"/>
            <a:ext cx="1481138" cy="2233612"/>
          </a:xfrm>
          <a:prstGeom prst="rect">
            <a:avLst/>
          </a:prstGeom>
          <a:noFill/>
          <a:ln w="9525">
            <a:noFill/>
            <a:miter lim="800000"/>
            <a:headEnd/>
            <a:tailEnd/>
          </a:ln>
        </p:spPr>
      </p:pic>
      <p:pic>
        <p:nvPicPr>
          <p:cNvPr id="17" name="Picture 18" descr="swimmer.jpg"/>
          <p:cNvPicPr>
            <a:picLocks noChangeAspect="1"/>
          </p:cNvPicPr>
          <p:nvPr/>
        </p:nvPicPr>
        <p:blipFill>
          <a:blip r:embed="rId5" cstate="print"/>
          <a:srcRect/>
          <a:stretch>
            <a:fillRect/>
          </a:stretch>
        </p:blipFill>
        <p:spPr bwMode="auto">
          <a:xfrm>
            <a:off x="5934075" y="2839774"/>
            <a:ext cx="2667000" cy="1714500"/>
          </a:xfrm>
          <a:prstGeom prst="rect">
            <a:avLst/>
          </a:prstGeom>
          <a:noFill/>
          <a:ln w="9525">
            <a:noFill/>
            <a:miter lim="800000"/>
            <a:headEnd/>
            <a:tailEnd/>
          </a:ln>
        </p:spPr>
      </p:pic>
      <p:pic>
        <p:nvPicPr>
          <p:cNvPr id="18" name="Picture 16" descr="succeeding at work.jpg"/>
          <p:cNvPicPr>
            <a:picLocks noChangeAspect="1"/>
          </p:cNvPicPr>
          <p:nvPr/>
        </p:nvPicPr>
        <p:blipFill>
          <a:blip r:embed="rId6" cstate="print"/>
          <a:srcRect/>
          <a:stretch>
            <a:fillRect/>
          </a:stretch>
        </p:blipFill>
        <p:spPr bwMode="auto">
          <a:xfrm>
            <a:off x="2500313" y="2715949"/>
            <a:ext cx="3427412" cy="1928813"/>
          </a:xfrm>
          <a:prstGeom prst="rect">
            <a:avLst/>
          </a:prstGeom>
          <a:noFill/>
          <a:ln w="9525">
            <a:noFill/>
            <a:miter lim="800000"/>
            <a:headEnd/>
            <a:tailEnd/>
          </a:ln>
        </p:spPr>
      </p:pic>
      <p:sp>
        <p:nvSpPr>
          <p:cNvPr id="19" name="Content Placeholder 7"/>
          <p:cNvSpPr>
            <a:spLocks noGrp="1"/>
          </p:cNvSpPr>
          <p:nvPr>
            <p:ph idx="1"/>
          </p:nvPr>
        </p:nvSpPr>
        <p:spPr>
          <a:xfrm>
            <a:off x="678947" y="1385971"/>
            <a:ext cx="7772400" cy="1554162"/>
          </a:xfrm>
        </p:spPr>
        <p:txBody>
          <a:bodyPr/>
          <a:lstStyle/>
          <a:p>
            <a:pPr>
              <a:spcBef>
                <a:spcPts val="0"/>
              </a:spcBef>
            </a:pPr>
            <a:r>
              <a:rPr lang="en-US" dirty="0"/>
              <a:t>What do you want to achieve in the future?</a:t>
            </a:r>
          </a:p>
          <a:p>
            <a:pPr>
              <a:spcBef>
                <a:spcPts val="0"/>
              </a:spcBef>
            </a:pPr>
            <a:endParaRPr lang="en-US" sz="1200" dirty="0"/>
          </a:p>
          <a:p>
            <a:pPr>
              <a:spcBef>
                <a:spcPts val="0"/>
              </a:spcBef>
            </a:pPr>
            <a:r>
              <a:rPr lang="en-US" dirty="0"/>
              <a:t>What do you want to be really good at?</a:t>
            </a:r>
          </a:p>
          <a:p>
            <a:endParaRPr lang="en-US" dirty="0"/>
          </a:p>
          <a:p>
            <a:pPr>
              <a:buFont typeface="Wingdings" pitchFamily="2" charset="2"/>
              <a:buNone/>
            </a:pPr>
            <a:endParaRPr lang="en-US" dirty="0"/>
          </a:p>
        </p:txBody>
      </p:sp>
      <p:pic>
        <p:nvPicPr>
          <p:cNvPr id="20" name="Picture 8" descr="artist.jpg"/>
          <p:cNvPicPr>
            <a:picLocks noChangeAspect="1"/>
          </p:cNvPicPr>
          <p:nvPr/>
        </p:nvPicPr>
        <p:blipFill>
          <a:blip r:embed="rId7" cstate="print"/>
          <a:srcRect/>
          <a:stretch>
            <a:fillRect/>
          </a:stretch>
        </p:blipFill>
        <p:spPr bwMode="auto">
          <a:xfrm>
            <a:off x="7010400" y="4271699"/>
            <a:ext cx="2133600" cy="2133600"/>
          </a:xfrm>
          <a:prstGeom prst="rect">
            <a:avLst/>
          </a:prstGeom>
          <a:noFill/>
          <a:ln w="9525">
            <a:noFill/>
            <a:miter lim="800000"/>
            <a:headEnd/>
            <a:tailEnd/>
          </a:ln>
        </p:spPr>
      </p:pic>
      <p:pic>
        <p:nvPicPr>
          <p:cNvPr id="21" name="Picture 13" descr="graduate.jpg"/>
          <p:cNvPicPr>
            <a:picLocks noChangeAspect="1"/>
          </p:cNvPicPr>
          <p:nvPr/>
        </p:nvPicPr>
        <p:blipFill>
          <a:blip r:embed="rId8" cstate="print"/>
          <a:srcRect r="24770"/>
          <a:stretch>
            <a:fillRect/>
          </a:stretch>
        </p:blipFill>
        <p:spPr bwMode="auto">
          <a:xfrm>
            <a:off x="3616325" y="4609837"/>
            <a:ext cx="2032000" cy="1795462"/>
          </a:xfrm>
          <a:prstGeom prst="rect">
            <a:avLst/>
          </a:prstGeom>
          <a:noFill/>
          <a:ln w="9525">
            <a:noFill/>
            <a:miter lim="800000"/>
            <a:headEnd/>
            <a:tailEnd/>
          </a:ln>
        </p:spPr>
      </p:pic>
      <p:pic>
        <p:nvPicPr>
          <p:cNvPr id="22" name="Picture 15" descr="play-basketball-profile.jpg"/>
          <p:cNvPicPr>
            <a:picLocks noChangeAspect="1"/>
          </p:cNvPicPr>
          <p:nvPr/>
        </p:nvPicPr>
        <p:blipFill>
          <a:blip r:embed="rId9" cstate="print"/>
          <a:srcRect/>
          <a:stretch>
            <a:fillRect/>
          </a:stretch>
        </p:blipFill>
        <p:spPr bwMode="auto">
          <a:xfrm>
            <a:off x="5638800" y="4566974"/>
            <a:ext cx="1371600" cy="1838325"/>
          </a:xfrm>
          <a:prstGeom prst="rect">
            <a:avLst/>
          </a:prstGeom>
          <a:noFill/>
          <a:ln w="9525">
            <a:noFill/>
            <a:miter lim="800000"/>
            <a:headEnd/>
            <a:tailEnd/>
          </a:ln>
        </p:spPr>
      </p:pic>
      <p:pic>
        <p:nvPicPr>
          <p:cNvPr id="23" name="Picture 17" descr="businessman with money.jpg"/>
          <p:cNvPicPr>
            <a:picLocks noChangeAspect="1"/>
          </p:cNvPicPr>
          <p:nvPr/>
        </p:nvPicPr>
        <p:blipFill>
          <a:blip r:embed="rId10" cstate="print"/>
          <a:srcRect l="14680" r="16519"/>
          <a:stretch>
            <a:fillRect/>
          </a:stretch>
        </p:blipFill>
        <p:spPr bwMode="auto">
          <a:xfrm>
            <a:off x="2000250" y="3935149"/>
            <a:ext cx="1774825" cy="2470150"/>
          </a:xfrm>
          <a:prstGeom prst="rect">
            <a:avLst/>
          </a:prstGeom>
          <a:noFill/>
          <a:ln w="9525">
            <a:noFill/>
            <a:miter lim="800000"/>
            <a:headEnd/>
            <a:tailEnd/>
          </a:ln>
        </p:spPr>
      </p:pic>
      <p:pic>
        <p:nvPicPr>
          <p:cNvPr id="24" name="Picture 14" descr="guitar.jpg"/>
          <p:cNvPicPr>
            <a:picLocks noChangeAspect="1"/>
          </p:cNvPicPr>
          <p:nvPr/>
        </p:nvPicPr>
        <p:blipFill>
          <a:blip r:embed="rId11" cstate="print"/>
          <a:srcRect/>
          <a:stretch>
            <a:fillRect/>
          </a:stretch>
        </p:blipFill>
        <p:spPr bwMode="auto">
          <a:xfrm>
            <a:off x="0" y="4889237"/>
            <a:ext cx="2241550" cy="1500187"/>
          </a:xfrm>
          <a:prstGeom prst="rect">
            <a:avLst/>
          </a:prstGeom>
          <a:noFill/>
          <a:ln w="9525">
            <a:noFill/>
            <a:miter lim="800000"/>
            <a:headEnd/>
            <a:tailEnd/>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5"/>
          <p:cNvSpPr>
            <a:spLocks noGrp="1"/>
          </p:cNvSpPr>
          <p:nvPr>
            <p:ph type="title"/>
          </p:nvPr>
        </p:nvSpPr>
        <p:spPr/>
        <p:txBody>
          <a:bodyPr/>
          <a:lstStyle/>
          <a:p>
            <a:r>
              <a:rPr lang="en-US" altLang="en-US" dirty="0"/>
              <a:t>Assertive Communication (Part 1):</a:t>
            </a:r>
            <a:br>
              <a:rPr lang="en-US" altLang="en-US" dirty="0"/>
            </a:br>
            <a:r>
              <a:rPr lang="en-US" altLang="en-US" dirty="0"/>
              <a:t>Social Media/Texting</a:t>
            </a:r>
          </a:p>
        </p:txBody>
      </p:sp>
      <p:sp>
        <p:nvSpPr>
          <p:cNvPr id="4" name="Slide Number Placeholder 3"/>
          <p:cNvSpPr>
            <a:spLocks noGrp="1"/>
          </p:cNvSpPr>
          <p:nvPr>
            <p:ph type="sldNum" sz="quarter" idx="14"/>
          </p:nvPr>
        </p:nvSpPr>
        <p:spPr/>
        <p:txBody>
          <a:bodyPr/>
          <a:lstStyle/>
          <a:p>
            <a:pPr>
              <a:defRPr/>
            </a:pPr>
            <a:fld id="{A3E425FC-A6BB-4618-9F7F-262921F97B35}" type="slidenum">
              <a:rPr lang="en-US" smtClean="0"/>
              <a:pPr>
                <a:defRPr/>
              </a:pPr>
              <a:t>200</a:t>
            </a:fld>
            <a:endParaRPr lang="en-US" dirty="0"/>
          </a:p>
        </p:txBody>
      </p:sp>
      <p:pic>
        <p:nvPicPr>
          <p:cNvPr id="15364" name="Picture 7" descr="S:\0Resilience\Army\MRT V 3.0 Devel\Final\Icons\Assertive_Communication.png"/>
          <p:cNvPicPr>
            <a:picLocks noChangeAspect="1" noChangeArrowheads="1"/>
          </p:cNvPicPr>
          <p:nvPr/>
        </p:nvPicPr>
        <p:blipFill>
          <a:blip r:embed="rId3" cstate="print"/>
          <a:srcRect/>
          <a:stretch>
            <a:fillRect/>
          </a:stretch>
        </p:blipFill>
        <p:spPr bwMode="auto">
          <a:xfrm>
            <a:off x="2870200" y="1828800"/>
            <a:ext cx="3417888" cy="4114800"/>
          </a:xfrm>
          <a:prstGeom prst="rect">
            <a:avLst/>
          </a:prstGeom>
          <a:noFill/>
          <a:ln w="9525">
            <a:noFill/>
            <a:miter lim="800000"/>
            <a:headEnd/>
            <a:tailEnd/>
          </a:ln>
        </p:spPr>
      </p:pic>
      <p:pic>
        <p:nvPicPr>
          <p:cNvPr id="15366" name="Picture 5" descr="Assertive_Communication.png"/>
          <p:cNvPicPr>
            <a:picLocks noChangeAspect="1"/>
          </p:cNvPicPr>
          <p:nvPr/>
        </p:nvPicPr>
        <p:blipFill>
          <a:blip r:embed="rId4" cstate="print"/>
          <a:srcRect/>
          <a:stretch>
            <a:fillRect/>
          </a:stretch>
        </p:blipFill>
        <p:spPr bwMode="auto">
          <a:xfrm>
            <a:off x="414338" y="141288"/>
            <a:ext cx="685800" cy="825500"/>
          </a:xfrm>
          <a:prstGeom prst="rect">
            <a:avLst/>
          </a:prstGeom>
          <a:noFill/>
          <a:ln w="9525">
            <a:noFill/>
            <a:miter lim="800000"/>
            <a:headEnd/>
            <a:tailEnd/>
          </a:ln>
        </p:spPr>
      </p:pic>
      <p:sp>
        <p:nvSpPr>
          <p:cNvPr id="11" name="Rounded Rectangle 10"/>
          <p:cNvSpPr/>
          <p:nvPr/>
        </p:nvSpPr>
        <p:spPr>
          <a:xfrm>
            <a:off x="2889250" y="923925"/>
            <a:ext cx="3429000" cy="381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Connection</a:t>
            </a:r>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6"/>
          <p:cNvSpPr>
            <a:spLocks noGrp="1"/>
          </p:cNvSpPr>
          <p:nvPr>
            <p:ph type="title"/>
          </p:nvPr>
        </p:nvSpPr>
        <p:spPr/>
        <p:txBody>
          <a:bodyPr/>
          <a:lstStyle/>
          <a:p>
            <a:r>
              <a:rPr lang="en-US" dirty="0"/>
              <a:t>Workbook Activity (page 78):</a:t>
            </a:r>
            <a:br>
              <a:rPr lang="en-US" dirty="0"/>
            </a:br>
            <a:r>
              <a:rPr lang="en-US" dirty="0"/>
              <a:t>Communication</a:t>
            </a:r>
          </a:p>
        </p:txBody>
      </p:sp>
      <p:sp>
        <p:nvSpPr>
          <p:cNvPr id="4" name="Slide Number Placeholder 3"/>
          <p:cNvSpPr>
            <a:spLocks noGrp="1"/>
          </p:cNvSpPr>
          <p:nvPr>
            <p:ph type="sldNum" sz="quarter" idx="11"/>
          </p:nvPr>
        </p:nvSpPr>
        <p:spPr/>
        <p:txBody>
          <a:bodyPr/>
          <a:lstStyle/>
          <a:p>
            <a:pPr>
              <a:defRPr/>
            </a:pPr>
            <a:fld id="{88A79D52-71B7-45B2-9E85-ADEEED0A2E57}" type="slidenum">
              <a:rPr lang="en-US" smtClean="0"/>
              <a:pPr>
                <a:defRPr/>
              </a:pPr>
              <a:t>201</a:t>
            </a:fld>
            <a:endParaRPr lang="en-US" dirty="0"/>
          </a:p>
        </p:txBody>
      </p:sp>
      <p:pic>
        <p:nvPicPr>
          <p:cNvPr id="16389" name="Picture 5" descr="Assertive_Communication.png"/>
          <p:cNvPicPr>
            <a:picLocks noChangeAspect="1"/>
          </p:cNvPicPr>
          <p:nvPr/>
        </p:nvPicPr>
        <p:blipFill>
          <a:blip r:embed="rId3" cstate="print"/>
          <a:srcRect/>
          <a:stretch>
            <a:fillRect/>
          </a:stretch>
        </p:blipFill>
        <p:spPr bwMode="auto">
          <a:xfrm>
            <a:off x="414338" y="141288"/>
            <a:ext cx="685800" cy="825500"/>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4706" t="31567" r="7023" b="22735"/>
          <a:stretch/>
        </p:blipFill>
        <p:spPr>
          <a:xfrm>
            <a:off x="2651125" y="1331673"/>
            <a:ext cx="3841750" cy="5050957"/>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title"/>
          </p:nvPr>
        </p:nvSpPr>
        <p:spPr>
          <a:xfrm>
            <a:off x="0" y="9525"/>
            <a:ext cx="9144000" cy="1066800"/>
          </a:xfrm>
        </p:spPr>
        <p:txBody>
          <a:bodyPr/>
          <a:lstStyle/>
          <a:p>
            <a:r>
              <a:rPr lang="en-US" dirty="0"/>
              <a:t>Communication and ATC</a:t>
            </a:r>
            <a:endParaRPr lang="en-US" sz="1500" dirty="0"/>
          </a:p>
        </p:txBody>
      </p:sp>
      <p:sp>
        <p:nvSpPr>
          <p:cNvPr id="4" name="Slide Number Placeholder 3"/>
          <p:cNvSpPr>
            <a:spLocks noGrp="1"/>
          </p:cNvSpPr>
          <p:nvPr>
            <p:ph type="sldNum" sz="quarter" idx="14"/>
          </p:nvPr>
        </p:nvSpPr>
        <p:spPr/>
        <p:txBody>
          <a:bodyPr/>
          <a:lstStyle/>
          <a:p>
            <a:pPr>
              <a:defRPr/>
            </a:pPr>
            <a:fld id="{AA09E52D-A981-4E18-9569-00287F9A7BD0}" type="slidenum">
              <a:rPr lang="en-US"/>
              <a:pPr>
                <a:defRPr/>
              </a:pPr>
              <a:t>202</a:t>
            </a:fld>
            <a:endParaRPr lang="en-US" dirty="0"/>
          </a:p>
        </p:txBody>
      </p:sp>
      <p:sp>
        <p:nvSpPr>
          <p:cNvPr id="19461" name="AutoShape 16"/>
          <p:cNvSpPr>
            <a:spLocks noChangeAspect="1" noChangeArrowheads="1" noTextEdit="1"/>
          </p:cNvSpPr>
          <p:nvPr/>
        </p:nvSpPr>
        <p:spPr bwMode="auto">
          <a:xfrm>
            <a:off x="3890963" y="1357313"/>
            <a:ext cx="3260725" cy="2554287"/>
          </a:xfrm>
          <a:prstGeom prst="rect">
            <a:avLst/>
          </a:prstGeom>
          <a:noFill/>
          <a:ln>
            <a:noFill/>
          </a:ln>
        </p:spPr>
        <p:txBody>
          <a:bodyPr lIns="91348" tIns="45674" rIns="91348" bIns="45674"/>
          <a:lstStyle/>
          <a:p>
            <a:pPr>
              <a:defRPr/>
            </a:pPr>
            <a:endParaRPr lang="en-US" dirty="0">
              <a:solidFill>
                <a:prstClr val="black"/>
              </a:solidFill>
              <a:cs typeface="+mn-cs"/>
            </a:endParaRPr>
          </a:p>
        </p:txBody>
      </p:sp>
      <p:sp>
        <p:nvSpPr>
          <p:cNvPr id="19464" name="Freeform 1034"/>
          <p:cNvSpPr>
            <a:spLocks/>
          </p:cNvSpPr>
          <p:nvPr/>
        </p:nvSpPr>
        <p:spPr bwMode="auto">
          <a:xfrm>
            <a:off x="7546975" y="3429000"/>
            <a:ext cx="1016000" cy="2428875"/>
          </a:xfrm>
          <a:custGeom>
            <a:avLst/>
            <a:gdLst>
              <a:gd name="T0" fmla="*/ 2147483647 w 570"/>
              <a:gd name="T1" fmla="*/ 2147483647 h 1447"/>
              <a:gd name="T2" fmla="*/ 2147483647 w 570"/>
              <a:gd name="T3" fmla="*/ 2147483647 h 1447"/>
              <a:gd name="T4" fmla="*/ 2147483647 w 570"/>
              <a:gd name="T5" fmla="*/ 2147483647 h 1447"/>
              <a:gd name="T6" fmla="*/ 2147483647 w 570"/>
              <a:gd name="T7" fmla="*/ 2147483647 h 1447"/>
              <a:gd name="T8" fmla="*/ 2147483647 w 570"/>
              <a:gd name="T9" fmla="*/ 2147483647 h 1447"/>
              <a:gd name="T10" fmla="*/ 2147483647 w 570"/>
              <a:gd name="T11" fmla="*/ 2147483647 h 1447"/>
              <a:gd name="T12" fmla="*/ 2147483647 w 570"/>
              <a:gd name="T13" fmla="*/ 2147483647 h 1447"/>
              <a:gd name="T14" fmla="*/ 2147483647 w 570"/>
              <a:gd name="T15" fmla="*/ 2147483647 h 1447"/>
              <a:gd name="T16" fmla="*/ 2147483647 w 570"/>
              <a:gd name="T17" fmla="*/ 2147483647 h 1447"/>
              <a:gd name="T18" fmla="*/ 2147483647 w 570"/>
              <a:gd name="T19" fmla="*/ 2147483647 h 1447"/>
              <a:gd name="T20" fmla="*/ 2147483647 w 570"/>
              <a:gd name="T21" fmla="*/ 2147483647 h 1447"/>
              <a:gd name="T22" fmla="*/ 2147483647 w 570"/>
              <a:gd name="T23" fmla="*/ 2147483647 h 1447"/>
              <a:gd name="T24" fmla="*/ 2147483647 w 570"/>
              <a:gd name="T25" fmla="*/ 2147483647 h 1447"/>
              <a:gd name="T26" fmla="*/ 2147483647 w 570"/>
              <a:gd name="T27" fmla="*/ 2147483647 h 1447"/>
              <a:gd name="T28" fmla="*/ 2147483647 w 570"/>
              <a:gd name="T29" fmla="*/ 2147483647 h 1447"/>
              <a:gd name="T30" fmla="*/ 2147483647 w 570"/>
              <a:gd name="T31" fmla="*/ 2147483647 h 1447"/>
              <a:gd name="T32" fmla="*/ 2147483647 w 570"/>
              <a:gd name="T33" fmla="*/ 2147483647 h 1447"/>
              <a:gd name="T34" fmla="*/ 0 w 570"/>
              <a:gd name="T35" fmla="*/ 2147483647 h 1447"/>
              <a:gd name="T36" fmla="*/ 2147483647 w 570"/>
              <a:gd name="T37" fmla="*/ 2147483647 h 1447"/>
              <a:gd name="T38" fmla="*/ 2147483647 w 570"/>
              <a:gd name="T39" fmla="*/ 2147483647 h 1447"/>
              <a:gd name="T40" fmla="*/ 2147483647 w 570"/>
              <a:gd name="T41" fmla="*/ 2147483647 h 1447"/>
              <a:gd name="T42" fmla="*/ 2147483647 w 570"/>
              <a:gd name="T43" fmla="*/ 2147483647 h 1447"/>
              <a:gd name="T44" fmla="*/ 2147483647 w 570"/>
              <a:gd name="T45" fmla="*/ 2147483647 h 1447"/>
              <a:gd name="T46" fmla="*/ 2147483647 w 570"/>
              <a:gd name="T47" fmla="*/ 2147483647 h 1447"/>
              <a:gd name="T48" fmla="*/ 2147483647 w 570"/>
              <a:gd name="T49" fmla="*/ 2147483647 h 1447"/>
              <a:gd name="T50" fmla="*/ 2147483647 w 570"/>
              <a:gd name="T51" fmla="*/ 2147483647 h 1447"/>
              <a:gd name="T52" fmla="*/ 2147483647 w 570"/>
              <a:gd name="T53" fmla="*/ 2147483647 h 1447"/>
              <a:gd name="T54" fmla="*/ 2147483647 w 570"/>
              <a:gd name="T55" fmla="*/ 2147483647 h 1447"/>
              <a:gd name="T56" fmla="*/ 2147483647 w 570"/>
              <a:gd name="T57" fmla="*/ 2147483647 h 1447"/>
              <a:gd name="T58" fmla="*/ 2147483647 w 570"/>
              <a:gd name="T59" fmla="*/ 2147483647 h 1447"/>
              <a:gd name="T60" fmla="*/ 2147483647 w 570"/>
              <a:gd name="T61" fmla="*/ 2147483647 h 1447"/>
              <a:gd name="T62" fmla="*/ 0 w 570"/>
              <a:gd name="T63" fmla="*/ 2147483647 h 14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0"/>
              <a:gd name="T97" fmla="*/ 0 h 1447"/>
              <a:gd name="T98" fmla="*/ 570 w 570"/>
              <a:gd name="T99" fmla="*/ 1447 h 14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0" h="1447">
                <a:moveTo>
                  <a:pt x="0" y="0"/>
                </a:moveTo>
                <a:lnTo>
                  <a:pt x="59" y="2"/>
                </a:lnTo>
                <a:lnTo>
                  <a:pt x="116" y="10"/>
                </a:lnTo>
                <a:lnTo>
                  <a:pt x="169" y="24"/>
                </a:lnTo>
                <a:lnTo>
                  <a:pt x="222" y="42"/>
                </a:lnTo>
                <a:lnTo>
                  <a:pt x="272" y="63"/>
                </a:lnTo>
                <a:lnTo>
                  <a:pt x="319" y="89"/>
                </a:lnTo>
                <a:lnTo>
                  <a:pt x="363" y="118"/>
                </a:lnTo>
                <a:lnTo>
                  <a:pt x="403" y="152"/>
                </a:lnTo>
                <a:lnTo>
                  <a:pt x="441" y="187"/>
                </a:lnTo>
                <a:lnTo>
                  <a:pt x="473" y="227"/>
                </a:lnTo>
                <a:lnTo>
                  <a:pt x="502" y="270"/>
                </a:lnTo>
                <a:lnTo>
                  <a:pt x="526" y="315"/>
                </a:lnTo>
                <a:lnTo>
                  <a:pt x="545" y="362"/>
                </a:lnTo>
                <a:lnTo>
                  <a:pt x="559" y="412"/>
                </a:lnTo>
                <a:lnTo>
                  <a:pt x="566" y="463"/>
                </a:lnTo>
                <a:lnTo>
                  <a:pt x="570" y="516"/>
                </a:lnTo>
                <a:lnTo>
                  <a:pt x="570" y="811"/>
                </a:lnTo>
                <a:lnTo>
                  <a:pt x="568" y="853"/>
                </a:lnTo>
                <a:lnTo>
                  <a:pt x="563" y="892"/>
                </a:lnTo>
                <a:lnTo>
                  <a:pt x="555" y="931"/>
                </a:lnTo>
                <a:lnTo>
                  <a:pt x="544" y="971"/>
                </a:lnTo>
                <a:lnTo>
                  <a:pt x="528" y="1008"/>
                </a:lnTo>
                <a:lnTo>
                  <a:pt x="509" y="1043"/>
                </a:lnTo>
                <a:lnTo>
                  <a:pt x="488" y="1077"/>
                </a:lnTo>
                <a:lnTo>
                  <a:pt x="466" y="1110"/>
                </a:lnTo>
                <a:lnTo>
                  <a:pt x="439" y="1142"/>
                </a:lnTo>
                <a:lnTo>
                  <a:pt x="411" y="1171"/>
                </a:lnTo>
                <a:lnTo>
                  <a:pt x="380" y="1199"/>
                </a:lnTo>
                <a:lnTo>
                  <a:pt x="346" y="1223"/>
                </a:lnTo>
                <a:lnTo>
                  <a:pt x="310" y="1246"/>
                </a:lnTo>
                <a:lnTo>
                  <a:pt x="272" y="1266"/>
                </a:lnTo>
                <a:lnTo>
                  <a:pt x="232" y="1284"/>
                </a:lnTo>
                <a:lnTo>
                  <a:pt x="190" y="1299"/>
                </a:lnTo>
                <a:lnTo>
                  <a:pt x="190" y="1447"/>
                </a:lnTo>
                <a:lnTo>
                  <a:pt x="0" y="1181"/>
                </a:lnTo>
                <a:lnTo>
                  <a:pt x="190" y="856"/>
                </a:lnTo>
                <a:lnTo>
                  <a:pt x="190" y="1004"/>
                </a:lnTo>
                <a:lnTo>
                  <a:pt x="253" y="980"/>
                </a:lnTo>
                <a:lnTo>
                  <a:pt x="310" y="951"/>
                </a:lnTo>
                <a:lnTo>
                  <a:pt x="365" y="914"/>
                </a:lnTo>
                <a:lnTo>
                  <a:pt x="412" y="872"/>
                </a:lnTo>
                <a:lnTo>
                  <a:pt x="456" y="827"/>
                </a:lnTo>
                <a:lnTo>
                  <a:pt x="492" y="776"/>
                </a:lnTo>
                <a:lnTo>
                  <a:pt x="523" y="723"/>
                </a:lnTo>
                <a:lnTo>
                  <a:pt x="534" y="693"/>
                </a:lnTo>
                <a:lnTo>
                  <a:pt x="545" y="664"/>
                </a:lnTo>
                <a:lnTo>
                  <a:pt x="530" y="624"/>
                </a:lnTo>
                <a:lnTo>
                  <a:pt x="511" y="585"/>
                </a:lnTo>
                <a:lnTo>
                  <a:pt x="490" y="549"/>
                </a:lnTo>
                <a:lnTo>
                  <a:pt x="466" y="514"/>
                </a:lnTo>
                <a:lnTo>
                  <a:pt x="437" y="481"/>
                </a:lnTo>
                <a:lnTo>
                  <a:pt x="409" y="451"/>
                </a:lnTo>
                <a:lnTo>
                  <a:pt x="374" y="423"/>
                </a:lnTo>
                <a:lnTo>
                  <a:pt x="340" y="398"/>
                </a:lnTo>
                <a:lnTo>
                  <a:pt x="304" y="374"/>
                </a:lnTo>
                <a:lnTo>
                  <a:pt x="264" y="355"/>
                </a:lnTo>
                <a:lnTo>
                  <a:pt x="224" y="337"/>
                </a:lnTo>
                <a:lnTo>
                  <a:pt x="182" y="323"/>
                </a:lnTo>
                <a:lnTo>
                  <a:pt x="139" y="311"/>
                </a:lnTo>
                <a:lnTo>
                  <a:pt x="93" y="303"/>
                </a:lnTo>
                <a:lnTo>
                  <a:pt x="48" y="298"/>
                </a:lnTo>
                <a:lnTo>
                  <a:pt x="0" y="296"/>
                </a:lnTo>
                <a:lnTo>
                  <a:pt x="0" y="0"/>
                </a:lnTo>
                <a:close/>
              </a:path>
            </a:pathLst>
          </a:custGeom>
          <a:solidFill>
            <a:srgbClr val="808080"/>
          </a:solidFill>
          <a:ln>
            <a:noFill/>
          </a:ln>
        </p:spPr>
        <p:txBody>
          <a:bodyPr lIns="91348" tIns="45674" rIns="91348" bIns="45674"/>
          <a:lstStyle/>
          <a:p>
            <a:pPr>
              <a:defRPr/>
            </a:pPr>
            <a:endParaRPr lang="en-US" dirty="0">
              <a:solidFill>
                <a:prstClr val="black"/>
              </a:solidFill>
              <a:cs typeface="+mn-cs"/>
            </a:endParaRPr>
          </a:p>
        </p:txBody>
      </p:sp>
      <p:sp>
        <p:nvSpPr>
          <p:cNvPr id="19465" name="Freeform 1035"/>
          <p:cNvSpPr>
            <a:spLocks/>
          </p:cNvSpPr>
          <p:nvPr/>
        </p:nvSpPr>
        <p:spPr bwMode="auto">
          <a:xfrm>
            <a:off x="7546975" y="3357563"/>
            <a:ext cx="971550" cy="2428875"/>
          </a:xfrm>
          <a:custGeom>
            <a:avLst/>
            <a:gdLst>
              <a:gd name="T0" fmla="*/ 2147483647 w 570"/>
              <a:gd name="T1" fmla="*/ 2147483647 h 1446"/>
              <a:gd name="T2" fmla="*/ 2147483647 w 570"/>
              <a:gd name="T3" fmla="*/ 2147483647 h 1446"/>
              <a:gd name="T4" fmla="*/ 2147483647 w 570"/>
              <a:gd name="T5" fmla="*/ 2147483647 h 1446"/>
              <a:gd name="T6" fmla="*/ 2147483647 w 570"/>
              <a:gd name="T7" fmla="*/ 2147483647 h 1446"/>
              <a:gd name="T8" fmla="*/ 2147483647 w 570"/>
              <a:gd name="T9" fmla="*/ 2147483647 h 1446"/>
              <a:gd name="T10" fmla="*/ 2147483647 w 570"/>
              <a:gd name="T11" fmla="*/ 2147483647 h 1446"/>
              <a:gd name="T12" fmla="*/ 2147483647 w 570"/>
              <a:gd name="T13" fmla="*/ 2147483647 h 1446"/>
              <a:gd name="T14" fmla="*/ 2147483647 w 570"/>
              <a:gd name="T15" fmla="*/ 2147483647 h 1446"/>
              <a:gd name="T16" fmla="*/ 2147483647 w 570"/>
              <a:gd name="T17" fmla="*/ 2147483647 h 1446"/>
              <a:gd name="T18" fmla="*/ 2147483647 w 570"/>
              <a:gd name="T19" fmla="*/ 2147483647 h 1446"/>
              <a:gd name="T20" fmla="*/ 2147483647 w 570"/>
              <a:gd name="T21" fmla="*/ 2147483647 h 1446"/>
              <a:gd name="T22" fmla="*/ 2147483647 w 570"/>
              <a:gd name="T23" fmla="*/ 2147483647 h 1446"/>
              <a:gd name="T24" fmla="*/ 2147483647 w 570"/>
              <a:gd name="T25" fmla="*/ 2147483647 h 1446"/>
              <a:gd name="T26" fmla="*/ 2147483647 w 570"/>
              <a:gd name="T27" fmla="*/ 2147483647 h 1446"/>
              <a:gd name="T28" fmla="*/ 2147483647 w 570"/>
              <a:gd name="T29" fmla="*/ 2147483647 h 1446"/>
              <a:gd name="T30" fmla="*/ 2147483647 w 570"/>
              <a:gd name="T31" fmla="*/ 2147483647 h 1446"/>
              <a:gd name="T32" fmla="*/ 2147483647 w 570"/>
              <a:gd name="T33" fmla="*/ 2147483647 h 1446"/>
              <a:gd name="T34" fmla="*/ 0 w 570"/>
              <a:gd name="T35" fmla="*/ 2147483647 h 1446"/>
              <a:gd name="T36" fmla="*/ 2147483647 w 570"/>
              <a:gd name="T37" fmla="*/ 2147483647 h 1446"/>
              <a:gd name="T38" fmla="*/ 2147483647 w 570"/>
              <a:gd name="T39" fmla="*/ 2147483647 h 1446"/>
              <a:gd name="T40" fmla="*/ 2147483647 w 570"/>
              <a:gd name="T41" fmla="*/ 2147483647 h 1446"/>
              <a:gd name="T42" fmla="*/ 2147483647 w 570"/>
              <a:gd name="T43" fmla="*/ 2147483647 h 1446"/>
              <a:gd name="T44" fmla="*/ 2147483647 w 570"/>
              <a:gd name="T45" fmla="*/ 2147483647 h 1446"/>
              <a:gd name="T46" fmla="*/ 2147483647 w 570"/>
              <a:gd name="T47" fmla="*/ 2147483647 h 1446"/>
              <a:gd name="T48" fmla="*/ 2147483647 w 570"/>
              <a:gd name="T49" fmla="*/ 2147483647 h 1446"/>
              <a:gd name="T50" fmla="*/ 2147483647 w 570"/>
              <a:gd name="T51" fmla="*/ 2147483647 h 1446"/>
              <a:gd name="T52" fmla="*/ 2147483647 w 570"/>
              <a:gd name="T53" fmla="*/ 2147483647 h 1446"/>
              <a:gd name="T54" fmla="*/ 2147483647 w 570"/>
              <a:gd name="T55" fmla="*/ 2147483647 h 1446"/>
              <a:gd name="T56" fmla="*/ 2147483647 w 570"/>
              <a:gd name="T57" fmla="*/ 2147483647 h 1446"/>
              <a:gd name="T58" fmla="*/ 2147483647 w 570"/>
              <a:gd name="T59" fmla="*/ 2147483647 h 1446"/>
              <a:gd name="T60" fmla="*/ 2147483647 w 570"/>
              <a:gd name="T61" fmla="*/ 2147483647 h 1446"/>
              <a:gd name="T62" fmla="*/ 0 w 570"/>
              <a:gd name="T63" fmla="*/ 2147483647 h 14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0"/>
              <a:gd name="T97" fmla="*/ 0 h 1446"/>
              <a:gd name="T98" fmla="*/ 570 w 570"/>
              <a:gd name="T99" fmla="*/ 1446 h 14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0" h="1446">
                <a:moveTo>
                  <a:pt x="0" y="0"/>
                </a:moveTo>
                <a:lnTo>
                  <a:pt x="59" y="2"/>
                </a:lnTo>
                <a:lnTo>
                  <a:pt x="114" y="9"/>
                </a:lnTo>
                <a:lnTo>
                  <a:pt x="169" y="23"/>
                </a:lnTo>
                <a:lnTo>
                  <a:pt x="222" y="41"/>
                </a:lnTo>
                <a:lnTo>
                  <a:pt x="272" y="63"/>
                </a:lnTo>
                <a:lnTo>
                  <a:pt x="317" y="88"/>
                </a:lnTo>
                <a:lnTo>
                  <a:pt x="363" y="118"/>
                </a:lnTo>
                <a:lnTo>
                  <a:pt x="403" y="151"/>
                </a:lnTo>
                <a:lnTo>
                  <a:pt x="439" y="187"/>
                </a:lnTo>
                <a:lnTo>
                  <a:pt x="473" y="226"/>
                </a:lnTo>
                <a:lnTo>
                  <a:pt x="502" y="269"/>
                </a:lnTo>
                <a:lnTo>
                  <a:pt x="524" y="315"/>
                </a:lnTo>
                <a:lnTo>
                  <a:pt x="543" y="362"/>
                </a:lnTo>
                <a:lnTo>
                  <a:pt x="559" y="411"/>
                </a:lnTo>
                <a:lnTo>
                  <a:pt x="566" y="462"/>
                </a:lnTo>
                <a:lnTo>
                  <a:pt x="570" y="515"/>
                </a:lnTo>
                <a:lnTo>
                  <a:pt x="570" y="810"/>
                </a:lnTo>
                <a:lnTo>
                  <a:pt x="568" y="852"/>
                </a:lnTo>
                <a:lnTo>
                  <a:pt x="562" y="891"/>
                </a:lnTo>
                <a:lnTo>
                  <a:pt x="555" y="930"/>
                </a:lnTo>
                <a:lnTo>
                  <a:pt x="543" y="968"/>
                </a:lnTo>
                <a:lnTo>
                  <a:pt x="528" y="1005"/>
                </a:lnTo>
                <a:lnTo>
                  <a:pt x="509" y="1043"/>
                </a:lnTo>
                <a:lnTo>
                  <a:pt x="488" y="1076"/>
                </a:lnTo>
                <a:lnTo>
                  <a:pt x="465" y="1110"/>
                </a:lnTo>
                <a:lnTo>
                  <a:pt x="439" y="1141"/>
                </a:lnTo>
                <a:lnTo>
                  <a:pt x="410" y="1171"/>
                </a:lnTo>
                <a:lnTo>
                  <a:pt x="378" y="1196"/>
                </a:lnTo>
                <a:lnTo>
                  <a:pt x="344" y="1222"/>
                </a:lnTo>
                <a:lnTo>
                  <a:pt x="310" y="1245"/>
                </a:lnTo>
                <a:lnTo>
                  <a:pt x="272" y="1265"/>
                </a:lnTo>
                <a:lnTo>
                  <a:pt x="232" y="1283"/>
                </a:lnTo>
                <a:lnTo>
                  <a:pt x="190" y="1299"/>
                </a:lnTo>
                <a:lnTo>
                  <a:pt x="190" y="1446"/>
                </a:lnTo>
                <a:lnTo>
                  <a:pt x="0" y="1180"/>
                </a:lnTo>
                <a:lnTo>
                  <a:pt x="190" y="856"/>
                </a:lnTo>
                <a:lnTo>
                  <a:pt x="190" y="1003"/>
                </a:lnTo>
                <a:lnTo>
                  <a:pt x="253" y="980"/>
                </a:lnTo>
                <a:lnTo>
                  <a:pt x="310" y="950"/>
                </a:lnTo>
                <a:lnTo>
                  <a:pt x="365" y="913"/>
                </a:lnTo>
                <a:lnTo>
                  <a:pt x="412" y="871"/>
                </a:lnTo>
                <a:lnTo>
                  <a:pt x="456" y="826"/>
                </a:lnTo>
                <a:lnTo>
                  <a:pt x="492" y="775"/>
                </a:lnTo>
                <a:lnTo>
                  <a:pt x="522" y="722"/>
                </a:lnTo>
                <a:lnTo>
                  <a:pt x="534" y="692"/>
                </a:lnTo>
                <a:lnTo>
                  <a:pt x="545" y="663"/>
                </a:lnTo>
                <a:lnTo>
                  <a:pt x="530" y="623"/>
                </a:lnTo>
                <a:lnTo>
                  <a:pt x="511" y="584"/>
                </a:lnTo>
                <a:lnTo>
                  <a:pt x="490" y="549"/>
                </a:lnTo>
                <a:lnTo>
                  <a:pt x="465" y="513"/>
                </a:lnTo>
                <a:lnTo>
                  <a:pt x="437" y="480"/>
                </a:lnTo>
                <a:lnTo>
                  <a:pt x="407" y="450"/>
                </a:lnTo>
                <a:lnTo>
                  <a:pt x="374" y="423"/>
                </a:lnTo>
                <a:lnTo>
                  <a:pt x="340" y="397"/>
                </a:lnTo>
                <a:lnTo>
                  <a:pt x="302" y="374"/>
                </a:lnTo>
                <a:lnTo>
                  <a:pt x="264" y="354"/>
                </a:lnTo>
                <a:lnTo>
                  <a:pt x="222" y="336"/>
                </a:lnTo>
                <a:lnTo>
                  <a:pt x="180" y="322"/>
                </a:lnTo>
                <a:lnTo>
                  <a:pt x="137" y="311"/>
                </a:lnTo>
                <a:lnTo>
                  <a:pt x="93" y="303"/>
                </a:lnTo>
                <a:lnTo>
                  <a:pt x="47" y="297"/>
                </a:lnTo>
                <a:lnTo>
                  <a:pt x="0" y="295"/>
                </a:lnTo>
                <a:lnTo>
                  <a:pt x="0" y="0"/>
                </a:lnTo>
                <a:close/>
              </a:path>
            </a:pathLst>
          </a:custGeom>
          <a:solidFill>
            <a:schemeClr val="bg1"/>
          </a:solidFill>
          <a:ln w="9525">
            <a:solidFill>
              <a:schemeClr val="tx1"/>
            </a:solidFill>
            <a:round/>
            <a:headEnd/>
            <a:tailEnd/>
          </a:ln>
        </p:spPr>
        <p:txBody>
          <a:bodyPr lIns="91348" tIns="45674" rIns="91348" bIns="45674"/>
          <a:lstStyle/>
          <a:p>
            <a:pPr>
              <a:defRPr/>
            </a:pPr>
            <a:endParaRPr lang="en-US" dirty="0">
              <a:solidFill>
                <a:prstClr val="black"/>
              </a:solidFill>
              <a:cs typeface="+mn-cs"/>
            </a:endParaRPr>
          </a:p>
        </p:txBody>
      </p:sp>
      <p:grpSp>
        <p:nvGrpSpPr>
          <p:cNvPr id="2" name="Group 42"/>
          <p:cNvGrpSpPr>
            <a:grpSpLocks/>
          </p:cNvGrpSpPr>
          <p:nvPr/>
        </p:nvGrpSpPr>
        <p:grpSpPr bwMode="auto">
          <a:xfrm>
            <a:off x="581025" y="1500188"/>
            <a:ext cx="7346950" cy="4990174"/>
            <a:chOff x="533400" y="1303339"/>
            <a:chExt cx="7773678" cy="4981352"/>
          </a:xfrm>
        </p:grpSpPr>
        <p:sp>
          <p:nvSpPr>
            <p:cNvPr id="8" name="Rectangle 1026"/>
            <p:cNvSpPr>
              <a:spLocks noChangeArrowheads="1"/>
            </p:cNvSpPr>
            <p:nvPr/>
          </p:nvSpPr>
          <p:spPr bwMode="auto">
            <a:xfrm>
              <a:off x="4373207" y="4698413"/>
              <a:ext cx="3337576" cy="1586278"/>
            </a:xfrm>
            <a:prstGeom prst="rect">
              <a:avLst/>
            </a:prstGeom>
            <a:solidFill>
              <a:schemeClr val="bg1"/>
            </a:solidFill>
            <a:ln w="12700">
              <a:solidFill>
                <a:schemeClr val="tx1"/>
              </a:solidFill>
              <a:miter lim="800000"/>
              <a:headEnd/>
              <a:tailEnd/>
            </a:ln>
            <a:effectLst>
              <a:outerShdw dist="107763" dir="2700000" algn="ctr" rotWithShape="0">
                <a:schemeClr val="tx1">
                  <a:lumMod val="65000"/>
                  <a:lumOff val="35000"/>
                </a:schemeClr>
              </a:outerShdw>
            </a:effectLst>
          </p:spPr>
          <p:txBody>
            <a:bodyPr wrap="none" lIns="97332" tIns="48667" rIns="97332" bIns="48667" anchor="ctr"/>
            <a:lstStyle/>
            <a:p>
              <a:pPr eaLnBrk="0" hangingPunct="0">
                <a:spcAft>
                  <a:spcPct val="96000"/>
                </a:spcAft>
                <a:defRPr/>
              </a:pPr>
              <a:endParaRPr lang="en-US" dirty="0">
                <a:solidFill>
                  <a:prstClr val="black"/>
                </a:solidFill>
                <a:latin typeface="Garamond" pitchFamily="18" charset="0"/>
                <a:cs typeface="+mn-cs"/>
              </a:endParaRPr>
            </a:p>
          </p:txBody>
        </p:sp>
        <p:grpSp>
          <p:nvGrpSpPr>
            <p:cNvPr id="3" name="Group 38"/>
            <p:cNvGrpSpPr>
              <a:grpSpLocks/>
            </p:cNvGrpSpPr>
            <p:nvPr/>
          </p:nvGrpSpPr>
          <p:grpSpPr bwMode="auto">
            <a:xfrm>
              <a:off x="4553590" y="1303339"/>
              <a:ext cx="3753488" cy="3209351"/>
              <a:chOff x="2966" y="806"/>
              <a:chExt cx="1891" cy="1679"/>
            </a:xfrm>
            <a:solidFill>
              <a:schemeClr val="bg1"/>
            </a:solidFill>
          </p:grpSpPr>
          <p:sp>
            <p:nvSpPr>
              <p:cNvPr id="18450" name="Freeform 18"/>
              <p:cNvSpPr>
                <a:spLocks/>
              </p:cNvSpPr>
              <p:nvPr/>
            </p:nvSpPr>
            <p:spPr bwMode="auto">
              <a:xfrm>
                <a:off x="2982" y="820"/>
                <a:ext cx="1875" cy="1370"/>
              </a:xfrm>
              <a:custGeom>
                <a:avLst/>
                <a:gdLst>
                  <a:gd name="T0" fmla="*/ 73 w 1875"/>
                  <a:gd name="T1" fmla="*/ 494 h 1370"/>
                  <a:gd name="T2" fmla="*/ 4 w 1875"/>
                  <a:gd name="T3" fmla="*/ 608 h 1370"/>
                  <a:gd name="T4" fmla="*/ 14 w 1875"/>
                  <a:gd name="T5" fmla="*/ 717 h 1370"/>
                  <a:gd name="T6" fmla="*/ 73 w 1875"/>
                  <a:gd name="T7" fmla="*/ 792 h 1370"/>
                  <a:gd name="T8" fmla="*/ 57 w 1875"/>
                  <a:gd name="T9" fmla="*/ 864 h 1370"/>
                  <a:gd name="T10" fmla="*/ 57 w 1875"/>
                  <a:gd name="T11" fmla="*/ 1006 h 1370"/>
                  <a:gd name="T12" fmla="*/ 157 w 1875"/>
                  <a:gd name="T13" fmla="*/ 1106 h 1370"/>
                  <a:gd name="T14" fmla="*/ 230 w 1875"/>
                  <a:gd name="T15" fmla="*/ 1120 h 1370"/>
                  <a:gd name="T16" fmla="*/ 276 w 1875"/>
                  <a:gd name="T17" fmla="*/ 1157 h 1370"/>
                  <a:gd name="T18" fmla="*/ 413 w 1875"/>
                  <a:gd name="T19" fmla="*/ 1263 h 1370"/>
                  <a:gd name="T20" fmla="*/ 587 w 1875"/>
                  <a:gd name="T21" fmla="*/ 1284 h 1370"/>
                  <a:gd name="T22" fmla="*/ 714 w 1875"/>
                  <a:gd name="T23" fmla="*/ 1240 h 1370"/>
                  <a:gd name="T24" fmla="*/ 821 w 1875"/>
                  <a:gd name="T25" fmla="*/ 1336 h 1370"/>
                  <a:gd name="T26" fmla="*/ 958 w 1875"/>
                  <a:gd name="T27" fmla="*/ 1370 h 1370"/>
                  <a:gd name="T28" fmla="*/ 1050 w 1875"/>
                  <a:gd name="T29" fmla="*/ 1354 h 1370"/>
                  <a:gd name="T30" fmla="*/ 1197 w 1875"/>
                  <a:gd name="T31" fmla="*/ 1247 h 1370"/>
                  <a:gd name="T32" fmla="*/ 1270 w 1875"/>
                  <a:gd name="T33" fmla="*/ 1180 h 1370"/>
                  <a:gd name="T34" fmla="*/ 1397 w 1875"/>
                  <a:gd name="T35" fmla="*/ 1201 h 1370"/>
                  <a:gd name="T36" fmla="*/ 1490 w 1875"/>
                  <a:gd name="T37" fmla="*/ 1173 h 1370"/>
                  <a:gd name="T38" fmla="*/ 1578 w 1875"/>
                  <a:gd name="T39" fmla="*/ 1094 h 1370"/>
                  <a:gd name="T40" fmla="*/ 1617 w 1875"/>
                  <a:gd name="T41" fmla="*/ 1005 h 1370"/>
                  <a:gd name="T42" fmla="*/ 1649 w 1875"/>
                  <a:gd name="T43" fmla="*/ 948 h 1370"/>
                  <a:gd name="T44" fmla="*/ 1746 w 1875"/>
                  <a:gd name="T45" fmla="*/ 908 h 1370"/>
                  <a:gd name="T46" fmla="*/ 1847 w 1875"/>
                  <a:gd name="T47" fmla="*/ 792 h 1370"/>
                  <a:gd name="T48" fmla="*/ 1873 w 1875"/>
                  <a:gd name="T49" fmla="*/ 692 h 1370"/>
                  <a:gd name="T50" fmla="*/ 1859 w 1875"/>
                  <a:gd name="T51" fmla="*/ 571 h 1370"/>
                  <a:gd name="T52" fmla="*/ 1822 w 1875"/>
                  <a:gd name="T53" fmla="*/ 466 h 1370"/>
                  <a:gd name="T54" fmla="*/ 1828 w 1875"/>
                  <a:gd name="T55" fmla="*/ 357 h 1370"/>
                  <a:gd name="T56" fmla="*/ 1760 w 1875"/>
                  <a:gd name="T57" fmla="*/ 229 h 1370"/>
                  <a:gd name="T58" fmla="*/ 1663 w 1875"/>
                  <a:gd name="T59" fmla="*/ 172 h 1370"/>
                  <a:gd name="T60" fmla="*/ 1591 w 1875"/>
                  <a:gd name="T61" fmla="*/ 49 h 1370"/>
                  <a:gd name="T62" fmla="*/ 1456 w 1875"/>
                  <a:gd name="T63" fmla="*/ 0 h 1370"/>
                  <a:gd name="T64" fmla="*/ 1367 w 1875"/>
                  <a:gd name="T65" fmla="*/ 20 h 1370"/>
                  <a:gd name="T66" fmla="*/ 1294 w 1875"/>
                  <a:gd name="T67" fmla="*/ 74 h 1370"/>
                  <a:gd name="T68" fmla="*/ 1246 w 1875"/>
                  <a:gd name="T69" fmla="*/ 32 h 1370"/>
                  <a:gd name="T70" fmla="*/ 1165 w 1875"/>
                  <a:gd name="T71" fmla="*/ 2 h 1370"/>
                  <a:gd name="T72" fmla="*/ 1066 w 1875"/>
                  <a:gd name="T73" fmla="*/ 16 h 1370"/>
                  <a:gd name="T74" fmla="*/ 988 w 1875"/>
                  <a:gd name="T75" fmla="*/ 83 h 1370"/>
                  <a:gd name="T76" fmla="*/ 939 w 1875"/>
                  <a:gd name="T77" fmla="*/ 81 h 1370"/>
                  <a:gd name="T78" fmla="*/ 857 w 1875"/>
                  <a:gd name="T79" fmla="*/ 46 h 1370"/>
                  <a:gd name="T80" fmla="*/ 750 w 1875"/>
                  <a:gd name="T81" fmla="*/ 51 h 1370"/>
                  <a:gd name="T82" fmla="*/ 645 w 1875"/>
                  <a:gd name="T83" fmla="*/ 114 h 1370"/>
                  <a:gd name="T84" fmla="*/ 573 w 1875"/>
                  <a:gd name="T85" fmla="*/ 148 h 1370"/>
                  <a:gd name="T86" fmla="*/ 429 w 1875"/>
                  <a:gd name="T87" fmla="*/ 128 h 1370"/>
                  <a:gd name="T88" fmla="*/ 321 w 1875"/>
                  <a:gd name="T89" fmla="*/ 162 h 1370"/>
                  <a:gd name="T90" fmla="*/ 234 w 1875"/>
                  <a:gd name="T91" fmla="*/ 232 h 1370"/>
                  <a:gd name="T92" fmla="*/ 180 w 1875"/>
                  <a:gd name="T93" fmla="*/ 332 h 1370"/>
                  <a:gd name="T94" fmla="*/ 167 w 1875"/>
                  <a:gd name="T95" fmla="*/ 437 h 1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75"/>
                  <a:gd name="T145" fmla="*/ 0 h 1370"/>
                  <a:gd name="T146" fmla="*/ 1875 w 1875"/>
                  <a:gd name="T147" fmla="*/ 1370 h 1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75" h="1370">
                    <a:moveTo>
                      <a:pt x="169" y="457"/>
                    </a:moveTo>
                    <a:lnTo>
                      <a:pt x="135" y="464"/>
                    </a:lnTo>
                    <a:lnTo>
                      <a:pt x="103" y="476"/>
                    </a:lnTo>
                    <a:lnTo>
                      <a:pt x="73" y="494"/>
                    </a:lnTo>
                    <a:lnTo>
                      <a:pt x="49" y="516"/>
                    </a:lnTo>
                    <a:lnTo>
                      <a:pt x="28" y="545"/>
                    </a:lnTo>
                    <a:lnTo>
                      <a:pt x="12" y="574"/>
                    </a:lnTo>
                    <a:lnTo>
                      <a:pt x="4" y="608"/>
                    </a:lnTo>
                    <a:lnTo>
                      <a:pt x="0" y="643"/>
                    </a:lnTo>
                    <a:lnTo>
                      <a:pt x="2" y="667"/>
                    </a:lnTo>
                    <a:lnTo>
                      <a:pt x="6" y="692"/>
                    </a:lnTo>
                    <a:lnTo>
                      <a:pt x="14" y="717"/>
                    </a:lnTo>
                    <a:lnTo>
                      <a:pt x="26" y="738"/>
                    </a:lnTo>
                    <a:lnTo>
                      <a:pt x="38" y="759"/>
                    </a:lnTo>
                    <a:lnTo>
                      <a:pt x="55" y="776"/>
                    </a:lnTo>
                    <a:lnTo>
                      <a:pt x="73" y="792"/>
                    </a:lnTo>
                    <a:lnTo>
                      <a:pt x="93" y="806"/>
                    </a:lnTo>
                    <a:lnTo>
                      <a:pt x="93" y="804"/>
                    </a:lnTo>
                    <a:lnTo>
                      <a:pt x="71" y="832"/>
                    </a:lnTo>
                    <a:lnTo>
                      <a:pt x="57" y="864"/>
                    </a:lnTo>
                    <a:lnTo>
                      <a:pt x="47" y="897"/>
                    </a:lnTo>
                    <a:lnTo>
                      <a:pt x="42" y="933"/>
                    </a:lnTo>
                    <a:lnTo>
                      <a:pt x="47" y="971"/>
                    </a:lnTo>
                    <a:lnTo>
                      <a:pt x="57" y="1006"/>
                    </a:lnTo>
                    <a:lnTo>
                      <a:pt x="75" y="1038"/>
                    </a:lnTo>
                    <a:lnTo>
                      <a:pt x="97" y="1066"/>
                    </a:lnTo>
                    <a:lnTo>
                      <a:pt x="125" y="1089"/>
                    </a:lnTo>
                    <a:lnTo>
                      <a:pt x="157" y="1106"/>
                    </a:lnTo>
                    <a:lnTo>
                      <a:pt x="176" y="1112"/>
                    </a:lnTo>
                    <a:lnTo>
                      <a:pt x="192" y="1117"/>
                    </a:lnTo>
                    <a:lnTo>
                      <a:pt x="212" y="1119"/>
                    </a:lnTo>
                    <a:lnTo>
                      <a:pt x="230" y="1120"/>
                    </a:lnTo>
                    <a:lnTo>
                      <a:pt x="242" y="1120"/>
                    </a:lnTo>
                    <a:lnTo>
                      <a:pt x="252" y="1119"/>
                    </a:lnTo>
                    <a:lnTo>
                      <a:pt x="252" y="1120"/>
                    </a:lnTo>
                    <a:lnTo>
                      <a:pt x="276" y="1157"/>
                    </a:lnTo>
                    <a:lnTo>
                      <a:pt x="305" y="1191"/>
                    </a:lnTo>
                    <a:lnTo>
                      <a:pt x="339" y="1219"/>
                    </a:lnTo>
                    <a:lnTo>
                      <a:pt x="375" y="1243"/>
                    </a:lnTo>
                    <a:lnTo>
                      <a:pt x="413" y="1263"/>
                    </a:lnTo>
                    <a:lnTo>
                      <a:pt x="456" y="1275"/>
                    </a:lnTo>
                    <a:lnTo>
                      <a:pt x="498" y="1284"/>
                    </a:lnTo>
                    <a:lnTo>
                      <a:pt x="542" y="1287"/>
                    </a:lnTo>
                    <a:lnTo>
                      <a:pt x="587" y="1284"/>
                    </a:lnTo>
                    <a:lnTo>
                      <a:pt x="633" y="1275"/>
                    </a:lnTo>
                    <a:lnTo>
                      <a:pt x="675" y="1261"/>
                    </a:lnTo>
                    <a:lnTo>
                      <a:pt x="716" y="1240"/>
                    </a:lnTo>
                    <a:lnTo>
                      <a:pt x="714" y="1240"/>
                    </a:lnTo>
                    <a:lnTo>
                      <a:pt x="736" y="1270"/>
                    </a:lnTo>
                    <a:lnTo>
                      <a:pt x="762" y="1294"/>
                    </a:lnTo>
                    <a:lnTo>
                      <a:pt x="790" y="1317"/>
                    </a:lnTo>
                    <a:lnTo>
                      <a:pt x="821" y="1336"/>
                    </a:lnTo>
                    <a:lnTo>
                      <a:pt x="853" y="1350"/>
                    </a:lnTo>
                    <a:lnTo>
                      <a:pt x="887" y="1361"/>
                    </a:lnTo>
                    <a:lnTo>
                      <a:pt x="921" y="1368"/>
                    </a:lnTo>
                    <a:lnTo>
                      <a:pt x="958"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40" y="1164"/>
                    </a:lnTo>
                    <a:lnTo>
                      <a:pt x="1270" y="1180"/>
                    </a:lnTo>
                    <a:lnTo>
                      <a:pt x="1302" y="1192"/>
                    </a:lnTo>
                    <a:lnTo>
                      <a:pt x="1337" y="1201"/>
                    </a:lnTo>
                    <a:lnTo>
                      <a:pt x="1371" y="1203"/>
                    </a:lnTo>
                    <a:lnTo>
                      <a:pt x="1397" y="1201"/>
                    </a:lnTo>
                    <a:lnTo>
                      <a:pt x="1421" y="1198"/>
                    </a:lnTo>
                    <a:lnTo>
                      <a:pt x="1445" y="1192"/>
                    </a:lnTo>
                    <a:lnTo>
                      <a:pt x="1470" y="1184"/>
                    </a:lnTo>
                    <a:lnTo>
                      <a:pt x="1490" y="1173"/>
                    </a:lnTo>
                    <a:lnTo>
                      <a:pt x="1512" y="1161"/>
                    </a:lnTo>
                    <a:lnTo>
                      <a:pt x="1530" y="1147"/>
                    </a:lnTo>
                    <a:lnTo>
                      <a:pt x="1548" y="1131"/>
                    </a:lnTo>
                    <a:lnTo>
                      <a:pt x="1578" y="1094"/>
                    </a:lnTo>
                    <a:lnTo>
                      <a:pt x="1591" y="1073"/>
                    </a:lnTo>
                    <a:lnTo>
                      <a:pt x="1603" y="1052"/>
                    </a:lnTo>
                    <a:lnTo>
                      <a:pt x="1611" y="1029"/>
                    </a:lnTo>
                    <a:lnTo>
                      <a:pt x="1617" y="1005"/>
                    </a:lnTo>
                    <a:lnTo>
                      <a:pt x="1621" y="980"/>
                    </a:lnTo>
                    <a:lnTo>
                      <a:pt x="1623" y="955"/>
                    </a:lnTo>
                    <a:lnTo>
                      <a:pt x="1623" y="954"/>
                    </a:lnTo>
                    <a:lnTo>
                      <a:pt x="1649" y="948"/>
                    </a:lnTo>
                    <a:lnTo>
                      <a:pt x="1675" y="941"/>
                    </a:lnTo>
                    <a:lnTo>
                      <a:pt x="1699" y="933"/>
                    </a:lnTo>
                    <a:lnTo>
                      <a:pt x="1724" y="920"/>
                    </a:lnTo>
                    <a:lnTo>
                      <a:pt x="1746" y="908"/>
                    </a:lnTo>
                    <a:lnTo>
                      <a:pt x="1766" y="892"/>
                    </a:lnTo>
                    <a:lnTo>
                      <a:pt x="1804" y="857"/>
                    </a:lnTo>
                    <a:lnTo>
                      <a:pt x="1832" y="815"/>
                    </a:lnTo>
                    <a:lnTo>
                      <a:pt x="1847" y="792"/>
                    </a:lnTo>
                    <a:lnTo>
                      <a:pt x="1857" y="769"/>
                    </a:lnTo>
                    <a:lnTo>
                      <a:pt x="1865" y="745"/>
                    </a:lnTo>
                    <a:lnTo>
                      <a:pt x="1871" y="718"/>
                    </a:lnTo>
                    <a:lnTo>
                      <a:pt x="1873" y="692"/>
                    </a:lnTo>
                    <a:lnTo>
                      <a:pt x="1875" y="666"/>
                    </a:lnTo>
                    <a:lnTo>
                      <a:pt x="1875" y="641"/>
                    </a:lnTo>
                    <a:lnTo>
                      <a:pt x="1871" y="618"/>
                    </a:lnTo>
                    <a:lnTo>
                      <a:pt x="1859" y="571"/>
                    </a:lnTo>
                    <a:lnTo>
                      <a:pt x="1841" y="527"/>
                    </a:lnTo>
                    <a:lnTo>
                      <a:pt x="1814" y="487"/>
                    </a:lnTo>
                    <a:lnTo>
                      <a:pt x="1822" y="466"/>
                    </a:lnTo>
                    <a:lnTo>
                      <a:pt x="1828" y="443"/>
                    </a:lnTo>
                    <a:lnTo>
                      <a:pt x="1830" y="420"/>
                    </a:lnTo>
                    <a:lnTo>
                      <a:pt x="1832" y="395"/>
                    </a:lnTo>
                    <a:lnTo>
                      <a:pt x="1828" y="357"/>
                    </a:lnTo>
                    <a:lnTo>
                      <a:pt x="1820" y="322"/>
                    </a:lnTo>
                    <a:lnTo>
                      <a:pt x="1804" y="286"/>
                    </a:lnTo>
                    <a:lnTo>
                      <a:pt x="1784" y="257"/>
                    </a:lnTo>
                    <a:lnTo>
                      <a:pt x="1760" y="229"/>
                    </a:lnTo>
                    <a:lnTo>
                      <a:pt x="1730" y="206"/>
                    </a:lnTo>
                    <a:lnTo>
                      <a:pt x="1697" y="186"/>
                    </a:lnTo>
                    <a:lnTo>
                      <a:pt x="1661" y="174"/>
                    </a:lnTo>
                    <a:lnTo>
                      <a:pt x="1663" y="172"/>
                    </a:lnTo>
                    <a:lnTo>
                      <a:pt x="1653" y="137"/>
                    </a:lnTo>
                    <a:lnTo>
                      <a:pt x="1637" y="104"/>
                    </a:lnTo>
                    <a:lnTo>
                      <a:pt x="1617" y="74"/>
                    </a:lnTo>
                    <a:lnTo>
                      <a:pt x="1591" y="49"/>
                    </a:lnTo>
                    <a:lnTo>
                      <a:pt x="1560" y="28"/>
                    </a:lnTo>
                    <a:lnTo>
                      <a:pt x="1528" y="13"/>
                    </a:lnTo>
                    <a:lnTo>
                      <a:pt x="1492" y="4"/>
                    </a:lnTo>
                    <a:lnTo>
                      <a:pt x="1456" y="0"/>
                    </a:lnTo>
                    <a:lnTo>
                      <a:pt x="1433" y="2"/>
                    </a:lnTo>
                    <a:lnTo>
                      <a:pt x="1409" y="6"/>
                    </a:lnTo>
                    <a:lnTo>
                      <a:pt x="1387" y="11"/>
                    </a:lnTo>
                    <a:lnTo>
                      <a:pt x="1367" y="20"/>
                    </a:lnTo>
                    <a:lnTo>
                      <a:pt x="1347" y="30"/>
                    </a:lnTo>
                    <a:lnTo>
                      <a:pt x="1329" y="44"/>
                    </a:lnTo>
                    <a:lnTo>
                      <a:pt x="1310" y="58"/>
                    </a:lnTo>
                    <a:lnTo>
                      <a:pt x="1294" y="74"/>
                    </a:lnTo>
                    <a:lnTo>
                      <a:pt x="1294" y="76"/>
                    </a:lnTo>
                    <a:lnTo>
                      <a:pt x="1280" y="58"/>
                    </a:lnTo>
                    <a:lnTo>
                      <a:pt x="1264" y="44"/>
                    </a:lnTo>
                    <a:lnTo>
                      <a:pt x="1246" y="32"/>
                    </a:lnTo>
                    <a:lnTo>
                      <a:pt x="1228" y="20"/>
                    </a:lnTo>
                    <a:lnTo>
                      <a:pt x="1208" y="13"/>
                    </a:lnTo>
                    <a:lnTo>
                      <a:pt x="1187" y="6"/>
                    </a:lnTo>
                    <a:lnTo>
                      <a:pt x="1165" y="2"/>
                    </a:lnTo>
                    <a:lnTo>
                      <a:pt x="1143" y="0"/>
                    </a:lnTo>
                    <a:lnTo>
                      <a:pt x="1117" y="2"/>
                    </a:lnTo>
                    <a:lnTo>
                      <a:pt x="1091" y="7"/>
                    </a:lnTo>
                    <a:lnTo>
                      <a:pt x="1066" y="16"/>
                    </a:lnTo>
                    <a:lnTo>
                      <a:pt x="1044" y="28"/>
                    </a:lnTo>
                    <a:lnTo>
                      <a:pt x="1022" y="44"/>
                    </a:lnTo>
                    <a:lnTo>
                      <a:pt x="1004" y="62"/>
                    </a:lnTo>
                    <a:lnTo>
                      <a:pt x="988" y="83"/>
                    </a:lnTo>
                    <a:lnTo>
                      <a:pt x="974" y="106"/>
                    </a:lnTo>
                    <a:lnTo>
                      <a:pt x="976" y="109"/>
                    </a:lnTo>
                    <a:lnTo>
                      <a:pt x="958" y="93"/>
                    </a:lnTo>
                    <a:lnTo>
                      <a:pt x="939" y="81"/>
                    </a:lnTo>
                    <a:lnTo>
                      <a:pt x="921" y="69"/>
                    </a:lnTo>
                    <a:lnTo>
                      <a:pt x="901" y="60"/>
                    </a:lnTo>
                    <a:lnTo>
                      <a:pt x="879" y="51"/>
                    </a:lnTo>
                    <a:lnTo>
                      <a:pt x="857" y="46"/>
                    </a:lnTo>
                    <a:lnTo>
                      <a:pt x="835" y="44"/>
                    </a:lnTo>
                    <a:lnTo>
                      <a:pt x="812" y="42"/>
                    </a:lnTo>
                    <a:lnTo>
                      <a:pt x="780" y="44"/>
                    </a:lnTo>
                    <a:lnTo>
                      <a:pt x="750" y="51"/>
                    </a:lnTo>
                    <a:lnTo>
                      <a:pt x="722" y="62"/>
                    </a:lnTo>
                    <a:lnTo>
                      <a:pt x="694" y="76"/>
                    </a:lnTo>
                    <a:lnTo>
                      <a:pt x="669" y="93"/>
                    </a:lnTo>
                    <a:lnTo>
                      <a:pt x="645" y="114"/>
                    </a:lnTo>
                    <a:lnTo>
                      <a:pt x="625" y="137"/>
                    </a:lnTo>
                    <a:lnTo>
                      <a:pt x="609" y="164"/>
                    </a:lnTo>
                    <a:lnTo>
                      <a:pt x="607" y="165"/>
                    </a:lnTo>
                    <a:lnTo>
                      <a:pt x="573" y="148"/>
                    </a:lnTo>
                    <a:lnTo>
                      <a:pt x="536" y="136"/>
                    </a:lnTo>
                    <a:lnTo>
                      <a:pt x="498" y="128"/>
                    </a:lnTo>
                    <a:lnTo>
                      <a:pt x="460" y="127"/>
                    </a:lnTo>
                    <a:lnTo>
                      <a:pt x="429" y="128"/>
                    </a:lnTo>
                    <a:lnTo>
                      <a:pt x="401" y="132"/>
                    </a:lnTo>
                    <a:lnTo>
                      <a:pt x="373" y="139"/>
                    </a:lnTo>
                    <a:lnTo>
                      <a:pt x="345" y="150"/>
                    </a:lnTo>
                    <a:lnTo>
                      <a:pt x="321" y="162"/>
                    </a:lnTo>
                    <a:lnTo>
                      <a:pt x="296" y="176"/>
                    </a:lnTo>
                    <a:lnTo>
                      <a:pt x="272" y="193"/>
                    </a:lnTo>
                    <a:lnTo>
                      <a:pt x="252" y="213"/>
                    </a:lnTo>
                    <a:lnTo>
                      <a:pt x="234" y="232"/>
                    </a:lnTo>
                    <a:lnTo>
                      <a:pt x="216" y="255"/>
                    </a:lnTo>
                    <a:lnTo>
                      <a:pt x="202" y="279"/>
                    </a:lnTo>
                    <a:lnTo>
                      <a:pt x="190" y="304"/>
                    </a:lnTo>
                    <a:lnTo>
                      <a:pt x="180" y="332"/>
                    </a:lnTo>
                    <a:lnTo>
                      <a:pt x="171" y="358"/>
                    </a:lnTo>
                    <a:lnTo>
                      <a:pt x="167" y="388"/>
                    </a:lnTo>
                    <a:lnTo>
                      <a:pt x="165" y="418"/>
                    </a:lnTo>
                    <a:lnTo>
                      <a:pt x="167" y="437"/>
                    </a:lnTo>
                    <a:lnTo>
                      <a:pt x="169" y="457"/>
                    </a:lnTo>
                    <a:close/>
                  </a:path>
                </a:pathLst>
              </a:custGeom>
              <a:grpFill/>
              <a:ln w="9525">
                <a:noFill/>
                <a:round/>
                <a:headEnd/>
                <a:tailEnd/>
              </a:ln>
            </p:spPr>
            <p:txBody>
              <a:bodyPr/>
              <a:lstStyle/>
              <a:p>
                <a:pPr>
                  <a:defRPr/>
                </a:pPr>
                <a:endParaRPr lang="en-US" dirty="0">
                  <a:solidFill>
                    <a:prstClr val="black"/>
                  </a:solidFill>
                  <a:latin typeface="Arial" charset="0"/>
                  <a:cs typeface="+mn-cs"/>
                </a:endParaRPr>
              </a:p>
            </p:txBody>
          </p:sp>
          <p:sp>
            <p:nvSpPr>
              <p:cNvPr id="18451" name="Freeform 19"/>
              <p:cNvSpPr>
                <a:spLocks/>
              </p:cNvSpPr>
              <p:nvPr/>
            </p:nvSpPr>
            <p:spPr bwMode="auto">
              <a:xfrm>
                <a:off x="3160" y="2072"/>
                <a:ext cx="312" cy="228"/>
              </a:xfrm>
              <a:custGeom>
                <a:avLst/>
                <a:gdLst>
                  <a:gd name="T0" fmla="*/ 155 w 312"/>
                  <a:gd name="T1" fmla="*/ 0 h 228"/>
                  <a:gd name="T2" fmla="*/ 122 w 312"/>
                  <a:gd name="T3" fmla="*/ 2 h 228"/>
                  <a:gd name="T4" fmla="*/ 94 w 312"/>
                  <a:gd name="T5" fmla="*/ 9 h 228"/>
                  <a:gd name="T6" fmla="*/ 68 w 312"/>
                  <a:gd name="T7" fmla="*/ 19 h 228"/>
                  <a:gd name="T8" fmla="*/ 44 w 312"/>
                  <a:gd name="T9" fmla="*/ 33 h 228"/>
                  <a:gd name="T10" fmla="*/ 26 w 312"/>
                  <a:gd name="T11" fmla="*/ 51 h 228"/>
                  <a:gd name="T12" fmla="*/ 12 w 312"/>
                  <a:gd name="T13" fmla="*/ 70 h 228"/>
                  <a:gd name="T14" fmla="*/ 4 w 312"/>
                  <a:gd name="T15" fmla="*/ 91 h 228"/>
                  <a:gd name="T16" fmla="*/ 0 w 312"/>
                  <a:gd name="T17" fmla="*/ 114 h 228"/>
                  <a:gd name="T18" fmla="*/ 4 w 312"/>
                  <a:gd name="T19" fmla="*/ 137 h 228"/>
                  <a:gd name="T20" fmla="*/ 12 w 312"/>
                  <a:gd name="T21" fmla="*/ 158 h 228"/>
                  <a:gd name="T22" fmla="*/ 26 w 312"/>
                  <a:gd name="T23" fmla="*/ 177 h 228"/>
                  <a:gd name="T24" fmla="*/ 44 w 312"/>
                  <a:gd name="T25" fmla="*/ 195 h 228"/>
                  <a:gd name="T26" fmla="*/ 68 w 312"/>
                  <a:gd name="T27" fmla="*/ 209 h 228"/>
                  <a:gd name="T28" fmla="*/ 94 w 312"/>
                  <a:gd name="T29" fmla="*/ 220 h 228"/>
                  <a:gd name="T30" fmla="*/ 122 w 312"/>
                  <a:gd name="T31" fmla="*/ 227 h 228"/>
                  <a:gd name="T32" fmla="*/ 155 w 312"/>
                  <a:gd name="T33" fmla="*/ 228 h 228"/>
                  <a:gd name="T34" fmla="*/ 187 w 312"/>
                  <a:gd name="T35" fmla="*/ 227 h 228"/>
                  <a:gd name="T36" fmla="*/ 215 w 312"/>
                  <a:gd name="T37" fmla="*/ 220 h 228"/>
                  <a:gd name="T38" fmla="*/ 243 w 312"/>
                  <a:gd name="T39" fmla="*/ 209 h 228"/>
                  <a:gd name="T40" fmla="*/ 266 w 312"/>
                  <a:gd name="T41" fmla="*/ 195 h 228"/>
                  <a:gd name="T42" fmla="*/ 286 w 312"/>
                  <a:gd name="T43" fmla="*/ 177 h 228"/>
                  <a:gd name="T44" fmla="*/ 300 w 312"/>
                  <a:gd name="T45" fmla="*/ 158 h 228"/>
                  <a:gd name="T46" fmla="*/ 308 w 312"/>
                  <a:gd name="T47" fmla="*/ 137 h 228"/>
                  <a:gd name="T48" fmla="*/ 312 w 312"/>
                  <a:gd name="T49" fmla="*/ 114 h 228"/>
                  <a:gd name="T50" fmla="*/ 308 w 312"/>
                  <a:gd name="T51" fmla="*/ 91 h 228"/>
                  <a:gd name="T52" fmla="*/ 300 w 312"/>
                  <a:gd name="T53" fmla="*/ 70 h 228"/>
                  <a:gd name="T54" fmla="*/ 286 w 312"/>
                  <a:gd name="T55" fmla="*/ 51 h 228"/>
                  <a:gd name="T56" fmla="*/ 266 w 312"/>
                  <a:gd name="T57" fmla="*/ 33 h 228"/>
                  <a:gd name="T58" fmla="*/ 243 w 312"/>
                  <a:gd name="T59" fmla="*/ 19 h 228"/>
                  <a:gd name="T60" fmla="*/ 215 w 312"/>
                  <a:gd name="T61" fmla="*/ 9 h 228"/>
                  <a:gd name="T62" fmla="*/ 187 w 312"/>
                  <a:gd name="T63" fmla="*/ 2 h 228"/>
                  <a:gd name="T64" fmla="*/ 155 w 312"/>
                  <a:gd name="T65" fmla="*/ 0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2"/>
                  <a:gd name="T100" fmla="*/ 0 h 228"/>
                  <a:gd name="T101" fmla="*/ 312 w 312"/>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2" h="228">
                    <a:moveTo>
                      <a:pt x="155" y="0"/>
                    </a:moveTo>
                    <a:lnTo>
                      <a:pt x="122" y="2"/>
                    </a:lnTo>
                    <a:lnTo>
                      <a:pt x="94" y="9"/>
                    </a:lnTo>
                    <a:lnTo>
                      <a:pt x="68" y="19"/>
                    </a:lnTo>
                    <a:lnTo>
                      <a:pt x="44" y="33"/>
                    </a:lnTo>
                    <a:lnTo>
                      <a:pt x="26" y="51"/>
                    </a:lnTo>
                    <a:lnTo>
                      <a:pt x="12" y="70"/>
                    </a:lnTo>
                    <a:lnTo>
                      <a:pt x="4" y="91"/>
                    </a:lnTo>
                    <a:lnTo>
                      <a:pt x="0" y="114"/>
                    </a:lnTo>
                    <a:lnTo>
                      <a:pt x="4" y="137"/>
                    </a:lnTo>
                    <a:lnTo>
                      <a:pt x="12" y="158"/>
                    </a:lnTo>
                    <a:lnTo>
                      <a:pt x="26" y="177"/>
                    </a:lnTo>
                    <a:lnTo>
                      <a:pt x="44" y="195"/>
                    </a:lnTo>
                    <a:lnTo>
                      <a:pt x="68" y="209"/>
                    </a:lnTo>
                    <a:lnTo>
                      <a:pt x="94" y="220"/>
                    </a:lnTo>
                    <a:lnTo>
                      <a:pt x="122" y="227"/>
                    </a:lnTo>
                    <a:lnTo>
                      <a:pt x="155" y="228"/>
                    </a:lnTo>
                    <a:lnTo>
                      <a:pt x="187" y="227"/>
                    </a:lnTo>
                    <a:lnTo>
                      <a:pt x="215" y="220"/>
                    </a:lnTo>
                    <a:lnTo>
                      <a:pt x="243" y="209"/>
                    </a:lnTo>
                    <a:lnTo>
                      <a:pt x="266" y="195"/>
                    </a:lnTo>
                    <a:lnTo>
                      <a:pt x="286" y="177"/>
                    </a:lnTo>
                    <a:lnTo>
                      <a:pt x="300" y="158"/>
                    </a:lnTo>
                    <a:lnTo>
                      <a:pt x="308" y="137"/>
                    </a:lnTo>
                    <a:lnTo>
                      <a:pt x="312" y="114"/>
                    </a:lnTo>
                    <a:lnTo>
                      <a:pt x="308" y="91"/>
                    </a:lnTo>
                    <a:lnTo>
                      <a:pt x="300" y="70"/>
                    </a:lnTo>
                    <a:lnTo>
                      <a:pt x="286" y="51"/>
                    </a:lnTo>
                    <a:lnTo>
                      <a:pt x="266" y="33"/>
                    </a:lnTo>
                    <a:lnTo>
                      <a:pt x="243" y="19"/>
                    </a:lnTo>
                    <a:lnTo>
                      <a:pt x="215" y="9"/>
                    </a:lnTo>
                    <a:lnTo>
                      <a:pt x="187" y="2"/>
                    </a:lnTo>
                    <a:lnTo>
                      <a:pt x="155" y="0"/>
                    </a:lnTo>
                    <a:close/>
                  </a:path>
                </a:pathLst>
              </a:custGeom>
              <a:grpFill/>
              <a:ln w="9525">
                <a:noFill/>
                <a:round/>
                <a:headEnd/>
                <a:tailEnd/>
              </a:ln>
            </p:spPr>
            <p:txBody>
              <a:bodyPr/>
              <a:lstStyle/>
              <a:p>
                <a:pPr>
                  <a:defRPr/>
                </a:pPr>
                <a:endParaRPr lang="en-US" dirty="0">
                  <a:solidFill>
                    <a:prstClr val="black"/>
                  </a:solidFill>
                  <a:latin typeface="Arial" charset="0"/>
                  <a:cs typeface="+mn-cs"/>
                </a:endParaRPr>
              </a:p>
            </p:txBody>
          </p:sp>
          <p:sp>
            <p:nvSpPr>
              <p:cNvPr id="18452" name="Freeform 20"/>
              <p:cNvSpPr>
                <a:spLocks/>
              </p:cNvSpPr>
              <p:nvPr/>
            </p:nvSpPr>
            <p:spPr bwMode="auto">
              <a:xfrm>
                <a:off x="3061" y="2281"/>
                <a:ext cx="207" cy="153"/>
              </a:xfrm>
              <a:custGeom>
                <a:avLst/>
                <a:gdLst>
                  <a:gd name="T0" fmla="*/ 103 w 207"/>
                  <a:gd name="T1" fmla="*/ 0 h 153"/>
                  <a:gd name="T2" fmla="*/ 82 w 207"/>
                  <a:gd name="T3" fmla="*/ 2 h 153"/>
                  <a:gd name="T4" fmla="*/ 62 w 207"/>
                  <a:gd name="T5" fmla="*/ 7 h 153"/>
                  <a:gd name="T6" fmla="*/ 46 w 207"/>
                  <a:gd name="T7" fmla="*/ 14 h 153"/>
                  <a:gd name="T8" fmla="*/ 30 w 207"/>
                  <a:gd name="T9" fmla="*/ 23 h 153"/>
                  <a:gd name="T10" fmla="*/ 18 w 207"/>
                  <a:gd name="T11" fmla="*/ 35 h 153"/>
                  <a:gd name="T12" fmla="*/ 8 w 207"/>
                  <a:gd name="T13" fmla="*/ 47 h 153"/>
                  <a:gd name="T14" fmla="*/ 2 w 207"/>
                  <a:gd name="T15" fmla="*/ 61 h 153"/>
                  <a:gd name="T16" fmla="*/ 0 w 207"/>
                  <a:gd name="T17" fmla="*/ 77 h 153"/>
                  <a:gd name="T18" fmla="*/ 2 w 207"/>
                  <a:gd name="T19" fmla="*/ 93 h 153"/>
                  <a:gd name="T20" fmla="*/ 8 w 207"/>
                  <a:gd name="T21" fmla="*/ 107 h 153"/>
                  <a:gd name="T22" fmla="*/ 18 w 207"/>
                  <a:gd name="T23" fmla="*/ 119 h 153"/>
                  <a:gd name="T24" fmla="*/ 30 w 207"/>
                  <a:gd name="T25" fmla="*/ 132 h 153"/>
                  <a:gd name="T26" fmla="*/ 46 w 207"/>
                  <a:gd name="T27" fmla="*/ 140 h 153"/>
                  <a:gd name="T28" fmla="*/ 62 w 207"/>
                  <a:gd name="T29" fmla="*/ 147 h 153"/>
                  <a:gd name="T30" fmla="*/ 82 w 207"/>
                  <a:gd name="T31" fmla="*/ 151 h 153"/>
                  <a:gd name="T32" fmla="*/ 103 w 207"/>
                  <a:gd name="T33" fmla="*/ 153 h 153"/>
                  <a:gd name="T34" fmla="*/ 125 w 207"/>
                  <a:gd name="T35" fmla="*/ 151 h 153"/>
                  <a:gd name="T36" fmla="*/ 143 w 207"/>
                  <a:gd name="T37" fmla="*/ 147 h 153"/>
                  <a:gd name="T38" fmla="*/ 161 w 207"/>
                  <a:gd name="T39" fmla="*/ 140 h 153"/>
                  <a:gd name="T40" fmla="*/ 177 w 207"/>
                  <a:gd name="T41" fmla="*/ 132 h 153"/>
                  <a:gd name="T42" fmla="*/ 189 w 207"/>
                  <a:gd name="T43" fmla="*/ 119 h 153"/>
                  <a:gd name="T44" fmla="*/ 199 w 207"/>
                  <a:gd name="T45" fmla="*/ 107 h 153"/>
                  <a:gd name="T46" fmla="*/ 205 w 207"/>
                  <a:gd name="T47" fmla="*/ 93 h 153"/>
                  <a:gd name="T48" fmla="*/ 207 w 207"/>
                  <a:gd name="T49" fmla="*/ 77 h 153"/>
                  <a:gd name="T50" fmla="*/ 205 w 207"/>
                  <a:gd name="T51" fmla="*/ 61 h 153"/>
                  <a:gd name="T52" fmla="*/ 199 w 207"/>
                  <a:gd name="T53" fmla="*/ 47 h 153"/>
                  <a:gd name="T54" fmla="*/ 189 w 207"/>
                  <a:gd name="T55" fmla="*/ 35 h 153"/>
                  <a:gd name="T56" fmla="*/ 177 w 207"/>
                  <a:gd name="T57" fmla="*/ 23 h 153"/>
                  <a:gd name="T58" fmla="*/ 161 w 207"/>
                  <a:gd name="T59" fmla="*/ 14 h 153"/>
                  <a:gd name="T60" fmla="*/ 143 w 207"/>
                  <a:gd name="T61" fmla="*/ 7 h 153"/>
                  <a:gd name="T62" fmla="*/ 125 w 207"/>
                  <a:gd name="T63" fmla="*/ 2 h 153"/>
                  <a:gd name="T64" fmla="*/ 103 w 207"/>
                  <a:gd name="T65" fmla="*/ 0 h 1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7"/>
                  <a:gd name="T100" fmla="*/ 0 h 153"/>
                  <a:gd name="T101" fmla="*/ 207 w 207"/>
                  <a:gd name="T102" fmla="*/ 153 h 1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7" h="153">
                    <a:moveTo>
                      <a:pt x="103" y="0"/>
                    </a:moveTo>
                    <a:lnTo>
                      <a:pt x="82" y="2"/>
                    </a:lnTo>
                    <a:lnTo>
                      <a:pt x="62" y="7"/>
                    </a:lnTo>
                    <a:lnTo>
                      <a:pt x="46" y="14"/>
                    </a:lnTo>
                    <a:lnTo>
                      <a:pt x="30" y="23"/>
                    </a:lnTo>
                    <a:lnTo>
                      <a:pt x="18" y="35"/>
                    </a:lnTo>
                    <a:lnTo>
                      <a:pt x="8" y="47"/>
                    </a:lnTo>
                    <a:lnTo>
                      <a:pt x="2" y="61"/>
                    </a:lnTo>
                    <a:lnTo>
                      <a:pt x="0" y="77"/>
                    </a:lnTo>
                    <a:lnTo>
                      <a:pt x="2" y="93"/>
                    </a:lnTo>
                    <a:lnTo>
                      <a:pt x="8" y="107"/>
                    </a:lnTo>
                    <a:lnTo>
                      <a:pt x="18" y="119"/>
                    </a:lnTo>
                    <a:lnTo>
                      <a:pt x="30" y="132"/>
                    </a:lnTo>
                    <a:lnTo>
                      <a:pt x="46" y="140"/>
                    </a:lnTo>
                    <a:lnTo>
                      <a:pt x="62" y="147"/>
                    </a:lnTo>
                    <a:lnTo>
                      <a:pt x="82" y="151"/>
                    </a:lnTo>
                    <a:lnTo>
                      <a:pt x="103" y="153"/>
                    </a:lnTo>
                    <a:lnTo>
                      <a:pt x="125" y="151"/>
                    </a:lnTo>
                    <a:lnTo>
                      <a:pt x="143" y="147"/>
                    </a:lnTo>
                    <a:lnTo>
                      <a:pt x="161" y="140"/>
                    </a:lnTo>
                    <a:lnTo>
                      <a:pt x="177" y="132"/>
                    </a:lnTo>
                    <a:lnTo>
                      <a:pt x="189" y="119"/>
                    </a:lnTo>
                    <a:lnTo>
                      <a:pt x="199" y="107"/>
                    </a:lnTo>
                    <a:lnTo>
                      <a:pt x="205" y="93"/>
                    </a:lnTo>
                    <a:lnTo>
                      <a:pt x="207" y="77"/>
                    </a:lnTo>
                    <a:lnTo>
                      <a:pt x="205" y="61"/>
                    </a:lnTo>
                    <a:lnTo>
                      <a:pt x="199" y="47"/>
                    </a:lnTo>
                    <a:lnTo>
                      <a:pt x="189" y="35"/>
                    </a:lnTo>
                    <a:lnTo>
                      <a:pt x="177" y="23"/>
                    </a:lnTo>
                    <a:lnTo>
                      <a:pt x="161" y="14"/>
                    </a:lnTo>
                    <a:lnTo>
                      <a:pt x="143" y="7"/>
                    </a:lnTo>
                    <a:lnTo>
                      <a:pt x="125" y="2"/>
                    </a:lnTo>
                    <a:lnTo>
                      <a:pt x="103" y="0"/>
                    </a:lnTo>
                    <a:close/>
                  </a:path>
                </a:pathLst>
              </a:custGeom>
              <a:grpFill/>
              <a:ln w="9525">
                <a:noFill/>
                <a:round/>
                <a:headEnd/>
                <a:tailEnd/>
              </a:ln>
            </p:spPr>
            <p:txBody>
              <a:bodyPr/>
              <a:lstStyle/>
              <a:p>
                <a:pPr>
                  <a:defRPr/>
                </a:pPr>
                <a:endParaRPr lang="en-US" dirty="0">
                  <a:solidFill>
                    <a:prstClr val="black"/>
                  </a:solidFill>
                  <a:latin typeface="Arial" charset="0"/>
                  <a:cs typeface="+mn-cs"/>
                </a:endParaRPr>
              </a:p>
            </p:txBody>
          </p:sp>
          <p:sp>
            <p:nvSpPr>
              <p:cNvPr id="18453" name="Freeform 22"/>
              <p:cNvSpPr>
                <a:spLocks/>
              </p:cNvSpPr>
              <p:nvPr/>
            </p:nvSpPr>
            <p:spPr bwMode="auto">
              <a:xfrm>
                <a:off x="2966" y="806"/>
                <a:ext cx="1875" cy="1370"/>
              </a:xfrm>
              <a:custGeom>
                <a:avLst/>
                <a:gdLst>
                  <a:gd name="T0" fmla="*/ 73 w 1875"/>
                  <a:gd name="T1" fmla="*/ 494 h 1370"/>
                  <a:gd name="T2" fmla="*/ 4 w 1875"/>
                  <a:gd name="T3" fmla="*/ 608 h 1370"/>
                  <a:gd name="T4" fmla="*/ 14 w 1875"/>
                  <a:gd name="T5" fmla="*/ 715 h 1370"/>
                  <a:gd name="T6" fmla="*/ 73 w 1875"/>
                  <a:gd name="T7" fmla="*/ 792 h 1370"/>
                  <a:gd name="T8" fmla="*/ 54 w 1875"/>
                  <a:gd name="T9" fmla="*/ 862 h 1370"/>
                  <a:gd name="T10" fmla="*/ 54 w 1875"/>
                  <a:gd name="T11" fmla="*/ 1005 h 1370"/>
                  <a:gd name="T12" fmla="*/ 155 w 1875"/>
                  <a:gd name="T13" fmla="*/ 1105 h 1370"/>
                  <a:gd name="T14" fmla="*/ 242 w 1875"/>
                  <a:gd name="T15" fmla="*/ 1119 h 1370"/>
                  <a:gd name="T16" fmla="*/ 304 w 1875"/>
                  <a:gd name="T17" fmla="*/ 1189 h 1370"/>
                  <a:gd name="T18" fmla="*/ 454 w 1875"/>
                  <a:gd name="T19" fmla="*/ 1275 h 1370"/>
                  <a:gd name="T20" fmla="*/ 631 w 1875"/>
                  <a:gd name="T21" fmla="*/ 1275 h 1370"/>
                  <a:gd name="T22" fmla="*/ 736 w 1875"/>
                  <a:gd name="T23" fmla="*/ 1268 h 1370"/>
                  <a:gd name="T24" fmla="*/ 851 w 1875"/>
                  <a:gd name="T25" fmla="*/ 1350 h 1370"/>
                  <a:gd name="T26" fmla="*/ 982 w 1875"/>
                  <a:gd name="T27" fmla="*/ 1368 h 1370"/>
                  <a:gd name="T28" fmla="*/ 1093 w 1875"/>
                  <a:gd name="T29" fmla="*/ 1336 h 1370"/>
                  <a:gd name="T30" fmla="*/ 1222 w 1875"/>
                  <a:gd name="T31" fmla="*/ 1206 h 1370"/>
                  <a:gd name="T32" fmla="*/ 1302 w 1875"/>
                  <a:gd name="T33" fmla="*/ 1192 h 1370"/>
                  <a:gd name="T34" fmla="*/ 1421 w 1875"/>
                  <a:gd name="T35" fmla="*/ 1196 h 1370"/>
                  <a:gd name="T36" fmla="*/ 1512 w 1875"/>
                  <a:gd name="T37" fmla="*/ 1159 h 1370"/>
                  <a:gd name="T38" fmla="*/ 1590 w 1875"/>
                  <a:gd name="T39" fmla="*/ 1071 h 1370"/>
                  <a:gd name="T40" fmla="*/ 1621 w 1875"/>
                  <a:gd name="T41" fmla="*/ 978 h 1370"/>
                  <a:gd name="T42" fmla="*/ 1673 w 1875"/>
                  <a:gd name="T43" fmla="*/ 941 h 1370"/>
                  <a:gd name="T44" fmla="*/ 1766 w 1875"/>
                  <a:gd name="T45" fmla="*/ 890 h 1370"/>
                  <a:gd name="T46" fmla="*/ 1855 w 1875"/>
                  <a:gd name="T47" fmla="*/ 767 h 1370"/>
                  <a:gd name="T48" fmla="*/ 1875 w 1875"/>
                  <a:gd name="T49" fmla="*/ 664 h 1370"/>
                  <a:gd name="T50" fmla="*/ 1838 w 1875"/>
                  <a:gd name="T51" fmla="*/ 527 h 1370"/>
                  <a:gd name="T52" fmla="*/ 1826 w 1875"/>
                  <a:gd name="T53" fmla="*/ 441 h 1370"/>
                  <a:gd name="T54" fmla="*/ 1818 w 1875"/>
                  <a:gd name="T55" fmla="*/ 322 h 1370"/>
                  <a:gd name="T56" fmla="*/ 1730 w 1875"/>
                  <a:gd name="T57" fmla="*/ 204 h 1370"/>
                  <a:gd name="T58" fmla="*/ 1651 w 1875"/>
                  <a:gd name="T59" fmla="*/ 135 h 1370"/>
                  <a:gd name="T60" fmla="*/ 1560 w 1875"/>
                  <a:gd name="T61" fmla="*/ 28 h 1370"/>
                  <a:gd name="T62" fmla="*/ 1431 w 1875"/>
                  <a:gd name="T63" fmla="*/ 2 h 1370"/>
                  <a:gd name="T64" fmla="*/ 1345 w 1875"/>
                  <a:gd name="T65" fmla="*/ 30 h 1370"/>
                  <a:gd name="T66" fmla="*/ 1294 w 1875"/>
                  <a:gd name="T67" fmla="*/ 74 h 1370"/>
                  <a:gd name="T68" fmla="*/ 1228 w 1875"/>
                  <a:gd name="T69" fmla="*/ 20 h 1370"/>
                  <a:gd name="T70" fmla="*/ 1143 w 1875"/>
                  <a:gd name="T71" fmla="*/ 0 h 1370"/>
                  <a:gd name="T72" fmla="*/ 1044 w 1875"/>
                  <a:gd name="T73" fmla="*/ 28 h 1370"/>
                  <a:gd name="T74" fmla="*/ 974 w 1875"/>
                  <a:gd name="T75" fmla="*/ 104 h 1370"/>
                  <a:gd name="T76" fmla="*/ 919 w 1875"/>
                  <a:gd name="T77" fmla="*/ 69 h 1370"/>
                  <a:gd name="T78" fmla="*/ 835 w 1875"/>
                  <a:gd name="T79" fmla="*/ 44 h 1370"/>
                  <a:gd name="T80" fmla="*/ 720 w 1875"/>
                  <a:gd name="T81" fmla="*/ 60 h 1370"/>
                  <a:gd name="T82" fmla="*/ 623 w 1875"/>
                  <a:gd name="T83" fmla="*/ 137 h 1370"/>
                  <a:gd name="T84" fmla="*/ 536 w 1875"/>
                  <a:gd name="T85" fmla="*/ 135 h 1370"/>
                  <a:gd name="T86" fmla="*/ 399 w 1875"/>
                  <a:gd name="T87" fmla="*/ 130 h 1370"/>
                  <a:gd name="T88" fmla="*/ 294 w 1875"/>
                  <a:gd name="T89" fmla="*/ 176 h 1370"/>
                  <a:gd name="T90" fmla="*/ 216 w 1875"/>
                  <a:gd name="T91" fmla="*/ 255 h 1370"/>
                  <a:gd name="T92" fmla="*/ 171 w 1875"/>
                  <a:gd name="T93" fmla="*/ 358 h 1370"/>
                  <a:gd name="T94" fmla="*/ 167 w 1875"/>
                  <a:gd name="T95" fmla="*/ 457 h 1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75"/>
                  <a:gd name="T145" fmla="*/ 0 h 1370"/>
                  <a:gd name="T146" fmla="*/ 1875 w 1875"/>
                  <a:gd name="T147" fmla="*/ 1370 h 1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75" h="1370">
                    <a:moveTo>
                      <a:pt x="169" y="455"/>
                    </a:moveTo>
                    <a:lnTo>
                      <a:pt x="135" y="462"/>
                    </a:lnTo>
                    <a:lnTo>
                      <a:pt x="103" y="476"/>
                    </a:lnTo>
                    <a:lnTo>
                      <a:pt x="73" y="494"/>
                    </a:lnTo>
                    <a:lnTo>
                      <a:pt x="48" y="516"/>
                    </a:lnTo>
                    <a:lnTo>
                      <a:pt x="28" y="545"/>
                    </a:lnTo>
                    <a:lnTo>
                      <a:pt x="12" y="574"/>
                    </a:lnTo>
                    <a:lnTo>
                      <a:pt x="4" y="608"/>
                    </a:lnTo>
                    <a:lnTo>
                      <a:pt x="0" y="643"/>
                    </a:lnTo>
                    <a:lnTo>
                      <a:pt x="2" y="667"/>
                    </a:lnTo>
                    <a:lnTo>
                      <a:pt x="6" y="692"/>
                    </a:lnTo>
                    <a:lnTo>
                      <a:pt x="14" y="715"/>
                    </a:lnTo>
                    <a:lnTo>
                      <a:pt x="24" y="736"/>
                    </a:lnTo>
                    <a:lnTo>
                      <a:pt x="38" y="757"/>
                    </a:lnTo>
                    <a:lnTo>
                      <a:pt x="54" y="775"/>
                    </a:lnTo>
                    <a:lnTo>
                      <a:pt x="73" y="792"/>
                    </a:lnTo>
                    <a:lnTo>
                      <a:pt x="93" y="806"/>
                    </a:lnTo>
                    <a:lnTo>
                      <a:pt x="93" y="803"/>
                    </a:lnTo>
                    <a:lnTo>
                      <a:pt x="71" y="831"/>
                    </a:lnTo>
                    <a:lnTo>
                      <a:pt x="54" y="862"/>
                    </a:lnTo>
                    <a:lnTo>
                      <a:pt x="44" y="896"/>
                    </a:lnTo>
                    <a:lnTo>
                      <a:pt x="40" y="933"/>
                    </a:lnTo>
                    <a:lnTo>
                      <a:pt x="44" y="971"/>
                    </a:lnTo>
                    <a:lnTo>
                      <a:pt x="54" y="1005"/>
                    </a:lnTo>
                    <a:lnTo>
                      <a:pt x="73" y="1036"/>
                    </a:lnTo>
                    <a:lnTo>
                      <a:pt x="97" y="1064"/>
                    </a:lnTo>
                    <a:lnTo>
                      <a:pt x="123" y="1087"/>
                    </a:lnTo>
                    <a:lnTo>
                      <a:pt x="155" y="1105"/>
                    </a:lnTo>
                    <a:lnTo>
                      <a:pt x="192" y="1115"/>
                    </a:lnTo>
                    <a:lnTo>
                      <a:pt x="210" y="1117"/>
                    </a:lnTo>
                    <a:lnTo>
                      <a:pt x="230" y="1119"/>
                    </a:lnTo>
                    <a:lnTo>
                      <a:pt x="242" y="1119"/>
                    </a:lnTo>
                    <a:lnTo>
                      <a:pt x="252" y="1119"/>
                    </a:lnTo>
                    <a:lnTo>
                      <a:pt x="276" y="1155"/>
                    </a:lnTo>
                    <a:lnTo>
                      <a:pt x="304" y="1189"/>
                    </a:lnTo>
                    <a:lnTo>
                      <a:pt x="339" y="1219"/>
                    </a:lnTo>
                    <a:lnTo>
                      <a:pt x="373" y="1243"/>
                    </a:lnTo>
                    <a:lnTo>
                      <a:pt x="413" y="1261"/>
                    </a:lnTo>
                    <a:lnTo>
                      <a:pt x="454" y="1275"/>
                    </a:lnTo>
                    <a:lnTo>
                      <a:pt x="498" y="1284"/>
                    </a:lnTo>
                    <a:lnTo>
                      <a:pt x="542" y="1287"/>
                    </a:lnTo>
                    <a:lnTo>
                      <a:pt x="587" y="1284"/>
                    </a:lnTo>
                    <a:lnTo>
                      <a:pt x="631" y="1275"/>
                    </a:lnTo>
                    <a:lnTo>
                      <a:pt x="673" y="1261"/>
                    </a:lnTo>
                    <a:lnTo>
                      <a:pt x="714" y="1240"/>
                    </a:lnTo>
                    <a:lnTo>
                      <a:pt x="736" y="1268"/>
                    </a:lnTo>
                    <a:lnTo>
                      <a:pt x="760" y="1294"/>
                    </a:lnTo>
                    <a:lnTo>
                      <a:pt x="788" y="1317"/>
                    </a:lnTo>
                    <a:lnTo>
                      <a:pt x="818" y="1335"/>
                    </a:lnTo>
                    <a:lnTo>
                      <a:pt x="851" y="1350"/>
                    </a:lnTo>
                    <a:lnTo>
                      <a:pt x="885" y="1361"/>
                    </a:lnTo>
                    <a:lnTo>
                      <a:pt x="921" y="1368"/>
                    </a:lnTo>
                    <a:lnTo>
                      <a:pt x="957"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38" y="1164"/>
                    </a:lnTo>
                    <a:lnTo>
                      <a:pt x="1270" y="1180"/>
                    </a:lnTo>
                    <a:lnTo>
                      <a:pt x="1302" y="1192"/>
                    </a:lnTo>
                    <a:lnTo>
                      <a:pt x="1336" y="1199"/>
                    </a:lnTo>
                    <a:lnTo>
                      <a:pt x="1371" y="1201"/>
                    </a:lnTo>
                    <a:lnTo>
                      <a:pt x="1397" y="1199"/>
                    </a:lnTo>
                    <a:lnTo>
                      <a:pt x="1421" y="1196"/>
                    </a:lnTo>
                    <a:lnTo>
                      <a:pt x="1445" y="1191"/>
                    </a:lnTo>
                    <a:lnTo>
                      <a:pt x="1469" y="1182"/>
                    </a:lnTo>
                    <a:lnTo>
                      <a:pt x="1490" y="1171"/>
                    </a:lnTo>
                    <a:lnTo>
                      <a:pt x="1512" y="1159"/>
                    </a:lnTo>
                    <a:lnTo>
                      <a:pt x="1530" y="1145"/>
                    </a:lnTo>
                    <a:lnTo>
                      <a:pt x="1548" y="1129"/>
                    </a:lnTo>
                    <a:lnTo>
                      <a:pt x="1578" y="1092"/>
                    </a:lnTo>
                    <a:lnTo>
                      <a:pt x="1590" y="1071"/>
                    </a:lnTo>
                    <a:lnTo>
                      <a:pt x="1603" y="1050"/>
                    </a:lnTo>
                    <a:lnTo>
                      <a:pt x="1611" y="1027"/>
                    </a:lnTo>
                    <a:lnTo>
                      <a:pt x="1617" y="1003"/>
                    </a:lnTo>
                    <a:lnTo>
                      <a:pt x="1621" y="978"/>
                    </a:lnTo>
                    <a:lnTo>
                      <a:pt x="1623" y="954"/>
                    </a:lnTo>
                    <a:lnTo>
                      <a:pt x="1621" y="954"/>
                    </a:lnTo>
                    <a:lnTo>
                      <a:pt x="1647" y="948"/>
                    </a:lnTo>
                    <a:lnTo>
                      <a:pt x="1673" y="941"/>
                    </a:lnTo>
                    <a:lnTo>
                      <a:pt x="1697" y="931"/>
                    </a:lnTo>
                    <a:lnTo>
                      <a:pt x="1721" y="920"/>
                    </a:lnTo>
                    <a:lnTo>
                      <a:pt x="1744" y="906"/>
                    </a:lnTo>
                    <a:lnTo>
                      <a:pt x="1766" y="890"/>
                    </a:lnTo>
                    <a:lnTo>
                      <a:pt x="1802" y="855"/>
                    </a:lnTo>
                    <a:lnTo>
                      <a:pt x="1832" y="815"/>
                    </a:lnTo>
                    <a:lnTo>
                      <a:pt x="1844" y="792"/>
                    </a:lnTo>
                    <a:lnTo>
                      <a:pt x="1855" y="767"/>
                    </a:lnTo>
                    <a:lnTo>
                      <a:pt x="1865" y="743"/>
                    </a:lnTo>
                    <a:lnTo>
                      <a:pt x="1871" y="717"/>
                    </a:lnTo>
                    <a:lnTo>
                      <a:pt x="1873" y="690"/>
                    </a:lnTo>
                    <a:lnTo>
                      <a:pt x="1875" y="664"/>
                    </a:lnTo>
                    <a:lnTo>
                      <a:pt x="1875" y="641"/>
                    </a:lnTo>
                    <a:lnTo>
                      <a:pt x="1871" y="617"/>
                    </a:lnTo>
                    <a:lnTo>
                      <a:pt x="1859" y="571"/>
                    </a:lnTo>
                    <a:lnTo>
                      <a:pt x="1838" y="527"/>
                    </a:lnTo>
                    <a:lnTo>
                      <a:pt x="1812" y="487"/>
                    </a:lnTo>
                    <a:lnTo>
                      <a:pt x="1820" y="464"/>
                    </a:lnTo>
                    <a:lnTo>
                      <a:pt x="1826" y="441"/>
                    </a:lnTo>
                    <a:lnTo>
                      <a:pt x="1828" y="418"/>
                    </a:lnTo>
                    <a:lnTo>
                      <a:pt x="1830" y="395"/>
                    </a:lnTo>
                    <a:lnTo>
                      <a:pt x="1826" y="357"/>
                    </a:lnTo>
                    <a:lnTo>
                      <a:pt x="1818" y="322"/>
                    </a:lnTo>
                    <a:lnTo>
                      <a:pt x="1804" y="286"/>
                    </a:lnTo>
                    <a:lnTo>
                      <a:pt x="1784" y="255"/>
                    </a:lnTo>
                    <a:lnTo>
                      <a:pt x="1760" y="229"/>
                    </a:lnTo>
                    <a:lnTo>
                      <a:pt x="1730" y="204"/>
                    </a:lnTo>
                    <a:lnTo>
                      <a:pt x="1697" y="186"/>
                    </a:lnTo>
                    <a:lnTo>
                      <a:pt x="1661" y="172"/>
                    </a:lnTo>
                    <a:lnTo>
                      <a:pt x="1651" y="135"/>
                    </a:lnTo>
                    <a:lnTo>
                      <a:pt x="1635" y="104"/>
                    </a:lnTo>
                    <a:lnTo>
                      <a:pt x="1615" y="74"/>
                    </a:lnTo>
                    <a:lnTo>
                      <a:pt x="1588" y="49"/>
                    </a:lnTo>
                    <a:lnTo>
                      <a:pt x="1560" y="28"/>
                    </a:lnTo>
                    <a:lnTo>
                      <a:pt x="1526" y="13"/>
                    </a:lnTo>
                    <a:lnTo>
                      <a:pt x="1492" y="4"/>
                    </a:lnTo>
                    <a:lnTo>
                      <a:pt x="1453" y="0"/>
                    </a:lnTo>
                    <a:lnTo>
                      <a:pt x="1431" y="2"/>
                    </a:lnTo>
                    <a:lnTo>
                      <a:pt x="1409" y="6"/>
                    </a:lnTo>
                    <a:lnTo>
                      <a:pt x="1387" y="11"/>
                    </a:lnTo>
                    <a:lnTo>
                      <a:pt x="1365" y="20"/>
                    </a:lnTo>
                    <a:lnTo>
                      <a:pt x="1345" y="30"/>
                    </a:lnTo>
                    <a:lnTo>
                      <a:pt x="1326" y="42"/>
                    </a:lnTo>
                    <a:lnTo>
                      <a:pt x="1310" y="56"/>
                    </a:lnTo>
                    <a:lnTo>
                      <a:pt x="1294" y="74"/>
                    </a:lnTo>
                    <a:lnTo>
                      <a:pt x="1280" y="58"/>
                    </a:lnTo>
                    <a:lnTo>
                      <a:pt x="1264" y="44"/>
                    </a:lnTo>
                    <a:lnTo>
                      <a:pt x="1246" y="30"/>
                    </a:lnTo>
                    <a:lnTo>
                      <a:pt x="1228" y="20"/>
                    </a:lnTo>
                    <a:lnTo>
                      <a:pt x="1207" y="11"/>
                    </a:lnTo>
                    <a:lnTo>
                      <a:pt x="1185" y="6"/>
                    </a:lnTo>
                    <a:lnTo>
                      <a:pt x="1165" y="2"/>
                    </a:lnTo>
                    <a:lnTo>
                      <a:pt x="1143" y="0"/>
                    </a:lnTo>
                    <a:lnTo>
                      <a:pt x="1117" y="2"/>
                    </a:lnTo>
                    <a:lnTo>
                      <a:pt x="1091" y="7"/>
                    </a:lnTo>
                    <a:lnTo>
                      <a:pt x="1066" y="16"/>
                    </a:lnTo>
                    <a:lnTo>
                      <a:pt x="1044" y="28"/>
                    </a:lnTo>
                    <a:lnTo>
                      <a:pt x="1022" y="44"/>
                    </a:lnTo>
                    <a:lnTo>
                      <a:pt x="1004" y="62"/>
                    </a:lnTo>
                    <a:lnTo>
                      <a:pt x="988" y="81"/>
                    </a:lnTo>
                    <a:lnTo>
                      <a:pt x="974" y="104"/>
                    </a:lnTo>
                    <a:lnTo>
                      <a:pt x="974" y="107"/>
                    </a:lnTo>
                    <a:lnTo>
                      <a:pt x="957" y="93"/>
                    </a:lnTo>
                    <a:lnTo>
                      <a:pt x="939" y="79"/>
                    </a:lnTo>
                    <a:lnTo>
                      <a:pt x="919" y="69"/>
                    </a:lnTo>
                    <a:lnTo>
                      <a:pt x="899" y="60"/>
                    </a:lnTo>
                    <a:lnTo>
                      <a:pt x="879" y="51"/>
                    </a:lnTo>
                    <a:lnTo>
                      <a:pt x="857" y="46"/>
                    </a:lnTo>
                    <a:lnTo>
                      <a:pt x="835" y="44"/>
                    </a:lnTo>
                    <a:lnTo>
                      <a:pt x="812" y="42"/>
                    </a:lnTo>
                    <a:lnTo>
                      <a:pt x="780" y="44"/>
                    </a:lnTo>
                    <a:lnTo>
                      <a:pt x="750" y="49"/>
                    </a:lnTo>
                    <a:lnTo>
                      <a:pt x="720" y="60"/>
                    </a:lnTo>
                    <a:lnTo>
                      <a:pt x="691" y="74"/>
                    </a:lnTo>
                    <a:lnTo>
                      <a:pt x="667" y="92"/>
                    </a:lnTo>
                    <a:lnTo>
                      <a:pt x="643" y="113"/>
                    </a:lnTo>
                    <a:lnTo>
                      <a:pt x="623" y="137"/>
                    </a:lnTo>
                    <a:lnTo>
                      <a:pt x="607" y="164"/>
                    </a:lnTo>
                    <a:lnTo>
                      <a:pt x="607" y="165"/>
                    </a:lnTo>
                    <a:lnTo>
                      <a:pt x="572" y="148"/>
                    </a:lnTo>
                    <a:lnTo>
                      <a:pt x="536" y="135"/>
                    </a:lnTo>
                    <a:lnTo>
                      <a:pt x="496" y="128"/>
                    </a:lnTo>
                    <a:lnTo>
                      <a:pt x="458" y="125"/>
                    </a:lnTo>
                    <a:lnTo>
                      <a:pt x="427" y="127"/>
                    </a:lnTo>
                    <a:lnTo>
                      <a:pt x="399" y="130"/>
                    </a:lnTo>
                    <a:lnTo>
                      <a:pt x="371" y="139"/>
                    </a:lnTo>
                    <a:lnTo>
                      <a:pt x="345" y="148"/>
                    </a:lnTo>
                    <a:lnTo>
                      <a:pt x="319" y="160"/>
                    </a:lnTo>
                    <a:lnTo>
                      <a:pt x="294" y="176"/>
                    </a:lnTo>
                    <a:lnTo>
                      <a:pt x="272" y="192"/>
                    </a:lnTo>
                    <a:lnTo>
                      <a:pt x="252" y="211"/>
                    </a:lnTo>
                    <a:lnTo>
                      <a:pt x="232" y="232"/>
                    </a:lnTo>
                    <a:lnTo>
                      <a:pt x="216" y="255"/>
                    </a:lnTo>
                    <a:lnTo>
                      <a:pt x="202" y="278"/>
                    </a:lnTo>
                    <a:lnTo>
                      <a:pt x="187" y="304"/>
                    </a:lnTo>
                    <a:lnTo>
                      <a:pt x="179" y="330"/>
                    </a:lnTo>
                    <a:lnTo>
                      <a:pt x="171" y="358"/>
                    </a:lnTo>
                    <a:lnTo>
                      <a:pt x="167" y="387"/>
                    </a:lnTo>
                    <a:lnTo>
                      <a:pt x="165" y="416"/>
                    </a:lnTo>
                    <a:lnTo>
                      <a:pt x="167" y="437"/>
                    </a:lnTo>
                    <a:lnTo>
                      <a:pt x="167" y="457"/>
                    </a:lnTo>
                    <a:lnTo>
                      <a:pt x="169" y="455"/>
                    </a:lnTo>
                    <a:close/>
                  </a:path>
                </a:pathLst>
              </a:custGeom>
              <a:grpFill/>
              <a:ln w="9525">
                <a:noFill/>
                <a:round/>
                <a:headEnd/>
                <a:tailEnd/>
              </a:ln>
            </p:spPr>
            <p:txBody>
              <a:bodyPr/>
              <a:lstStyle/>
              <a:p>
                <a:pPr>
                  <a:defRPr/>
                </a:pPr>
                <a:endParaRPr lang="en-US" dirty="0">
                  <a:solidFill>
                    <a:prstClr val="black"/>
                  </a:solidFill>
                  <a:latin typeface="Arial" charset="0"/>
                  <a:cs typeface="+mn-cs"/>
                </a:endParaRPr>
              </a:p>
            </p:txBody>
          </p:sp>
          <p:sp>
            <p:nvSpPr>
              <p:cNvPr id="18454" name="Freeform 23"/>
              <p:cNvSpPr>
                <a:spLocks/>
              </p:cNvSpPr>
              <p:nvPr/>
            </p:nvSpPr>
            <p:spPr bwMode="auto">
              <a:xfrm>
                <a:off x="2966" y="806"/>
                <a:ext cx="1875" cy="1370"/>
              </a:xfrm>
              <a:custGeom>
                <a:avLst/>
                <a:gdLst>
                  <a:gd name="T0" fmla="*/ 73 w 1875"/>
                  <a:gd name="T1" fmla="*/ 494 h 1370"/>
                  <a:gd name="T2" fmla="*/ 4 w 1875"/>
                  <a:gd name="T3" fmla="*/ 608 h 1370"/>
                  <a:gd name="T4" fmla="*/ 14 w 1875"/>
                  <a:gd name="T5" fmla="*/ 715 h 1370"/>
                  <a:gd name="T6" fmla="*/ 73 w 1875"/>
                  <a:gd name="T7" fmla="*/ 792 h 1370"/>
                  <a:gd name="T8" fmla="*/ 54 w 1875"/>
                  <a:gd name="T9" fmla="*/ 862 h 1370"/>
                  <a:gd name="T10" fmla="*/ 54 w 1875"/>
                  <a:gd name="T11" fmla="*/ 1005 h 1370"/>
                  <a:gd name="T12" fmla="*/ 155 w 1875"/>
                  <a:gd name="T13" fmla="*/ 1105 h 1370"/>
                  <a:gd name="T14" fmla="*/ 242 w 1875"/>
                  <a:gd name="T15" fmla="*/ 1119 h 1370"/>
                  <a:gd name="T16" fmla="*/ 304 w 1875"/>
                  <a:gd name="T17" fmla="*/ 1189 h 1370"/>
                  <a:gd name="T18" fmla="*/ 454 w 1875"/>
                  <a:gd name="T19" fmla="*/ 1275 h 1370"/>
                  <a:gd name="T20" fmla="*/ 631 w 1875"/>
                  <a:gd name="T21" fmla="*/ 1275 h 1370"/>
                  <a:gd name="T22" fmla="*/ 736 w 1875"/>
                  <a:gd name="T23" fmla="*/ 1268 h 1370"/>
                  <a:gd name="T24" fmla="*/ 851 w 1875"/>
                  <a:gd name="T25" fmla="*/ 1350 h 1370"/>
                  <a:gd name="T26" fmla="*/ 982 w 1875"/>
                  <a:gd name="T27" fmla="*/ 1368 h 1370"/>
                  <a:gd name="T28" fmla="*/ 1093 w 1875"/>
                  <a:gd name="T29" fmla="*/ 1336 h 1370"/>
                  <a:gd name="T30" fmla="*/ 1222 w 1875"/>
                  <a:gd name="T31" fmla="*/ 1206 h 1370"/>
                  <a:gd name="T32" fmla="*/ 1302 w 1875"/>
                  <a:gd name="T33" fmla="*/ 1192 h 1370"/>
                  <a:gd name="T34" fmla="*/ 1421 w 1875"/>
                  <a:gd name="T35" fmla="*/ 1196 h 1370"/>
                  <a:gd name="T36" fmla="*/ 1512 w 1875"/>
                  <a:gd name="T37" fmla="*/ 1159 h 1370"/>
                  <a:gd name="T38" fmla="*/ 1590 w 1875"/>
                  <a:gd name="T39" fmla="*/ 1071 h 1370"/>
                  <a:gd name="T40" fmla="*/ 1621 w 1875"/>
                  <a:gd name="T41" fmla="*/ 978 h 1370"/>
                  <a:gd name="T42" fmla="*/ 1673 w 1875"/>
                  <a:gd name="T43" fmla="*/ 941 h 1370"/>
                  <a:gd name="T44" fmla="*/ 1766 w 1875"/>
                  <a:gd name="T45" fmla="*/ 890 h 1370"/>
                  <a:gd name="T46" fmla="*/ 1855 w 1875"/>
                  <a:gd name="T47" fmla="*/ 767 h 1370"/>
                  <a:gd name="T48" fmla="*/ 1875 w 1875"/>
                  <a:gd name="T49" fmla="*/ 664 h 1370"/>
                  <a:gd name="T50" fmla="*/ 1838 w 1875"/>
                  <a:gd name="T51" fmla="*/ 527 h 1370"/>
                  <a:gd name="T52" fmla="*/ 1826 w 1875"/>
                  <a:gd name="T53" fmla="*/ 441 h 1370"/>
                  <a:gd name="T54" fmla="*/ 1818 w 1875"/>
                  <a:gd name="T55" fmla="*/ 322 h 1370"/>
                  <a:gd name="T56" fmla="*/ 1730 w 1875"/>
                  <a:gd name="T57" fmla="*/ 204 h 1370"/>
                  <a:gd name="T58" fmla="*/ 1651 w 1875"/>
                  <a:gd name="T59" fmla="*/ 135 h 1370"/>
                  <a:gd name="T60" fmla="*/ 1560 w 1875"/>
                  <a:gd name="T61" fmla="*/ 28 h 1370"/>
                  <a:gd name="T62" fmla="*/ 1431 w 1875"/>
                  <a:gd name="T63" fmla="*/ 2 h 1370"/>
                  <a:gd name="T64" fmla="*/ 1345 w 1875"/>
                  <a:gd name="T65" fmla="*/ 30 h 1370"/>
                  <a:gd name="T66" fmla="*/ 1294 w 1875"/>
                  <a:gd name="T67" fmla="*/ 74 h 1370"/>
                  <a:gd name="T68" fmla="*/ 1228 w 1875"/>
                  <a:gd name="T69" fmla="*/ 20 h 1370"/>
                  <a:gd name="T70" fmla="*/ 1143 w 1875"/>
                  <a:gd name="T71" fmla="*/ 0 h 1370"/>
                  <a:gd name="T72" fmla="*/ 1044 w 1875"/>
                  <a:gd name="T73" fmla="*/ 28 h 1370"/>
                  <a:gd name="T74" fmla="*/ 974 w 1875"/>
                  <a:gd name="T75" fmla="*/ 104 h 1370"/>
                  <a:gd name="T76" fmla="*/ 919 w 1875"/>
                  <a:gd name="T77" fmla="*/ 69 h 1370"/>
                  <a:gd name="T78" fmla="*/ 835 w 1875"/>
                  <a:gd name="T79" fmla="*/ 44 h 1370"/>
                  <a:gd name="T80" fmla="*/ 720 w 1875"/>
                  <a:gd name="T81" fmla="*/ 60 h 1370"/>
                  <a:gd name="T82" fmla="*/ 623 w 1875"/>
                  <a:gd name="T83" fmla="*/ 137 h 1370"/>
                  <a:gd name="T84" fmla="*/ 536 w 1875"/>
                  <a:gd name="T85" fmla="*/ 135 h 1370"/>
                  <a:gd name="T86" fmla="*/ 399 w 1875"/>
                  <a:gd name="T87" fmla="*/ 130 h 1370"/>
                  <a:gd name="T88" fmla="*/ 294 w 1875"/>
                  <a:gd name="T89" fmla="*/ 176 h 1370"/>
                  <a:gd name="T90" fmla="*/ 216 w 1875"/>
                  <a:gd name="T91" fmla="*/ 255 h 1370"/>
                  <a:gd name="T92" fmla="*/ 171 w 1875"/>
                  <a:gd name="T93" fmla="*/ 358 h 1370"/>
                  <a:gd name="T94" fmla="*/ 167 w 1875"/>
                  <a:gd name="T95" fmla="*/ 457 h 1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75"/>
                  <a:gd name="T145" fmla="*/ 0 h 1370"/>
                  <a:gd name="T146" fmla="*/ 1875 w 1875"/>
                  <a:gd name="T147" fmla="*/ 1370 h 1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75" h="1370">
                    <a:moveTo>
                      <a:pt x="169" y="455"/>
                    </a:moveTo>
                    <a:lnTo>
                      <a:pt x="135" y="462"/>
                    </a:lnTo>
                    <a:lnTo>
                      <a:pt x="103" y="476"/>
                    </a:lnTo>
                    <a:lnTo>
                      <a:pt x="73" y="494"/>
                    </a:lnTo>
                    <a:lnTo>
                      <a:pt x="48" y="516"/>
                    </a:lnTo>
                    <a:lnTo>
                      <a:pt x="28" y="545"/>
                    </a:lnTo>
                    <a:lnTo>
                      <a:pt x="12" y="574"/>
                    </a:lnTo>
                    <a:lnTo>
                      <a:pt x="4" y="608"/>
                    </a:lnTo>
                    <a:lnTo>
                      <a:pt x="0" y="643"/>
                    </a:lnTo>
                    <a:lnTo>
                      <a:pt x="2" y="667"/>
                    </a:lnTo>
                    <a:lnTo>
                      <a:pt x="6" y="692"/>
                    </a:lnTo>
                    <a:lnTo>
                      <a:pt x="14" y="715"/>
                    </a:lnTo>
                    <a:lnTo>
                      <a:pt x="24" y="736"/>
                    </a:lnTo>
                    <a:lnTo>
                      <a:pt x="38" y="757"/>
                    </a:lnTo>
                    <a:lnTo>
                      <a:pt x="54" y="775"/>
                    </a:lnTo>
                    <a:lnTo>
                      <a:pt x="73" y="792"/>
                    </a:lnTo>
                    <a:lnTo>
                      <a:pt x="93" y="806"/>
                    </a:lnTo>
                    <a:lnTo>
                      <a:pt x="93" y="803"/>
                    </a:lnTo>
                    <a:lnTo>
                      <a:pt x="71" y="831"/>
                    </a:lnTo>
                    <a:lnTo>
                      <a:pt x="54" y="862"/>
                    </a:lnTo>
                    <a:lnTo>
                      <a:pt x="44" y="896"/>
                    </a:lnTo>
                    <a:lnTo>
                      <a:pt x="40" y="933"/>
                    </a:lnTo>
                    <a:lnTo>
                      <a:pt x="44" y="971"/>
                    </a:lnTo>
                    <a:lnTo>
                      <a:pt x="54" y="1005"/>
                    </a:lnTo>
                    <a:lnTo>
                      <a:pt x="73" y="1036"/>
                    </a:lnTo>
                    <a:lnTo>
                      <a:pt x="97" y="1064"/>
                    </a:lnTo>
                    <a:lnTo>
                      <a:pt x="123" y="1087"/>
                    </a:lnTo>
                    <a:lnTo>
                      <a:pt x="155" y="1105"/>
                    </a:lnTo>
                    <a:lnTo>
                      <a:pt x="192" y="1115"/>
                    </a:lnTo>
                    <a:lnTo>
                      <a:pt x="210" y="1117"/>
                    </a:lnTo>
                    <a:lnTo>
                      <a:pt x="230" y="1119"/>
                    </a:lnTo>
                    <a:lnTo>
                      <a:pt x="242" y="1119"/>
                    </a:lnTo>
                    <a:lnTo>
                      <a:pt x="252" y="1119"/>
                    </a:lnTo>
                    <a:lnTo>
                      <a:pt x="276" y="1155"/>
                    </a:lnTo>
                    <a:lnTo>
                      <a:pt x="304" y="1189"/>
                    </a:lnTo>
                    <a:lnTo>
                      <a:pt x="339" y="1219"/>
                    </a:lnTo>
                    <a:lnTo>
                      <a:pt x="373" y="1243"/>
                    </a:lnTo>
                    <a:lnTo>
                      <a:pt x="413" y="1261"/>
                    </a:lnTo>
                    <a:lnTo>
                      <a:pt x="454" y="1275"/>
                    </a:lnTo>
                    <a:lnTo>
                      <a:pt x="498" y="1284"/>
                    </a:lnTo>
                    <a:lnTo>
                      <a:pt x="542" y="1287"/>
                    </a:lnTo>
                    <a:lnTo>
                      <a:pt x="587" y="1284"/>
                    </a:lnTo>
                    <a:lnTo>
                      <a:pt x="631" y="1275"/>
                    </a:lnTo>
                    <a:lnTo>
                      <a:pt x="673" y="1261"/>
                    </a:lnTo>
                    <a:lnTo>
                      <a:pt x="714" y="1240"/>
                    </a:lnTo>
                    <a:lnTo>
                      <a:pt x="736" y="1268"/>
                    </a:lnTo>
                    <a:lnTo>
                      <a:pt x="760" y="1294"/>
                    </a:lnTo>
                    <a:lnTo>
                      <a:pt x="788" y="1317"/>
                    </a:lnTo>
                    <a:lnTo>
                      <a:pt x="818" y="1335"/>
                    </a:lnTo>
                    <a:lnTo>
                      <a:pt x="851" y="1350"/>
                    </a:lnTo>
                    <a:lnTo>
                      <a:pt x="885" y="1361"/>
                    </a:lnTo>
                    <a:lnTo>
                      <a:pt x="921" y="1368"/>
                    </a:lnTo>
                    <a:lnTo>
                      <a:pt x="957"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38" y="1164"/>
                    </a:lnTo>
                    <a:lnTo>
                      <a:pt x="1270" y="1180"/>
                    </a:lnTo>
                    <a:lnTo>
                      <a:pt x="1302" y="1192"/>
                    </a:lnTo>
                    <a:lnTo>
                      <a:pt x="1336" y="1199"/>
                    </a:lnTo>
                    <a:lnTo>
                      <a:pt x="1371" y="1201"/>
                    </a:lnTo>
                    <a:lnTo>
                      <a:pt x="1397" y="1199"/>
                    </a:lnTo>
                    <a:lnTo>
                      <a:pt x="1421" y="1196"/>
                    </a:lnTo>
                    <a:lnTo>
                      <a:pt x="1445" y="1191"/>
                    </a:lnTo>
                    <a:lnTo>
                      <a:pt x="1469" y="1182"/>
                    </a:lnTo>
                    <a:lnTo>
                      <a:pt x="1490" y="1171"/>
                    </a:lnTo>
                    <a:lnTo>
                      <a:pt x="1512" y="1159"/>
                    </a:lnTo>
                    <a:lnTo>
                      <a:pt x="1530" y="1145"/>
                    </a:lnTo>
                    <a:lnTo>
                      <a:pt x="1548" y="1129"/>
                    </a:lnTo>
                    <a:lnTo>
                      <a:pt x="1578" y="1092"/>
                    </a:lnTo>
                    <a:lnTo>
                      <a:pt x="1590" y="1071"/>
                    </a:lnTo>
                    <a:lnTo>
                      <a:pt x="1603" y="1050"/>
                    </a:lnTo>
                    <a:lnTo>
                      <a:pt x="1611" y="1027"/>
                    </a:lnTo>
                    <a:lnTo>
                      <a:pt x="1617" y="1003"/>
                    </a:lnTo>
                    <a:lnTo>
                      <a:pt x="1621" y="978"/>
                    </a:lnTo>
                    <a:lnTo>
                      <a:pt x="1623" y="954"/>
                    </a:lnTo>
                    <a:lnTo>
                      <a:pt x="1621" y="954"/>
                    </a:lnTo>
                    <a:lnTo>
                      <a:pt x="1647" y="948"/>
                    </a:lnTo>
                    <a:lnTo>
                      <a:pt x="1673" y="941"/>
                    </a:lnTo>
                    <a:lnTo>
                      <a:pt x="1697" y="931"/>
                    </a:lnTo>
                    <a:lnTo>
                      <a:pt x="1721" y="920"/>
                    </a:lnTo>
                    <a:lnTo>
                      <a:pt x="1744" y="906"/>
                    </a:lnTo>
                    <a:lnTo>
                      <a:pt x="1766" y="890"/>
                    </a:lnTo>
                    <a:lnTo>
                      <a:pt x="1802" y="855"/>
                    </a:lnTo>
                    <a:lnTo>
                      <a:pt x="1832" y="815"/>
                    </a:lnTo>
                    <a:lnTo>
                      <a:pt x="1844" y="792"/>
                    </a:lnTo>
                    <a:lnTo>
                      <a:pt x="1855" y="767"/>
                    </a:lnTo>
                    <a:lnTo>
                      <a:pt x="1865" y="743"/>
                    </a:lnTo>
                    <a:lnTo>
                      <a:pt x="1871" y="717"/>
                    </a:lnTo>
                    <a:lnTo>
                      <a:pt x="1873" y="690"/>
                    </a:lnTo>
                    <a:lnTo>
                      <a:pt x="1875" y="664"/>
                    </a:lnTo>
                    <a:lnTo>
                      <a:pt x="1875" y="641"/>
                    </a:lnTo>
                    <a:lnTo>
                      <a:pt x="1871" y="617"/>
                    </a:lnTo>
                    <a:lnTo>
                      <a:pt x="1859" y="571"/>
                    </a:lnTo>
                    <a:lnTo>
                      <a:pt x="1838" y="527"/>
                    </a:lnTo>
                    <a:lnTo>
                      <a:pt x="1812" y="487"/>
                    </a:lnTo>
                    <a:lnTo>
                      <a:pt x="1820" y="464"/>
                    </a:lnTo>
                    <a:lnTo>
                      <a:pt x="1826" y="441"/>
                    </a:lnTo>
                    <a:lnTo>
                      <a:pt x="1828" y="418"/>
                    </a:lnTo>
                    <a:lnTo>
                      <a:pt x="1830" y="395"/>
                    </a:lnTo>
                    <a:lnTo>
                      <a:pt x="1826" y="357"/>
                    </a:lnTo>
                    <a:lnTo>
                      <a:pt x="1818" y="322"/>
                    </a:lnTo>
                    <a:lnTo>
                      <a:pt x="1804" y="286"/>
                    </a:lnTo>
                    <a:lnTo>
                      <a:pt x="1784" y="255"/>
                    </a:lnTo>
                    <a:lnTo>
                      <a:pt x="1760" y="229"/>
                    </a:lnTo>
                    <a:lnTo>
                      <a:pt x="1730" y="204"/>
                    </a:lnTo>
                    <a:lnTo>
                      <a:pt x="1697" y="186"/>
                    </a:lnTo>
                    <a:lnTo>
                      <a:pt x="1661" y="172"/>
                    </a:lnTo>
                    <a:lnTo>
                      <a:pt x="1651" y="135"/>
                    </a:lnTo>
                    <a:lnTo>
                      <a:pt x="1635" y="104"/>
                    </a:lnTo>
                    <a:lnTo>
                      <a:pt x="1615" y="74"/>
                    </a:lnTo>
                    <a:lnTo>
                      <a:pt x="1588" y="49"/>
                    </a:lnTo>
                    <a:lnTo>
                      <a:pt x="1560" y="28"/>
                    </a:lnTo>
                    <a:lnTo>
                      <a:pt x="1526" y="13"/>
                    </a:lnTo>
                    <a:lnTo>
                      <a:pt x="1492" y="4"/>
                    </a:lnTo>
                    <a:lnTo>
                      <a:pt x="1453" y="0"/>
                    </a:lnTo>
                    <a:lnTo>
                      <a:pt x="1431" y="2"/>
                    </a:lnTo>
                    <a:lnTo>
                      <a:pt x="1409" y="6"/>
                    </a:lnTo>
                    <a:lnTo>
                      <a:pt x="1387" y="11"/>
                    </a:lnTo>
                    <a:lnTo>
                      <a:pt x="1365" y="20"/>
                    </a:lnTo>
                    <a:lnTo>
                      <a:pt x="1345" y="30"/>
                    </a:lnTo>
                    <a:lnTo>
                      <a:pt x="1326" y="42"/>
                    </a:lnTo>
                    <a:lnTo>
                      <a:pt x="1310" y="56"/>
                    </a:lnTo>
                    <a:lnTo>
                      <a:pt x="1294" y="74"/>
                    </a:lnTo>
                    <a:lnTo>
                      <a:pt x="1280" y="58"/>
                    </a:lnTo>
                    <a:lnTo>
                      <a:pt x="1264" y="44"/>
                    </a:lnTo>
                    <a:lnTo>
                      <a:pt x="1246" y="30"/>
                    </a:lnTo>
                    <a:lnTo>
                      <a:pt x="1228" y="20"/>
                    </a:lnTo>
                    <a:lnTo>
                      <a:pt x="1207" y="11"/>
                    </a:lnTo>
                    <a:lnTo>
                      <a:pt x="1185" y="6"/>
                    </a:lnTo>
                    <a:lnTo>
                      <a:pt x="1165" y="2"/>
                    </a:lnTo>
                    <a:lnTo>
                      <a:pt x="1143" y="0"/>
                    </a:lnTo>
                    <a:lnTo>
                      <a:pt x="1117" y="2"/>
                    </a:lnTo>
                    <a:lnTo>
                      <a:pt x="1091" y="7"/>
                    </a:lnTo>
                    <a:lnTo>
                      <a:pt x="1066" y="16"/>
                    </a:lnTo>
                    <a:lnTo>
                      <a:pt x="1044" y="28"/>
                    </a:lnTo>
                    <a:lnTo>
                      <a:pt x="1022" y="44"/>
                    </a:lnTo>
                    <a:lnTo>
                      <a:pt x="1004" y="62"/>
                    </a:lnTo>
                    <a:lnTo>
                      <a:pt x="988" y="81"/>
                    </a:lnTo>
                    <a:lnTo>
                      <a:pt x="974" y="104"/>
                    </a:lnTo>
                    <a:lnTo>
                      <a:pt x="974" y="107"/>
                    </a:lnTo>
                    <a:lnTo>
                      <a:pt x="957" y="93"/>
                    </a:lnTo>
                    <a:lnTo>
                      <a:pt x="939" y="79"/>
                    </a:lnTo>
                    <a:lnTo>
                      <a:pt x="919" y="69"/>
                    </a:lnTo>
                    <a:lnTo>
                      <a:pt x="899" y="60"/>
                    </a:lnTo>
                    <a:lnTo>
                      <a:pt x="879" y="51"/>
                    </a:lnTo>
                    <a:lnTo>
                      <a:pt x="857" y="46"/>
                    </a:lnTo>
                    <a:lnTo>
                      <a:pt x="835" y="44"/>
                    </a:lnTo>
                    <a:lnTo>
                      <a:pt x="812" y="42"/>
                    </a:lnTo>
                    <a:lnTo>
                      <a:pt x="780" y="44"/>
                    </a:lnTo>
                    <a:lnTo>
                      <a:pt x="750" y="49"/>
                    </a:lnTo>
                    <a:lnTo>
                      <a:pt x="720" y="60"/>
                    </a:lnTo>
                    <a:lnTo>
                      <a:pt x="691" y="74"/>
                    </a:lnTo>
                    <a:lnTo>
                      <a:pt x="667" y="92"/>
                    </a:lnTo>
                    <a:lnTo>
                      <a:pt x="643" y="113"/>
                    </a:lnTo>
                    <a:lnTo>
                      <a:pt x="623" y="137"/>
                    </a:lnTo>
                    <a:lnTo>
                      <a:pt x="607" y="164"/>
                    </a:lnTo>
                    <a:lnTo>
                      <a:pt x="607" y="165"/>
                    </a:lnTo>
                    <a:lnTo>
                      <a:pt x="572" y="148"/>
                    </a:lnTo>
                    <a:lnTo>
                      <a:pt x="536" y="135"/>
                    </a:lnTo>
                    <a:lnTo>
                      <a:pt x="496" y="128"/>
                    </a:lnTo>
                    <a:lnTo>
                      <a:pt x="458" y="125"/>
                    </a:lnTo>
                    <a:lnTo>
                      <a:pt x="427" y="127"/>
                    </a:lnTo>
                    <a:lnTo>
                      <a:pt x="399" y="130"/>
                    </a:lnTo>
                    <a:lnTo>
                      <a:pt x="371" y="139"/>
                    </a:lnTo>
                    <a:lnTo>
                      <a:pt x="345" y="148"/>
                    </a:lnTo>
                    <a:lnTo>
                      <a:pt x="319" y="160"/>
                    </a:lnTo>
                    <a:lnTo>
                      <a:pt x="294" y="176"/>
                    </a:lnTo>
                    <a:lnTo>
                      <a:pt x="272" y="192"/>
                    </a:lnTo>
                    <a:lnTo>
                      <a:pt x="252" y="211"/>
                    </a:lnTo>
                    <a:lnTo>
                      <a:pt x="232" y="232"/>
                    </a:lnTo>
                    <a:lnTo>
                      <a:pt x="216" y="255"/>
                    </a:lnTo>
                    <a:lnTo>
                      <a:pt x="202" y="278"/>
                    </a:lnTo>
                    <a:lnTo>
                      <a:pt x="187" y="304"/>
                    </a:lnTo>
                    <a:lnTo>
                      <a:pt x="179" y="330"/>
                    </a:lnTo>
                    <a:lnTo>
                      <a:pt x="171" y="358"/>
                    </a:lnTo>
                    <a:lnTo>
                      <a:pt x="167" y="387"/>
                    </a:lnTo>
                    <a:lnTo>
                      <a:pt x="165" y="416"/>
                    </a:lnTo>
                    <a:lnTo>
                      <a:pt x="167" y="437"/>
                    </a:lnTo>
                    <a:lnTo>
                      <a:pt x="167" y="457"/>
                    </a:lnTo>
                    <a:lnTo>
                      <a:pt x="169" y="455"/>
                    </a:lnTo>
                    <a:close/>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18455" name="Freeform 24"/>
              <p:cNvSpPr>
                <a:spLocks/>
              </p:cNvSpPr>
              <p:nvPr/>
            </p:nvSpPr>
            <p:spPr bwMode="auto">
              <a:xfrm>
                <a:off x="3059" y="1612"/>
                <a:ext cx="111" cy="25"/>
              </a:xfrm>
              <a:custGeom>
                <a:avLst/>
                <a:gdLst>
                  <a:gd name="T0" fmla="*/ 0 w 111"/>
                  <a:gd name="T1" fmla="*/ 0 h 25"/>
                  <a:gd name="T2" fmla="*/ 22 w 111"/>
                  <a:gd name="T3" fmla="*/ 11 h 25"/>
                  <a:gd name="T4" fmla="*/ 46 w 111"/>
                  <a:gd name="T5" fmla="*/ 18 h 25"/>
                  <a:gd name="T6" fmla="*/ 70 w 111"/>
                  <a:gd name="T7" fmla="*/ 23 h 25"/>
                  <a:gd name="T8" fmla="*/ 94 w 111"/>
                  <a:gd name="T9" fmla="*/ 25 h 25"/>
                  <a:gd name="T10" fmla="*/ 103 w 111"/>
                  <a:gd name="T11" fmla="*/ 25 h 25"/>
                  <a:gd name="T12" fmla="*/ 111 w 111"/>
                  <a:gd name="T13" fmla="*/ 25 h 25"/>
                  <a:gd name="T14" fmla="*/ 0 60000 65536"/>
                  <a:gd name="T15" fmla="*/ 0 60000 65536"/>
                  <a:gd name="T16" fmla="*/ 0 60000 65536"/>
                  <a:gd name="T17" fmla="*/ 0 60000 65536"/>
                  <a:gd name="T18" fmla="*/ 0 60000 65536"/>
                  <a:gd name="T19" fmla="*/ 0 60000 65536"/>
                  <a:gd name="T20" fmla="*/ 0 60000 65536"/>
                  <a:gd name="T21" fmla="*/ 0 w 111"/>
                  <a:gd name="T22" fmla="*/ 0 h 25"/>
                  <a:gd name="T23" fmla="*/ 111 w 11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25">
                    <a:moveTo>
                      <a:pt x="0" y="0"/>
                    </a:moveTo>
                    <a:lnTo>
                      <a:pt x="22" y="11"/>
                    </a:lnTo>
                    <a:lnTo>
                      <a:pt x="46" y="18"/>
                    </a:lnTo>
                    <a:lnTo>
                      <a:pt x="70" y="23"/>
                    </a:lnTo>
                    <a:lnTo>
                      <a:pt x="94" y="25"/>
                    </a:lnTo>
                    <a:lnTo>
                      <a:pt x="103" y="25"/>
                    </a:lnTo>
                    <a:lnTo>
                      <a:pt x="111" y="25"/>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18456" name="Freeform 25"/>
              <p:cNvSpPr>
                <a:spLocks/>
              </p:cNvSpPr>
              <p:nvPr/>
            </p:nvSpPr>
            <p:spPr bwMode="auto">
              <a:xfrm>
                <a:off x="3218" y="1912"/>
                <a:ext cx="48" cy="13"/>
              </a:xfrm>
              <a:custGeom>
                <a:avLst/>
                <a:gdLst>
                  <a:gd name="T0" fmla="*/ 0 w 48"/>
                  <a:gd name="T1" fmla="*/ 13 h 13"/>
                  <a:gd name="T2" fmla="*/ 24 w 48"/>
                  <a:gd name="T3" fmla="*/ 7 h 13"/>
                  <a:gd name="T4" fmla="*/ 48 w 48"/>
                  <a:gd name="T5" fmla="*/ 0 h 13"/>
                  <a:gd name="T6" fmla="*/ 0 60000 65536"/>
                  <a:gd name="T7" fmla="*/ 0 60000 65536"/>
                  <a:gd name="T8" fmla="*/ 0 60000 65536"/>
                  <a:gd name="T9" fmla="*/ 0 w 48"/>
                  <a:gd name="T10" fmla="*/ 0 h 13"/>
                  <a:gd name="T11" fmla="*/ 48 w 48"/>
                  <a:gd name="T12" fmla="*/ 13 h 13"/>
                </a:gdLst>
                <a:ahLst/>
                <a:cxnLst>
                  <a:cxn ang="T6">
                    <a:pos x="T0" y="T1"/>
                  </a:cxn>
                  <a:cxn ang="T7">
                    <a:pos x="T2" y="T3"/>
                  </a:cxn>
                  <a:cxn ang="T8">
                    <a:pos x="T4" y="T5"/>
                  </a:cxn>
                </a:cxnLst>
                <a:rect l="T9" t="T10" r="T11" b="T12"/>
                <a:pathLst>
                  <a:path w="48" h="13">
                    <a:moveTo>
                      <a:pt x="0" y="13"/>
                    </a:moveTo>
                    <a:lnTo>
                      <a:pt x="24" y="7"/>
                    </a:lnTo>
                    <a:lnTo>
                      <a:pt x="48" y="0"/>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18457" name="Freeform 26"/>
              <p:cNvSpPr>
                <a:spLocks/>
              </p:cNvSpPr>
              <p:nvPr/>
            </p:nvSpPr>
            <p:spPr bwMode="auto">
              <a:xfrm>
                <a:off x="3651" y="1991"/>
                <a:ext cx="29" cy="55"/>
              </a:xfrm>
              <a:custGeom>
                <a:avLst/>
                <a:gdLst>
                  <a:gd name="T0" fmla="*/ 0 w 29"/>
                  <a:gd name="T1" fmla="*/ 0 h 55"/>
                  <a:gd name="T2" fmla="*/ 12 w 29"/>
                  <a:gd name="T3" fmla="*/ 28 h 55"/>
                  <a:gd name="T4" fmla="*/ 29 w 29"/>
                  <a:gd name="T5" fmla="*/ 55 h 55"/>
                  <a:gd name="T6" fmla="*/ 0 60000 65536"/>
                  <a:gd name="T7" fmla="*/ 0 60000 65536"/>
                  <a:gd name="T8" fmla="*/ 0 60000 65536"/>
                  <a:gd name="T9" fmla="*/ 0 w 29"/>
                  <a:gd name="T10" fmla="*/ 0 h 55"/>
                  <a:gd name="T11" fmla="*/ 29 w 29"/>
                  <a:gd name="T12" fmla="*/ 55 h 55"/>
                </a:gdLst>
                <a:ahLst/>
                <a:cxnLst>
                  <a:cxn ang="T6">
                    <a:pos x="T0" y="T1"/>
                  </a:cxn>
                  <a:cxn ang="T7">
                    <a:pos x="T2" y="T3"/>
                  </a:cxn>
                  <a:cxn ang="T8">
                    <a:pos x="T4" y="T5"/>
                  </a:cxn>
                </a:cxnLst>
                <a:rect l="T9" t="T10" r="T11" b="T12"/>
                <a:pathLst>
                  <a:path w="29" h="55">
                    <a:moveTo>
                      <a:pt x="0" y="0"/>
                    </a:moveTo>
                    <a:lnTo>
                      <a:pt x="12" y="28"/>
                    </a:lnTo>
                    <a:lnTo>
                      <a:pt x="29" y="55"/>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18458" name="Freeform 27"/>
              <p:cNvSpPr>
                <a:spLocks/>
              </p:cNvSpPr>
              <p:nvPr/>
            </p:nvSpPr>
            <p:spPr bwMode="auto">
              <a:xfrm>
                <a:off x="4204" y="1907"/>
                <a:ext cx="12" cy="62"/>
              </a:xfrm>
              <a:custGeom>
                <a:avLst/>
                <a:gdLst>
                  <a:gd name="T0" fmla="*/ 0 w 12"/>
                  <a:gd name="T1" fmla="*/ 62 h 62"/>
                  <a:gd name="T2" fmla="*/ 8 w 12"/>
                  <a:gd name="T3" fmla="*/ 32 h 62"/>
                  <a:gd name="T4" fmla="*/ 12 w 12"/>
                  <a:gd name="T5" fmla="*/ 0 h 62"/>
                  <a:gd name="T6" fmla="*/ 0 60000 65536"/>
                  <a:gd name="T7" fmla="*/ 0 60000 65536"/>
                  <a:gd name="T8" fmla="*/ 0 60000 65536"/>
                  <a:gd name="T9" fmla="*/ 0 w 12"/>
                  <a:gd name="T10" fmla="*/ 0 h 62"/>
                  <a:gd name="T11" fmla="*/ 12 w 12"/>
                  <a:gd name="T12" fmla="*/ 62 h 62"/>
                </a:gdLst>
                <a:ahLst/>
                <a:cxnLst>
                  <a:cxn ang="T6">
                    <a:pos x="T0" y="T1"/>
                  </a:cxn>
                  <a:cxn ang="T7">
                    <a:pos x="T2" y="T3"/>
                  </a:cxn>
                  <a:cxn ang="T8">
                    <a:pos x="T4" y="T5"/>
                  </a:cxn>
                </a:cxnLst>
                <a:rect l="T9" t="T10" r="T11" b="T12"/>
                <a:pathLst>
                  <a:path w="12" h="62">
                    <a:moveTo>
                      <a:pt x="0" y="62"/>
                    </a:moveTo>
                    <a:lnTo>
                      <a:pt x="8" y="32"/>
                    </a:lnTo>
                    <a:lnTo>
                      <a:pt x="12" y="0"/>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18459" name="Freeform 28"/>
              <p:cNvSpPr>
                <a:spLocks/>
              </p:cNvSpPr>
              <p:nvPr/>
            </p:nvSpPr>
            <p:spPr bwMode="auto">
              <a:xfrm>
                <a:off x="4448" y="1533"/>
                <a:ext cx="141" cy="227"/>
              </a:xfrm>
              <a:custGeom>
                <a:avLst/>
                <a:gdLst>
                  <a:gd name="T0" fmla="*/ 141 w 141"/>
                  <a:gd name="T1" fmla="*/ 227 h 227"/>
                  <a:gd name="T2" fmla="*/ 141 w 141"/>
                  <a:gd name="T3" fmla="*/ 227 h 227"/>
                  <a:gd name="T4" fmla="*/ 141 w 141"/>
                  <a:gd name="T5" fmla="*/ 225 h 227"/>
                  <a:gd name="T6" fmla="*/ 139 w 141"/>
                  <a:gd name="T7" fmla="*/ 190 h 227"/>
                  <a:gd name="T8" fmla="*/ 131 w 141"/>
                  <a:gd name="T9" fmla="*/ 156 h 227"/>
                  <a:gd name="T10" fmla="*/ 119 w 141"/>
                  <a:gd name="T11" fmla="*/ 123 h 227"/>
                  <a:gd name="T12" fmla="*/ 102 w 141"/>
                  <a:gd name="T13" fmla="*/ 93 h 227"/>
                  <a:gd name="T14" fmla="*/ 82 w 141"/>
                  <a:gd name="T15" fmla="*/ 65 h 227"/>
                  <a:gd name="T16" fmla="*/ 58 w 141"/>
                  <a:gd name="T17" fmla="*/ 40 h 227"/>
                  <a:gd name="T18" fmla="*/ 30 w 141"/>
                  <a:gd name="T19" fmla="*/ 18 h 227"/>
                  <a:gd name="T20" fmla="*/ 0 w 141"/>
                  <a:gd name="T21" fmla="*/ 0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
                  <a:gd name="T34" fmla="*/ 0 h 227"/>
                  <a:gd name="T35" fmla="*/ 141 w 141"/>
                  <a:gd name="T36" fmla="*/ 227 h 2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 h="227">
                    <a:moveTo>
                      <a:pt x="141" y="227"/>
                    </a:moveTo>
                    <a:lnTo>
                      <a:pt x="141" y="227"/>
                    </a:lnTo>
                    <a:lnTo>
                      <a:pt x="141" y="225"/>
                    </a:lnTo>
                    <a:lnTo>
                      <a:pt x="139" y="190"/>
                    </a:lnTo>
                    <a:lnTo>
                      <a:pt x="131" y="156"/>
                    </a:lnTo>
                    <a:lnTo>
                      <a:pt x="119" y="123"/>
                    </a:lnTo>
                    <a:lnTo>
                      <a:pt x="102" y="93"/>
                    </a:lnTo>
                    <a:lnTo>
                      <a:pt x="82" y="65"/>
                    </a:lnTo>
                    <a:lnTo>
                      <a:pt x="58" y="40"/>
                    </a:lnTo>
                    <a:lnTo>
                      <a:pt x="30" y="18"/>
                    </a:lnTo>
                    <a:lnTo>
                      <a:pt x="0" y="0"/>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18460" name="Freeform 29"/>
              <p:cNvSpPr>
                <a:spLocks/>
              </p:cNvSpPr>
              <p:nvPr/>
            </p:nvSpPr>
            <p:spPr bwMode="auto">
              <a:xfrm>
                <a:off x="4716" y="1293"/>
                <a:ext cx="62" cy="84"/>
              </a:xfrm>
              <a:custGeom>
                <a:avLst/>
                <a:gdLst>
                  <a:gd name="T0" fmla="*/ 0 w 62"/>
                  <a:gd name="T1" fmla="*/ 84 h 84"/>
                  <a:gd name="T2" fmla="*/ 20 w 62"/>
                  <a:gd name="T3" fmla="*/ 66 h 84"/>
                  <a:gd name="T4" fmla="*/ 36 w 62"/>
                  <a:gd name="T5" fmla="*/ 45 h 84"/>
                  <a:gd name="T6" fmla="*/ 50 w 62"/>
                  <a:gd name="T7" fmla="*/ 22 h 84"/>
                  <a:gd name="T8" fmla="*/ 62 w 62"/>
                  <a:gd name="T9" fmla="*/ 0 h 84"/>
                  <a:gd name="T10" fmla="*/ 0 60000 65536"/>
                  <a:gd name="T11" fmla="*/ 0 60000 65536"/>
                  <a:gd name="T12" fmla="*/ 0 60000 65536"/>
                  <a:gd name="T13" fmla="*/ 0 60000 65536"/>
                  <a:gd name="T14" fmla="*/ 0 60000 65536"/>
                  <a:gd name="T15" fmla="*/ 0 w 62"/>
                  <a:gd name="T16" fmla="*/ 0 h 84"/>
                  <a:gd name="T17" fmla="*/ 62 w 62"/>
                  <a:gd name="T18" fmla="*/ 84 h 84"/>
                </a:gdLst>
                <a:ahLst/>
                <a:cxnLst>
                  <a:cxn ang="T10">
                    <a:pos x="T0" y="T1"/>
                  </a:cxn>
                  <a:cxn ang="T11">
                    <a:pos x="T2" y="T3"/>
                  </a:cxn>
                  <a:cxn ang="T12">
                    <a:pos x="T4" y="T5"/>
                  </a:cxn>
                  <a:cxn ang="T13">
                    <a:pos x="T6" y="T7"/>
                  </a:cxn>
                  <a:cxn ang="T14">
                    <a:pos x="T8" y="T9"/>
                  </a:cxn>
                </a:cxnLst>
                <a:rect l="T15" t="T16" r="T17" b="T18"/>
                <a:pathLst>
                  <a:path w="62" h="84">
                    <a:moveTo>
                      <a:pt x="0" y="84"/>
                    </a:moveTo>
                    <a:lnTo>
                      <a:pt x="20" y="66"/>
                    </a:lnTo>
                    <a:lnTo>
                      <a:pt x="36" y="45"/>
                    </a:lnTo>
                    <a:lnTo>
                      <a:pt x="50" y="22"/>
                    </a:lnTo>
                    <a:lnTo>
                      <a:pt x="62" y="0"/>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18461" name="Freeform 30"/>
              <p:cNvSpPr>
                <a:spLocks/>
              </p:cNvSpPr>
              <p:nvPr/>
            </p:nvSpPr>
            <p:spPr bwMode="auto">
              <a:xfrm>
                <a:off x="4627" y="978"/>
                <a:ext cx="4" cy="41"/>
              </a:xfrm>
              <a:custGeom>
                <a:avLst/>
                <a:gdLst>
                  <a:gd name="T0" fmla="*/ 4 w 4"/>
                  <a:gd name="T1" fmla="*/ 41 h 41"/>
                  <a:gd name="T2" fmla="*/ 4 w 4"/>
                  <a:gd name="T3" fmla="*/ 39 h 41"/>
                  <a:gd name="T4" fmla="*/ 4 w 4"/>
                  <a:gd name="T5" fmla="*/ 37 h 41"/>
                  <a:gd name="T6" fmla="*/ 2 w 4"/>
                  <a:gd name="T7" fmla="*/ 20 h 41"/>
                  <a:gd name="T8" fmla="*/ 0 w 4"/>
                  <a:gd name="T9" fmla="*/ 0 h 41"/>
                  <a:gd name="T10" fmla="*/ 0 60000 65536"/>
                  <a:gd name="T11" fmla="*/ 0 60000 65536"/>
                  <a:gd name="T12" fmla="*/ 0 60000 65536"/>
                  <a:gd name="T13" fmla="*/ 0 60000 65536"/>
                  <a:gd name="T14" fmla="*/ 0 60000 65536"/>
                  <a:gd name="T15" fmla="*/ 0 w 4"/>
                  <a:gd name="T16" fmla="*/ 0 h 41"/>
                  <a:gd name="T17" fmla="*/ 4 w 4"/>
                  <a:gd name="T18" fmla="*/ 41 h 41"/>
                </a:gdLst>
                <a:ahLst/>
                <a:cxnLst>
                  <a:cxn ang="T10">
                    <a:pos x="T0" y="T1"/>
                  </a:cxn>
                  <a:cxn ang="T11">
                    <a:pos x="T2" y="T3"/>
                  </a:cxn>
                  <a:cxn ang="T12">
                    <a:pos x="T4" y="T5"/>
                  </a:cxn>
                  <a:cxn ang="T13">
                    <a:pos x="T6" y="T7"/>
                  </a:cxn>
                  <a:cxn ang="T14">
                    <a:pos x="T8" y="T9"/>
                  </a:cxn>
                </a:cxnLst>
                <a:rect l="T15" t="T16" r="T17" b="T18"/>
                <a:pathLst>
                  <a:path w="4" h="41">
                    <a:moveTo>
                      <a:pt x="4" y="41"/>
                    </a:moveTo>
                    <a:lnTo>
                      <a:pt x="4" y="39"/>
                    </a:lnTo>
                    <a:lnTo>
                      <a:pt x="4" y="37"/>
                    </a:lnTo>
                    <a:lnTo>
                      <a:pt x="2" y="20"/>
                    </a:lnTo>
                    <a:lnTo>
                      <a:pt x="0" y="0"/>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18462" name="Freeform 31"/>
              <p:cNvSpPr>
                <a:spLocks/>
              </p:cNvSpPr>
              <p:nvPr/>
            </p:nvSpPr>
            <p:spPr bwMode="auto">
              <a:xfrm>
                <a:off x="4228" y="880"/>
                <a:ext cx="32" cy="51"/>
              </a:xfrm>
              <a:custGeom>
                <a:avLst/>
                <a:gdLst>
                  <a:gd name="T0" fmla="*/ 32 w 32"/>
                  <a:gd name="T1" fmla="*/ 0 h 51"/>
                  <a:gd name="T2" fmla="*/ 14 w 32"/>
                  <a:gd name="T3" fmla="*/ 25 h 51"/>
                  <a:gd name="T4" fmla="*/ 0 w 32"/>
                  <a:gd name="T5" fmla="*/ 51 h 51"/>
                  <a:gd name="T6" fmla="*/ 0 60000 65536"/>
                  <a:gd name="T7" fmla="*/ 0 60000 65536"/>
                  <a:gd name="T8" fmla="*/ 0 60000 65536"/>
                  <a:gd name="T9" fmla="*/ 0 w 32"/>
                  <a:gd name="T10" fmla="*/ 0 h 51"/>
                  <a:gd name="T11" fmla="*/ 32 w 32"/>
                  <a:gd name="T12" fmla="*/ 51 h 51"/>
                </a:gdLst>
                <a:ahLst/>
                <a:cxnLst>
                  <a:cxn ang="T6">
                    <a:pos x="T0" y="T1"/>
                  </a:cxn>
                  <a:cxn ang="T7">
                    <a:pos x="T2" y="T3"/>
                  </a:cxn>
                  <a:cxn ang="T8">
                    <a:pos x="T4" y="T5"/>
                  </a:cxn>
                </a:cxnLst>
                <a:rect l="T9" t="T10" r="T11" b="T12"/>
                <a:pathLst>
                  <a:path w="32" h="51">
                    <a:moveTo>
                      <a:pt x="32" y="0"/>
                    </a:moveTo>
                    <a:lnTo>
                      <a:pt x="14" y="25"/>
                    </a:lnTo>
                    <a:lnTo>
                      <a:pt x="0" y="51"/>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18463" name="Freeform 32"/>
              <p:cNvSpPr>
                <a:spLocks/>
              </p:cNvSpPr>
              <p:nvPr/>
            </p:nvSpPr>
            <p:spPr bwMode="auto">
              <a:xfrm>
                <a:off x="3923" y="910"/>
                <a:ext cx="17" cy="46"/>
              </a:xfrm>
              <a:custGeom>
                <a:avLst/>
                <a:gdLst>
                  <a:gd name="T0" fmla="*/ 17 w 17"/>
                  <a:gd name="T1" fmla="*/ 0 h 46"/>
                  <a:gd name="T2" fmla="*/ 7 w 17"/>
                  <a:gd name="T3" fmla="*/ 23 h 46"/>
                  <a:gd name="T4" fmla="*/ 0 w 17"/>
                  <a:gd name="T5" fmla="*/ 46 h 46"/>
                  <a:gd name="T6" fmla="*/ 0 60000 65536"/>
                  <a:gd name="T7" fmla="*/ 0 60000 65536"/>
                  <a:gd name="T8" fmla="*/ 0 60000 65536"/>
                  <a:gd name="T9" fmla="*/ 0 w 17"/>
                  <a:gd name="T10" fmla="*/ 0 h 46"/>
                  <a:gd name="T11" fmla="*/ 17 w 17"/>
                  <a:gd name="T12" fmla="*/ 46 h 46"/>
                </a:gdLst>
                <a:ahLst/>
                <a:cxnLst>
                  <a:cxn ang="T6">
                    <a:pos x="T0" y="T1"/>
                  </a:cxn>
                  <a:cxn ang="T7">
                    <a:pos x="T2" y="T3"/>
                  </a:cxn>
                  <a:cxn ang="T8">
                    <a:pos x="T4" y="T5"/>
                  </a:cxn>
                </a:cxnLst>
                <a:rect l="T9" t="T10" r="T11" b="T12"/>
                <a:pathLst>
                  <a:path w="17" h="46">
                    <a:moveTo>
                      <a:pt x="17" y="0"/>
                    </a:moveTo>
                    <a:lnTo>
                      <a:pt x="7" y="23"/>
                    </a:lnTo>
                    <a:lnTo>
                      <a:pt x="0" y="46"/>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18464" name="Freeform 33"/>
              <p:cNvSpPr>
                <a:spLocks/>
              </p:cNvSpPr>
              <p:nvPr/>
            </p:nvSpPr>
            <p:spPr bwMode="auto">
              <a:xfrm>
                <a:off x="3573" y="971"/>
                <a:ext cx="56" cy="42"/>
              </a:xfrm>
              <a:custGeom>
                <a:avLst/>
                <a:gdLst>
                  <a:gd name="T0" fmla="*/ 56 w 56"/>
                  <a:gd name="T1" fmla="*/ 42 h 42"/>
                  <a:gd name="T2" fmla="*/ 30 w 56"/>
                  <a:gd name="T3" fmla="*/ 20 h 42"/>
                  <a:gd name="T4" fmla="*/ 0 w 56"/>
                  <a:gd name="T5" fmla="*/ 0 h 42"/>
                  <a:gd name="T6" fmla="*/ 0 60000 65536"/>
                  <a:gd name="T7" fmla="*/ 0 60000 65536"/>
                  <a:gd name="T8" fmla="*/ 0 60000 65536"/>
                  <a:gd name="T9" fmla="*/ 0 w 56"/>
                  <a:gd name="T10" fmla="*/ 0 h 42"/>
                  <a:gd name="T11" fmla="*/ 56 w 56"/>
                  <a:gd name="T12" fmla="*/ 42 h 42"/>
                </a:gdLst>
                <a:ahLst/>
                <a:cxnLst>
                  <a:cxn ang="T6">
                    <a:pos x="T0" y="T1"/>
                  </a:cxn>
                  <a:cxn ang="T7">
                    <a:pos x="T2" y="T3"/>
                  </a:cxn>
                  <a:cxn ang="T8">
                    <a:pos x="T4" y="T5"/>
                  </a:cxn>
                </a:cxnLst>
                <a:rect l="T9" t="T10" r="T11" b="T12"/>
                <a:pathLst>
                  <a:path w="56" h="42">
                    <a:moveTo>
                      <a:pt x="56" y="42"/>
                    </a:moveTo>
                    <a:lnTo>
                      <a:pt x="30" y="20"/>
                    </a:lnTo>
                    <a:lnTo>
                      <a:pt x="0" y="0"/>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18465" name="Freeform 34"/>
              <p:cNvSpPr>
                <a:spLocks/>
              </p:cNvSpPr>
              <p:nvPr/>
            </p:nvSpPr>
            <p:spPr bwMode="auto">
              <a:xfrm>
                <a:off x="3133" y="1263"/>
                <a:ext cx="10" cy="44"/>
              </a:xfrm>
              <a:custGeom>
                <a:avLst/>
                <a:gdLst>
                  <a:gd name="T0" fmla="*/ 0 w 10"/>
                  <a:gd name="T1" fmla="*/ 0 h 44"/>
                  <a:gd name="T2" fmla="*/ 4 w 10"/>
                  <a:gd name="T3" fmla="*/ 23 h 44"/>
                  <a:gd name="T4" fmla="*/ 10 w 10"/>
                  <a:gd name="T5" fmla="*/ 44 h 44"/>
                  <a:gd name="T6" fmla="*/ 0 60000 65536"/>
                  <a:gd name="T7" fmla="*/ 0 60000 65536"/>
                  <a:gd name="T8" fmla="*/ 0 60000 65536"/>
                  <a:gd name="T9" fmla="*/ 0 w 10"/>
                  <a:gd name="T10" fmla="*/ 0 h 44"/>
                  <a:gd name="T11" fmla="*/ 10 w 10"/>
                  <a:gd name="T12" fmla="*/ 44 h 44"/>
                </a:gdLst>
                <a:ahLst/>
                <a:cxnLst>
                  <a:cxn ang="T6">
                    <a:pos x="T0" y="T1"/>
                  </a:cxn>
                  <a:cxn ang="T7">
                    <a:pos x="T2" y="T3"/>
                  </a:cxn>
                  <a:cxn ang="T8">
                    <a:pos x="T4" y="T5"/>
                  </a:cxn>
                </a:cxnLst>
                <a:rect l="T9" t="T10" r="T11" b="T12"/>
                <a:pathLst>
                  <a:path w="10" h="44">
                    <a:moveTo>
                      <a:pt x="0" y="0"/>
                    </a:moveTo>
                    <a:lnTo>
                      <a:pt x="4" y="23"/>
                    </a:lnTo>
                    <a:lnTo>
                      <a:pt x="10" y="44"/>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18466" name="Oval 35"/>
              <p:cNvSpPr>
                <a:spLocks noChangeArrowheads="1"/>
              </p:cNvSpPr>
              <p:nvPr/>
            </p:nvSpPr>
            <p:spPr bwMode="auto">
              <a:xfrm>
                <a:off x="3141" y="2058"/>
                <a:ext cx="309" cy="225"/>
              </a:xfrm>
              <a:prstGeom prst="ellipse">
                <a:avLst/>
              </a:pr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18467" name="Oval 36"/>
              <p:cNvSpPr>
                <a:spLocks noChangeArrowheads="1"/>
              </p:cNvSpPr>
              <p:nvPr/>
            </p:nvSpPr>
            <p:spPr bwMode="auto">
              <a:xfrm>
                <a:off x="3043" y="2267"/>
                <a:ext cx="205" cy="149"/>
              </a:xfrm>
              <a:prstGeom prst="ellipse">
                <a:avLst/>
              </a:pr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18468" name="Oval 37"/>
              <p:cNvSpPr>
                <a:spLocks noChangeArrowheads="1"/>
              </p:cNvSpPr>
              <p:nvPr/>
            </p:nvSpPr>
            <p:spPr bwMode="auto">
              <a:xfrm>
                <a:off x="3000" y="2411"/>
                <a:ext cx="101" cy="74"/>
              </a:xfrm>
              <a:prstGeom prst="ellipse">
                <a:avLst/>
              </a:pr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grpSp>
        <p:sp>
          <p:nvSpPr>
            <p:cNvPr id="33" name="Rectangle 1031"/>
            <p:cNvSpPr>
              <a:spLocks noChangeArrowheads="1"/>
            </p:cNvSpPr>
            <p:nvPr/>
          </p:nvSpPr>
          <p:spPr bwMode="auto">
            <a:xfrm>
              <a:off x="533400" y="1374650"/>
              <a:ext cx="2635459" cy="2017316"/>
            </a:xfrm>
            <a:prstGeom prst="rect">
              <a:avLst/>
            </a:prstGeom>
            <a:solidFill>
              <a:schemeClr val="bg1"/>
            </a:solidFill>
            <a:ln w="12700">
              <a:solidFill>
                <a:schemeClr val="tx1"/>
              </a:solidFill>
              <a:miter lim="800000"/>
              <a:headEnd/>
              <a:tailEnd/>
            </a:ln>
            <a:effectLst>
              <a:outerShdw dist="107763" dir="2700000" algn="ctr" rotWithShape="0">
                <a:schemeClr val="tx1">
                  <a:lumMod val="65000"/>
                  <a:lumOff val="35000"/>
                </a:schemeClr>
              </a:outerShdw>
            </a:effectLst>
          </p:spPr>
          <p:txBody>
            <a:bodyPr wrap="none" lIns="97332" tIns="48667" rIns="97332" bIns="48667" anchor="ctr"/>
            <a:lstStyle/>
            <a:p>
              <a:pPr eaLnBrk="0" hangingPunct="0">
                <a:spcAft>
                  <a:spcPct val="96000"/>
                </a:spcAft>
                <a:defRPr/>
              </a:pPr>
              <a:endParaRPr lang="en-US" dirty="0">
                <a:ln>
                  <a:solidFill>
                    <a:prstClr val="black"/>
                  </a:solidFill>
                </a:ln>
                <a:solidFill>
                  <a:srgbClr val="FF0000"/>
                </a:solidFill>
                <a:latin typeface="Garamond" pitchFamily="18" charset="0"/>
                <a:cs typeface="+mn-cs"/>
              </a:endParaRPr>
            </a:p>
          </p:txBody>
        </p:sp>
        <p:sp>
          <p:nvSpPr>
            <p:cNvPr id="19470" name="AutoShape 1033"/>
            <p:cNvSpPr>
              <a:spLocks noChangeArrowheads="1"/>
            </p:cNvSpPr>
            <p:nvPr/>
          </p:nvSpPr>
          <p:spPr bwMode="auto">
            <a:xfrm>
              <a:off x="3353626" y="1819949"/>
              <a:ext cx="1135481" cy="846226"/>
            </a:xfrm>
            <a:prstGeom prst="rightArrow">
              <a:avLst>
                <a:gd name="adj1" fmla="val 50000"/>
                <a:gd name="adj2" fmla="val 37899"/>
              </a:avLst>
            </a:prstGeom>
            <a:solidFill>
              <a:schemeClr val="bg1"/>
            </a:solidFill>
            <a:ln w="12700">
              <a:solidFill>
                <a:schemeClr val="tx1"/>
              </a:solidFill>
              <a:miter lim="800000"/>
              <a:headEnd type="none" w="sm" len="sm"/>
              <a:tailEnd type="none" w="sm" len="sm"/>
            </a:ln>
          </p:spPr>
          <p:txBody>
            <a:bodyPr wrap="none" lIns="96661" tIns="48331" rIns="96661" bIns="48331" anchor="ctr"/>
            <a:lstStyle/>
            <a:p>
              <a:pPr>
                <a:defRPr/>
              </a:pPr>
              <a:endParaRPr lang="en-US" dirty="0">
                <a:solidFill>
                  <a:srgbClr val="000000"/>
                </a:solidFill>
                <a:cs typeface="+mn-cs"/>
              </a:endParaRPr>
            </a:p>
          </p:txBody>
        </p:sp>
      </p:grpSp>
      <p:sp>
        <p:nvSpPr>
          <p:cNvPr id="35" name="Rectangle 37"/>
          <p:cNvSpPr>
            <a:spLocks noChangeArrowheads="1"/>
          </p:cNvSpPr>
          <p:nvPr/>
        </p:nvSpPr>
        <p:spPr bwMode="auto">
          <a:xfrm>
            <a:off x="5006975" y="1928813"/>
            <a:ext cx="2373313" cy="1046162"/>
          </a:xfrm>
          <a:prstGeom prst="rect">
            <a:avLst/>
          </a:prstGeom>
          <a:noFill/>
          <a:ln>
            <a:noFill/>
          </a:ln>
        </p:spPr>
        <p:txBody>
          <a:bodyPr lIns="91348" tIns="45674" rIns="91348" bIns="45674">
            <a:spAutoFit/>
          </a:bodyPr>
          <a:lstStyle/>
          <a:p>
            <a:pPr algn="ctr" eaLnBrk="0" hangingPunct="0">
              <a:spcAft>
                <a:spcPct val="96000"/>
              </a:spcAft>
              <a:defRPr/>
            </a:pPr>
            <a:r>
              <a:rPr lang="en-US" sz="3000" b="1" dirty="0">
                <a:solidFill>
                  <a:srgbClr val="000000"/>
                </a:solidFill>
                <a:latin typeface="Verdana" pitchFamily="34" charset="0"/>
                <a:cs typeface="+mn-cs"/>
              </a:rPr>
              <a:t>Thoughts</a:t>
            </a:r>
            <a:br>
              <a:rPr lang="en-US" sz="3000" b="1" dirty="0">
                <a:solidFill>
                  <a:srgbClr val="000000"/>
                </a:solidFill>
                <a:latin typeface="Verdana" pitchFamily="34" charset="0"/>
                <a:cs typeface="+mn-cs"/>
              </a:rPr>
            </a:br>
            <a:endParaRPr lang="en-US" sz="3000" dirty="0">
              <a:solidFill>
                <a:srgbClr val="000000"/>
              </a:solidFill>
              <a:latin typeface="Verdana" pitchFamily="34" charset="0"/>
              <a:cs typeface="+mn-cs"/>
            </a:endParaRPr>
          </a:p>
        </p:txBody>
      </p:sp>
      <p:sp>
        <p:nvSpPr>
          <p:cNvPr id="36" name="Rectangle 39"/>
          <p:cNvSpPr>
            <a:spLocks noChangeArrowheads="1"/>
          </p:cNvSpPr>
          <p:nvPr/>
        </p:nvSpPr>
        <p:spPr bwMode="auto">
          <a:xfrm>
            <a:off x="581025" y="1785938"/>
            <a:ext cx="2466975" cy="1508125"/>
          </a:xfrm>
          <a:prstGeom prst="rect">
            <a:avLst/>
          </a:prstGeom>
          <a:noFill/>
          <a:ln>
            <a:noFill/>
          </a:ln>
        </p:spPr>
        <p:txBody>
          <a:bodyPr lIns="91348" tIns="45674" rIns="91348" bIns="45674">
            <a:spAutoFit/>
          </a:bodyPr>
          <a:lstStyle/>
          <a:p>
            <a:pPr algn="ctr" eaLnBrk="0" hangingPunct="0">
              <a:spcAft>
                <a:spcPct val="96000"/>
              </a:spcAft>
              <a:defRPr/>
            </a:pPr>
            <a:r>
              <a:rPr lang="en-US" sz="3000" b="1" dirty="0">
                <a:solidFill>
                  <a:srgbClr val="000000"/>
                </a:solidFill>
                <a:latin typeface="Verdana" pitchFamily="34" charset="0"/>
                <a:cs typeface="+mn-cs"/>
              </a:rPr>
              <a:t>Activating Event</a:t>
            </a:r>
            <a:br>
              <a:rPr lang="en-US" sz="3000" b="1" dirty="0">
                <a:solidFill>
                  <a:srgbClr val="000000"/>
                </a:solidFill>
                <a:latin typeface="Verdana" pitchFamily="34" charset="0"/>
                <a:cs typeface="+mn-cs"/>
              </a:rPr>
            </a:br>
            <a:endParaRPr lang="en-US" sz="3000" dirty="0">
              <a:solidFill>
                <a:srgbClr val="000000"/>
              </a:solidFill>
              <a:latin typeface="Verdana" pitchFamily="34" charset="0"/>
              <a:cs typeface="+mn-cs"/>
            </a:endParaRPr>
          </a:p>
        </p:txBody>
      </p:sp>
      <p:sp>
        <p:nvSpPr>
          <p:cNvPr id="37" name="Rectangle 3"/>
          <p:cNvSpPr txBox="1">
            <a:spLocks noChangeArrowheads="1"/>
          </p:cNvSpPr>
          <p:nvPr/>
        </p:nvSpPr>
        <p:spPr bwMode="auto">
          <a:xfrm>
            <a:off x="4208463" y="5000625"/>
            <a:ext cx="3433762" cy="1412875"/>
          </a:xfrm>
          <a:prstGeom prst="rect">
            <a:avLst/>
          </a:prstGeom>
          <a:noFill/>
          <a:ln w="9525">
            <a:noFill/>
            <a:miter lim="800000"/>
            <a:headEnd/>
            <a:tailEnd/>
          </a:ln>
        </p:spPr>
        <p:txBody>
          <a:bodyPr lIns="91986" tIns="45993" rIns="91986" bIns="45993"/>
          <a:lstStyle/>
          <a:p>
            <a:pPr marL="342565" indent="-342565" eaLnBrk="0" hangingPunct="0">
              <a:spcBef>
                <a:spcPct val="20000"/>
              </a:spcBef>
              <a:buClr>
                <a:srgbClr val="000099"/>
              </a:buClr>
              <a:buSzPct val="65000"/>
              <a:defRPr/>
            </a:pPr>
            <a:r>
              <a:rPr lang="en-US" sz="3000" b="1" kern="0" dirty="0">
                <a:solidFill>
                  <a:prstClr val="black"/>
                </a:solidFill>
                <a:latin typeface="Verdana"/>
                <a:cs typeface="+mn-cs"/>
              </a:rPr>
              <a:t>Consequences</a:t>
            </a:r>
          </a:p>
          <a:p>
            <a:pPr marL="342565" indent="-342565" eaLnBrk="0" hangingPunct="0">
              <a:spcBef>
                <a:spcPct val="20000"/>
              </a:spcBef>
              <a:buClr>
                <a:srgbClr val="000099"/>
              </a:buClr>
              <a:buSzPct val="65000"/>
              <a:defRPr/>
            </a:pPr>
            <a:r>
              <a:rPr lang="en-US" sz="2300" b="1" kern="0" dirty="0">
                <a:solidFill>
                  <a:prstClr val="black"/>
                </a:solidFill>
                <a:latin typeface="Verdana"/>
                <a:cs typeface="+mn-cs"/>
              </a:rPr>
              <a:t>E: </a:t>
            </a:r>
            <a:r>
              <a:rPr lang="en-US" sz="2300" kern="0" dirty="0">
                <a:solidFill>
                  <a:prstClr val="black"/>
                </a:solidFill>
                <a:latin typeface="Verdana"/>
                <a:cs typeface="+mn-cs"/>
              </a:rPr>
              <a:t>Emotions</a:t>
            </a:r>
          </a:p>
          <a:p>
            <a:pPr marL="342565" indent="-342565" eaLnBrk="0" hangingPunct="0">
              <a:spcBef>
                <a:spcPct val="20000"/>
              </a:spcBef>
              <a:buClr>
                <a:srgbClr val="000099"/>
              </a:buClr>
              <a:buSzPct val="65000"/>
              <a:defRPr/>
            </a:pPr>
            <a:r>
              <a:rPr lang="en-US" sz="2300" b="1" kern="0" dirty="0">
                <a:solidFill>
                  <a:prstClr val="black"/>
                </a:solidFill>
                <a:latin typeface="Verdana"/>
                <a:cs typeface="+mn-cs"/>
              </a:rPr>
              <a:t>R: </a:t>
            </a:r>
            <a:r>
              <a:rPr lang="en-US" sz="2300" kern="0" dirty="0">
                <a:solidFill>
                  <a:prstClr val="black"/>
                </a:solidFill>
                <a:latin typeface="Verdana"/>
                <a:cs typeface="+mn-cs"/>
              </a:rPr>
              <a:t>Reactions</a:t>
            </a:r>
          </a:p>
          <a:p>
            <a:pPr marL="342565" indent="-342565" eaLnBrk="0" hangingPunct="0">
              <a:spcBef>
                <a:spcPct val="20000"/>
              </a:spcBef>
              <a:buClr>
                <a:srgbClr val="000099"/>
              </a:buClr>
              <a:buSzPct val="65000"/>
              <a:defRPr/>
            </a:pPr>
            <a:endParaRPr lang="en-US" sz="1500" kern="0" dirty="0">
              <a:solidFill>
                <a:prstClr val="black"/>
              </a:solidFill>
              <a:latin typeface="Verdana"/>
              <a:cs typeface="+mn-cs"/>
            </a:endParaRPr>
          </a:p>
        </p:txBody>
      </p:sp>
      <p:sp>
        <p:nvSpPr>
          <p:cNvPr id="17419" name="AutoShape 4" descr="data:image/jpeg;base64,/9j/4AAQSkZJRgABAQAAAQABAAD/2wCEAAkGBhQSEBIUExQUFBQVFRQVFxYUFRQUFBUUFRQVFBQVFRQXHSYeFxojGRQUHy8gIycpLCwsFR4xNTAqNSYrLCkBCQoKDgwOGg8PGiwkHCQpKSwsKSwsLCkpLCkqLCwpKSksLCwsLCkpLCksLCwsKSwsKSwpLCwpLCksLCwpLCksKf/AABEIAKIA2AMBIgACEQEDEQH/xAAcAAABBQEBAQAAAAAAAAAAAAAAAgMEBQYHAQj/xABCEAABAwIEAgcFBQQKAwEAAAABAAIDBBEFEiExBkETIlFxgZGhBzJhscEUQlJy0SNi4fAkM0OCg5KissLxRHOTFf/EABkBAAMBAQEAAAAAAAAAAAAAAAADBAIBBf/EACkRAAICAgIBBQAABwEAAAAAAAABAhEDIRIxBBMiMkFRQmGBkbHB8BT/2gAMAwEAAhEDEQA/AO4oQhAAhCEACEIQAIQhAAhCEACEIQAIQhAAhCEACEIQAIQhAAhCEACEIQAIQhAAhCEACEIQAISZJA0XJAHaVQYpxW1mjBc/iO3gOazKaj2bhjlN1FGhukOmaNyB4hc6xLirnJJbxsPJU7uLIzs9vmEl5/xFUfE/WdbFUz8TfMJwOvsuRx8QA7OHmFaYPi7+kblJ1IGnO5WV5H6jcvBpWmdJQhCqPPBCEIAEIQgAQhCABCEIAEIQgAQhCABCEIAEIQgBErtELybZeLLNIdVTiePtjuG9Z3oP1ScXxEgED/tYmsrdTfdJy5eOkVYPH57ZOrMWfIbud4ch4LO8Q4sI4Xu7Bp38k5JVLHcaV92tYOZufBTR98qZfNenBtGcqq10ji55JPy7kwXpF15dXHlNt7ZNwyldNNHE02L3BoPIXO5sty72Z1EZvHWMuNjmkZqs1wJSPfWMLGlxYHP0F9hYepC6kKqQAZmzA8+qCL/BPx41JWyXLlcXSM+3CcbZoysz/wCODp/eC9+08QM2eX93Qu+ivn4qWkWLibjdhbYc9VLZja36Av1zKO4sx9nvRud/gMd/tQ32rYrH/WUrD+aCZvqHLYtxv4p5mM35rPpM0syMfF7dJ2/1lIzwfIz5tKmQ+3xn36Rw/LK0/NoWnncXHUHs2BF/EKM/DonOu6OMjm10MevjluscGb9RfhXw+3WlPvQTt/8Am7/kpsXtpoDv0ze+K/yJXknDtC/3qWHwbb5KNLwJhzv/ABwPyvePqjgzvqRLiH2sYc7+3y/mjkH0UuP2jYe7aqi8czfmFkpPZhh7thM3ukJ/3AqJL7I6Q+7PM3v6N30C5TO8onRIeMKJ3u1dOf8AGjB8iVPhxGJ/uyMd+V7T8iuNS+yVliW1Mg30dCD/ALX/AEWS4q4X+xdH+0bJ0ma1mOYRlIGod239Cs3R1OLdJn0pV1OVhPksrPiL818x8yvnpmISN9172/le4fIqVBxLUsN21EoPxe5w8nXS5x5fZTimodqz6IouInDR+o9VdUuIMk2OvYd1xDhjjh82Zkts7RmDgLZ2j3rjk4b6bj12OHYiXG7TtzS/UlB0xzwxyR5R0dIQqXCMbzdV+/I/qrpUJpq0RSi4umNzbLxeTFC4ziMric1yVn8SpQ4fFXVTqVCmGhUEts9fH7UZWCgkdJlFzc2sshx1TmOrdEd2NaD3uGb6hdk4OY3pnEjkbHsXEeK8S+0VtTNyfK8j8oOVv+kBOwwXyE+VmbfApyvFJZSXjc/kNPHQD6+SjKghOp+xag0qZT+5GPVzv+K6blWU9ldB0eGsOxkc6Ts3OVvo1a1sbtfSxB+YT46RNPbPOjSXUjDu1p8Angw22PdYH9EFxG4/0n6Fa5GaIrsJiO8bfKybOAw/gt3Ej6qeX23tz7eW/JAlH8kfzzRyOcCmxDCmMZcOeDcffNvjv8FWN6bbMf8AMDotXPA17bEG3wsfh2qEcCj/AJYfoo83ruVwehcscr0UDaV9t9e763TbXSC17gn4G3yV87AWfiA7y5o8imn4CSSWyWv+F4t5EJan5a+/8C/TmVAqX9vb8Nt0xVVkhADSAbjc73GgCvXYLNYWedBbZpue3VDcNcNw47bgaWGp37blH/p8mPcb/occZoo5qiUN0jcHaa5iRpvpbnqub+0Wse6oja+4cyMaG+mYl3PvXYn0p7Hf5XfouJ+0Ss6TE6k8g/IO5gDfmCnwzzyRanGv7/7H+MnytmezLy6TdF0Fxc8Ln+kj4Mlv3dE+66VwnJ+xb22C55wdSufJLlF3GJzWj96T9m31cFr+GqvKch0I0seVlPm7Rf4quMjaxTWN1psKxW4sT/D+Cx8bk82QjXZZhNxNZcSmjcTPQqLC8YvZrz3H6IVKkns8+UHF0yBKVAqpLBT6higOw50lw06qKrPUTSWyLFiJhpaybbJC+x/ecMjfUhcWcur8fXp8LER0fPOAfyRjOfXL5rlFlVjVRIM0lKbaJ1X1adjfxG/gBf5u9FVEp+qjLdD2dq9wWHpKqFnbI2/cDc+gTUhLZ9EYFSOhpaeL9ncRRjKSQb5e7tJU4PcbgsFgbGzgNtdFU0GISVD8wZGTHbUuewc8umoO5UiVj3Rhr48we8uDo5W6lwJFrja3yT6okTstWVRbZvRu2J0sdOfP4pz7eB7zXDvaVBbUuZcmKRrQzKLZXZbXJJse7ySYKwNZG20tmkEucx2oA0O5vrZcNFn/APoM5m3eP1ShUxnm30VWzFWh0rjLmDgcrC14ynXTUW2t6p5lTGTEGyRZQDnF4yT1dBrqOt2WXDpYZIz+E/z/ABQaNh5eRI+SgkNySuYxr3B3VbtcCwIBG19dU99lGdjduqS7K51r6AW+F7oAlOpAQBd2l7EHXVJlor36x8gbaW/iqynnD4i9vSN1aBd1wXODSRtyLsp+IKm9Gc+QSOvlzahpFr5R6g+RQdH5adoadBcDcCxvyVecSzE5LkAkE2uLjeycY953dcXPI7A6HdRampyXy2HPTtWXkjHvZuOGU3rQ/FWG/W057Ebb7r5hxOs6WeWT8cj3f5nE/VfREmKO568vNc/424PikjMsLQ141IGl+9KeaMh68aUDlplA3KV3JyWgaSxpzAuF7i1m3J3HgodEdwumDqPsapLzPcRexY3zJdfwyLV8Y8KPbP09OP6xwDwPuuP3u4/NVfschDYsx+9I7/SwNHq8rd4rVXdkGw370vIk1sdglKM7RT0lHkaL6m26RKFJe5RpCpmXJsjSPylCarTohFndMvZmpqKbIbp6QhQal+6OjC3owHtUx7p54owdImG/53nX0a1YYlWvFTSKye/4gfAtBVSVZHogmqk0NTvV1wBSdJWXvbIxzrnt90fNUE7lrPZ3QvcJnste4bqCdBqbW7wmQXuE5HUWdOwyZ8LHtyse2Tc53MJFrEA2+PqrHDMZc9zGxwuIizXAeDv1Rq621ysxJWzjIxwZ2CxIJsNCbjsVtgFU+ASB0chMgFnMDHW31yk66m/gnuuyaP4XctYWMkvFMDK4btaQLmxALTqbXT5xhgmDy+RjQAMhjlHJ24Atu4G/7oSIZQGQgAgMdmIcLEmzraXPM335JTa15Mmps/QAm4aLWOUeuqQ8kUUrDN7oTHi0bo2gTRxuMhc/PlBykk2Adpf3Qn5Zo3ulLBFIWxjK27SHOOY+PIJgVQGQWGRoAIysOYAW1JF/IjxXgpI3RyyCBkjjIcrCG3yXa3q9mlytRlGXRmWOUfkh4UTHNizRNa90ljZoacrcxvYONrgDnzQykjzyjo5YwwOIfncA4AkC2v7rvIdqQcFi6ZjcgbaIvfkLmi9w0WsbgXzKJHE2Snc9pmju5rA10pcDmLRqD+a1vgtmCw+yANiDppsz8tm5w7XQ3DTyFxryulAva6S8he1pazVrQds24F+fqmGxHpuhbUy52i4zMjeLZQTYkcgWg947VGY57Yy588YbI+Q9eM3OS93At26rLrMlaZ2LqSst2yaaKuripdOLDVV9c9Qz6PSh2V0yac0FpB5hKkemnO0KSUs4rjpLKiVgJAzHS+liq6MWUziWe9ZL+ZJwnC31EgZGLnmeQHaSrU9bPOkvc0jrXBMnRUlOBuWl5/vOP0AWlbIXEuO5N1W4RhwYyMHUsY1nw6o/W6s81lPKVsrhHihEhUWR6flVfMUpjkSKCm6WVreVwT3DUoVpwrSe9Ie4fVCpxx0RZpvlSGpwbqvrpct796nyE3UfFKbPEbe80XU7LInLOL8Pc6pL265mt6uxJAt1e3u3WcljcN2uHeCPmuhYtRiRliLqiia+M+8SByJJHktQzUqYZPF5O0Y2YFX/AAvxO+mAZGwlxJ21JLjtYq8a18jmtDGuJ0tka6/mCt/w5wXHDlllZH0u4s0DL5J0c/4S5PFa+Q/hOBue1k1R7+UWbyaOw9pVpPUdiVPUXUSRKnkch2LFGP0JfOiOsynXY+iYmfZRXyJPMo9MsKma2l0/QUUcjbvhDze2YGzrDlcEHRZ6plNt/wBVz6tGItqJJWtqWRk9UNz5bDQHTS6owT91k3lY7gkuzt0eAQ7t6WM7aSvvbxJ0Xs2CF1v6TUaEOGZzXgEbHULiQ4vxKP8AtJh+YH6hOM9quIs3LXfmjb9FaskTzHikjtRoKgG7alpPa+CO+tubbHkPIKoxJ8tO2GKQU8zSS1txI1wsLknU+i5vB7bqtvvwRO7g9v1V3w/xk/FKmO8XRiIHYkgl1u3uWucTPpys6S2cubmcACeQ1CqqxytJRZtvgqmpK8/I7Z6eKNIguCaqtGOPwKkEJmtb+zd3FKHs4VUUz5qx7Gi7nPP/AGurcMYOynjDW7/edzJWd4XwfK+eZw1dIWM+AG5W1oabRNySvRjFBK5Pst4W6L15TcbbBel6waGpHqK6MucAOZA81IkcnMKhzTs77riVs63Ss11HSiONrRyCFKshVnmPZlJ49UU8l/53CdnXtJQEnW/h81LTZ6HJJbM1xBhuU52e4dx2FUFNg755MrB3nkF06XBr7m7TvpukxwxwizAAsvHvY6PkapbZX4Hw5HStubOk5k/RSp5ySvHzEpIahv8ABfbuQkhNvCeIUeaRZbNxI07VXTvtr2IxLFQ3RvWd6BRacOk+JSX2Wwhq30QszpZBfRoOg+pWzkr2fZhC2MPJbZzn3y69gGp9FUUmEWsSrZjQBonQbQrOoTa/kYp/B+X3ZZW9zjbyUGowipbs8vH77QVuqmUBQqeou095WXKvs5xtbRhZIpB78MLu+Nn0AXROAcHayPP0bWF2pygj5kquFGJJALc1uaSmDIwB2J2KTe2TZ4xiqS2M1blUzlWdUqeoWZPZnGtDD3pEmrSPgm5F63ZZTGNFNFFldlA0F/VXdM3RRI29fVWkMWi0gk1QFMSFPvUaU6LrMIjyyqz4WOafuBVFM5XHCk+STXZ2n6LkH7juRexm3uhCFWeYUkVPcq0hjsEiGOyJ5rBYVRQ53JjFdU20VPJLdO1MlymSyyllK2WQikganbpgOSgbos1Qs6rP45X9bo2G4tqfj2J3iGvcxhDe0XVFAzMbpbl9FmLD7ebPCxafC4Q1lvNUfQq9w2Nzm6b/ADWY9jctcSW5yjzSWCr5sTIeWBri4aEW27ykS00sgs6zGncDU+fJa5NmPTrshVOJ53FrOsewfU8kiCkqGt+4L67kq4o6FsfVAAT03Yjj+nXkrUVo84SwuTOXyOv2ACwWxmUPB4crApcxVUVxjR5WabnksgzhVc7FaTKvnSmbgV0ka9axOPC9aFhDWR3w9YKawaJl26eJW0LESFQplLeVDnXQIMjdVLpnZbKOQpVLAXvawbkgfqiJ2T0bymfdjT2gH0QvWNsAOwW8kKs80Ze+yrayoTtROqyaS6nyS+ivHD7EGTVel90w7VLB0UzKhYCRW1GRum5SWy2VdiMjjI13K1iPqj6NxVsarbGNxd/2TsotPEGtCk4oy742ja2c+JsPkfNSKWluddhss1uitNKNsht1Kuqan6o3018UuOlFj4KZG02W1GhM8nLoifZQ255lMySKdJGTsFZYTw9c55Bpyb+q1GLk6QqeWMFcmZxsJJUinw17iNCto3C4x90JyRoa02AHcnLx/wBZLLzb1FFRALNAQ9y8zpEjkMWuyPO5V8imTFRHJTHLQw4LxLcmnlZGAUOKbzoLl1HGeOeo8qdcUxIVo4IstHwvQbynno3u5lUFPEXODRuTZbymgDGNaOQsm4l9k+eVKhxCEKgkKGoUCReoUMuz0odDbUFCEtmyPJulEdZvcvULUTozi7f6Q3/1t+blIh90d5XiFz+JlC+ESwbs3vPyCnYaLudfXVeoTl2iTJ0/++y9p4gOQ8gn0IVq6PLl2Cj1vulCFx9HI9lM1IlXqFLIuRFkUWRCEpjkMlNPXiFk0JsgheoQcGXJpwQhaOE3AR+3Z3raIQqcfRHn+QIQhNEn/9k=">
            <a:hlinkClick r:id="rId3"/>
          </p:cNvPr>
          <p:cNvSpPr>
            <a:spLocks noChangeAspect="1" noChangeArrowheads="1"/>
          </p:cNvSpPr>
          <p:nvPr/>
        </p:nvSpPr>
        <p:spPr bwMode="auto">
          <a:xfrm>
            <a:off x="57150" y="-865188"/>
            <a:ext cx="2449513" cy="1812926"/>
          </a:xfrm>
          <a:prstGeom prst="rect">
            <a:avLst/>
          </a:prstGeom>
          <a:noFill/>
          <a:ln w="9525">
            <a:noFill/>
            <a:miter lim="800000"/>
            <a:headEnd/>
            <a:tailEnd/>
          </a:ln>
        </p:spPr>
        <p:txBody>
          <a:bodyPr lIns="86493" tIns="43247" rIns="86493" bIns="43247"/>
          <a:lstStyle/>
          <a:p>
            <a:endParaRPr lang="en-US" dirty="0"/>
          </a:p>
        </p:txBody>
      </p:sp>
      <p:pic>
        <p:nvPicPr>
          <p:cNvPr id="17420" name="Picture 5" descr="Assertive_Communication.png"/>
          <p:cNvPicPr>
            <a:picLocks noChangeAspect="1"/>
          </p:cNvPicPr>
          <p:nvPr/>
        </p:nvPicPr>
        <p:blipFill>
          <a:blip r:embed="rId4" cstate="print"/>
          <a:srcRect/>
          <a:stretch>
            <a:fillRect/>
          </a:stretch>
        </p:blipFill>
        <p:spPr bwMode="auto">
          <a:xfrm>
            <a:off x="414338" y="141288"/>
            <a:ext cx="685800" cy="825500"/>
          </a:xfrm>
          <a:prstGeom prst="rect">
            <a:avLst/>
          </a:prstGeom>
          <a:noFill/>
          <a:ln w="9525">
            <a:noFill/>
            <a:miter lim="800000"/>
            <a:headEnd/>
            <a:tailEnd/>
          </a:ln>
        </p:spPr>
      </p:pic>
      <p:sp>
        <p:nvSpPr>
          <p:cNvPr id="38" name="Rectangle 3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830095" y="4815623"/>
            <a:ext cx="1809126" cy="1017916"/>
          </a:xfrm>
          <a:prstGeom prst="roundRect">
            <a:avLst/>
          </a:prstGeom>
          <a:ln cmpd="thickThi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4" name="Slide Number Placeholder 3"/>
          <p:cNvSpPr>
            <a:spLocks noGrp="1"/>
          </p:cNvSpPr>
          <p:nvPr>
            <p:ph type="sldNum" sz="quarter" idx="14"/>
          </p:nvPr>
        </p:nvSpPr>
        <p:spPr/>
        <p:txBody>
          <a:bodyPr/>
          <a:lstStyle/>
          <a:p>
            <a:pPr>
              <a:defRPr/>
            </a:pPr>
            <a:fld id="{B4A6B681-301E-4A12-8EDA-077246F79E64}" type="slidenum">
              <a:rPr lang="en-US"/>
              <a:pPr>
                <a:defRPr/>
              </a:pPr>
              <a:t>203</a:t>
            </a:fld>
            <a:endParaRPr lang="en-US" dirty="0"/>
          </a:p>
        </p:txBody>
      </p:sp>
      <p:sp>
        <p:nvSpPr>
          <p:cNvPr id="19461" name="AutoShape 16"/>
          <p:cNvSpPr>
            <a:spLocks noChangeAspect="1" noChangeArrowheads="1" noTextEdit="1"/>
          </p:cNvSpPr>
          <p:nvPr/>
        </p:nvSpPr>
        <p:spPr bwMode="auto">
          <a:xfrm>
            <a:off x="3890963" y="1357313"/>
            <a:ext cx="3260725" cy="2554287"/>
          </a:xfrm>
          <a:prstGeom prst="rect">
            <a:avLst/>
          </a:prstGeom>
          <a:noFill/>
          <a:ln>
            <a:noFill/>
          </a:ln>
        </p:spPr>
        <p:txBody>
          <a:bodyPr lIns="91348" tIns="45674" rIns="91348" bIns="45674"/>
          <a:lstStyle/>
          <a:p>
            <a:pPr>
              <a:defRPr/>
            </a:pPr>
            <a:endParaRPr lang="en-US" dirty="0">
              <a:solidFill>
                <a:prstClr val="black"/>
              </a:solidFill>
              <a:cs typeface="+mn-cs"/>
            </a:endParaRPr>
          </a:p>
        </p:txBody>
      </p:sp>
      <p:grpSp>
        <p:nvGrpSpPr>
          <p:cNvPr id="2" name="Group 37"/>
          <p:cNvGrpSpPr>
            <a:grpSpLocks/>
          </p:cNvGrpSpPr>
          <p:nvPr/>
        </p:nvGrpSpPr>
        <p:grpSpPr bwMode="auto">
          <a:xfrm>
            <a:off x="117475" y="1274764"/>
            <a:ext cx="8912225" cy="4868861"/>
            <a:chOff x="29029" y="2520088"/>
            <a:chExt cx="7203923" cy="5909206"/>
          </a:xfrm>
        </p:grpSpPr>
        <p:sp>
          <p:nvSpPr>
            <p:cNvPr id="69" name="Rounded Rectangle 68"/>
            <p:cNvSpPr/>
            <p:nvPr/>
          </p:nvSpPr>
          <p:spPr>
            <a:xfrm>
              <a:off x="29029" y="3313890"/>
              <a:ext cx="7203923" cy="5115404"/>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8445" name="Picture 8" descr="http://rebeccaberto.files.wordpress.com/2012/07/twitter-bird.jpg">
              <a:hlinkClick r:id="rId3"/>
            </p:cNvPr>
            <p:cNvPicPr>
              <a:picLocks noChangeAspect="1" noChangeArrowheads="1"/>
            </p:cNvPicPr>
            <p:nvPr/>
          </p:nvPicPr>
          <p:blipFill>
            <a:blip r:embed="rId4" cstate="print"/>
            <a:srcRect l="21014" t="14433" r="21014" b="13402"/>
            <a:stretch>
              <a:fillRect/>
            </a:stretch>
          </p:blipFill>
          <p:spPr bwMode="auto">
            <a:xfrm>
              <a:off x="759610" y="6858232"/>
              <a:ext cx="1173238" cy="1176241"/>
            </a:xfrm>
            <a:prstGeom prst="rect">
              <a:avLst/>
            </a:prstGeom>
            <a:noFill/>
            <a:ln w="9525">
              <a:noFill/>
              <a:miter lim="800000"/>
              <a:headEnd/>
              <a:tailEnd/>
            </a:ln>
          </p:spPr>
        </p:pic>
        <p:cxnSp>
          <p:nvCxnSpPr>
            <p:cNvPr id="41" name="Straight Connector 40"/>
            <p:cNvCxnSpPr/>
            <p:nvPr/>
          </p:nvCxnSpPr>
          <p:spPr>
            <a:xfrm>
              <a:off x="2599293" y="2706977"/>
              <a:ext cx="0" cy="57223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5711" y="2520088"/>
              <a:ext cx="2549732" cy="784169"/>
            </a:xfrm>
            <a:prstGeom prst="rect">
              <a:avLst/>
            </a:prstGeom>
            <a:noFill/>
          </p:spPr>
          <p:txBody>
            <a:bodyPr>
              <a:spAutoFit/>
            </a:bodyPr>
            <a:lstStyle/>
            <a:p>
              <a:pPr algn="ctr">
                <a:defRPr/>
              </a:pPr>
              <a:r>
                <a:rPr lang="en-US" dirty="0">
                  <a:latin typeface="+mn-lt"/>
                </a:rPr>
                <a:t>Activating Event</a:t>
              </a:r>
            </a:p>
            <a:p>
              <a:pPr algn="ctr">
                <a:defRPr/>
              </a:pPr>
              <a:r>
                <a:rPr lang="en-US" dirty="0">
                  <a:latin typeface="+mn-lt"/>
                </a:rPr>
                <a:t>(Message)</a:t>
              </a:r>
            </a:p>
          </p:txBody>
        </p:sp>
        <p:sp>
          <p:nvSpPr>
            <p:cNvPr id="48" name="TextBox 47"/>
            <p:cNvSpPr txBox="1"/>
            <p:nvPr/>
          </p:nvSpPr>
          <p:spPr>
            <a:xfrm>
              <a:off x="4685788" y="2552841"/>
              <a:ext cx="2463756" cy="784170"/>
            </a:xfrm>
            <a:prstGeom prst="rect">
              <a:avLst/>
            </a:prstGeom>
            <a:noFill/>
          </p:spPr>
          <p:txBody>
            <a:bodyPr>
              <a:spAutoFit/>
            </a:bodyPr>
            <a:lstStyle/>
            <a:p>
              <a:pPr algn="ctr">
                <a:defRPr/>
              </a:pPr>
              <a:r>
                <a:rPr lang="en-US" dirty="0">
                  <a:latin typeface="+mn-lt"/>
                </a:rPr>
                <a:t>Consequences</a:t>
              </a:r>
            </a:p>
            <a:p>
              <a:pPr algn="ctr">
                <a:defRPr/>
              </a:pPr>
              <a:r>
                <a:rPr lang="en-US" dirty="0">
                  <a:latin typeface="+mn-lt"/>
                </a:rPr>
                <a:t>(Emotion and Reaction)</a:t>
              </a:r>
            </a:p>
          </p:txBody>
        </p:sp>
        <p:sp>
          <p:nvSpPr>
            <p:cNvPr id="53" name="TextBox 52"/>
            <p:cNvSpPr txBox="1"/>
            <p:nvPr/>
          </p:nvSpPr>
          <p:spPr>
            <a:xfrm>
              <a:off x="4685788" y="3647210"/>
              <a:ext cx="1198515" cy="3080804"/>
            </a:xfrm>
            <a:prstGeom prst="rect">
              <a:avLst/>
            </a:prstGeom>
            <a:noFill/>
          </p:spPr>
          <p:txBody>
            <a:bodyPr>
              <a:spAutoFit/>
            </a:bodyPr>
            <a:lstStyle/>
            <a:p>
              <a:pPr>
                <a:lnSpc>
                  <a:spcPct val="150000"/>
                </a:lnSpc>
                <a:defRPr/>
              </a:pPr>
              <a:r>
                <a:rPr lang="en-US" sz="3400" dirty="0">
                  <a:latin typeface="+mn-lt"/>
                </a:rPr>
                <a:t>E:</a:t>
              </a:r>
            </a:p>
            <a:p>
              <a:pPr>
                <a:lnSpc>
                  <a:spcPct val="150000"/>
                </a:lnSpc>
                <a:defRPr/>
              </a:pPr>
              <a:endParaRPr lang="en-US" sz="3400" dirty="0">
                <a:latin typeface="+mn-lt"/>
              </a:endParaRPr>
            </a:p>
            <a:p>
              <a:pPr>
                <a:lnSpc>
                  <a:spcPct val="150000"/>
                </a:lnSpc>
                <a:defRPr/>
              </a:pPr>
              <a:r>
                <a:rPr lang="en-US" sz="3400" dirty="0">
                  <a:latin typeface="+mn-lt"/>
                </a:rPr>
                <a:t>R:</a:t>
              </a:r>
            </a:p>
          </p:txBody>
        </p:sp>
        <p:sp>
          <p:nvSpPr>
            <p:cNvPr id="51" name="TextBox 50"/>
            <p:cNvSpPr txBox="1"/>
            <p:nvPr/>
          </p:nvSpPr>
          <p:spPr>
            <a:xfrm>
              <a:off x="166333" y="3776301"/>
              <a:ext cx="2321321" cy="2653074"/>
            </a:xfrm>
            <a:prstGeom prst="rect">
              <a:avLst/>
            </a:prstGeom>
            <a:noFill/>
          </p:spPr>
          <p:txBody>
            <a:bodyPr>
              <a:spAutoFit/>
            </a:bodyPr>
            <a:lstStyle/>
            <a:p>
              <a:pPr>
                <a:defRPr/>
              </a:pPr>
              <a:r>
                <a:rPr lang="en-US" sz="3400" dirty="0">
                  <a:latin typeface="+mn-lt"/>
                </a:rPr>
                <a:t>@yourname thought we were friends #betrayed</a:t>
              </a:r>
            </a:p>
          </p:txBody>
        </p:sp>
      </p:grpSp>
      <p:sp>
        <p:nvSpPr>
          <p:cNvPr id="73" name="TextBox 72"/>
          <p:cNvSpPr txBox="1">
            <a:spLocks noChangeArrowheads="1"/>
          </p:cNvSpPr>
          <p:nvPr/>
        </p:nvSpPr>
        <p:spPr bwMode="auto">
          <a:xfrm>
            <a:off x="6446838" y="2376488"/>
            <a:ext cx="1814512" cy="2225675"/>
          </a:xfrm>
          <a:prstGeom prst="rect">
            <a:avLst/>
          </a:prstGeom>
          <a:noFill/>
          <a:ln w="9525">
            <a:noFill/>
            <a:miter lim="800000"/>
            <a:headEnd/>
            <a:tailEnd/>
          </a:ln>
        </p:spPr>
        <p:txBody>
          <a:bodyPr lIns="86493" tIns="43247" rIns="86493" bIns="43247">
            <a:spAutoFit/>
          </a:bodyPr>
          <a:lstStyle/>
          <a:p>
            <a:r>
              <a:rPr lang="en-US" sz="3800" b="1" dirty="0">
                <a:solidFill>
                  <a:srgbClr val="0000FF"/>
                </a:solidFill>
                <a:latin typeface="Bradley Hand ITC" pitchFamily="66" charset="0"/>
              </a:rPr>
              <a:t>sad</a:t>
            </a:r>
          </a:p>
          <a:p>
            <a:pPr>
              <a:spcAft>
                <a:spcPts val="3000"/>
              </a:spcAft>
            </a:pPr>
            <a:endParaRPr lang="en-US" sz="3800" b="1" dirty="0">
              <a:solidFill>
                <a:srgbClr val="0000FF"/>
              </a:solidFill>
              <a:latin typeface="Bradley Hand ITC" pitchFamily="66" charset="0"/>
            </a:endParaRPr>
          </a:p>
          <a:p>
            <a:r>
              <a:rPr lang="en-US" sz="3800" b="1" dirty="0">
                <a:solidFill>
                  <a:srgbClr val="0000FF"/>
                </a:solidFill>
                <a:latin typeface="Bradley Hand ITC" pitchFamily="66" charset="0"/>
              </a:rPr>
              <a:t>cry</a:t>
            </a:r>
          </a:p>
        </p:txBody>
      </p:sp>
      <p:sp>
        <p:nvSpPr>
          <p:cNvPr id="19" name="TextBox 18"/>
          <p:cNvSpPr txBox="1"/>
          <p:nvPr/>
        </p:nvSpPr>
        <p:spPr>
          <a:xfrm>
            <a:off x="3292475" y="1296988"/>
            <a:ext cx="2590800" cy="363537"/>
          </a:xfrm>
          <a:prstGeom prst="rect">
            <a:avLst/>
          </a:prstGeom>
          <a:noFill/>
        </p:spPr>
        <p:txBody>
          <a:bodyPr lIns="86493" tIns="43247" rIns="86493" bIns="43247">
            <a:spAutoFit/>
          </a:bodyPr>
          <a:lstStyle/>
          <a:p>
            <a:pPr algn="ctr">
              <a:defRPr/>
            </a:pPr>
            <a:r>
              <a:rPr lang="en-US" dirty="0">
                <a:latin typeface="+mn-lt"/>
              </a:rPr>
              <a:t>Thoughts</a:t>
            </a:r>
          </a:p>
        </p:txBody>
      </p:sp>
      <p:cxnSp>
        <p:nvCxnSpPr>
          <p:cNvPr id="20" name="Straight Connector 19"/>
          <p:cNvCxnSpPr/>
          <p:nvPr/>
        </p:nvCxnSpPr>
        <p:spPr>
          <a:xfrm>
            <a:off x="5878513" y="1428750"/>
            <a:ext cx="0" cy="471487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3384550" y="2351088"/>
            <a:ext cx="2393950" cy="3011487"/>
          </a:xfrm>
          <a:prstGeom prst="rect">
            <a:avLst/>
          </a:prstGeom>
          <a:noFill/>
          <a:ln w="9525">
            <a:noFill/>
            <a:miter lim="800000"/>
            <a:headEnd/>
            <a:tailEnd/>
          </a:ln>
        </p:spPr>
        <p:txBody>
          <a:bodyPr lIns="86493" tIns="43247" rIns="86493" bIns="43247">
            <a:spAutoFit/>
          </a:bodyPr>
          <a:lstStyle/>
          <a:p>
            <a:r>
              <a:rPr lang="en-US" sz="3800" b="1" dirty="0">
                <a:solidFill>
                  <a:srgbClr val="0000FF"/>
                </a:solidFill>
                <a:latin typeface="Bradley Hand ITC" pitchFamily="66" charset="0"/>
              </a:rPr>
              <a:t>I can’t believe I let my best friend down</a:t>
            </a:r>
          </a:p>
        </p:txBody>
      </p:sp>
      <p:pic>
        <p:nvPicPr>
          <p:cNvPr id="18442" name="Picture 5" descr="Assertive_Communication.png"/>
          <p:cNvPicPr>
            <a:picLocks noChangeAspect="1"/>
          </p:cNvPicPr>
          <p:nvPr/>
        </p:nvPicPr>
        <p:blipFill>
          <a:blip r:embed="rId5" cstate="print"/>
          <a:srcRect/>
          <a:stretch>
            <a:fillRect/>
          </a:stretch>
        </p:blipFill>
        <p:spPr bwMode="auto">
          <a:xfrm>
            <a:off x="414338" y="141288"/>
            <a:ext cx="685800" cy="825500"/>
          </a:xfrm>
          <a:prstGeom prst="rect">
            <a:avLst/>
          </a:prstGeom>
          <a:noFill/>
          <a:ln w="9525">
            <a:noFill/>
            <a:miter lim="800000"/>
            <a:headEnd/>
            <a:tailEnd/>
          </a:ln>
        </p:spPr>
      </p:pic>
      <p:sp>
        <p:nvSpPr>
          <p:cNvPr id="18443" name="Title 2"/>
          <p:cNvSpPr>
            <a:spLocks noGrp="1"/>
          </p:cNvSpPr>
          <p:nvPr>
            <p:ph type="title"/>
          </p:nvPr>
        </p:nvSpPr>
        <p:spPr>
          <a:xfrm>
            <a:off x="0" y="9525"/>
            <a:ext cx="9144000" cy="1066800"/>
          </a:xfrm>
        </p:spPr>
        <p:txBody>
          <a:bodyPr/>
          <a:lstStyle/>
          <a:p>
            <a:r>
              <a:rPr lang="en-US" dirty="0"/>
              <a:t>Social Media and ATC</a:t>
            </a:r>
            <a:endParaRPr lang="en-US" sz="1500" dirty="0"/>
          </a:p>
        </p:txBody>
      </p:sp>
      <p:sp>
        <p:nvSpPr>
          <p:cNvPr id="22" name="Rectangle 21"/>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21"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830095" y="4815623"/>
            <a:ext cx="1809126" cy="1017916"/>
          </a:xfrm>
          <a:prstGeom prst="roundRect">
            <a:avLst/>
          </a:prstGeom>
          <a:ln cmpd="thickThi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4" name="Slide Number Placeholder 3"/>
          <p:cNvSpPr>
            <a:spLocks noGrp="1"/>
          </p:cNvSpPr>
          <p:nvPr>
            <p:ph type="sldNum" sz="quarter" idx="14"/>
          </p:nvPr>
        </p:nvSpPr>
        <p:spPr/>
        <p:txBody>
          <a:bodyPr/>
          <a:lstStyle/>
          <a:p>
            <a:pPr>
              <a:defRPr/>
            </a:pPr>
            <a:fld id="{552734E4-96FE-464D-B170-D571CDB5C82D}" type="slidenum">
              <a:rPr lang="en-US"/>
              <a:pPr>
                <a:defRPr/>
              </a:pPr>
              <a:t>204</a:t>
            </a:fld>
            <a:endParaRPr lang="en-US" dirty="0"/>
          </a:p>
        </p:txBody>
      </p:sp>
      <p:sp>
        <p:nvSpPr>
          <p:cNvPr id="19461" name="AutoShape 16"/>
          <p:cNvSpPr>
            <a:spLocks noChangeAspect="1" noChangeArrowheads="1" noTextEdit="1"/>
          </p:cNvSpPr>
          <p:nvPr/>
        </p:nvSpPr>
        <p:spPr bwMode="auto">
          <a:xfrm>
            <a:off x="3890963" y="1357313"/>
            <a:ext cx="3260725" cy="2554287"/>
          </a:xfrm>
          <a:prstGeom prst="rect">
            <a:avLst/>
          </a:prstGeom>
          <a:noFill/>
          <a:ln>
            <a:noFill/>
          </a:ln>
        </p:spPr>
        <p:txBody>
          <a:bodyPr lIns="91348" tIns="45674" rIns="91348" bIns="45674"/>
          <a:lstStyle/>
          <a:p>
            <a:pPr>
              <a:defRPr/>
            </a:pPr>
            <a:endParaRPr lang="en-US" dirty="0">
              <a:solidFill>
                <a:prstClr val="black"/>
              </a:solidFill>
              <a:cs typeface="+mn-cs"/>
            </a:endParaRPr>
          </a:p>
        </p:txBody>
      </p:sp>
      <p:sp>
        <p:nvSpPr>
          <p:cNvPr id="69" name="Rounded Rectangle 68"/>
          <p:cNvSpPr/>
          <p:nvPr/>
        </p:nvSpPr>
        <p:spPr bwMode="auto">
          <a:xfrm>
            <a:off x="117475" y="1928813"/>
            <a:ext cx="8912225" cy="4214812"/>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1" name="Straight Connector 40"/>
          <p:cNvCxnSpPr/>
          <p:nvPr/>
        </p:nvCxnSpPr>
        <p:spPr bwMode="auto">
          <a:xfrm>
            <a:off x="3297238" y="1428750"/>
            <a:ext cx="0" cy="471487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3" name="TextBox 72"/>
          <p:cNvSpPr txBox="1">
            <a:spLocks noChangeArrowheads="1"/>
          </p:cNvSpPr>
          <p:nvPr/>
        </p:nvSpPr>
        <p:spPr bwMode="auto">
          <a:xfrm>
            <a:off x="6446838" y="2392363"/>
            <a:ext cx="2071687" cy="2811462"/>
          </a:xfrm>
          <a:prstGeom prst="rect">
            <a:avLst/>
          </a:prstGeom>
          <a:noFill/>
          <a:ln w="9525">
            <a:noFill/>
            <a:miter lim="800000"/>
            <a:headEnd/>
            <a:tailEnd/>
          </a:ln>
        </p:spPr>
        <p:txBody>
          <a:bodyPr lIns="86493" tIns="43247" rIns="86493" bIns="43247">
            <a:spAutoFit/>
          </a:bodyPr>
          <a:lstStyle/>
          <a:p>
            <a:r>
              <a:rPr lang="en-US" sz="3800" b="1" dirty="0">
                <a:solidFill>
                  <a:srgbClr val="0000FF"/>
                </a:solidFill>
                <a:latin typeface="Bradley Hand ITC" pitchFamily="66" charset="0"/>
              </a:rPr>
              <a:t>confused</a:t>
            </a:r>
          </a:p>
          <a:p>
            <a:pPr>
              <a:spcAft>
                <a:spcPts val="3000"/>
              </a:spcAft>
            </a:pPr>
            <a:endParaRPr lang="en-US" sz="3800" b="1" dirty="0">
              <a:solidFill>
                <a:srgbClr val="0000FF"/>
              </a:solidFill>
              <a:latin typeface="Bradley Hand ITC" pitchFamily="66" charset="0"/>
            </a:endParaRPr>
          </a:p>
          <a:p>
            <a:r>
              <a:rPr lang="en-US" sz="3800" b="1" dirty="0">
                <a:solidFill>
                  <a:srgbClr val="0000FF"/>
                </a:solidFill>
                <a:latin typeface="Bradley Hand ITC" pitchFamily="66" charset="0"/>
              </a:rPr>
              <a:t>text my friend</a:t>
            </a:r>
          </a:p>
        </p:txBody>
      </p:sp>
      <p:grpSp>
        <p:nvGrpSpPr>
          <p:cNvPr id="3" name="Group 2"/>
          <p:cNvGrpSpPr/>
          <p:nvPr/>
        </p:nvGrpSpPr>
        <p:grpSpPr>
          <a:xfrm>
            <a:off x="138113" y="1274763"/>
            <a:ext cx="8788400" cy="4543551"/>
            <a:chOff x="138113" y="1274763"/>
            <a:chExt cx="8788400" cy="4543551"/>
          </a:xfrm>
        </p:grpSpPr>
        <p:pic>
          <p:nvPicPr>
            <p:cNvPr id="25" name="Picture 8" descr="http://rebeccaberto.files.wordpress.com/2012/07/twitter-bird.jpg">
              <a:hlinkClick r:id="rId3"/>
            </p:cNvPr>
            <p:cNvPicPr>
              <a:picLocks noChangeAspect="1" noChangeArrowheads="1"/>
            </p:cNvPicPr>
            <p:nvPr/>
          </p:nvPicPr>
          <p:blipFill>
            <a:blip r:embed="rId4" cstate="print"/>
            <a:srcRect l="21014" t="14433" r="21014" b="13402"/>
            <a:stretch>
              <a:fillRect/>
            </a:stretch>
          </p:blipFill>
          <p:spPr bwMode="auto">
            <a:xfrm>
              <a:off x="1021302" y="4849156"/>
              <a:ext cx="1451454" cy="969158"/>
            </a:xfrm>
            <a:prstGeom prst="rect">
              <a:avLst/>
            </a:prstGeom>
            <a:noFill/>
            <a:ln w="9525">
              <a:noFill/>
              <a:miter lim="800000"/>
              <a:headEnd/>
              <a:tailEnd/>
            </a:ln>
          </p:spPr>
        </p:pic>
        <p:sp>
          <p:nvSpPr>
            <p:cNvPr id="42" name="TextBox 41"/>
            <p:cNvSpPr txBox="1"/>
            <p:nvPr/>
          </p:nvSpPr>
          <p:spPr bwMode="auto">
            <a:xfrm>
              <a:off x="138113" y="1274763"/>
              <a:ext cx="3154362" cy="646112"/>
            </a:xfrm>
            <a:prstGeom prst="rect">
              <a:avLst/>
            </a:prstGeom>
            <a:noFill/>
          </p:spPr>
          <p:txBody>
            <a:bodyPr>
              <a:spAutoFit/>
            </a:bodyPr>
            <a:lstStyle/>
            <a:p>
              <a:pPr algn="ctr">
                <a:defRPr/>
              </a:pPr>
              <a:r>
                <a:rPr lang="en-US" dirty="0">
                  <a:latin typeface="+mn-lt"/>
                </a:rPr>
                <a:t>Activating Event</a:t>
              </a:r>
            </a:p>
            <a:p>
              <a:pPr algn="ctr">
                <a:defRPr/>
              </a:pPr>
              <a:r>
                <a:rPr lang="en-US" dirty="0">
                  <a:latin typeface="+mn-lt"/>
                </a:rPr>
                <a:t>(Message)</a:t>
              </a:r>
            </a:p>
          </p:txBody>
        </p:sp>
        <p:sp>
          <p:nvSpPr>
            <p:cNvPr id="48" name="TextBox 47"/>
            <p:cNvSpPr txBox="1"/>
            <p:nvPr/>
          </p:nvSpPr>
          <p:spPr bwMode="auto">
            <a:xfrm>
              <a:off x="5878514" y="1301750"/>
              <a:ext cx="3047999" cy="646113"/>
            </a:xfrm>
            <a:prstGeom prst="rect">
              <a:avLst/>
            </a:prstGeom>
            <a:noFill/>
          </p:spPr>
          <p:txBody>
            <a:bodyPr>
              <a:spAutoFit/>
            </a:bodyPr>
            <a:lstStyle/>
            <a:p>
              <a:pPr algn="ctr">
                <a:defRPr/>
              </a:pPr>
              <a:r>
                <a:rPr lang="en-US" dirty="0">
                  <a:latin typeface="+mn-lt"/>
                </a:rPr>
                <a:t>Consequences</a:t>
              </a:r>
            </a:p>
            <a:p>
              <a:pPr algn="ctr">
                <a:defRPr/>
              </a:pPr>
              <a:r>
                <a:rPr lang="en-US" dirty="0">
                  <a:latin typeface="+mn-lt"/>
                </a:rPr>
                <a:t>(Emotion and Reaction)</a:t>
              </a:r>
            </a:p>
          </p:txBody>
        </p:sp>
        <p:sp>
          <p:nvSpPr>
            <p:cNvPr id="53" name="TextBox 52"/>
            <p:cNvSpPr txBox="1"/>
            <p:nvPr/>
          </p:nvSpPr>
          <p:spPr bwMode="auto">
            <a:xfrm>
              <a:off x="5878514" y="2203450"/>
              <a:ext cx="1482725" cy="2538413"/>
            </a:xfrm>
            <a:prstGeom prst="rect">
              <a:avLst/>
            </a:prstGeom>
            <a:noFill/>
          </p:spPr>
          <p:txBody>
            <a:bodyPr>
              <a:spAutoFit/>
            </a:bodyPr>
            <a:lstStyle/>
            <a:p>
              <a:pPr>
                <a:lnSpc>
                  <a:spcPct val="150000"/>
                </a:lnSpc>
                <a:defRPr/>
              </a:pPr>
              <a:r>
                <a:rPr lang="en-US" sz="3400" dirty="0">
                  <a:latin typeface="+mn-lt"/>
                </a:rPr>
                <a:t>E:</a:t>
              </a:r>
            </a:p>
            <a:p>
              <a:pPr>
                <a:lnSpc>
                  <a:spcPct val="150000"/>
                </a:lnSpc>
                <a:defRPr/>
              </a:pPr>
              <a:endParaRPr lang="en-US" sz="3400" dirty="0">
                <a:latin typeface="+mn-lt"/>
              </a:endParaRPr>
            </a:p>
            <a:p>
              <a:pPr>
                <a:lnSpc>
                  <a:spcPct val="150000"/>
                </a:lnSpc>
                <a:defRPr/>
              </a:pPr>
              <a:r>
                <a:rPr lang="en-US" sz="3400" dirty="0">
                  <a:latin typeface="+mn-lt"/>
                </a:rPr>
                <a:t>R:</a:t>
              </a:r>
            </a:p>
          </p:txBody>
        </p:sp>
        <p:sp>
          <p:nvSpPr>
            <p:cNvPr id="51" name="TextBox 50"/>
            <p:cNvSpPr txBox="1"/>
            <p:nvPr/>
          </p:nvSpPr>
          <p:spPr bwMode="auto">
            <a:xfrm>
              <a:off x="287339" y="2309813"/>
              <a:ext cx="2871787" cy="2185987"/>
            </a:xfrm>
            <a:prstGeom prst="rect">
              <a:avLst/>
            </a:prstGeom>
            <a:noFill/>
          </p:spPr>
          <p:txBody>
            <a:bodyPr>
              <a:spAutoFit/>
            </a:bodyPr>
            <a:lstStyle/>
            <a:p>
              <a:pPr>
                <a:defRPr/>
              </a:pPr>
              <a:r>
                <a:rPr lang="en-US" sz="3400" dirty="0">
                  <a:latin typeface="+mn-lt"/>
                </a:rPr>
                <a:t>@yourname thought we were friends #betrayed</a:t>
              </a:r>
            </a:p>
          </p:txBody>
        </p:sp>
        <p:sp>
          <p:nvSpPr>
            <p:cNvPr id="19" name="TextBox 18"/>
            <p:cNvSpPr txBox="1"/>
            <p:nvPr/>
          </p:nvSpPr>
          <p:spPr>
            <a:xfrm>
              <a:off x="3292475" y="1296988"/>
              <a:ext cx="2590800" cy="363537"/>
            </a:xfrm>
            <a:prstGeom prst="rect">
              <a:avLst/>
            </a:prstGeom>
            <a:noFill/>
          </p:spPr>
          <p:txBody>
            <a:bodyPr lIns="86493" tIns="43247" rIns="86493" bIns="43247">
              <a:spAutoFit/>
            </a:bodyPr>
            <a:lstStyle/>
            <a:p>
              <a:pPr algn="ctr">
                <a:defRPr/>
              </a:pPr>
              <a:r>
                <a:rPr lang="en-US" dirty="0">
                  <a:latin typeface="+mn-lt"/>
                </a:rPr>
                <a:t>Thoughts</a:t>
              </a:r>
            </a:p>
          </p:txBody>
        </p:sp>
      </p:grpSp>
      <p:cxnSp>
        <p:nvCxnSpPr>
          <p:cNvPr id="20" name="Straight Connector 19"/>
          <p:cNvCxnSpPr/>
          <p:nvPr/>
        </p:nvCxnSpPr>
        <p:spPr>
          <a:xfrm>
            <a:off x="5878513" y="1428750"/>
            <a:ext cx="0" cy="471487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3384550" y="2382838"/>
            <a:ext cx="2393950" cy="2425700"/>
          </a:xfrm>
          <a:prstGeom prst="rect">
            <a:avLst/>
          </a:prstGeom>
          <a:noFill/>
          <a:ln w="9525">
            <a:noFill/>
            <a:miter lim="800000"/>
            <a:headEnd/>
            <a:tailEnd/>
          </a:ln>
        </p:spPr>
        <p:txBody>
          <a:bodyPr lIns="86493" tIns="43247" rIns="86493" bIns="43247">
            <a:spAutoFit/>
          </a:bodyPr>
          <a:lstStyle/>
          <a:p>
            <a:r>
              <a:rPr lang="en-US" sz="3800" b="1" dirty="0">
                <a:solidFill>
                  <a:srgbClr val="0000FF"/>
                </a:solidFill>
                <a:latin typeface="Bradley Hand ITC" pitchFamily="66" charset="0"/>
              </a:rPr>
              <a:t>What is she talking about?</a:t>
            </a:r>
          </a:p>
        </p:txBody>
      </p:sp>
      <p:sp>
        <p:nvSpPr>
          <p:cNvPr id="19466" name="Title 2"/>
          <p:cNvSpPr>
            <a:spLocks noGrp="1"/>
          </p:cNvSpPr>
          <p:nvPr>
            <p:ph type="title"/>
          </p:nvPr>
        </p:nvSpPr>
        <p:spPr>
          <a:xfrm>
            <a:off x="0" y="9525"/>
            <a:ext cx="9144000" cy="1066800"/>
          </a:xfrm>
        </p:spPr>
        <p:txBody>
          <a:bodyPr/>
          <a:lstStyle/>
          <a:p>
            <a:r>
              <a:rPr lang="en-US" dirty="0"/>
              <a:t>Social Media and ATC</a:t>
            </a:r>
            <a:endParaRPr lang="en-US" sz="1500" dirty="0"/>
          </a:p>
        </p:txBody>
      </p:sp>
      <p:pic>
        <p:nvPicPr>
          <p:cNvPr id="19467" name="Picture 5" descr="Assertive_Communication.png"/>
          <p:cNvPicPr>
            <a:picLocks noChangeAspect="1"/>
          </p:cNvPicPr>
          <p:nvPr/>
        </p:nvPicPr>
        <p:blipFill>
          <a:blip r:embed="rId5" cstate="print"/>
          <a:srcRect/>
          <a:stretch>
            <a:fillRect/>
          </a:stretch>
        </p:blipFill>
        <p:spPr bwMode="auto">
          <a:xfrm>
            <a:off x="414338" y="141288"/>
            <a:ext cx="685800" cy="825500"/>
          </a:xfrm>
          <a:prstGeom prst="rect">
            <a:avLst/>
          </a:prstGeom>
          <a:noFill/>
          <a:ln w="9525">
            <a:noFill/>
            <a:miter lim="800000"/>
            <a:headEnd/>
            <a:tailEnd/>
          </a:ln>
        </p:spPr>
      </p:pic>
      <p:sp>
        <p:nvSpPr>
          <p:cNvPr id="22" name="Rectangle 21"/>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21"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4950" t="30609" r="6732" b="23826"/>
          <a:stretch/>
        </p:blipFill>
        <p:spPr>
          <a:xfrm>
            <a:off x="2667000" y="1328562"/>
            <a:ext cx="3824288" cy="5009819"/>
          </a:xfrm>
          <a:prstGeom prst="rect">
            <a:avLst/>
          </a:prstGeom>
        </p:spPr>
      </p:pic>
      <p:sp>
        <p:nvSpPr>
          <p:cNvPr id="20482" name="Title 6"/>
          <p:cNvSpPr>
            <a:spLocks noGrp="1"/>
          </p:cNvSpPr>
          <p:nvPr>
            <p:ph type="title"/>
          </p:nvPr>
        </p:nvSpPr>
        <p:spPr/>
        <p:txBody>
          <a:bodyPr/>
          <a:lstStyle/>
          <a:p>
            <a:r>
              <a:rPr lang="en-US" dirty="0"/>
              <a:t>Workbook Activity (page 79):</a:t>
            </a:r>
            <a:br>
              <a:rPr lang="en-US" dirty="0"/>
            </a:br>
            <a:r>
              <a:rPr lang="en-US" dirty="0"/>
              <a:t>Social Media/Texting and ATC</a:t>
            </a:r>
          </a:p>
        </p:txBody>
      </p:sp>
      <p:sp>
        <p:nvSpPr>
          <p:cNvPr id="4" name="Slide Number Placeholder 3"/>
          <p:cNvSpPr>
            <a:spLocks noGrp="1"/>
          </p:cNvSpPr>
          <p:nvPr>
            <p:ph type="sldNum" sz="quarter" idx="11"/>
          </p:nvPr>
        </p:nvSpPr>
        <p:spPr/>
        <p:txBody>
          <a:bodyPr/>
          <a:lstStyle/>
          <a:p>
            <a:pPr>
              <a:defRPr/>
            </a:pPr>
            <a:fld id="{249CEA64-D17D-4879-A314-5D221A49F041}" type="slidenum">
              <a:rPr lang="en-US" smtClean="0"/>
              <a:pPr>
                <a:defRPr/>
              </a:pPr>
              <a:t>205</a:t>
            </a:fld>
            <a:endParaRPr lang="en-US" dirty="0"/>
          </a:p>
        </p:txBody>
      </p:sp>
      <p:pic>
        <p:nvPicPr>
          <p:cNvPr id="20485" name="Picture 5" descr="Assertive_Communication.png"/>
          <p:cNvPicPr>
            <a:picLocks noChangeAspect="1"/>
          </p:cNvPicPr>
          <p:nvPr/>
        </p:nvPicPr>
        <p:blipFill>
          <a:blip r:embed="rId4" cstate="print"/>
          <a:srcRect/>
          <a:stretch>
            <a:fillRect/>
          </a:stretch>
        </p:blipFill>
        <p:spPr bwMode="auto">
          <a:xfrm>
            <a:off x="414338" y="141288"/>
            <a:ext cx="685800" cy="825500"/>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4950" t="31536" r="7187" b="22782"/>
          <a:stretch/>
        </p:blipFill>
        <p:spPr>
          <a:xfrm>
            <a:off x="2667000" y="1312659"/>
            <a:ext cx="3829050" cy="5062571"/>
          </a:xfrm>
          <a:prstGeom prst="rect">
            <a:avLst/>
          </a:prstGeom>
        </p:spPr>
      </p:pic>
      <p:sp>
        <p:nvSpPr>
          <p:cNvPr id="4" name="Slide Number Placeholder 3"/>
          <p:cNvSpPr>
            <a:spLocks noGrp="1"/>
          </p:cNvSpPr>
          <p:nvPr>
            <p:ph type="sldNum" sz="quarter" idx="11"/>
          </p:nvPr>
        </p:nvSpPr>
        <p:spPr/>
        <p:txBody>
          <a:bodyPr/>
          <a:lstStyle/>
          <a:p>
            <a:pPr>
              <a:defRPr/>
            </a:pPr>
            <a:fld id="{C5DEBAE8-9CCC-47B4-A579-575AA115E6A4}" type="slidenum">
              <a:rPr lang="en-US" smtClean="0"/>
              <a:pPr>
                <a:defRPr/>
              </a:pPr>
              <a:t>206</a:t>
            </a:fld>
            <a:endParaRPr lang="en-US" dirty="0"/>
          </a:p>
        </p:txBody>
      </p:sp>
      <p:sp>
        <p:nvSpPr>
          <p:cNvPr id="21508" name="Title 1"/>
          <p:cNvSpPr>
            <a:spLocks noGrp="1"/>
          </p:cNvSpPr>
          <p:nvPr>
            <p:ph type="title"/>
          </p:nvPr>
        </p:nvSpPr>
        <p:spPr/>
        <p:txBody>
          <a:bodyPr/>
          <a:lstStyle/>
          <a:p>
            <a:r>
              <a:rPr lang="en-US" dirty="0"/>
              <a:t>Workbook Activity (page 80):</a:t>
            </a:r>
            <a:br>
              <a:rPr lang="en-US" dirty="0"/>
            </a:br>
            <a:r>
              <a:rPr lang="en-US" dirty="0"/>
              <a:t>Benefits and Problems</a:t>
            </a:r>
          </a:p>
        </p:txBody>
      </p:sp>
      <p:pic>
        <p:nvPicPr>
          <p:cNvPr id="21509" name="Picture 5" descr="Assertive_Communication.png"/>
          <p:cNvPicPr>
            <a:picLocks noChangeAspect="1"/>
          </p:cNvPicPr>
          <p:nvPr/>
        </p:nvPicPr>
        <p:blipFill>
          <a:blip r:embed="rId4" cstate="print"/>
          <a:srcRect/>
          <a:stretch>
            <a:fillRect/>
          </a:stretch>
        </p:blipFill>
        <p:spPr bwMode="auto">
          <a:xfrm>
            <a:off x="414338" y="141288"/>
            <a:ext cx="685800" cy="825500"/>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EBCFF665-9C59-4171-BDF7-CFDA5F679704}" type="slidenum">
              <a:rPr lang="en-US" smtClean="0"/>
              <a:pPr>
                <a:defRPr/>
              </a:pPr>
              <a:t>207</a:t>
            </a:fld>
            <a:endParaRPr lang="en-US" dirty="0"/>
          </a:p>
        </p:txBody>
      </p:sp>
      <p:sp>
        <p:nvSpPr>
          <p:cNvPr id="22532" name="Title 1"/>
          <p:cNvSpPr>
            <a:spLocks noGrp="1"/>
          </p:cNvSpPr>
          <p:nvPr>
            <p:ph type="title"/>
          </p:nvPr>
        </p:nvSpPr>
        <p:spPr/>
        <p:txBody>
          <a:bodyPr/>
          <a:lstStyle/>
          <a:p>
            <a:r>
              <a:rPr lang="en-US" dirty="0"/>
              <a:t>Workbook Activity (page 81):</a:t>
            </a:r>
            <a:br>
              <a:rPr lang="en-US" dirty="0"/>
            </a:br>
            <a:r>
              <a:rPr lang="en-US" dirty="0"/>
              <a:t>When and When Not to Use</a:t>
            </a:r>
          </a:p>
        </p:txBody>
      </p:sp>
      <p:pic>
        <p:nvPicPr>
          <p:cNvPr id="22533" name="Picture 5" descr="Assertive_Communication.png"/>
          <p:cNvPicPr>
            <a:picLocks noChangeAspect="1"/>
          </p:cNvPicPr>
          <p:nvPr/>
        </p:nvPicPr>
        <p:blipFill>
          <a:blip r:embed="rId3" cstate="print"/>
          <a:srcRect/>
          <a:stretch>
            <a:fillRect/>
          </a:stretch>
        </p:blipFill>
        <p:spPr bwMode="auto">
          <a:xfrm>
            <a:off x="414338" y="141288"/>
            <a:ext cx="685800" cy="825500"/>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4950" t="31420" r="6504" b="22666"/>
          <a:stretch/>
        </p:blipFill>
        <p:spPr>
          <a:xfrm>
            <a:off x="2667000" y="1431925"/>
            <a:ext cx="3811588" cy="5014583"/>
          </a:xfrm>
          <a:prstGeom prst="rect">
            <a:avLst/>
          </a:prstGeom>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923AEF70-9B90-4971-ADD6-92684A9CCB5F}" type="slidenum">
              <a:rPr lang="en-US" smtClean="0"/>
              <a:pPr>
                <a:defRPr/>
              </a:pPr>
              <a:t>208</a:t>
            </a:fld>
            <a:endParaRPr lang="en-US" dirty="0"/>
          </a:p>
        </p:txBody>
      </p:sp>
      <p:sp>
        <p:nvSpPr>
          <p:cNvPr id="23556" name="Title 1"/>
          <p:cNvSpPr>
            <a:spLocks noGrp="1"/>
          </p:cNvSpPr>
          <p:nvPr>
            <p:ph type="title"/>
          </p:nvPr>
        </p:nvSpPr>
        <p:spPr/>
        <p:txBody>
          <a:bodyPr/>
          <a:lstStyle/>
          <a:p>
            <a:r>
              <a:rPr lang="en-US" dirty="0"/>
              <a:t>Workbook Activity (page 82):</a:t>
            </a:r>
            <a:br>
              <a:rPr lang="en-US" dirty="0"/>
            </a:br>
            <a:r>
              <a:rPr lang="en-US" dirty="0"/>
              <a:t>Make it Personal</a:t>
            </a:r>
          </a:p>
        </p:txBody>
      </p:sp>
      <p:pic>
        <p:nvPicPr>
          <p:cNvPr id="23557" name="Picture 5" descr="Assertive_Communication.png"/>
          <p:cNvPicPr>
            <a:picLocks noChangeAspect="1"/>
          </p:cNvPicPr>
          <p:nvPr/>
        </p:nvPicPr>
        <p:blipFill>
          <a:blip r:embed="rId3" cstate="print"/>
          <a:srcRect/>
          <a:stretch>
            <a:fillRect/>
          </a:stretch>
        </p:blipFill>
        <p:spPr bwMode="auto">
          <a:xfrm>
            <a:off x="414338" y="141288"/>
            <a:ext cx="685800" cy="825500"/>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4722" t="31652" r="6732" b="22782"/>
          <a:stretch/>
        </p:blipFill>
        <p:spPr>
          <a:xfrm>
            <a:off x="2668588" y="1431925"/>
            <a:ext cx="3827462" cy="4997317"/>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5"/>
          <p:cNvSpPr>
            <a:spLocks noGrp="1"/>
          </p:cNvSpPr>
          <p:nvPr>
            <p:ph type="title"/>
          </p:nvPr>
        </p:nvSpPr>
        <p:spPr/>
        <p:txBody>
          <a:bodyPr/>
          <a:lstStyle/>
          <a:p>
            <a:r>
              <a:rPr lang="en-US" altLang="en-US" dirty="0"/>
              <a:t>15) AC Cover Page</a:t>
            </a:r>
          </a:p>
        </p:txBody>
      </p:sp>
      <p:sp>
        <p:nvSpPr>
          <p:cNvPr id="7" name="Slide Number Placeholder 6"/>
          <p:cNvSpPr>
            <a:spLocks noGrp="1"/>
          </p:cNvSpPr>
          <p:nvPr>
            <p:ph type="sldNum" sz="quarter" idx="14"/>
          </p:nvPr>
        </p:nvSpPr>
        <p:spPr/>
        <p:txBody>
          <a:bodyPr/>
          <a:lstStyle/>
          <a:p>
            <a:pPr>
              <a:defRPr/>
            </a:pPr>
            <a:fld id="{817C47E5-788C-45AB-997C-E11493D2D414}" type="slidenum">
              <a:rPr lang="en-US" smtClean="0"/>
              <a:pPr>
                <a:defRPr/>
              </a:pPr>
              <a:t>209</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5"/>
          <p:cNvSpPr>
            <a:spLocks noGrp="1"/>
          </p:cNvSpPr>
          <p:nvPr>
            <p:ph type="title"/>
          </p:nvPr>
        </p:nvSpPr>
        <p:spPr>
          <a:xfrm>
            <a:off x="0" y="-15875"/>
            <a:ext cx="9144000" cy="1143000"/>
          </a:xfrm>
        </p:spPr>
        <p:txBody>
          <a:bodyPr/>
          <a:lstStyle/>
          <a:p>
            <a:r>
              <a:rPr lang="en-US" altLang="en-US" dirty="0"/>
              <a:t>Workbook Activity (page 10):</a:t>
            </a:r>
            <a:br>
              <a:rPr lang="en-US" altLang="en-US" dirty="0"/>
            </a:br>
            <a:r>
              <a:rPr lang="en-US" altLang="en-US" dirty="0"/>
              <a:t>My Goal List</a:t>
            </a:r>
          </a:p>
        </p:txBody>
      </p:sp>
      <p:pic>
        <p:nvPicPr>
          <p:cNvPr id="7" name="Picture 2" descr="S:\0Resilience\Army\MRT V 3.0 Devel\Final\Icons\Goal_Setting.png"/>
          <p:cNvPicPr>
            <a:picLocks noChangeAspect="1" noChangeArrowheads="1"/>
          </p:cNvPicPr>
          <p:nvPr/>
        </p:nvPicPr>
        <p:blipFill>
          <a:blip r:embed="rId3" cstate="print"/>
          <a:srcRect/>
          <a:stretch>
            <a:fillRect/>
          </a:stretch>
        </p:blipFill>
        <p:spPr bwMode="auto">
          <a:xfrm>
            <a:off x="475298" y="140970"/>
            <a:ext cx="685800" cy="825500"/>
          </a:xfrm>
          <a:prstGeom prst="rect">
            <a:avLst/>
          </a:prstGeom>
          <a:noFill/>
          <a:ln w="9525">
            <a:noFill/>
            <a:miter lim="800000"/>
            <a:headEnd/>
            <a:tailEnd/>
          </a:ln>
        </p:spPr>
      </p:pic>
      <p:sp>
        <p:nvSpPr>
          <p:cNvPr id="9" name="Slide Number Placeholder 8"/>
          <p:cNvSpPr>
            <a:spLocks noGrp="1"/>
          </p:cNvSpPr>
          <p:nvPr>
            <p:ph type="sldNum" sz="quarter" idx="14"/>
          </p:nvPr>
        </p:nvSpPr>
        <p:spPr>
          <a:xfrm>
            <a:off x="8115872" y="6356350"/>
            <a:ext cx="762000" cy="365125"/>
          </a:xfrm>
        </p:spPr>
        <p:txBody>
          <a:bodyPr/>
          <a:lstStyle/>
          <a:p>
            <a:pPr>
              <a:defRPr/>
            </a:pPr>
            <a:fld id="{6D4870BB-2748-4209-9644-DBFDF7DFFE84}" type="slidenum">
              <a:rPr lang="en-US" smtClean="0"/>
              <a:pPr>
                <a:defRPr/>
              </a:pPr>
              <a:t>21</a:t>
            </a:fld>
            <a:endParaRPr lang="en-US" dirty="0"/>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10" name="Picture 9" descr="B - reviewed CSF2_TeenCurriculum_2HRWORKSHOP_ParticipantGuideV2_1 2_AUG14 V4_1.pptx - PowerPoint"/>
          <p:cNvPicPr>
            <a:picLocks noChangeAspect="1"/>
          </p:cNvPicPr>
          <p:nvPr/>
        </p:nvPicPr>
        <p:blipFill rotWithShape="1">
          <a:blip r:embed="rId4">
            <a:extLst>
              <a:ext uri="{28A0092B-C50C-407E-A947-70E740481C1C}">
                <a14:useLocalDpi xmlns:a14="http://schemas.microsoft.com/office/drawing/2010/main" val="0"/>
              </a:ext>
            </a:extLst>
          </a:blip>
          <a:srcRect l="33755" t="25391" r="19486" b="10144"/>
          <a:stretch/>
        </p:blipFill>
        <p:spPr>
          <a:xfrm>
            <a:off x="2676524" y="1357744"/>
            <a:ext cx="3813102" cy="4998606"/>
          </a:xfrm>
          <a:prstGeom prst="rect">
            <a:avLst/>
          </a:prstGeom>
        </p:spPr>
      </p:pic>
      <p:sp>
        <p:nvSpPr>
          <p:cNvPr id="11" name="Rectangle 10"/>
          <p:cNvSpPr/>
          <p:nvPr/>
        </p:nvSpPr>
        <p:spPr>
          <a:xfrm>
            <a:off x="2709735" y="1995777"/>
            <a:ext cx="3748087" cy="135238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15) AC Key Terms</a:t>
            </a:r>
          </a:p>
        </p:txBody>
      </p:sp>
      <p:sp>
        <p:nvSpPr>
          <p:cNvPr id="7" name="Slide Number Placeholder 6"/>
          <p:cNvSpPr>
            <a:spLocks noGrp="1"/>
          </p:cNvSpPr>
          <p:nvPr>
            <p:ph type="sldNum" sz="quarter" idx="14"/>
          </p:nvPr>
        </p:nvSpPr>
        <p:spPr/>
        <p:txBody>
          <a:bodyPr/>
          <a:lstStyle/>
          <a:p>
            <a:pPr>
              <a:defRPr/>
            </a:pPr>
            <a:fld id="{04D8C5E8-E5C5-40A0-A839-34CBC44CE84A}" type="slidenum">
              <a:rPr lang="en-US" smtClean="0"/>
              <a:pPr>
                <a:defRPr/>
              </a:pPr>
              <a:t>210</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Workbook Activity (page 82):</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82FFADBC-E181-47FF-8CBB-CC3E0941CAD0}" type="slidenum">
              <a:rPr lang="en-US" smtClean="0"/>
              <a:pPr>
                <a:defRPr/>
              </a:pPr>
              <a:t>211</a:t>
            </a:fld>
            <a:endParaRPr lang="en-US" dirty="0"/>
          </a:p>
        </p:txBody>
      </p:sp>
      <p:pic>
        <p:nvPicPr>
          <p:cNvPr id="14341" name="Picture 5" descr="HTGS.png"/>
          <p:cNvPicPr>
            <a:picLocks noChangeAspect="1"/>
          </p:cNvPicPr>
          <p:nvPr/>
        </p:nvPicPr>
        <p:blipFill>
          <a:blip r:embed="rId3" cstate="print"/>
          <a:srcRect/>
          <a:stretch>
            <a:fillRect/>
          </a:stretch>
        </p:blipFill>
        <p:spPr bwMode="auto">
          <a:xfrm>
            <a:off x="412750" y="131763"/>
            <a:ext cx="684213"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6316" t="31536" r="5820" b="22782"/>
          <a:stretch/>
        </p:blipFill>
        <p:spPr>
          <a:xfrm>
            <a:off x="2671730" y="1432560"/>
            <a:ext cx="3828228" cy="5061482"/>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5"/>
          <p:cNvSpPr>
            <a:spLocks noGrp="1"/>
          </p:cNvSpPr>
          <p:nvPr>
            <p:ph type="title"/>
          </p:nvPr>
        </p:nvSpPr>
        <p:spPr/>
        <p:txBody>
          <a:bodyPr/>
          <a:lstStyle/>
          <a:p>
            <a:r>
              <a:rPr lang="en-US" altLang="en-US" dirty="0"/>
              <a:t>Assertive Communication</a:t>
            </a:r>
          </a:p>
        </p:txBody>
      </p:sp>
      <p:sp>
        <p:nvSpPr>
          <p:cNvPr id="4" name="Slide Number Placeholder 3"/>
          <p:cNvSpPr>
            <a:spLocks noGrp="1"/>
          </p:cNvSpPr>
          <p:nvPr>
            <p:ph type="sldNum" sz="quarter" idx="14"/>
          </p:nvPr>
        </p:nvSpPr>
        <p:spPr/>
        <p:txBody>
          <a:bodyPr/>
          <a:lstStyle/>
          <a:p>
            <a:pPr>
              <a:defRPr/>
            </a:pPr>
            <a:fld id="{E8540EC9-A8CE-4A3C-B1AF-A61EA22A81E6}" type="slidenum">
              <a:rPr lang="en-US" smtClean="0"/>
              <a:pPr>
                <a:defRPr/>
              </a:pPr>
              <a:t>212</a:t>
            </a:fld>
            <a:endParaRPr lang="en-US" dirty="0"/>
          </a:p>
        </p:txBody>
      </p:sp>
      <p:pic>
        <p:nvPicPr>
          <p:cNvPr id="8" name="Picture 7" descr="S:\0Resilience\Army\MRT V 3.0 Devel\Final\Icons\Assertive_Communication.png"/>
          <p:cNvPicPr>
            <a:picLocks noChangeAspect="1" noChangeArrowheads="1"/>
          </p:cNvPicPr>
          <p:nvPr/>
        </p:nvPicPr>
        <p:blipFill>
          <a:blip r:embed="rId3" cstate="print"/>
          <a:srcRect/>
          <a:stretch>
            <a:fillRect/>
          </a:stretch>
        </p:blipFill>
        <p:spPr bwMode="auto">
          <a:xfrm>
            <a:off x="2870200" y="1828800"/>
            <a:ext cx="3417888" cy="4114800"/>
          </a:xfrm>
          <a:prstGeom prst="rect">
            <a:avLst/>
          </a:prstGeom>
          <a:noFill/>
          <a:ln w="9525">
            <a:noFill/>
            <a:miter lim="800000"/>
            <a:headEnd/>
            <a:tailEnd/>
          </a:ln>
        </p:spPr>
      </p:pic>
      <p:pic>
        <p:nvPicPr>
          <p:cNvPr id="14342" name="Picture 5" descr="Assertive_Communication.png"/>
          <p:cNvPicPr>
            <a:picLocks noChangeAspect="1"/>
          </p:cNvPicPr>
          <p:nvPr/>
        </p:nvPicPr>
        <p:blipFill>
          <a:blip r:embed="rId4" cstate="print"/>
          <a:srcRect/>
          <a:stretch>
            <a:fillRect/>
          </a:stretch>
        </p:blipFill>
        <p:spPr bwMode="auto">
          <a:xfrm>
            <a:off x="414338" y="141288"/>
            <a:ext cx="685800" cy="825500"/>
          </a:xfrm>
          <a:prstGeom prst="rect">
            <a:avLst/>
          </a:prstGeom>
          <a:noFill/>
          <a:ln w="9525">
            <a:noFill/>
            <a:miter lim="800000"/>
            <a:headEnd/>
            <a:tailEnd/>
          </a:ln>
        </p:spPr>
      </p:pic>
      <p:sp>
        <p:nvSpPr>
          <p:cNvPr id="11" name="Rounded Rectangle 10"/>
          <p:cNvSpPr/>
          <p:nvPr/>
        </p:nvSpPr>
        <p:spPr>
          <a:xfrm>
            <a:off x="2889250" y="908050"/>
            <a:ext cx="3429000" cy="381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Connection</a:t>
            </a:r>
          </a:p>
        </p:txBody>
      </p:sp>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6088" t="31652" r="5820" b="22899"/>
          <a:stretch/>
        </p:blipFill>
        <p:spPr>
          <a:xfrm>
            <a:off x="2682239" y="1356360"/>
            <a:ext cx="3805011" cy="4988509"/>
          </a:xfrm>
          <a:prstGeom prst="rect">
            <a:avLst/>
          </a:prstGeom>
        </p:spPr>
      </p:pic>
      <p:sp>
        <p:nvSpPr>
          <p:cNvPr id="16386" name="Title 1"/>
          <p:cNvSpPr>
            <a:spLocks noGrp="1"/>
          </p:cNvSpPr>
          <p:nvPr>
            <p:ph type="title"/>
          </p:nvPr>
        </p:nvSpPr>
        <p:spPr/>
        <p:txBody>
          <a:bodyPr/>
          <a:lstStyle/>
          <a:p>
            <a:r>
              <a:rPr lang="en-US" altLang="en-US" dirty="0"/>
              <a:t>Workbook Activity (page 84):</a:t>
            </a:r>
            <a:br>
              <a:rPr lang="en-US" altLang="en-US" dirty="0"/>
            </a:br>
            <a:r>
              <a:rPr lang="en-US" altLang="en-US" dirty="0"/>
              <a:t>What makes communication effective?</a:t>
            </a:r>
          </a:p>
        </p:txBody>
      </p:sp>
      <p:sp>
        <p:nvSpPr>
          <p:cNvPr id="2" name="Slide Number Placeholder 1"/>
          <p:cNvSpPr>
            <a:spLocks noGrp="1"/>
          </p:cNvSpPr>
          <p:nvPr>
            <p:ph type="sldNum" sz="quarter" idx="14"/>
          </p:nvPr>
        </p:nvSpPr>
        <p:spPr/>
        <p:txBody>
          <a:bodyPr/>
          <a:lstStyle/>
          <a:p>
            <a:pPr>
              <a:defRPr/>
            </a:pPr>
            <a:fld id="{93D5F3B8-2633-4141-BDB1-32A69A9C5B18}" type="slidenum">
              <a:rPr lang="en-US" smtClean="0"/>
              <a:pPr>
                <a:defRPr/>
              </a:pPr>
              <a:t>213</a:t>
            </a:fld>
            <a:endParaRPr lang="en-US" dirty="0"/>
          </a:p>
        </p:txBody>
      </p:sp>
      <p:sp>
        <p:nvSpPr>
          <p:cNvPr id="9" name="Rectangle 8"/>
          <p:cNvSpPr/>
          <p:nvPr/>
        </p:nvSpPr>
        <p:spPr>
          <a:xfrm>
            <a:off x="2780652" y="1918943"/>
            <a:ext cx="3581400" cy="1371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6391" name="Picture 5" descr="Assertive_Communication.png"/>
          <p:cNvPicPr>
            <a:picLocks noChangeAspect="1"/>
          </p:cNvPicPr>
          <p:nvPr/>
        </p:nvPicPr>
        <p:blipFill>
          <a:blip r:embed="rId4" cstate="print"/>
          <a:srcRect/>
          <a:stretch>
            <a:fillRect/>
          </a:stretch>
        </p:blipFill>
        <p:spPr bwMode="auto">
          <a:xfrm>
            <a:off x="414338" y="141288"/>
            <a:ext cx="685800" cy="825500"/>
          </a:xfrm>
          <a:prstGeom prst="rect">
            <a:avLst/>
          </a:prstGeom>
          <a:noFill/>
          <a:ln w="9525">
            <a:noFill/>
            <a:miter lim="800000"/>
            <a:headEnd/>
            <a:tailEnd/>
          </a:ln>
        </p:spPr>
      </p:pic>
      <p:sp>
        <p:nvSpPr>
          <p:cNvPr id="11" name="Rectangle 10"/>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Demonstration</a:t>
            </a:r>
          </a:p>
        </p:txBody>
      </p:sp>
      <p:sp>
        <p:nvSpPr>
          <p:cNvPr id="8" name="Slide Number Placeholder 7"/>
          <p:cNvSpPr>
            <a:spLocks noGrp="1"/>
          </p:cNvSpPr>
          <p:nvPr>
            <p:ph type="sldNum" sz="quarter" idx="14"/>
          </p:nvPr>
        </p:nvSpPr>
        <p:spPr/>
        <p:txBody>
          <a:bodyPr/>
          <a:lstStyle/>
          <a:p>
            <a:pPr>
              <a:defRPr/>
            </a:pPr>
            <a:fld id="{A1A062B8-5289-4286-8C72-F91E83E10344}" type="slidenum">
              <a:rPr lang="en-US" smtClean="0"/>
              <a:pPr>
                <a:defRPr/>
              </a:pPr>
              <a:t>214</a:t>
            </a:fld>
            <a:endParaRPr lang="en-US" dirty="0"/>
          </a:p>
        </p:txBody>
      </p:sp>
      <p:pic>
        <p:nvPicPr>
          <p:cNvPr id="18437" name="Picture 5" descr="Assertive_Communication.png"/>
          <p:cNvPicPr>
            <a:picLocks noChangeAspect="1"/>
          </p:cNvPicPr>
          <p:nvPr/>
        </p:nvPicPr>
        <p:blipFill>
          <a:blip r:embed="rId3" cstate="print"/>
          <a:srcRect/>
          <a:stretch>
            <a:fillRect/>
          </a:stretch>
        </p:blipFill>
        <p:spPr bwMode="auto">
          <a:xfrm>
            <a:off x="414338" y="141288"/>
            <a:ext cx="685800" cy="825500"/>
          </a:xfrm>
          <a:prstGeom prst="rect">
            <a:avLst/>
          </a:prstGeom>
          <a:noFill/>
          <a:ln w="9525">
            <a:noFill/>
            <a:miter lim="800000"/>
            <a:headEnd/>
            <a:tailEnd/>
          </a:ln>
        </p:spPr>
      </p:pic>
      <p:grpSp>
        <p:nvGrpSpPr>
          <p:cNvPr id="2" name="Group 10"/>
          <p:cNvGrpSpPr>
            <a:grpSpLocks/>
          </p:cNvGrpSpPr>
          <p:nvPr/>
        </p:nvGrpSpPr>
        <p:grpSpPr bwMode="auto">
          <a:xfrm>
            <a:off x="2998153" y="2130425"/>
            <a:ext cx="3155950" cy="3520440"/>
            <a:chOff x="1117635" y="1978025"/>
            <a:chExt cx="3155915" cy="3792156"/>
          </a:xfrm>
        </p:grpSpPr>
        <p:sp>
          <p:nvSpPr>
            <p:cNvPr id="15" name="TextBox 14"/>
            <p:cNvSpPr txBox="1"/>
            <p:nvPr/>
          </p:nvSpPr>
          <p:spPr>
            <a:xfrm>
              <a:off x="1117635" y="5124133"/>
              <a:ext cx="3120990" cy="646048"/>
            </a:xfrm>
            <a:prstGeom prst="rect">
              <a:avLst/>
            </a:prstGeom>
            <a:noFill/>
          </p:spPr>
          <p:txBody>
            <a:bodyPr>
              <a:spAutoFit/>
            </a:bodyPr>
            <a:lstStyle/>
            <a:p>
              <a:pPr algn="ctr">
                <a:defRPr/>
              </a:pPr>
              <a:r>
                <a:rPr lang="en-US" b="1" dirty="0">
                  <a:latin typeface="+mn-lt"/>
                </a:rPr>
                <a:t>Aggressive Communication</a:t>
              </a:r>
            </a:p>
          </p:txBody>
        </p:sp>
        <p:grpSp>
          <p:nvGrpSpPr>
            <p:cNvPr id="3" name="Group 10"/>
            <p:cNvGrpSpPr>
              <a:grpSpLocks/>
            </p:cNvGrpSpPr>
            <p:nvPr/>
          </p:nvGrpSpPr>
          <p:grpSpPr bwMode="auto">
            <a:xfrm>
              <a:off x="1162050" y="1978025"/>
              <a:ext cx="3111500" cy="3111500"/>
              <a:chOff x="1162050" y="1978025"/>
              <a:chExt cx="3111500" cy="3111500"/>
            </a:xfrm>
          </p:grpSpPr>
          <p:pic>
            <p:nvPicPr>
              <p:cNvPr id="18442" name="Picture 7" descr="Movie Icon"/>
              <p:cNvPicPr>
                <a:picLocks noChangeAspect="1" noChangeArrowheads="1"/>
              </p:cNvPicPr>
              <p:nvPr/>
            </p:nvPicPr>
            <p:blipFill>
              <a:blip r:embed="rId4" cstate="print"/>
              <a:srcRect/>
              <a:stretch>
                <a:fillRect/>
              </a:stretch>
            </p:blipFill>
            <p:spPr bwMode="auto">
              <a:xfrm>
                <a:off x="1162050" y="1978025"/>
                <a:ext cx="3111500" cy="3111500"/>
              </a:xfrm>
              <a:prstGeom prst="rect">
                <a:avLst/>
              </a:prstGeom>
              <a:noFill/>
              <a:ln w="9525">
                <a:noFill/>
                <a:miter lim="800000"/>
                <a:headEnd/>
                <a:tailEnd/>
              </a:ln>
            </p:spPr>
          </p:pic>
          <p:sp>
            <p:nvSpPr>
              <p:cNvPr id="19" name="Rectangle 18"/>
              <p:cNvSpPr/>
              <p:nvPr/>
            </p:nvSpPr>
            <p:spPr>
              <a:xfrm>
                <a:off x="1625630" y="3686003"/>
                <a:ext cx="2105001" cy="9444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7" name="TextBox 16"/>
            <p:cNvSpPr txBox="1"/>
            <p:nvPr/>
          </p:nvSpPr>
          <p:spPr>
            <a:xfrm>
              <a:off x="1639916" y="3865373"/>
              <a:ext cx="2046265" cy="585728"/>
            </a:xfrm>
            <a:prstGeom prst="rect">
              <a:avLst/>
            </a:prstGeom>
            <a:noFill/>
          </p:spPr>
          <p:txBody>
            <a:bodyPr anchor="ctr">
              <a:spAutoFit/>
            </a:bodyPr>
            <a:lstStyle/>
            <a:p>
              <a:pPr algn="ctr">
                <a:defRPr/>
              </a:pPr>
              <a:r>
                <a:rPr lang="en-US" sz="3200" b="1" dirty="0">
                  <a:solidFill>
                    <a:schemeClr val="bg1"/>
                  </a:solidFill>
                  <a:latin typeface="+mn-lt"/>
                </a:rPr>
                <a:t>DEMO</a:t>
              </a:r>
            </a:p>
          </p:txBody>
        </p:sp>
      </p:grpSp>
      <p:sp>
        <p:nvSpPr>
          <p:cNvPr id="12" name="Rectangle 11"/>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6088" t="31652" r="5820" b="22899"/>
          <a:stretch/>
        </p:blipFill>
        <p:spPr>
          <a:xfrm>
            <a:off x="2682239" y="1356360"/>
            <a:ext cx="3805011" cy="4988509"/>
          </a:xfrm>
          <a:prstGeom prst="rect">
            <a:avLst/>
          </a:prstGeom>
        </p:spPr>
      </p:pic>
      <p:sp>
        <p:nvSpPr>
          <p:cNvPr id="19458" name="Title 1"/>
          <p:cNvSpPr>
            <a:spLocks noGrp="1"/>
          </p:cNvSpPr>
          <p:nvPr>
            <p:ph type="title"/>
          </p:nvPr>
        </p:nvSpPr>
        <p:spPr/>
        <p:txBody>
          <a:bodyPr/>
          <a:lstStyle/>
          <a:p>
            <a:r>
              <a:rPr lang="en-US" altLang="en-US" dirty="0"/>
              <a:t>Workbook Activity (page 84):</a:t>
            </a:r>
            <a:br>
              <a:rPr lang="en-US" altLang="en-US" dirty="0"/>
            </a:br>
            <a:r>
              <a:rPr lang="en-US" altLang="en-US" dirty="0"/>
              <a:t>Aggressive Communication</a:t>
            </a:r>
          </a:p>
        </p:txBody>
      </p:sp>
      <p:sp>
        <p:nvSpPr>
          <p:cNvPr id="2" name="Slide Number Placeholder 1"/>
          <p:cNvSpPr>
            <a:spLocks noGrp="1"/>
          </p:cNvSpPr>
          <p:nvPr>
            <p:ph type="sldNum" sz="quarter" idx="14"/>
          </p:nvPr>
        </p:nvSpPr>
        <p:spPr/>
        <p:txBody>
          <a:bodyPr/>
          <a:lstStyle/>
          <a:p>
            <a:pPr>
              <a:defRPr/>
            </a:pPr>
            <a:fld id="{89E8367A-95EB-4AD5-A233-2DFD0CD9CE90}" type="slidenum">
              <a:rPr lang="en-US" smtClean="0"/>
              <a:pPr>
                <a:defRPr/>
              </a:pPr>
              <a:t>215</a:t>
            </a:fld>
            <a:endParaRPr lang="en-US" dirty="0"/>
          </a:p>
        </p:txBody>
      </p:sp>
      <p:sp>
        <p:nvSpPr>
          <p:cNvPr id="9" name="Rectangle 8"/>
          <p:cNvSpPr/>
          <p:nvPr/>
        </p:nvSpPr>
        <p:spPr>
          <a:xfrm>
            <a:off x="3598282" y="3617183"/>
            <a:ext cx="975042" cy="25447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9463" name="Picture 5" descr="Assertive_Communication.png"/>
          <p:cNvPicPr>
            <a:picLocks noChangeAspect="1"/>
          </p:cNvPicPr>
          <p:nvPr/>
        </p:nvPicPr>
        <p:blipFill>
          <a:blip r:embed="rId4" cstate="print"/>
          <a:srcRect/>
          <a:stretch>
            <a:fillRect/>
          </a:stretch>
        </p:blipFill>
        <p:spPr bwMode="auto">
          <a:xfrm>
            <a:off x="414338" y="141288"/>
            <a:ext cx="685800" cy="825500"/>
          </a:xfrm>
          <a:prstGeom prst="rect">
            <a:avLst/>
          </a:prstGeom>
          <a:noFill/>
          <a:ln w="9525">
            <a:noFill/>
            <a:miter lim="800000"/>
            <a:headEnd/>
            <a:tailEnd/>
          </a:ln>
        </p:spPr>
      </p:pic>
      <p:sp>
        <p:nvSpPr>
          <p:cNvPr id="11" name="Rectangle 10"/>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Demonstration</a:t>
            </a:r>
          </a:p>
        </p:txBody>
      </p:sp>
      <p:sp>
        <p:nvSpPr>
          <p:cNvPr id="3" name="Slide Number Placeholder 2"/>
          <p:cNvSpPr>
            <a:spLocks noGrp="1"/>
          </p:cNvSpPr>
          <p:nvPr>
            <p:ph type="sldNum" sz="quarter" idx="14"/>
          </p:nvPr>
        </p:nvSpPr>
        <p:spPr/>
        <p:txBody>
          <a:bodyPr/>
          <a:lstStyle/>
          <a:p>
            <a:pPr>
              <a:defRPr/>
            </a:pPr>
            <a:fld id="{2625FF42-76A7-40DA-B8ED-182ECACB94AD}" type="slidenum">
              <a:rPr lang="en-US" smtClean="0"/>
              <a:pPr>
                <a:defRPr/>
              </a:pPr>
              <a:t>216</a:t>
            </a:fld>
            <a:endParaRPr lang="en-US" dirty="0"/>
          </a:p>
        </p:txBody>
      </p:sp>
      <p:pic>
        <p:nvPicPr>
          <p:cNvPr id="20485" name="Picture 5" descr="Assertive_Communication.png"/>
          <p:cNvPicPr>
            <a:picLocks noChangeAspect="1"/>
          </p:cNvPicPr>
          <p:nvPr/>
        </p:nvPicPr>
        <p:blipFill>
          <a:blip r:embed="rId3" cstate="print"/>
          <a:srcRect/>
          <a:stretch>
            <a:fillRect/>
          </a:stretch>
        </p:blipFill>
        <p:spPr bwMode="auto">
          <a:xfrm>
            <a:off x="414338" y="141288"/>
            <a:ext cx="685800" cy="825500"/>
          </a:xfrm>
          <a:prstGeom prst="rect">
            <a:avLst/>
          </a:prstGeom>
          <a:noFill/>
          <a:ln w="9525">
            <a:noFill/>
            <a:miter lim="800000"/>
            <a:headEnd/>
            <a:tailEnd/>
          </a:ln>
        </p:spPr>
      </p:pic>
      <p:grpSp>
        <p:nvGrpSpPr>
          <p:cNvPr id="2" name="Group 10"/>
          <p:cNvGrpSpPr>
            <a:grpSpLocks/>
          </p:cNvGrpSpPr>
          <p:nvPr/>
        </p:nvGrpSpPr>
        <p:grpSpPr bwMode="auto">
          <a:xfrm>
            <a:off x="2998153" y="2130425"/>
            <a:ext cx="3155950" cy="3520440"/>
            <a:chOff x="1117635" y="1978025"/>
            <a:chExt cx="3155915" cy="3792156"/>
          </a:xfrm>
        </p:grpSpPr>
        <p:sp>
          <p:nvSpPr>
            <p:cNvPr id="14" name="TextBox 13"/>
            <p:cNvSpPr txBox="1"/>
            <p:nvPr/>
          </p:nvSpPr>
          <p:spPr>
            <a:xfrm>
              <a:off x="1117635" y="5124133"/>
              <a:ext cx="3120990" cy="646048"/>
            </a:xfrm>
            <a:prstGeom prst="rect">
              <a:avLst/>
            </a:prstGeom>
            <a:noFill/>
          </p:spPr>
          <p:txBody>
            <a:bodyPr>
              <a:spAutoFit/>
            </a:bodyPr>
            <a:lstStyle/>
            <a:p>
              <a:pPr algn="ctr">
                <a:defRPr/>
              </a:pPr>
              <a:r>
                <a:rPr lang="en-US" b="1" dirty="0">
                  <a:latin typeface="+mn-lt"/>
                </a:rPr>
                <a:t>Passive Communication</a:t>
              </a:r>
            </a:p>
          </p:txBody>
        </p:sp>
        <p:grpSp>
          <p:nvGrpSpPr>
            <p:cNvPr id="4" name="Group 10"/>
            <p:cNvGrpSpPr>
              <a:grpSpLocks/>
            </p:cNvGrpSpPr>
            <p:nvPr/>
          </p:nvGrpSpPr>
          <p:grpSpPr bwMode="auto">
            <a:xfrm>
              <a:off x="1162050" y="1978025"/>
              <a:ext cx="3111500" cy="3111500"/>
              <a:chOff x="1162050" y="1978025"/>
              <a:chExt cx="3111500" cy="3111500"/>
            </a:xfrm>
          </p:grpSpPr>
          <p:pic>
            <p:nvPicPr>
              <p:cNvPr id="20490" name="Picture 7" descr="Movie Icon"/>
              <p:cNvPicPr>
                <a:picLocks noChangeAspect="1" noChangeArrowheads="1"/>
              </p:cNvPicPr>
              <p:nvPr/>
            </p:nvPicPr>
            <p:blipFill>
              <a:blip r:embed="rId4" cstate="print"/>
              <a:srcRect/>
              <a:stretch>
                <a:fillRect/>
              </a:stretch>
            </p:blipFill>
            <p:spPr bwMode="auto">
              <a:xfrm>
                <a:off x="1162050" y="1978025"/>
                <a:ext cx="3111500" cy="3111500"/>
              </a:xfrm>
              <a:prstGeom prst="rect">
                <a:avLst/>
              </a:prstGeom>
              <a:noFill/>
              <a:ln w="9525">
                <a:noFill/>
                <a:miter lim="800000"/>
                <a:headEnd/>
                <a:tailEnd/>
              </a:ln>
            </p:spPr>
          </p:pic>
          <p:sp>
            <p:nvSpPr>
              <p:cNvPr id="18" name="Rectangle 17"/>
              <p:cNvSpPr/>
              <p:nvPr/>
            </p:nvSpPr>
            <p:spPr>
              <a:xfrm>
                <a:off x="1625630" y="3686003"/>
                <a:ext cx="2105001" cy="9444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6" name="TextBox 15"/>
            <p:cNvSpPr txBox="1"/>
            <p:nvPr/>
          </p:nvSpPr>
          <p:spPr>
            <a:xfrm>
              <a:off x="1639916" y="3865373"/>
              <a:ext cx="2046265" cy="585728"/>
            </a:xfrm>
            <a:prstGeom prst="rect">
              <a:avLst/>
            </a:prstGeom>
            <a:noFill/>
          </p:spPr>
          <p:txBody>
            <a:bodyPr anchor="ctr">
              <a:spAutoFit/>
            </a:bodyPr>
            <a:lstStyle/>
            <a:p>
              <a:pPr algn="ctr">
                <a:defRPr/>
              </a:pPr>
              <a:r>
                <a:rPr lang="en-US" sz="3200" b="1" dirty="0">
                  <a:solidFill>
                    <a:schemeClr val="bg1"/>
                  </a:solidFill>
                  <a:latin typeface="+mn-lt"/>
                </a:rPr>
                <a:t>DEMO</a:t>
              </a:r>
            </a:p>
          </p:txBody>
        </p:sp>
      </p:grpSp>
      <p:sp>
        <p:nvSpPr>
          <p:cNvPr id="12" name="Rectangle 11"/>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5860" t="31536" r="6049" b="22666"/>
          <a:stretch/>
        </p:blipFill>
        <p:spPr>
          <a:xfrm>
            <a:off x="2682239" y="1356360"/>
            <a:ext cx="3805011" cy="5026686"/>
          </a:xfrm>
          <a:prstGeom prst="rect">
            <a:avLst/>
          </a:prstGeom>
        </p:spPr>
      </p:pic>
      <p:sp>
        <p:nvSpPr>
          <p:cNvPr id="13" name="Rectangle 12"/>
          <p:cNvSpPr/>
          <p:nvPr/>
        </p:nvSpPr>
        <p:spPr>
          <a:xfrm>
            <a:off x="5298221" y="3633747"/>
            <a:ext cx="944880" cy="25447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506" name="Title 1"/>
          <p:cNvSpPr>
            <a:spLocks noGrp="1"/>
          </p:cNvSpPr>
          <p:nvPr>
            <p:ph type="title"/>
          </p:nvPr>
        </p:nvSpPr>
        <p:spPr/>
        <p:txBody>
          <a:bodyPr/>
          <a:lstStyle/>
          <a:p>
            <a:r>
              <a:rPr lang="en-US" altLang="en-US" dirty="0"/>
              <a:t>Workbook Activity (page 84):</a:t>
            </a:r>
            <a:br>
              <a:rPr lang="en-US" altLang="en-US" dirty="0"/>
            </a:br>
            <a:r>
              <a:rPr lang="en-US" altLang="en-US" dirty="0"/>
              <a:t>Passive Communication</a:t>
            </a:r>
          </a:p>
        </p:txBody>
      </p:sp>
      <p:sp>
        <p:nvSpPr>
          <p:cNvPr id="2" name="Slide Number Placeholder 1"/>
          <p:cNvSpPr>
            <a:spLocks noGrp="1"/>
          </p:cNvSpPr>
          <p:nvPr>
            <p:ph type="sldNum" sz="quarter" idx="14"/>
          </p:nvPr>
        </p:nvSpPr>
        <p:spPr/>
        <p:txBody>
          <a:bodyPr/>
          <a:lstStyle/>
          <a:p>
            <a:pPr>
              <a:defRPr/>
            </a:pPr>
            <a:fld id="{249FE051-9DD0-4734-B552-15C8E02A879C}" type="slidenum">
              <a:rPr lang="en-US" smtClean="0"/>
              <a:pPr>
                <a:defRPr/>
              </a:pPr>
              <a:t>217</a:t>
            </a:fld>
            <a:endParaRPr lang="en-US" dirty="0"/>
          </a:p>
        </p:txBody>
      </p:sp>
      <p:pic>
        <p:nvPicPr>
          <p:cNvPr id="21510" name="Picture 5" descr="Assertive_Communication.png"/>
          <p:cNvPicPr>
            <a:picLocks noChangeAspect="1"/>
          </p:cNvPicPr>
          <p:nvPr/>
        </p:nvPicPr>
        <p:blipFill>
          <a:blip r:embed="rId4" cstate="print"/>
          <a:srcRect/>
          <a:stretch>
            <a:fillRect/>
          </a:stretch>
        </p:blipFill>
        <p:spPr bwMode="auto">
          <a:xfrm>
            <a:off x="414338" y="141288"/>
            <a:ext cx="685800" cy="825500"/>
          </a:xfrm>
          <a:prstGeom prst="rect">
            <a:avLst/>
          </a:prstGeom>
          <a:noFill/>
          <a:ln w="9525">
            <a:noFill/>
            <a:miter lim="800000"/>
            <a:headEnd/>
            <a:tailEnd/>
          </a:ln>
        </p:spPr>
      </p:pic>
      <p:sp>
        <p:nvSpPr>
          <p:cNvPr id="11" name="Rectangle 10"/>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Demonstration</a:t>
            </a:r>
          </a:p>
        </p:txBody>
      </p:sp>
      <p:sp>
        <p:nvSpPr>
          <p:cNvPr id="3" name="Slide Number Placeholder 2"/>
          <p:cNvSpPr>
            <a:spLocks noGrp="1"/>
          </p:cNvSpPr>
          <p:nvPr>
            <p:ph type="sldNum" sz="quarter" idx="14"/>
          </p:nvPr>
        </p:nvSpPr>
        <p:spPr/>
        <p:txBody>
          <a:bodyPr/>
          <a:lstStyle/>
          <a:p>
            <a:pPr>
              <a:defRPr/>
            </a:pPr>
            <a:fld id="{5F96A85F-3115-4902-8704-70B698C96387}" type="slidenum">
              <a:rPr lang="en-US" smtClean="0"/>
              <a:pPr>
                <a:defRPr/>
              </a:pPr>
              <a:t>218</a:t>
            </a:fld>
            <a:endParaRPr lang="en-US" dirty="0"/>
          </a:p>
        </p:txBody>
      </p:sp>
      <p:pic>
        <p:nvPicPr>
          <p:cNvPr id="22533" name="Picture 5" descr="Assertive_Communication.png"/>
          <p:cNvPicPr>
            <a:picLocks noChangeAspect="1"/>
          </p:cNvPicPr>
          <p:nvPr/>
        </p:nvPicPr>
        <p:blipFill>
          <a:blip r:embed="rId3" cstate="print"/>
          <a:srcRect/>
          <a:stretch>
            <a:fillRect/>
          </a:stretch>
        </p:blipFill>
        <p:spPr bwMode="auto">
          <a:xfrm>
            <a:off x="414338" y="141288"/>
            <a:ext cx="685800" cy="825500"/>
          </a:xfrm>
          <a:prstGeom prst="rect">
            <a:avLst/>
          </a:prstGeom>
          <a:noFill/>
          <a:ln w="9525">
            <a:noFill/>
            <a:miter lim="800000"/>
            <a:headEnd/>
            <a:tailEnd/>
          </a:ln>
        </p:spPr>
      </p:pic>
      <p:grpSp>
        <p:nvGrpSpPr>
          <p:cNvPr id="2" name="Group 10"/>
          <p:cNvGrpSpPr>
            <a:grpSpLocks/>
          </p:cNvGrpSpPr>
          <p:nvPr/>
        </p:nvGrpSpPr>
        <p:grpSpPr bwMode="auto">
          <a:xfrm>
            <a:off x="2998153" y="2130425"/>
            <a:ext cx="3155950" cy="3520440"/>
            <a:chOff x="1117635" y="1978025"/>
            <a:chExt cx="3155915" cy="3792156"/>
          </a:xfrm>
        </p:grpSpPr>
        <p:sp>
          <p:nvSpPr>
            <p:cNvPr id="14" name="TextBox 13"/>
            <p:cNvSpPr txBox="1"/>
            <p:nvPr/>
          </p:nvSpPr>
          <p:spPr>
            <a:xfrm>
              <a:off x="1117635" y="5124133"/>
              <a:ext cx="3120990" cy="646048"/>
            </a:xfrm>
            <a:prstGeom prst="rect">
              <a:avLst/>
            </a:prstGeom>
            <a:noFill/>
          </p:spPr>
          <p:txBody>
            <a:bodyPr>
              <a:spAutoFit/>
            </a:bodyPr>
            <a:lstStyle/>
            <a:p>
              <a:pPr algn="ctr">
                <a:defRPr/>
              </a:pPr>
              <a:r>
                <a:rPr lang="en-US" b="1" dirty="0">
                  <a:latin typeface="+mn-lt"/>
                </a:rPr>
                <a:t>Assertive Communication</a:t>
              </a:r>
            </a:p>
          </p:txBody>
        </p:sp>
        <p:grpSp>
          <p:nvGrpSpPr>
            <p:cNvPr id="4" name="Group 10"/>
            <p:cNvGrpSpPr>
              <a:grpSpLocks/>
            </p:cNvGrpSpPr>
            <p:nvPr/>
          </p:nvGrpSpPr>
          <p:grpSpPr bwMode="auto">
            <a:xfrm>
              <a:off x="1162050" y="1978025"/>
              <a:ext cx="3111500" cy="3111500"/>
              <a:chOff x="1162050" y="1978025"/>
              <a:chExt cx="3111500" cy="3111500"/>
            </a:xfrm>
          </p:grpSpPr>
          <p:pic>
            <p:nvPicPr>
              <p:cNvPr id="22538" name="Picture 7" descr="Movie Icon"/>
              <p:cNvPicPr>
                <a:picLocks noChangeAspect="1" noChangeArrowheads="1"/>
              </p:cNvPicPr>
              <p:nvPr/>
            </p:nvPicPr>
            <p:blipFill>
              <a:blip r:embed="rId4" cstate="print"/>
              <a:srcRect/>
              <a:stretch>
                <a:fillRect/>
              </a:stretch>
            </p:blipFill>
            <p:spPr bwMode="auto">
              <a:xfrm>
                <a:off x="1162050" y="1978025"/>
                <a:ext cx="3111500" cy="3111500"/>
              </a:xfrm>
              <a:prstGeom prst="rect">
                <a:avLst/>
              </a:prstGeom>
              <a:noFill/>
              <a:ln w="9525">
                <a:noFill/>
                <a:miter lim="800000"/>
                <a:headEnd/>
                <a:tailEnd/>
              </a:ln>
            </p:spPr>
          </p:pic>
          <p:sp>
            <p:nvSpPr>
              <p:cNvPr id="18" name="Rectangle 17"/>
              <p:cNvSpPr/>
              <p:nvPr/>
            </p:nvSpPr>
            <p:spPr>
              <a:xfrm>
                <a:off x="1625630" y="3686003"/>
                <a:ext cx="2105001" cy="9444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6" name="TextBox 15"/>
            <p:cNvSpPr txBox="1"/>
            <p:nvPr/>
          </p:nvSpPr>
          <p:spPr>
            <a:xfrm>
              <a:off x="1639916" y="3865373"/>
              <a:ext cx="2046265" cy="585728"/>
            </a:xfrm>
            <a:prstGeom prst="rect">
              <a:avLst/>
            </a:prstGeom>
            <a:noFill/>
          </p:spPr>
          <p:txBody>
            <a:bodyPr anchor="ctr">
              <a:spAutoFit/>
            </a:bodyPr>
            <a:lstStyle/>
            <a:p>
              <a:pPr algn="ctr">
                <a:defRPr/>
              </a:pPr>
              <a:r>
                <a:rPr lang="en-US" sz="3200" b="1" dirty="0">
                  <a:solidFill>
                    <a:schemeClr val="bg1"/>
                  </a:solidFill>
                  <a:latin typeface="+mn-lt"/>
                </a:rPr>
                <a:t>DEMO</a:t>
              </a:r>
            </a:p>
          </p:txBody>
        </p:sp>
      </p:grpSp>
      <p:sp>
        <p:nvSpPr>
          <p:cNvPr id="12" name="Rectangle 11"/>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5860" t="31536" r="6049" b="22666"/>
          <a:stretch/>
        </p:blipFill>
        <p:spPr>
          <a:xfrm>
            <a:off x="2682239" y="1356360"/>
            <a:ext cx="3805011" cy="5026686"/>
          </a:xfrm>
          <a:prstGeom prst="rect">
            <a:avLst/>
          </a:prstGeom>
        </p:spPr>
      </p:pic>
      <p:sp>
        <p:nvSpPr>
          <p:cNvPr id="23554" name="Title 1"/>
          <p:cNvSpPr>
            <a:spLocks noGrp="1"/>
          </p:cNvSpPr>
          <p:nvPr>
            <p:ph type="title"/>
          </p:nvPr>
        </p:nvSpPr>
        <p:spPr/>
        <p:txBody>
          <a:bodyPr/>
          <a:lstStyle/>
          <a:p>
            <a:r>
              <a:rPr lang="en-US" altLang="en-US" dirty="0"/>
              <a:t>Workbook Activity (page 84):</a:t>
            </a:r>
            <a:br>
              <a:rPr lang="en-US" altLang="en-US" dirty="0"/>
            </a:br>
            <a:r>
              <a:rPr lang="en-US" altLang="en-US" dirty="0"/>
              <a:t>Assertive Communication</a:t>
            </a:r>
          </a:p>
        </p:txBody>
      </p:sp>
      <p:sp>
        <p:nvSpPr>
          <p:cNvPr id="2" name="Slide Number Placeholder 1"/>
          <p:cNvSpPr>
            <a:spLocks noGrp="1"/>
          </p:cNvSpPr>
          <p:nvPr>
            <p:ph type="sldNum" sz="quarter" idx="14"/>
          </p:nvPr>
        </p:nvSpPr>
        <p:spPr/>
        <p:txBody>
          <a:bodyPr/>
          <a:lstStyle/>
          <a:p>
            <a:pPr>
              <a:defRPr/>
            </a:pPr>
            <a:fld id="{2726B140-0F26-460F-A52A-DD0CF44579FA}" type="slidenum">
              <a:rPr lang="en-US" smtClean="0"/>
              <a:pPr>
                <a:defRPr/>
              </a:pPr>
              <a:t>219</a:t>
            </a:fld>
            <a:endParaRPr lang="en-US" dirty="0"/>
          </a:p>
        </p:txBody>
      </p:sp>
      <p:pic>
        <p:nvPicPr>
          <p:cNvPr id="23558" name="Picture 5" descr="Assertive_Communication.png"/>
          <p:cNvPicPr>
            <a:picLocks noChangeAspect="1"/>
          </p:cNvPicPr>
          <p:nvPr/>
        </p:nvPicPr>
        <p:blipFill>
          <a:blip r:embed="rId4" cstate="print"/>
          <a:srcRect/>
          <a:stretch>
            <a:fillRect/>
          </a:stretch>
        </p:blipFill>
        <p:spPr bwMode="auto">
          <a:xfrm>
            <a:off x="414338" y="141288"/>
            <a:ext cx="685800" cy="825500"/>
          </a:xfrm>
          <a:prstGeom prst="rect">
            <a:avLst/>
          </a:prstGeom>
          <a:noFill/>
          <a:ln w="9525">
            <a:noFill/>
            <a:miter lim="800000"/>
            <a:headEnd/>
            <a:tailEnd/>
          </a:ln>
        </p:spPr>
      </p:pic>
      <p:sp>
        <p:nvSpPr>
          <p:cNvPr id="8" name="Rectangle 7"/>
          <p:cNvSpPr/>
          <p:nvPr/>
        </p:nvSpPr>
        <p:spPr>
          <a:xfrm>
            <a:off x="4463334" y="3633747"/>
            <a:ext cx="944880" cy="25447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10"/>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35"/>
          <p:cNvSpPr>
            <a:spLocks noGrp="1"/>
          </p:cNvSpPr>
          <p:nvPr>
            <p:ph type="title"/>
          </p:nvPr>
        </p:nvSpPr>
        <p:spPr>
          <a:xfrm>
            <a:off x="0" y="-15875"/>
            <a:ext cx="9144000" cy="1143000"/>
          </a:xfrm>
        </p:spPr>
        <p:txBody>
          <a:bodyPr/>
          <a:lstStyle/>
          <a:p>
            <a:r>
              <a:rPr lang="en-US" altLang="en-US" dirty="0"/>
              <a:t>Define Your Goal</a:t>
            </a:r>
          </a:p>
        </p:txBody>
      </p:sp>
      <p:pic>
        <p:nvPicPr>
          <p:cNvPr id="9" name="Picture 2" descr="S:\0Resilience\Army\MRT V 3.0 Devel\Final\Icons\Goal_Setting.png"/>
          <p:cNvPicPr>
            <a:picLocks noChangeAspect="1" noChangeArrowheads="1"/>
          </p:cNvPicPr>
          <p:nvPr/>
        </p:nvPicPr>
        <p:blipFill>
          <a:blip r:embed="rId3" cstate="print"/>
          <a:srcRect/>
          <a:stretch>
            <a:fillRect/>
          </a:stretch>
        </p:blipFill>
        <p:spPr bwMode="auto">
          <a:xfrm>
            <a:off x="475298" y="140970"/>
            <a:ext cx="685800" cy="825500"/>
          </a:xfrm>
          <a:prstGeom prst="rect">
            <a:avLst/>
          </a:prstGeom>
          <a:noFill/>
          <a:ln w="9525">
            <a:noFill/>
            <a:miter lim="800000"/>
            <a:headEnd/>
            <a:tailEnd/>
          </a:ln>
        </p:spPr>
      </p:pic>
      <p:sp>
        <p:nvSpPr>
          <p:cNvPr id="11" name="Slide Number Placeholder 10"/>
          <p:cNvSpPr>
            <a:spLocks noGrp="1"/>
          </p:cNvSpPr>
          <p:nvPr>
            <p:ph type="sldNum" sz="quarter" idx="14"/>
          </p:nvPr>
        </p:nvSpPr>
        <p:spPr>
          <a:xfrm>
            <a:off x="8238704" y="6356350"/>
            <a:ext cx="762000" cy="365125"/>
          </a:xfrm>
        </p:spPr>
        <p:txBody>
          <a:bodyPr/>
          <a:lstStyle/>
          <a:p>
            <a:pPr>
              <a:defRPr/>
            </a:pPr>
            <a:fld id="{6D4870BB-2748-4209-9644-DBFDF7DFFE84}" type="slidenum">
              <a:rPr lang="en-US" smtClean="0"/>
              <a:pPr>
                <a:defRPr/>
              </a:pPr>
              <a:t>22</a:t>
            </a:fld>
            <a:endParaRPr lang="en-US" dirty="0"/>
          </a:p>
        </p:txBody>
      </p:sp>
      <p:sp>
        <p:nvSpPr>
          <p:cNvPr id="12" name="Rectangle 11"/>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13" name="Rounded Rectangle 12"/>
          <p:cNvSpPr/>
          <p:nvPr/>
        </p:nvSpPr>
        <p:spPr>
          <a:xfrm>
            <a:off x="822325" y="3461434"/>
            <a:ext cx="7651750" cy="2925762"/>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n-US" dirty="0"/>
          </a:p>
        </p:txBody>
      </p:sp>
      <p:sp>
        <p:nvSpPr>
          <p:cNvPr id="14" name="Content Placeholder 7"/>
          <p:cNvSpPr>
            <a:spLocks noGrp="1"/>
          </p:cNvSpPr>
          <p:nvPr>
            <p:ph idx="1"/>
          </p:nvPr>
        </p:nvSpPr>
        <p:spPr>
          <a:xfrm>
            <a:off x="930275" y="3738892"/>
            <a:ext cx="7772400" cy="2617457"/>
          </a:xfrm>
        </p:spPr>
        <p:txBody>
          <a:bodyPr/>
          <a:lstStyle/>
          <a:p>
            <a:pPr>
              <a:defRPr/>
            </a:pPr>
            <a:r>
              <a:rPr lang="en-US" dirty="0"/>
              <a:t>My goal is: </a:t>
            </a:r>
            <a:r>
              <a:rPr lang="en-US" b="1" dirty="0">
                <a:solidFill>
                  <a:schemeClr val="accent5">
                    <a:lumMod val="75000"/>
                  </a:schemeClr>
                </a:solidFill>
                <a:latin typeface="Bradley Hand ITC" pitchFamily="66" charset="0"/>
              </a:rPr>
              <a:t>Get accepted to University of Kentucky</a:t>
            </a:r>
            <a:endParaRPr lang="en-US" b="1" dirty="0">
              <a:solidFill>
                <a:schemeClr val="accent5">
                  <a:lumMod val="75000"/>
                </a:schemeClr>
              </a:solidFill>
            </a:endParaRPr>
          </a:p>
          <a:p>
            <a:pPr>
              <a:defRPr/>
            </a:pPr>
            <a:endParaRPr lang="en-US" dirty="0"/>
          </a:p>
          <a:p>
            <a:pPr>
              <a:defRPr/>
            </a:pPr>
            <a:r>
              <a:rPr lang="en-US" dirty="0"/>
              <a:t>When will I achieve this goal? </a:t>
            </a:r>
            <a:r>
              <a:rPr lang="en-US" b="1" dirty="0">
                <a:solidFill>
                  <a:schemeClr val="accent5">
                    <a:lumMod val="75000"/>
                  </a:schemeClr>
                </a:solidFill>
                <a:latin typeface="Bradley Hand ITC" pitchFamily="66" charset="0"/>
              </a:rPr>
              <a:t>Fall 2017</a:t>
            </a:r>
          </a:p>
          <a:p>
            <a:pPr>
              <a:defRPr/>
            </a:pPr>
            <a:endParaRPr lang="en-US" dirty="0">
              <a:latin typeface="Bradley Hand ITC" pitchFamily="66" charset="0"/>
            </a:endParaRPr>
          </a:p>
          <a:p>
            <a:pPr>
              <a:defRPr/>
            </a:pPr>
            <a:r>
              <a:rPr lang="en-US" dirty="0">
                <a:latin typeface="+mn-lt"/>
              </a:rPr>
              <a:t>This goal is important to me because ...  </a:t>
            </a:r>
            <a:r>
              <a:rPr lang="en-US" b="1" dirty="0">
                <a:solidFill>
                  <a:schemeClr val="accent5">
                    <a:lumMod val="75000"/>
                  </a:schemeClr>
                </a:solidFill>
                <a:latin typeface="Bradley Hand ITC" pitchFamily="66" charset="0"/>
              </a:rPr>
              <a:t>It will set me up for future success</a:t>
            </a:r>
          </a:p>
          <a:p>
            <a:pPr>
              <a:buFont typeface="Wingdings" pitchFamily="2" charset="2"/>
              <a:buNone/>
              <a:defRPr/>
            </a:pPr>
            <a:endParaRPr lang="en-US" dirty="0">
              <a:latin typeface="+mn-lt"/>
            </a:endParaRPr>
          </a:p>
          <a:p>
            <a:pPr>
              <a:defRPr/>
            </a:pPr>
            <a:endParaRPr lang="en-US" dirty="0"/>
          </a:p>
          <a:p>
            <a:pPr>
              <a:buFont typeface="Wingdings" pitchFamily="2" charset="2"/>
              <a:buNone/>
              <a:defRPr/>
            </a:pPr>
            <a:endParaRPr lang="en-US" dirty="0"/>
          </a:p>
        </p:txBody>
      </p:sp>
      <p:sp>
        <p:nvSpPr>
          <p:cNvPr id="15" name="Content Placeholder 7"/>
          <p:cNvSpPr txBox="1">
            <a:spLocks/>
          </p:cNvSpPr>
          <p:nvPr/>
        </p:nvSpPr>
        <p:spPr bwMode="auto">
          <a:xfrm>
            <a:off x="3116580" y="1477645"/>
            <a:ext cx="5280659" cy="1554163"/>
          </a:xfrm>
          <a:prstGeom prst="rect">
            <a:avLst/>
          </a:prstGeom>
          <a:noFill/>
          <a:ln w="9525">
            <a:noFill/>
            <a:miter lim="800000"/>
            <a:headEnd/>
            <a:tailEnd/>
          </a:ln>
        </p:spPr>
        <p:txBody>
          <a:bodyPr lIns="91284" tIns="45642" rIns="91284" bIns="45642"/>
          <a:lstStyle/>
          <a:p>
            <a:pPr eaLnBrk="0" hangingPunct="0">
              <a:spcBef>
                <a:spcPct val="20000"/>
              </a:spcBef>
              <a:spcAft>
                <a:spcPts val="600"/>
              </a:spcAft>
              <a:buFont typeface="Wingdings" pitchFamily="2" charset="2"/>
              <a:buChar char="§"/>
              <a:defRPr/>
            </a:pPr>
            <a:r>
              <a:rPr lang="en-US" sz="2000" dirty="0">
                <a:latin typeface="Verdana" pitchFamily="34" charset="0"/>
                <a:cs typeface="+mn-cs"/>
              </a:rPr>
              <a:t> Pick a goal from your list</a:t>
            </a:r>
          </a:p>
          <a:p>
            <a:pPr eaLnBrk="0" hangingPunct="0">
              <a:spcBef>
                <a:spcPct val="20000"/>
              </a:spcBef>
              <a:spcAft>
                <a:spcPts val="600"/>
              </a:spcAft>
              <a:buFont typeface="Wingdings" pitchFamily="2" charset="2"/>
              <a:buChar char="§"/>
              <a:defRPr/>
            </a:pPr>
            <a:r>
              <a:rPr lang="en-US" sz="2000" dirty="0">
                <a:latin typeface="Verdana" pitchFamily="34" charset="0"/>
                <a:cs typeface="+mn-cs"/>
              </a:rPr>
              <a:t> Give your goal a deadline</a:t>
            </a:r>
          </a:p>
          <a:p>
            <a:pPr eaLnBrk="0" hangingPunct="0">
              <a:spcBef>
                <a:spcPct val="20000"/>
              </a:spcBef>
              <a:buFont typeface="Wingdings" pitchFamily="2" charset="2"/>
              <a:buChar char="§"/>
              <a:defRPr/>
            </a:pPr>
            <a:r>
              <a:rPr lang="en-US" sz="2000" dirty="0">
                <a:latin typeface="Verdana" pitchFamily="34" charset="0"/>
                <a:cs typeface="+mn-cs"/>
              </a:rPr>
              <a:t> Identify why your goal is important to achieve</a:t>
            </a:r>
            <a:endParaRPr lang="en-US" sz="2000" dirty="0">
              <a:latin typeface="Bradley Hand ITC" pitchFamily="66" charset="0"/>
              <a:cs typeface="+mn-cs"/>
            </a:endParaRPr>
          </a:p>
          <a:p>
            <a:pPr marL="341313" indent="-341313" algn="r" eaLnBrk="0" hangingPunct="0">
              <a:spcBef>
                <a:spcPct val="20000"/>
              </a:spcBef>
              <a:buFont typeface="Wingdings" pitchFamily="2" charset="2"/>
              <a:buNone/>
              <a:defRPr/>
            </a:pPr>
            <a:endParaRPr lang="en-US" sz="2400" dirty="0">
              <a:latin typeface="+mn-lt"/>
              <a:cs typeface="+mn-cs"/>
            </a:endParaRPr>
          </a:p>
          <a:p>
            <a:pPr marL="341313" indent="-341313" algn="r" eaLnBrk="0" hangingPunct="0">
              <a:spcBef>
                <a:spcPct val="20000"/>
              </a:spcBef>
              <a:buFont typeface="Wingdings" pitchFamily="2" charset="2"/>
              <a:buChar char="§"/>
              <a:defRPr/>
            </a:pPr>
            <a:endParaRPr lang="en-US" sz="2400" dirty="0">
              <a:latin typeface="Verdana" pitchFamily="34" charset="0"/>
              <a:cs typeface="+mn-cs"/>
            </a:endParaRPr>
          </a:p>
          <a:p>
            <a:pPr marL="341313" indent="-341313" algn="r" eaLnBrk="0" hangingPunct="0">
              <a:spcBef>
                <a:spcPct val="20000"/>
              </a:spcBef>
              <a:buFont typeface="Wingdings" pitchFamily="2" charset="2"/>
              <a:buNone/>
              <a:defRPr/>
            </a:pPr>
            <a:endParaRPr lang="en-US" sz="2400" dirty="0">
              <a:latin typeface="Verdana" pitchFamily="34" charset="0"/>
              <a:cs typeface="+mn-cs"/>
            </a:endParaRPr>
          </a:p>
        </p:txBody>
      </p:sp>
      <p:sp>
        <p:nvSpPr>
          <p:cNvPr id="16" name="Rectangle 15"/>
          <p:cNvSpPr/>
          <p:nvPr/>
        </p:nvSpPr>
        <p:spPr>
          <a:xfrm>
            <a:off x="673418" y="1309688"/>
            <a:ext cx="7784782" cy="1844675"/>
          </a:xfrm>
          <a:prstGeom prst="rect">
            <a:avLst/>
          </a:prstGeom>
          <a:noFill/>
          <a:ln w="38100">
            <a:solidFill>
              <a:schemeClr val="accent1"/>
            </a:solidFill>
            <a:miter lim="800000"/>
            <a:headEnd/>
            <a:tailEnd/>
          </a:ln>
        </p:spPr>
        <p:txBody>
          <a:bodyPr lIns="91284" tIns="45642" rIns="91284" bIns="45642"/>
          <a:lstStyle/>
          <a:p>
            <a:pPr marL="341313" indent="-341313" eaLnBrk="0" hangingPunct="0">
              <a:spcBef>
                <a:spcPct val="20000"/>
              </a:spcBef>
              <a:buFont typeface="Wingdings" pitchFamily="2" charset="2"/>
              <a:buChar char="§"/>
            </a:pPr>
            <a:endParaRPr lang="en-US" sz="2400" dirty="0">
              <a:solidFill>
                <a:schemeClr val="tx1"/>
              </a:solidFill>
              <a:latin typeface="Verdana" pitchFamily="34" charset="0"/>
            </a:endParaRPr>
          </a:p>
        </p:txBody>
      </p:sp>
      <p:pic>
        <p:nvPicPr>
          <p:cNvPr id="17" name="Picture 22" descr="Goal-Setting-300x224.png"/>
          <p:cNvPicPr>
            <a:picLocks noChangeAspect="1"/>
          </p:cNvPicPr>
          <p:nvPr/>
        </p:nvPicPr>
        <p:blipFill>
          <a:blip r:embed="rId4" cstate="print"/>
          <a:srcRect/>
          <a:stretch>
            <a:fillRect/>
          </a:stretch>
        </p:blipFill>
        <p:spPr bwMode="auto">
          <a:xfrm>
            <a:off x="700665" y="1333183"/>
            <a:ext cx="2359025" cy="17986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336285" y="1399338"/>
            <a:ext cx="8494448" cy="394312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26626" name="Title 2"/>
          <p:cNvSpPr>
            <a:spLocks noGrp="1"/>
          </p:cNvSpPr>
          <p:nvPr>
            <p:ph type="title"/>
          </p:nvPr>
        </p:nvSpPr>
        <p:spPr>
          <a:xfrm>
            <a:off x="0" y="9525"/>
            <a:ext cx="9144000" cy="1066800"/>
          </a:xfrm>
        </p:spPr>
        <p:txBody>
          <a:bodyPr/>
          <a:lstStyle/>
          <a:p>
            <a:r>
              <a:rPr lang="en-US" dirty="0"/>
              <a:t>Assertive Communication:</a:t>
            </a:r>
            <a:br>
              <a:rPr lang="en-US" dirty="0"/>
            </a:br>
            <a:r>
              <a:rPr lang="en-US" dirty="0"/>
              <a:t>The 3 Cs</a:t>
            </a:r>
            <a:endParaRPr lang="en-US" sz="1500" dirty="0"/>
          </a:p>
        </p:txBody>
      </p:sp>
      <p:sp>
        <p:nvSpPr>
          <p:cNvPr id="4" name="Slide Number Placeholder 3"/>
          <p:cNvSpPr>
            <a:spLocks noGrp="1"/>
          </p:cNvSpPr>
          <p:nvPr>
            <p:ph type="sldNum" sz="quarter" idx="14"/>
          </p:nvPr>
        </p:nvSpPr>
        <p:spPr/>
        <p:txBody>
          <a:bodyPr/>
          <a:lstStyle/>
          <a:p>
            <a:pPr>
              <a:defRPr/>
            </a:pPr>
            <a:fld id="{CE46B07A-32F8-486D-835B-205CB8C6E7DC}" type="slidenum">
              <a:rPr lang="en-US"/>
              <a:pPr>
                <a:defRPr/>
              </a:pPr>
              <a:t>220</a:t>
            </a:fld>
            <a:endParaRPr lang="en-US" dirty="0"/>
          </a:p>
        </p:txBody>
      </p:sp>
      <p:sp>
        <p:nvSpPr>
          <p:cNvPr id="19461" name="AutoShape 16"/>
          <p:cNvSpPr>
            <a:spLocks noChangeAspect="1" noChangeArrowheads="1" noTextEdit="1"/>
          </p:cNvSpPr>
          <p:nvPr/>
        </p:nvSpPr>
        <p:spPr bwMode="auto">
          <a:xfrm>
            <a:off x="3890963" y="1357313"/>
            <a:ext cx="3260725" cy="2554287"/>
          </a:xfrm>
          <a:prstGeom prst="rect">
            <a:avLst/>
          </a:prstGeom>
          <a:noFill/>
          <a:ln>
            <a:noFill/>
          </a:ln>
        </p:spPr>
        <p:txBody>
          <a:bodyPr lIns="91348" tIns="45674" rIns="91348" bIns="45674"/>
          <a:lstStyle/>
          <a:p>
            <a:pPr>
              <a:defRPr/>
            </a:pPr>
            <a:endParaRPr lang="en-US" dirty="0">
              <a:solidFill>
                <a:prstClr val="black"/>
              </a:solidFill>
              <a:cs typeface="+mn-cs"/>
            </a:endParaRPr>
          </a:p>
        </p:txBody>
      </p:sp>
      <p:sp>
        <p:nvSpPr>
          <p:cNvPr id="26629" name="AutoShape 4" descr="data:image/jpeg;base64,/9j/4AAQSkZJRgABAQAAAQABAAD/2wCEAAkGBhQSEBIUExQUFBQVFRQVFxYUFRQUFBUUFRQVFBQVFRQXHSYeFxojGRQUHy8gIycpLCwsFR4xNTAqNSYrLCkBCQoKDgwOGg8PGiwkHCQpKSwsKSwsLCkpLCkqLCwpKSksLCwsLCkpLCksLCwsKSwsKSwpLCwpLCksLCwpLCksKf/AABEIAKIA2AMBIgACEQEDEQH/xAAcAAABBQEBAQAAAAAAAAAAAAAAAgMEBQYHAQj/xABCEAABAwIEAgcFBQQKAwEAAAABAAIDBBEFEiExBkETIlFxgZGhBzJhscEUQlJy0SNi4fAkM0OCg5KissLxRHOTFf/EABkBAAMBAQEAAAAAAAAAAAAAAAADBAIBBf/EACkRAAICAgIBBQAABwEAAAAAAAABAhEDIRIxBBMiMkFRQmGBkbHB8BT/2gAMAwEAAhEDEQA/AO4oQhAAhCEACEIQAIQhAAhCEACEIQAIQhAAhCEACEIQAIQhAAhCEACEIQAIQhAAhCEACEIQAISZJA0XJAHaVQYpxW1mjBc/iO3gOazKaj2bhjlN1FGhukOmaNyB4hc6xLirnJJbxsPJU7uLIzs9vmEl5/xFUfE/WdbFUz8TfMJwOvsuRx8QA7OHmFaYPi7+kblJ1IGnO5WV5H6jcvBpWmdJQhCqPPBCEIAEIQgAQhCABCEIAEIQgAQhCABCEIAEIQgBErtELybZeLLNIdVTiePtjuG9Z3oP1ScXxEgED/tYmsrdTfdJy5eOkVYPH57ZOrMWfIbud4ch4LO8Q4sI4Xu7Bp38k5JVLHcaV92tYOZufBTR98qZfNenBtGcqq10ji55JPy7kwXpF15dXHlNt7ZNwyldNNHE02L3BoPIXO5sty72Z1EZvHWMuNjmkZqs1wJSPfWMLGlxYHP0F9hYepC6kKqQAZmzA8+qCL/BPx41JWyXLlcXSM+3CcbZoysz/wCODp/eC9+08QM2eX93Qu+ivn4qWkWLibjdhbYc9VLZja36Av1zKO4sx9nvRud/gMd/tQ32rYrH/WUrD+aCZvqHLYtxv4p5mM35rPpM0syMfF7dJ2/1lIzwfIz5tKmQ+3xn36Rw/LK0/NoWnncXHUHs2BF/EKM/DonOu6OMjm10MevjluscGb9RfhXw+3WlPvQTt/8Am7/kpsXtpoDv0ze+K/yJXknDtC/3qWHwbb5KNLwJhzv/ABwPyvePqjgzvqRLiH2sYc7+3y/mjkH0UuP2jYe7aqi8czfmFkpPZhh7thM3ukJ/3AqJL7I6Q+7PM3v6N30C5TO8onRIeMKJ3u1dOf8AGjB8iVPhxGJ/uyMd+V7T8iuNS+yVliW1Mg30dCD/ALX/AEWS4q4X+xdH+0bJ0ma1mOYRlIGod239Cs3R1OLdJn0pV1OVhPksrPiL818x8yvnpmISN9172/le4fIqVBxLUsN21EoPxe5w8nXS5x5fZTimodqz6IouInDR+o9VdUuIMk2OvYd1xDhjjh82Zkts7RmDgLZ2j3rjk4b6bj12OHYiXG7TtzS/UlB0xzwxyR5R0dIQqXCMbzdV+/I/qrpUJpq0RSi4umNzbLxeTFC4ziMric1yVn8SpQ4fFXVTqVCmGhUEts9fH7UZWCgkdJlFzc2sshx1TmOrdEd2NaD3uGb6hdk4OY3pnEjkbHsXEeK8S+0VtTNyfK8j8oOVv+kBOwwXyE+VmbfApyvFJZSXjc/kNPHQD6+SjKghOp+xag0qZT+5GPVzv+K6blWU9ldB0eGsOxkc6Ts3OVvo1a1sbtfSxB+YT46RNPbPOjSXUjDu1p8Angw22PdYH9EFxG4/0n6Fa5GaIrsJiO8bfKybOAw/gt3Ej6qeX23tz7eW/JAlH8kfzzRyOcCmxDCmMZcOeDcffNvjv8FWN6bbMf8AMDotXPA17bEG3wsfh2qEcCj/AJYfoo83ruVwehcscr0UDaV9t9e763TbXSC17gn4G3yV87AWfiA7y5o8imn4CSSWyWv+F4t5EJan5a+/8C/TmVAqX9vb8Nt0xVVkhADSAbjc73GgCvXYLNYWedBbZpue3VDcNcNw47bgaWGp37blH/p8mPcb/occZoo5qiUN0jcHaa5iRpvpbnqub+0Wse6oja+4cyMaG+mYl3PvXYn0p7Hf5XfouJ+0Ss6TE6k8g/IO5gDfmCnwzzyRanGv7/7H+MnytmezLy6TdF0Fxc8Ln+kj4Mlv3dE+66VwnJ+xb22C55wdSufJLlF3GJzWj96T9m31cFr+GqvKch0I0seVlPm7Rf4quMjaxTWN1psKxW4sT/D+Cx8bk82QjXZZhNxNZcSmjcTPQqLC8YvZrz3H6IVKkns8+UHF0yBKVAqpLBT6higOw50lw06qKrPUTSWyLFiJhpaybbJC+x/ecMjfUhcWcur8fXp8LER0fPOAfyRjOfXL5rlFlVjVRIM0lKbaJ1X1adjfxG/gBf5u9FVEp+qjLdD2dq9wWHpKqFnbI2/cDc+gTUhLZ9EYFSOhpaeL9ncRRjKSQb5e7tJU4PcbgsFgbGzgNtdFU0GISVD8wZGTHbUuewc8umoO5UiVj3Rhr48we8uDo5W6lwJFrja3yT6okTstWVRbZvRu2J0sdOfP4pz7eB7zXDvaVBbUuZcmKRrQzKLZXZbXJJse7ySYKwNZG20tmkEucx2oA0O5vrZcNFn/APoM5m3eP1ShUxnm30VWzFWh0rjLmDgcrC14ynXTUW2t6p5lTGTEGyRZQDnF4yT1dBrqOt2WXDpYZIz+E/z/ABQaNh5eRI+SgkNySuYxr3B3VbtcCwIBG19dU99lGdjduqS7K51r6AW+F7oAlOpAQBd2l7EHXVJlor36x8gbaW/iqynnD4i9vSN1aBd1wXODSRtyLsp+IKm9Gc+QSOvlzahpFr5R6g+RQdH5adoadBcDcCxvyVecSzE5LkAkE2uLjeycY953dcXPI7A6HdRampyXy2HPTtWXkjHvZuOGU3rQ/FWG/W057Ebb7r5hxOs6WeWT8cj3f5nE/VfREmKO568vNc/424PikjMsLQ141IGl+9KeaMh68aUDlplA3KV3JyWgaSxpzAuF7i1m3J3HgodEdwumDqPsapLzPcRexY3zJdfwyLV8Y8KPbP09OP6xwDwPuuP3u4/NVfschDYsx+9I7/SwNHq8rd4rVXdkGw370vIk1sdglKM7RT0lHkaL6m26RKFJe5RpCpmXJsjSPylCarTohFndMvZmpqKbIbp6QhQal+6OjC3owHtUx7p54owdImG/53nX0a1YYlWvFTSKye/4gfAtBVSVZHogmqk0NTvV1wBSdJWXvbIxzrnt90fNUE7lrPZ3QvcJnste4bqCdBqbW7wmQXuE5HUWdOwyZ8LHtyse2Tc53MJFrEA2+PqrHDMZc9zGxwuIizXAeDv1Rq621ysxJWzjIxwZ2CxIJsNCbjsVtgFU+ASB0chMgFnMDHW31yk66m/gnuuyaP4XctYWMkvFMDK4btaQLmxALTqbXT5xhgmDy+RjQAMhjlHJ24Atu4G/7oSIZQGQgAgMdmIcLEmzraXPM335JTa15Mmps/QAm4aLWOUeuqQ8kUUrDN7oTHi0bo2gTRxuMhc/PlBykk2Adpf3Qn5Zo3ulLBFIWxjK27SHOOY+PIJgVQGQWGRoAIysOYAW1JF/IjxXgpI3RyyCBkjjIcrCG3yXa3q9mlytRlGXRmWOUfkh4UTHNizRNa90ljZoacrcxvYONrgDnzQykjzyjo5YwwOIfncA4AkC2v7rvIdqQcFi6ZjcgbaIvfkLmi9w0WsbgXzKJHE2Snc9pmju5rA10pcDmLRqD+a1vgtmCw+yANiDppsz8tm5w7XQ3DTyFxryulAva6S8he1pazVrQds24F+fqmGxHpuhbUy52i4zMjeLZQTYkcgWg947VGY57Yy588YbI+Q9eM3OS93At26rLrMlaZ2LqSst2yaaKuripdOLDVV9c9Qz6PSh2V0yac0FpB5hKkemnO0KSUs4rjpLKiVgJAzHS+liq6MWUziWe9ZL+ZJwnC31EgZGLnmeQHaSrU9bPOkvc0jrXBMnRUlOBuWl5/vOP0AWlbIXEuO5N1W4RhwYyMHUsY1nw6o/W6s81lPKVsrhHihEhUWR6flVfMUpjkSKCm6WVreVwT3DUoVpwrSe9Ie4fVCpxx0RZpvlSGpwbqvrpct796nyE3UfFKbPEbe80XU7LInLOL8Pc6pL265mt6uxJAt1e3u3WcljcN2uHeCPmuhYtRiRliLqiia+M+8SByJJHktQzUqYZPF5O0Y2YFX/AAvxO+mAZGwlxJ21JLjtYq8a18jmtDGuJ0tka6/mCt/w5wXHDlllZH0u4s0DL5J0c/4S5PFa+Q/hOBue1k1R7+UWbyaOw9pVpPUdiVPUXUSRKnkch2LFGP0JfOiOsynXY+iYmfZRXyJPMo9MsKma2l0/QUUcjbvhDze2YGzrDlcEHRZ6plNt/wBVz6tGItqJJWtqWRk9UNz5bDQHTS6owT91k3lY7gkuzt0eAQ7t6WM7aSvvbxJ0Xs2CF1v6TUaEOGZzXgEbHULiQ4vxKP8AtJh+YH6hOM9quIs3LXfmjb9FaskTzHikjtRoKgG7alpPa+CO+tubbHkPIKoxJ8tO2GKQU8zSS1txI1wsLknU+i5vB7bqtvvwRO7g9v1V3w/xk/FKmO8XRiIHYkgl1u3uWucTPpys6S2cubmcACeQ1CqqxytJRZtvgqmpK8/I7Z6eKNIguCaqtGOPwKkEJmtb+zd3FKHs4VUUz5qx7Gi7nPP/AGurcMYOynjDW7/edzJWd4XwfK+eZw1dIWM+AG5W1oabRNySvRjFBK5Pst4W6L15TcbbBel6waGpHqK6MucAOZA81IkcnMKhzTs77riVs63Ss11HSiONrRyCFKshVnmPZlJ49UU8l/53CdnXtJQEnW/h81LTZ6HJJbM1xBhuU52e4dx2FUFNg755MrB3nkF06XBr7m7TvpukxwxwizAAsvHvY6PkapbZX4Hw5HStubOk5k/RSp5ySvHzEpIahv8ABfbuQkhNvCeIUeaRZbNxI07VXTvtr2IxLFQ3RvWd6BRacOk+JSX2Wwhq30QszpZBfRoOg+pWzkr2fZhC2MPJbZzn3y69gGp9FUUmEWsSrZjQBonQbQrOoTa/kYp/B+X3ZZW9zjbyUGowipbs8vH77QVuqmUBQqeou095WXKvs5xtbRhZIpB78MLu+Nn0AXROAcHayPP0bWF2pygj5kquFGJJALc1uaSmDIwB2J2KTe2TZ4xiqS2M1blUzlWdUqeoWZPZnGtDD3pEmrSPgm5F63ZZTGNFNFFldlA0F/VXdM3RRI29fVWkMWi0gk1QFMSFPvUaU6LrMIjyyqz4WOafuBVFM5XHCk+STXZ2n6LkH7juRexm3uhCFWeYUkVPcq0hjsEiGOyJ5rBYVRQ53JjFdU20VPJLdO1MlymSyyllK2WQikganbpgOSgbos1Qs6rP45X9bo2G4tqfj2J3iGvcxhDe0XVFAzMbpbl9FmLD7ebPCxafC4Q1lvNUfQq9w2Nzm6b/ADWY9jctcSW5yjzSWCr5sTIeWBri4aEW27ykS00sgs6zGncDU+fJa5NmPTrshVOJ53FrOsewfU8kiCkqGt+4L67kq4o6FsfVAAT03Yjj+nXkrUVo84SwuTOXyOv2ACwWxmUPB4crApcxVUVxjR5WabnksgzhVc7FaTKvnSmbgV0ka9axOPC9aFhDWR3w9YKawaJl26eJW0LESFQplLeVDnXQIMjdVLpnZbKOQpVLAXvawbkgfqiJ2T0bymfdjT2gH0QvWNsAOwW8kKs80Ze+yrayoTtROqyaS6nyS+ivHD7EGTVel90w7VLB0UzKhYCRW1GRum5SWy2VdiMjjI13K1iPqj6NxVsarbGNxd/2TsotPEGtCk4oy742ja2c+JsPkfNSKWluddhss1uitNKNsht1Kuqan6o3018UuOlFj4KZG02W1GhM8nLoifZQ255lMySKdJGTsFZYTw9c55Bpyb+q1GLk6QqeWMFcmZxsJJUinw17iNCto3C4x90JyRoa02AHcnLx/wBZLLzb1FFRALNAQ9y8zpEjkMWuyPO5V8imTFRHJTHLQw4LxLcmnlZGAUOKbzoLl1HGeOeo8qdcUxIVo4IstHwvQbynno3u5lUFPEXODRuTZbymgDGNaOQsm4l9k+eVKhxCEKgkKGoUCReoUMuz0odDbUFCEtmyPJulEdZvcvULUTozi7f6Q3/1t+blIh90d5XiFz+JlC+ESwbs3vPyCnYaLudfXVeoTl2iTJ0/++y9p4gOQ8gn0IVq6PLl2Cj1vulCFx9HI9lM1IlXqFLIuRFkUWRCEpjkMlNPXiFk0JsgheoQcGXJpwQhaOE3AR+3Z3raIQqcfRHn+QIQhNEn/9k=">
            <a:hlinkClick r:id="rId3"/>
          </p:cNvPr>
          <p:cNvSpPr>
            <a:spLocks noChangeAspect="1" noChangeArrowheads="1"/>
          </p:cNvSpPr>
          <p:nvPr/>
        </p:nvSpPr>
        <p:spPr bwMode="auto">
          <a:xfrm>
            <a:off x="57150" y="-865188"/>
            <a:ext cx="2449513" cy="1812926"/>
          </a:xfrm>
          <a:prstGeom prst="rect">
            <a:avLst/>
          </a:prstGeom>
          <a:noFill/>
          <a:ln w="9525">
            <a:noFill/>
            <a:miter lim="800000"/>
            <a:headEnd/>
            <a:tailEnd/>
          </a:ln>
        </p:spPr>
        <p:txBody>
          <a:bodyPr lIns="86493" tIns="43247" rIns="86493" bIns="43247"/>
          <a:lstStyle/>
          <a:p>
            <a:endParaRPr lang="en-US" dirty="0"/>
          </a:p>
        </p:txBody>
      </p:sp>
      <p:sp>
        <p:nvSpPr>
          <p:cNvPr id="38" name="Text Placeholder 2"/>
          <p:cNvSpPr>
            <a:spLocks noGrp="1"/>
          </p:cNvSpPr>
          <p:nvPr>
            <p:ph type="body" sz="quarter" idx="12"/>
          </p:nvPr>
        </p:nvSpPr>
        <p:spPr>
          <a:xfrm>
            <a:off x="363538" y="1496486"/>
            <a:ext cx="7891462" cy="3675148"/>
          </a:xfrm>
        </p:spPr>
        <p:txBody>
          <a:bodyPr/>
          <a:lstStyle/>
          <a:p>
            <a:pPr>
              <a:buFont typeface="Wingdings" pitchFamily="2" charset="2"/>
              <a:buNone/>
            </a:pPr>
            <a:endParaRPr lang="en-US" b="1" dirty="0"/>
          </a:p>
          <a:p>
            <a:r>
              <a:rPr lang="en-US" b="1" dirty="0"/>
              <a:t>Confident: </a:t>
            </a:r>
            <a:r>
              <a:rPr lang="en-US" dirty="0"/>
              <a:t>You believe in your ability to handle the situation and are composed.</a:t>
            </a:r>
          </a:p>
          <a:p>
            <a:endParaRPr lang="en-US" sz="1000" dirty="0"/>
          </a:p>
          <a:p>
            <a:r>
              <a:rPr lang="en-US" b="1" dirty="0"/>
              <a:t>Clear: </a:t>
            </a:r>
            <a:r>
              <a:rPr lang="en-US" dirty="0"/>
              <a:t>The message is easy to understand and is not exaggerated.</a:t>
            </a:r>
          </a:p>
          <a:p>
            <a:endParaRPr lang="en-US" sz="1000" dirty="0"/>
          </a:p>
          <a:p>
            <a:r>
              <a:rPr lang="en-US" b="1" dirty="0"/>
              <a:t>Controlled: </a:t>
            </a:r>
            <a:r>
              <a:rPr lang="en-US" dirty="0"/>
              <a:t>You are “tracking” the other person and adjust yourself if necessary.</a:t>
            </a:r>
          </a:p>
          <a:p>
            <a:endParaRPr lang="en-US" dirty="0"/>
          </a:p>
        </p:txBody>
      </p:sp>
      <p:cxnSp>
        <p:nvCxnSpPr>
          <p:cNvPr id="40" name="Straight Connector 39"/>
          <p:cNvCxnSpPr/>
          <p:nvPr/>
        </p:nvCxnSpPr>
        <p:spPr>
          <a:xfrm>
            <a:off x="3265488" y="2335213"/>
            <a:ext cx="3338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232401" y="2692400"/>
            <a:ext cx="1597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400550" y="3335338"/>
            <a:ext cx="29019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76860" y="3692525"/>
            <a:ext cx="254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610911" y="4676775"/>
            <a:ext cx="9445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636" name="Picture 5" descr="Assertive_Communication.png"/>
          <p:cNvPicPr>
            <a:picLocks noChangeAspect="1"/>
          </p:cNvPicPr>
          <p:nvPr/>
        </p:nvPicPr>
        <p:blipFill>
          <a:blip r:embed="rId4" cstate="print"/>
          <a:srcRect/>
          <a:stretch>
            <a:fillRect/>
          </a:stretch>
        </p:blipFill>
        <p:spPr bwMode="auto">
          <a:xfrm>
            <a:off x="414338" y="141288"/>
            <a:ext cx="685800" cy="825500"/>
          </a:xfrm>
          <a:prstGeom prst="rect">
            <a:avLst/>
          </a:prstGeom>
          <a:noFill/>
          <a:ln w="9525">
            <a:noFill/>
            <a:miter lim="800000"/>
            <a:headEnd/>
            <a:tailEnd/>
          </a:ln>
        </p:spPr>
      </p:pic>
      <p:sp>
        <p:nvSpPr>
          <p:cNvPr id="17" name="Rectangle 1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xEl>
                                              <p:pRg st="3" end="3"/>
                                            </p:txEl>
                                          </p:spTgt>
                                        </p:tgtEl>
                                        <p:attrNameLst>
                                          <p:attrName>style.visibility</p:attrName>
                                        </p:attrNameLst>
                                      </p:cBhvr>
                                      <p:to>
                                        <p:strVal val="visible"/>
                                      </p:to>
                                    </p:set>
                                  </p:childTnLst>
                                </p:cTn>
                              </p:par>
                              <p:par>
                                <p:cTn id="17" presetID="9" presetClass="emph" presetSubtype="0" nodeType="withEffect">
                                  <p:stCondLst>
                                    <p:cond delay="0"/>
                                  </p:stCondLst>
                                  <p:childTnLst>
                                    <p:set>
                                      <p:cBhvr rctx="PPT">
                                        <p:cTn id="18" dur="indefinite"/>
                                        <p:tgtEl>
                                          <p:spTgt spid="38">
                                            <p:txEl>
                                              <p:pRg st="1" end="1"/>
                                            </p:txEl>
                                          </p:spTgt>
                                        </p:tgtEl>
                                        <p:attrNameLst>
                                          <p:attrName>style.opacity</p:attrName>
                                        </p:attrNameLst>
                                      </p:cBhvr>
                                      <p:to>
                                        <p:strVal val="0.15"/>
                                      </p:to>
                                    </p:set>
                                    <p:animEffect filter="image" prLst="opacity: 0.15">
                                      <p:cBhvr rctx="IE">
                                        <p:cTn id="19" dur="indefinite"/>
                                        <p:tgtEl>
                                          <p:spTgt spid="38">
                                            <p:txEl>
                                              <p:pRg st="1" end="1"/>
                                            </p:txEl>
                                          </p:spTgt>
                                        </p:tgtEl>
                                      </p:cBhvr>
                                    </p:animEffect>
                                  </p:childTnLst>
                                </p:cTn>
                              </p:par>
                              <p:par>
                                <p:cTn id="20" presetID="1"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8">
                                            <p:txEl>
                                              <p:pRg st="5" end="5"/>
                                            </p:txEl>
                                          </p:spTgt>
                                        </p:tgtEl>
                                        <p:attrNameLst>
                                          <p:attrName>style.visibility</p:attrName>
                                        </p:attrNameLst>
                                      </p:cBhvr>
                                      <p:to>
                                        <p:strVal val="visible"/>
                                      </p:to>
                                    </p:set>
                                  </p:childTnLst>
                                </p:cTn>
                              </p:par>
                              <p:par>
                                <p:cTn id="28" presetID="9" presetClass="emph" presetSubtype="0" nodeType="withEffect">
                                  <p:stCondLst>
                                    <p:cond delay="0"/>
                                  </p:stCondLst>
                                  <p:childTnLst>
                                    <p:set>
                                      <p:cBhvr rctx="PPT">
                                        <p:cTn id="29" dur="indefinite"/>
                                        <p:tgtEl>
                                          <p:spTgt spid="38">
                                            <p:txEl>
                                              <p:pRg st="3" end="3"/>
                                            </p:txEl>
                                          </p:spTgt>
                                        </p:tgtEl>
                                        <p:attrNameLst>
                                          <p:attrName>style.opacity</p:attrName>
                                        </p:attrNameLst>
                                      </p:cBhvr>
                                      <p:to>
                                        <p:strVal val="0.15"/>
                                      </p:to>
                                    </p:set>
                                    <p:animEffect filter="image" prLst="opacity: 0.15">
                                      <p:cBhvr rctx="IE">
                                        <p:cTn id="30" dur="indefinite"/>
                                        <p:tgtEl>
                                          <p:spTgt spid="38">
                                            <p:txEl>
                                              <p:pRg st="3" end="3"/>
                                            </p:txEl>
                                          </p:spTgt>
                                        </p:tgtEl>
                                      </p:cBhvr>
                                    </p:animEffec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0388" y="3010958"/>
            <a:ext cx="8830733" cy="945621"/>
          </a:xfrm>
          <a:prstGeom prst="rect">
            <a:avLst/>
          </a:prstGeom>
          <a:solidFill>
            <a:srgbClr val="A8ECFF"/>
          </a:solidFill>
          <a:ln>
            <a:solidFill>
              <a:srgbClr val="A8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50711" y="5291667"/>
            <a:ext cx="8830733" cy="1055159"/>
          </a:xfrm>
          <a:prstGeom prst="rect">
            <a:avLst/>
          </a:prstGeom>
          <a:solidFill>
            <a:srgbClr val="A8ECFF"/>
          </a:solidFill>
          <a:ln>
            <a:solidFill>
              <a:srgbClr val="A8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52400" y="1204913"/>
            <a:ext cx="8830733" cy="894820"/>
          </a:xfrm>
          <a:prstGeom prst="rect">
            <a:avLst/>
          </a:prstGeom>
          <a:solidFill>
            <a:srgbClr val="A8ECFF"/>
          </a:solidFill>
          <a:ln>
            <a:solidFill>
              <a:srgbClr val="A8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887602416"/>
              </p:ext>
            </p:extLst>
          </p:nvPr>
        </p:nvGraphicFramePr>
        <p:xfrm>
          <a:off x="144463" y="725488"/>
          <a:ext cx="8853714" cy="5643562"/>
        </p:xfrm>
        <a:graphic>
          <a:graphicData uri="http://schemas.openxmlformats.org/drawingml/2006/table">
            <a:tbl>
              <a:tblPr firstRow="1" bandRow="1">
                <a:tableStyleId>{5C22544A-7EE6-4342-B048-85BDC9FD1C3A}</a:tableStyleId>
              </a:tblPr>
              <a:tblGrid>
                <a:gridCol w="823602">
                  <a:extLst>
                    <a:ext uri="{9D8B030D-6E8A-4147-A177-3AD203B41FA5}">
                      <a16:colId xmlns:a16="http://schemas.microsoft.com/office/drawing/2014/main" val="20000"/>
                    </a:ext>
                  </a:extLst>
                </a:gridCol>
                <a:gridCol w="8030112">
                  <a:extLst>
                    <a:ext uri="{9D8B030D-6E8A-4147-A177-3AD203B41FA5}">
                      <a16:colId xmlns:a16="http://schemas.microsoft.com/office/drawing/2014/main" val="20001"/>
                    </a:ext>
                  </a:extLst>
                </a:gridCol>
              </a:tblGrid>
              <a:tr h="466350">
                <a:tc gridSpan="2">
                  <a:txBody>
                    <a:bodyPr/>
                    <a:lstStyle/>
                    <a:p>
                      <a:pPr algn="ctr"/>
                      <a:endParaRPr lang="en-US" sz="2300" dirty="0">
                        <a:solidFill>
                          <a:schemeClr val="tx1"/>
                        </a:solidFill>
                      </a:endParaRPr>
                    </a:p>
                  </a:txBody>
                  <a:tcPr marL="87086" marR="87086" marT="42863" marB="42863">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10000"/>
                  </a:ext>
                </a:extLst>
              </a:tr>
              <a:tr h="847618">
                <a:tc>
                  <a:txBody>
                    <a:bodyPr/>
                    <a:lstStyle/>
                    <a:p>
                      <a:r>
                        <a:rPr lang="en-US" sz="2600" dirty="0"/>
                        <a:t>I =</a:t>
                      </a:r>
                    </a:p>
                  </a:txBody>
                  <a:tcPr marL="87086" marR="87086" marT="42863" marB="42863">
                    <a:lnL w="381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1"/>
                      </a:solidFill>
                      <a:prstDash val="sysDash"/>
                      <a:round/>
                      <a:headEnd type="none" w="med" len="med"/>
                      <a:tailEnd type="none" w="med" len="med"/>
                    </a:lnB>
                    <a:noFill/>
                  </a:tcPr>
                </a:tc>
                <a:tc>
                  <a:txBody>
                    <a:bodyPr/>
                    <a:lstStyle/>
                    <a:p>
                      <a:endParaRPr lang="en-US" sz="1500" b="1" dirty="0">
                        <a:solidFill>
                          <a:srgbClr val="0000FF"/>
                        </a:solidFill>
                      </a:endParaRPr>
                    </a:p>
                  </a:txBody>
                  <a:tcPr marL="87086" marR="87086" marT="42863" marB="42863">
                    <a:lnL w="127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10001"/>
                  </a:ext>
                </a:extLst>
              </a:tr>
              <a:tr h="963788">
                <a:tc>
                  <a:txBody>
                    <a:bodyPr/>
                    <a:lstStyle/>
                    <a:p>
                      <a:r>
                        <a:rPr lang="en-US" sz="2600" dirty="0"/>
                        <a:t>D=</a:t>
                      </a:r>
                    </a:p>
                  </a:txBody>
                  <a:tcPr marL="87086" marR="87086" marT="42863" marB="42863">
                    <a:lnL w="381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chemeClr val="tx1"/>
                      </a:solidFill>
                      <a:prstDash val="sysDash"/>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en-US" sz="1500" b="1" dirty="0">
                        <a:solidFill>
                          <a:srgbClr val="0000FF"/>
                        </a:solidFill>
                      </a:endParaRPr>
                    </a:p>
                  </a:txBody>
                  <a:tcPr marL="87086" marR="87086" marT="42863" marB="42863">
                    <a:lnL w="127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tx1"/>
                      </a:solidFill>
                      <a:prstDash val="sysDash"/>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70543">
                <a:tc>
                  <a:txBody>
                    <a:bodyPr/>
                    <a:lstStyle/>
                    <a:p>
                      <a:r>
                        <a:rPr lang="en-US" sz="2600" dirty="0"/>
                        <a:t>E=</a:t>
                      </a:r>
                    </a:p>
                  </a:txBody>
                  <a:tcPr marL="87086" marR="87086" marT="42863" marB="42863">
                    <a:lnL w="381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sz="1500" b="1" dirty="0">
                        <a:solidFill>
                          <a:srgbClr val="0000FF"/>
                        </a:solidFill>
                      </a:endParaRPr>
                    </a:p>
                  </a:txBody>
                  <a:tcPr marL="87086" marR="87086" marT="42863" marB="42863">
                    <a:lnL w="127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3"/>
                  </a:ext>
                </a:extLst>
              </a:tr>
              <a:tr h="1307114">
                <a:tc>
                  <a:txBody>
                    <a:bodyPr/>
                    <a:lstStyle/>
                    <a:p>
                      <a:r>
                        <a:rPr lang="en-US" sz="2600" dirty="0"/>
                        <a:t>A=</a:t>
                      </a:r>
                    </a:p>
                  </a:txBody>
                  <a:tcPr marL="87086" marR="87086" marT="42863" marB="42863">
                    <a:lnL w="381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en-US" sz="1500" b="1" dirty="0">
                        <a:solidFill>
                          <a:srgbClr val="0000FF"/>
                        </a:solidFill>
                      </a:endParaRPr>
                    </a:p>
                  </a:txBody>
                  <a:tcPr marL="87086" marR="87086" marT="42863" marB="42863">
                    <a:lnL w="127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088149">
                <a:tc>
                  <a:txBody>
                    <a:bodyPr/>
                    <a:lstStyle/>
                    <a:p>
                      <a:r>
                        <a:rPr lang="en-US" sz="2600" dirty="0"/>
                        <a:t>L=</a:t>
                      </a:r>
                    </a:p>
                  </a:txBody>
                  <a:tcPr marL="87086" marR="87086" marT="42863" marB="42863">
                    <a:lnL w="381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tc>
                  <a:txBody>
                    <a:bodyPr/>
                    <a:lstStyle/>
                    <a:p>
                      <a:endParaRPr lang="en-US" sz="1500" b="1" dirty="0">
                        <a:solidFill>
                          <a:srgbClr val="0000FF"/>
                        </a:solidFill>
                      </a:endParaRPr>
                    </a:p>
                  </a:txBody>
                  <a:tcPr marL="87086" marR="87086" marT="42863" marB="42863">
                    <a:lnL w="127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27671" name="Title 1"/>
          <p:cNvSpPr>
            <a:spLocks noGrp="1"/>
          </p:cNvSpPr>
          <p:nvPr>
            <p:ph type="title"/>
          </p:nvPr>
        </p:nvSpPr>
        <p:spPr/>
        <p:txBody>
          <a:bodyPr/>
          <a:lstStyle/>
          <a:p>
            <a:r>
              <a:rPr lang="en-US" dirty="0"/>
              <a:t>IDEAL Model</a:t>
            </a:r>
          </a:p>
        </p:txBody>
      </p:sp>
      <p:sp>
        <p:nvSpPr>
          <p:cNvPr id="5" name="Slide Number Placeholder 4"/>
          <p:cNvSpPr>
            <a:spLocks noGrp="1"/>
          </p:cNvSpPr>
          <p:nvPr>
            <p:ph type="sldNum" sz="quarter" idx="14"/>
          </p:nvPr>
        </p:nvSpPr>
        <p:spPr/>
        <p:txBody>
          <a:bodyPr/>
          <a:lstStyle/>
          <a:p>
            <a:pPr>
              <a:defRPr/>
            </a:pPr>
            <a:fld id="{B2875EA6-579B-43B9-AC2D-22C1790D2F5F}" type="slidenum">
              <a:rPr lang="en-US" smtClean="0"/>
              <a:pPr>
                <a:defRPr/>
              </a:pPr>
              <a:t>221</a:t>
            </a:fld>
            <a:endParaRPr lang="en-US" dirty="0"/>
          </a:p>
        </p:txBody>
      </p:sp>
      <p:sp>
        <p:nvSpPr>
          <p:cNvPr id="7" name="TextBox 6"/>
          <p:cNvSpPr txBox="1"/>
          <p:nvPr/>
        </p:nvSpPr>
        <p:spPr>
          <a:xfrm>
            <a:off x="6234642" y="1374244"/>
            <a:ext cx="2765428" cy="487448"/>
          </a:xfrm>
          <a:prstGeom prst="rect">
            <a:avLst/>
          </a:prstGeom>
          <a:noFill/>
        </p:spPr>
        <p:txBody>
          <a:bodyPr wrap="square" lIns="86493" tIns="43247" rIns="86493" bIns="43247">
            <a:spAutoFit/>
          </a:bodyPr>
          <a:lstStyle/>
          <a:p>
            <a:pPr algn="ctr">
              <a:defRPr/>
            </a:pPr>
            <a:r>
              <a:rPr lang="en-US" sz="2600" dirty="0">
                <a:solidFill>
                  <a:srgbClr val="FF0000"/>
                </a:solidFill>
                <a:latin typeface="+mn-lt"/>
              </a:rPr>
              <a:t>Before you talk</a:t>
            </a:r>
          </a:p>
        </p:txBody>
      </p:sp>
      <p:sp>
        <p:nvSpPr>
          <p:cNvPr id="12" name="Rectangle 11"/>
          <p:cNvSpPr/>
          <p:nvPr/>
        </p:nvSpPr>
        <p:spPr>
          <a:xfrm>
            <a:off x="942975" y="1204913"/>
            <a:ext cx="6750050" cy="701675"/>
          </a:xfrm>
          <a:prstGeom prst="rect">
            <a:avLst/>
          </a:prstGeom>
          <a:noFill/>
        </p:spPr>
        <p:txBody>
          <a:bodyPr lIns="86493" tIns="43247" rIns="86493" bIns="43247">
            <a:spAutoFit/>
          </a:bodyPr>
          <a:lstStyle/>
          <a:p>
            <a:pPr>
              <a:defRPr/>
            </a:pPr>
            <a:r>
              <a:rPr lang="en-US" sz="2100" u="sng" dirty="0">
                <a:latin typeface="+mn-lt"/>
              </a:rPr>
              <a:t>IDENTIFY</a:t>
            </a:r>
            <a:r>
              <a:rPr lang="en-US" sz="2100" dirty="0">
                <a:latin typeface="+mn-lt"/>
              </a:rPr>
              <a:t> and understand the problem</a:t>
            </a:r>
          </a:p>
          <a:p>
            <a:pPr>
              <a:defRPr/>
            </a:pPr>
            <a:r>
              <a:rPr lang="en-US" b="1" dirty="0">
                <a:solidFill>
                  <a:srgbClr val="0000FF"/>
                </a:solidFill>
                <a:latin typeface="+mn-lt"/>
              </a:rPr>
              <a:t>Use the skills you have already learned</a:t>
            </a:r>
          </a:p>
        </p:txBody>
      </p:sp>
      <p:sp>
        <p:nvSpPr>
          <p:cNvPr id="13" name="Rectangle 12"/>
          <p:cNvSpPr/>
          <p:nvPr/>
        </p:nvSpPr>
        <p:spPr>
          <a:xfrm>
            <a:off x="942975" y="2087563"/>
            <a:ext cx="7402513" cy="979487"/>
          </a:xfrm>
          <a:prstGeom prst="rect">
            <a:avLst/>
          </a:prstGeom>
        </p:spPr>
        <p:txBody>
          <a:bodyPr lIns="86493" tIns="43247" rIns="86493" bIns="43247">
            <a:spAutoFit/>
          </a:bodyPr>
          <a:lstStyle/>
          <a:p>
            <a:pPr>
              <a:defRPr/>
            </a:pPr>
            <a:r>
              <a:rPr lang="en-US" sz="2100" u="sng" dirty="0">
                <a:latin typeface="+mn-lt"/>
              </a:rPr>
              <a:t>DESCRIBE</a:t>
            </a:r>
            <a:r>
              <a:rPr lang="en-US" sz="2100" dirty="0">
                <a:latin typeface="+mn-lt"/>
              </a:rPr>
              <a:t> the problem objectively and accurately</a:t>
            </a:r>
          </a:p>
          <a:p>
            <a:pPr>
              <a:defRPr/>
            </a:pPr>
            <a:r>
              <a:rPr lang="en-US" b="1" dirty="0">
                <a:solidFill>
                  <a:srgbClr val="0000FF"/>
                </a:solidFill>
                <a:latin typeface="+mn-lt"/>
              </a:rPr>
              <a:t>Just the facts</a:t>
            </a:r>
          </a:p>
          <a:p>
            <a:pPr>
              <a:defRPr/>
            </a:pPr>
            <a:r>
              <a:rPr lang="en-US" b="1" dirty="0">
                <a:solidFill>
                  <a:srgbClr val="0000FF"/>
                </a:solidFill>
                <a:latin typeface="+mn-lt"/>
              </a:rPr>
              <a:t>Minimize exaggeration</a:t>
            </a:r>
          </a:p>
        </p:txBody>
      </p:sp>
      <p:sp>
        <p:nvSpPr>
          <p:cNvPr id="14" name="Rectangle 13"/>
          <p:cNvSpPr/>
          <p:nvPr/>
        </p:nvSpPr>
        <p:spPr>
          <a:xfrm>
            <a:off x="942975" y="3016250"/>
            <a:ext cx="7910513" cy="965200"/>
          </a:xfrm>
          <a:prstGeom prst="rect">
            <a:avLst/>
          </a:prstGeom>
        </p:spPr>
        <p:txBody>
          <a:bodyPr lIns="86493" tIns="43247" rIns="86493" bIns="43247">
            <a:spAutoFit/>
          </a:bodyPr>
          <a:lstStyle/>
          <a:p>
            <a:pPr>
              <a:defRPr/>
            </a:pPr>
            <a:r>
              <a:rPr lang="en-US" sz="2100" u="sng" dirty="0">
                <a:latin typeface="+mn-lt"/>
              </a:rPr>
              <a:t>EXPRESS</a:t>
            </a:r>
            <a:r>
              <a:rPr lang="en-US" sz="2100" dirty="0">
                <a:latin typeface="+mn-lt"/>
              </a:rPr>
              <a:t> your concerns and how you feel </a:t>
            </a:r>
            <a:r>
              <a:rPr lang="en-US" sz="1500" dirty="0">
                <a:latin typeface="+mn-lt"/>
              </a:rPr>
              <a:t>(when appropriate)</a:t>
            </a:r>
          </a:p>
          <a:p>
            <a:pPr>
              <a:defRPr/>
            </a:pPr>
            <a:r>
              <a:rPr lang="en-US" b="1" dirty="0">
                <a:solidFill>
                  <a:srgbClr val="0000FF"/>
                </a:solidFill>
                <a:latin typeface="+mn-lt"/>
              </a:rPr>
              <a:t>“I” rather than “you”</a:t>
            </a:r>
          </a:p>
          <a:p>
            <a:pPr>
              <a:defRPr/>
            </a:pPr>
            <a:r>
              <a:rPr lang="en-US" b="1" dirty="0">
                <a:solidFill>
                  <a:srgbClr val="0000FF"/>
                </a:solidFill>
                <a:latin typeface="+mn-lt"/>
              </a:rPr>
              <a:t>Minimize exaggeration</a:t>
            </a:r>
          </a:p>
        </p:txBody>
      </p:sp>
      <p:sp>
        <p:nvSpPr>
          <p:cNvPr id="15" name="Rectangle 14"/>
          <p:cNvSpPr/>
          <p:nvPr/>
        </p:nvSpPr>
        <p:spPr>
          <a:xfrm>
            <a:off x="979489" y="3984625"/>
            <a:ext cx="7981632" cy="1319213"/>
          </a:xfrm>
          <a:prstGeom prst="rect">
            <a:avLst/>
          </a:prstGeom>
        </p:spPr>
        <p:txBody>
          <a:bodyPr wrap="square" lIns="86493" tIns="43247" rIns="86493" bIns="43247">
            <a:spAutoFit/>
          </a:bodyPr>
          <a:lstStyle/>
          <a:p>
            <a:pPr>
              <a:defRPr/>
            </a:pPr>
            <a:r>
              <a:rPr lang="en-US" sz="2100" u="sng" dirty="0">
                <a:latin typeface="+mn-lt"/>
              </a:rPr>
              <a:t>ASK</a:t>
            </a:r>
            <a:r>
              <a:rPr lang="en-US" sz="2100" dirty="0">
                <a:latin typeface="+mn-lt"/>
              </a:rPr>
              <a:t> the other person for his/her perspective and then </a:t>
            </a:r>
            <a:r>
              <a:rPr lang="en-US" sz="2100" u="sng" dirty="0">
                <a:latin typeface="+mn-lt"/>
              </a:rPr>
              <a:t>ASK</a:t>
            </a:r>
            <a:r>
              <a:rPr lang="en-US" sz="2100" dirty="0">
                <a:latin typeface="+mn-lt"/>
              </a:rPr>
              <a:t> for reasonable change</a:t>
            </a:r>
          </a:p>
          <a:p>
            <a:pPr>
              <a:defRPr/>
            </a:pPr>
            <a:r>
              <a:rPr lang="en-US" b="1" dirty="0">
                <a:solidFill>
                  <a:srgbClr val="0000FF"/>
                </a:solidFill>
                <a:latin typeface="+mn-lt"/>
              </a:rPr>
              <a:t>“What” and “How” questions, not “Why” questions</a:t>
            </a:r>
          </a:p>
          <a:p>
            <a:pPr>
              <a:defRPr/>
            </a:pPr>
            <a:r>
              <a:rPr lang="en-US" b="1" dirty="0">
                <a:solidFill>
                  <a:srgbClr val="0000FF"/>
                </a:solidFill>
                <a:latin typeface="+mn-lt"/>
              </a:rPr>
              <a:t>Work towards win-win</a:t>
            </a:r>
          </a:p>
        </p:txBody>
      </p:sp>
      <p:sp>
        <p:nvSpPr>
          <p:cNvPr id="16" name="Rectangle 15"/>
          <p:cNvSpPr/>
          <p:nvPr/>
        </p:nvSpPr>
        <p:spPr>
          <a:xfrm>
            <a:off x="942975" y="5316538"/>
            <a:ext cx="7583488" cy="1041400"/>
          </a:xfrm>
          <a:prstGeom prst="rect">
            <a:avLst/>
          </a:prstGeom>
        </p:spPr>
        <p:txBody>
          <a:bodyPr lIns="86493" tIns="43247" rIns="86493" bIns="43247">
            <a:spAutoFit/>
          </a:bodyPr>
          <a:lstStyle/>
          <a:p>
            <a:pPr>
              <a:defRPr/>
            </a:pPr>
            <a:r>
              <a:rPr lang="en-US" sz="2100" u="sng" dirty="0">
                <a:latin typeface="+mn-lt"/>
              </a:rPr>
              <a:t>LIST</a:t>
            </a:r>
            <a:r>
              <a:rPr lang="en-US" sz="2100" dirty="0">
                <a:latin typeface="+mn-lt"/>
              </a:rPr>
              <a:t> the positive outcomes that will occur if the person makes the agreed upon change</a:t>
            </a:r>
          </a:p>
          <a:p>
            <a:pPr>
              <a:defRPr/>
            </a:pPr>
            <a:r>
              <a:rPr lang="en-US" b="1" dirty="0">
                <a:solidFill>
                  <a:srgbClr val="0000FF"/>
                </a:solidFill>
                <a:latin typeface="+mn-lt"/>
              </a:rPr>
              <a:t>Start with positive and use negative, if necessary</a:t>
            </a:r>
          </a:p>
        </p:txBody>
      </p:sp>
      <p:pic>
        <p:nvPicPr>
          <p:cNvPr id="27679" name="Picture 5" descr="Assertive_Communication.png"/>
          <p:cNvPicPr>
            <a:picLocks noChangeAspect="1"/>
          </p:cNvPicPr>
          <p:nvPr/>
        </p:nvPicPr>
        <p:blipFill>
          <a:blip r:embed="rId3" cstate="print"/>
          <a:srcRect/>
          <a:stretch>
            <a:fillRect/>
          </a:stretch>
        </p:blipFill>
        <p:spPr bwMode="auto">
          <a:xfrm>
            <a:off x="414338" y="141288"/>
            <a:ext cx="685800" cy="825500"/>
          </a:xfrm>
          <a:prstGeom prst="rect">
            <a:avLst/>
          </a:prstGeom>
          <a:noFill/>
          <a:ln w="9525">
            <a:noFill/>
            <a:miter lim="800000"/>
            <a:headEnd/>
            <a:tailEnd/>
          </a:ln>
        </p:spPr>
      </p:pic>
      <p:sp>
        <p:nvSpPr>
          <p:cNvPr id="17" name="Rectangle 1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9" presetClass="emph" presetSubtype="0" grpId="1" nodeType="withEffect">
                                  <p:stCondLst>
                                    <p:cond delay="0"/>
                                  </p:stCondLst>
                                  <p:childTnLst>
                                    <p:set>
                                      <p:cBhvr rctx="PPT">
                                        <p:cTn id="16" dur="indefinite"/>
                                        <p:tgtEl>
                                          <p:spTgt spid="12"/>
                                        </p:tgtEl>
                                        <p:attrNameLst>
                                          <p:attrName>style.opacity</p:attrName>
                                        </p:attrNameLst>
                                      </p:cBhvr>
                                      <p:to>
                                        <p:strVal val="0.15"/>
                                      </p:to>
                                    </p:set>
                                    <p:animEffect filter="image" prLst="opacity: 0.15">
                                      <p:cBhvr rctx="IE">
                                        <p:cTn id="17" dur="indefinite"/>
                                        <p:tgtEl>
                                          <p:spTgt spid="12"/>
                                        </p:tgtEl>
                                      </p:cBhvr>
                                    </p:animEffect>
                                  </p:childTnLst>
                                </p:cTn>
                              </p:par>
                              <p:par>
                                <p:cTn id="18" presetID="9" presetClass="emph" presetSubtype="0" grpId="1" nodeType="withEffect">
                                  <p:stCondLst>
                                    <p:cond delay="0"/>
                                  </p:stCondLst>
                                  <p:childTnLst>
                                    <p:set>
                                      <p:cBhvr rctx="PPT">
                                        <p:cTn id="19" dur="indefinite"/>
                                        <p:tgtEl>
                                          <p:spTgt spid="7"/>
                                        </p:tgtEl>
                                        <p:attrNameLst>
                                          <p:attrName>style.opacity</p:attrName>
                                        </p:attrNameLst>
                                      </p:cBhvr>
                                      <p:to>
                                        <p:strVal val="0.15"/>
                                      </p:to>
                                    </p:set>
                                    <p:animEffect filter="image" prLst="opacity: 0.15">
                                      <p:cBhvr rctx="IE">
                                        <p:cTn id="20" dur="indefinite"/>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9" presetClass="emph" presetSubtype="0" grpId="1" nodeType="withEffect">
                                  <p:stCondLst>
                                    <p:cond delay="0"/>
                                  </p:stCondLst>
                                  <p:childTnLst>
                                    <p:set>
                                      <p:cBhvr rctx="PPT">
                                        <p:cTn id="26" dur="indefinite"/>
                                        <p:tgtEl>
                                          <p:spTgt spid="13"/>
                                        </p:tgtEl>
                                        <p:attrNameLst>
                                          <p:attrName>style.opacity</p:attrName>
                                        </p:attrNameLst>
                                      </p:cBhvr>
                                      <p:to>
                                        <p:strVal val="0.15"/>
                                      </p:to>
                                    </p:set>
                                    <p:animEffect filter="image" prLst="opacity: 0.15">
                                      <p:cBhvr rctx="IE">
                                        <p:cTn id="27" dur="indefinite"/>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9" presetClass="emph" presetSubtype="0" grpId="1" nodeType="withEffect">
                                  <p:stCondLst>
                                    <p:cond delay="0"/>
                                  </p:stCondLst>
                                  <p:childTnLst>
                                    <p:set>
                                      <p:cBhvr rctx="PPT">
                                        <p:cTn id="33" dur="indefinite"/>
                                        <p:tgtEl>
                                          <p:spTgt spid="14"/>
                                        </p:tgtEl>
                                        <p:attrNameLst>
                                          <p:attrName>style.opacity</p:attrName>
                                        </p:attrNameLst>
                                      </p:cBhvr>
                                      <p:to>
                                        <p:strVal val="0.15"/>
                                      </p:to>
                                    </p:set>
                                    <p:animEffect filter="image" prLst="opacity: 0.15">
                                      <p:cBhvr rctx="IE">
                                        <p:cTn id="34" dur="indefinite"/>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9" presetClass="emph" presetSubtype="0" grpId="1" nodeType="withEffect">
                                  <p:stCondLst>
                                    <p:cond delay="0"/>
                                  </p:stCondLst>
                                  <p:childTnLst>
                                    <p:set>
                                      <p:cBhvr rctx="PPT">
                                        <p:cTn id="40" dur="indefinite"/>
                                        <p:tgtEl>
                                          <p:spTgt spid="15"/>
                                        </p:tgtEl>
                                        <p:attrNameLst>
                                          <p:attrName>style.opacity</p:attrName>
                                        </p:attrNameLst>
                                      </p:cBhvr>
                                      <p:to>
                                        <p:strVal val="0.15"/>
                                      </p:to>
                                    </p:set>
                                    <p:animEffect filter="image" prLst="opacity: 0.15">
                                      <p:cBhvr rctx="IE">
                                        <p:cTn id="41"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2" grpId="0"/>
      <p:bldP spid="12" grpId="1"/>
      <p:bldP spid="13" grpId="0"/>
      <p:bldP spid="13" grpId="1"/>
      <p:bldP spid="14" grpId="0"/>
      <p:bldP spid="14" grpId="1"/>
      <p:bldP spid="15" grpId="0"/>
      <p:bldP spid="15" grpId="1"/>
      <p:bldP spid="16" grpId="0"/>
    </p:bld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23"/>
          <p:cNvSpPr/>
          <p:nvPr/>
        </p:nvSpPr>
        <p:spPr>
          <a:xfrm>
            <a:off x="130388" y="3010958"/>
            <a:ext cx="8830733" cy="945621"/>
          </a:xfrm>
          <a:prstGeom prst="rect">
            <a:avLst/>
          </a:prstGeom>
          <a:solidFill>
            <a:srgbClr val="A8ECFF"/>
          </a:solidFill>
          <a:ln>
            <a:solidFill>
              <a:srgbClr val="A8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50711" y="5291667"/>
            <a:ext cx="8830733" cy="1055159"/>
          </a:xfrm>
          <a:prstGeom prst="rect">
            <a:avLst/>
          </a:prstGeom>
          <a:solidFill>
            <a:srgbClr val="A8ECFF"/>
          </a:solidFill>
          <a:ln>
            <a:solidFill>
              <a:srgbClr val="A8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52400" y="1204913"/>
            <a:ext cx="8830733" cy="894820"/>
          </a:xfrm>
          <a:prstGeom prst="rect">
            <a:avLst/>
          </a:prstGeom>
          <a:solidFill>
            <a:srgbClr val="A8ECFF"/>
          </a:solidFill>
          <a:ln>
            <a:solidFill>
              <a:srgbClr val="A8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624606308"/>
              </p:ext>
            </p:extLst>
          </p:nvPr>
        </p:nvGraphicFramePr>
        <p:xfrm>
          <a:off x="144463" y="725488"/>
          <a:ext cx="8853714" cy="5643562"/>
        </p:xfrm>
        <a:graphic>
          <a:graphicData uri="http://schemas.openxmlformats.org/drawingml/2006/table">
            <a:tbl>
              <a:tblPr firstRow="1" bandRow="1">
                <a:tableStyleId>{5C22544A-7EE6-4342-B048-85BDC9FD1C3A}</a:tableStyleId>
              </a:tblPr>
              <a:tblGrid>
                <a:gridCol w="823602">
                  <a:extLst>
                    <a:ext uri="{9D8B030D-6E8A-4147-A177-3AD203B41FA5}">
                      <a16:colId xmlns:a16="http://schemas.microsoft.com/office/drawing/2014/main" val="20000"/>
                    </a:ext>
                  </a:extLst>
                </a:gridCol>
                <a:gridCol w="8030112">
                  <a:extLst>
                    <a:ext uri="{9D8B030D-6E8A-4147-A177-3AD203B41FA5}">
                      <a16:colId xmlns:a16="http://schemas.microsoft.com/office/drawing/2014/main" val="20001"/>
                    </a:ext>
                  </a:extLst>
                </a:gridCol>
              </a:tblGrid>
              <a:tr h="466350">
                <a:tc gridSpan="2">
                  <a:txBody>
                    <a:bodyPr/>
                    <a:lstStyle/>
                    <a:p>
                      <a:pPr algn="ctr"/>
                      <a:endParaRPr lang="en-US" sz="2300" dirty="0">
                        <a:solidFill>
                          <a:schemeClr val="tx1"/>
                        </a:solidFill>
                      </a:endParaRPr>
                    </a:p>
                  </a:txBody>
                  <a:tcPr marL="87086" marR="87086" marT="42863" marB="42863">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10000"/>
                  </a:ext>
                </a:extLst>
              </a:tr>
              <a:tr h="847618">
                <a:tc>
                  <a:txBody>
                    <a:bodyPr/>
                    <a:lstStyle/>
                    <a:p>
                      <a:r>
                        <a:rPr lang="en-US" sz="2600" dirty="0"/>
                        <a:t>I =</a:t>
                      </a:r>
                    </a:p>
                  </a:txBody>
                  <a:tcPr marL="87086" marR="87086" marT="42863" marB="42863">
                    <a:lnL w="381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1"/>
                      </a:solidFill>
                      <a:prstDash val="sysDash"/>
                      <a:round/>
                      <a:headEnd type="none" w="med" len="med"/>
                      <a:tailEnd type="none" w="med" len="med"/>
                    </a:lnB>
                    <a:noFill/>
                  </a:tcPr>
                </a:tc>
                <a:tc>
                  <a:txBody>
                    <a:bodyPr/>
                    <a:lstStyle/>
                    <a:p>
                      <a:endParaRPr lang="en-US" sz="1500" b="1" dirty="0">
                        <a:solidFill>
                          <a:srgbClr val="0000FF"/>
                        </a:solidFill>
                      </a:endParaRPr>
                    </a:p>
                  </a:txBody>
                  <a:tcPr marL="87086" marR="87086" marT="42863" marB="42863">
                    <a:lnL w="127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10001"/>
                  </a:ext>
                </a:extLst>
              </a:tr>
              <a:tr h="963788">
                <a:tc>
                  <a:txBody>
                    <a:bodyPr/>
                    <a:lstStyle/>
                    <a:p>
                      <a:r>
                        <a:rPr lang="en-US" sz="2600" dirty="0"/>
                        <a:t>D=</a:t>
                      </a:r>
                    </a:p>
                  </a:txBody>
                  <a:tcPr marL="87086" marR="87086" marT="42863" marB="42863">
                    <a:lnL w="381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chemeClr val="tx1"/>
                      </a:solidFill>
                      <a:prstDash val="sysDash"/>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en-US" sz="1500" b="1" dirty="0">
                        <a:solidFill>
                          <a:srgbClr val="0000FF"/>
                        </a:solidFill>
                      </a:endParaRPr>
                    </a:p>
                  </a:txBody>
                  <a:tcPr marL="87086" marR="87086" marT="42863" marB="42863">
                    <a:lnL w="127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tx1"/>
                      </a:solidFill>
                      <a:prstDash val="sysDash"/>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70543">
                <a:tc>
                  <a:txBody>
                    <a:bodyPr/>
                    <a:lstStyle/>
                    <a:p>
                      <a:r>
                        <a:rPr lang="en-US" sz="2600" dirty="0"/>
                        <a:t>E=</a:t>
                      </a:r>
                    </a:p>
                  </a:txBody>
                  <a:tcPr marL="87086" marR="87086" marT="42863" marB="42863">
                    <a:lnL w="381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sz="1500" b="1" dirty="0">
                        <a:solidFill>
                          <a:srgbClr val="0000FF"/>
                        </a:solidFill>
                      </a:endParaRPr>
                    </a:p>
                  </a:txBody>
                  <a:tcPr marL="87086" marR="87086" marT="42863" marB="42863">
                    <a:lnL w="127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3"/>
                  </a:ext>
                </a:extLst>
              </a:tr>
              <a:tr h="1307114">
                <a:tc>
                  <a:txBody>
                    <a:bodyPr/>
                    <a:lstStyle/>
                    <a:p>
                      <a:r>
                        <a:rPr lang="en-US" sz="2600" dirty="0"/>
                        <a:t>A=</a:t>
                      </a:r>
                    </a:p>
                  </a:txBody>
                  <a:tcPr marL="87086" marR="87086" marT="42863" marB="42863">
                    <a:lnL w="381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en-US" sz="1500" b="1" dirty="0">
                        <a:solidFill>
                          <a:srgbClr val="0000FF"/>
                        </a:solidFill>
                      </a:endParaRPr>
                    </a:p>
                  </a:txBody>
                  <a:tcPr marL="87086" marR="87086" marT="42863" marB="42863">
                    <a:lnL w="127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088149">
                <a:tc>
                  <a:txBody>
                    <a:bodyPr/>
                    <a:lstStyle/>
                    <a:p>
                      <a:r>
                        <a:rPr lang="en-US" sz="2600" dirty="0"/>
                        <a:t>L=</a:t>
                      </a:r>
                    </a:p>
                  </a:txBody>
                  <a:tcPr marL="87086" marR="87086" marT="42863" marB="42863">
                    <a:lnL w="381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tc>
                  <a:txBody>
                    <a:bodyPr/>
                    <a:lstStyle/>
                    <a:p>
                      <a:endParaRPr lang="en-US" sz="1500" b="1" dirty="0">
                        <a:solidFill>
                          <a:srgbClr val="0000FF"/>
                        </a:solidFill>
                      </a:endParaRPr>
                    </a:p>
                  </a:txBody>
                  <a:tcPr marL="87086" marR="87086" marT="42863" marB="42863">
                    <a:lnL w="127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27671" name="Title 1"/>
          <p:cNvSpPr>
            <a:spLocks noGrp="1"/>
          </p:cNvSpPr>
          <p:nvPr>
            <p:ph type="title"/>
          </p:nvPr>
        </p:nvSpPr>
        <p:spPr/>
        <p:txBody>
          <a:bodyPr/>
          <a:lstStyle/>
          <a:p>
            <a:r>
              <a:rPr lang="en-US" dirty="0"/>
              <a:t>IDEAL Model</a:t>
            </a:r>
            <a:r>
              <a:rPr lang="en-US" sz="1800" dirty="0"/>
              <a:t> (continued)</a:t>
            </a:r>
            <a:endParaRPr lang="en-US" dirty="0"/>
          </a:p>
        </p:txBody>
      </p:sp>
      <p:sp>
        <p:nvSpPr>
          <p:cNvPr id="5" name="Slide Number Placeholder 4"/>
          <p:cNvSpPr>
            <a:spLocks noGrp="1"/>
          </p:cNvSpPr>
          <p:nvPr>
            <p:ph type="sldNum" sz="quarter" idx="14"/>
          </p:nvPr>
        </p:nvSpPr>
        <p:spPr/>
        <p:txBody>
          <a:bodyPr/>
          <a:lstStyle/>
          <a:p>
            <a:pPr>
              <a:defRPr/>
            </a:pPr>
            <a:fld id="{B2875EA6-579B-43B9-AC2D-22C1790D2F5F}" type="slidenum">
              <a:rPr lang="en-US" smtClean="0"/>
              <a:pPr>
                <a:defRPr/>
              </a:pPr>
              <a:t>222</a:t>
            </a:fld>
            <a:endParaRPr lang="en-US" dirty="0"/>
          </a:p>
        </p:txBody>
      </p:sp>
      <p:sp>
        <p:nvSpPr>
          <p:cNvPr id="7" name="TextBox 6"/>
          <p:cNvSpPr txBox="1"/>
          <p:nvPr/>
        </p:nvSpPr>
        <p:spPr>
          <a:xfrm>
            <a:off x="6180664" y="1340372"/>
            <a:ext cx="2822582" cy="487448"/>
          </a:xfrm>
          <a:prstGeom prst="rect">
            <a:avLst/>
          </a:prstGeom>
          <a:noFill/>
        </p:spPr>
        <p:txBody>
          <a:bodyPr wrap="square" lIns="86493" tIns="43247" rIns="86493" bIns="43247">
            <a:spAutoFit/>
          </a:bodyPr>
          <a:lstStyle/>
          <a:p>
            <a:pPr algn="ctr">
              <a:defRPr/>
            </a:pPr>
            <a:r>
              <a:rPr lang="en-US" sz="2600" dirty="0">
                <a:solidFill>
                  <a:srgbClr val="FF0000"/>
                </a:solidFill>
                <a:latin typeface="+mn-lt"/>
              </a:rPr>
              <a:t>Before you talk</a:t>
            </a:r>
          </a:p>
        </p:txBody>
      </p:sp>
      <p:sp>
        <p:nvSpPr>
          <p:cNvPr id="12" name="Rectangle 11"/>
          <p:cNvSpPr/>
          <p:nvPr/>
        </p:nvSpPr>
        <p:spPr>
          <a:xfrm>
            <a:off x="942975" y="1204913"/>
            <a:ext cx="6750050" cy="701675"/>
          </a:xfrm>
          <a:prstGeom prst="rect">
            <a:avLst/>
          </a:prstGeom>
        </p:spPr>
        <p:txBody>
          <a:bodyPr lIns="86493" tIns="43247" rIns="86493" bIns="43247">
            <a:spAutoFit/>
          </a:bodyPr>
          <a:lstStyle/>
          <a:p>
            <a:pPr>
              <a:defRPr/>
            </a:pPr>
            <a:r>
              <a:rPr lang="en-US" sz="2100" u="sng" dirty="0">
                <a:latin typeface="+mn-lt"/>
              </a:rPr>
              <a:t>IDENTIFY</a:t>
            </a:r>
            <a:r>
              <a:rPr lang="en-US" sz="2100" dirty="0">
                <a:latin typeface="+mn-lt"/>
              </a:rPr>
              <a:t> and understand the problem</a:t>
            </a:r>
          </a:p>
          <a:p>
            <a:pPr>
              <a:defRPr/>
            </a:pPr>
            <a:r>
              <a:rPr lang="en-US" b="1" dirty="0">
                <a:solidFill>
                  <a:srgbClr val="0000FF"/>
                </a:solidFill>
                <a:latin typeface="+mn-lt"/>
              </a:rPr>
              <a:t>Use the skills you have already learned</a:t>
            </a:r>
          </a:p>
        </p:txBody>
      </p:sp>
      <p:sp>
        <p:nvSpPr>
          <p:cNvPr id="13" name="Rectangle 12"/>
          <p:cNvSpPr/>
          <p:nvPr/>
        </p:nvSpPr>
        <p:spPr>
          <a:xfrm>
            <a:off x="942975" y="2087563"/>
            <a:ext cx="7402513" cy="979487"/>
          </a:xfrm>
          <a:prstGeom prst="rect">
            <a:avLst/>
          </a:prstGeom>
        </p:spPr>
        <p:txBody>
          <a:bodyPr lIns="86493" tIns="43247" rIns="86493" bIns="43247">
            <a:spAutoFit/>
          </a:bodyPr>
          <a:lstStyle/>
          <a:p>
            <a:pPr>
              <a:defRPr/>
            </a:pPr>
            <a:r>
              <a:rPr lang="en-US" sz="2100" u="sng" dirty="0">
                <a:latin typeface="+mn-lt"/>
              </a:rPr>
              <a:t>DESCRIBE</a:t>
            </a:r>
            <a:r>
              <a:rPr lang="en-US" sz="2100" dirty="0">
                <a:latin typeface="+mn-lt"/>
              </a:rPr>
              <a:t> the problem objectively and accurately</a:t>
            </a:r>
          </a:p>
          <a:p>
            <a:pPr>
              <a:defRPr/>
            </a:pPr>
            <a:r>
              <a:rPr lang="en-US" b="1" dirty="0">
                <a:solidFill>
                  <a:srgbClr val="0000FF"/>
                </a:solidFill>
                <a:latin typeface="+mn-lt"/>
              </a:rPr>
              <a:t>Just the facts</a:t>
            </a:r>
          </a:p>
          <a:p>
            <a:pPr>
              <a:defRPr/>
            </a:pPr>
            <a:r>
              <a:rPr lang="en-US" b="1" dirty="0">
                <a:solidFill>
                  <a:srgbClr val="0000FF"/>
                </a:solidFill>
                <a:latin typeface="+mn-lt"/>
              </a:rPr>
              <a:t>Minimize exaggeration</a:t>
            </a:r>
          </a:p>
        </p:txBody>
      </p:sp>
      <p:sp>
        <p:nvSpPr>
          <p:cNvPr id="14" name="Rectangle 13"/>
          <p:cNvSpPr/>
          <p:nvPr/>
        </p:nvSpPr>
        <p:spPr>
          <a:xfrm>
            <a:off x="942975" y="3016250"/>
            <a:ext cx="7910513" cy="965200"/>
          </a:xfrm>
          <a:prstGeom prst="rect">
            <a:avLst/>
          </a:prstGeom>
        </p:spPr>
        <p:txBody>
          <a:bodyPr lIns="86493" tIns="43247" rIns="86493" bIns="43247">
            <a:spAutoFit/>
          </a:bodyPr>
          <a:lstStyle/>
          <a:p>
            <a:pPr>
              <a:defRPr/>
            </a:pPr>
            <a:r>
              <a:rPr lang="en-US" sz="2100" u="sng" dirty="0">
                <a:latin typeface="+mn-lt"/>
              </a:rPr>
              <a:t>EXPRESS</a:t>
            </a:r>
            <a:r>
              <a:rPr lang="en-US" sz="2100" dirty="0">
                <a:latin typeface="+mn-lt"/>
              </a:rPr>
              <a:t> your concerns and how you feel </a:t>
            </a:r>
            <a:r>
              <a:rPr lang="en-US" sz="1500" dirty="0">
                <a:latin typeface="+mn-lt"/>
              </a:rPr>
              <a:t>(when appropriate)</a:t>
            </a:r>
          </a:p>
          <a:p>
            <a:pPr>
              <a:defRPr/>
            </a:pPr>
            <a:r>
              <a:rPr lang="en-US" b="1" dirty="0">
                <a:solidFill>
                  <a:srgbClr val="0000FF"/>
                </a:solidFill>
                <a:latin typeface="+mn-lt"/>
              </a:rPr>
              <a:t>“I” rather than “you”</a:t>
            </a:r>
          </a:p>
          <a:p>
            <a:pPr>
              <a:defRPr/>
            </a:pPr>
            <a:r>
              <a:rPr lang="en-US" b="1" dirty="0">
                <a:solidFill>
                  <a:srgbClr val="0000FF"/>
                </a:solidFill>
                <a:latin typeface="+mn-lt"/>
              </a:rPr>
              <a:t>Minimize exaggeration</a:t>
            </a:r>
          </a:p>
        </p:txBody>
      </p:sp>
      <p:sp>
        <p:nvSpPr>
          <p:cNvPr id="15" name="Rectangle 14"/>
          <p:cNvSpPr/>
          <p:nvPr/>
        </p:nvSpPr>
        <p:spPr>
          <a:xfrm>
            <a:off x="979489" y="3984625"/>
            <a:ext cx="7890192" cy="1319213"/>
          </a:xfrm>
          <a:prstGeom prst="rect">
            <a:avLst/>
          </a:prstGeom>
        </p:spPr>
        <p:txBody>
          <a:bodyPr wrap="square" lIns="86493" tIns="43247" rIns="86493" bIns="43247">
            <a:spAutoFit/>
          </a:bodyPr>
          <a:lstStyle/>
          <a:p>
            <a:pPr>
              <a:defRPr/>
            </a:pPr>
            <a:r>
              <a:rPr lang="en-US" sz="2100" u="sng" dirty="0">
                <a:latin typeface="+mn-lt"/>
              </a:rPr>
              <a:t>ASK</a:t>
            </a:r>
            <a:r>
              <a:rPr lang="en-US" sz="2100" dirty="0">
                <a:latin typeface="+mn-lt"/>
              </a:rPr>
              <a:t> the other person for his/her perspective and then </a:t>
            </a:r>
            <a:r>
              <a:rPr lang="en-US" sz="2100" u="sng" dirty="0">
                <a:latin typeface="+mn-lt"/>
              </a:rPr>
              <a:t>ASK</a:t>
            </a:r>
            <a:r>
              <a:rPr lang="en-US" sz="2100" dirty="0">
                <a:latin typeface="+mn-lt"/>
              </a:rPr>
              <a:t> for reasonable change</a:t>
            </a:r>
          </a:p>
          <a:p>
            <a:pPr>
              <a:defRPr/>
            </a:pPr>
            <a:r>
              <a:rPr lang="en-US" b="1" dirty="0">
                <a:solidFill>
                  <a:srgbClr val="0000FF"/>
                </a:solidFill>
                <a:latin typeface="+mn-lt"/>
              </a:rPr>
              <a:t>“What” and “How” questions, not “Why” questions</a:t>
            </a:r>
          </a:p>
          <a:p>
            <a:pPr>
              <a:defRPr/>
            </a:pPr>
            <a:r>
              <a:rPr lang="en-US" b="1" dirty="0">
                <a:solidFill>
                  <a:srgbClr val="0000FF"/>
                </a:solidFill>
                <a:latin typeface="+mn-lt"/>
              </a:rPr>
              <a:t>Work towards win-win</a:t>
            </a:r>
          </a:p>
        </p:txBody>
      </p:sp>
      <p:sp>
        <p:nvSpPr>
          <p:cNvPr id="16" name="Rectangle 15"/>
          <p:cNvSpPr/>
          <p:nvPr/>
        </p:nvSpPr>
        <p:spPr>
          <a:xfrm>
            <a:off x="942975" y="5316538"/>
            <a:ext cx="7583488" cy="1041400"/>
          </a:xfrm>
          <a:prstGeom prst="rect">
            <a:avLst/>
          </a:prstGeom>
        </p:spPr>
        <p:txBody>
          <a:bodyPr lIns="86493" tIns="43247" rIns="86493" bIns="43247">
            <a:spAutoFit/>
          </a:bodyPr>
          <a:lstStyle/>
          <a:p>
            <a:pPr>
              <a:defRPr/>
            </a:pPr>
            <a:r>
              <a:rPr lang="en-US" sz="2100" u="sng" dirty="0">
                <a:latin typeface="+mn-lt"/>
              </a:rPr>
              <a:t>LIST</a:t>
            </a:r>
            <a:r>
              <a:rPr lang="en-US" sz="2100" dirty="0">
                <a:latin typeface="+mn-lt"/>
              </a:rPr>
              <a:t> the positive outcomes that will occur if the person makes the agreed upon change</a:t>
            </a:r>
          </a:p>
          <a:p>
            <a:pPr>
              <a:defRPr/>
            </a:pPr>
            <a:r>
              <a:rPr lang="en-US" b="1" dirty="0">
                <a:solidFill>
                  <a:srgbClr val="0000FF"/>
                </a:solidFill>
                <a:latin typeface="+mn-lt"/>
              </a:rPr>
              <a:t>Start with positive and use negative, if necessary</a:t>
            </a:r>
          </a:p>
        </p:txBody>
      </p:sp>
      <p:pic>
        <p:nvPicPr>
          <p:cNvPr id="27679" name="Picture 5" descr="Assertive_Communication.png"/>
          <p:cNvPicPr>
            <a:picLocks noChangeAspect="1"/>
          </p:cNvPicPr>
          <p:nvPr/>
        </p:nvPicPr>
        <p:blipFill>
          <a:blip r:embed="rId3" cstate="print"/>
          <a:srcRect/>
          <a:stretch>
            <a:fillRect/>
          </a:stretch>
        </p:blipFill>
        <p:spPr bwMode="auto">
          <a:xfrm>
            <a:off x="414338" y="141288"/>
            <a:ext cx="685800" cy="825500"/>
          </a:xfrm>
          <a:prstGeom prst="rect">
            <a:avLst/>
          </a:prstGeom>
          <a:noFill/>
          <a:ln w="9525">
            <a:noFill/>
            <a:miter lim="800000"/>
            <a:headEnd/>
            <a:tailEnd/>
          </a:ln>
        </p:spPr>
      </p:pic>
      <p:sp>
        <p:nvSpPr>
          <p:cNvPr id="17" name="Rectangle 1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9" presetClass="emph" presetSubtype="0" grpId="1" nodeType="withEffect">
                                  <p:stCondLst>
                                    <p:cond delay="0"/>
                                  </p:stCondLst>
                                  <p:childTnLst>
                                    <p:set>
                                      <p:cBhvr rctx="PPT">
                                        <p:cTn id="16" dur="indefinite"/>
                                        <p:tgtEl>
                                          <p:spTgt spid="12"/>
                                        </p:tgtEl>
                                        <p:attrNameLst>
                                          <p:attrName>style.opacity</p:attrName>
                                        </p:attrNameLst>
                                      </p:cBhvr>
                                      <p:to>
                                        <p:strVal val="0.15"/>
                                      </p:to>
                                    </p:set>
                                    <p:animEffect filter="image" prLst="opacity: 0.15">
                                      <p:cBhvr rctx="IE">
                                        <p:cTn id="17" dur="indefinite"/>
                                        <p:tgtEl>
                                          <p:spTgt spid="12"/>
                                        </p:tgtEl>
                                      </p:cBhvr>
                                    </p:animEffect>
                                  </p:childTnLst>
                                </p:cTn>
                              </p:par>
                              <p:par>
                                <p:cTn id="18" presetID="9" presetClass="emph" presetSubtype="0" grpId="1" nodeType="withEffect">
                                  <p:stCondLst>
                                    <p:cond delay="0"/>
                                  </p:stCondLst>
                                  <p:childTnLst>
                                    <p:set>
                                      <p:cBhvr rctx="PPT">
                                        <p:cTn id="19" dur="indefinite"/>
                                        <p:tgtEl>
                                          <p:spTgt spid="7"/>
                                        </p:tgtEl>
                                        <p:attrNameLst>
                                          <p:attrName>style.opacity</p:attrName>
                                        </p:attrNameLst>
                                      </p:cBhvr>
                                      <p:to>
                                        <p:strVal val="0.15"/>
                                      </p:to>
                                    </p:set>
                                    <p:animEffect filter="image" prLst="opacity: 0.15">
                                      <p:cBhvr rctx="IE">
                                        <p:cTn id="20" dur="indefinite"/>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9" presetClass="emph" presetSubtype="0" grpId="1" nodeType="withEffect">
                                  <p:stCondLst>
                                    <p:cond delay="0"/>
                                  </p:stCondLst>
                                  <p:childTnLst>
                                    <p:set>
                                      <p:cBhvr rctx="PPT">
                                        <p:cTn id="26" dur="indefinite"/>
                                        <p:tgtEl>
                                          <p:spTgt spid="13"/>
                                        </p:tgtEl>
                                        <p:attrNameLst>
                                          <p:attrName>style.opacity</p:attrName>
                                        </p:attrNameLst>
                                      </p:cBhvr>
                                      <p:to>
                                        <p:strVal val="0.15"/>
                                      </p:to>
                                    </p:set>
                                    <p:animEffect filter="image" prLst="opacity: 0.15">
                                      <p:cBhvr rctx="IE">
                                        <p:cTn id="27" dur="indefinite"/>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9" presetClass="emph" presetSubtype="0" grpId="1" nodeType="withEffect">
                                  <p:stCondLst>
                                    <p:cond delay="0"/>
                                  </p:stCondLst>
                                  <p:childTnLst>
                                    <p:set>
                                      <p:cBhvr rctx="PPT">
                                        <p:cTn id="33" dur="indefinite"/>
                                        <p:tgtEl>
                                          <p:spTgt spid="14"/>
                                        </p:tgtEl>
                                        <p:attrNameLst>
                                          <p:attrName>style.opacity</p:attrName>
                                        </p:attrNameLst>
                                      </p:cBhvr>
                                      <p:to>
                                        <p:strVal val="0.15"/>
                                      </p:to>
                                    </p:set>
                                    <p:animEffect filter="image" prLst="opacity: 0.15">
                                      <p:cBhvr rctx="IE">
                                        <p:cTn id="34" dur="indefinite"/>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9" presetClass="emph" presetSubtype="0" grpId="1" nodeType="withEffect">
                                  <p:stCondLst>
                                    <p:cond delay="0"/>
                                  </p:stCondLst>
                                  <p:childTnLst>
                                    <p:set>
                                      <p:cBhvr rctx="PPT">
                                        <p:cTn id="40" dur="indefinite"/>
                                        <p:tgtEl>
                                          <p:spTgt spid="15"/>
                                        </p:tgtEl>
                                        <p:attrNameLst>
                                          <p:attrName>style.opacity</p:attrName>
                                        </p:attrNameLst>
                                      </p:cBhvr>
                                      <p:to>
                                        <p:strVal val="0.15"/>
                                      </p:to>
                                    </p:set>
                                    <p:animEffect filter="image" prLst="opacity: 0.15">
                                      <p:cBhvr rctx="IE">
                                        <p:cTn id="41"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2" grpId="0"/>
      <p:bldP spid="12" grpId="1"/>
      <p:bldP spid="13" grpId="0"/>
      <p:bldP spid="13" grpId="1"/>
      <p:bldP spid="14" grpId="0"/>
      <p:bldP spid="14" grpId="1"/>
      <p:bldP spid="15" grpId="0"/>
      <p:bldP spid="15" grpId="1"/>
      <p:bldP spid="16"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0FA1160-C7AC-425D-B545-6F4E1B4D44FD}" type="slidenum">
              <a:rPr lang="en-US" smtClean="0"/>
              <a:pPr>
                <a:defRPr/>
              </a:pPr>
              <a:t>223</a:t>
            </a:fld>
            <a:endParaRPr lang="en-US" dirty="0"/>
          </a:p>
        </p:txBody>
      </p:sp>
      <p:sp>
        <p:nvSpPr>
          <p:cNvPr id="28676" name="Title 1"/>
          <p:cNvSpPr>
            <a:spLocks noGrp="1"/>
          </p:cNvSpPr>
          <p:nvPr>
            <p:ph type="title"/>
          </p:nvPr>
        </p:nvSpPr>
        <p:spPr/>
        <p:txBody>
          <a:bodyPr/>
          <a:lstStyle/>
          <a:p>
            <a:r>
              <a:rPr lang="en-US" dirty="0"/>
              <a:t>Workbook Activity (pages 86-87):</a:t>
            </a:r>
            <a:br>
              <a:rPr lang="en-US" dirty="0"/>
            </a:br>
            <a:r>
              <a:rPr lang="en-US" dirty="0"/>
              <a:t>IDEAL Model</a:t>
            </a:r>
          </a:p>
        </p:txBody>
      </p:sp>
      <p:pic>
        <p:nvPicPr>
          <p:cNvPr id="28677" name="Picture 5" descr="Assertive_Communication.png"/>
          <p:cNvPicPr>
            <a:picLocks noChangeAspect="1"/>
          </p:cNvPicPr>
          <p:nvPr/>
        </p:nvPicPr>
        <p:blipFill>
          <a:blip r:embed="rId3" cstate="print"/>
          <a:srcRect/>
          <a:stretch>
            <a:fillRect/>
          </a:stretch>
        </p:blipFill>
        <p:spPr bwMode="auto">
          <a:xfrm>
            <a:off x="414338" y="141288"/>
            <a:ext cx="685800" cy="825500"/>
          </a:xfrm>
          <a:prstGeom prst="rect">
            <a:avLst/>
          </a:prstGeom>
          <a:noFill/>
          <a:ln w="9525">
            <a:noFill/>
            <a:miter lim="800000"/>
            <a:headEnd/>
            <a:tailEnd/>
          </a:ln>
        </p:spPr>
      </p:pic>
      <p:pic>
        <p:nvPicPr>
          <p:cNvPr id="3" name="Picture 2"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4707" t="31563" r="6800" b="22962"/>
          <a:stretch/>
        </p:blipFill>
        <p:spPr>
          <a:xfrm>
            <a:off x="461023" y="1375576"/>
            <a:ext cx="3902294" cy="5088834"/>
          </a:xfrm>
          <a:prstGeom prst="rect">
            <a:avLst/>
          </a:prstGeom>
        </p:spPr>
      </p:pic>
      <p:pic>
        <p:nvPicPr>
          <p:cNvPr id="2" name="Picture 1" descr="D - TLR Review CSF2_TeenCurriculum_ParticipantGuideV3_0 3_AUG15.pptx - PowerPoint"/>
          <p:cNvPicPr>
            <a:picLocks noChangeAspect="1"/>
          </p:cNvPicPr>
          <p:nvPr/>
        </p:nvPicPr>
        <p:blipFill rotWithShape="1">
          <a:blip r:embed="rId5">
            <a:extLst>
              <a:ext uri="{28A0092B-C50C-407E-A947-70E740481C1C}">
                <a14:useLocalDpi xmlns:a14="http://schemas.microsoft.com/office/drawing/2010/main" val="0"/>
              </a:ext>
            </a:extLst>
          </a:blip>
          <a:srcRect l="25154" t="31453" r="6800" b="22849"/>
          <a:stretch/>
        </p:blipFill>
        <p:spPr>
          <a:xfrm>
            <a:off x="4831080" y="1375576"/>
            <a:ext cx="3817167" cy="5088834"/>
          </a:xfrm>
          <a:prstGeom prst="rect">
            <a:avLst/>
          </a:prstGeom>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17071554-456A-451A-B615-781D0F4A374B}" type="slidenum">
              <a:rPr lang="en-US" smtClean="0"/>
              <a:pPr>
                <a:defRPr/>
              </a:pPr>
              <a:t>224</a:t>
            </a:fld>
            <a:endParaRPr lang="en-US" dirty="0"/>
          </a:p>
        </p:txBody>
      </p:sp>
      <p:sp>
        <p:nvSpPr>
          <p:cNvPr id="29700" name="Title 1"/>
          <p:cNvSpPr>
            <a:spLocks noGrp="1"/>
          </p:cNvSpPr>
          <p:nvPr>
            <p:ph type="title"/>
          </p:nvPr>
        </p:nvSpPr>
        <p:spPr/>
        <p:txBody>
          <a:bodyPr/>
          <a:lstStyle/>
          <a:p>
            <a:r>
              <a:rPr lang="en-US" dirty="0"/>
              <a:t>Workbook Activity (page 88):</a:t>
            </a:r>
            <a:br>
              <a:rPr lang="en-US" dirty="0"/>
            </a:br>
            <a:r>
              <a:rPr lang="en-US" dirty="0"/>
              <a:t>Make it Personal</a:t>
            </a:r>
          </a:p>
        </p:txBody>
      </p:sp>
      <p:pic>
        <p:nvPicPr>
          <p:cNvPr id="29701" name="Picture 5" descr="Assertive_Communication.png"/>
          <p:cNvPicPr>
            <a:picLocks noChangeAspect="1"/>
          </p:cNvPicPr>
          <p:nvPr/>
        </p:nvPicPr>
        <p:blipFill>
          <a:blip r:embed="rId3" cstate="print"/>
          <a:srcRect/>
          <a:stretch>
            <a:fillRect/>
          </a:stretch>
        </p:blipFill>
        <p:spPr bwMode="auto">
          <a:xfrm>
            <a:off x="414338" y="141288"/>
            <a:ext cx="685800" cy="825500"/>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4930" t="31567" r="6800" b="22849"/>
          <a:stretch/>
        </p:blipFill>
        <p:spPr>
          <a:xfrm>
            <a:off x="2671203" y="1417320"/>
            <a:ext cx="3828781" cy="5021351"/>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5"/>
          <p:cNvSpPr>
            <a:spLocks noGrp="1"/>
          </p:cNvSpPr>
          <p:nvPr>
            <p:ph type="title"/>
          </p:nvPr>
        </p:nvSpPr>
        <p:spPr/>
        <p:txBody>
          <a:bodyPr/>
          <a:lstStyle/>
          <a:p>
            <a:r>
              <a:rPr lang="en-US" altLang="en-US" dirty="0"/>
              <a:t>16) EP/ACR Cover Page</a:t>
            </a:r>
          </a:p>
        </p:txBody>
      </p:sp>
      <p:sp>
        <p:nvSpPr>
          <p:cNvPr id="7" name="Slide Number Placeholder 6"/>
          <p:cNvSpPr>
            <a:spLocks noGrp="1"/>
          </p:cNvSpPr>
          <p:nvPr>
            <p:ph type="sldNum" sz="quarter" idx="14"/>
          </p:nvPr>
        </p:nvSpPr>
        <p:spPr/>
        <p:txBody>
          <a:bodyPr/>
          <a:lstStyle/>
          <a:p>
            <a:pPr>
              <a:defRPr/>
            </a:pPr>
            <a:fld id="{8B59CE52-349E-4626-91D1-91FE5125325E}" type="slidenum">
              <a:rPr lang="en-US" smtClean="0"/>
              <a:pPr>
                <a:defRPr/>
              </a:pPr>
              <a:t>225</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16) EP/ACR Key Terms</a:t>
            </a:r>
          </a:p>
        </p:txBody>
      </p:sp>
      <p:sp>
        <p:nvSpPr>
          <p:cNvPr id="7" name="Slide Number Placeholder 6"/>
          <p:cNvSpPr>
            <a:spLocks noGrp="1"/>
          </p:cNvSpPr>
          <p:nvPr>
            <p:ph type="sldNum" sz="quarter" idx="14"/>
          </p:nvPr>
        </p:nvSpPr>
        <p:spPr/>
        <p:txBody>
          <a:bodyPr/>
          <a:lstStyle/>
          <a:p>
            <a:pPr>
              <a:defRPr/>
            </a:pPr>
            <a:fld id="{5FA241CC-D7E3-420D-B414-8209C8861EA6}" type="slidenum">
              <a:rPr lang="en-US" smtClean="0"/>
              <a:pPr>
                <a:defRPr/>
              </a:pPr>
              <a:t>226</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Workbook Activity (page 89):</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82FFADBC-E181-47FF-8CBB-CC3E0941CAD0}" type="slidenum">
              <a:rPr lang="en-US" smtClean="0"/>
              <a:pPr>
                <a:defRPr/>
              </a:pPr>
              <a:t>227</a:t>
            </a:fld>
            <a:endParaRPr lang="en-US" dirty="0"/>
          </a:p>
        </p:txBody>
      </p:sp>
      <p:pic>
        <p:nvPicPr>
          <p:cNvPr id="14341" name="Picture 5" descr="HTGS.png"/>
          <p:cNvPicPr>
            <a:picLocks noChangeAspect="1"/>
          </p:cNvPicPr>
          <p:nvPr/>
        </p:nvPicPr>
        <p:blipFill>
          <a:blip r:embed="rId3" cstate="print"/>
          <a:srcRect/>
          <a:stretch>
            <a:fillRect/>
          </a:stretch>
        </p:blipFill>
        <p:spPr bwMode="auto">
          <a:xfrm>
            <a:off x="412750" y="131763"/>
            <a:ext cx="684213" cy="822325"/>
          </a:xfrm>
          <a:prstGeom prst="rect">
            <a:avLst/>
          </a:prstGeom>
          <a:noFill/>
          <a:ln w="9525">
            <a:noFill/>
            <a:miter lim="800000"/>
            <a:headEnd/>
            <a:tailEnd/>
          </a:ln>
        </p:spPr>
      </p:pic>
      <p:pic>
        <p:nvPicPr>
          <p:cNvPr id="5" name="Picture 4"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6049" t="31453" r="5457" b="22963"/>
          <a:stretch/>
        </p:blipFill>
        <p:spPr>
          <a:xfrm>
            <a:off x="2685681" y="1460090"/>
            <a:ext cx="3809975" cy="4980359"/>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5"/>
          <p:cNvSpPr>
            <a:spLocks noGrp="1"/>
          </p:cNvSpPr>
          <p:nvPr>
            <p:ph type="title"/>
          </p:nvPr>
        </p:nvSpPr>
        <p:spPr/>
        <p:txBody>
          <a:bodyPr/>
          <a:lstStyle/>
          <a:p>
            <a:r>
              <a:rPr lang="en-US" altLang="en-US" dirty="0"/>
              <a:t>Effective Praise</a:t>
            </a:r>
          </a:p>
        </p:txBody>
      </p:sp>
      <p:sp>
        <p:nvSpPr>
          <p:cNvPr id="4" name="Slide Number Placeholder 3"/>
          <p:cNvSpPr>
            <a:spLocks noGrp="1"/>
          </p:cNvSpPr>
          <p:nvPr>
            <p:ph type="sldNum" sz="quarter" idx="14"/>
          </p:nvPr>
        </p:nvSpPr>
        <p:spPr/>
        <p:txBody>
          <a:bodyPr/>
          <a:lstStyle/>
          <a:p>
            <a:pPr>
              <a:defRPr/>
            </a:pPr>
            <a:fld id="{D1CF11FE-BE45-415A-B116-66ADBD6D6EE7}" type="slidenum">
              <a:rPr lang="en-US" smtClean="0"/>
              <a:pPr>
                <a:defRPr/>
              </a:pPr>
              <a:t>228</a:t>
            </a:fld>
            <a:endParaRPr lang="en-US" dirty="0"/>
          </a:p>
        </p:txBody>
      </p:sp>
      <p:pic>
        <p:nvPicPr>
          <p:cNvPr id="14340" name="Picture 7" descr="S:\0Resilience\Army\MRT V 3.0 Devel\Final\Icons\ACR.png"/>
          <p:cNvPicPr>
            <a:picLocks noChangeAspect="1" noChangeArrowheads="1"/>
          </p:cNvPicPr>
          <p:nvPr/>
        </p:nvPicPr>
        <p:blipFill>
          <a:blip r:embed="rId3" cstate="print"/>
          <a:srcRect/>
          <a:stretch>
            <a:fillRect/>
          </a:stretch>
        </p:blipFill>
        <p:spPr bwMode="auto">
          <a:xfrm>
            <a:off x="2860675" y="1828800"/>
            <a:ext cx="3417888" cy="4114800"/>
          </a:xfrm>
          <a:prstGeom prst="rect">
            <a:avLst/>
          </a:prstGeom>
          <a:noFill/>
          <a:ln w="9525">
            <a:noFill/>
            <a:miter lim="800000"/>
            <a:headEnd/>
            <a:tailEnd/>
          </a:ln>
        </p:spPr>
      </p:pic>
      <p:pic>
        <p:nvPicPr>
          <p:cNvPr id="14342" name="Picture 5" descr="ACR.png"/>
          <p:cNvPicPr>
            <a:picLocks noChangeAspect="1"/>
          </p:cNvPicPr>
          <p:nvPr/>
        </p:nvPicPr>
        <p:blipFill>
          <a:blip r:embed="rId4" cstate="print"/>
          <a:srcRect/>
          <a:stretch>
            <a:fillRect/>
          </a:stretch>
        </p:blipFill>
        <p:spPr bwMode="auto">
          <a:xfrm>
            <a:off x="457200" y="128588"/>
            <a:ext cx="684213" cy="822325"/>
          </a:xfrm>
          <a:prstGeom prst="rect">
            <a:avLst/>
          </a:prstGeom>
          <a:noFill/>
          <a:ln w="9525">
            <a:noFill/>
            <a:miter lim="800000"/>
            <a:headEnd/>
            <a:tailEnd/>
          </a:ln>
        </p:spPr>
      </p:pic>
      <p:sp>
        <p:nvSpPr>
          <p:cNvPr id="14" name="Rounded Rectangle 13"/>
          <p:cNvSpPr/>
          <p:nvPr/>
        </p:nvSpPr>
        <p:spPr>
          <a:xfrm>
            <a:off x="3165989" y="931606"/>
            <a:ext cx="2819400" cy="366252"/>
          </a:xfrm>
          <a:prstGeom prst="roundRect">
            <a:avLst/>
          </a:prstGeom>
          <a:solidFill>
            <a:srgbClr val="00B05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r>
              <a:rPr lang="en-US" sz="1900" dirty="0"/>
              <a:t>Connection</a:t>
            </a:r>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pPr>
              <a:defRPr/>
            </a:pPr>
            <a:fld id="{CE269362-7C9B-4DE3-AD29-C3717BB66159}" type="slidenum">
              <a:rPr lang="en-US" smtClean="0"/>
              <a:pPr>
                <a:defRPr/>
              </a:pPr>
              <a:t>229</a:t>
            </a:fld>
            <a:endParaRPr lang="en-US" dirty="0"/>
          </a:p>
        </p:txBody>
      </p:sp>
      <p:pic>
        <p:nvPicPr>
          <p:cNvPr id="15364" name="Picture 5" descr="ACR.png"/>
          <p:cNvPicPr>
            <a:picLocks noChangeAspect="1"/>
          </p:cNvPicPr>
          <p:nvPr/>
        </p:nvPicPr>
        <p:blipFill>
          <a:blip r:embed="rId3" cstate="print"/>
          <a:srcRect/>
          <a:stretch>
            <a:fillRect/>
          </a:stretch>
        </p:blipFill>
        <p:spPr bwMode="auto">
          <a:xfrm>
            <a:off x="457200" y="128588"/>
            <a:ext cx="684213" cy="822325"/>
          </a:xfrm>
          <a:prstGeom prst="rect">
            <a:avLst/>
          </a:prstGeom>
          <a:noFill/>
          <a:ln w="9525">
            <a:noFill/>
            <a:miter lim="800000"/>
            <a:headEnd/>
            <a:tailEnd/>
          </a:ln>
        </p:spPr>
      </p:pic>
      <p:sp>
        <p:nvSpPr>
          <p:cNvPr id="11" name="Text Placeholder 2"/>
          <p:cNvSpPr>
            <a:spLocks noGrp="1"/>
          </p:cNvSpPr>
          <p:nvPr>
            <p:ph type="body" sz="quarter" idx="12"/>
          </p:nvPr>
        </p:nvSpPr>
        <p:spPr>
          <a:xfrm>
            <a:off x="304800" y="1371600"/>
            <a:ext cx="8816975" cy="1143000"/>
          </a:xfrm>
        </p:spPr>
        <p:txBody>
          <a:bodyPr/>
          <a:lstStyle/>
          <a:p>
            <a:r>
              <a:rPr lang="en-US" dirty="0"/>
              <a:t>I am the captain of my basketball team and lately we have been struggling to come together as a team. Last night at our game things finally went right!</a:t>
            </a:r>
          </a:p>
          <a:p>
            <a:endParaRPr lang="en-US" dirty="0"/>
          </a:p>
          <a:p>
            <a:pPr>
              <a:buFont typeface="Wingdings" pitchFamily="2" charset="2"/>
              <a:buNone/>
            </a:pPr>
            <a:endParaRPr lang="en-US" dirty="0"/>
          </a:p>
          <a:p>
            <a:endParaRPr lang="en-US" dirty="0"/>
          </a:p>
          <a:p>
            <a:endParaRPr lang="en-US" dirty="0"/>
          </a:p>
          <a:p>
            <a:endParaRPr lang="en-US" dirty="0"/>
          </a:p>
          <a:p>
            <a:endParaRPr lang="en-US" dirty="0"/>
          </a:p>
          <a:p>
            <a:pPr>
              <a:buFont typeface="Wingdings" pitchFamily="2" charset="2"/>
              <a:buNone/>
            </a:pPr>
            <a:endParaRPr lang="en-US" dirty="0"/>
          </a:p>
          <a:p>
            <a:pPr lvl="1">
              <a:spcBef>
                <a:spcPts val="313"/>
              </a:spcBef>
              <a:buFont typeface="Arial" pitchFamily="34" charset="0"/>
              <a:buNone/>
            </a:pPr>
            <a:endParaRPr lang="en-US" sz="2400" dirty="0"/>
          </a:p>
        </p:txBody>
      </p:sp>
      <p:sp>
        <p:nvSpPr>
          <p:cNvPr id="15373" name="Title 6"/>
          <p:cNvSpPr>
            <a:spLocks noGrp="1"/>
          </p:cNvSpPr>
          <p:nvPr>
            <p:ph type="title"/>
          </p:nvPr>
        </p:nvSpPr>
        <p:spPr/>
        <p:txBody>
          <a:bodyPr/>
          <a:lstStyle/>
          <a:p>
            <a:r>
              <a:rPr lang="en-US" dirty="0"/>
              <a:t>Effective Praise</a:t>
            </a:r>
          </a:p>
        </p:txBody>
      </p:sp>
      <p:grpSp>
        <p:nvGrpSpPr>
          <p:cNvPr id="3" name="Group 10"/>
          <p:cNvGrpSpPr>
            <a:grpSpLocks/>
          </p:cNvGrpSpPr>
          <p:nvPr/>
        </p:nvGrpSpPr>
        <p:grpSpPr bwMode="auto">
          <a:xfrm>
            <a:off x="2998153" y="2853077"/>
            <a:ext cx="3155950" cy="3290015"/>
            <a:chOff x="1117635" y="1978025"/>
            <a:chExt cx="3155915" cy="3543946"/>
          </a:xfrm>
        </p:grpSpPr>
        <p:sp>
          <p:nvSpPr>
            <p:cNvPr id="19" name="TextBox 18"/>
            <p:cNvSpPr txBox="1"/>
            <p:nvPr/>
          </p:nvSpPr>
          <p:spPr>
            <a:xfrm>
              <a:off x="1117635" y="5124133"/>
              <a:ext cx="3120990" cy="397838"/>
            </a:xfrm>
            <a:prstGeom prst="rect">
              <a:avLst/>
            </a:prstGeom>
            <a:noFill/>
          </p:spPr>
          <p:txBody>
            <a:bodyPr>
              <a:spAutoFit/>
            </a:bodyPr>
            <a:lstStyle/>
            <a:p>
              <a:pPr algn="ctr">
                <a:defRPr/>
              </a:pPr>
              <a:r>
                <a:rPr lang="en-US" b="1" dirty="0">
                  <a:latin typeface="+mn-lt"/>
                </a:rPr>
                <a:t>Effective Praise</a:t>
              </a:r>
            </a:p>
          </p:txBody>
        </p:sp>
        <p:grpSp>
          <p:nvGrpSpPr>
            <p:cNvPr id="4" name="Group 10"/>
            <p:cNvGrpSpPr>
              <a:grpSpLocks/>
            </p:cNvGrpSpPr>
            <p:nvPr/>
          </p:nvGrpSpPr>
          <p:grpSpPr bwMode="auto">
            <a:xfrm>
              <a:off x="1162050" y="1978025"/>
              <a:ext cx="3111500" cy="3111500"/>
              <a:chOff x="1162050" y="1978025"/>
              <a:chExt cx="3111500" cy="3111500"/>
            </a:xfrm>
          </p:grpSpPr>
          <p:pic>
            <p:nvPicPr>
              <p:cNvPr id="22" name="Picture 7" descr="Movie Icon"/>
              <p:cNvPicPr>
                <a:picLocks noChangeAspect="1" noChangeArrowheads="1"/>
              </p:cNvPicPr>
              <p:nvPr/>
            </p:nvPicPr>
            <p:blipFill>
              <a:blip r:embed="rId4" cstate="print"/>
              <a:srcRect/>
              <a:stretch>
                <a:fillRect/>
              </a:stretch>
            </p:blipFill>
            <p:spPr bwMode="auto">
              <a:xfrm>
                <a:off x="1162050" y="1978025"/>
                <a:ext cx="3111500" cy="3111500"/>
              </a:xfrm>
              <a:prstGeom prst="rect">
                <a:avLst/>
              </a:prstGeom>
              <a:noFill/>
              <a:ln w="9525">
                <a:noFill/>
                <a:miter lim="800000"/>
                <a:headEnd/>
                <a:tailEnd/>
              </a:ln>
            </p:spPr>
          </p:pic>
          <p:sp>
            <p:nvSpPr>
              <p:cNvPr id="23" name="Rectangle 22"/>
              <p:cNvSpPr/>
              <p:nvPr/>
            </p:nvSpPr>
            <p:spPr>
              <a:xfrm>
                <a:off x="1625630" y="3686003"/>
                <a:ext cx="2105001" cy="9444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1" name="TextBox 20"/>
            <p:cNvSpPr txBox="1"/>
            <p:nvPr/>
          </p:nvSpPr>
          <p:spPr>
            <a:xfrm>
              <a:off x="1639916" y="3865373"/>
              <a:ext cx="2046265" cy="585728"/>
            </a:xfrm>
            <a:prstGeom prst="rect">
              <a:avLst/>
            </a:prstGeom>
            <a:noFill/>
          </p:spPr>
          <p:txBody>
            <a:bodyPr anchor="ctr">
              <a:spAutoFit/>
            </a:bodyPr>
            <a:lstStyle/>
            <a:p>
              <a:pPr algn="ctr">
                <a:defRPr/>
              </a:pPr>
              <a:r>
                <a:rPr lang="en-US" sz="3200" b="1" dirty="0">
                  <a:solidFill>
                    <a:schemeClr val="bg1"/>
                  </a:solidFill>
                  <a:latin typeface="+mn-lt"/>
                </a:rPr>
                <a:t>DEMO</a:t>
              </a:r>
            </a:p>
          </p:txBody>
        </p:sp>
      </p:grpSp>
      <p:sp>
        <p:nvSpPr>
          <p:cNvPr id="13" name="Rectangle 12"/>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5"/>
          <p:cNvSpPr>
            <a:spLocks noGrp="1"/>
          </p:cNvSpPr>
          <p:nvPr>
            <p:ph type="title"/>
          </p:nvPr>
        </p:nvSpPr>
        <p:spPr>
          <a:xfrm>
            <a:off x="0" y="-15875"/>
            <a:ext cx="9144000" cy="1143000"/>
          </a:xfrm>
        </p:spPr>
        <p:txBody>
          <a:bodyPr/>
          <a:lstStyle/>
          <a:p>
            <a:r>
              <a:rPr lang="en-US" altLang="en-US" dirty="0"/>
              <a:t>Workbook Activity (page 10):</a:t>
            </a:r>
            <a:br>
              <a:rPr lang="en-US" altLang="en-US" dirty="0"/>
            </a:br>
            <a:r>
              <a:rPr lang="en-US" altLang="en-US" dirty="0"/>
              <a:t>What is my goal?</a:t>
            </a:r>
          </a:p>
        </p:txBody>
      </p:sp>
      <p:pic>
        <p:nvPicPr>
          <p:cNvPr id="7" name="Picture 2" descr="S:\0Resilience\Army\MRT V 3.0 Devel\Final\Icons\Goal_Setting.png"/>
          <p:cNvPicPr>
            <a:picLocks noChangeAspect="1" noChangeArrowheads="1"/>
          </p:cNvPicPr>
          <p:nvPr/>
        </p:nvPicPr>
        <p:blipFill>
          <a:blip r:embed="rId3" cstate="print"/>
          <a:srcRect/>
          <a:stretch>
            <a:fillRect/>
          </a:stretch>
        </p:blipFill>
        <p:spPr bwMode="auto">
          <a:xfrm>
            <a:off x="475298" y="140970"/>
            <a:ext cx="685800" cy="825500"/>
          </a:xfrm>
          <a:prstGeom prst="rect">
            <a:avLst/>
          </a:prstGeom>
          <a:noFill/>
          <a:ln w="9525">
            <a:noFill/>
            <a:miter lim="800000"/>
            <a:headEnd/>
            <a:tailEnd/>
          </a:ln>
        </p:spPr>
      </p:pic>
      <p:sp>
        <p:nvSpPr>
          <p:cNvPr id="10" name="Slide Number Placeholder 9"/>
          <p:cNvSpPr>
            <a:spLocks noGrp="1"/>
          </p:cNvSpPr>
          <p:nvPr>
            <p:ph type="sldNum" sz="quarter" idx="14"/>
          </p:nvPr>
        </p:nvSpPr>
        <p:spPr>
          <a:xfrm>
            <a:off x="8252352" y="6356350"/>
            <a:ext cx="762000" cy="365125"/>
          </a:xfrm>
        </p:spPr>
        <p:txBody>
          <a:bodyPr/>
          <a:lstStyle/>
          <a:p>
            <a:pPr>
              <a:defRPr/>
            </a:pPr>
            <a:fld id="{6D4870BB-2748-4209-9644-DBFDF7DFFE84}" type="slidenum">
              <a:rPr lang="en-US" smtClean="0"/>
              <a:pPr>
                <a:defRPr/>
              </a:pPr>
              <a:t>23</a:t>
            </a:fld>
            <a:endParaRPr lang="en-US" dirty="0"/>
          </a:p>
        </p:txBody>
      </p:sp>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11" name="Picture 10" descr="B - reviewed CSF2_TeenCurriculum_2HRWORKSHOP_ParticipantGuideV2_1 2_AUG14 V4_1.pptx - PowerPoint"/>
          <p:cNvPicPr>
            <a:picLocks noChangeAspect="1"/>
          </p:cNvPicPr>
          <p:nvPr/>
        </p:nvPicPr>
        <p:blipFill rotWithShape="1">
          <a:blip r:embed="rId4">
            <a:extLst>
              <a:ext uri="{28A0092B-C50C-407E-A947-70E740481C1C}">
                <a14:useLocalDpi xmlns:a14="http://schemas.microsoft.com/office/drawing/2010/main" val="0"/>
              </a:ext>
            </a:extLst>
          </a:blip>
          <a:srcRect l="33755" t="25391" r="19486" b="10144"/>
          <a:stretch/>
        </p:blipFill>
        <p:spPr>
          <a:xfrm>
            <a:off x="2676524" y="1357744"/>
            <a:ext cx="3813102" cy="4998606"/>
          </a:xfrm>
          <a:prstGeom prst="rect">
            <a:avLst/>
          </a:prstGeom>
        </p:spPr>
      </p:pic>
      <p:sp>
        <p:nvSpPr>
          <p:cNvPr id="12" name="Rectangle 11"/>
          <p:cNvSpPr/>
          <p:nvPr/>
        </p:nvSpPr>
        <p:spPr>
          <a:xfrm>
            <a:off x="2713038" y="3323645"/>
            <a:ext cx="3748087" cy="16141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pPr>
              <a:defRPr/>
            </a:pPr>
            <a:fld id="{CE269362-7C9B-4DE3-AD29-C3717BB66159}" type="slidenum">
              <a:rPr lang="en-US" smtClean="0"/>
              <a:pPr>
                <a:defRPr/>
              </a:pPr>
              <a:t>230</a:t>
            </a:fld>
            <a:endParaRPr lang="en-US" dirty="0"/>
          </a:p>
        </p:txBody>
      </p:sp>
      <p:pic>
        <p:nvPicPr>
          <p:cNvPr id="15364" name="Picture 5" descr="ACR.png"/>
          <p:cNvPicPr>
            <a:picLocks noChangeAspect="1"/>
          </p:cNvPicPr>
          <p:nvPr/>
        </p:nvPicPr>
        <p:blipFill>
          <a:blip r:embed="rId3" cstate="print"/>
          <a:srcRect/>
          <a:stretch>
            <a:fillRect/>
          </a:stretch>
        </p:blipFill>
        <p:spPr bwMode="auto">
          <a:xfrm>
            <a:off x="457200" y="128588"/>
            <a:ext cx="684213" cy="822325"/>
          </a:xfrm>
          <a:prstGeom prst="rect">
            <a:avLst/>
          </a:prstGeom>
          <a:noFill/>
          <a:ln w="9525">
            <a:noFill/>
            <a:miter lim="800000"/>
            <a:headEnd/>
            <a:tailEnd/>
          </a:ln>
        </p:spPr>
      </p:pic>
      <p:grpSp>
        <p:nvGrpSpPr>
          <p:cNvPr id="5" name="Group 4"/>
          <p:cNvGrpSpPr/>
          <p:nvPr/>
        </p:nvGrpSpPr>
        <p:grpSpPr>
          <a:xfrm>
            <a:off x="304800" y="1521576"/>
            <a:ext cx="8740775" cy="1524000"/>
            <a:chOff x="304800" y="1521576"/>
            <a:chExt cx="8740775" cy="1524000"/>
          </a:xfrm>
        </p:grpSpPr>
        <p:sp>
          <p:nvSpPr>
            <p:cNvPr id="17" name="Rounded Rectangle 16"/>
            <p:cNvSpPr/>
            <p:nvPr/>
          </p:nvSpPr>
          <p:spPr>
            <a:xfrm>
              <a:off x="327025" y="1521576"/>
              <a:ext cx="8534400" cy="1524000"/>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dirty="0"/>
            </a:p>
          </p:txBody>
        </p:sp>
        <p:sp>
          <p:nvSpPr>
            <p:cNvPr id="12" name="Text Placeholder 2"/>
            <p:cNvSpPr txBox="1">
              <a:spLocks/>
            </p:cNvSpPr>
            <p:nvPr/>
          </p:nvSpPr>
          <p:spPr bwMode="auto">
            <a:xfrm>
              <a:off x="304800" y="1521576"/>
              <a:ext cx="8740775" cy="1219200"/>
            </a:xfrm>
            <a:prstGeom prst="rect">
              <a:avLst/>
            </a:prstGeom>
            <a:noFill/>
            <a:ln w="9525">
              <a:noFill/>
              <a:miter lim="800000"/>
              <a:headEnd/>
              <a:tailEnd/>
            </a:ln>
          </p:spPr>
          <p:txBody>
            <a:bodyPr lIns="96340" tIns="48171" rIns="96340" bIns="48171"/>
            <a:lstStyle/>
            <a:p>
              <a:pPr marL="360042" eaLnBrk="0" hangingPunct="0">
                <a:lnSpc>
                  <a:spcPct val="150000"/>
                </a:lnSpc>
                <a:spcBef>
                  <a:spcPts val="0"/>
                </a:spcBef>
                <a:defRPr/>
              </a:pPr>
              <a:r>
                <a:rPr lang="en-US" sz="2800" dirty="0">
                  <a:latin typeface="Verdana" pitchFamily="34" charset="0"/>
                  <a:cs typeface="+mn-cs"/>
                </a:rPr>
                <a:t>Effective Praise names the specific strategy, effort, or skill that led to the good outcome.</a:t>
              </a:r>
              <a:endParaRPr lang="en-US" sz="2400" dirty="0">
                <a:latin typeface="Verdana" pitchFamily="34" charset="0"/>
                <a:cs typeface="+mn-cs"/>
              </a:endParaRPr>
            </a:p>
          </p:txBody>
        </p:sp>
      </p:grpSp>
      <p:cxnSp>
        <p:nvCxnSpPr>
          <p:cNvPr id="13" name="Straight Connector 12"/>
          <p:cNvCxnSpPr/>
          <p:nvPr/>
        </p:nvCxnSpPr>
        <p:spPr>
          <a:xfrm>
            <a:off x="5587998" y="2088838"/>
            <a:ext cx="297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36599" y="2723839"/>
            <a:ext cx="2514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a:spLocks noChangeArrowheads="1"/>
          </p:cNvSpPr>
          <p:nvPr/>
        </p:nvSpPr>
        <p:spPr bwMode="auto">
          <a:xfrm>
            <a:off x="381000" y="3483108"/>
            <a:ext cx="4800600" cy="1277938"/>
          </a:xfrm>
          <a:prstGeom prst="rect">
            <a:avLst/>
          </a:prstGeom>
          <a:noFill/>
          <a:ln w="9525">
            <a:noFill/>
            <a:miter lim="800000"/>
            <a:headEnd/>
            <a:tailEnd/>
          </a:ln>
        </p:spPr>
        <p:txBody>
          <a:bodyPr>
            <a:spAutoFit/>
          </a:bodyPr>
          <a:lstStyle/>
          <a:p>
            <a:pPr marL="358775" indent="-358775" eaLnBrk="0" hangingPunct="0">
              <a:spcBef>
                <a:spcPct val="20000"/>
              </a:spcBef>
              <a:buFont typeface="Wingdings" pitchFamily="2" charset="2"/>
              <a:buChar char="§"/>
            </a:pPr>
            <a:r>
              <a:rPr lang="en-US" sz="2400" dirty="0">
                <a:latin typeface="Verdana" pitchFamily="34" charset="0"/>
              </a:rPr>
              <a:t>Effective Praise:</a:t>
            </a:r>
          </a:p>
          <a:p>
            <a:pPr marL="779463" lvl="1" indent="-298450" eaLnBrk="0" hangingPunct="0">
              <a:spcBef>
                <a:spcPts val="313"/>
              </a:spcBef>
              <a:buFont typeface="Arial" pitchFamily="34" charset="0"/>
              <a:buChar char="–"/>
            </a:pPr>
            <a:r>
              <a:rPr lang="en-US" sz="2400" dirty="0">
                <a:latin typeface="Verdana" pitchFamily="34" charset="0"/>
              </a:rPr>
              <a:t>Builds Optimism</a:t>
            </a:r>
          </a:p>
          <a:p>
            <a:pPr marL="779463" lvl="1" indent="-298450" eaLnBrk="0" hangingPunct="0">
              <a:spcBef>
                <a:spcPts val="313"/>
              </a:spcBef>
              <a:buFont typeface="Arial" pitchFamily="34" charset="0"/>
              <a:buChar char="–"/>
            </a:pPr>
            <a:r>
              <a:rPr lang="en-US" sz="2400" dirty="0">
                <a:latin typeface="Verdana" pitchFamily="34" charset="0"/>
              </a:rPr>
              <a:t>Enables winning streaks</a:t>
            </a:r>
          </a:p>
        </p:txBody>
      </p:sp>
      <p:sp>
        <p:nvSpPr>
          <p:cNvPr id="16" name="TextBox 15"/>
          <p:cNvSpPr txBox="1"/>
          <p:nvPr/>
        </p:nvSpPr>
        <p:spPr>
          <a:xfrm>
            <a:off x="914400" y="4676702"/>
            <a:ext cx="4191000" cy="585788"/>
          </a:xfrm>
          <a:prstGeom prst="rect">
            <a:avLst/>
          </a:prstGeom>
          <a:noFill/>
        </p:spPr>
        <p:txBody>
          <a:bodyPr>
            <a:spAutoFit/>
          </a:bodyPr>
          <a:lstStyle/>
          <a:p>
            <a:pPr algn="ctr">
              <a:defRPr/>
            </a:pPr>
            <a:r>
              <a:rPr lang="en-US" sz="3200" dirty="0">
                <a:solidFill>
                  <a:srgbClr val="FF0000"/>
                </a:solidFill>
                <a:latin typeface="+mn-lt"/>
              </a:rPr>
              <a:t>Builds confidence</a:t>
            </a:r>
          </a:p>
        </p:txBody>
      </p:sp>
      <p:sp>
        <p:nvSpPr>
          <p:cNvPr id="15373" name="Title 6"/>
          <p:cNvSpPr>
            <a:spLocks noGrp="1"/>
          </p:cNvSpPr>
          <p:nvPr>
            <p:ph type="title"/>
          </p:nvPr>
        </p:nvSpPr>
        <p:spPr/>
        <p:txBody>
          <a:bodyPr/>
          <a:lstStyle/>
          <a:p>
            <a:r>
              <a:rPr lang="en-US" dirty="0"/>
              <a:t>Effective Praise</a:t>
            </a:r>
          </a:p>
        </p:txBody>
      </p:sp>
      <p:sp>
        <p:nvSpPr>
          <p:cNvPr id="18" name="Rectangle 1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36285" y="1388534"/>
            <a:ext cx="8494448" cy="476703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8" name="Text Placeholder 2"/>
          <p:cNvSpPr txBox="1">
            <a:spLocks/>
          </p:cNvSpPr>
          <p:nvPr/>
        </p:nvSpPr>
        <p:spPr bwMode="auto">
          <a:xfrm>
            <a:off x="781581" y="1775353"/>
            <a:ext cx="7555596" cy="4929187"/>
          </a:xfrm>
          <a:prstGeom prst="rect">
            <a:avLst/>
          </a:prstGeom>
          <a:noFill/>
          <a:ln w="9525">
            <a:noFill/>
            <a:miter lim="800000"/>
            <a:headEnd/>
            <a:tailEnd/>
          </a:ln>
        </p:spPr>
        <p:txBody>
          <a:bodyPr lIns="91128" tIns="45565" rIns="91128" bIns="45565"/>
          <a:lstStyle/>
          <a:p>
            <a:pPr marL="340564" indent="-340564" defTabSz="864931" eaLnBrk="0" hangingPunct="0">
              <a:spcBef>
                <a:spcPct val="20000"/>
              </a:spcBef>
              <a:buFont typeface="Wingdings" pitchFamily="2" charset="2"/>
              <a:buChar char="§"/>
              <a:defRPr/>
            </a:pPr>
            <a:r>
              <a:rPr lang="en-US" sz="2600" dirty="0">
                <a:latin typeface="Verdana" pitchFamily="34" charset="0"/>
                <a:cs typeface="+mn-cs"/>
              </a:rPr>
              <a:t>Your little sister learned the piano piece she has been working on for months. </a:t>
            </a:r>
          </a:p>
          <a:p>
            <a:pPr marL="340564" indent="-340564" defTabSz="864931" eaLnBrk="0" hangingPunct="0">
              <a:spcBef>
                <a:spcPct val="20000"/>
              </a:spcBef>
              <a:buFont typeface="Wingdings" pitchFamily="2" charset="2"/>
              <a:buChar char="§"/>
              <a:defRPr/>
            </a:pPr>
            <a:endParaRPr lang="en-US" sz="2600" dirty="0">
              <a:latin typeface="Verdana" pitchFamily="34" charset="0"/>
              <a:cs typeface="+mn-cs"/>
            </a:endParaRPr>
          </a:p>
          <a:p>
            <a:pPr marL="340564" indent="-340564" defTabSz="864931" eaLnBrk="0" hangingPunct="0">
              <a:spcBef>
                <a:spcPct val="20000"/>
              </a:spcBef>
              <a:buFont typeface="Wingdings" pitchFamily="2" charset="2"/>
              <a:buChar char="§"/>
              <a:defRPr/>
            </a:pPr>
            <a:r>
              <a:rPr lang="en-US" sz="2600" dirty="0">
                <a:latin typeface="Verdana" pitchFamily="34" charset="0"/>
                <a:cs typeface="+mn-cs"/>
              </a:rPr>
              <a:t>Your dad who likes to coach me from the sidelines at practice AND on the way home finally wasn’t so overbearing.  </a:t>
            </a:r>
          </a:p>
          <a:p>
            <a:pPr marL="340564" indent="-340564" defTabSz="864931" eaLnBrk="0" hangingPunct="0">
              <a:spcBef>
                <a:spcPct val="20000"/>
              </a:spcBef>
              <a:buFont typeface="Wingdings" pitchFamily="2" charset="2"/>
              <a:buChar char="§"/>
              <a:defRPr/>
            </a:pPr>
            <a:endParaRPr lang="en-US" sz="2600" dirty="0">
              <a:latin typeface="Verdana" pitchFamily="34" charset="0"/>
              <a:cs typeface="+mn-cs"/>
            </a:endParaRPr>
          </a:p>
          <a:p>
            <a:pPr marL="340564" indent="-340564" defTabSz="864931" eaLnBrk="0" hangingPunct="0">
              <a:spcBef>
                <a:spcPct val="20000"/>
              </a:spcBef>
              <a:buFont typeface="Wingdings" pitchFamily="2" charset="2"/>
              <a:buChar char="§"/>
              <a:defRPr/>
            </a:pPr>
            <a:r>
              <a:rPr lang="en-US" sz="2600" dirty="0">
                <a:latin typeface="Verdana" pitchFamily="34" charset="0"/>
                <a:cs typeface="+mn-cs"/>
              </a:rPr>
              <a:t>You aced a test.</a:t>
            </a:r>
          </a:p>
          <a:p>
            <a:pPr marL="340564" indent="-340564" defTabSz="864931" eaLnBrk="0" hangingPunct="0">
              <a:spcBef>
                <a:spcPct val="20000"/>
              </a:spcBef>
              <a:buFont typeface="Wingdings" pitchFamily="2" charset="2"/>
              <a:buChar char="§"/>
              <a:defRPr/>
            </a:pPr>
            <a:endParaRPr lang="en-US" sz="2600" dirty="0">
              <a:latin typeface="Verdana" pitchFamily="34" charset="0"/>
              <a:cs typeface="+mn-cs"/>
            </a:endParaRPr>
          </a:p>
          <a:p>
            <a:pPr marL="340564" indent="-340564" defTabSz="864931" eaLnBrk="0" hangingPunct="0">
              <a:spcBef>
                <a:spcPct val="20000"/>
              </a:spcBef>
              <a:defRPr/>
            </a:pPr>
            <a:endParaRPr lang="en-US" sz="2600" dirty="0">
              <a:latin typeface="Verdana" pitchFamily="34" charset="0"/>
              <a:cs typeface="+mn-cs"/>
            </a:endParaRPr>
          </a:p>
          <a:p>
            <a:pPr marL="340564" indent="-340564" defTabSz="864931" eaLnBrk="0" hangingPunct="0">
              <a:spcBef>
                <a:spcPct val="20000"/>
              </a:spcBef>
              <a:buFont typeface="Wingdings" pitchFamily="2" charset="2"/>
              <a:buChar char="§"/>
              <a:defRPr/>
            </a:pPr>
            <a:endParaRPr lang="en-US" sz="2600" dirty="0">
              <a:latin typeface="Verdana" pitchFamily="34" charset="0"/>
              <a:cs typeface="+mn-cs"/>
            </a:endParaRPr>
          </a:p>
          <a:p>
            <a:pPr marL="340564" indent="-340564" defTabSz="864931" eaLnBrk="0" hangingPunct="0">
              <a:spcBef>
                <a:spcPct val="20000"/>
              </a:spcBef>
              <a:defRPr/>
            </a:pPr>
            <a:endParaRPr lang="en-US" sz="2600" dirty="0">
              <a:latin typeface="Verdana" pitchFamily="34" charset="0"/>
              <a:cs typeface="+mn-cs"/>
            </a:endParaRPr>
          </a:p>
          <a:p>
            <a:pPr marL="738137" lvl="1" indent="-283552" defTabSz="864931" eaLnBrk="0" hangingPunct="0">
              <a:spcBef>
                <a:spcPts val="300"/>
              </a:spcBef>
              <a:defRPr/>
            </a:pPr>
            <a:endParaRPr lang="en-US" sz="2600" dirty="0">
              <a:latin typeface="Verdana" pitchFamily="34" charset="0"/>
              <a:cs typeface="+mn-cs"/>
            </a:endParaRPr>
          </a:p>
        </p:txBody>
      </p:sp>
      <p:sp>
        <p:nvSpPr>
          <p:cNvPr id="5" name="Slide Number Placeholder 4"/>
          <p:cNvSpPr>
            <a:spLocks noGrp="1"/>
          </p:cNvSpPr>
          <p:nvPr>
            <p:ph type="sldNum" sz="quarter" idx="14"/>
          </p:nvPr>
        </p:nvSpPr>
        <p:spPr/>
        <p:txBody>
          <a:bodyPr/>
          <a:lstStyle/>
          <a:p>
            <a:pPr>
              <a:defRPr/>
            </a:pPr>
            <a:fld id="{A0F7AA8F-B21E-4D65-ABF6-CE337D67F354}" type="slidenum">
              <a:rPr lang="en-US" smtClean="0"/>
              <a:pPr>
                <a:defRPr/>
              </a:pPr>
              <a:t>231</a:t>
            </a:fld>
            <a:endParaRPr lang="en-US" dirty="0"/>
          </a:p>
        </p:txBody>
      </p:sp>
      <p:pic>
        <p:nvPicPr>
          <p:cNvPr id="16388" name="Picture 5" descr="ACR.png"/>
          <p:cNvPicPr>
            <a:picLocks noChangeAspect="1"/>
          </p:cNvPicPr>
          <p:nvPr/>
        </p:nvPicPr>
        <p:blipFill>
          <a:blip r:embed="rId3" cstate="print"/>
          <a:srcRect/>
          <a:stretch>
            <a:fillRect/>
          </a:stretch>
        </p:blipFill>
        <p:spPr bwMode="auto">
          <a:xfrm>
            <a:off x="457200" y="128588"/>
            <a:ext cx="684213" cy="822325"/>
          </a:xfrm>
          <a:prstGeom prst="rect">
            <a:avLst/>
          </a:prstGeom>
          <a:noFill/>
          <a:ln w="9525">
            <a:noFill/>
            <a:miter lim="800000"/>
            <a:headEnd/>
            <a:tailEnd/>
          </a:ln>
        </p:spPr>
      </p:pic>
      <p:sp>
        <p:nvSpPr>
          <p:cNvPr id="16389" name="Title 6"/>
          <p:cNvSpPr>
            <a:spLocks noGrp="1"/>
          </p:cNvSpPr>
          <p:nvPr>
            <p:ph type="title"/>
          </p:nvPr>
        </p:nvSpPr>
        <p:spPr/>
        <p:txBody>
          <a:bodyPr/>
          <a:lstStyle/>
          <a:p>
            <a:r>
              <a:rPr lang="en-US" dirty="0"/>
              <a:t>Activity:</a:t>
            </a:r>
            <a:br>
              <a:rPr lang="en-US" dirty="0"/>
            </a:br>
            <a:r>
              <a:rPr lang="en-US" dirty="0"/>
              <a:t>Practicing Effective Praise</a:t>
            </a:r>
          </a:p>
        </p:txBody>
      </p:sp>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8">
                                            <p:txEl>
                                              <p:pRg st="0" end="0"/>
                                            </p:txEl>
                                          </p:spTgt>
                                        </p:tgtEl>
                                        <p:attrNameLst>
                                          <p:attrName>style.opacity</p:attrName>
                                        </p:attrNameLst>
                                      </p:cBhvr>
                                      <p:to>
                                        <p:strVal val="0.15"/>
                                      </p:to>
                                    </p:set>
                                    <p:animEffect filter="image" prLst="opacity: 0.15">
                                      <p:cBhvr rctx="IE">
                                        <p:cTn id="13" dur="indefinite"/>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childTnLst>
                                </p:cTn>
                              </p:par>
                              <p:par>
                                <p:cTn id="18" presetID="9" presetClass="emph" presetSubtype="0" nodeType="withEffect">
                                  <p:stCondLst>
                                    <p:cond delay="0"/>
                                  </p:stCondLst>
                                  <p:childTnLst>
                                    <p:set>
                                      <p:cBhvr rctx="PPT">
                                        <p:cTn id="19" dur="indefinite"/>
                                        <p:tgtEl>
                                          <p:spTgt spid="8">
                                            <p:txEl>
                                              <p:pRg st="2" end="2"/>
                                            </p:txEl>
                                          </p:spTgt>
                                        </p:tgtEl>
                                        <p:attrNameLst>
                                          <p:attrName>style.opacity</p:attrName>
                                        </p:attrNameLst>
                                      </p:cBhvr>
                                      <p:to>
                                        <p:strVal val="0.15"/>
                                      </p:to>
                                    </p:set>
                                    <p:animEffect filter="image" prLst="opacity: 0.15">
                                      <p:cBhvr rctx="IE">
                                        <p:cTn id="20" dur="indefinite"/>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pPr>
              <a:defRPr/>
            </a:pPr>
            <a:fld id="{9EF3A18D-B797-4CDC-BAFD-6401CA45E320}" type="slidenum">
              <a:rPr lang="en-US" smtClean="0"/>
              <a:pPr>
                <a:defRPr/>
              </a:pPr>
              <a:t>232</a:t>
            </a:fld>
            <a:endParaRPr lang="en-US" dirty="0"/>
          </a:p>
        </p:txBody>
      </p:sp>
      <p:pic>
        <p:nvPicPr>
          <p:cNvPr id="17412" name="Picture 6" descr="ACR.png"/>
          <p:cNvPicPr>
            <a:picLocks noChangeAspect="1"/>
          </p:cNvPicPr>
          <p:nvPr/>
        </p:nvPicPr>
        <p:blipFill>
          <a:blip r:embed="rId3" cstate="print"/>
          <a:srcRect/>
          <a:stretch>
            <a:fillRect/>
          </a:stretch>
        </p:blipFill>
        <p:spPr bwMode="auto">
          <a:xfrm>
            <a:off x="457200" y="128588"/>
            <a:ext cx="684213" cy="822325"/>
          </a:xfrm>
          <a:prstGeom prst="rect">
            <a:avLst/>
          </a:prstGeom>
          <a:noFill/>
          <a:ln w="9525">
            <a:noFill/>
            <a:miter lim="800000"/>
            <a:headEnd/>
            <a:tailEnd/>
          </a:ln>
        </p:spPr>
      </p:pic>
      <p:sp>
        <p:nvSpPr>
          <p:cNvPr id="17413" name="Title 6"/>
          <p:cNvSpPr>
            <a:spLocks noGrp="1"/>
          </p:cNvSpPr>
          <p:nvPr>
            <p:ph type="title"/>
          </p:nvPr>
        </p:nvSpPr>
        <p:spPr/>
        <p:txBody>
          <a:bodyPr/>
          <a:lstStyle/>
          <a:p>
            <a:r>
              <a:rPr lang="en-US" dirty="0"/>
              <a:t>Workbook Activity (page 90):</a:t>
            </a:r>
            <a:br>
              <a:rPr lang="en-US" dirty="0"/>
            </a:br>
            <a:r>
              <a:rPr lang="en-US" dirty="0"/>
              <a:t>Effective Praise</a:t>
            </a:r>
          </a:p>
        </p:txBody>
      </p:sp>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5602" t="30541" r="5903" b="23761"/>
          <a:stretch/>
        </p:blipFill>
        <p:spPr>
          <a:xfrm>
            <a:off x="2674859" y="1460097"/>
            <a:ext cx="3817625" cy="5002834"/>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title"/>
          </p:nvPr>
        </p:nvSpPr>
        <p:spPr/>
        <p:txBody>
          <a:bodyPr/>
          <a:lstStyle/>
          <a:p>
            <a:r>
              <a:rPr lang="en-US" dirty="0"/>
              <a:t>Workbook Activity (page 91):</a:t>
            </a:r>
            <a:br>
              <a:rPr lang="en-US" dirty="0"/>
            </a:br>
            <a:r>
              <a:rPr lang="en-US" dirty="0"/>
              <a:t>Make it Personal</a:t>
            </a:r>
          </a:p>
        </p:txBody>
      </p:sp>
      <p:sp>
        <p:nvSpPr>
          <p:cNvPr id="5" name="Slide Number Placeholder 4"/>
          <p:cNvSpPr>
            <a:spLocks noGrp="1"/>
          </p:cNvSpPr>
          <p:nvPr>
            <p:ph type="sldNum" sz="quarter" idx="14"/>
          </p:nvPr>
        </p:nvSpPr>
        <p:spPr/>
        <p:txBody>
          <a:bodyPr/>
          <a:lstStyle/>
          <a:p>
            <a:pPr>
              <a:defRPr/>
            </a:pPr>
            <a:fld id="{AEB3C61F-A8DE-47DE-A0B9-D13C1D13EC76}" type="slidenum">
              <a:rPr lang="en-US" smtClean="0"/>
              <a:pPr>
                <a:defRPr/>
              </a:pPr>
              <a:t>233</a:t>
            </a:fld>
            <a:endParaRPr lang="en-US" dirty="0"/>
          </a:p>
        </p:txBody>
      </p:sp>
      <p:pic>
        <p:nvPicPr>
          <p:cNvPr id="18437" name="Picture 6" descr="ACR.png"/>
          <p:cNvPicPr>
            <a:picLocks noChangeAspect="1"/>
          </p:cNvPicPr>
          <p:nvPr/>
        </p:nvPicPr>
        <p:blipFill>
          <a:blip r:embed="rId3" cstate="print"/>
          <a:srcRect/>
          <a:stretch>
            <a:fillRect/>
          </a:stretch>
        </p:blipFill>
        <p:spPr bwMode="auto">
          <a:xfrm>
            <a:off x="457200" y="128588"/>
            <a:ext cx="684213"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5602" t="31681" r="6352" b="22735"/>
          <a:stretch/>
        </p:blipFill>
        <p:spPr>
          <a:xfrm>
            <a:off x="2674372" y="1460090"/>
            <a:ext cx="3821853" cy="5028754"/>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5"/>
          <p:cNvSpPr>
            <a:spLocks noGrp="1"/>
          </p:cNvSpPr>
          <p:nvPr>
            <p:ph type="title"/>
          </p:nvPr>
        </p:nvSpPr>
        <p:spPr/>
        <p:txBody>
          <a:bodyPr/>
          <a:lstStyle/>
          <a:p>
            <a:r>
              <a:rPr lang="en-US" altLang="en-US" dirty="0"/>
              <a:t>17) ACR Cover Page</a:t>
            </a:r>
          </a:p>
        </p:txBody>
      </p:sp>
      <p:sp>
        <p:nvSpPr>
          <p:cNvPr id="7" name="Slide Number Placeholder 6"/>
          <p:cNvSpPr>
            <a:spLocks noGrp="1"/>
          </p:cNvSpPr>
          <p:nvPr>
            <p:ph type="sldNum" sz="quarter" idx="14"/>
          </p:nvPr>
        </p:nvSpPr>
        <p:spPr/>
        <p:txBody>
          <a:bodyPr/>
          <a:lstStyle/>
          <a:p>
            <a:pPr>
              <a:defRPr/>
            </a:pPr>
            <a:fld id="{C22C05C8-DB33-4380-8634-9DDACD1CE87A}" type="slidenum">
              <a:rPr lang="en-US" smtClean="0"/>
              <a:pPr>
                <a:defRPr/>
              </a:pPr>
              <a:t>234</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17) ACR Key Terms</a:t>
            </a:r>
          </a:p>
        </p:txBody>
      </p:sp>
      <p:sp>
        <p:nvSpPr>
          <p:cNvPr id="7" name="Slide Number Placeholder 6"/>
          <p:cNvSpPr>
            <a:spLocks noGrp="1"/>
          </p:cNvSpPr>
          <p:nvPr>
            <p:ph type="sldNum" sz="quarter" idx="14"/>
          </p:nvPr>
        </p:nvSpPr>
        <p:spPr/>
        <p:txBody>
          <a:bodyPr/>
          <a:lstStyle/>
          <a:p>
            <a:pPr>
              <a:defRPr/>
            </a:pPr>
            <a:fld id="{5BB7E46A-4311-4E78-B1E1-6E59BF52ECC9}" type="slidenum">
              <a:rPr lang="en-US" smtClean="0"/>
              <a:pPr>
                <a:defRPr/>
              </a:pPr>
              <a:t>235</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Workbook Activity (page 92):</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82FFADBC-E181-47FF-8CBB-CC3E0941CAD0}" type="slidenum">
              <a:rPr lang="en-US" smtClean="0"/>
              <a:pPr>
                <a:defRPr/>
              </a:pPr>
              <a:t>236</a:t>
            </a:fld>
            <a:endParaRPr lang="en-US" dirty="0"/>
          </a:p>
        </p:txBody>
      </p:sp>
      <p:pic>
        <p:nvPicPr>
          <p:cNvPr id="14341" name="Picture 5" descr="HTGS.png"/>
          <p:cNvPicPr>
            <a:picLocks noChangeAspect="1"/>
          </p:cNvPicPr>
          <p:nvPr/>
        </p:nvPicPr>
        <p:blipFill>
          <a:blip r:embed="rId3" cstate="print"/>
          <a:srcRect/>
          <a:stretch>
            <a:fillRect/>
          </a:stretch>
        </p:blipFill>
        <p:spPr bwMode="auto">
          <a:xfrm>
            <a:off x="412750" y="131763"/>
            <a:ext cx="684213" cy="822325"/>
          </a:xfrm>
          <a:prstGeom prst="rect">
            <a:avLst/>
          </a:prstGeom>
          <a:noFill/>
          <a:ln w="9525">
            <a:noFill/>
            <a:miter lim="800000"/>
            <a:headEnd/>
            <a:tailEnd/>
          </a:ln>
        </p:spPr>
      </p:pic>
      <p:pic>
        <p:nvPicPr>
          <p:cNvPr id="3" name="Picture 2"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6049" t="31567" r="5457" b="22735"/>
          <a:stretch/>
        </p:blipFill>
        <p:spPr>
          <a:xfrm>
            <a:off x="2684205" y="1445337"/>
            <a:ext cx="3830767" cy="5020056"/>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5"/>
          <p:cNvSpPr>
            <a:spLocks noGrp="1"/>
          </p:cNvSpPr>
          <p:nvPr>
            <p:ph type="title"/>
          </p:nvPr>
        </p:nvSpPr>
        <p:spPr/>
        <p:txBody>
          <a:bodyPr/>
          <a:lstStyle/>
          <a:p>
            <a:r>
              <a:rPr lang="en-US" altLang="en-US" dirty="0"/>
              <a:t>Active Constructive Responding</a:t>
            </a:r>
          </a:p>
        </p:txBody>
      </p:sp>
      <p:sp>
        <p:nvSpPr>
          <p:cNvPr id="4" name="Slide Number Placeholder 3"/>
          <p:cNvSpPr>
            <a:spLocks noGrp="1"/>
          </p:cNvSpPr>
          <p:nvPr>
            <p:ph type="sldNum" sz="quarter" idx="14"/>
          </p:nvPr>
        </p:nvSpPr>
        <p:spPr/>
        <p:txBody>
          <a:bodyPr/>
          <a:lstStyle/>
          <a:p>
            <a:pPr>
              <a:defRPr/>
            </a:pPr>
            <a:fld id="{B639F2C5-DCD5-469A-B91B-7090EFADA81D}" type="slidenum">
              <a:rPr lang="en-US" smtClean="0"/>
              <a:pPr>
                <a:defRPr/>
              </a:pPr>
              <a:t>237</a:t>
            </a:fld>
            <a:endParaRPr lang="en-US" dirty="0"/>
          </a:p>
        </p:txBody>
      </p:sp>
      <p:pic>
        <p:nvPicPr>
          <p:cNvPr id="14340" name="Picture 7" descr="S:\0Resilience\Army\MRT V 3.0 Devel\Final\Icons\ACR.png"/>
          <p:cNvPicPr>
            <a:picLocks noChangeAspect="1" noChangeArrowheads="1"/>
          </p:cNvPicPr>
          <p:nvPr/>
        </p:nvPicPr>
        <p:blipFill>
          <a:blip r:embed="rId3" cstate="print"/>
          <a:srcRect/>
          <a:stretch>
            <a:fillRect/>
          </a:stretch>
        </p:blipFill>
        <p:spPr bwMode="auto">
          <a:xfrm>
            <a:off x="2870200" y="1828800"/>
            <a:ext cx="3417888" cy="4114800"/>
          </a:xfrm>
          <a:prstGeom prst="rect">
            <a:avLst/>
          </a:prstGeom>
          <a:noFill/>
          <a:ln w="9525">
            <a:noFill/>
            <a:miter lim="800000"/>
            <a:headEnd/>
            <a:tailEnd/>
          </a:ln>
        </p:spPr>
      </p:pic>
      <p:pic>
        <p:nvPicPr>
          <p:cNvPr id="14342" name="Picture 5" descr="ACR.png"/>
          <p:cNvPicPr>
            <a:picLocks noChangeAspect="1"/>
          </p:cNvPicPr>
          <p:nvPr/>
        </p:nvPicPr>
        <p:blipFill>
          <a:blip r:embed="rId4" cstate="print"/>
          <a:srcRect/>
          <a:stretch>
            <a:fillRect/>
          </a:stretch>
        </p:blipFill>
        <p:spPr bwMode="auto">
          <a:xfrm>
            <a:off x="414338" y="141288"/>
            <a:ext cx="684212" cy="822325"/>
          </a:xfrm>
          <a:prstGeom prst="rect">
            <a:avLst/>
          </a:prstGeom>
          <a:noFill/>
          <a:ln w="9525">
            <a:noFill/>
            <a:miter lim="800000"/>
            <a:headEnd/>
            <a:tailEnd/>
          </a:ln>
        </p:spPr>
      </p:pic>
      <p:sp>
        <p:nvSpPr>
          <p:cNvPr id="11" name="Rounded Rectangle 10"/>
          <p:cNvSpPr/>
          <p:nvPr/>
        </p:nvSpPr>
        <p:spPr>
          <a:xfrm>
            <a:off x="3165989" y="931606"/>
            <a:ext cx="2819400" cy="366252"/>
          </a:xfrm>
          <a:prstGeom prst="roundRect">
            <a:avLst/>
          </a:prstGeom>
          <a:solidFill>
            <a:srgbClr val="00B05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r>
              <a:rPr lang="en-US" sz="1900" dirty="0"/>
              <a:t>Connection</a:t>
            </a:r>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4930" t="30655" r="6800" b="23874"/>
          <a:stretch/>
        </p:blipFill>
        <p:spPr>
          <a:xfrm>
            <a:off x="2672904" y="1474835"/>
            <a:ext cx="3819698" cy="4996918"/>
          </a:xfrm>
          <a:prstGeom prst="rect">
            <a:avLst/>
          </a:prstGeom>
        </p:spPr>
      </p:pic>
      <p:sp>
        <p:nvSpPr>
          <p:cNvPr id="16386" name="Title 1"/>
          <p:cNvSpPr>
            <a:spLocks noGrp="1"/>
          </p:cNvSpPr>
          <p:nvPr>
            <p:ph type="title"/>
          </p:nvPr>
        </p:nvSpPr>
        <p:spPr/>
        <p:txBody>
          <a:bodyPr/>
          <a:lstStyle/>
          <a:p>
            <a:r>
              <a:rPr lang="en-US" dirty="0"/>
              <a:t>Workbook Activity (p. 93):</a:t>
            </a:r>
            <a:br>
              <a:rPr lang="en-US" dirty="0"/>
            </a:br>
            <a:r>
              <a:rPr lang="en-US" dirty="0"/>
              <a:t>Other People Matter</a:t>
            </a:r>
          </a:p>
        </p:txBody>
      </p:sp>
      <p:sp>
        <p:nvSpPr>
          <p:cNvPr id="4" name="Slide Number Placeholder 3"/>
          <p:cNvSpPr>
            <a:spLocks noGrp="1"/>
          </p:cNvSpPr>
          <p:nvPr>
            <p:ph type="sldNum" sz="quarter" idx="11"/>
          </p:nvPr>
        </p:nvSpPr>
        <p:spPr/>
        <p:txBody>
          <a:bodyPr/>
          <a:lstStyle/>
          <a:p>
            <a:pPr>
              <a:defRPr/>
            </a:pPr>
            <a:fld id="{C999D0DF-9E68-4655-A2E4-464C22A6BE05}" type="slidenum">
              <a:rPr lang="en-US" smtClean="0"/>
              <a:pPr>
                <a:defRPr/>
              </a:pPr>
              <a:t>238</a:t>
            </a:fld>
            <a:endParaRPr lang="en-US" dirty="0"/>
          </a:p>
        </p:txBody>
      </p:sp>
      <p:pic>
        <p:nvPicPr>
          <p:cNvPr id="16389" name="Picture 5" descr="ACR.png"/>
          <p:cNvPicPr>
            <a:picLocks noChangeAspect="1"/>
          </p:cNvPicPr>
          <p:nvPr/>
        </p:nvPicPr>
        <p:blipFill>
          <a:blip r:embed="rId4" cstate="print"/>
          <a:srcRect/>
          <a:stretch>
            <a:fillRect/>
          </a:stretch>
        </p:blipFill>
        <p:spPr bwMode="auto">
          <a:xfrm>
            <a:off x="414338" y="141288"/>
            <a:ext cx="684212" cy="822325"/>
          </a:xfrm>
          <a:prstGeom prst="rect">
            <a:avLst/>
          </a:prstGeom>
          <a:noFill/>
          <a:ln w="9525">
            <a:noFill/>
            <a:miter lim="800000"/>
            <a:headEnd/>
            <a:tailEnd/>
          </a:ln>
        </p:spPr>
      </p:pic>
      <p:sp>
        <p:nvSpPr>
          <p:cNvPr id="7" name="Rectangle 6"/>
          <p:cNvSpPr/>
          <p:nvPr/>
        </p:nvSpPr>
        <p:spPr>
          <a:xfrm>
            <a:off x="2672904" y="2027475"/>
            <a:ext cx="3819697" cy="16379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Four Styles of Responding</a:t>
            </a:r>
          </a:p>
        </p:txBody>
      </p:sp>
      <p:sp>
        <p:nvSpPr>
          <p:cNvPr id="7" name="Slide Number Placeholder 6"/>
          <p:cNvSpPr>
            <a:spLocks noGrp="1"/>
          </p:cNvSpPr>
          <p:nvPr>
            <p:ph type="sldNum" sz="quarter" idx="14"/>
          </p:nvPr>
        </p:nvSpPr>
        <p:spPr/>
        <p:txBody>
          <a:bodyPr/>
          <a:lstStyle/>
          <a:p>
            <a:pPr>
              <a:defRPr/>
            </a:pPr>
            <a:fld id="{BC20AFEA-98CE-4BAB-966C-3DAE7038CA3D}" type="slidenum">
              <a:rPr lang="en-US" smtClean="0"/>
              <a:pPr>
                <a:defRPr/>
              </a:pPr>
              <a:t>239</a:t>
            </a:fld>
            <a:endParaRPr lang="en-US" dirty="0"/>
          </a:p>
        </p:txBody>
      </p:sp>
      <p:pic>
        <p:nvPicPr>
          <p:cNvPr id="17412" name="Picture 11" descr="ACR.png"/>
          <p:cNvPicPr>
            <a:picLocks noChangeAspect="1"/>
          </p:cNvPicPr>
          <p:nvPr/>
        </p:nvPicPr>
        <p:blipFill>
          <a:blip r:embed="rId3" cstate="print"/>
          <a:srcRect/>
          <a:stretch>
            <a:fillRect/>
          </a:stretch>
        </p:blipFill>
        <p:spPr bwMode="auto">
          <a:xfrm>
            <a:off x="393700" y="136525"/>
            <a:ext cx="684213" cy="822325"/>
          </a:xfrm>
          <a:prstGeom prst="rect">
            <a:avLst/>
          </a:prstGeom>
          <a:noFill/>
          <a:ln w="9525">
            <a:noFill/>
            <a:miter lim="800000"/>
            <a:headEnd/>
            <a:tailEnd/>
          </a:ln>
        </p:spPr>
      </p:pic>
      <p:sp>
        <p:nvSpPr>
          <p:cNvPr id="24" name="Rounded Rectangle 23"/>
          <p:cNvSpPr/>
          <p:nvPr/>
        </p:nvSpPr>
        <p:spPr>
          <a:xfrm>
            <a:off x="694267" y="1422487"/>
            <a:ext cx="7831666" cy="4827989"/>
          </a:xfrm>
          <a:prstGeom prst="roundRect">
            <a:avLst>
              <a:gd name="adj" fmla="val 497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en-US" dirty="0"/>
          </a:p>
        </p:txBody>
      </p:sp>
      <p:graphicFrame>
        <p:nvGraphicFramePr>
          <p:cNvPr id="17" name="Group 34"/>
          <p:cNvGraphicFramePr>
            <a:graphicFrameLocks/>
          </p:cNvGraphicFramePr>
          <p:nvPr>
            <p:extLst>
              <p:ext uri="{D42A27DB-BD31-4B8C-83A1-F6EECF244321}">
                <p14:modId xmlns:p14="http://schemas.microsoft.com/office/powerpoint/2010/main" val="3553541725"/>
              </p:ext>
            </p:extLst>
          </p:nvPr>
        </p:nvGraphicFramePr>
        <p:xfrm>
          <a:off x="1016423" y="1673072"/>
          <a:ext cx="7170844" cy="4289925"/>
        </p:xfrm>
        <a:graphic>
          <a:graphicData uri="http://schemas.openxmlformats.org/drawingml/2006/table">
            <a:tbl>
              <a:tblPr/>
              <a:tblGrid>
                <a:gridCol w="917364">
                  <a:extLst>
                    <a:ext uri="{9D8B030D-6E8A-4147-A177-3AD203B41FA5}">
                      <a16:colId xmlns:a16="http://schemas.microsoft.com/office/drawing/2014/main" val="20000"/>
                    </a:ext>
                  </a:extLst>
                </a:gridCol>
                <a:gridCol w="3125572">
                  <a:extLst>
                    <a:ext uri="{9D8B030D-6E8A-4147-A177-3AD203B41FA5}">
                      <a16:colId xmlns:a16="http://schemas.microsoft.com/office/drawing/2014/main" val="20001"/>
                    </a:ext>
                  </a:extLst>
                </a:gridCol>
                <a:gridCol w="3127908">
                  <a:extLst>
                    <a:ext uri="{9D8B030D-6E8A-4147-A177-3AD203B41FA5}">
                      <a16:colId xmlns:a16="http://schemas.microsoft.com/office/drawing/2014/main" val="20002"/>
                    </a:ext>
                  </a:extLst>
                </a:gridCol>
              </a:tblGrid>
              <a:tr h="518407">
                <a:tc>
                  <a:txBody>
                    <a:bodyPr/>
                    <a:lstStyle/>
                    <a:p>
                      <a:pPr marL="0" marR="0" lvl="0" indent="0" algn="l"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endParaRPr kumimoji="0" lang="en-US" sz="3000" b="0" i="0" u="none" strike="noStrike" cap="none" normalizeH="0" baseline="0" dirty="0">
                        <a:ln>
                          <a:noFill/>
                        </a:ln>
                        <a:solidFill>
                          <a:schemeClr val="tx1"/>
                        </a:solidFill>
                        <a:effectLst/>
                        <a:latin typeface="+mj-lt"/>
                      </a:endParaRPr>
                    </a:p>
                  </a:txBody>
                  <a:tcPr marL="96012" marR="96012" marT="48768" marB="48768" anchor="ctr" anchorCtr="1" horzOverflow="overflow">
                    <a:lnL>
                      <a:noFill/>
                    </a:lnL>
                    <a:lnR w="19050" cap="flat" cmpd="sng" algn="ctr">
                      <a:solidFill>
                        <a:schemeClr val="tx1"/>
                      </a:solidFill>
                      <a:prstDash val="solid"/>
                      <a:round/>
                      <a:headEnd type="none" w="sm" len="sm"/>
                      <a:tailEnd type="none" w="sm" len="sm"/>
                    </a:lnR>
                    <a:lnT>
                      <a:noFill/>
                    </a:lnT>
                    <a:lnB w="1905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r>
                        <a:rPr kumimoji="0" lang="en-US" sz="2200" b="1" i="0" u="none" strike="noStrike" cap="none" normalizeH="0" baseline="0" dirty="0">
                          <a:ln>
                            <a:noFill/>
                          </a:ln>
                          <a:solidFill>
                            <a:schemeClr val="tx1"/>
                          </a:solidFill>
                          <a:effectLst/>
                          <a:latin typeface="+mj-lt"/>
                        </a:rPr>
                        <a:t>Constructive</a:t>
                      </a: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38100" cap="flat" cmpd="sng" algn="ctr">
                      <a:solidFill>
                        <a:srgbClr val="FCAF17"/>
                      </a:solidFill>
                      <a:prstDash val="lgDash"/>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r>
                        <a:rPr kumimoji="0" lang="en-US" sz="2200" b="1" i="0" u="none" strike="noStrike" cap="none" normalizeH="0" baseline="0" dirty="0">
                          <a:ln>
                            <a:noFill/>
                          </a:ln>
                          <a:solidFill>
                            <a:schemeClr val="tx1"/>
                          </a:solidFill>
                          <a:effectLst/>
                          <a:latin typeface="+mj-lt"/>
                        </a:rPr>
                        <a:t>Destructive</a:t>
                      </a: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1778239">
                <a:tc>
                  <a:txBody>
                    <a:bodyPr/>
                    <a:lstStyle/>
                    <a:p>
                      <a:pPr marL="0" marR="0" lvl="0" indent="0" algn="l"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endParaRPr kumimoji="0" lang="en-US" sz="30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38100" cap="flat" cmpd="sng" algn="ctr">
                      <a:solidFill>
                        <a:srgbClr val="FCAF17"/>
                      </a:solidFill>
                      <a:prstDash val="lgDash"/>
                      <a:round/>
                      <a:headEnd type="none" w="med" len="med"/>
                      <a:tailEnd type="none" w="med" len="med"/>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1" i="0" u="none" strike="noStrike" cap="none" normalizeH="0" baseline="0" dirty="0">
                        <a:ln>
                          <a:noFill/>
                        </a:ln>
                        <a:solidFill>
                          <a:schemeClr val="tx1"/>
                        </a:solidFill>
                        <a:effectLst/>
                        <a:latin typeface="+mj-lt"/>
                      </a:endParaRPr>
                    </a:p>
                  </a:txBody>
                  <a:tcPr marL="96012" marR="96012" marT="48768" marB="48768" anchor="ctr" anchorCtr="1" horzOverflow="overflow">
                    <a:lnL w="38100" cap="flat" cmpd="sng" algn="ctr">
                      <a:solidFill>
                        <a:srgbClr val="FCAF17"/>
                      </a:solidFill>
                      <a:prstDash val="lgDash"/>
                      <a:round/>
                      <a:headEnd type="none" w="med" len="med"/>
                      <a:tailEnd type="none" w="med" len="med"/>
                    </a:lnL>
                    <a:lnR w="38100" cap="flat" cmpd="sng" algn="ctr">
                      <a:solidFill>
                        <a:srgbClr val="FCAF17"/>
                      </a:solidFill>
                      <a:prstDash val="lgDash"/>
                      <a:round/>
                      <a:headEnd type="none" w="med" len="med"/>
                      <a:tailEnd type="none" w="med" len="med"/>
                    </a:lnR>
                    <a:lnT w="38100" cap="flat" cmpd="sng" algn="ctr">
                      <a:solidFill>
                        <a:srgbClr val="FCAF17"/>
                      </a:solidFill>
                      <a:prstDash val="lgDash"/>
                      <a:round/>
                      <a:headEnd type="none" w="med" len="med"/>
                      <a:tailEnd type="none" w="med" len="med"/>
                    </a:lnT>
                    <a:lnB w="38100" cap="flat" cmpd="sng" algn="ctr">
                      <a:solidFill>
                        <a:srgbClr val="FCAF17"/>
                      </a:solidFill>
                      <a:prstDash val="lgDash"/>
                      <a:round/>
                      <a:headEnd type="none" w="med" len="med"/>
                      <a:tailEnd type="none" w="med" len="med"/>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0" i="0" u="none" strike="noStrike" cap="none" normalizeH="0" baseline="0" dirty="0">
                        <a:ln>
                          <a:noFill/>
                        </a:ln>
                        <a:solidFill>
                          <a:schemeClr val="tx1"/>
                        </a:solidFill>
                        <a:effectLst/>
                        <a:latin typeface="+mj-lt"/>
                      </a:endParaRPr>
                    </a:p>
                  </a:txBody>
                  <a:tcPr marL="96012" marR="96012" marT="48768" marB="48768" anchor="ctr" anchorCtr="1" horzOverflow="overflow">
                    <a:lnL w="38100" cap="flat" cmpd="sng" algn="ctr">
                      <a:solidFill>
                        <a:srgbClr val="FCAF17"/>
                      </a:solidFill>
                      <a:prstDash val="lgDash"/>
                      <a:round/>
                      <a:headEnd type="none" w="med" len="med"/>
                      <a:tailEnd type="none" w="med" len="med"/>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1956950">
                <a:tc>
                  <a:txBody>
                    <a:bodyPr/>
                    <a:lstStyle/>
                    <a:p>
                      <a:pPr marL="0" marR="0" lvl="0" indent="0" algn="l"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endParaRPr kumimoji="0" lang="en-US" sz="30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38100" cap="flat" cmpd="sng" algn="ctr">
                      <a:solidFill>
                        <a:srgbClr val="FCAF17"/>
                      </a:solidFill>
                      <a:prstDash val="lgDash"/>
                      <a:round/>
                      <a:headEnd type="none" w="med" len="med"/>
                      <a:tailEnd type="none" w="med" len="med"/>
                    </a:lnT>
                    <a:lnB w="1905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18" name="Text Box 23"/>
          <p:cNvSpPr txBox="1">
            <a:spLocks noChangeArrowheads="1"/>
          </p:cNvSpPr>
          <p:nvPr/>
        </p:nvSpPr>
        <p:spPr bwMode="auto">
          <a:xfrm rot="16200000">
            <a:off x="298185" y="4820967"/>
            <a:ext cx="2330450" cy="436562"/>
          </a:xfrm>
          <a:prstGeom prst="rect">
            <a:avLst/>
          </a:prstGeom>
          <a:noFill/>
          <a:ln w="12700" cap="sq">
            <a:noFill/>
            <a:miter lim="800000"/>
            <a:headEnd type="none" w="sm" len="sm"/>
            <a:tailEnd type="none" w="sm" len="sm"/>
          </a:ln>
        </p:spPr>
        <p:txBody>
          <a:bodyPr lIns="96644" tIns="48322" rIns="96644" bIns="48322">
            <a:spAutoFit/>
          </a:bodyPr>
          <a:lstStyle/>
          <a:p>
            <a:pPr algn="ctr" eaLnBrk="0" hangingPunct="0">
              <a:spcBef>
                <a:spcPct val="50000"/>
              </a:spcBef>
              <a:defRPr/>
            </a:pPr>
            <a:r>
              <a:rPr lang="en-US" sz="2200" b="1" dirty="0">
                <a:solidFill>
                  <a:prstClr val="black"/>
                </a:solidFill>
                <a:latin typeface="Verdana"/>
                <a:cs typeface="+mn-cs"/>
              </a:rPr>
              <a:t>Passive</a:t>
            </a:r>
          </a:p>
        </p:txBody>
      </p:sp>
      <p:sp>
        <p:nvSpPr>
          <p:cNvPr id="19" name="Text Box 23"/>
          <p:cNvSpPr txBox="1">
            <a:spLocks noChangeArrowheads="1"/>
          </p:cNvSpPr>
          <p:nvPr/>
        </p:nvSpPr>
        <p:spPr bwMode="auto">
          <a:xfrm rot="16200000">
            <a:off x="386291" y="2942699"/>
            <a:ext cx="2154238" cy="436562"/>
          </a:xfrm>
          <a:prstGeom prst="rect">
            <a:avLst/>
          </a:prstGeom>
          <a:noFill/>
          <a:ln w="12700" cap="sq">
            <a:noFill/>
            <a:miter lim="800000"/>
            <a:headEnd type="none" w="sm" len="sm"/>
            <a:tailEnd type="none" w="sm" len="sm"/>
          </a:ln>
        </p:spPr>
        <p:txBody>
          <a:bodyPr lIns="96644" tIns="48322" rIns="96644" bIns="48322">
            <a:spAutoFit/>
          </a:bodyPr>
          <a:lstStyle/>
          <a:p>
            <a:pPr algn="ctr" eaLnBrk="0" hangingPunct="0">
              <a:spcBef>
                <a:spcPct val="50000"/>
              </a:spcBef>
              <a:defRPr/>
            </a:pPr>
            <a:r>
              <a:rPr lang="en-US" sz="2200" b="1" dirty="0">
                <a:solidFill>
                  <a:prstClr val="black"/>
                </a:solidFill>
                <a:latin typeface="Verdana"/>
                <a:cs typeface="+mn-cs"/>
              </a:rPr>
              <a:t>Active</a:t>
            </a:r>
          </a:p>
        </p:txBody>
      </p:sp>
      <p:sp>
        <p:nvSpPr>
          <p:cNvPr id="20" name="TextBox 19"/>
          <p:cNvSpPr txBox="1">
            <a:spLocks noChangeArrowheads="1"/>
          </p:cNvSpPr>
          <p:nvPr/>
        </p:nvSpPr>
        <p:spPr bwMode="auto">
          <a:xfrm>
            <a:off x="2216679" y="4326997"/>
            <a:ext cx="2239962" cy="1537982"/>
          </a:xfrm>
          <a:prstGeom prst="rect">
            <a:avLst/>
          </a:prstGeom>
          <a:noFill/>
          <a:ln>
            <a:noFill/>
          </a:ln>
        </p:spPr>
        <p:txBody>
          <a:bodyPr lIns="96644" tIns="48322" rIns="96644" bIns="48322">
            <a:spAutoFit/>
          </a:bodyPr>
          <a:lstStyle>
            <a:lvl1pPr marL="28575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69863" indent="-169863">
              <a:spcBef>
                <a:spcPct val="20000"/>
              </a:spcBef>
              <a:buClr>
                <a:srgbClr val="000099"/>
              </a:buClr>
              <a:buSzPct val="65000"/>
              <a:buFont typeface="Arial" pitchFamily="34" charset="0"/>
              <a:buChar char="•"/>
              <a:defRPr/>
            </a:pPr>
            <a:r>
              <a:rPr lang="en-US" dirty="0">
                <a:solidFill>
                  <a:srgbClr val="000000"/>
                </a:solidFill>
                <a:latin typeface="Verdana" pitchFamily="34" charset="0"/>
                <a:cs typeface="+mn-cs"/>
              </a:rPr>
              <a:t>Distracted, understated support</a:t>
            </a:r>
          </a:p>
          <a:p>
            <a:pPr marL="169863" indent="-169863">
              <a:spcBef>
                <a:spcPct val="20000"/>
              </a:spcBef>
              <a:buClr>
                <a:srgbClr val="000099"/>
              </a:buClr>
              <a:buSzPct val="65000"/>
              <a:buFont typeface="Arial" pitchFamily="34" charset="0"/>
              <a:buChar char="•"/>
              <a:defRPr/>
            </a:pPr>
            <a:r>
              <a:rPr lang="en-US" dirty="0">
                <a:solidFill>
                  <a:srgbClr val="000000"/>
                </a:solidFill>
                <a:latin typeface="Verdana" pitchFamily="34" charset="0"/>
                <a:cs typeface="+mn-cs"/>
              </a:rPr>
              <a:t>Conversation fizzles out</a:t>
            </a:r>
          </a:p>
        </p:txBody>
      </p:sp>
      <p:sp>
        <p:nvSpPr>
          <p:cNvPr id="21" name="TextBox 20"/>
          <p:cNvSpPr txBox="1">
            <a:spLocks noChangeArrowheads="1"/>
          </p:cNvSpPr>
          <p:nvPr/>
        </p:nvSpPr>
        <p:spPr bwMode="auto">
          <a:xfrm>
            <a:off x="5345651" y="4326997"/>
            <a:ext cx="2241550" cy="1537982"/>
          </a:xfrm>
          <a:prstGeom prst="rect">
            <a:avLst/>
          </a:prstGeom>
          <a:noFill/>
          <a:ln>
            <a:noFill/>
          </a:ln>
        </p:spPr>
        <p:txBody>
          <a:bodyPr lIns="96644" tIns="48322" rIns="96644" bIns="48322">
            <a:spAutoFit/>
          </a:bodyPr>
          <a:lstStyle>
            <a:lvl1pPr marL="28575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69863" indent="-169863">
              <a:spcBef>
                <a:spcPct val="20000"/>
              </a:spcBef>
              <a:buClr>
                <a:srgbClr val="000099"/>
              </a:buClr>
              <a:buSzPct val="65000"/>
              <a:buFont typeface="Arial" pitchFamily="34" charset="0"/>
              <a:buChar char="•"/>
              <a:defRPr/>
            </a:pPr>
            <a:r>
              <a:rPr lang="en-US" dirty="0">
                <a:solidFill>
                  <a:srgbClr val="000000"/>
                </a:solidFill>
                <a:latin typeface="Verdana" pitchFamily="34" charset="0"/>
                <a:cs typeface="+mn-cs"/>
              </a:rPr>
              <a:t>Ignoring the event</a:t>
            </a:r>
          </a:p>
          <a:p>
            <a:pPr marL="169863" indent="-169863">
              <a:spcBef>
                <a:spcPct val="20000"/>
              </a:spcBef>
              <a:buClr>
                <a:srgbClr val="000099"/>
              </a:buClr>
              <a:buSzPct val="65000"/>
              <a:buFont typeface="Arial" pitchFamily="34" charset="0"/>
              <a:buChar char="•"/>
              <a:defRPr/>
            </a:pPr>
            <a:r>
              <a:rPr lang="en-US" dirty="0">
                <a:solidFill>
                  <a:srgbClr val="000000"/>
                </a:solidFill>
                <a:latin typeface="Verdana" pitchFamily="34" charset="0"/>
                <a:cs typeface="+mn-cs"/>
              </a:rPr>
              <a:t>Changing the conversation to another topic</a:t>
            </a:r>
          </a:p>
        </p:txBody>
      </p:sp>
      <p:sp>
        <p:nvSpPr>
          <p:cNvPr id="22" name="TextBox 21"/>
          <p:cNvSpPr txBox="1">
            <a:spLocks noChangeArrowheads="1"/>
          </p:cNvSpPr>
          <p:nvPr/>
        </p:nvSpPr>
        <p:spPr bwMode="auto">
          <a:xfrm>
            <a:off x="5345651" y="2350555"/>
            <a:ext cx="2400300" cy="983984"/>
          </a:xfrm>
          <a:prstGeom prst="rect">
            <a:avLst/>
          </a:prstGeom>
          <a:noFill/>
          <a:ln>
            <a:noFill/>
          </a:ln>
        </p:spPr>
        <p:txBody>
          <a:bodyPr lIns="96644" tIns="48322" rIns="96644" bIns="48322">
            <a:spAutoFit/>
          </a:bodyPr>
          <a:lstStyle>
            <a:lvl1pPr marL="28575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69863" indent="-169863">
              <a:spcBef>
                <a:spcPct val="20000"/>
              </a:spcBef>
              <a:buClr>
                <a:srgbClr val="000099"/>
              </a:buClr>
              <a:buSzPct val="65000"/>
              <a:buFont typeface="Arial" pitchFamily="34" charset="0"/>
              <a:buChar char="•"/>
              <a:defRPr/>
            </a:pPr>
            <a:r>
              <a:rPr lang="en-US" dirty="0">
                <a:solidFill>
                  <a:srgbClr val="000000"/>
                </a:solidFill>
                <a:latin typeface="Verdana" pitchFamily="34" charset="0"/>
                <a:cs typeface="+mn-cs"/>
              </a:rPr>
              <a:t>Squashing the event</a:t>
            </a:r>
          </a:p>
          <a:p>
            <a:pPr marL="169863" indent="-169863">
              <a:spcBef>
                <a:spcPct val="20000"/>
              </a:spcBef>
              <a:buClr>
                <a:srgbClr val="000099"/>
              </a:buClr>
              <a:buSzPct val="65000"/>
              <a:buFont typeface="Arial" pitchFamily="34" charset="0"/>
              <a:buChar char="•"/>
              <a:defRPr/>
            </a:pPr>
            <a:r>
              <a:rPr lang="en-US" dirty="0">
                <a:solidFill>
                  <a:srgbClr val="000000"/>
                </a:solidFill>
                <a:latin typeface="Verdana" pitchFamily="34" charset="0"/>
                <a:cs typeface="+mn-cs"/>
              </a:rPr>
              <a:t>Negative focus</a:t>
            </a:r>
          </a:p>
        </p:txBody>
      </p:sp>
      <p:sp>
        <p:nvSpPr>
          <p:cNvPr id="23" name="TextBox 22"/>
          <p:cNvSpPr txBox="1">
            <a:spLocks noChangeArrowheads="1"/>
          </p:cNvSpPr>
          <p:nvPr/>
        </p:nvSpPr>
        <p:spPr bwMode="auto">
          <a:xfrm>
            <a:off x="2216679" y="2350555"/>
            <a:ext cx="2239962" cy="1260983"/>
          </a:xfrm>
          <a:prstGeom prst="rect">
            <a:avLst/>
          </a:prstGeom>
          <a:noFill/>
          <a:ln>
            <a:noFill/>
          </a:ln>
        </p:spPr>
        <p:txBody>
          <a:bodyPr lIns="96644" tIns="48322" rIns="96644" bIns="48322">
            <a:spAutoFit/>
          </a:bodyPr>
          <a:lstStyle>
            <a:lvl1pPr marL="28575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69863" indent="-169863">
              <a:spcBef>
                <a:spcPct val="20000"/>
              </a:spcBef>
              <a:buClr>
                <a:srgbClr val="000099"/>
              </a:buClr>
              <a:buSzPct val="65000"/>
              <a:buFont typeface="Wingdings" panose="05000000000000000000" pitchFamily="2" charset="2"/>
              <a:buChar char="§"/>
              <a:defRPr/>
            </a:pPr>
            <a:r>
              <a:rPr lang="en-US" b="1" dirty="0">
                <a:solidFill>
                  <a:srgbClr val="000000"/>
                </a:solidFill>
                <a:latin typeface="Verdana" pitchFamily="34" charset="0"/>
                <a:cs typeface="+mn-cs"/>
              </a:rPr>
              <a:t>Authentic interest</a:t>
            </a:r>
          </a:p>
          <a:p>
            <a:pPr marL="169863" indent="-169863">
              <a:spcBef>
                <a:spcPct val="20000"/>
              </a:spcBef>
              <a:buClr>
                <a:srgbClr val="000099"/>
              </a:buClr>
              <a:buSzPct val="65000"/>
              <a:buFont typeface="Wingdings" panose="05000000000000000000" pitchFamily="2" charset="2"/>
              <a:buChar char="§"/>
              <a:defRPr/>
            </a:pPr>
            <a:r>
              <a:rPr lang="en-US" b="1" dirty="0">
                <a:solidFill>
                  <a:srgbClr val="000000"/>
                </a:solidFill>
                <a:latin typeface="Verdana" pitchFamily="34" charset="0"/>
                <a:cs typeface="+mn-cs"/>
              </a:rPr>
              <a:t>Elaborates the experience</a:t>
            </a:r>
          </a:p>
        </p:txBody>
      </p:sp>
      <p:cxnSp>
        <p:nvCxnSpPr>
          <p:cNvPr id="15" name="Straight Connector 14"/>
          <p:cNvCxnSpPr/>
          <p:nvPr/>
        </p:nvCxnSpPr>
        <p:spPr>
          <a:xfrm>
            <a:off x="2484008" y="2652249"/>
            <a:ext cx="12074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a:grpSpLocks/>
          </p:cNvGrpSpPr>
          <p:nvPr/>
        </p:nvGrpSpPr>
        <p:grpSpPr bwMode="auto">
          <a:xfrm>
            <a:off x="-210509" y="6300960"/>
            <a:ext cx="1190626" cy="557040"/>
            <a:chOff x="-83293" y="6300960"/>
            <a:chExt cx="1190626" cy="557040"/>
          </a:xfrm>
        </p:grpSpPr>
        <p:pic>
          <p:nvPicPr>
            <p:cNvPr id="26" name="Picture 2" descr="http://peanutonthetable.com/wp-content/uploads/2013/02/notebook-and-pen.jpg">
              <a:hlinkClick r:id="rId4"/>
            </p:cNvPr>
            <p:cNvPicPr>
              <a:picLocks noChangeAspect="1" noChangeArrowheads="1"/>
            </p:cNvPicPr>
            <p:nvPr/>
          </p:nvPicPr>
          <p:blipFill>
            <a:blip r:embed="rId5" cstate="print"/>
            <a:srcRect/>
            <a:stretch>
              <a:fillRect/>
            </a:stretch>
          </p:blipFill>
          <p:spPr bwMode="auto">
            <a:xfrm>
              <a:off x="120650" y="6326188"/>
              <a:ext cx="719138" cy="531812"/>
            </a:xfrm>
            <a:prstGeom prst="rect">
              <a:avLst/>
            </a:prstGeom>
            <a:ln>
              <a:noFill/>
            </a:ln>
            <a:effectLst>
              <a:outerShdw blurRad="292100" dist="139700" dir="2700000" algn="tl" rotWithShape="0">
                <a:srgbClr val="333333">
                  <a:alpha val="65000"/>
                </a:srgbClr>
              </a:outerShdw>
            </a:effectLst>
          </p:spPr>
        </p:pic>
        <p:sp>
          <p:nvSpPr>
            <p:cNvPr id="25" name="TextBox 24"/>
            <p:cNvSpPr txBox="1"/>
            <p:nvPr/>
          </p:nvSpPr>
          <p:spPr>
            <a:xfrm>
              <a:off x="-83293" y="6300960"/>
              <a:ext cx="1190626" cy="338554"/>
            </a:xfrm>
            <a:prstGeom prst="rect">
              <a:avLst/>
            </a:prstGeom>
            <a:noFill/>
          </p:spPr>
          <p:txBody>
            <a:bodyPr>
              <a:spAutoFit/>
            </a:bodyPr>
            <a:lstStyle/>
            <a:p>
              <a:pPr algn="ctr">
                <a:defRPr/>
              </a:pPr>
              <a:r>
                <a:rPr lang="en-US" sz="800" dirty="0">
                  <a:latin typeface="+mn-lt"/>
                </a:rPr>
                <a:t>Notes</a:t>
              </a:r>
            </a:p>
            <a:p>
              <a:pPr algn="ctr">
                <a:defRPr/>
              </a:pPr>
              <a:r>
                <a:rPr lang="en-US" sz="800" dirty="0">
                  <a:latin typeface="+mn-lt"/>
                </a:rPr>
                <a:t>page  91</a:t>
              </a:r>
            </a:p>
          </p:txBody>
        </p:sp>
      </p:grpSp>
      <p:sp>
        <p:nvSpPr>
          <p:cNvPr id="27" name="Rectangle 2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5"/>
          <p:cNvSpPr>
            <a:spLocks noGrp="1"/>
          </p:cNvSpPr>
          <p:nvPr>
            <p:ph type="title"/>
          </p:nvPr>
        </p:nvSpPr>
        <p:spPr>
          <a:xfrm>
            <a:off x="0" y="-15875"/>
            <a:ext cx="9144000" cy="1143000"/>
          </a:xfrm>
        </p:spPr>
        <p:txBody>
          <a:bodyPr/>
          <a:lstStyle/>
          <a:p>
            <a:r>
              <a:rPr lang="en-US" altLang="en-US" dirty="0"/>
              <a:t>Visualize Your Success</a:t>
            </a:r>
          </a:p>
        </p:txBody>
      </p:sp>
      <p:pic>
        <p:nvPicPr>
          <p:cNvPr id="8" name="Picture 2" descr="S:\0Resilience\Army\MRT V 3.0 Devel\Final\Icons\Goal_Setting.png"/>
          <p:cNvPicPr>
            <a:picLocks noChangeAspect="1" noChangeArrowheads="1"/>
          </p:cNvPicPr>
          <p:nvPr/>
        </p:nvPicPr>
        <p:blipFill>
          <a:blip r:embed="rId3" cstate="print"/>
          <a:srcRect/>
          <a:stretch>
            <a:fillRect/>
          </a:stretch>
        </p:blipFill>
        <p:spPr bwMode="auto">
          <a:xfrm>
            <a:off x="475298" y="140970"/>
            <a:ext cx="685800" cy="825500"/>
          </a:xfrm>
          <a:prstGeom prst="rect">
            <a:avLst/>
          </a:prstGeom>
          <a:noFill/>
          <a:ln w="9525">
            <a:noFill/>
            <a:miter lim="800000"/>
            <a:headEnd/>
            <a:tailEnd/>
          </a:ln>
        </p:spPr>
      </p:pic>
      <p:sp>
        <p:nvSpPr>
          <p:cNvPr id="9" name="Slide Number Placeholder 8"/>
          <p:cNvSpPr>
            <a:spLocks noGrp="1"/>
          </p:cNvSpPr>
          <p:nvPr>
            <p:ph type="sldNum" sz="quarter" idx="14"/>
          </p:nvPr>
        </p:nvSpPr>
        <p:spPr/>
        <p:txBody>
          <a:bodyPr/>
          <a:lstStyle/>
          <a:p>
            <a:pPr>
              <a:defRPr/>
            </a:pPr>
            <a:fld id="{6D4870BB-2748-4209-9644-DBFDF7DFFE84}" type="slidenum">
              <a:rPr lang="en-US" smtClean="0"/>
              <a:pPr>
                <a:defRPr/>
              </a:pPr>
              <a:t>24</a:t>
            </a:fld>
            <a:endParaRPr lang="en-US" dirty="0"/>
          </a:p>
        </p:txBody>
      </p:sp>
      <p:sp>
        <p:nvSpPr>
          <p:cNvPr id="10" name="Rectangle 9"/>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11" name="Content Placeholder 7"/>
          <p:cNvSpPr txBox="1">
            <a:spLocks/>
          </p:cNvSpPr>
          <p:nvPr/>
        </p:nvSpPr>
        <p:spPr bwMode="auto">
          <a:xfrm>
            <a:off x="102733" y="1371600"/>
            <a:ext cx="7772400" cy="1554163"/>
          </a:xfrm>
          <a:prstGeom prst="rect">
            <a:avLst/>
          </a:prstGeom>
          <a:noFill/>
          <a:ln w="9525">
            <a:noFill/>
            <a:miter lim="800000"/>
            <a:headEnd/>
            <a:tailEnd/>
          </a:ln>
        </p:spPr>
        <p:txBody>
          <a:bodyPr lIns="91284" tIns="45642" rIns="91284" bIns="45642"/>
          <a:lstStyle/>
          <a:p>
            <a:pPr marL="341313" indent="-341313" eaLnBrk="0" hangingPunct="0">
              <a:spcBef>
                <a:spcPct val="20000"/>
              </a:spcBef>
              <a:buFont typeface="Wingdings" pitchFamily="2" charset="2"/>
              <a:buChar char="§"/>
              <a:defRPr/>
            </a:pPr>
            <a:r>
              <a:rPr lang="en-US" sz="2400" dirty="0">
                <a:latin typeface="Verdana" pitchFamily="34" charset="0"/>
                <a:cs typeface="+mn-cs"/>
              </a:rPr>
              <a:t>What does it look like to achieve your goal?</a:t>
            </a:r>
          </a:p>
          <a:p>
            <a:pPr marL="341313" indent="-341313" algn="r" eaLnBrk="0" hangingPunct="0">
              <a:spcBef>
                <a:spcPct val="20000"/>
              </a:spcBef>
              <a:buFont typeface="Wingdings" pitchFamily="2" charset="2"/>
              <a:buChar char="§"/>
              <a:defRPr/>
            </a:pPr>
            <a:endParaRPr lang="en-US" sz="2400" dirty="0">
              <a:latin typeface="Verdana" pitchFamily="34" charset="0"/>
              <a:cs typeface="+mn-cs"/>
            </a:endParaRPr>
          </a:p>
          <a:p>
            <a:pPr marL="341313" indent="-341313" algn="r" eaLnBrk="0" hangingPunct="0">
              <a:spcBef>
                <a:spcPct val="20000"/>
              </a:spcBef>
              <a:buFont typeface="Wingdings" pitchFamily="2" charset="2"/>
              <a:buNone/>
              <a:defRPr/>
            </a:pPr>
            <a:endParaRPr lang="en-US" sz="2400" dirty="0">
              <a:latin typeface="+mn-lt"/>
              <a:cs typeface="+mn-cs"/>
            </a:endParaRPr>
          </a:p>
          <a:p>
            <a:pPr marL="341313" indent="-341313" algn="r" eaLnBrk="0" hangingPunct="0">
              <a:spcBef>
                <a:spcPct val="20000"/>
              </a:spcBef>
              <a:buFont typeface="Wingdings" pitchFamily="2" charset="2"/>
              <a:buChar char="§"/>
              <a:defRPr/>
            </a:pPr>
            <a:endParaRPr lang="en-US" sz="2400" dirty="0">
              <a:latin typeface="Verdana" pitchFamily="34" charset="0"/>
              <a:cs typeface="+mn-cs"/>
            </a:endParaRPr>
          </a:p>
          <a:p>
            <a:pPr marL="341313" indent="-341313" algn="r" eaLnBrk="0" hangingPunct="0">
              <a:spcBef>
                <a:spcPct val="20000"/>
              </a:spcBef>
              <a:buFont typeface="Wingdings" pitchFamily="2" charset="2"/>
              <a:buNone/>
              <a:defRPr/>
            </a:pPr>
            <a:endParaRPr lang="en-US" sz="2400" dirty="0">
              <a:latin typeface="Verdana" pitchFamily="34" charset="0"/>
              <a:cs typeface="+mn-cs"/>
            </a:endParaRPr>
          </a:p>
        </p:txBody>
      </p:sp>
      <p:pic>
        <p:nvPicPr>
          <p:cNvPr id="12" name="Picture 8" descr="off to college.jpg"/>
          <p:cNvPicPr>
            <a:picLocks noChangeAspect="1"/>
          </p:cNvPicPr>
          <p:nvPr/>
        </p:nvPicPr>
        <p:blipFill>
          <a:blip r:embed="rId4" cstate="print"/>
          <a:srcRect/>
          <a:stretch>
            <a:fillRect/>
          </a:stretch>
        </p:blipFill>
        <p:spPr bwMode="auto">
          <a:xfrm rot="-744190">
            <a:off x="196541" y="2349119"/>
            <a:ext cx="4564063" cy="2327598"/>
          </a:xfrm>
          <a:prstGeom prst="rect">
            <a:avLst/>
          </a:prstGeom>
          <a:noFill/>
          <a:ln w="9525">
            <a:noFill/>
            <a:miter lim="800000"/>
            <a:headEnd/>
            <a:tailEnd/>
          </a:ln>
        </p:spPr>
      </p:pic>
      <p:pic>
        <p:nvPicPr>
          <p:cNvPr id="13" name="Picture 11" descr="UK.jpg"/>
          <p:cNvPicPr>
            <a:picLocks noChangeAspect="1"/>
          </p:cNvPicPr>
          <p:nvPr/>
        </p:nvPicPr>
        <p:blipFill>
          <a:blip r:embed="rId5" cstate="print"/>
          <a:srcRect/>
          <a:stretch>
            <a:fillRect/>
          </a:stretch>
        </p:blipFill>
        <p:spPr bwMode="auto">
          <a:xfrm rot="890333">
            <a:off x="4840457" y="2361388"/>
            <a:ext cx="4076700" cy="2303127"/>
          </a:xfrm>
          <a:prstGeom prst="rect">
            <a:avLst/>
          </a:prstGeom>
          <a:noFill/>
          <a:ln w="9525">
            <a:noFill/>
            <a:miter lim="800000"/>
            <a:headEnd/>
            <a:tailEnd/>
          </a:ln>
        </p:spPr>
      </p:pic>
      <p:pic>
        <p:nvPicPr>
          <p:cNvPr id="14" name="Picture 12" descr="UK acceptance letter.jpg"/>
          <p:cNvPicPr>
            <a:picLocks noChangeAspect="1"/>
          </p:cNvPicPr>
          <p:nvPr/>
        </p:nvPicPr>
        <p:blipFill>
          <a:blip r:embed="rId6" cstate="print"/>
          <a:srcRect/>
          <a:stretch>
            <a:fillRect/>
          </a:stretch>
        </p:blipFill>
        <p:spPr bwMode="auto">
          <a:xfrm>
            <a:off x="3108325" y="3760789"/>
            <a:ext cx="2941638" cy="2667308"/>
          </a:xfrm>
          <a:prstGeom prst="rect">
            <a:avLst/>
          </a:prstGeom>
          <a:noFill/>
          <a:ln w="9525">
            <a:noFill/>
            <a:miter lim="800000"/>
            <a:headEnd/>
            <a:tailEnd/>
          </a:ln>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94267" y="1422487"/>
            <a:ext cx="7831666" cy="4827989"/>
            <a:chOff x="694267" y="1422487"/>
            <a:chExt cx="7831666" cy="4827989"/>
          </a:xfrm>
        </p:grpSpPr>
        <p:sp>
          <p:nvSpPr>
            <p:cNvPr id="28" name="Rounded Rectangle 27"/>
            <p:cNvSpPr/>
            <p:nvPr/>
          </p:nvSpPr>
          <p:spPr>
            <a:xfrm>
              <a:off x="694267" y="1422487"/>
              <a:ext cx="7831666" cy="4827989"/>
            </a:xfrm>
            <a:prstGeom prst="roundRect">
              <a:avLst>
                <a:gd name="adj" fmla="val 497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en-US" dirty="0"/>
            </a:p>
          </p:txBody>
        </p:sp>
        <p:graphicFrame>
          <p:nvGraphicFramePr>
            <p:cNvPr id="29" name="Group 34"/>
            <p:cNvGraphicFramePr>
              <a:graphicFrameLocks/>
            </p:cNvGraphicFramePr>
            <p:nvPr>
              <p:extLst>
                <p:ext uri="{D42A27DB-BD31-4B8C-83A1-F6EECF244321}">
                  <p14:modId xmlns:p14="http://schemas.microsoft.com/office/powerpoint/2010/main" val="1489232711"/>
                </p:ext>
              </p:extLst>
            </p:nvPr>
          </p:nvGraphicFramePr>
          <p:xfrm>
            <a:off x="1016423" y="1673072"/>
            <a:ext cx="7170844" cy="4289925"/>
          </p:xfrm>
          <a:graphic>
            <a:graphicData uri="http://schemas.openxmlformats.org/drawingml/2006/table">
              <a:tbl>
                <a:tblPr/>
                <a:tblGrid>
                  <a:gridCol w="917364">
                    <a:extLst>
                      <a:ext uri="{9D8B030D-6E8A-4147-A177-3AD203B41FA5}">
                        <a16:colId xmlns:a16="http://schemas.microsoft.com/office/drawing/2014/main" val="20000"/>
                      </a:ext>
                    </a:extLst>
                  </a:gridCol>
                  <a:gridCol w="3125572">
                    <a:extLst>
                      <a:ext uri="{9D8B030D-6E8A-4147-A177-3AD203B41FA5}">
                        <a16:colId xmlns:a16="http://schemas.microsoft.com/office/drawing/2014/main" val="20001"/>
                      </a:ext>
                    </a:extLst>
                  </a:gridCol>
                  <a:gridCol w="3127908">
                    <a:extLst>
                      <a:ext uri="{9D8B030D-6E8A-4147-A177-3AD203B41FA5}">
                        <a16:colId xmlns:a16="http://schemas.microsoft.com/office/drawing/2014/main" val="20002"/>
                      </a:ext>
                    </a:extLst>
                  </a:gridCol>
                </a:tblGrid>
                <a:tr h="518407">
                  <a:tc>
                    <a:txBody>
                      <a:bodyPr/>
                      <a:lstStyle/>
                      <a:p>
                        <a:pPr marL="0" marR="0" lvl="0" indent="0" algn="l"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endParaRPr kumimoji="0" lang="en-US" sz="3000" b="0" i="0" u="none" strike="noStrike" cap="none" normalizeH="0" baseline="0" dirty="0">
                          <a:ln>
                            <a:noFill/>
                          </a:ln>
                          <a:solidFill>
                            <a:schemeClr val="tx1"/>
                          </a:solidFill>
                          <a:effectLst/>
                          <a:latin typeface="+mj-lt"/>
                        </a:endParaRPr>
                      </a:p>
                    </a:txBody>
                    <a:tcPr marL="96012" marR="96012" marT="48768" marB="48768" anchor="ctr" anchorCtr="1" horzOverflow="overflow">
                      <a:lnL>
                        <a:noFill/>
                      </a:lnL>
                      <a:lnR w="19050" cap="flat" cmpd="sng" algn="ctr">
                        <a:solidFill>
                          <a:schemeClr val="tx1"/>
                        </a:solidFill>
                        <a:prstDash val="solid"/>
                        <a:round/>
                        <a:headEnd type="none" w="sm" len="sm"/>
                        <a:tailEnd type="none" w="sm" len="sm"/>
                      </a:lnR>
                      <a:lnT>
                        <a:noFill/>
                      </a:lnT>
                      <a:lnB w="1905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r>
                          <a:rPr kumimoji="0" lang="en-US" sz="2200" b="1" i="0" u="none" strike="noStrike" cap="none" normalizeH="0" baseline="0" dirty="0">
                            <a:ln>
                              <a:noFill/>
                            </a:ln>
                            <a:solidFill>
                              <a:schemeClr val="tx1"/>
                            </a:solidFill>
                            <a:effectLst/>
                            <a:latin typeface="+mj-lt"/>
                          </a:rPr>
                          <a:t>Constructive</a:t>
                        </a: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38100" cap="flat" cmpd="sng" algn="ctr">
                        <a:solidFill>
                          <a:srgbClr val="FCAF17"/>
                        </a:solidFill>
                        <a:prstDash val="lgDash"/>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r>
                          <a:rPr kumimoji="0" lang="en-US" sz="2200" b="1" i="0" u="none" strike="noStrike" cap="none" normalizeH="0" baseline="0" dirty="0">
                            <a:ln>
                              <a:noFill/>
                            </a:ln>
                            <a:solidFill>
                              <a:schemeClr val="tx1"/>
                            </a:solidFill>
                            <a:effectLst/>
                            <a:latin typeface="+mj-lt"/>
                          </a:rPr>
                          <a:t>Destructive</a:t>
                        </a: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1778239">
                  <a:tc>
                    <a:txBody>
                      <a:bodyPr/>
                      <a:lstStyle/>
                      <a:p>
                        <a:pPr marL="0" marR="0" lvl="0" indent="0" algn="l"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endParaRPr kumimoji="0" lang="en-US" sz="30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38100" cap="flat" cmpd="sng" algn="ctr">
                        <a:solidFill>
                          <a:srgbClr val="FCAF17"/>
                        </a:solidFill>
                        <a:prstDash val="lgDash"/>
                        <a:round/>
                        <a:headEnd type="none" w="med" len="med"/>
                        <a:tailEnd type="none" w="med" len="med"/>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1" i="0" u="none" strike="noStrike" cap="none" normalizeH="0" baseline="0" dirty="0">
                          <a:ln>
                            <a:noFill/>
                          </a:ln>
                          <a:solidFill>
                            <a:schemeClr val="tx1"/>
                          </a:solidFill>
                          <a:effectLst/>
                          <a:latin typeface="+mj-lt"/>
                        </a:endParaRPr>
                      </a:p>
                    </a:txBody>
                    <a:tcPr marL="96012" marR="96012" marT="48768" marB="48768" anchor="ctr" anchorCtr="1" horzOverflow="overflow">
                      <a:lnL w="38100" cap="flat" cmpd="sng" algn="ctr">
                        <a:solidFill>
                          <a:srgbClr val="FCAF17"/>
                        </a:solidFill>
                        <a:prstDash val="lgDash"/>
                        <a:round/>
                        <a:headEnd type="none" w="med" len="med"/>
                        <a:tailEnd type="none" w="med" len="med"/>
                      </a:lnL>
                      <a:lnR w="38100" cap="flat" cmpd="sng" algn="ctr">
                        <a:solidFill>
                          <a:srgbClr val="FCAF17"/>
                        </a:solidFill>
                        <a:prstDash val="lgDash"/>
                        <a:round/>
                        <a:headEnd type="none" w="med" len="med"/>
                        <a:tailEnd type="none" w="med" len="med"/>
                      </a:lnR>
                      <a:lnT w="38100" cap="flat" cmpd="sng" algn="ctr">
                        <a:solidFill>
                          <a:srgbClr val="FCAF17"/>
                        </a:solidFill>
                        <a:prstDash val="lgDash"/>
                        <a:round/>
                        <a:headEnd type="none" w="med" len="med"/>
                        <a:tailEnd type="none" w="med" len="med"/>
                      </a:lnT>
                      <a:lnB w="38100" cap="flat" cmpd="sng" algn="ctr">
                        <a:solidFill>
                          <a:srgbClr val="FCAF17"/>
                        </a:solidFill>
                        <a:prstDash val="lgDash"/>
                        <a:round/>
                        <a:headEnd type="none" w="med" len="med"/>
                        <a:tailEnd type="none" w="med" len="med"/>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0" i="0" u="none" strike="noStrike" cap="none" normalizeH="0" baseline="0" dirty="0">
                          <a:ln>
                            <a:noFill/>
                          </a:ln>
                          <a:solidFill>
                            <a:schemeClr val="tx1"/>
                          </a:solidFill>
                          <a:effectLst/>
                          <a:latin typeface="+mj-lt"/>
                        </a:endParaRPr>
                      </a:p>
                    </a:txBody>
                    <a:tcPr marL="96012" marR="96012" marT="48768" marB="48768" anchor="ctr" anchorCtr="1" horzOverflow="overflow">
                      <a:lnL w="38100" cap="flat" cmpd="sng" algn="ctr">
                        <a:solidFill>
                          <a:srgbClr val="FCAF17"/>
                        </a:solidFill>
                        <a:prstDash val="lgDash"/>
                        <a:round/>
                        <a:headEnd type="none" w="med" len="med"/>
                        <a:tailEnd type="none" w="med" len="med"/>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1956950">
                  <a:tc>
                    <a:txBody>
                      <a:bodyPr/>
                      <a:lstStyle/>
                      <a:p>
                        <a:pPr marL="0" marR="0" lvl="0" indent="0" algn="l"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endParaRPr kumimoji="0" lang="en-US" sz="30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38100" cap="flat" cmpd="sng" algn="ctr">
                        <a:solidFill>
                          <a:srgbClr val="FCAF17"/>
                        </a:solidFill>
                        <a:prstDash val="lgDash"/>
                        <a:round/>
                        <a:headEnd type="none" w="med" len="med"/>
                        <a:tailEnd type="none" w="med" len="med"/>
                      </a:lnT>
                      <a:lnB w="1905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30" name="Text Box 23"/>
            <p:cNvSpPr txBox="1">
              <a:spLocks noChangeArrowheads="1"/>
            </p:cNvSpPr>
            <p:nvPr/>
          </p:nvSpPr>
          <p:spPr bwMode="auto">
            <a:xfrm rot="16200000">
              <a:off x="298185" y="4820967"/>
              <a:ext cx="2330450" cy="436562"/>
            </a:xfrm>
            <a:prstGeom prst="rect">
              <a:avLst/>
            </a:prstGeom>
            <a:noFill/>
            <a:ln w="12700" cap="sq">
              <a:noFill/>
              <a:miter lim="800000"/>
              <a:headEnd type="none" w="sm" len="sm"/>
              <a:tailEnd type="none" w="sm" len="sm"/>
            </a:ln>
          </p:spPr>
          <p:txBody>
            <a:bodyPr lIns="96644" tIns="48322" rIns="96644" bIns="48322">
              <a:spAutoFit/>
            </a:bodyPr>
            <a:lstStyle/>
            <a:p>
              <a:pPr algn="ctr" eaLnBrk="0" hangingPunct="0">
                <a:spcBef>
                  <a:spcPct val="50000"/>
                </a:spcBef>
                <a:defRPr/>
              </a:pPr>
              <a:r>
                <a:rPr lang="en-US" sz="2200" b="1" dirty="0">
                  <a:solidFill>
                    <a:prstClr val="black"/>
                  </a:solidFill>
                  <a:latin typeface="Verdana"/>
                  <a:cs typeface="+mn-cs"/>
                </a:rPr>
                <a:t>Passive</a:t>
              </a:r>
            </a:p>
          </p:txBody>
        </p:sp>
        <p:sp>
          <p:nvSpPr>
            <p:cNvPr id="35" name="Text Box 23"/>
            <p:cNvSpPr txBox="1">
              <a:spLocks noChangeArrowheads="1"/>
            </p:cNvSpPr>
            <p:nvPr/>
          </p:nvSpPr>
          <p:spPr bwMode="auto">
            <a:xfrm rot="16200000">
              <a:off x="386291" y="2942699"/>
              <a:ext cx="2154238" cy="436562"/>
            </a:xfrm>
            <a:prstGeom prst="rect">
              <a:avLst/>
            </a:prstGeom>
            <a:noFill/>
            <a:ln w="12700" cap="sq">
              <a:noFill/>
              <a:miter lim="800000"/>
              <a:headEnd type="none" w="sm" len="sm"/>
              <a:tailEnd type="none" w="sm" len="sm"/>
            </a:ln>
          </p:spPr>
          <p:txBody>
            <a:bodyPr lIns="96644" tIns="48322" rIns="96644" bIns="48322">
              <a:spAutoFit/>
            </a:bodyPr>
            <a:lstStyle/>
            <a:p>
              <a:pPr algn="ctr" eaLnBrk="0" hangingPunct="0">
                <a:spcBef>
                  <a:spcPct val="50000"/>
                </a:spcBef>
                <a:defRPr/>
              </a:pPr>
              <a:r>
                <a:rPr lang="en-US" sz="2200" b="1" dirty="0">
                  <a:solidFill>
                    <a:prstClr val="black"/>
                  </a:solidFill>
                  <a:latin typeface="Verdana"/>
                  <a:cs typeface="+mn-cs"/>
                </a:rPr>
                <a:t>Active</a:t>
              </a:r>
            </a:p>
          </p:txBody>
        </p:sp>
      </p:grpSp>
      <p:sp>
        <p:nvSpPr>
          <p:cNvPr id="18465" name="Title 1"/>
          <p:cNvSpPr>
            <a:spLocks noGrp="1"/>
          </p:cNvSpPr>
          <p:nvPr>
            <p:ph type="title"/>
          </p:nvPr>
        </p:nvSpPr>
        <p:spPr/>
        <p:txBody>
          <a:bodyPr/>
          <a:lstStyle/>
          <a:p>
            <a:r>
              <a:rPr lang="en-US" altLang="en-US" dirty="0"/>
              <a:t>Demonstration:</a:t>
            </a:r>
            <a:br>
              <a:rPr lang="en-US" altLang="en-US" dirty="0"/>
            </a:br>
            <a:r>
              <a:rPr lang="en-US" altLang="en-US" dirty="0"/>
              <a:t>Passive Constructive</a:t>
            </a:r>
          </a:p>
        </p:txBody>
      </p:sp>
      <p:sp>
        <p:nvSpPr>
          <p:cNvPr id="3" name="Slide Number Placeholder 2"/>
          <p:cNvSpPr>
            <a:spLocks noGrp="1"/>
          </p:cNvSpPr>
          <p:nvPr>
            <p:ph type="sldNum" sz="quarter" idx="14"/>
          </p:nvPr>
        </p:nvSpPr>
        <p:spPr/>
        <p:txBody>
          <a:bodyPr/>
          <a:lstStyle/>
          <a:p>
            <a:pPr>
              <a:defRPr/>
            </a:pPr>
            <a:fld id="{D52A2407-7335-41CC-AB46-1F9959116FB1}" type="slidenum">
              <a:rPr lang="en-US" smtClean="0"/>
              <a:pPr>
                <a:defRPr/>
              </a:pPr>
              <a:t>240</a:t>
            </a:fld>
            <a:endParaRPr lang="en-US" dirty="0"/>
          </a:p>
        </p:txBody>
      </p:sp>
      <p:pic>
        <p:nvPicPr>
          <p:cNvPr id="18469" name="Picture 11" descr="ACR.png"/>
          <p:cNvPicPr>
            <a:picLocks noChangeAspect="1"/>
          </p:cNvPicPr>
          <p:nvPr/>
        </p:nvPicPr>
        <p:blipFill>
          <a:blip r:embed="rId3" cstate="print"/>
          <a:srcRect/>
          <a:stretch>
            <a:fillRect/>
          </a:stretch>
        </p:blipFill>
        <p:spPr bwMode="auto">
          <a:xfrm>
            <a:off x="393700" y="136525"/>
            <a:ext cx="684213" cy="822325"/>
          </a:xfrm>
          <a:prstGeom prst="rect">
            <a:avLst/>
          </a:prstGeom>
          <a:noFill/>
          <a:ln w="9525">
            <a:noFill/>
            <a:miter lim="800000"/>
            <a:headEnd/>
            <a:tailEnd/>
          </a:ln>
        </p:spPr>
      </p:pic>
      <p:grpSp>
        <p:nvGrpSpPr>
          <p:cNvPr id="4" name="Group 10"/>
          <p:cNvGrpSpPr>
            <a:grpSpLocks/>
          </p:cNvGrpSpPr>
          <p:nvPr/>
        </p:nvGrpSpPr>
        <p:grpSpPr bwMode="auto">
          <a:xfrm>
            <a:off x="2760925" y="4097382"/>
            <a:ext cx="1622425" cy="1550987"/>
            <a:chOff x="1162050" y="1978025"/>
            <a:chExt cx="3111500" cy="3111500"/>
          </a:xfrm>
        </p:grpSpPr>
        <p:grpSp>
          <p:nvGrpSpPr>
            <p:cNvPr id="5" name="Group 10"/>
            <p:cNvGrpSpPr>
              <a:grpSpLocks/>
            </p:cNvGrpSpPr>
            <p:nvPr/>
          </p:nvGrpSpPr>
          <p:grpSpPr bwMode="auto">
            <a:xfrm>
              <a:off x="1162050" y="1978025"/>
              <a:ext cx="3111500" cy="3111500"/>
              <a:chOff x="1162050" y="1978025"/>
              <a:chExt cx="3111500" cy="3111500"/>
            </a:xfrm>
          </p:grpSpPr>
          <p:pic>
            <p:nvPicPr>
              <p:cNvPr id="18474" name="Picture 7" descr="Movie Icon"/>
              <p:cNvPicPr>
                <a:picLocks noChangeAspect="1" noChangeArrowheads="1"/>
              </p:cNvPicPr>
              <p:nvPr/>
            </p:nvPicPr>
            <p:blipFill>
              <a:blip r:embed="rId4" cstate="print"/>
              <a:srcRect/>
              <a:stretch>
                <a:fillRect/>
              </a:stretch>
            </p:blipFill>
            <p:spPr bwMode="auto">
              <a:xfrm>
                <a:off x="1162050" y="1978025"/>
                <a:ext cx="3111500" cy="3111500"/>
              </a:xfrm>
              <a:prstGeom prst="rect">
                <a:avLst/>
              </a:prstGeom>
              <a:noFill/>
              <a:ln w="9525">
                <a:noFill/>
                <a:miter lim="800000"/>
                <a:headEnd/>
                <a:tailEnd/>
              </a:ln>
            </p:spPr>
          </p:pic>
          <p:sp>
            <p:nvSpPr>
              <p:cNvPr id="25" name="Rectangle 24"/>
              <p:cNvSpPr/>
              <p:nvPr/>
            </p:nvSpPr>
            <p:spPr>
              <a:xfrm>
                <a:off x="1624817" y="3685051"/>
                <a:ext cx="2106808" cy="94587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3" name="TextBox 22"/>
            <p:cNvSpPr txBox="1"/>
            <p:nvPr/>
          </p:nvSpPr>
          <p:spPr>
            <a:xfrm>
              <a:off x="1640039" y="3755116"/>
              <a:ext cx="2045918" cy="805741"/>
            </a:xfrm>
            <a:prstGeom prst="rect">
              <a:avLst/>
            </a:prstGeom>
            <a:noFill/>
          </p:spPr>
          <p:txBody>
            <a:bodyPr anchor="ctr">
              <a:spAutoFit/>
            </a:bodyPr>
            <a:lstStyle/>
            <a:p>
              <a:pPr algn="ctr">
                <a:defRPr/>
              </a:pPr>
              <a:r>
                <a:rPr lang="en-US" sz="2000" b="1" dirty="0">
                  <a:solidFill>
                    <a:schemeClr val="bg1"/>
                  </a:solidFill>
                  <a:latin typeface="+mn-lt"/>
                </a:rPr>
                <a:t>DEMO</a:t>
              </a:r>
            </a:p>
          </p:txBody>
        </p:sp>
      </p:grpSp>
      <p:sp>
        <p:nvSpPr>
          <p:cNvPr id="19" name="Rectangle 1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694267" y="1422487"/>
            <a:ext cx="7831666" cy="4827989"/>
            <a:chOff x="694267" y="1422487"/>
            <a:chExt cx="7831666" cy="4827989"/>
          </a:xfrm>
        </p:grpSpPr>
        <p:sp>
          <p:nvSpPr>
            <p:cNvPr id="35" name="Rounded Rectangle 34"/>
            <p:cNvSpPr/>
            <p:nvPr/>
          </p:nvSpPr>
          <p:spPr>
            <a:xfrm>
              <a:off x="694267" y="1422487"/>
              <a:ext cx="7831666" cy="4827989"/>
            </a:xfrm>
            <a:prstGeom prst="roundRect">
              <a:avLst>
                <a:gd name="adj" fmla="val 497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en-US" dirty="0"/>
            </a:p>
          </p:txBody>
        </p:sp>
        <p:graphicFrame>
          <p:nvGraphicFramePr>
            <p:cNvPr id="36" name="Group 34"/>
            <p:cNvGraphicFramePr>
              <a:graphicFrameLocks/>
            </p:cNvGraphicFramePr>
            <p:nvPr>
              <p:extLst>
                <p:ext uri="{D42A27DB-BD31-4B8C-83A1-F6EECF244321}">
                  <p14:modId xmlns:p14="http://schemas.microsoft.com/office/powerpoint/2010/main" val="1005439083"/>
                </p:ext>
              </p:extLst>
            </p:nvPr>
          </p:nvGraphicFramePr>
          <p:xfrm>
            <a:off x="1016423" y="1673072"/>
            <a:ext cx="7170844" cy="4289925"/>
          </p:xfrm>
          <a:graphic>
            <a:graphicData uri="http://schemas.openxmlformats.org/drawingml/2006/table">
              <a:tbl>
                <a:tblPr/>
                <a:tblGrid>
                  <a:gridCol w="917364">
                    <a:extLst>
                      <a:ext uri="{9D8B030D-6E8A-4147-A177-3AD203B41FA5}">
                        <a16:colId xmlns:a16="http://schemas.microsoft.com/office/drawing/2014/main" val="20000"/>
                      </a:ext>
                    </a:extLst>
                  </a:gridCol>
                  <a:gridCol w="3125572">
                    <a:extLst>
                      <a:ext uri="{9D8B030D-6E8A-4147-A177-3AD203B41FA5}">
                        <a16:colId xmlns:a16="http://schemas.microsoft.com/office/drawing/2014/main" val="20001"/>
                      </a:ext>
                    </a:extLst>
                  </a:gridCol>
                  <a:gridCol w="3127908">
                    <a:extLst>
                      <a:ext uri="{9D8B030D-6E8A-4147-A177-3AD203B41FA5}">
                        <a16:colId xmlns:a16="http://schemas.microsoft.com/office/drawing/2014/main" val="20002"/>
                      </a:ext>
                    </a:extLst>
                  </a:gridCol>
                </a:tblGrid>
                <a:tr h="518407">
                  <a:tc>
                    <a:txBody>
                      <a:bodyPr/>
                      <a:lstStyle/>
                      <a:p>
                        <a:pPr marL="0" marR="0" lvl="0" indent="0" algn="l"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endParaRPr kumimoji="0" lang="en-US" sz="3000" b="0" i="0" u="none" strike="noStrike" cap="none" normalizeH="0" baseline="0" dirty="0">
                          <a:ln>
                            <a:noFill/>
                          </a:ln>
                          <a:solidFill>
                            <a:schemeClr val="tx1"/>
                          </a:solidFill>
                          <a:effectLst/>
                          <a:latin typeface="+mj-lt"/>
                        </a:endParaRPr>
                      </a:p>
                    </a:txBody>
                    <a:tcPr marL="96012" marR="96012" marT="48768" marB="48768" anchor="ctr" anchorCtr="1" horzOverflow="overflow">
                      <a:lnL>
                        <a:noFill/>
                      </a:lnL>
                      <a:lnR w="19050" cap="flat" cmpd="sng" algn="ctr">
                        <a:solidFill>
                          <a:schemeClr val="tx1"/>
                        </a:solidFill>
                        <a:prstDash val="solid"/>
                        <a:round/>
                        <a:headEnd type="none" w="sm" len="sm"/>
                        <a:tailEnd type="none" w="sm" len="sm"/>
                      </a:lnR>
                      <a:lnT>
                        <a:noFill/>
                      </a:lnT>
                      <a:lnB w="1905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r>
                          <a:rPr kumimoji="0" lang="en-US" sz="2200" b="1" i="0" u="none" strike="noStrike" cap="none" normalizeH="0" baseline="0" dirty="0">
                            <a:ln>
                              <a:noFill/>
                            </a:ln>
                            <a:solidFill>
                              <a:schemeClr val="tx1"/>
                            </a:solidFill>
                            <a:effectLst/>
                            <a:latin typeface="+mj-lt"/>
                          </a:rPr>
                          <a:t>Constructive</a:t>
                        </a: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38100" cap="flat" cmpd="sng" algn="ctr">
                        <a:solidFill>
                          <a:srgbClr val="FCAF17"/>
                        </a:solidFill>
                        <a:prstDash val="lgDash"/>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r>
                          <a:rPr kumimoji="0" lang="en-US" sz="2200" b="1" i="0" u="none" strike="noStrike" cap="none" normalizeH="0" baseline="0" dirty="0">
                            <a:ln>
                              <a:noFill/>
                            </a:ln>
                            <a:solidFill>
                              <a:schemeClr val="tx1"/>
                            </a:solidFill>
                            <a:effectLst/>
                            <a:latin typeface="+mj-lt"/>
                          </a:rPr>
                          <a:t>Destructive</a:t>
                        </a: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1778239">
                  <a:tc>
                    <a:txBody>
                      <a:bodyPr/>
                      <a:lstStyle/>
                      <a:p>
                        <a:pPr marL="0" marR="0" lvl="0" indent="0" algn="l"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endParaRPr kumimoji="0" lang="en-US" sz="30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38100" cap="flat" cmpd="sng" algn="ctr">
                        <a:solidFill>
                          <a:srgbClr val="FCAF17"/>
                        </a:solidFill>
                        <a:prstDash val="lgDash"/>
                        <a:round/>
                        <a:headEnd type="none" w="med" len="med"/>
                        <a:tailEnd type="none" w="med" len="med"/>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1" i="0" u="none" strike="noStrike" cap="none" normalizeH="0" baseline="0" dirty="0">
                          <a:ln>
                            <a:noFill/>
                          </a:ln>
                          <a:solidFill>
                            <a:schemeClr val="tx1"/>
                          </a:solidFill>
                          <a:effectLst/>
                          <a:latin typeface="+mj-lt"/>
                        </a:endParaRPr>
                      </a:p>
                    </a:txBody>
                    <a:tcPr marL="96012" marR="96012" marT="48768" marB="48768" anchor="ctr" anchorCtr="1" horzOverflow="overflow">
                      <a:lnL w="38100" cap="flat" cmpd="sng" algn="ctr">
                        <a:solidFill>
                          <a:srgbClr val="FCAF17"/>
                        </a:solidFill>
                        <a:prstDash val="lgDash"/>
                        <a:round/>
                        <a:headEnd type="none" w="med" len="med"/>
                        <a:tailEnd type="none" w="med" len="med"/>
                      </a:lnL>
                      <a:lnR w="38100" cap="flat" cmpd="sng" algn="ctr">
                        <a:solidFill>
                          <a:srgbClr val="FCAF17"/>
                        </a:solidFill>
                        <a:prstDash val="lgDash"/>
                        <a:round/>
                        <a:headEnd type="none" w="med" len="med"/>
                        <a:tailEnd type="none" w="med" len="med"/>
                      </a:lnR>
                      <a:lnT w="38100" cap="flat" cmpd="sng" algn="ctr">
                        <a:solidFill>
                          <a:srgbClr val="FCAF17"/>
                        </a:solidFill>
                        <a:prstDash val="lgDash"/>
                        <a:round/>
                        <a:headEnd type="none" w="med" len="med"/>
                        <a:tailEnd type="none" w="med" len="med"/>
                      </a:lnT>
                      <a:lnB w="38100" cap="flat" cmpd="sng" algn="ctr">
                        <a:solidFill>
                          <a:srgbClr val="FCAF17"/>
                        </a:solidFill>
                        <a:prstDash val="lgDash"/>
                        <a:round/>
                        <a:headEnd type="none" w="med" len="med"/>
                        <a:tailEnd type="none" w="med" len="med"/>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0" i="0" u="none" strike="noStrike" cap="none" normalizeH="0" baseline="0" dirty="0">
                          <a:ln>
                            <a:noFill/>
                          </a:ln>
                          <a:solidFill>
                            <a:schemeClr val="tx1"/>
                          </a:solidFill>
                          <a:effectLst/>
                          <a:latin typeface="+mj-lt"/>
                        </a:endParaRPr>
                      </a:p>
                    </a:txBody>
                    <a:tcPr marL="96012" marR="96012" marT="48768" marB="48768" anchor="ctr" anchorCtr="1" horzOverflow="overflow">
                      <a:lnL w="38100" cap="flat" cmpd="sng" algn="ctr">
                        <a:solidFill>
                          <a:srgbClr val="FCAF17"/>
                        </a:solidFill>
                        <a:prstDash val="lgDash"/>
                        <a:round/>
                        <a:headEnd type="none" w="med" len="med"/>
                        <a:tailEnd type="none" w="med" len="med"/>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1956950">
                  <a:tc>
                    <a:txBody>
                      <a:bodyPr/>
                      <a:lstStyle/>
                      <a:p>
                        <a:pPr marL="0" marR="0" lvl="0" indent="0" algn="l"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endParaRPr kumimoji="0" lang="en-US" sz="30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38100" cap="flat" cmpd="sng" algn="ctr">
                        <a:solidFill>
                          <a:srgbClr val="FCAF17"/>
                        </a:solidFill>
                        <a:prstDash val="lgDash"/>
                        <a:round/>
                        <a:headEnd type="none" w="med" len="med"/>
                        <a:tailEnd type="none" w="med" len="med"/>
                      </a:lnT>
                      <a:lnB w="1905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37" name="Text Box 23"/>
            <p:cNvSpPr txBox="1">
              <a:spLocks noChangeArrowheads="1"/>
            </p:cNvSpPr>
            <p:nvPr/>
          </p:nvSpPr>
          <p:spPr bwMode="auto">
            <a:xfrm rot="16200000">
              <a:off x="298185" y="4820967"/>
              <a:ext cx="2330450" cy="436562"/>
            </a:xfrm>
            <a:prstGeom prst="rect">
              <a:avLst/>
            </a:prstGeom>
            <a:noFill/>
            <a:ln w="12700" cap="sq">
              <a:noFill/>
              <a:miter lim="800000"/>
              <a:headEnd type="none" w="sm" len="sm"/>
              <a:tailEnd type="none" w="sm" len="sm"/>
            </a:ln>
          </p:spPr>
          <p:txBody>
            <a:bodyPr lIns="96644" tIns="48322" rIns="96644" bIns="48322">
              <a:spAutoFit/>
            </a:bodyPr>
            <a:lstStyle/>
            <a:p>
              <a:pPr algn="ctr" eaLnBrk="0" hangingPunct="0">
                <a:spcBef>
                  <a:spcPct val="50000"/>
                </a:spcBef>
                <a:defRPr/>
              </a:pPr>
              <a:r>
                <a:rPr lang="en-US" sz="2200" b="1" dirty="0">
                  <a:solidFill>
                    <a:prstClr val="black"/>
                  </a:solidFill>
                  <a:latin typeface="Verdana"/>
                  <a:cs typeface="+mn-cs"/>
                </a:rPr>
                <a:t>Passive</a:t>
              </a:r>
            </a:p>
          </p:txBody>
        </p:sp>
        <p:sp>
          <p:nvSpPr>
            <p:cNvPr id="38" name="Text Box 23"/>
            <p:cNvSpPr txBox="1">
              <a:spLocks noChangeArrowheads="1"/>
            </p:cNvSpPr>
            <p:nvPr/>
          </p:nvSpPr>
          <p:spPr bwMode="auto">
            <a:xfrm rot="16200000">
              <a:off x="386291" y="2942699"/>
              <a:ext cx="2154238" cy="436562"/>
            </a:xfrm>
            <a:prstGeom prst="rect">
              <a:avLst/>
            </a:prstGeom>
            <a:noFill/>
            <a:ln w="12700" cap="sq">
              <a:noFill/>
              <a:miter lim="800000"/>
              <a:headEnd type="none" w="sm" len="sm"/>
              <a:tailEnd type="none" w="sm" len="sm"/>
            </a:ln>
          </p:spPr>
          <p:txBody>
            <a:bodyPr lIns="96644" tIns="48322" rIns="96644" bIns="48322">
              <a:spAutoFit/>
            </a:bodyPr>
            <a:lstStyle/>
            <a:p>
              <a:pPr algn="ctr" eaLnBrk="0" hangingPunct="0">
                <a:spcBef>
                  <a:spcPct val="50000"/>
                </a:spcBef>
                <a:defRPr/>
              </a:pPr>
              <a:r>
                <a:rPr lang="en-US" sz="2200" b="1" dirty="0">
                  <a:solidFill>
                    <a:prstClr val="black"/>
                  </a:solidFill>
                  <a:latin typeface="Verdana"/>
                  <a:cs typeface="+mn-cs"/>
                </a:rPr>
                <a:t>Active</a:t>
              </a:r>
            </a:p>
          </p:txBody>
        </p:sp>
      </p:grpSp>
      <p:sp>
        <p:nvSpPr>
          <p:cNvPr id="20" name="TextBox 1"/>
          <p:cNvSpPr txBox="1">
            <a:spLocks noChangeArrowheads="1"/>
          </p:cNvSpPr>
          <p:nvPr/>
        </p:nvSpPr>
        <p:spPr bwMode="auto">
          <a:xfrm>
            <a:off x="2571216" y="4749269"/>
            <a:ext cx="1752600" cy="584200"/>
          </a:xfrm>
          <a:prstGeom prst="rect">
            <a:avLst/>
          </a:prstGeom>
          <a:noFill/>
          <a:ln w="9525">
            <a:noFill/>
            <a:miter lim="800000"/>
            <a:headEnd/>
            <a:tailEnd/>
          </a:ln>
        </p:spPr>
        <p:txBody>
          <a:bodyPr>
            <a:spAutoFit/>
          </a:bodyPr>
          <a:lstStyle/>
          <a:p>
            <a:pPr algn="ctr">
              <a:defRPr/>
            </a:pPr>
            <a:r>
              <a:rPr lang="en-US" altLang="en-US" sz="1600" b="1" dirty="0">
                <a:solidFill>
                  <a:schemeClr val="tx1">
                    <a:lumMod val="50000"/>
                    <a:lumOff val="50000"/>
                  </a:schemeClr>
                </a:solidFill>
                <a:latin typeface="Verdana" pitchFamily="34" charset="0"/>
              </a:rPr>
              <a:t>Conversation</a:t>
            </a:r>
            <a:r>
              <a:rPr lang="en-US" altLang="en-US" sz="1600" dirty="0">
                <a:solidFill>
                  <a:schemeClr val="tx1">
                    <a:lumMod val="50000"/>
                    <a:lumOff val="50000"/>
                  </a:schemeClr>
                </a:solidFill>
                <a:latin typeface="Verdana" pitchFamily="34" charset="0"/>
              </a:rPr>
              <a:t> </a:t>
            </a:r>
            <a:r>
              <a:rPr lang="en-US" altLang="en-US" sz="1600" b="1" dirty="0">
                <a:solidFill>
                  <a:schemeClr val="tx1">
                    <a:lumMod val="50000"/>
                    <a:lumOff val="50000"/>
                  </a:schemeClr>
                </a:solidFill>
                <a:latin typeface="Verdana" pitchFamily="34" charset="0"/>
              </a:rPr>
              <a:t>Killer</a:t>
            </a:r>
          </a:p>
        </p:txBody>
      </p:sp>
      <p:sp>
        <p:nvSpPr>
          <p:cNvPr id="20514" name="Title 1"/>
          <p:cNvSpPr>
            <a:spLocks noGrp="1"/>
          </p:cNvSpPr>
          <p:nvPr>
            <p:ph type="title"/>
          </p:nvPr>
        </p:nvSpPr>
        <p:spPr/>
        <p:txBody>
          <a:bodyPr/>
          <a:lstStyle/>
          <a:p>
            <a:r>
              <a:rPr lang="en-US" altLang="en-US" dirty="0"/>
              <a:t>Demonstration:</a:t>
            </a:r>
            <a:br>
              <a:rPr lang="en-US" altLang="en-US" dirty="0"/>
            </a:br>
            <a:r>
              <a:rPr lang="en-US" altLang="en-US" dirty="0"/>
              <a:t>Passive Destructive</a:t>
            </a:r>
          </a:p>
        </p:txBody>
      </p:sp>
      <p:sp>
        <p:nvSpPr>
          <p:cNvPr id="2" name="Slide Number Placeholder 1"/>
          <p:cNvSpPr>
            <a:spLocks noGrp="1"/>
          </p:cNvSpPr>
          <p:nvPr>
            <p:ph type="sldNum" sz="quarter" idx="14"/>
          </p:nvPr>
        </p:nvSpPr>
        <p:spPr/>
        <p:txBody>
          <a:bodyPr/>
          <a:lstStyle/>
          <a:p>
            <a:pPr>
              <a:defRPr/>
            </a:pPr>
            <a:fld id="{AA342708-A38B-4B98-981F-4114C3893424}" type="slidenum">
              <a:rPr lang="en-US" smtClean="0"/>
              <a:pPr>
                <a:defRPr/>
              </a:pPr>
              <a:t>241</a:t>
            </a:fld>
            <a:endParaRPr lang="en-US" dirty="0"/>
          </a:p>
        </p:txBody>
      </p:sp>
      <p:pic>
        <p:nvPicPr>
          <p:cNvPr id="20518" name="Picture 11" descr="ACR.png"/>
          <p:cNvPicPr>
            <a:picLocks noChangeAspect="1"/>
          </p:cNvPicPr>
          <p:nvPr/>
        </p:nvPicPr>
        <p:blipFill>
          <a:blip r:embed="rId3" cstate="print"/>
          <a:srcRect/>
          <a:stretch>
            <a:fillRect/>
          </a:stretch>
        </p:blipFill>
        <p:spPr bwMode="auto">
          <a:xfrm>
            <a:off x="393700" y="136525"/>
            <a:ext cx="684213" cy="822325"/>
          </a:xfrm>
          <a:prstGeom prst="rect">
            <a:avLst/>
          </a:prstGeom>
          <a:noFill/>
          <a:ln w="9525">
            <a:noFill/>
            <a:miter lim="800000"/>
            <a:headEnd/>
            <a:tailEnd/>
          </a:ln>
        </p:spPr>
      </p:pic>
      <p:grpSp>
        <p:nvGrpSpPr>
          <p:cNvPr id="4" name="Group 10"/>
          <p:cNvGrpSpPr>
            <a:grpSpLocks/>
          </p:cNvGrpSpPr>
          <p:nvPr/>
        </p:nvGrpSpPr>
        <p:grpSpPr bwMode="auto">
          <a:xfrm>
            <a:off x="5755215" y="4097599"/>
            <a:ext cx="1624012" cy="1550987"/>
            <a:chOff x="1162050" y="1978025"/>
            <a:chExt cx="3111500" cy="3111500"/>
          </a:xfrm>
        </p:grpSpPr>
        <p:grpSp>
          <p:nvGrpSpPr>
            <p:cNvPr id="5" name="Group 10"/>
            <p:cNvGrpSpPr>
              <a:grpSpLocks/>
            </p:cNvGrpSpPr>
            <p:nvPr/>
          </p:nvGrpSpPr>
          <p:grpSpPr bwMode="auto">
            <a:xfrm>
              <a:off x="1162050" y="1978025"/>
              <a:ext cx="3111500" cy="3111500"/>
              <a:chOff x="1162050" y="1978025"/>
              <a:chExt cx="3111500" cy="3111500"/>
            </a:xfrm>
          </p:grpSpPr>
          <p:pic>
            <p:nvPicPr>
              <p:cNvPr id="20523" name="Picture 7" descr="Movie Icon"/>
              <p:cNvPicPr>
                <a:picLocks noChangeAspect="1" noChangeArrowheads="1"/>
              </p:cNvPicPr>
              <p:nvPr/>
            </p:nvPicPr>
            <p:blipFill>
              <a:blip r:embed="rId4" cstate="print"/>
              <a:srcRect/>
              <a:stretch>
                <a:fillRect/>
              </a:stretch>
            </p:blipFill>
            <p:spPr bwMode="auto">
              <a:xfrm>
                <a:off x="1162050" y="1978025"/>
                <a:ext cx="3111500" cy="3111500"/>
              </a:xfrm>
              <a:prstGeom prst="rect">
                <a:avLst/>
              </a:prstGeom>
              <a:noFill/>
              <a:ln w="9525">
                <a:noFill/>
                <a:miter lim="800000"/>
                <a:headEnd/>
                <a:tailEnd/>
              </a:ln>
            </p:spPr>
          </p:pic>
          <p:sp>
            <p:nvSpPr>
              <p:cNvPr id="24" name="Rectangle 23"/>
              <p:cNvSpPr/>
              <p:nvPr/>
            </p:nvSpPr>
            <p:spPr>
              <a:xfrm>
                <a:off x="1624365" y="3685051"/>
                <a:ext cx="2104749" cy="94587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2" name="TextBox 21"/>
            <p:cNvSpPr txBox="1"/>
            <p:nvPr/>
          </p:nvSpPr>
          <p:spPr>
            <a:xfrm>
              <a:off x="1639572" y="3755116"/>
              <a:ext cx="2046961" cy="805741"/>
            </a:xfrm>
            <a:prstGeom prst="rect">
              <a:avLst/>
            </a:prstGeom>
            <a:noFill/>
          </p:spPr>
          <p:txBody>
            <a:bodyPr anchor="ctr">
              <a:spAutoFit/>
            </a:bodyPr>
            <a:lstStyle/>
            <a:p>
              <a:pPr algn="ctr">
                <a:defRPr/>
              </a:pPr>
              <a:r>
                <a:rPr lang="en-US" sz="2000" b="1" dirty="0">
                  <a:solidFill>
                    <a:schemeClr val="bg1"/>
                  </a:solidFill>
                  <a:latin typeface="+mn-lt"/>
                </a:rPr>
                <a:t>DEMO</a:t>
              </a:r>
            </a:p>
          </p:txBody>
        </p:sp>
      </p:grpSp>
      <p:sp>
        <p:nvSpPr>
          <p:cNvPr id="21" name="Rectangle 20"/>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694267" y="1422487"/>
            <a:ext cx="7831666" cy="4827989"/>
            <a:chOff x="694267" y="1422487"/>
            <a:chExt cx="7831666" cy="4827989"/>
          </a:xfrm>
        </p:grpSpPr>
        <p:sp>
          <p:nvSpPr>
            <p:cNvPr id="37" name="Rounded Rectangle 36"/>
            <p:cNvSpPr/>
            <p:nvPr/>
          </p:nvSpPr>
          <p:spPr>
            <a:xfrm>
              <a:off x="694267" y="1422487"/>
              <a:ext cx="7831666" cy="4827989"/>
            </a:xfrm>
            <a:prstGeom prst="roundRect">
              <a:avLst>
                <a:gd name="adj" fmla="val 497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en-US" dirty="0"/>
            </a:p>
          </p:txBody>
        </p:sp>
        <p:graphicFrame>
          <p:nvGraphicFramePr>
            <p:cNvPr id="38" name="Group 34"/>
            <p:cNvGraphicFramePr>
              <a:graphicFrameLocks/>
            </p:cNvGraphicFramePr>
            <p:nvPr>
              <p:extLst>
                <p:ext uri="{D42A27DB-BD31-4B8C-83A1-F6EECF244321}">
                  <p14:modId xmlns:p14="http://schemas.microsoft.com/office/powerpoint/2010/main" val="2925265809"/>
                </p:ext>
              </p:extLst>
            </p:nvPr>
          </p:nvGraphicFramePr>
          <p:xfrm>
            <a:off x="1016423" y="1673072"/>
            <a:ext cx="7170844" cy="4289925"/>
          </p:xfrm>
          <a:graphic>
            <a:graphicData uri="http://schemas.openxmlformats.org/drawingml/2006/table">
              <a:tbl>
                <a:tblPr/>
                <a:tblGrid>
                  <a:gridCol w="917364">
                    <a:extLst>
                      <a:ext uri="{9D8B030D-6E8A-4147-A177-3AD203B41FA5}">
                        <a16:colId xmlns:a16="http://schemas.microsoft.com/office/drawing/2014/main" val="20000"/>
                      </a:ext>
                    </a:extLst>
                  </a:gridCol>
                  <a:gridCol w="3125572">
                    <a:extLst>
                      <a:ext uri="{9D8B030D-6E8A-4147-A177-3AD203B41FA5}">
                        <a16:colId xmlns:a16="http://schemas.microsoft.com/office/drawing/2014/main" val="20001"/>
                      </a:ext>
                    </a:extLst>
                  </a:gridCol>
                  <a:gridCol w="3127908">
                    <a:extLst>
                      <a:ext uri="{9D8B030D-6E8A-4147-A177-3AD203B41FA5}">
                        <a16:colId xmlns:a16="http://schemas.microsoft.com/office/drawing/2014/main" val="20002"/>
                      </a:ext>
                    </a:extLst>
                  </a:gridCol>
                </a:tblGrid>
                <a:tr h="518407">
                  <a:tc>
                    <a:txBody>
                      <a:bodyPr/>
                      <a:lstStyle/>
                      <a:p>
                        <a:pPr marL="0" marR="0" lvl="0" indent="0" algn="l"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endParaRPr kumimoji="0" lang="en-US" sz="3000" b="0" i="0" u="none" strike="noStrike" cap="none" normalizeH="0" baseline="0" dirty="0">
                          <a:ln>
                            <a:noFill/>
                          </a:ln>
                          <a:solidFill>
                            <a:schemeClr val="tx1"/>
                          </a:solidFill>
                          <a:effectLst/>
                          <a:latin typeface="+mj-lt"/>
                        </a:endParaRPr>
                      </a:p>
                    </a:txBody>
                    <a:tcPr marL="96012" marR="96012" marT="48768" marB="48768" anchor="ctr" anchorCtr="1" horzOverflow="overflow">
                      <a:lnL>
                        <a:noFill/>
                      </a:lnL>
                      <a:lnR w="19050" cap="flat" cmpd="sng" algn="ctr">
                        <a:solidFill>
                          <a:schemeClr val="tx1"/>
                        </a:solidFill>
                        <a:prstDash val="solid"/>
                        <a:round/>
                        <a:headEnd type="none" w="sm" len="sm"/>
                        <a:tailEnd type="none" w="sm" len="sm"/>
                      </a:lnR>
                      <a:lnT>
                        <a:noFill/>
                      </a:lnT>
                      <a:lnB w="1905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r>
                          <a:rPr kumimoji="0" lang="en-US" sz="2200" b="1" i="0" u="none" strike="noStrike" cap="none" normalizeH="0" baseline="0" dirty="0">
                            <a:ln>
                              <a:noFill/>
                            </a:ln>
                            <a:solidFill>
                              <a:schemeClr val="tx1"/>
                            </a:solidFill>
                            <a:effectLst/>
                            <a:latin typeface="+mj-lt"/>
                          </a:rPr>
                          <a:t>Constructive</a:t>
                        </a: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38100" cap="flat" cmpd="sng" algn="ctr">
                        <a:solidFill>
                          <a:srgbClr val="FCAF17"/>
                        </a:solidFill>
                        <a:prstDash val="lgDash"/>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r>
                          <a:rPr kumimoji="0" lang="en-US" sz="2200" b="1" i="0" u="none" strike="noStrike" cap="none" normalizeH="0" baseline="0" dirty="0">
                            <a:ln>
                              <a:noFill/>
                            </a:ln>
                            <a:solidFill>
                              <a:schemeClr val="tx1"/>
                            </a:solidFill>
                            <a:effectLst/>
                            <a:latin typeface="+mj-lt"/>
                          </a:rPr>
                          <a:t>Destructive</a:t>
                        </a: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1778239">
                  <a:tc>
                    <a:txBody>
                      <a:bodyPr/>
                      <a:lstStyle/>
                      <a:p>
                        <a:pPr marL="0" marR="0" lvl="0" indent="0" algn="l"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endParaRPr kumimoji="0" lang="en-US" sz="30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38100" cap="flat" cmpd="sng" algn="ctr">
                        <a:solidFill>
                          <a:srgbClr val="FCAF17"/>
                        </a:solidFill>
                        <a:prstDash val="lgDash"/>
                        <a:round/>
                        <a:headEnd type="none" w="med" len="med"/>
                        <a:tailEnd type="none" w="med" len="med"/>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1" i="0" u="none" strike="noStrike" cap="none" normalizeH="0" baseline="0" dirty="0">
                          <a:ln>
                            <a:noFill/>
                          </a:ln>
                          <a:solidFill>
                            <a:schemeClr val="tx1"/>
                          </a:solidFill>
                          <a:effectLst/>
                          <a:latin typeface="+mj-lt"/>
                        </a:endParaRPr>
                      </a:p>
                    </a:txBody>
                    <a:tcPr marL="96012" marR="96012" marT="48768" marB="48768" anchor="ctr" anchorCtr="1" horzOverflow="overflow">
                      <a:lnL w="38100" cap="flat" cmpd="sng" algn="ctr">
                        <a:solidFill>
                          <a:srgbClr val="FCAF17"/>
                        </a:solidFill>
                        <a:prstDash val="lgDash"/>
                        <a:round/>
                        <a:headEnd type="none" w="med" len="med"/>
                        <a:tailEnd type="none" w="med" len="med"/>
                      </a:lnL>
                      <a:lnR w="38100" cap="flat" cmpd="sng" algn="ctr">
                        <a:solidFill>
                          <a:srgbClr val="FCAF17"/>
                        </a:solidFill>
                        <a:prstDash val="lgDash"/>
                        <a:round/>
                        <a:headEnd type="none" w="med" len="med"/>
                        <a:tailEnd type="none" w="med" len="med"/>
                      </a:lnR>
                      <a:lnT w="38100" cap="flat" cmpd="sng" algn="ctr">
                        <a:solidFill>
                          <a:srgbClr val="FCAF17"/>
                        </a:solidFill>
                        <a:prstDash val="lgDash"/>
                        <a:round/>
                        <a:headEnd type="none" w="med" len="med"/>
                        <a:tailEnd type="none" w="med" len="med"/>
                      </a:lnT>
                      <a:lnB w="38100" cap="flat" cmpd="sng" algn="ctr">
                        <a:solidFill>
                          <a:srgbClr val="FCAF17"/>
                        </a:solidFill>
                        <a:prstDash val="lgDash"/>
                        <a:round/>
                        <a:headEnd type="none" w="med" len="med"/>
                        <a:tailEnd type="none" w="med" len="med"/>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0" i="0" u="none" strike="noStrike" cap="none" normalizeH="0" baseline="0" dirty="0">
                          <a:ln>
                            <a:noFill/>
                          </a:ln>
                          <a:solidFill>
                            <a:schemeClr val="tx1"/>
                          </a:solidFill>
                          <a:effectLst/>
                          <a:latin typeface="+mj-lt"/>
                        </a:endParaRPr>
                      </a:p>
                    </a:txBody>
                    <a:tcPr marL="96012" marR="96012" marT="48768" marB="48768" anchor="ctr" anchorCtr="1" horzOverflow="overflow">
                      <a:lnL w="38100" cap="flat" cmpd="sng" algn="ctr">
                        <a:solidFill>
                          <a:srgbClr val="FCAF17"/>
                        </a:solidFill>
                        <a:prstDash val="lgDash"/>
                        <a:round/>
                        <a:headEnd type="none" w="med" len="med"/>
                        <a:tailEnd type="none" w="med" len="med"/>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1956950">
                  <a:tc>
                    <a:txBody>
                      <a:bodyPr/>
                      <a:lstStyle/>
                      <a:p>
                        <a:pPr marL="0" marR="0" lvl="0" indent="0" algn="l"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endParaRPr kumimoji="0" lang="en-US" sz="30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38100" cap="flat" cmpd="sng" algn="ctr">
                        <a:solidFill>
                          <a:srgbClr val="FCAF17"/>
                        </a:solidFill>
                        <a:prstDash val="lgDash"/>
                        <a:round/>
                        <a:headEnd type="none" w="med" len="med"/>
                        <a:tailEnd type="none" w="med" len="med"/>
                      </a:lnT>
                      <a:lnB w="1905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39" name="Text Box 23"/>
            <p:cNvSpPr txBox="1">
              <a:spLocks noChangeArrowheads="1"/>
            </p:cNvSpPr>
            <p:nvPr/>
          </p:nvSpPr>
          <p:spPr bwMode="auto">
            <a:xfrm rot="16200000">
              <a:off x="298185" y="4820967"/>
              <a:ext cx="2330450" cy="436562"/>
            </a:xfrm>
            <a:prstGeom prst="rect">
              <a:avLst/>
            </a:prstGeom>
            <a:noFill/>
            <a:ln w="12700" cap="sq">
              <a:noFill/>
              <a:miter lim="800000"/>
              <a:headEnd type="none" w="sm" len="sm"/>
              <a:tailEnd type="none" w="sm" len="sm"/>
            </a:ln>
          </p:spPr>
          <p:txBody>
            <a:bodyPr lIns="96644" tIns="48322" rIns="96644" bIns="48322">
              <a:spAutoFit/>
            </a:bodyPr>
            <a:lstStyle/>
            <a:p>
              <a:pPr algn="ctr" eaLnBrk="0" hangingPunct="0">
                <a:spcBef>
                  <a:spcPct val="50000"/>
                </a:spcBef>
                <a:defRPr/>
              </a:pPr>
              <a:r>
                <a:rPr lang="en-US" sz="2200" b="1" dirty="0">
                  <a:solidFill>
                    <a:prstClr val="black"/>
                  </a:solidFill>
                  <a:latin typeface="Verdana"/>
                  <a:cs typeface="+mn-cs"/>
                </a:rPr>
                <a:t>Passive</a:t>
              </a:r>
            </a:p>
          </p:txBody>
        </p:sp>
        <p:sp>
          <p:nvSpPr>
            <p:cNvPr id="40" name="Text Box 23"/>
            <p:cNvSpPr txBox="1">
              <a:spLocks noChangeArrowheads="1"/>
            </p:cNvSpPr>
            <p:nvPr/>
          </p:nvSpPr>
          <p:spPr bwMode="auto">
            <a:xfrm rot="16200000">
              <a:off x="386291" y="2942699"/>
              <a:ext cx="2154238" cy="436562"/>
            </a:xfrm>
            <a:prstGeom prst="rect">
              <a:avLst/>
            </a:prstGeom>
            <a:noFill/>
            <a:ln w="12700" cap="sq">
              <a:noFill/>
              <a:miter lim="800000"/>
              <a:headEnd type="none" w="sm" len="sm"/>
              <a:tailEnd type="none" w="sm" len="sm"/>
            </a:ln>
          </p:spPr>
          <p:txBody>
            <a:bodyPr lIns="96644" tIns="48322" rIns="96644" bIns="48322">
              <a:spAutoFit/>
            </a:bodyPr>
            <a:lstStyle/>
            <a:p>
              <a:pPr algn="ctr" eaLnBrk="0" hangingPunct="0">
                <a:spcBef>
                  <a:spcPct val="50000"/>
                </a:spcBef>
                <a:defRPr/>
              </a:pPr>
              <a:r>
                <a:rPr lang="en-US" sz="2200" b="1" dirty="0">
                  <a:solidFill>
                    <a:prstClr val="black"/>
                  </a:solidFill>
                  <a:latin typeface="Verdana"/>
                  <a:cs typeface="+mn-cs"/>
                </a:rPr>
                <a:t>Active</a:t>
              </a:r>
            </a:p>
          </p:txBody>
        </p:sp>
      </p:grpSp>
      <p:sp>
        <p:nvSpPr>
          <p:cNvPr id="41" name="TextBox 1"/>
          <p:cNvSpPr txBox="1">
            <a:spLocks noChangeArrowheads="1"/>
          </p:cNvSpPr>
          <p:nvPr/>
        </p:nvSpPr>
        <p:spPr bwMode="auto">
          <a:xfrm>
            <a:off x="2571216" y="4749269"/>
            <a:ext cx="1752600" cy="584200"/>
          </a:xfrm>
          <a:prstGeom prst="rect">
            <a:avLst/>
          </a:prstGeom>
          <a:noFill/>
          <a:ln w="9525">
            <a:noFill/>
            <a:miter lim="800000"/>
            <a:headEnd/>
            <a:tailEnd/>
          </a:ln>
        </p:spPr>
        <p:txBody>
          <a:bodyPr>
            <a:spAutoFit/>
          </a:bodyPr>
          <a:lstStyle/>
          <a:p>
            <a:pPr algn="ctr">
              <a:defRPr/>
            </a:pPr>
            <a:r>
              <a:rPr lang="en-US" altLang="en-US" sz="1600" b="1" dirty="0">
                <a:solidFill>
                  <a:schemeClr val="tx1">
                    <a:lumMod val="50000"/>
                    <a:lumOff val="50000"/>
                  </a:schemeClr>
                </a:solidFill>
                <a:latin typeface="Verdana" pitchFamily="34" charset="0"/>
              </a:rPr>
              <a:t>Conversation</a:t>
            </a:r>
            <a:r>
              <a:rPr lang="en-US" altLang="en-US" sz="1600" dirty="0">
                <a:solidFill>
                  <a:schemeClr val="tx1">
                    <a:lumMod val="50000"/>
                    <a:lumOff val="50000"/>
                  </a:schemeClr>
                </a:solidFill>
                <a:latin typeface="Verdana" pitchFamily="34" charset="0"/>
              </a:rPr>
              <a:t> </a:t>
            </a:r>
            <a:r>
              <a:rPr lang="en-US" altLang="en-US" sz="1600" b="1" dirty="0">
                <a:solidFill>
                  <a:schemeClr val="tx1">
                    <a:lumMod val="50000"/>
                    <a:lumOff val="50000"/>
                  </a:schemeClr>
                </a:solidFill>
                <a:latin typeface="Verdana" pitchFamily="34" charset="0"/>
              </a:rPr>
              <a:t>Killer</a:t>
            </a:r>
          </a:p>
        </p:txBody>
      </p:sp>
      <p:sp>
        <p:nvSpPr>
          <p:cNvPr id="225314" name="TextBox 8"/>
          <p:cNvSpPr txBox="1">
            <a:spLocks noChangeArrowheads="1"/>
          </p:cNvSpPr>
          <p:nvPr/>
        </p:nvSpPr>
        <p:spPr bwMode="auto">
          <a:xfrm>
            <a:off x="6027202" y="2938463"/>
            <a:ext cx="1371600" cy="338137"/>
          </a:xfrm>
          <a:prstGeom prst="rect">
            <a:avLst/>
          </a:prstGeom>
          <a:noFill/>
          <a:ln w="9525">
            <a:noFill/>
            <a:miter lim="800000"/>
            <a:headEnd/>
            <a:tailEnd/>
          </a:ln>
        </p:spPr>
        <p:txBody>
          <a:bodyPr>
            <a:spAutoFit/>
          </a:bodyPr>
          <a:lstStyle/>
          <a:p>
            <a:r>
              <a:rPr lang="en-US" altLang="en-US" sz="1600" b="1" dirty="0">
                <a:solidFill>
                  <a:srgbClr val="FF0000"/>
                </a:solidFill>
                <a:latin typeface="Verdana" pitchFamily="34" charset="0"/>
              </a:rPr>
              <a:t>Joy Thief</a:t>
            </a:r>
          </a:p>
        </p:txBody>
      </p:sp>
      <p:grpSp>
        <p:nvGrpSpPr>
          <p:cNvPr id="3" name="Group 10"/>
          <p:cNvGrpSpPr>
            <a:grpSpLocks/>
          </p:cNvGrpSpPr>
          <p:nvPr/>
        </p:nvGrpSpPr>
        <p:grpSpPr bwMode="auto">
          <a:xfrm>
            <a:off x="5888039" y="2312993"/>
            <a:ext cx="1622425" cy="1550988"/>
            <a:chOff x="1162050" y="1978025"/>
            <a:chExt cx="3111500" cy="3111500"/>
          </a:xfrm>
        </p:grpSpPr>
        <p:grpSp>
          <p:nvGrpSpPr>
            <p:cNvPr id="4" name="Group 10"/>
            <p:cNvGrpSpPr>
              <a:grpSpLocks/>
            </p:cNvGrpSpPr>
            <p:nvPr/>
          </p:nvGrpSpPr>
          <p:grpSpPr bwMode="auto">
            <a:xfrm>
              <a:off x="1162050" y="1978025"/>
              <a:ext cx="3111500" cy="3111500"/>
              <a:chOff x="1162050" y="1978025"/>
              <a:chExt cx="3111500" cy="3111500"/>
            </a:xfrm>
          </p:grpSpPr>
          <p:pic>
            <p:nvPicPr>
              <p:cNvPr id="21548" name="Picture 7" descr="Movie Icon"/>
              <p:cNvPicPr>
                <a:picLocks noChangeAspect="1" noChangeArrowheads="1"/>
              </p:cNvPicPr>
              <p:nvPr/>
            </p:nvPicPr>
            <p:blipFill>
              <a:blip r:embed="rId3" cstate="print"/>
              <a:srcRect/>
              <a:stretch>
                <a:fillRect/>
              </a:stretch>
            </p:blipFill>
            <p:spPr bwMode="auto">
              <a:xfrm>
                <a:off x="1162050" y="1978025"/>
                <a:ext cx="3111500" cy="3111500"/>
              </a:xfrm>
              <a:prstGeom prst="rect">
                <a:avLst/>
              </a:prstGeom>
              <a:noFill/>
              <a:ln w="9525">
                <a:noFill/>
                <a:miter lim="800000"/>
                <a:headEnd/>
                <a:tailEnd/>
              </a:ln>
            </p:spPr>
          </p:pic>
          <p:sp>
            <p:nvSpPr>
              <p:cNvPr id="28" name="Rectangle 27"/>
              <p:cNvSpPr/>
              <p:nvPr/>
            </p:nvSpPr>
            <p:spPr>
              <a:xfrm>
                <a:off x="1624817" y="3685050"/>
                <a:ext cx="2106808" cy="94587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6" name="TextBox 25"/>
            <p:cNvSpPr txBox="1"/>
            <p:nvPr/>
          </p:nvSpPr>
          <p:spPr>
            <a:xfrm>
              <a:off x="1640039" y="3755114"/>
              <a:ext cx="2045918" cy="805742"/>
            </a:xfrm>
            <a:prstGeom prst="rect">
              <a:avLst/>
            </a:prstGeom>
            <a:noFill/>
          </p:spPr>
          <p:txBody>
            <a:bodyPr anchor="ctr">
              <a:spAutoFit/>
            </a:bodyPr>
            <a:lstStyle/>
            <a:p>
              <a:pPr algn="ctr">
                <a:defRPr/>
              </a:pPr>
              <a:r>
                <a:rPr lang="en-US" sz="2000" b="1" dirty="0">
                  <a:solidFill>
                    <a:schemeClr val="bg1"/>
                  </a:solidFill>
                  <a:latin typeface="+mn-lt"/>
                </a:rPr>
                <a:t>DEMO</a:t>
              </a:r>
            </a:p>
          </p:txBody>
        </p:sp>
      </p:grpSp>
      <p:sp>
        <p:nvSpPr>
          <p:cNvPr id="21537" name="Title 1"/>
          <p:cNvSpPr>
            <a:spLocks noGrp="1"/>
          </p:cNvSpPr>
          <p:nvPr>
            <p:ph type="title"/>
          </p:nvPr>
        </p:nvSpPr>
        <p:spPr/>
        <p:txBody>
          <a:bodyPr/>
          <a:lstStyle/>
          <a:p>
            <a:r>
              <a:rPr lang="en-US" altLang="en-US" dirty="0"/>
              <a:t>Demonstration:</a:t>
            </a:r>
            <a:br>
              <a:rPr lang="en-US" altLang="en-US" dirty="0"/>
            </a:br>
            <a:r>
              <a:rPr lang="en-US" altLang="en-US" dirty="0"/>
              <a:t>Active Destructive</a:t>
            </a:r>
          </a:p>
        </p:txBody>
      </p:sp>
      <p:sp>
        <p:nvSpPr>
          <p:cNvPr id="2" name="Slide Number Placeholder 1"/>
          <p:cNvSpPr>
            <a:spLocks noGrp="1"/>
          </p:cNvSpPr>
          <p:nvPr>
            <p:ph type="sldNum" sz="quarter" idx="14"/>
          </p:nvPr>
        </p:nvSpPr>
        <p:spPr/>
        <p:txBody>
          <a:bodyPr/>
          <a:lstStyle/>
          <a:p>
            <a:pPr>
              <a:defRPr/>
            </a:pPr>
            <a:fld id="{3948FAB5-EDD0-47C2-8439-EA01B7F42CE3}" type="slidenum">
              <a:rPr lang="en-US" smtClean="0"/>
              <a:pPr>
                <a:defRPr/>
              </a:pPr>
              <a:t>242</a:t>
            </a:fld>
            <a:endParaRPr lang="en-US" dirty="0"/>
          </a:p>
        </p:txBody>
      </p:sp>
      <p:pic>
        <p:nvPicPr>
          <p:cNvPr id="21543" name="Picture 11" descr="ACR.png"/>
          <p:cNvPicPr>
            <a:picLocks noChangeAspect="1"/>
          </p:cNvPicPr>
          <p:nvPr/>
        </p:nvPicPr>
        <p:blipFill>
          <a:blip r:embed="rId4" cstate="print"/>
          <a:srcRect/>
          <a:stretch>
            <a:fillRect/>
          </a:stretch>
        </p:blipFill>
        <p:spPr bwMode="auto">
          <a:xfrm>
            <a:off x="393700" y="136525"/>
            <a:ext cx="684213" cy="822325"/>
          </a:xfrm>
          <a:prstGeom prst="rect">
            <a:avLst/>
          </a:prstGeom>
          <a:noFill/>
          <a:ln w="9525">
            <a:noFill/>
            <a:miter lim="800000"/>
            <a:headEnd/>
            <a:tailEnd/>
          </a:ln>
        </p:spPr>
      </p:pic>
      <p:sp>
        <p:nvSpPr>
          <p:cNvPr id="21" name="Rectangle 20"/>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23" name="TextBox 2"/>
          <p:cNvSpPr txBox="1">
            <a:spLocks noChangeArrowheads="1"/>
          </p:cNvSpPr>
          <p:nvPr/>
        </p:nvSpPr>
        <p:spPr bwMode="auto">
          <a:xfrm>
            <a:off x="5829297" y="4749269"/>
            <a:ext cx="1752600" cy="615950"/>
          </a:xfrm>
          <a:prstGeom prst="rect">
            <a:avLst/>
          </a:prstGeom>
          <a:noFill/>
          <a:ln w="9525">
            <a:noFill/>
            <a:miter lim="800000"/>
            <a:headEnd/>
            <a:tailEnd/>
          </a:ln>
        </p:spPr>
        <p:txBody>
          <a:bodyPr>
            <a:spAutoFit/>
          </a:bodyPr>
          <a:lstStyle/>
          <a:p>
            <a:pPr algn="ctr">
              <a:defRPr/>
            </a:pPr>
            <a:r>
              <a:rPr lang="en-US" altLang="en-US" sz="1600" b="1" dirty="0">
                <a:solidFill>
                  <a:schemeClr val="tx1">
                    <a:lumMod val="50000"/>
                    <a:lumOff val="50000"/>
                  </a:schemeClr>
                </a:solidFill>
                <a:latin typeface="Verdana" pitchFamily="34" charset="0"/>
              </a:rPr>
              <a:t>Conversation</a:t>
            </a:r>
            <a:r>
              <a:rPr lang="en-US" altLang="en-US" dirty="0">
                <a:solidFill>
                  <a:schemeClr val="tx1">
                    <a:lumMod val="50000"/>
                    <a:lumOff val="50000"/>
                  </a:schemeClr>
                </a:solidFill>
                <a:latin typeface="Verdana" pitchFamily="34" charset="0"/>
              </a:rPr>
              <a:t> </a:t>
            </a:r>
            <a:r>
              <a:rPr lang="en-US" altLang="en-US" sz="1600" b="1" dirty="0">
                <a:solidFill>
                  <a:schemeClr val="tx1">
                    <a:lumMod val="50000"/>
                    <a:lumOff val="50000"/>
                  </a:schemeClr>
                </a:solidFill>
                <a:latin typeface="Verdana" pitchFamily="34" charset="0"/>
              </a:rPr>
              <a:t>Hijacker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4"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694267" y="1422487"/>
            <a:ext cx="7831666" cy="4827989"/>
            <a:chOff x="694267" y="1422487"/>
            <a:chExt cx="7831666" cy="4827989"/>
          </a:xfrm>
        </p:grpSpPr>
        <p:sp>
          <p:nvSpPr>
            <p:cNvPr id="25" name="Rounded Rectangle 24"/>
            <p:cNvSpPr/>
            <p:nvPr/>
          </p:nvSpPr>
          <p:spPr>
            <a:xfrm>
              <a:off x="694267" y="1422487"/>
              <a:ext cx="7831666" cy="4827989"/>
            </a:xfrm>
            <a:prstGeom prst="roundRect">
              <a:avLst>
                <a:gd name="adj" fmla="val 497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en-US" dirty="0"/>
            </a:p>
          </p:txBody>
        </p:sp>
        <p:graphicFrame>
          <p:nvGraphicFramePr>
            <p:cNvPr id="26" name="Group 34"/>
            <p:cNvGraphicFramePr>
              <a:graphicFrameLocks/>
            </p:cNvGraphicFramePr>
            <p:nvPr>
              <p:extLst>
                <p:ext uri="{D42A27DB-BD31-4B8C-83A1-F6EECF244321}">
                  <p14:modId xmlns:p14="http://schemas.microsoft.com/office/powerpoint/2010/main" val="3781844839"/>
                </p:ext>
              </p:extLst>
            </p:nvPr>
          </p:nvGraphicFramePr>
          <p:xfrm>
            <a:off x="1016423" y="1673072"/>
            <a:ext cx="7170844" cy="4289925"/>
          </p:xfrm>
          <a:graphic>
            <a:graphicData uri="http://schemas.openxmlformats.org/drawingml/2006/table">
              <a:tbl>
                <a:tblPr/>
                <a:tblGrid>
                  <a:gridCol w="917364">
                    <a:extLst>
                      <a:ext uri="{9D8B030D-6E8A-4147-A177-3AD203B41FA5}">
                        <a16:colId xmlns:a16="http://schemas.microsoft.com/office/drawing/2014/main" val="20000"/>
                      </a:ext>
                    </a:extLst>
                  </a:gridCol>
                  <a:gridCol w="3125572">
                    <a:extLst>
                      <a:ext uri="{9D8B030D-6E8A-4147-A177-3AD203B41FA5}">
                        <a16:colId xmlns:a16="http://schemas.microsoft.com/office/drawing/2014/main" val="20001"/>
                      </a:ext>
                    </a:extLst>
                  </a:gridCol>
                  <a:gridCol w="3127908">
                    <a:extLst>
                      <a:ext uri="{9D8B030D-6E8A-4147-A177-3AD203B41FA5}">
                        <a16:colId xmlns:a16="http://schemas.microsoft.com/office/drawing/2014/main" val="20002"/>
                      </a:ext>
                    </a:extLst>
                  </a:gridCol>
                </a:tblGrid>
                <a:tr h="518407">
                  <a:tc>
                    <a:txBody>
                      <a:bodyPr/>
                      <a:lstStyle/>
                      <a:p>
                        <a:pPr marL="0" marR="0" lvl="0" indent="0" algn="l"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endParaRPr kumimoji="0" lang="en-US" sz="3000" b="0" i="0" u="none" strike="noStrike" cap="none" normalizeH="0" baseline="0" dirty="0">
                          <a:ln>
                            <a:noFill/>
                          </a:ln>
                          <a:solidFill>
                            <a:schemeClr val="tx1"/>
                          </a:solidFill>
                          <a:effectLst/>
                          <a:latin typeface="+mj-lt"/>
                        </a:endParaRPr>
                      </a:p>
                    </a:txBody>
                    <a:tcPr marL="96012" marR="96012" marT="48768" marB="48768" anchor="ctr" anchorCtr="1" horzOverflow="overflow">
                      <a:lnL>
                        <a:noFill/>
                      </a:lnL>
                      <a:lnR w="19050" cap="flat" cmpd="sng" algn="ctr">
                        <a:solidFill>
                          <a:schemeClr val="tx1"/>
                        </a:solidFill>
                        <a:prstDash val="solid"/>
                        <a:round/>
                        <a:headEnd type="none" w="sm" len="sm"/>
                        <a:tailEnd type="none" w="sm" len="sm"/>
                      </a:lnR>
                      <a:lnT>
                        <a:noFill/>
                      </a:lnT>
                      <a:lnB w="1905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r>
                          <a:rPr kumimoji="0" lang="en-US" sz="2200" b="1" i="0" u="none" strike="noStrike" cap="none" normalizeH="0" baseline="0" dirty="0">
                            <a:ln>
                              <a:noFill/>
                            </a:ln>
                            <a:solidFill>
                              <a:schemeClr val="tx1"/>
                            </a:solidFill>
                            <a:effectLst/>
                            <a:latin typeface="+mj-lt"/>
                          </a:rPr>
                          <a:t>Constructive</a:t>
                        </a: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38100" cap="flat" cmpd="sng" algn="ctr">
                        <a:solidFill>
                          <a:srgbClr val="FCAF17"/>
                        </a:solidFill>
                        <a:prstDash val="lgDash"/>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r>
                          <a:rPr kumimoji="0" lang="en-US" sz="2200" b="1" i="0" u="none" strike="noStrike" cap="none" normalizeH="0" baseline="0" dirty="0">
                            <a:ln>
                              <a:noFill/>
                            </a:ln>
                            <a:solidFill>
                              <a:schemeClr val="tx1"/>
                            </a:solidFill>
                            <a:effectLst/>
                            <a:latin typeface="+mj-lt"/>
                          </a:rPr>
                          <a:t>Destructive</a:t>
                        </a: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1778239">
                  <a:tc>
                    <a:txBody>
                      <a:bodyPr/>
                      <a:lstStyle/>
                      <a:p>
                        <a:pPr marL="0" marR="0" lvl="0" indent="0" algn="l"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endParaRPr kumimoji="0" lang="en-US" sz="30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38100" cap="flat" cmpd="sng" algn="ctr">
                        <a:solidFill>
                          <a:srgbClr val="FCAF17"/>
                        </a:solidFill>
                        <a:prstDash val="lgDash"/>
                        <a:round/>
                        <a:headEnd type="none" w="med" len="med"/>
                        <a:tailEnd type="none" w="med" len="med"/>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1" i="0" u="none" strike="noStrike" cap="none" normalizeH="0" baseline="0" dirty="0">
                          <a:ln>
                            <a:noFill/>
                          </a:ln>
                          <a:solidFill>
                            <a:schemeClr val="tx1"/>
                          </a:solidFill>
                          <a:effectLst/>
                          <a:latin typeface="+mj-lt"/>
                        </a:endParaRPr>
                      </a:p>
                    </a:txBody>
                    <a:tcPr marL="96012" marR="96012" marT="48768" marB="48768" anchor="ctr" anchorCtr="1" horzOverflow="overflow">
                      <a:lnL w="38100" cap="flat" cmpd="sng" algn="ctr">
                        <a:solidFill>
                          <a:srgbClr val="FCAF17"/>
                        </a:solidFill>
                        <a:prstDash val="lgDash"/>
                        <a:round/>
                        <a:headEnd type="none" w="med" len="med"/>
                        <a:tailEnd type="none" w="med" len="med"/>
                      </a:lnL>
                      <a:lnR w="38100" cap="flat" cmpd="sng" algn="ctr">
                        <a:solidFill>
                          <a:srgbClr val="FCAF17"/>
                        </a:solidFill>
                        <a:prstDash val="lgDash"/>
                        <a:round/>
                        <a:headEnd type="none" w="med" len="med"/>
                        <a:tailEnd type="none" w="med" len="med"/>
                      </a:lnR>
                      <a:lnT w="38100" cap="flat" cmpd="sng" algn="ctr">
                        <a:solidFill>
                          <a:srgbClr val="FCAF17"/>
                        </a:solidFill>
                        <a:prstDash val="lgDash"/>
                        <a:round/>
                        <a:headEnd type="none" w="med" len="med"/>
                        <a:tailEnd type="none" w="med" len="med"/>
                      </a:lnT>
                      <a:lnB w="38100" cap="flat" cmpd="sng" algn="ctr">
                        <a:solidFill>
                          <a:srgbClr val="FCAF17"/>
                        </a:solidFill>
                        <a:prstDash val="lgDash"/>
                        <a:round/>
                        <a:headEnd type="none" w="med" len="med"/>
                        <a:tailEnd type="none" w="med" len="med"/>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0" i="0" u="none" strike="noStrike" cap="none" normalizeH="0" baseline="0" dirty="0">
                          <a:ln>
                            <a:noFill/>
                          </a:ln>
                          <a:solidFill>
                            <a:schemeClr val="tx1"/>
                          </a:solidFill>
                          <a:effectLst/>
                          <a:latin typeface="+mj-lt"/>
                        </a:endParaRPr>
                      </a:p>
                    </a:txBody>
                    <a:tcPr marL="96012" marR="96012" marT="48768" marB="48768" anchor="ctr" anchorCtr="1" horzOverflow="overflow">
                      <a:lnL w="38100" cap="flat" cmpd="sng" algn="ctr">
                        <a:solidFill>
                          <a:srgbClr val="FCAF17"/>
                        </a:solidFill>
                        <a:prstDash val="lgDash"/>
                        <a:round/>
                        <a:headEnd type="none" w="med" len="med"/>
                        <a:tailEnd type="none" w="med" len="med"/>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1956950">
                  <a:tc>
                    <a:txBody>
                      <a:bodyPr/>
                      <a:lstStyle/>
                      <a:p>
                        <a:pPr marL="0" marR="0" lvl="0" indent="0" algn="l" defTabSz="914400" rtl="0" eaLnBrk="0" fontAlgn="base" latinLnBrk="0" hangingPunct="0">
                          <a:lnSpc>
                            <a:spcPct val="100000"/>
                          </a:lnSpc>
                          <a:spcBef>
                            <a:spcPct val="20000"/>
                          </a:spcBef>
                          <a:spcAft>
                            <a:spcPct val="0"/>
                          </a:spcAft>
                          <a:buClr>
                            <a:srgbClr val="000099"/>
                          </a:buClr>
                          <a:buSzPct val="65000"/>
                          <a:buFont typeface="Wingdings" pitchFamily="2" charset="2"/>
                          <a:buNone/>
                          <a:tabLst/>
                        </a:pPr>
                        <a:endParaRPr kumimoji="0" lang="en-US" sz="30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38100" cap="flat" cmpd="sng" algn="ctr">
                        <a:solidFill>
                          <a:srgbClr val="FCAF17"/>
                        </a:solidFill>
                        <a:prstDash val="lgDash"/>
                        <a:round/>
                        <a:headEnd type="none" w="med" len="med"/>
                        <a:tailEnd type="none" w="med" len="med"/>
                      </a:lnT>
                      <a:lnB w="1905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rgbClr val="000099"/>
                          </a:buClr>
                          <a:buSzPct val="65000"/>
                          <a:buFont typeface="Arial" pitchFamily="34" charset="0"/>
                          <a:buChar char="•"/>
                          <a:tabLst/>
                        </a:pPr>
                        <a:endParaRPr kumimoji="0" lang="en-US" sz="1700" b="0" i="0" u="none" strike="noStrike" cap="none" normalizeH="0" baseline="0" dirty="0">
                          <a:ln>
                            <a:noFill/>
                          </a:ln>
                          <a:solidFill>
                            <a:schemeClr val="tx1"/>
                          </a:solidFill>
                          <a:effectLst/>
                          <a:latin typeface="+mj-lt"/>
                        </a:endParaRPr>
                      </a:p>
                    </a:txBody>
                    <a:tcPr marL="96012" marR="96012" marT="48768" marB="48768" anchor="ctr" anchorCtr="1" horzOverflow="overflow">
                      <a:lnL w="19050" cap="flat" cmpd="sng" algn="ctr">
                        <a:solidFill>
                          <a:schemeClr val="tx1"/>
                        </a:solidFill>
                        <a:prstDash val="solid"/>
                        <a:round/>
                        <a:headEnd type="none" w="sm" len="sm"/>
                        <a:tailEnd type="none" w="sm" len="sm"/>
                      </a:lnL>
                      <a:lnR w="19050" cap="flat" cmpd="sng" algn="ctr">
                        <a:solidFill>
                          <a:schemeClr val="tx1"/>
                        </a:solidFill>
                        <a:prstDash val="solid"/>
                        <a:round/>
                        <a:headEnd type="none" w="sm" len="sm"/>
                        <a:tailEnd type="none" w="sm" len="sm"/>
                      </a:lnR>
                      <a:lnT w="19050" cap="flat" cmpd="sng" algn="ctr">
                        <a:solidFill>
                          <a:schemeClr val="tx1"/>
                        </a:solidFill>
                        <a:prstDash val="solid"/>
                        <a:round/>
                        <a:headEnd type="none" w="sm" len="sm"/>
                        <a:tailEnd type="none" w="sm" len="sm"/>
                      </a:lnT>
                      <a:lnB w="1905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27" name="Text Box 23"/>
            <p:cNvSpPr txBox="1">
              <a:spLocks noChangeArrowheads="1"/>
            </p:cNvSpPr>
            <p:nvPr/>
          </p:nvSpPr>
          <p:spPr bwMode="auto">
            <a:xfrm rot="16200000">
              <a:off x="298185" y="4820967"/>
              <a:ext cx="2330450" cy="436562"/>
            </a:xfrm>
            <a:prstGeom prst="rect">
              <a:avLst/>
            </a:prstGeom>
            <a:noFill/>
            <a:ln w="12700" cap="sq">
              <a:noFill/>
              <a:miter lim="800000"/>
              <a:headEnd type="none" w="sm" len="sm"/>
              <a:tailEnd type="none" w="sm" len="sm"/>
            </a:ln>
          </p:spPr>
          <p:txBody>
            <a:bodyPr lIns="96644" tIns="48322" rIns="96644" bIns="48322">
              <a:spAutoFit/>
            </a:bodyPr>
            <a:lstStyle/>
            <a:p>
              <a:pPr algn="ctr" eaLnBrk="0" hangingPunct="0">
                <a:spcBef>
                  <a:spcPct val="50000"/>
                </a:spcBef>
                <a:defRPr/>
              </a:pPr>
              <a:r>
                <a:rPr lang="en-US" sz="2200" b="1" dirty="0">
                  <a:solidFill>
                    <a:prstClr val="black"/>
                  </a:solidFill>
                  <a:latin typeface="Verdana"/>
                  <a:cs typeface="+mn-cs"/>
                </a:rPr>
                <a:t>Passive</a:t>
              </a:r>
            </a:p>
          </p:txBody>
        </p:sp>
        <p:sp>
          <p:nvSpPr>
            <p:cNvPr id="28" name="Text Box 23"/>
            <p:cNvSpPr txBox="1">
              <a:spLocks noChangeArrowheads="1"/>
            </p:cNvSpPr>
            <p:nvPr/>
          </p:nvSpPr>
          <p:spPr bwMode="auto">
            <a:xfrm rot="16200000">
              <a:off x="386291" y="2942699"/>
              <a:ext cx="2154238" cy="436562"/>
            </a:xfrm>
            <a:prstGeom prst="rect">
              <a:avLst/>
            </a:prstGeom>
            <a:noFill/>
            <a:ln w="12700" cap="sq">
              <a:noFill/>
              <a:miter lim="800000"/>
              <a:headEnd type="none" w="sm" len="sm"/>
              <a:tailEnd type="none" w="sm" len="sm"/>
            </a:ln>
          </p:spPr>
          <p:txBody>
            <a:bodyPr lIns="96644" tIns="48322" rIns="96644" bIns="48322">
              <a:spAutoFit/>
            </a:bodyPr>
            <a:lstStyle/>
            <a:p>
              <a:pPr algn="ctr" eaLnBrk="0" hangingPunct="0">
                <a:spcBef>
                  <a:spcPct val="50000"/>
                </a:spcBef>
                <a:defRPr/>
              </a:pPr>
              <a:r>
                <a:rPr lang="en-US" sz="2200" b="1" dirty="0">
                  <a:solidFill>
                    <a:prstClr val="black"/>
                  </a:solidFill>
                  <a:latin typeface="Verdana"/>
                  <a:cs typeface="+mn-cs"/>
                </a:rPr>
                <a:t>Active</a:t>
              </a:r>
            </a:p>
          </p:txBody>
        </p:sp>
      </p:grpSp>
      <p:sp>
        <p:nvSpPr>
          <p:cNvPr id="29" name="TextBox 1"/>
          <p:cNvSpPr txBox="1">
            <a:spLocks noChangeArrowheads="1"/>
          </p:cNvSpPr>
          <p:nvPr/>
        </p:nvSpPr>
        <p:spPr bwMode="auto">
          <a:xfrm>
            <a:off x="2571216" y="4749269"/>
            <a:ext cx="1752600" cy="584200"/>
          </a:xfrm>
          <a:prstGeom prst="rect">
            <a:avLst/>
          </a:prstGeom>
          <a:noFill/>
          <a:ln w="9525">
            <a:noFill/>
            <a:miter lim="800000"/>
            <a:headEnd/>
            <a:tailEnd/>
          </a:ln>
        </p:spPr>
        <p:txBody>
          <a:bodyPr>
            <a:spAutoFit/>
          </a:bodyPr>
          <a:lstStyle/>
          <a:p>
            <a:pPr algn="ctr">
              <a:defRPr/>
            </a:pPr>
            <a:r>
              <a:rPr lang="en-US" altLang="en-US" sz="1600" b="1" dirty="0">
                <a:solidFill>
                  <a:schemeClr val="tx1">
                    <a:lumMod val="50000"/>
                    <a:lumOff val="50000"/>
                  </a:schemeClr>
                </a:solidFill>
                <a:latin typeface="Verdana" pitchFamily="34" charset="0"/>
              </a:rPr>
              <a:t>Conversation</a:t>
            </a:r>
            <a:r>
              <a:rPr lang="en-US" altLang="en-US" sz="1600" dirty="0">
                <a:solidFill>
                  <a:schemeClr val="tx1">
                    <a:lumMod val="50000"/>
                    <a:lumOff val="50000"/>
                  </a:schemeClr>
                </a:solidFill>
                <a:latin typeface="Verdana" pitchFamily="34" charset="0"/>
              </a:rPr>
              <a:t> </a:t>
            </a:r>
            <a:r>
              <a:rPr lang="en-US" altLang="en-US" sz="1600" b="1" dirty="0">
                <a:solidFill>
                  <a:schemeClr val="tx1">
                    <a:lumMod val="50000"/>
                    <a:lumOff val="50000"/>
                  </a:schemeClr>
                </a:solidFill>
                <a:latin typeface="Verdana" pitchFamily="34" charset="0"/>
              </a:rPr>
              <a:t>Killer</a:t>
            </a:r>
          </a:p>
        </p:txBody>
      </p:sp>
      <p:sp>
        <p:nvSpPr>
          <p:cNvPr id="34" name="TextBox 2"/>
          <p:cNvSpPr txBox="1">
            <a:spLocks noChangeArrowheads="1"/>
          </p:cNvSpPr>
          <p:nvPr/>
        </p:nvSpPr>
        <p:spPr bwMode="auto">
          <a:xfrm>
            <a:off x="5829297" y="4749269"/>
            <a:ext cx="1752600" cy="615950"/>
          </a:xfrm>
          <a:prstGeom prst="rect">
            <a:avLst/>
          </a:prstGeom>
          <a:noFill/>
          <a:ln w="9525">
            <a:noFill/>
            <a:miter lim="800000"/>
            <a:headEnd/>
            <a:tailEnd/>
          </a:ln>
        </p:spPr>
        <p:txBody>
          <a:bodyPr>
            <a:spAutoFit/>
          </a:bodyPr>
          <a:lstStyle/>
          <a:p>
            <a:pPr algn="ctr">
              <a:defRPr/>
            </a:pPr>
            <a:r>
              <a:rPr lang="en-US" altLang="en-US" sz="1600" b="1" dirty="0">
                <a:solidFill>
                  <a:schemeClr val="tx1">
                    <a:lumMod val="50000"/>
                    <a:lumOff val="50000"/>
                  </a:schemeClr>
                </a:solidFill>
                <a:latin typeface="Verdana" pitchFamily="34" charset="0"/>
              </a:rPr>
              <a:t>Conversation</a:t>
            </a:r>
            <a:r>
              <a:rPr lang="en-US" altLang="en-US" dirty="0">
                <a:solidFill>
                  <a:schemeClr val="tx1">
                    <a:lumMod val="50000"/>
                    <a:lumOff val="50000"/>
                  </a:schemeClr>
                </a:solidFill>
                <a:latin typeface="Verdana" pitchFamily="34" charset="0"/>
              </a:rPr>
              <a:t> </a:t>
            </a:r>
            <a:r>
              <a:rPr lang="en-US" altLang="en-US" sz="1600" b="1" dirty="0">
                <a:solidFill>
                  <a:schemeClr val="tx1">
                    <a:lumMod val="50000"/>
                    <a:lumOff val="50000"/>
                  </a:schemeClr>
                </a:solidFill>
                <a:latin typeface="Verdana" pitchFamily="34" charset="0"/>
              </a:rPr>
              <a:t>Hijacker</a:t>
            </a:r>
          </a:p>
        </p:txBody>
      </p:sp>
      <p:sp>
        <p:nvSpPr>
          <p:cNvPr id="22557" name="Title 1"/>
          <p:cNvSpPr>
            <a:spLocks noGrp="1"/>
          </p:cNvSpPr>
          <p:nvPr>
            <p:ph type="title"/>
          </p:nvPr>
        </p:nvSpPr>
        <p:spPr/>
        <p:txBody>
          <a:bodyPr/>
          <a:lstStyle/>
          <a:p>
            <a:r>
              <a:rPr lang="en-US" altLang="en-US" dirty="0"/>
              <a:t>Demonstration:</a:t>
            </a:r>
            <a:br>
              <a:rPr lang="en-US" altLang="en-US" dirty="0"/>
            </a:br>
            <a:r>
              <a:rPr lang="en-US" altLang="en-US" dirty="0"/>
              <a:t>Active Constructive</a:t>
            </a:r>
          </a:p>
        </p:txBody>
      </p:sp>
      <p:sp>
        <p:nvSpPr>
          <p:cNvPr id="2" name="Slide Number Placeholder 1"/>
          <p:cNvSpPr>
            <a:spLocks noGrp="1"/>
          </p:cNvSpPr>
          <p:nvPr>
            <p:ph type="sldNum" sz="quarter" idx="14"/>
          </p:nvPr>
        </p:nvSpPr>
        <p:spPr/>
        <p:txBody>
          <a:bodyPr/>
          <a:lstStyle/>
          <a:p>
            <a:pPr>
              <a:defRPr/>
            </a:pPr>
            <a:fld id="{D5C62796-7CC1-4EBC-B30A-60F0D7C4E75B}" type="slidenum">
              <a:rPr lang="en-US" smtClean="0"/>
              <a:pPr>
                <a:defRPr/>
              </a:pPr>
              <a:t>243</a:t>
            </a:fld>
            <a:endParaRPr lang="en-US" dirty="0"/>
          </a:p>
        </p:txBody>
      </p:sp>
      <p:pic>
        <p:nvPicPr>
          <p:cNvPr id="22568" name="Picture 11" descr="ACR.png"/>
          <p:cNvPicPr>
            <a:picLocks noChangeAspect="1"/>
          </p:cNvPicPr>
          <p:nvPr/>
        </p:nvPicPr>
        <p:blipFill>
          <a:blip r:embed="rId3" cstate="print"/>
          <a:srcRect/>
          <a:stretch>
            <a:fillRect/>
          </a:stretch>
        </p:blipFill>
        <p:spPr bwMode="auto">
          <a:xfrm>
            <a:off x="393700" y="136525"/>
            <a:ext cx="684213" cy="822325"/>
          </a:xfrm>
          <a:prstGeom prst="rect">
            <a:avLst/>
          </a:prstGeom>
          <a:noFill/>
          <a:ln w="9525">
            <a:noFill/>
            <a:miter lim="800000"/>
            <a:headEnd/>
            <a:tailEnd/>
          </a:ln>
        </p:spPr>
      </p:pic>
      <p:sp>
        <p:nvSpPr>
          <p:cNvPr id="22" name="Rectangle 21"/>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31" name="TextBox 8"/>
          <p:cNvSpPr txBox="1">
            <a:spLocks noChangeArrowheads="1"/>
          </p:cNvSpPr>
          <p:nvPr/>
        </p:nvSpPr>
        <p:spPr bwMode="auto">
          <a:xfrm>
            <a:off x="6023190" y="2933247"/>
            <a:ext cx="1371600" cy="338137"/>
          </a:xfrm>
          <a:prstGeom prst="rect">
            <a:avLst/>
          </a:prstGeom>
          <a:noFill/>
          <a:ln w="9525">
            <a:noFill/>
            <a:miter lim="800000"/>
            <a:headEnd/>
            <a:tailEnd/>
          </a:ln>
        </p:spPr>
        <p:txBody>
          <a:bodyPr>
            <a:spAutoFit/>
          </a:bodyPr>
          <a:lstStyle/>
          <a:p>
            <a:pPr>
              <a:defRPr/>
            </a:pPr>
            <a:r>
              <a:rPr lang="en-US" altLang="en-US" sz="1600" b="1" dirty="0">
                <a:solidFill>
                  <a:schemeClr val="tx1">
                    <a:lumMod val="50000"/>
                    <a:lumOff val="50000"/>
                  </a:schemeClr>
                </a:solidFill>
                <a:latin typeface="Verdana" pitchFamily="34" charset="0"/>
              </a:rPr>
              <a:t>Joy Thief</a:t>
            </a:r>
          </a:p>
        </p:txBody>
      </p:sp>
      <p:grpSp>
        <p:nvGrpSpPr>
          <p:cNvPr id="32" name="Group 10"/>
          <p:cNvGrpSpPr>
            <a:grpSpLocks/>
          </p:cNvGrpSpPr>
          <p:nvPr/>
        </p:nvGrpSpPr>
        <p:grpSpPr bwMode="auto">
          <a:xfrm>
            <a:off x="-1971430" y="4653756"/>
            <a:ext cx="1622425" cy="1550988"/>
            <a:chOff x="1162050" y="1978025"/>
            <a:chExt cx="3111500" cy="3111500"/>
          </a:xfrm>
        </p:grpSpPr>
        <p:grpSp>
          <p:nvGrpSpPr>
            <p:cNvPr id="33" name="Group 10"/>
            <p:cNvGrpSpPr>
              <a:grpSpLocks/>
            </p:cNvGrpSpPr>
            <p:nvPr/>
          </p:nvGrpSpPr>
          <p:grpSpPr bwMode="auto">
            <a:xfrm>
              <a:off x="1162050" y="1978025"/>
              <a:ext cx="3111500" cy="3111500"/>
              <a:chOff x="1162050" y="1978025"/>
              <a:chExt cx="3111500" cy="3111500"/>
            </a:xfrm>
          </p:grpSpPr>
          <p:pic>
            <p:nvPicPr>
              <p:cNvPr id="39" name="Picture 7" descr="Movie Icon"/>
              <p:cNvPicPr>
                <a:picLocks noChangeAspect="1" noChangeArrowheads="1"/>
              </p:cNvPicPr>
              <p:nvPr/>
            </p:nvPicPr>
            <p:blipFill>
              <a:blip r:embed="rId4" cstate="print"/>
              <a:srcRect/>
              <a:stretch>
                <a:fillRect/>
              </a:stretch>
            </p:blipFill>
            <p:spPr bwMode="auto">
              <a:xfrm>
                <a:off x="1162050" y="1978025"/>
                <a:ext cx="3111500" cy="3111500"/>
              </a:xfrm>
              <a:prstGeom prst="rect">
                <a:avLst/>
              </a:prstGeom>
              <a:noFill/>
              <a:ln w="9525">
                <a:noFill/>
                <a:miter lim="800000"/>
                <a:headEnd/>
                <a:tailEnd/>
              </a:ln>
            </p:spPr>
          </p:pic>
          <p:sp>
            <p:nvSpPr>
              <p:cNvPr id="40" name="Rectangle 39"/>
              <p:cNvSpPr/>
              <p:nvPr/>
            </p:nvSpPr>
            <p:spPr>
              <a:xfrm>
                <a:off x="1624817" y="3685050"/>
                <a:ext cx="2106808" cy="94587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35" name="TextBox 34"/>
            <p:cNvSpPr txBox="1"/>
            <p:nvPr/>
          </p:nvSpPr>
          <p:spPr>
            <a:xfrm>
              <a:off x="1640040" y="3755113"/>
              <a:ext cx="2045919" cy="805743"/>
            </a:xfrm>
            <a:prstGeom prst="rect">
              <a:avLst/>
            </a:prstGeom>
            <a:noFill/>
          </p:spPr>
          <p:txBody>
            <a:bodyPr anchor="ctr">
              <a:spAutoFit/>
            </a:bodyPr>
            <a:lstStyle/>
            <a:p>
              <a:pPr algn="ctr">
                <a:defRPr/>
              </a:pPr>
              <a:r>
                <a:rPr lang="en-US" sz="2000" b="1" dirty="0">
                  <a:solidFill>
                    <a:schemeClr val="bg1"/>
                  </a:solidFill>
                  <a:latin typeface="+mn-lt"/>
                </a:rPr>
                <a:t>DEMO</a:t>
              </a:r>
            </a:p>
          </p:txBody>
        </p:sp>
      </p:grpSp>
      <p:cxnSp>
        <p:nvCxnSpPr>
          <p:cNvPr id="7" name="Straight Connector 6"/>
          <p:cNvCxnSpPr/>
          <p:nvPr/>
        </p:nvCxnSpPr>
        <p:spPr>
          <a:xfrm>
            <a:off x="1613319" y="2667000"/>
            <a:ext cx="0" cy="10423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5" name="Group 10"/>
          <p:cNvGrpSpPr>
            <a:grpSpLocks/>
          </p:cNvGrpSpPr>
          <p:nvPr/>
        </p:nvGrpSpPr>
        <p:grpSpPr bwMode="auto">
          <a:xfrm>
            <a:off x="2560633" y="2312993"/>
            <a:ext cx="1622425" cy="1550988"/>
            <a:chOff x="1162050" y="1978025"/>
            <a:chExt cx="3111500" cy="3111500"/>
          </a:xfrm>
        </p:grpSpPr>
        <p:grpSp>
          <p:nvGrpSpPr>
            <p:cNvPr id="46" name="Group 10"/>
            <p:cNvGrpSpPr>
              <a:grpSpLocks/>
            </p:cNvGrpSpPr>
            <p:nvPr/>
          </p:nvGrpSpPr>
          <p:grpSpPr bwMode="auto">
            <a:xfrm>
              <a:off x="1162050" y="1978025"/>
              <a:ext cx="3111500" cy="3111500"/>
              <a:chOff x="1162050" y="1978025"/>
              <a:chExt cx="3111500" cy="3111500"/>
            </a:xfrm>
          </p:grpSpPr>
          <p:pic>
            <p:nvPicPr>
              <p:cNvPr id="48" name="Picture 7" descr="Movie Icon"/>
              <p:cNvPicPr>
                <a:picLocks noChangeAspect="1" noChangeArrowheads="1"/>
              </p:cNvPicPr>
              <p:nvPr/>
            </p:nvPicPr>
            <p:blipFill>
              <a:blip r:embed="rId4" cstate="print"/>
              <a:srcRect/>
              <a:stretch>
                <a:fillRect/>
              </a:stretch>
            </p:blipFill>
            <p:spPr bwMode="auto">
              <a:xfrm>
                <a:off x="1162050" y="1978025"/>
                <a:ext cx="3111500" cy="3111500"/>
              </a:xfrm>
              <a:prstGeom prst="rect">
                <a:avLst/>
              </a:prstGeom>
              <a:noFill/>
              <a:ln w="9525">
                <a:noFill/>
                <a:miter lim="800000"/>
                <a:headEnd/>
                <a:tailEnd/>
              </a:ln>
            </p:spPr>
          </p:pic>
          <p:sp>
            <p:nvSpPr>
              <p:cNvPr id="49" name="Rectangle 48"/>
              <p:cNvSpPr/>
              <p:nvPr/>
            </p:nvSpPr>
            <p:spPr>
              <a:xfrm>
                <a:off x="1624817" y="3685050"/>
                <a:ext cx="2106808" cy="94587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47" name="TextBox 46"/>
            <p:cNvSpPr txBox="1"/>
            <p:nvPr/>
          </p:nvSpPr>
          <p:spPr>
            <a:xfrm>
              <a:off x="1640039" y="3755114"/>
              <a:ext cx="2045918" cy="805742"/>
            </a:xfrm>
            <a:prstGeom prst="rect">
              <a:avLst/>
            </a:prstGeom>
            <a:noFill/>
          </p:spPr>
          <p:txBody>
            <a:bodyPr anchor="ctr">
              <a:spAutoFit/>
            </a:bodyPr>
            <a:lstStyle/>
            <a:p>
              <a:pPr algn="ctr">
                <a:defRPr/>
              </a:pPr>
              <a:r>
                <a:rPr lang="en-US" sz="2000" b="1" dirty="0">
                  <a:solidFill>
                    <a:schemeClr val="bg1"/>
                  </a:solidFill>
                  <a:latin typeface="+mn-lt"/>
                </a:rPr>
                <a:t>DEMO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FAQ</a:t>
            </a:r>
          </a:p>
        </p:txBody>
      </p:sp>
      <p:sp>
        <p:nvSpPr>
          <p:cNvPr id="2" name="Slide Number Placeholder 1"/>
          <p:cNvSpPr>
            <a:spLocks noGrp="1"/>
          </p:cNvSpPr>
          <p:nvPr>
            <p:ph type="sldNum" sz="quarter" idx="14"/>
          </p:nvPr>
        </p:nvSpPr>
        <p:spPr/>
        <p:txBody>
          <a:bodyPr/>
          <a:lstStyle/>
          <a:p>
            <a:pPr>
              <a:defRPr/>
            </a:pPr>
            <a:fld id="{B0CBDC6E-A3C0-4FA5-AC46-C2733CB9A52D}" type="slidenum">
              <a:rPr lang="en-US" smtClean="0"/>
              <a:pPr>
                <a:defRPr/>
              </a:pPr>
              <a:t>244</a:t>
            </a:fld>
            <a:endParaRPr lang="en-US" dirty="0"/>
          </a:p>
        </p:txBody>
      </p:sp>
      <p:sp>
        <p:nvSpPr>
          <p:cNvPr id="8" name="TextBox 7"/>
          <p:cNvSpPr txBox="1"/>
          <p:nvPr/>
        </p:nvSpPr>
        <p:spPr>
          <a:xfrm>
            <a:off x="4378271" y="3135815"/>
            <a:ext cx="4308529" cy="1569660"/>
          </a:xfrm>
          <a:prstGeom prst="rect">
            <a:avLst/>
          </a:prstGeom>
          <a:noFill/>
        </p:spPr>
        <p:txBody>
          <a:bodyPr wrap="square">
            <a:spAutoFit/>
          </a:bodyPr>
          <a:lstStyle/>
          <a:p>
            <a:pPr>
              <a:defRPr/>
            </a:pPr>
            <a:r>
              <a:rPr lang="en-US" sz="3200" dirty="0">
                <a:latin typeface="+mn-lt"/>
              </a:rPr>
              <a:t>What if you don’t care about the news?</a:t>
            </a:r>
          </a:p>
        </p:txBody>
      </p:sp>
      <p:pic>
        <p:nvPicPr>
          <p:cNvPr id="23558" name="Picture 2" descr="https://encrypted-tbn3.gstatic.com/images?q=tbn:ANd9GcT3Py46R04NP7tomVVokOyFy9AF5RYzrWJbCafOZU43tU027WG-5A">
            <a:hlinkClick r:id="rId3"/>
          </p:cNvPr>
          <p:cNvPicPr>
            <a:picLocks noChangeAspect="1" noChangeArrowheads="1"/>
          </p:cNvPicPr>
          <p:nvPr/>
        </p:nvPicPr>
        <p:blipFill>
          <a:blip r:embed="rId4" cstate="print"/>
          <a:srcRect/>
          <a:stretch>
            <a:fillRect/>
          </a:stretch>
        </p:blipFill>
        <p:spPr bwMode="auto">
          <a:xfrm>
            <a:off x="1143000" y="2665243"/>
            <a:ext cx="2081213" cy="2667000"/>
          </a:xfrm>
          <a:prstGeom prst="rect">
            <a:avLst/>
          </a:prstGeom>
          <a:noFill/>
          <a:ln w="9525">
            <a:noFill/>
            <a:miter lim="800000"/>
            <a:headEnd/>
            <a:tailEnd/>
          </a:ln>
        </p:spPr>
      </p:pic>
      <p:pic>
        <p:nvPicPr>
          <p:cNvPr id="23559" name="Picture 11" descr="ACR.png"/>
          <p:cNvPicPr>
            <a:picLocks noChangeAspect="1"/>
          </p:cNvPicPr>
          <p:nvPr/>
        </p:nvPicPr>
        <p:blipFill>
          <a:blip r:embed="rId5" cstate="print"/>
          <a:srcRect/>
          <a:stretch>
            <a:fillRect/>
          </a:stretch>
        </p:blipFill>
        <p:spPr bwMode="auto">
          <a:xfrm>
            <a:off x="393700" y="136525"/>
            <a:ext cx="684213" cy="822325"/>
          </a:xfrm>
          <a:prstGeom prst="rect">
            <a:avLst/>
          </a:prstGeom>
          <a:noFill/>
          <a:ln w="9525">
            <a:noFill/>
            <a:miter lim="800000"/>
            <a:headEnd/>
            <a:tailEnd/>
          </a:ln>
        </p:spPr>
      </p:pic>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47740" y="2289222"/>
            <a:ext cx="3969345" cy="3370420"/>
          </a:xfrm>
          <a:prstGeom prst="rect">
            <a:avLst/>
          </a:prstGeom>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a:t>Workbook Activity (pages 94-95):</a:t>
            </a:r>
            <a:br>
              <a:rPr lang="en-US" altLang="en-US" dirty="0"/>
            </a:br>
            <a:r>
              <a:rPr lang="en-US" altLang="en-US" dirty="0"/>
              <a:t>ACR Awareness</a:t>
            </a:r>
          </a:p>
        </p:txBody>
      </p:sp>
      <p:sp>
        <p:nvSpPr>
          <p:cNvPr id="2" name="Slide Number Placeholder 1"/>
          <p:cNvSpPr>
            <a:spLocks noGrp="1"/>
          </p:cNvSpPr>
          <p:nvPr>
            <p:ph type="sldNum" sz="quarter" idx="14"/>
          </p:nvPr>
        </p:nvSpPr>
        <p:spPr/>
        <p:txBody>
          <a:bodyPr/>
          <a:lstStyle/>
          <a:p>
            <a:pPr>
              <a:defRPr/>
            </a:pPr>
            <a:fld id="{62909641-8EE4-4758-B8CF-92B0B10E552C}" type="slidenum">
              <a:rPr lang="en-US" smtClean="0"/>
              <a:pPr>
                <a:defRPr/>
              </a:pPr>
              <a:t>245</a:t>
            </a:fld>
            <a:endParaRPr lang="en-US" dirty="0"/>
          </a:p>
        </p:txBody>
      </p:sp>
      <p:pic>
        <p:nvPicPr>
          <p:cNvPr id="24581" name="Picture 11" descr="ACR.png"/>
          <p:cNvPicPr>
            <a:picLocks noChangeAspect="1"/>
          </p:cNvPicPr>
          <p:nvPr/>
        </p:nvPicPr>
        <p:blipFill>
          <a:blip r:embed="rId3" cstate="print"/>
          <a:srcRect/>
          <a:stretch>
            <a:fillRect/>
          </a:stretch>
        </p:blipFill>
        <p:spPr bwMode="auto">
          <a:xfrm>
            <a:off x="393700" y="136525"/>
            <a:ext cx="684213" cy="822325"/>
          </a:xfrm>
          <a:prstGeom prst="rect">
            <a:avLst/>
          </a:prstGeom>
          <a:noFill/>
          <a:ln w="9525">
            <a:noFill/>
            <a:miter lim="800000"/>
            <a:headEnd/>
            <a:tailEnd/>
          </a:ln>
        </p:spPr>
      </p:pic>
      <p:pic>
        <p:nvPicPr>
          <p:cNvPr id="4" name="Picture 3"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5143" t="31525" r="6722" b="22825"/>
          <a:stretch/>
        </p:blipFill>
        <p:spPr>
          <a:xfrm>
            <a:off x="693174" y="1356850"/>
            <a:ext cx="3642852" cy="4793850"/>
          </a:xfrm>
          <a:prstGeom prst="rect">
            <a:avLst/>
          </a:prstGeom>
        </p:spPr>
      </p:pic>
      <p:pic>
        <p:nvPicPr>
          <p:cNvPr id="3" name="Picture 2" descr="D - TLR Review CSF2_TeenCurriculum_ParticipantGuideV3_0 3_AUG15.pptx - PowerPoint"/>
          <p:cNvPicPr>
            <a:picLocks noChangeAspect="1"/>
          </p:cNvPicPr>
          <p:nvPr/>
        </p:nvPicPr>
        <p:blipFill rotWithShape="1">
          <a:blip r:embed="rId5">
            <a:extLst>
              <a:ext uri="{28A0092B-C50C-407E-A947-70E740481C1C}">
                <a14:useLocalDpi xmlns:a14="http://schemas.microsoft.com/office/drawing/2010/main" val="0"/>
              </a:ext>
            </a:extLst>
          </a:blip>
          <a:srcRect l="24699" t="31525" r="6721" b="22938"/>
          <a:stretch/>
        </p:blipFill>
        <p:spPr>
          <a:xfrm>
            <a:off x="4852196" y="1356850"/>
            <a:ext cx="3642852" cy="4751033"/>
          </a:xfrm>
          <a:prstGeom prst="rect">
            <a:avLst/>
          </a:prstGeom>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Workbook Activity (page 97):</a:t>
            </a:r>
            <a:br>
              <a:rPr lang="en-US" altLang="en-US" dirty="0"/>
            </a:br>
            <a:r>
              <a:rPr lang="en-US" altLang="en-US" dirty="0"/>
              <a:t>Make it Personal</a:t>
            </a:r>
          </a:p>
        </p:txBody>
      </p:sp>
      <p:sp>
        <p:nvSpPr>
          <p:cNvPr id="2" name="Slide Number Placeholder 1"/>
          <p:cNvSpPr>
            <a:spLocks noGrp="1"/>
          </p:cNvSpPr>
          <p:nvPr>
            <p:ph type="sldNum" sz="quarter" idx="14"/>
          </p:nvPr>
        </p:nvSpPr>
        <p:spPr/>
        <p:txBody>
          <a:bodyPr/>
          <a:lstStyle/>
          <a:p>
            <a:pPr>
              <a:defRPr/>
            </a:pPr>
            <a:fld id="{E7379FEE-9C7F-425C-B619-630EFF15EBEB}" type="slidenum">
              <a:rPr lang="en-US" smtClean="0"/>
              <a:pPr>
                <a:defRPr/>
              </a:pPr>
              <a:t>246</a:t>
            </a:fld>
            <a:endParaRPr lang="en-US" dirty="0"/>
          </a:p>
        </p:txBody>
      </p:sp>
      <p:pic>
        <p:nvPicPr>
          <p:cNvPr id="25605" name="Picture 11" descr="ACR.png"/>
          <p:cNvPicPr>
            <a:picLocks noChangeAspect="1"/>
          </p:cNvPicPr>
          <p:nvPr/>
        </p:nvPicPr>
        <p:blipFill>
          <a:blip r:embed="rId3" cstate="print"/>
          <a:srcRect/>
          <a:stretch>
            <a:fillRect/>
          </a:stretch>
        </p:blipFill>
        <p:spPr bwMode="auto">
          <a:xfrm>
            <a:off x="393700" y="136525"/>
            <a:ext cx="684213" cy="822325"/>
          </a:xfrm>
          <a:prstGeom prst="rect">
            <a:avLst/>
          </a:prstGeom>
          <a:noFill/>
          <a:ln w="9525">
            <a:noFill/>
            <a:miter lim="800000"/>
            <a:headEnd/>
            <a:tailEnd/>
          </a:ln>
        </p:spPr>
      </p:pic>
      <p:pic>
        <p:nvPicPr>
          <p:cNvPr id="3" name="Picture 2"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4699" t="30395" r="6721" b="23842"/>
          <a:stretch/>
        </p:blipFill>
        <p:spPr>
          <a:xfrm>
            <a:off x="2672412" y="1356861"/>
            <a:ext cx="3812154" cy="4996513"/>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5"/>
          <p:cNvSpPr>
            <a:spLocks noGrp="1"/>
          </p:cNvSpPr>
          <p:nvPr>
            <p:ph type="title"/>
          </p:nvPr>
        </p:nvSpPr>
        <p:spPr>
          <a:xfrm>
            <a:off x="0" y="-15875"/>
            <a:ext cx="9144000" cy="1143000"/>
          </a:xfrm>
        </p:spPr>
        <p:txBody>
          <a:bodyPr/>
          <a:lstStyle/>
          <a:p>
            <a:r>
              <a:rPr lang="en-US" altLang="en-US" dirty="0"/>
              <a:t>Workbook Activity (page 10):</a:t>
            </a:r>
            <a:br>
              <a:rPr lang="en-US" altLang="en-US" dirty="0"/>
            </a:br>
            <a:r>
              <a:rPr lang="en-US" altLang="en-US" dirty="0"/>
              <a:t>Visualize Success</a:t>
            </a:r>
          </a:p>
        </p:txBody>
      </p:sp>
      <p:pic>
        <p:nvPicPr>
          <p:cNvPr id="7" name="Picture 2" descr="S:\0Resilience\Army\MRT V 3.0 Devel\Final\Icons\Goal_Setting.png"/>
          <p:cNvPicPr>
            <a:picLocks noChangeAspect="1" noChangeArrowheads="1"/>
          </p:cNvPicPr>
          <p:nvPr/>
        </p:nvPicPr>
        <p:blipFill>
          <a:blip r:embed="rId3" cstate="print"/>
          <a:srcRect/>
          <a:stretch>
            <a:fillRect/>
          </a:stretch>
        </p:blipFill>
        <p:spPr bwMode="auto">
          <a:xfrm>
            <a:off x="475298" y="140970"/>
            <a:ext cx="685800" cy="825500"/>
          </a:xfrm>
          <a:prstGeom prst="rect">
            <a:avLst/>
          </a:prstGeom>
          <a:noFill/>
          <a:ln w="9525">
            <a:noFill/>
            <a:miter lim="800000"/>
            <a:headEnd/>
            <a:tailEnd/>
          </a:ln>
        </p:spPr>
      </p:pic>
      <p:sp>
        <p:nvSpPr>
          <p:cNvPr id="9" name="Slide Number Placeholder 8"/>
          <p:cNvSpPr>
            <a:spLocks noGrp="1"/>
          </p:cNvSpPr>
          <p:nvPr>
            <p:ph type="sldNum" sz="quarter" idx="14"/>
          </p:nvPr>
        </p:nvSpPr>
        <p:spPr/>
        <p:txBody>
          <a:bodyPr/>
          <a:lstStyle/>
          <a:p>
            <a:pPr>
              <a:defRPr/>
            </a:pPr>
            <a:fld id="{6D4870BB-2748-4209-9644-DBFDF7DFFE84}" type="slidenum">
              <a:rPr lang="en-US" smtClean="0"/>
              <a:pPr>
                <a:defRPr/>
              </a:pPr>
              <a:t>25</a:t>
            </a:fld>
            <a:endParaRPr lang="en-US" dirty="0"/>
          </a:p>
        </p:txBody>
      </p:sp>
      <p:sp>
        <p:nvSpPr>
          <p:cNvPr id="10" name="Rectangle 9"/>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11" name="Picture 10" descr="B - reviewed CSF2_TeenCurriculum_2HRWORKSHOP_ParticipantGuideV2_1 2_AUG14 V4_1.pptx - PowerPoint"/>
          <p:cNvPicPr>
            <a:picLocks noChangeAspect="1"/>
          </p:cNvPicPr>
          <p:nvPr/>
        </p:nvPicPr>
        <p:blipFill rotWithShape="1">
          <a:blip r:embed="rId4">
            <a:extLst>
              <a:ext uri="{28A0092B-C50C-407E-A947-70E740481C1C}">
                <a14:useLocalDpi xmlns:a14="http://schemas.microsoft.com/office/drawing/2010/main" val="0"/>
              </a:ext>
            </a:extLst>
          </a:blip>
          <a:srcRect l="33755" t="25391" r="19486" b="10144"/>
          <a:stretch/>
        </p:blipFill>
        <p:spPr>
          <a:xfrm>
            <a:off x="2676524" y="1357744"/>
            <a:ext cx="3813102" cy="4998606"/>
          </a:xfrm>
          <a:prstGeom prst="rect">
            <a:avLst/>
          </a:prstGeom>
        </p:spPr>
      </p:pic>
      <p:sp>
        <p:nvSpPr>
          <p:cNvPr id="12" name="Rectangle 11"/>
          <p:cNvSpPr/>
          <p:nvPr/>
        </p:nvSpPr>
        <p:spPr>
          <a:xfrm>
            <a:off x="2709031" y="4897313"/>
            <a:ext cx="3748087" cy="12092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5"/>
          <p:cNvSpPr>
            <a:spLocks noGrp="1"/>
          </p:cNvSpPr>
          <p:nvPr>
            <p:ph type="title"/>
          </p:nvPr>
        </p:nvSpPr>
        <p:spPr>
          <a:xfrm>
            <a:off x="0" y="-15875"/>
            <a:ext cx="9144000" cy="1143000"/>
          </a:xfrm>
        </p:spPr>
        <p:txBody>
          <a:bodyPr/>
          <a:lstStyle/>
          <a:p>
            <a:r>
              <a:rPr lang="en-US" altLang="en-US" dirty="0"/>
              <a:t>Make it Happen</a:t>
            </a:r>
          </a:p>
        </p:txBody>
      </p:sp>
      <p:pic>
        <p:nvPicPr>
          <p:cNvPr id="7" name="Picture 2" descr="S:\0Resilience\Army\MRT V 3.0 Devel\Final\Icons\Goal_Setting.png"/>
          <p:cNvPicPr>
            <a:picLocks noChangeAspect="1" noChangeArrowheads="1"/>
          </p:cNvPicPr>
          <p:nvPr/>
        </p:nvPicPr>
        <p:blipFill>
          <a:blip r:embed="rId3" cstate="print"/>
          <a:srcRect/>
          <a:stretch>
            <a:fillRect/>
          </a:stretch>
        </p:blipFill>
        <p:spPr bwMode="auto">
          <a:xfrm>
            <a:off x="475298" y="140970"/>
            <a:ext cx="685800" cy="825500"/>
          </a:xfrm>
          <a:prstGeom prst="rect">
            <a:avLst/>
          </a:prstGeom>
          <a:noFill/>
          <a:ln w="9525">
            <a:noFill/>
            <a:miter lim="800000"/>
            <a:headEnd/>
            <a:tailEnd/>
          </a:ln>
        </p:spPr>
      </p:pic>
      <p:sp>
        <p:nvSpPr>
          <p:cNvPr id="9" name="Slide Number Placeholder 8"/>
          <p:cNvSpPr>
            <a:spLocks noGrp="1"/>
          </p:cNvSpPr>
          <p:nvPr>
            <p:ph type="sldNum" sz="quarter" idx="14"/>
          </p:nvPr>
        </p:nvSpPr>
        <p:spPr/>
        <p:txBody>
          <a:bodyPr/>
          <a:lstStyle/>
          <a:p>
            <a:pPr>
              <a:defRPr/>
            </a:pPr>
            <a:fld id="{6D4870BB-2748-4209-9644-DBFDF7DFFE84}" type="slidenum">
              <a:rPr lang="en-US" smtClean="0"/>
              <a:pPr>
                <a:defRPr/>
              </a:pPr>
              <a:t>26</a:t>
            </a:fld>
            <a:endParaRPr lang="en-US" dirty="0"/>
          </a:p>
        </p:txBody>
      </p:sp>
      <p:sp>
        <p:nvSpPr>
          <p:cNvPr id="10" name="Rectangle 9"/>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12" name="Content Placeholder 7"/>
          <p:cNvSpPr txBox="1">
            <a:spLocks/>
          </p:cNvSpPr>
          <p:nvPr/>
        </p:nvSpPr>
        <p:spPr bwMode="auto">
          <a:xfrm>
            <a:off x="685800" y="1205937"/>
            <a:ext cx="7772400" cy="502511"/>
          </a:xfrm>
          <a:prstGeom prst="rect">
            <a:avLst/>
          </a:prstGeom>
          <a:noFill/>
          <a:ln w="38100">
            <a:solidFill>
              <a:schemeClr val="accent1"/>
            </a:solidFill>
            <a:miter lim="800000"/>
            <a:headEnd/>
            <a:tailEnd/>
          </a:ln>
        </p:spPr>
        <p:txBody>
          <a:bodyPr lIns="91284" tIns="45642" rIns="91284" bIns="45642"/>
          <a:lstStyle/>
          <a:p>
            <a:pPr marL="341313" indent="-341313" eaLnBrk="0" hangingPunct="0">
              <a:spcBef>
                <a:spcPct val="20000"/>
              </a:spcBef>
              <a:buFont typeface="Wingdings" pitchFamily="2" charset="2"/>
              <a:buChar char="§"/>
              <a:defRPr/>
            </a:pPr>
            <a:r>
              <a:rPr lang="en-US" sz="2400" dirty="0">
                <a:latin typeface="Verdana" pitchFamily="34" charset="0"/>
                <a:cs typeface="+mn-cs"/>
              </a:rPr>
              <a:t>How do I make my goal happen?</a:t>
            </a:r>
          </a:p>
          <a:p>
            <a:pPr marL="341313" indent="-341313" algn="r" eaLnBrk="0" hangingPunct="0">
              <a:spcBef>
                <a:spcPct val="20000"/>
              </a:spcBef>
              <a:buFont typeface="Wingdings" pitchFamily="2" charset="2"/>
              <a:buChar char="§"/>
              <a:defRPr/>
            </a:pPr>
            <a:endParaRPr lang="en-US" sz="2400" dirty="0">
              <a:latin typeface="Verdana" pitchFamily="34" charset="0"/>
              <a:cs typeface="+mn-cs"/>
            </a:endParaRPr>
          </a:p>
          <a:p>
            <a:pPr marL="341313" indent="-341313" algn="r" eaLnBrk="0" hangingPunct="0">
              <a:spcBef>
                <a:spcPct val="20000"/>
              </a:spcBef>
              <a:buFont typeface="Wingdings" pitchFamily="2" charset="2"/>
              <a:buNone/>
              <a:defRPr/>
            </a:pPr>
            <a:endParaRPr lang="en-US" sz="2400" dirty="0">
              <a:latin typeface="+mn-lt"/>
              <a:cs typeface="+mn-cs"/>
            </a:endParaRPr>
          </a:p>
          <a:p>
            <a:pPr marL="341313" indent="-341313" algn="r" eaLnBrk="0" hangingPunct="0">
              <a:spcBef>
                <a:spcPct val="20000"/>
              </a:spcBef>
              <a:buFont typeface="Wingdings" pitchFamily="2" charset="2"/>
              <a:buChar char="§"/>
              <a:defRPr/>
            </a:pPr>
            <a:endParaRPr lang="en-US" sz="2400" dirty="0">
              <a:latin typeface="Verdana" pitchFamily="34" charset="0"/>
              <a:cs typeface="+mn-cs"/>
            </a:endParaRPr>
          </a:p>
          <a:p>
            <a:pPr marL="341313" indent="-341313" algn="r" eaLnBrk="0" hangingPunct="0">
              <a:spcBef>
                <a:spcPct val="20000"/>
              </a:spcBef>
              <a:buFont typeface="Wingdings" pitchFamily="2" charset="2"/>
              <a:buNone/>
              <a:defRPr/>
            </a:pPr>
            <a:endParaRPr lang="en-US" sz="2400" dirty="0">
              <a:latin typeface="Verdana" pitchFamily="34" charset="0"/>
              <a:cs typeface="+mn-cs"/>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10793"/>
            <a:ext cx="9154885" cy="4586763"/>
          </a:xfrm>
          <a:prstGeom prst="rect">
            <a:avLst/>
          </a:prstGeom>
        </p:spPr>
      </p:pic>
      <p:sp>
        <p:nvSpPr>
          <p:cNvPr id="14" name="Content Placeholder 7"/>
          <p:cNvSpPr txBox="1">
            <a:spLocks/>
          </p:cNvSpPr>
          <p:nvPr/>
        </p:nvSpPr>
        <p:spPr bwMode="auto">
          <a:xfrm>
            <a:off x="4369490" y="1922446"/>
            <a:ext cx="4690241" cy="1045972"/>
          </a:xfrm>
          <a:prstGeom prst="rect">
            <a:avLst/>
          </a:prstGeom>
          <a:noFill/>
          <a:ln w="9525">
            <a:noFill/>
            <a:miter lim="800000"/>
            <a:headEnd/>
            <a:tailEnd/>
          </a:ln>
        </p:spPr>
        <p:txBody>
          <a:bodyPr vert="horz" wrap="square" lIns="91284" tIns="45642" rIns="91284" bIns="45642" numCol="1" anchor="t" anchorCtr="0" compatLnSpc="1">
            <a:prstTxWarp prst="textNoShape">
              <a:avLst/>
            </a:prstTxWarp>
          </a:bodyPr>
          <a:lstStyle>
            <a:lvl1pPr marL="341313" indent="-341313" algn="l" rtl="0" eaLnBrk="0" fontAlgn="base" hangingPunct="0">
              <a:spcBef>
                <a:spcPct val="20000"/>
              </a:spcBef>
              <a:spcAft>
                <a:spcPct val="0"/>
              </a:spcAft>
              <a:buFont typeface="Wingdings" pitchFamily="2" charset="2"/>
              <a:buChar char="§"/>
              <a:defRPr sz="2400" kern="1200">
                <a:solidFill>
                  <a:schemeClr val="tx1"/>
                </a:solidFill>
                <a:latin typeface="Verdana" pitchFamily="34" charset="0"/>
                <a:ea typeface="+mn-ea"/>
                <a:cs typeface="+mn-cs"/>
              </a:defRPr>
            </a:lvl1pPr>
            <a:lvl2pPr marL="741363" indent="-284163" algn="l" rtl="0" eaLnBrk="0" fontAlgn="base" hangingPunct="0">
              <a:spcBef>
                <a:spcPct val="20000"/>
              </a:spcBef>
              <a:spcAft>
                <a:spcPct val="0"/>
              </a:spcAft>
              <a:buFont typeface="Arial" pitchFamily="34" charset="0"/>
              <a:buChar char="–"/>
              <a:defRPr sz="2200" kern="1200">
                <a:solidFill>
                  <a:schemeClr val="tx1"/>
                </a:solidFill>
                <a:latin typeface="Verdana" pitchFamily="34" charset="0"/>
                <a:ea typeface="+mn-ea"/>
                <a:cs typeface="+mn-cs"/>
              </a:defRPr>
            </a:lvl2pPr>
            <a:lvl3pPr marL="1139825" indent="-227013" algn="l" rtl="0" eaLnBrk="0" fontAlgn="base" hangingPunct="0">
              <a:spcBef>
                <a:spcPct val="20000"/>
              </a:spcBef>
              <a:spcAft>
                <a:spcPct val="0"/>
              </a:spcAft>
              <a:buFont typeface="Wingdings" pitchFamily="2" charset="2"/>
              <a:buChar char="§"/>
              <a:defRPr sz="2000" kern="1200">
                <a:solidFill>
                  <a:schemeClr val="tx1"/>
                </a:solidFill>
                <a:latin typeface="Verdana" pitchFamily="34" charset="0"/>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Wingdings" pitchFamily="2" charset="2"/>
              <a:buNone/>
              <a:defRPr/>
            </a:pPr>
            <a:r>
              <a:rPr lang="en-US" sz="2800" dirty="0">
                <a:solidFill>
                  <a:srgbClr val="C00000"/>
                </a:solidFill>
              </a:rPr>
              <a:t>5 Things I Need to Accomplish My Goal</a:t>
            </a:r>
          </a:p>
        </p:txBody>
      </p:sp>
      <p:sp>
        <p:nvSpPr>
          <p:cNvPr id="15" name="Content Placeholder 7"/>
          <p:cNvSpPr>
            <a:spLocks noGrp="1"/>
          </p:cNvSpPr>
          <p:nvPr>
            <p:ph idx="1"/>
          </p:nvPr>
        </p:nvSpPr>
        <p:spPr>
          <a:xfrm>
            <a:off x="-826" y="4230126"/>
            <a:ext cx="7772400" cy="2849562"/>
          </a:xfrm>
        </p:spPr>
        <p:txBody>
          <a:bodyPr/>
          <a:lstStyle/>
          <a:p>
            <a:pPr marL="346075" indent="-346075">
              <a:buFont typeface="+mj-lt"/>
              <a:buAutoNum type="arabicPeriod"/>
              <a:defRPr/>
            </a:pPr>
            <a:r>
              <a:rPr lang="en-US" sz="2200" dirty="0">
                <a:solidFill>
                  <a:srgbClr val="C00000"/>
                </a:solidFill>
                <a:latin typeface="Brush Script MT" panose="03060802040406070304" pitchFamily="66" charset="0"/>
              </a:rPr>
              <a:t>Get good grades</a:t>
            </a:r>
          </a:p>
          <a:p>
            <a:pPr marL="346075" indent="-346075">
              <a:buFont typeface="+mj-lt"/>
              <a:buAutoNum type="arabicPeriod"/>
              <a:defRPr/>
            </a:pPr>
            <a:r>
              <a:rPr lang="en-US" sz="2200" dirty="0">
                <a:solidFill>
                  <a:srgbClr val="C00000"/>
                </a:solidFill>
                <a:latin typeface="Brush Script MT" panose="03060802040406070304" pitchFamily="66" charset="0"/>
              </a:rPr>
              <a:t>Participate in other activities</a:t>
            </a:r>
          </a:p>
          <a:p>
            <a:pPr marL="346075" indent="-346075">
              <a:buFont typeface="+mj-lt"/>
              <a:buAutoNum type="arabicPeriod"/>
              <a:defRPr/>
            </a:pPr>
            <a:r>
              <a:rPr lang="en-US" sz="2200" dirty="0">
                <a:solidFill>
                  <a:srgbClr val="C00000"/>
                </a:solidFill>
                <a:latin typeface="Brush Script MT" panose="03060802040406070304" pitchFamily="66" charset="0"/>
              </a:rPr>
              <a:t>Do well on my ACTs</a:t>
            </a:r>
          </a:p>
          <a:p>
            <a:pPr marL="346075" indent="-346075">
              <a:buFont typeface="+mj-lt"/>
              <a:buAutoNum type="arabicPeriod"/>
              <a:defRPr/>
            </a:pPr>
            <a:r>
              <a:rPr lang="en-US" sz="2200" dirty="0">
                <a:solidFill>
                  <a:srgbClr val="C00000"/>
                </a:solidFill>
                <a:latin typeface="Brush Script MT" panose="03060802040406070304" pitchFamily="66" charset="0"/>
              </a:rPr>
              <a:t>Contact someone at UK that can help me</a:t>
            </a:r>
          </a:p>
          <a:p>
            <a:pPr marL="346075" indent="-346075">
              <a:buFont typeface="+mj-lt"/>
              <a:buAutoNum type="arabicPeriod"/>
              <a:defRPr/>
            </a:pPr>
            <a:r>
              <a:rPr lang="en-US" sz="2200" dirty="0">
                <a:solidFill>
                  <a:srgbClr val="C00000"/>
                </a:solidFill>
                <a:latin typeface="Brush Script MT" panose="03060802040406070304" pitchFamily="66" charset="0"/>
              </a:rPr>
              <a:t>Visit the school</a:t>
            </a:r>
          </a:p>
          <a:p>
            <a:pPr>
              <a:buFont typeface="Wingdings" pitchFamily="2" charset="2"/>
              <a:buNone/>
              <a:defRPr/>
            </a:pPr>
            <a:endParaRPr lang="en-US" dirty="0">
              <a:latin typeface="+mn-lt"/>
            </a:endParaRPr>
          </a:p>
          <a:p>
            <a:pPr>
              <a:defRPr/>
            </a:pPr>
            <a:endParaRPr lang="en-US" dirty="0"/>
          </a:p>
          <a:p>
            <a:pPr>
              <a:buFont typeface="Wingdings" pitchFamily="2" charset="2"/>
              <a:buNone/>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par>
                          <p:cTn id="14" fill="hold">
                            <p:stCondLst>
                              <p:cond delay="0"/>
                            </p:stCondLst>
                            <p:childTnLst>
                              <p:par>
                                <p:cTn id="15" presetID="10" presetClass="entr" presetSubtype="0" fill="hold" grpId="0" nodeType="afterEffect">
                                  <p:stCondLst>
                                    <p:cond delay="200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2000"/>
                                        <p:tgtEl>
                                          <p:spTgt spid="15">
                                            <p:txEl>
                                              <p:pRg st="0" end="0"/>
                                            </p:txEl>
                                          </p:spTgt>
                                        </p:tgtEl>
                                      </p:cBhvr>
                                    </p:animEffect>
                                  </p:childTnLst>
                                </p:cTn>
                              </p:par>
                            </p:childTnLst>
                          </p:cTn>
                        </p:par>
                        <p:par>
                          <p:cTn id="18" fill="hold">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fade">
                                      <p:cBhvr>
                                        <p:cTn id="21" dur="2000"/>
                                        <p:tgtEl>
                                          <p:spTgt spid="15">
                                            <p:txEl>
                                              <p:pRg st="1" end="1"/>
                                            </p:txEl>
                                          </p:spTgt>
                                        </p:tgtEl>
                                      </p:cBhvr>
                                    </p:animEffect>
                                  </p:childTnLst>
                                </p:cTn>
                              </p:par>
                            </p:childTnLst>
                          </p:cTn>
                        </p:par>
                        <p:par>
                          <p:cTn id="22" fill="hold">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Effect transition="in" filter="fade">
                                      <p:cBhvr>
                                        <p:cTn id="25" dur="2000"/>
                                        <p:tgtEl>
                                          <p:spTgt spid="15">
                                            <p:txEl>
                                              <p:pRg st="2" end="2"/>
                                            </p:txEl>
                                          </p:spTgt>
                                        </p:tgtEl>
                                      </p:cBhvr>
                                    </p:animEffect>
                                  </p:childTnLst>
                                </p:cTn>
                              </p:par>
                            </p:childTnLst>
                          </p:cTn>
                        </p:par>
                        <p:par>
                          <p:cTn id="26" fill="hold">
                            <p:stCondLst>
                              <p:cond delay="8000"/>
                            </p:stCondLst>
                            <p:childTnLst>
                              <p:par>
                                <p:cTn id="27" presetID="10" presetClass="entr" presetSubtype="0" fill="hold" grpId="0" nodeType="afterEffect">
                                  <p:stCondLst>
                                    <p:cond delay="0"/>
                                  </p:stCondLst>
                                  <p:childTnLst>
                                    <p:set>
                                      <p:cBhvr>
                                        <p:cTn id="28" dur="1" fill="hold">
                                          <p:stCondLst>
                                            <p:cond delay="0"/>
                                          </p:stCondLst>
                                        </p:cTn>
                                        <p:tgtEl>
                                          <p:spTgt spid="15">
                                            <p:txEl>
                                              <p:pRg st="3" end="3"/>
                                            </p:txEl>
                                          </p:spTgt>
                                        </p:tgtEl>
                                        <p:attrNameLst>
                                          <p:attrName>style.visibility</p:attrName>
                                        </p:attrNameLst>
                                      </p:cBhvr>
                                      <p:to>
                                        <p:strVal val="visible"/>
                                      </p:to>
                                    </p:set>
                                    <p:animEffect transition="in" filter="fade">
                                      <p:cBhvr>
                                        <p:cTn id="29" dur="2000"/>
                                        <p:tgtEl>
                                          <p:spTgt spid="15">
                                            <p:txEl>
                                              <p:pRg st="3" end="3"/>
                                            </p:txEl>
                                          </p:spTgt>
                                        </p:tgtEl>
                                      </p:cBhvr>
                                    </p:animEffect>
                                  </p:childTnLst>
                                </p:cTn>
                              </p:par>
                            </p:childTnLst>
                          </p:cTn>
                        </p:par>
                        <p:par>
                          <p:cTn id="30" fill="hold">
                            <p:stCondLst>
                              <p:cond delay="10000"/>
                            </p:stCondLst>
                            <p:childTnLst>
                              <p:par>
                                <p:cTn id="31" presetID="10" presetClass="entr" presetSubtype="0" fill="hold" grpId="0" nodeType="afterEffect">
                                  <p:stCondLst>
                                    <p:cond delay="0"/>
                                  </p:stCondLst>
                                  <p:childTnLst>
                                    <p:set>
                                      <p:cBhvr>
                                        <p:cTn id="32" dur="1" fill="hold">
                                          <p:stCondLst>
                                            <p:cond delay="0"/>
                                          </p:stCondLst>
                                        </p:cTn>
                                        <p:tgtEl>
                                          <p:spTgt spid="15">
                                            <p:txEl>
                                              <p:pRg st="4" end="4"/>
                                            </p:txEl>
                                          </p:spTgt>
                                        </p:tgtEl>
                                        <p:attrNameLst>
                                          <p:attrName>style.visibility</p:attrName>
                                        </p:attrNameLst>
                                      </p:cBhvr>
                                      <p:to>
                                        <p:strVal val="visible"/>
                                      </p:to>
                                    </p:set>
                                    <p:animEffect transition="in" filter="fade">
                                      <p:cBhvr>
                                        <p:cTn id="33" dur="20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build="p"/>
      <p:bldP spid="1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5"/>
          <p:cNvSpPr>
            <a:spLocks noGrp="1"/>
          </p:cNvSpPr>
          <p:nvPr>
            <p:ph type="title"/>
          </p:nvPr>
        </p:nvSpPr>
        <p:spPr>
          <a:xfrm>
            <a:off x="0" y="-15875"/>
            <a:ext cx="9144000" cy="1143000"/>
          </a:xfrm>
        </p:spPr>
        <p:txBody>
          <a:bodyPr/>
          <a:lstStyle/>
          <a:p>
            <a:r>
              <a:rPr lang="en-US" altLang="en-US" dirty="0"/>
              <a:t>Workbook Activity (page 11):</a:t>
            </a:r>
            <a:br>
              <a:rPr lang="en-US" altLang="en-US" dirty="0"/>
            </a:br>
            <a:r>
              <a:rPr lang="en-US" altLang="en-US" dirty="0"/>
              <a:t>Make it Happen</a:t>
            </a:r>
          </a:p>
        </p:txBody>
      </p:sp>
      <p:pic>
        <p:nvPicPr>
          <p:cNvPr id="6" name="Picture 2" descr="S:\0Resilience\Army\MRT V 3.0 Devel\Final\Icons\Goal_Setting.png"/>
          <p:cNvPicPr>
            <a:picLocks noChangeAspect="1" noChangeArrowheads="1"/>
          </p:cNvPicPr>
          <p:nvPr/>
        </p:nvPicPr>
        <p:blipFill>
          <a:blip r:embed="rId3" cstate="print"/>
          <a:srcRect/>
          <a:stretch>
            <a:fillRect/>
          </a:stretch>
        </p:blipFill>
        <p:spPr bwMode="auto">
          <a:xfrm>
            <a:off x="475298" y="140970"/>
            <a:ext cx="685800" cy="825500"/>
          </a:xfrm>
          <a:prstGeom prst="rect">
            <a:avLst/>
          </a:prstGeom>
          <a:noFill/>
          <a:ln w="9525">
            <a:noFill/>
            <a:miter lim="800000"/>
            <a:headEnd/>
            <a:tailEnd/>
          </a:ln>
        </p:spPr>
      </p:pic>
      <p:sp>
        <p:nvSpPr>
          <p:cNvPr id="7" name="Slide Number Placeholder 6"/>
          <p:cNvSpPr>
            <a:spLocks noGrp="1"/>
          </p:cNvSpPr>
          <p:nvPr>
            <p:ph type="sldNum" sz="quarter" idx="14"/>
          </p:nvPr>
        </p:nvSpPr>
        <p:spPr/>
        <p:txBody>
          <a:bodyPr/>
          <a:lstStyle/>
          <a:p>
            <a:pPr>
              <a:defRPr/>
            </a:pPr>
            <a:fld id="{6D4870BB-2748-4209-9644-DBFDF7DFFE84}" type="slidenum">
              <a:rPr lang="en-US" smtClean="0"/>
              <a:pPr>
                <a:defRPr/>
              </a:pPr>
              <a:t>27</a:t>
            </a:fld>
            <a:endParaRPr lang="en-US" dirty="0"/>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9" name="Picture 8" descr="B - reviewed CSF2_TeenCurriculum_2HRWORKSHOP_ParticipantGuideV2_1 2_AUG14 V4_1.pptx - PowerPoint"/>
          <p:cNvPicPr>
            <a:picLocks noChangeAspect="1"/>
          </p:cNvPicPr>
          <p:nvPr/>
        </p:nvPicPr>
        <p:blipFill rotWithShape="1">
          <a:blip r:embed="rId4">
            <a:extLst>
              <a:ext uri="{28A0092B-C50C-407E-A947-70E740481C1C}">
                <a14:useLocalDpi xmlns:a14="http://schemas.microsoft.com/office/drawing/2010/main" val="0"/>
              </a:ext>
            </a:extLst>
          </a:blip>
          <a:srcRect l="31116" t="22957" r="16984" b="8522"/>
          <a:stretch/>
        </p:blipFill>
        <p:spPr>
          <a:xfrm>
            <a:off x="2697145" y="1363189"/>
            <a:ext cx="3781816" cy="4988958"/>
          </a:xfrm>
          <a:prstGeom prst="rect">
            <a:avLst/>
          </a:prstGeom>
        </p:spPr>
      </p:pic>
      <p:sp>
        <p:nvSpPr>
          <p:cNvPr id="10" name="Rectangle 9"/>
          <p:cNvSpPr/>
          <p:nvPr/>
        </p:nvSpPr>
        <p:spPr>
          <a:xfrm>
            <a:off x="2697145" y="1844675"/>
            <a:ext cx="3748087" cy="1371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5"/>
          <p:cNvSpPr>
            <a:spLocks noGrp="1"/>
          </p:cNvSpPr>
          <p:nvPr>
            <p:ph type="title"/>
          </p:nvPr>
        </p:nvSpPr>
        <p:spPr>
          <a:xfrm>
            <a:off x="0" y="-15875"/>
            <a:ext cx="9144000" cy="1143000"/>
          </a:xfrm>
        </p:spPr>
        <p:txBody>
          <a:bodyPr/>
          <a:lstStyle/>
          <a:p>
            <a:r>
              <a:rPr lang="en-US" altLang="en-US" dirty="0"/>
              <a:t>Obstacle Game Plan</a:t>
            </a:r>
          </a:p>
        </p:txBody>
      </p:sp>
      <p:sp>
        <p:nvSpPr>
          <p:cNvPr id="20" name="Content Placeholder 7"/>
          <p:cNvSpPr txBox="1">
            <a:spLocks/>
          </p:cNvSpPr>
          <p:nvPr/>
        </p:nvSpPr>
        <p:spPr bwMode="auto">
          <a:xfrm>
            <a:off x="685800" y="1371600"/>
            <a:ext cx="7772400" cy="1768475"/>
          </a:xfrm>
          <a:prstGeom prst="rect">
            <a:avLst/>
          </a:prstGeom>
          <a:noFill/>
          <a:ln w="38100">
            <a:solidFill>
              <a:schemeClr val="accent1"/>
            </a:solidFill>
            <a:miter lim="800000"/>
            <a:headEnd/>
            <a:tailEnd/>
          </a:ln>
        </p:spPr>
        <p:txBody>
          <a:bodyPr lIns="91284" tIns="45642" rIns="91284" bIns="45642"/>
          <a:lstStyle/>
          <a:p>
            <a:pPr marL="341313" indent="-341313" eaLnBrk="0" hangingPunct="0">
              <a:spcBef>
                <a:spcPct val="20000"/>
              </a:spcBef>
              <a:defRPr/>
            </a:pPr>
            <a:endParaRPr lang="en-US" sz="800" dirty="0">
              <a:latin typeface="Verdana" pitchFamily="34" charset="0"/>
              <a:cs typeface="+mn-cs"/>
            </a:endParaRPr>
          </a:p>
          <a:p>
            <a:pPr marL="341313" indent="-341313" eaLnBrk="0" hangingPunct="0">
              <a:spcBef>
                <a:spcPct val="20000"/>
              </a:spcBef>
              <a:buFont typeface="Wingdings" pitchFamily="2" charset="2"/>
              <a:buChar char="§"/>
              <a:defRPr/>
            </a:pPr>
            <a:r>
              <a:rPr lang="en-US" sz="2400" dirty="0">
                <a:latin typeface="Verdana" pitchFamily="34" charset="0"/>
                <a:cs typeface="+mn-cs"/>
              </a:rPr>
              <a:t>What is standing in my way?</a:t>
            </a:r>
          </a:p>
          <a:p>
            <a:pPr marL="341313" indent="-341313" eaLnBrk="0" hangingPunct="0">
              <a:spcBef>
                <a:spcPct val="20000"/>
              </a:spcBef>
              <a:buFont typeface="Wingdings" pitchFamily="2" charset="2"/>
              <a:buChar char="§"/>
              <a:defRPr/>
            </a:pPr>
            <a:endParaRPr lang="en-US" sz="2400" dirty="0">
              <a:latin typeface="Verdana" pitchFamily="34" charset="0"/>
              <a:cs typeface="+mn-cs"/>
            </a:endParaRPr>
          </a:p>
          <a:p>
            <a:pPr marL="341313" indent="-341313" eaLnBrk="0" hangingPunct="0">
              <a:spcBef>
                <a:spcPct val="20000"/>
              </a:spcBef>
              <a:buFont typeface="Wingdings" pitchFamily="2" charset="2"/>
              <a:buChar char="§"/>
              <a:defRPr/>
            </a:pPr>
            <a:r>
              <a:rPr lang="en-US" sz="2400" dirty="0">
                <a:latin typeface="Verdana" pitchFamily="34" charset="0"/>
                <a:cs typeface="+mn-cs"/>
              </a:rPr>
              <a:t>What can I do about it?</a:t>
            </a:r>
          </a:p>
          <a:p>
            <a:pPr marL="341313" indent="-341313" algn="r" eaLnBrk="0" hangingPunct="0">
              <a:spcBef>
                <a:spcPct val="20000"/>
              </a:spcBef>
              <a:buFont typeface="Wingdings" pitchFamily="2" charset="2"/>
              <a:buNone/>
              <a:defRPr/>
            </a:pPr>
            <a:endParaRPr lang="en-US" sz="2400" dirty="0">
              <a:latin typeface="+mn-lt"/>
              <a:cs typeface="+mn-cs"/>
            </a:endParaRPr>
          </a:p>
          <a:p>
            <a:pPr marL="341313" indent="-341313" algn="r" eaLnBrk="0" hangingPunct="0">
              <a:spcBef>
                <a:spcPct val="20000"/>
              </a:spcBef>
              <a:buFont typeface="Wingdings" pitchFamily="2" charset="2"/>
              <a:buChar char="§"/>
              <a:defRPr/>
            </a:pPr>
            <a:endParaRPr lang="en-US" sz="2400" dirty="0">
              <a:latin typeface="Verdana" pitchFamily="34" charset="0"/>
              <a:cs typeface="+mn-cs"/>
            </a:endParaRPr>
          </a:p>
          <a:p>
            <a:pPr marL="341313" indent="-341313" algn="r" eaLnBrk="0" hangingPunct="0">
              <a:spcBef>
                <a:spcPct val="20000"/>
              </a:spcBef>
              <a:buFont typeface="Wingdings" pitchFamily="2" charset="2"/>
              <a:buNone/>
              <a:defRPr/>
            </a:pPr>
            <a:endParaRPr lang="en-US" sz="2400" dirty="0">
              <a:latin typeface="Verdana" pitchFamily="34" charset="0"/>
              <a:cs typeface="+mn-cs"/>
            </a:endParaRPr>
          </a:p>
        </p:txBody>
      </p:sp>
      <p:sp>
        <p:nvSpPr>
          <p:cNvPr id="8" name="Rounded Rectangle 7"/>
          <p:cNvSpPr/>
          <p:nvPr/>
        </p:nvSpPr>
        <p:spPr>
          <a:xfrm>
            <a:off x="746125" y="3287472"/>
            <a:ext cx="7651750" cy="304958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Content Placeholder 7"/>
          <p:cNvSpPr>
            <a:spLocks noGrp="1"/>
          </p:cNvSpPr>
          <p:nvPr>
            <p:ph idx="1"/>
          </p:nvPr>
        </p:nvSpPr>
        <p:spPr>
          <a:xfrm>
            <a:off x="1052513" y="3349384"/>
            <a:ext cx="7008812" cy="2849563"/>
          </a:xfrm>
        </p:spPr>
        <p:txBody>
          <a:bodyPr/>
          <a:lstStyle/>
          <a:p>
            <a:pPr algn="ctr">
              <a:buFont typeface="Wingdings" pitchFamily="2" charset="2"/>
              <a:buNone/>
              <a:defRPr/>
            </a:pPr>
            <a:r>
              <a:rPr lang="en-US" dirty="0"/>
              <a:t>Obstacle Game Plan</a:t>
            </a:r>
          </a:p>
          <a:p>
            <a:pPr>
              <a:buFont typeface="Wingdings" pitchFamily="2" charset="2"/>
              <a:buNone/>
              <a:defRPr/>
            </a:pPr>
            <a:r>
              <a:rPr lang="en-US" dirty="0">
                <a:latin typeface="+mn-lt"/>
              </a:rPr>
              <a:t>Obstacle #1: </a:t>
            </a:r>
          </a:p>
          <a:p>
            <a:pPr algn="ctr">
              <a:spcBef>
                <a:spcPts val="600"/>
              </a:spcBef>
              <a:buFont typeface="Wingdings" pitchFamily="2" charset="2"/>
              <a:buNone/>
              <a:defRPr/>
            </a:pPr>
            <a:r>
              <a:rPr lang="en-US" dirty="0">
                <a:latin typeface="Bradley Hand ITC" pitchFamily="66" charset="0"/>
              </a:rPr>
              <a:t>My grade in science is not as good as it could be</a:t>
            </a:r>
            <a:endParaRPr lang="en-US" dirty="0">
              <a:latin typeface="+mn-lt"/>
            </a:endParaRPr>
          </a:p>
          <a:p>
            <a:pPr>
              <a:buFont typeface="Wingdings" pitchFamily="2" charset="2"/>
              <a:buNone/>
              <a:defRPr/>
            </a:pPr>
            <a:r>
              <a:rPr lang="en-US" dirty="0">
                <a:latin typeface="+mn-lt"/>
              </a:rPr>
              <a:t>Plan: </a:t>
            </a:r>
          </a:p>
          <a:p>
            <a:pPr marL="0" indent="0" algn="ctr">
              <a:buFont typeface="Wingdings" pitchFamily="2" charset="2"/>
              <a:buNone/>
              <a:defRPr/>
            </a:pPr>
            <a:r>
              <a:rPr lang="en-US" dirty="0">
                <a:latin typeface="Bradley Hand ITC" pitchFamily="66" charset="0"/>
              </a:rPr>
              <a:t>I can ask my teacher to stay after school for extra help and see if I can do extra credit assignments to bring my grade up</a:t>
            </a:r>
            <a:endParaRPr lang="en-US" dirty="0">
              <a:latin typeface="+mn-lt"/>
            </a:endParaRPr>
          </a:p>
          <a:p>
            <a:pPr>
              <a:defRPr/>
            </a:pPr>
            <a:endParaRPr lang="en-US" dirty="0"/>
          </a:p>
          <a:p>
            <a:pPr>
              <a:buFont typeface="Wingdings" pitchFamily="2" charset="2"/>
              <a:buNone/>
              <a:defRPr/>
            </a:pPr>
            <a:endParaRPr lang="en-US" dirty="0"/>
          </a:p>
        </p:txBody>
      </p:sp>
      <p:pic>
        <p:nvPicPr>
          <p:cNvPr id="7" name="Picture 2" descr="S:\0Resilience\Army\MRT V 3.0 Devel\Final\Icons\Goal_Setting.png"/>
          <p:cNvPicPr>
            <a:picLocks noChangeAspect="1" noChangeArrowheads="1"/>
          </p:cNvPicPr>
          <p:nvPr/>
        </p:nvPicPr>
        <p:blipFill>
          <a:blip r:embed="rId3" cstate="print"/>
          <a:srcRect/>
          <a:stretch>
            <a:fillRect/>
          </a:stretch>
        </p:blipFill>
        <p:spPr bwMode="auto">
          <a:xfrm>
            <a:off x="475298" y="140970"/>
            <a:ext cx="685800" cy="825500"/>
          </a:xfrm>
          <a:prstGeom prst="rect">
            <a:avLst/>
          </a:prstGeom>
          <a:noFill/>
          <a:ln w="9525">
            <a:noFill/>
            <a:miter lim="800000"/>
            <a:headEnd/>
            <a:tailEnd/>
          </a:ln>
        </p:spPr>
      </p:pic>
      <p:sp>
        <p:nvSpPr>
          <p:cNvPr id="9" name="Slide Number Placeholder 8"/>
          <p:cNvSpPr>
            <a:spLocks noGrp="1"/>
          </p:cNvSpPr>
          <p:nvPr>
            <p:ph type="sldNum" sz="quarter" idx="14"/>
          </p:nvPr>
        </p:nvSpPr>
        <p:spPr/>
        <p:txBody>
          <a:bodyPr/>
          <a:lstStyle/>
          <a:p>
            <a:pPr>
              <a:defRPr/>
            </a:pPr>
            <a:fld id="{6D4870BB-2748-4209-9644-DBFDF7DFFE84}" type="slidenum">
              <a:rPr lang="en-US" smtClean="0"/>
              <a:pPr>
                <a:defRPr/>
              </a:pPr>
              <a:t>28</a:t>
            </a:fld>
            <a:endParaRPr lang="en-US" dirty="0"/>
          </a:p>
        </p:txBody>
      </p:sp>
      <p:sp>
        <p:nvSpPr>
          <p:cNvPr id="10" name="Rectangle 9"/>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5"/>
          <p:cNvSpPr>
            <a:spLocks noGrp="1"/>
          </p:cNvSpPr>
          <p:nvPr>
            <p:ph type="title"/>
          </p:nvPr>
        </p:nvSpPr>
        <p:spPr>
          <a:xfrm>
            <a:off x="0" y="-15875"/>
            <a:ext cx="9144000" cy="1143000"/>
          </a:xfrm>
        </p:spPr>
        <p:txBody>
          <a:bodyPr/>
          <a:lstStyle/>
          <a:p>
            <a:r>
              <a:rPr lang="en-US" altLang="en-US" dirty="0"/>
              <a:t>Workbook Activity (page 11):</a:t>
            </a:r>
            <a:br>
              <a:rPr lang="en-US" altLang="en-US" dirty="0"/>
            </a:br>
            <a:r>
              <a:rPr lang="en-US" altLang="en-US" dirty="0"/>
              <a:t>Obstacle Game Plan</a:t>
            </a:r>
          </a:p>
        </p:txBody>
      </p:sp>
      <p:pic>
        <p:nvPicPr>
          <p:cNvPr id="6" name="Picture 2" descr="S:\0Resilience\Army\MRT V 3.0 Devel\Final\Icons\Goal_Setting.png"/>
          <p:cNvPicPr>
            <a:picLocks noChangeAspect="1" noChangeArrowheads="1"/>
          </p:cNvPicPr>
          <p:nvPr/>
        </p:nvPicPr>
        <p:blipFill>
          <a:blip r:embed="rId3" cstate="print"/>
          <a:srcRect/>
          <a:stretch>
            <a:fillRect/>
          </a:stretch>
        </p:blipFill>
        <p:spPr bwMode="auto">
          <a:xfrm>
            <a:off x="475298" y="140970"/>
            <a:ext cx="685800" cy="825500"/>
          </a:xfrm>
          <a:prstGeom prst="rect">
            <a:avLst/>
          </a:prstGeom>
          <a:noFill/>
          <a:ln w="9525">
            <a:noFill/>
            <a:miter lim="800000"/>
            <a:headEnd/>
            <a:tailEnd/>
          </a:ln>
        </p:spPr>
      </p:pic>
      <p:sp>
        <p:nvSpPr>
          <p:cNvPr id="8" name="Slide Number Placeholder 7"/>
          <p:cNvSpPr>
            <a:spLocks noGrp="1"/>
          </p:cNvSpPr>
          <p:nvPr>
            <p:ph type="sldNum" sz="quarter" idx="14"/>
          </p:nvPr>
        </p:nvSpPr>
        <p:spPr/>
        <p:txBody>
          <a:bodyPr/>
          <a:lstStyle/>
          <a:p>
            <a:pPr>
              <a:defRPr/>
            </a:pPr>
            <a:fld id="{6D4870BB-2748-4209-9644-DBFDF7DFFE84}" type="slidenum">
              <a:rPr lang="en-US" smtClean="0"/>
              <a:pPr>
                <a:defRPr/>
              </a:pPr>
              <a:t>29</a:t>
            </a:fld>
            <a:endParaRPr lang="en-US" dirty="0"/>
          </a:p>
        </p:txBody>
      </p:sp>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10" name="Picture 2"/>
          <p:cNvPicPr>
            <a:picLocks noChangeAspect="1" noChangeArrowheads="1"/>
          </p:cNvPicPr>
          <p:nvPr/>
        </p:nvPicPr>
        <p:blipFill>
          <a:blip r:embed="rId4" cstate="print"/>
          <a:srcRect l="45000" t="22818" r="25213" b="14273"/>
          <a:stretch>
            <a:fillRect/>
          </a:stretch>
        </p:blipFill>
        <p:spPr bwMode="auto">
          <a:xfrm>
            <a:off x="2686049" y="1357743"/>
            <a:ext cx="3803128" cy="5020056"/>
          </a:xfrm>
          <a:prstGeom prst="rect">
            <a:avLst/>
          </a:prstGeom>
          <a:noFill/>
          <a:ln w="9525">
            <a:noFill/>
            <a:miter lim="800000"/>
            <a:headEnd/>
            <a:tailEnd/>
          </a:ln>
        </p:spPr>
      </p:pic>
      <p:sp>
        <p:nvSpPr>
          <p:cNvPr id="11" name="Rectangle 10"/>
          <p:cNvSpPr/>
          <p:nvPr/>
        </p:nvSpPr>
        <p:spPr>
          <a:xfrm>
            <a:off x="2713038" y="3200400"/>
            <a:ext cx="3748087" cy="187483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p:txBody>
          <a:bodyPr/>
          <a:lstStyle/>
          <a:p>
            <a:r>
              <a:rPr lang="en-US" altLang="en-US" dirty="0"/>
              <a:t>      Resilient people bounce, not break.</a:t>
            </a:r>
          </a:p>
        </p:txBody>
      </p:sp>
      <p:sp>
        <p:nvSpPr>
          <p:cNvPr id="2" name="Slide Number Placeholder 1"/>
          <p:cNvSpPr>
            <a:spLocks noGrp="1"/>
          </p:cNvSpPr>
          <p:nvPr>
            <p:ph type="sldNum" sz="quarter" idx="14"/>
          </p:nvPr>
        </p:nvSpPr>
        <p:spPr/>
        <p:txBody>
          <a:bodyPr/>
          <a:lstStyle/>
          <a:p>
            <a:pPr>
              <a:defRPr/>
            </a:pPr>
            <a:fld id="{360CA970-E8F3-4253-9A44-797A1CB60BE5}" type="slidenum">
              <a:rPr lang="en-US" smtClean="0"/>
              <a:pPr>
                <a:defRPr/>
              </a:pPr>
              <a:t>3</a:t>
            </a:fld>
            <a:endParaRPr lang="en-US" dirty="0"/>
          </a:p>
        </p:txBody>
      </p:sp>
      <p:pic>
        <p:nvPicPr>
          <p:cNvPr id="20486" name="Picture 5" descr="csf2_logo-l.png"/>
          <p:cNvPicPr>
            <a:picLocks noChangeAspect="1"/>
          </p:cNvPicPr>
          <p:nvPr/>
        </p:nvPicPr>
        <p:blipFill>
          <a:blip r:embed="rId3" cstate="print"/>
          <a:srcRect/>
          <a:stretch>
            <a:fillRect/>
          </a:stretch>
        </p:blipFill>
        <p:spPr bwMode="auto">
          <a:xfrm>
            <a:off x="457200" y="106363"/>
            <a:ext cx="822325" cy="823912"/>
          </a:xfrm>
          <a:prstGeom prst="rect">
            <a:avLst/>
          </a:prstGeom>
          <a:noFill/>
          <a:ln w="9525">
            <a:noFill/>
            <a:miter lim="800000"/>
            <a:headEnd/>
            <a:tailEnd/>
          </a:ln>
        </p:spPr>
      </p:pic>
      <p:sp>
        <p:nvSpPr>
          <p:cNvPr id="13" name="Rectangle 12"/>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14" name="Text Placeholder 2"/>
          <p:cNvSpPr>
            <a:spLocks noGrp="1"/>
          </p:cNvSpPr>
          <p:nvPr>
            <p:ph type="body" sz="quarter" idx="12"/>
          </p:nvPr>
        </p:nvSpPr>
        <p:spPr>
          <a:xfrm>
            <a:off x="381000" y="1295400"/>
            <a:ext cx="8305800" cy="5029200"/>
          </a:xfrm>
        </p:spPr>
        <p:txBody>
          <a:bodyPr/>
          <a:lstStyle/>
          <a:p>
            <a:pPr marL="0" indent="0">
              <a:buFont typeface="Wingdings" pitchFamily="2" charset="2"/>
              <a:buNone/>
              <a:defRPr/>
            </a:pPr>
            <a:r>
              <a:rPr lang="en-US" sz="2000" dirty="0"/>
              <a:t>Resilience is the ability to </a:t>
            </a:r>
            <a:r>
              <a:rPr lang="en-US" sz="2000" b="1" dirty="0"/>
              <a:t>grow</a:t>
            </a:r>
            <a:r>
              <a:rPr lang="en-US" sz="2000" dirty="0"/>
              <a:t> and </a:t>
            </a:r>
            <a:r>
              <a:rPr lang="en-US" sz="2000" b="1" dirty="0"/>
              <a:t>thrive</a:t>
            </a:r>
            <a:r>
              <a:rPr lang="en-US" sz="2000" dirty="0"/>
              <a:t> in the face of challenges and </a:t>
            </a:r>
            <a:r>
              <a:rPr lang="en-US" sz="2000" b="1" dirty="0"/>
              <a:t>bounce back</a:t>
            </a:r>
            <a:r>
              <a:rPr lang="en-US" sz="2000" dirty="0"/>
              <a:t> from adversity.</a:t>
            </a:r>
            <a:r>
              <a:rPr lang="en-US" dirty="0"/>
              <a:t> </a:t>
            </a:r>
          </a:p>
          <a:p>
            <a:pPr marL="340735" indent="-340735">
              <a:defRPr/>
            </a:pPr>
            <a:endParaRPr lang="en-US" altLang="en-US" dirty="0"/>
          </a:p>
        </p:txBody>
      </p:sp>
      <p:grpSp>
        <p:nvGrpSpPr>
          <p:cNvPr id="3" name="Group 2"/>
          <p:cNvGrpSpPr/>
          <p:nvPr/>
        </p:nvGrpSpPr>
        <p:grpSpPr>
          <a:xfrm>
            <a:off x="810646" y="2281238"/>
            <a:ext cx="7526530" cy="3874326"/>
            <a:chOff x="810646" y="2281238"/>
            <a:chExt cx="7526530" cy="3874326"/>
          </a:xfrm>
        </p:grpSpPr>
        <p:sp>
          <p:nvSpPr>
            <p:cNvPr id="15" name="Rounded Rectangle 14"/>
            <p:cNvSpPr/>
            <p:nvPr/>
          </p:nvSpPr>
          <p:spPr>
            <a:xfrm>
              <a:off x="810646" y="2281238"/>
              <a:ext cx="7526530" cy="3874326"/>
            </a:xfrm>
            <a:prstGeom prst="roundRect">
              <a:avLst/>
            </a:prstGeom>
            <a:ln cmpd="thickThi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pic>
          <p:nvPicPr>
            <p:cNvPr id="18" name="Picture 12" descr="tennis-ball.jpg"/>
            <p:cNvPicPr>
              <a:picLocks noChangeAspect="1"/>
            </p:cNvPicPr>
            <p:nvPr/>
          </p:nvPicPr>
          <p:blipFill>
            <a:blip r:embed="rId4" cstate="print"/>
            <a:srcRect l="13310"/>
            <a:stretch>
              <a:fillRect/>
            </a:stretch>
          </p:blipFill>
          <p:spPr bwMode="auto">
            <a:xfrm>
              <a:off x="1265238" y="3103557"/>
              <a:ext cx="2941638" cy="2793999"/>
            </a:xfrm>
            <a:prstGeom prst="rect">
              <a:avLst/>
            </a:prstGeom>
            <a:noFill/>
            <a:ln w="9525">
              <a:noFill/>
              <a:miter lim="800000"/>
              <a:headEnd/>
              <a:tailEnd/>
            </a:ln>
          </p:spPr>
        </p:pic>
        <p:pic>
          <p:nvPicPr>
            <p:cNvPr id="19" name="Picture 13" descr="cracked-egg-thumb7834857.jpg"/>
            <p:cNvPicPr>
              <a:picLocks noChangeAspect="1"/>
            </p:cNvPicPr>
            <p:nvPr/>
          </p:nvPicPr>
          <p:blipFill>
            <a:blip r:embed="rId5" cstate="print"/>
            <a:srcRect/>
            <a:stretch>
              <a:fillRect/>
            </a:stretch>
          </p:blipFill>
          <p:spPr bwMode="auto">
            <a:xfrm>
              <a:off x="4722818" y="3165466"/>
              <a:ext cx="3203575" cy="2732086"/>
            </a:xfrm>
            <a:prstGeom prst="rect">
              <a:avLst/>
            </a:prstGeom>
            <a:noFill/>
            <a:ln w="9525">
              <a:noFill/>
              <a:miter lim="800000"/>
              <a:headEnd/>
              <a:tailEnd/>
            </a:ln>
          </p:spPr>
        </p:pic>
        <p:sp>
          <p:nvSpPr>
            <p:cNvPr id="20" name="Text Box 9"/>
            <p:cNvSpPr txBox="1">
              <a:spLocks noChangeArrowheads="1"/>
            </p:cNvSpPr>
            <p:nvPr/>
          </p:nvSpPr>
          <p:spPr bwMode="auto">
            <a:xfrm>
              <a:off x="1133475" y="2355850"/>
              <a:ext cx="6491288" cy="482600"/>
            </a:xfrm>
            <a:prstGeom prst="rect">
              <a:avLst/>
            </a:prstGeom>
            <a:noFill/>
            <a:ln w="9525">
              <a:noFill/>
              <a:miter lim="800000"/>
              <a:headEnd/>
              <a:tailEnd/>
            </a:ln>
          </p:spPr>
          <p:txBody>
            <a:bodyPr lIns="96340" tIns="48171" rIns="96340" bIns="48171">
              <a:spAutoFit/>
            </a:bodyPr>
            <a:lstStyle/>
            <a:p>
              <a:pPr>
                <a:spcBef>
                  <a:spcPct val="50000"/>
                </a:spcBef>
                <a:defRPr/>
              </a:pPr>
              <a:r>
                <a:rPr lang="en-US" sz="2500" dirty="0">
                  <a:latin typeface="+mj-lt"/>
                  <a:cs typeface="+mn-cs"/>
                </a:rPr>
                <a:t>        </a:t>
              </a:r>
              <a:r>
                <a:rPr lang="en-US" sz="2000" b="1" dirty="0">
                  <a:latin typeface="+mj-lt"/>
                  <a:cs typeface="+mn-cs"/>
                </a:rPr>
                <a:t>You			        Not You</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5"/>
          <p:cNvSpPr>
            <a:spLocks noGrp="1"/>
          </p:cNvSpPr>
          <p:nvPr>
            <p:ph type="title"/>
          </p:nvPr>
        </p:nvSpPr>
        <p:spPr>
          <a:xfrm>
            <a:off x="0" y="-15875"/>
            <a:ext cx="9144000" cy="1143000"/>
          </a:xfrm>
        </p:spPr>
        <p:txBody>
          <a:bodyPr/>
          <a:lstStyle/>
          <a:p>
            <a:r>
              <a:rPr lang="en-US" altLang="en-US" dirty="0"/>
              <a:t>Take the First Step</a:t>
            </a:r>
          </a:p>
        </p:txBody>
      </p:sp>
      <p:pic>
        <p:nvPicPr>
          <p:cNvPr id="8" name="Picture 2" descr="S:\0Resilience\Army\MRT V 3.0 Devel\Final\Icons\Goal_Setting.png"/>
          <p:cNvPicPr>
            <a:picLocks noChangeAspect="1" noChangeArrowheads="1"/>
          </p:cNvPicPr>
          <p:nvPr/>
        </p:nvPicPr>
        <p:blipFill>
          <a:blip r:embed="rId3" cstate="print"/>
          <a:srcRect/>
          <a:stretch>
            <a:fillRect/>
          </a:stretch>
        </p:blipFill>
        <p:spPr bwMode="auto">
          <a:xfrm>
            <a:off x="475298" y="140970"/>
            <a:ext cx="685800" cy="825500"/>
          </a:xfrm>
          <a:prstGeom prst="rect">
            <a:avLst/>
          </a:prstGeom>
          <a:noFill/>
          <a:ln w="9525">
            <a:noFill/>
            <a:miter lim="800000"/>
            <a:headEnd/>
            <a:tailEnd/>
          </a:ln>
        </p:spPr>
      </p:pic>
      <p:sp>
        <p:nvSpPr>
          <p:cNvPr id="9" name="Slide Number Placeholder 8"/>
          <p:cNvSpPr>
            <a:spLocks noGrp="1"/>
          </p:cNvSpPr>
          <p:nvPr>
            <p:ph type="sldNum" sz="quarter" idx="14"/>
          </p:nvPr>
        </p:nvSpPr>
        <p:spPr>
          <a:xfrm>
            <a:off x="8156816" y="6356350"/>
            <a:ext cx="762000" cy="365125"/>
          </a:xfrm>
        </p:spPr>
        <p:txBody>
          <a:bodyPr/>
          <a:lstStyle/>
          <a:p>
            <a:pPr>
              <a:defRPr/>
            </a:pPr>
            <a:fld id="{6D4870BB-2748-4209-9644-DBFDF7DFFE84}" type="slidenum">
              <a:rPr lang="en-US" smtClean="0"/>
              <a:pPr>
                <a:defRPr/>
              </a:pPr>
              <a:t>30</a:t>
            </a:fld>
            <a:endParaRPr lang="en-US" dirty="0"/>
          </a:p>
        </p:txBody>
      </p:sp>
      <p:sp>
        <p:nvSpPr>
          <p:cNvPr id="10" name="Rectangle 9"/>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11" name="Content Placeholder 7"/>
          <p:cNvSpPr txBox="1">
            <a:spLocks/>
          </p:cNvSpPr>
          <p:nvPr/>
        </p:nvSpPr>
        <p:spPr bwMode="auto">
          <a:xfrm>
            <a:off x="685800" y="1692275"/>
            <a:ext cx="7772400" cy="1143000"/>
          </a:xfrm>
          <a:prstGeom prst="rect">
            <a:avLst/>
          </a:prstGeom>
          <a:noFill/>
          <a:ln w="38100">
            <a:solidFill>
              <a:schemeClr val="accent1"/>
            </a:solidFill>
            <a:miter lim="800000"/>
            <a:headEnd/>
            <a:tailEnd/>
          </a:ln>
        </p:spPr>
        <p:txBody>
          <a:bodyPr lIns="91284" tIns="45642" rIns="91284" bIns="45642"/>
          <a:lstStyle/>
          <a:p>
            <a:pPr marL="341313" indent="-341313" eaLnBrk="0" hangingPunct="0">
              <a:spcBef>
                <a:spcPct val="20000"/>
              </a:spcBef>
              <a:buFont typeface="Wingdings" pitchFamily="2" charset="2"/>
              <a:buChar char="§"/>
              <a:defRPr/>
            </a:pPr>
            <a:endParaRPr lang="en-US" sz="500" dirty="0">
              <a:latin typeface="Verdana" pitchFamily="34" charset="0"/>
              <a:cs typeface="+mn-cs"/>
            </a:endParaRPr>
          </a:p>
          <a:p>
            <a:pPr marL="341313" indent="-341313" eaLnBrk="0" hangingPunct="0">
              <a:spcBef>
                <a:spcPct val="20000"/>
              </a:spcBef>
              <a:buFont typeface="Wingdings" pitchFamily="2" charset="2"/>
              <a:buChar char="§"/>
              <a:defRPr/>
            </a:pPr>
            <a:r>
              <a:rPr lang="en-US" sz="2400" dirty="0">
                <a:latin typeface="Verdana" pitchFamily="34" charset="0"/>
                <a:cs typeface="+mn-cs"/>
              </a:rPr>
              <a:t>What is the first step toward accomplishing your goal?</a:t>
            </a:r>
          </a:p>
          <a:p>
            <a:pPr marL="341313" indent="-341313" eaLnBrk="0" hangingPunct="0">
              <a:spcBef>
                <a:spcPct val="20000"/>
              </a:spcBef>
              <a:buFont typeface="Wingdings" pitchFamily="2" charset="2"/>
              <a:buChar char="§"/>
              <a:defRPr/>
            </a:pPr>
            <a:endParaRPr lang="en-US" sz="2400" dirty="0">
              <a:latin typeface="Verdana" pitchFamily="34" charset="0"/>
              <a:cs typeface="+mn-cs"/>
            </a:endParaRPr>
          </a:p>
          <a:p>
            <a:pPr marL="341313" indent="-341313" eaLnBrk="0" hangingPunct="0">
              <a:spcBef>
                <a:spcPct val="20000"/>
              </a:spcBef>
              <a:buFont typeface="Wingdings" pitchFamily="2" charset="2"/>
              <a:buChar char="§"/>
              <a:defRPr/>
            </a:pPr>
            <a:endParaRPr lang="en-US" sz="2400" dirty="0">
              <a:latin typeface="Verdana" pitchFamily="34" charset="0"/>
              <a:cs typeface="+mn-cs"/>
            </a:endParaRPr>
          </a:p>
          <a:p>
            <a:pPr marL="341313" indent="-341313" eaLnBrk="0" hangingPunct="0">
              <a:spcBef>
                <a:spcPct val="20000"/>
              </a:spcBef>
              <a:buFont typeface="Wingdings" pitchFamily="2" charset="2"/>
              <a:buChar char="§"/>
              <a:defRPr/>
            </a:pPr>
            <a:endParaRPr lang="en-US" sz="2400" dirty="0">
              <a:latin typeface="Verdana" pitchFamily="34" charset="0"/>
              <a:cs typeface="+mn-cs"/>
            </a:endParaRPr>
          </a:p>
          <a:p>
            <a:pPr marL="341313" indent="-341313" eaLnBrk="0" hangingPunct="0">
              <a:spcBef>
                <a:spcPct val="20000"/>
              </a:spcBef>
              <a:buFont typeface="Wingdings" pitchFamily="2" charset="2"/>
              <a:buChar char="§"/>
              <a:defRPr/>
            </a:pPr>
            <a:endParaRPr lang="en-US" sz="2400" dirty="0">
              <a:latin typeface="Verdana" pitchFamily="34" charset="0"/>
              <a:cs typeface="+mn-cs"/>
            </a:endParaRPr>
          </a:p>
          <a:p>
            <a:pPr marL="341313" indent="-341313" algn="r" eaLnBrk="0" hangingPunct="0">
              <a:spcBef>
                <a:spcPct val="20000"/>
              </a:spcBef>
              <a:buFont typeface="Wingdings" pitchFamily="2" charset="2"/>
              <a:buChar char="§"/>
              <a:defRPr/>
            </a:pPr>
            <a:endParaRPr lang="en-US" sz="2400" dirty="0">
              <a:latin typeface="Verdana" pitchFamily="34" charset="0"/>
              <a:cs typeface="+mn-cs"/>
            </a:endParaRPr>
          </a:p>
          <a:p>
            <a:pPr marL="341313" indent="-341313" algn="r" eaLnBrk="0" hangingPunct="0">
              <a:spcBef>
                <a:spcPct val="20000"/>
              </a:spcBef>
              <a:buFont typeface="Wingdings" pitchFamily="2" charset="2"/>
              <a:buNone/>
              <a:defRPr/>
            </a:pPr>
            <a:endParaRPr lang="en-US" sz="2400" dirty="0">
              <a:latin typeface="+mn-lt"/>
              <a:cs typeface="+mn-cs"/>
            </a:endParaRPr>
          </a:p>
          <a:p>
            <a:pPr marL="341313" indent="-341313" algn="r" eaLnBrk="0" hangingPunct="0">
              <a:spcBef>
                <a:spcPct val="20000"/>
              </a:spcBef>
              <a:buFont typeface="Wingdings" pitchFamily="2" charset="2"/>
              <a:buChar char="§"/>
              <a:defRPr/>
            </a:pPr>
            <a:endParaRPr lang="en-US" sz="2400" dirty="0">
              <a:latin typeface="Verdana" pitchFamily="34" charset="0"/>
              <a:cs typeface="+mn-cs"/>
            </a:endParaRPr>
          </a:p>
          <a:p>
            <a:pPr marL="341313" indent="-341313" algn="r" eaLnBrk="0" hangingPunct="0">
              <a:spcBef>
                <a:spcPct val="20000"/>
              </a:spcBef>
              <a:buFont typeface="Wingdings" pitchFamily="2" charset="2"/>
              <a:buNone/>
              <a:defRPr/>
            </a:pPr>
            <a:endParaRPr lang="en-US" sz="2400" dirty="0">
              <a:latin typeface="Verdana" pitchFamily="34" charset="0"/>
              <a:cs typeface="+mn-cs"/>
            </a:endParaRPr>
          </a:p>
        </p:txBody>
      </p:sp>
      <p:sp>
        <p:nvSpPr>
          <p:cNvPr id="14" name="Rounded Rectangle 13"/>
          <p:cNvSpPr/>
          <p:nvPr/>
        </p:nvSpPr>
        <p:spPr>
          <a:xfrm>
            <a:off x="475298" y="3140075"/>
            <a:ext cx="8225154" cy="186055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endParaRPr lang="en-US" dirty="0">
              <a:solidFill>
                <a:schemeClr val="dk1"/>
              </a:solidFill>
            </a:endParaRPr>
          </a:p>
        </p:txBody>
      </p:sp>
      <p:sp>
        <p:nvSpPr>
          <p:cNvPr id="15" name="Content Placeholder 7"/>
          <p:cNvSpPr>
            <a:spLocks noGrp="1"/>
          </p:cNvSpPr>
          <p:nvPr>
            <p:ph idx="1"/>
          </p:nvPr>
        </p:nvSpPr>
        <p:spPr>
          <a:xfrm>
            <a:off x="685800" y="3329219"/>
            <a:ext cx="7466591" cy="1385887"/>
          </a:xfrm>
        </p:spPr>
        <p:txBody>
          <a:bodyPr/>
          <a:lstStyle/>
          <a:p>
            <a:pPr>
              <a:defRPr/>
            </a:pPr>
            <a:r>
              <a:rPr lang="en-US" dirty="0"/>
              <a:t>My First Step:  </a:t>
            </a:r>
          </a:p>
          <a:p>
            <a:pPr marL="346075" indent="-3175">
              <a:buNone/>
              <a:defRPr/>
            </a:pPr>
            <a:r>
              <a:rPr lang="en-US" b="1" dirty="0">
                <a:solidFill>
                  <a:schemeClr val="accent5">
                    <a:lumMod val="75000"/>
                  </a:schemeClr>
                </a:solidFill>
                <a:latin typeface="Bradley Hand ITC" pitchFamily="66" charset="0"/>
              </a:rPr>
              <a:t>I will turn in all my homework assignments and study for all of my tests this week.</a:t>
            </a:r>
          </a:p>
          <a:p>
            <a:pPr>
              <a:defRPr/>
            </a:pPr>
            <a:endParaRPr lang="en-US" dirty="0"/>
          </a:p>
          <a:p>
            <a:pPr>
              <a:buFont typeface="Wingdings" pitchFamily="2" charset="2"/>
              <a:buNone/>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5"/>
          <p:cNvSpPr>
            <a:spLocks noGrp="1"/>
          </p:cNvSpPr>
          <p:nvPr>
            <p:ph type="title"/>
          </p:nvPr>
        </p:nvSpPr>
        <p:spPr>
          <a:xfrm>
            <a:off x="0" y="-15875"/>
            <a:ext cx="9144000" cy="1143000"/>
          </a:xfrm>
        </p:spPr>
        <p:txBody>
          <a:bodyPr/>
          <a:lstStyle/>
          <a:p>
            <a:r>
              <a:rPr lang="en-US" altLang="en-US" dirty="0"/>
              <a:t>Workbook Activity (page 11):</a:t>
            </a:r>
            <a:br>
              <a:rPr lang="en-US" altLang="en-US" dirty="0"/>
            </a:br>
            <a:r>
              <a:rPr lang="en-US" altLang="en-US" dirty="0"/>
              <a:t>What is my first step?</a:t>
            </a:r>
          </a:p>
        </p:txBody>
      </p:sp>
      <p:pic>
        <p:nvPicPr>
          <p:cNvPr id="6" name="Picture 2" descr="S:\0Resilience\Army\MRT V 3.0 Devel\Final\Icons\Goal_Setting.png"/>
          <p:cNvPicPr>
            <a:picLocks noChangeAspect="1" noChangeArrowheads="1"/>
          </p:cNvPicPr>
          <p:nvPr/>
        </p:nvPicPr>
        <p:blipFill>
          <a:blip r:embed="rId3" cstate="print"/>
          <a:srcRect/>
          <a:stretch>
            <a:fillRect/>
          </a:stretch>
        </p:blipFill>
        <p:spPr bwMode="auto">
          <a:xfrm>
            <a:off x="475298" y="140970"/>
            <a:ext cx="685800" cy="825500"/>
          </a:xfrm>
          <a:prstGeom prst="rect">
            <a:avLst/>
          </a:prstGeom>
          <a:noFill/>
          <a:ln w="9525">
            <a:noFill/>
            <a:miter lim="800000"/>
            <a:headEnd/>
            <a:tailEnd/>
          </a:ln>
        </p:spPr>
      </p:pic>
      <p:sp>
        <p:nvSpPr>
          <p:cNvPr id="8" name="Slide Number Placeholder 7"/>
          <p:cNvSpPr>
            <a:spLocks noGrp="1"/>
          </p:cNvSpPr>
          <p:nvPr>
            <p:ph type="sldNum" sz="quarter" idx="14"/>
          </p:nvPr>
        </p:nvSpPr>
        <p:spPr/>
        <p:txBody>
          <a:bodyPr/>
          <a:lstStyle/>
          <a:p>
            <a:pPr>
              <a:defRPr/>
            </a:pPr>
            <a:fld id="{6D4870BB-2748-4209-9644-DBFDF7DFFE84}" type="slidenum">
              <a:rPr lang="en-US" smtClean="0"/>
              <a:pPr>
                <a:defRPr/>
              </a:pPr>
              <a:t>31</a:t>
            </a:fld>
            <a:endParaRPr lang="en-US" dirty="0"/>
          </a:p>
        </p:txBody>
      </p:sp>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10" name="Picture 2"/>
          <p:cNvPicPr>
            <a:picLocks noChangeAspect="1" noChangeArrowheads="1"/>
          </p:cNvPicPr>
          <p:nvPr/>
        </p:nvPicPr>
        <p:blipFill>
          <a:blip r:embed="rId4" cstate="print"/>
          <a:srcRect l="45000" t="22818" r="25213" b="14273"/>
          <a:stretch>
            <a:fillRect/>
          </a:stretch>
        </p:blipFill>
        <p:spPr bwMode="auto">
          <a:xfrm>
            <a:off x="2686049" y="1357743"/>
            <a:ext cx="3803128" cy="5020056"/>
          </a:xfrm>
          <a:prstGeom prst="rect">
            <a:avLst/>
          </a:prstGeom>
          <a:noFill/>
          <a:ln w="9525">
            <a:noFill/>
            <a:miter lim="800000"/>
            <a:headEnd/>
            <a:tailEnd/>
          </a:ln>
        </p:spPr>
      </p:pic>
      <p:sp>
        <p:nvSpPr>
          <p:cNvPr id="11" name="Rectangle 10"/>
          <p:cNvSpPr/>
          <p:nvPr/>
        </p:nvSpPr>
        <p:spPr>
          <a:xfrm>
            <a:off x="2697163" y="5089525"/>
            <a:ext cx="3749675" cy="1143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35"/>
          <p:cNvSpPr>
            <a:spLocks noGrp="1"/>
          </p:cNvSpPr>
          <p:nvPr>
            <p:ph type="title"/>
          </p:nvPr>
        </p:nvSpPr>
        <p:spPr>
          <a:xfrm>
            <a:off x="0" y="-15875"/>
            <a:ext cx="9144000" cy="1143000"/>
          </a:xfrm>
        </p:spPr>
        <p:txBody>
          <a:bodyPr/>
          <a:lstStyle/>
          <a:p>
            <a:r>
              <a:rPr lang="en-US" altLang="en-US" dirty="0"/>
              <a:t>Activity:</a:t>
            </a:r>
            <a:br>
              <a:rPr lang="en-US" altLang="en-US" dirty="0"/>
            </a:br>
            <a:r>
              <a:rPr lang="en-US" altLang="en-US" dirty="0"/>
              <a:t>Make Your Goal Real</a:t>
            </a:r>
          </a:p>
        </p:txBody>
      </p:sp>
      <p:pic>
        <p:nvPicPr>
          <p:cNvPr id="9" name="Picture 2" descr="S:\0Resilience\Army\MRT V 3.0 Devel\Final\Icons\Goal_Setting.png"/>
          <p:cNvPicPr>
            <a:picLocks noChangeAspect="1" noChangeArrowheads="1"/>
          </p:cNvPicPr>
          <p:nvPr/>
        </p:nvPicPr>
        <p:blipFill>
          <a:blip r:embed="rId3" cstate="print"/>
          <a:srcRect/>
          <a:stretch>
            <a:fillRect/>
          </a:stretch>
        </p:blipFill>
        <p:spPr bwMode="auto">
          <a:xfrm>
            <a:off x="475298" y="140970"/>
            <a:ext cx="685800" cy="825500"/>
          </a:xfrm>
          <a:prstGeom prst="rect">
            <a:avLst/>
          </a:prstGeom>
          <a:noFill/>
          <a:ln w="9525">
            <a:noFill/>
            <a:miter lim="800000"/>
            <a:headEnd/>
            <a:tailEnd/>
          </a:ln>
        </p:spPr>
      </p:pic>
      <p:sp>
        <p:nvSpPr>
          <p:cNvPr id="10" name="Slide Number Placeholder 9"/>
          <p:cNvSpPr>
            <a:spLocks noGrp="1"/>
          </p:cNvSpPr>
          <p:nvPr>
            <p:ph type="sldNum" sz="quarter" idx="14"/>
          </p:nvPr>
        </p:nvSpPr>
        <p:spPr/>
        <p:txBody>
          <a:bodyPr/>
          <a:lstStyle/>
          <a:p>
            <a:pPr>
              <a:defRPr/>
            </a:pPr>
            <a:fld id="{6D4870BB-2748-4209-9644-DBFDF7DFFE84}" type="slidenum">
              <a:rPr lang="en-US" smtClean="0"/>
              <a:pPr>
                <a:defRPr/>
              </a:pPr>
              <a:t>32</a:t>
            </a:fld>
            <a:endParaRPr lang="en-US" dirty="0"/>
          </a:p>
        </p:txBody>
      </p:sp>
      <p:sp>
        <p:nvSpPr>
          <p:cNvPr id="11" name="Rectangle 10"/>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grpSp>
        <p:nvGrpSpPr>
          <p:cNvPr id="2" name="Group 1"/>
          <p:cNvGrpSpPr/>
          <p:nvPr/>
        </p:nvGrpSpPr>
        <p:grpSpPr>
          <a:xfrm>
            <a:off x="4660938" y="4512377"/>
            <a:ext cx="2000144" cy="1884698"/>
            <a:chOff x="4521645" y="3900257"/>
            <a:chExt cx="2000144" cy="1884698"/>
          </a:xfrm>
        </p:grpSpPr>
        <p:sp>
          <p:nvSpPr>
            <p:cNvPr id="21" name="Rounded Rectangle 20"/>
            <p:cNvSpPr/>
            <p:nvPr/>
          </p:nvSpPr>
          <p:spPr>
            <a:xfrm>
              <a:off x="4521645" y="3900257"/>
              <a:ext cx="2000144" cy="1884698"/>
            </a:xfrm>
            <a:prstGeom prst="roundRect">
              <a:avLst/>
            </a:prstGeom>
            <a:ln cmpd="thickThi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pic>
          <p:nvPicPr>
            <p:cNvPr id="12" name="Picture 8" descr="http://adam-realestate.com/wp-content/uploads/2014/04/Accepted-Stamp.jpg">
              <a:hlinkClick r:id="rId4"/>
            </p:cNvPr>
            <p:cNvPicPr>
              <a:picLocks noChangeAspect="1" noChangeArrowheads="1"/>
            </p:cNvPicPr>
            <p:nvPr/>
          </p:nvPicPr>
          <p:blipFill>
            <a:blip r:embed="rId5" cstate="print"/>
            <a:srcRect/>
            <a:stretch>
              <a:fillRect/>
            </a:stretch>
          </p:blipFill>
          <p:spPr bwMode="auto">
            <a:xfrm>
              <a:off x="4581981" y="4161674"/>
              <a:ext cx="1879472" cy="1361864"/>
            </a:xfrm>
            <a:prstGeom prst="rect">
              <a:avLst/>
            </a:prstGeom>
            <a:noFill/>
            <a:ln w="9525">
              <a:noFill/>
              <a:miter lim="800000"/>
              <a:headEnd/>
              <a:tailEnd/>
            </a:ln>
          </p:spPr>
        </p:pic>
      </p:grpSp>
      <p:sp>
        <p:nvSpPr>
          <p:cNvPr id="13" name="Content Placeholder 7"/>
          <p:cNvSpPr txBox="1">
            <a:spLocks/>
          </p:cNvSpPr>
          <p:nvPr/>
        </p:nvSpPr>
        <p:spPr bwMode="auto">
          <a:xfrm>
            <a:off x="685800" y="1371601"/>
            <a:ext cx="7772400" cy="2247900"/>
          </a:xfrm>
          <a:prstGeom prst="rect">
            <a:avLst/>
          </a:prstGeom>
          <a:noFill/>
          <a:ln w="38100">
            <a:solidFill>
              <a:schemeClr val="accent1"/>
            </a:solidFill>
            <a:miter lim="800000"/>
            <a:headEnd/>
            <a:tailEnd/>
          </a:ln>
        </p:spPr>
        <p:txBody>
          <a:bodyPr lIns="91284" tIns="45642" rIns="91284" bIns="45642"/>
          <a:lstStyle/>
          <a:p>
            <a:pPr marL="341313" indent="-341313" eaLnBrk="0" hangingPunct="0">
              <a:spcBef>
                <a:spcPct val="20000"/>
              </a:spcBef>
              <a:buFont typeface="Wingdings" pitchFamily="2" charset="2"/>
              <a:buChar char="§"/>
              <a:defRPr/>
            </a:pPr>
            <a:r>
              <a:rPr lang="en-US" sz="2400" dirty="0">
                <a:latin typeface="Verdana" pitchFamily="34" charset="0"/>
                <a:cs typeface="+mn-cs"/>
              </a:rPr>
              <a:t>Magazine clippings activity/drawings/pictures</a:t>
            </a:r>
          </a:p>
          <a:p>
            <a:pPr marL="341313" indent="-341313" eaLnBrk="0" hangingPunct="0">
              <a:spcBef>
                <a:spcPct val="20000"/>
              </a:spcBef>
              <a:buFont typeface="Wingdings" pitchFamily="2" charset="2"/>
              <a:buChar char="§"/>
              <a:defRPr/>
            </a:pPr>
            <a:endParaRPr lang="en-US" sz="1200" dirty="0">
              <a:latin typeface="Verdana" pitchFamily="34" charset="0"/>
              <a:cs typeface="+mn-cs"/>
            </a:endParaRPr>
          </a:p>
          <a:p>
            <a:pPr marL="341313" indent="-341313" eaLnBrk="0" hangingPunct="0">
              <a:spcBef>
                <a:spcPct val="20000"/>
              </a:spcBef>
              <a:buFont typeface="Wingdings" pitchFamily="2" charset="2"/>
              <a:buChar char="§"/>
              <a:defRPr/>
            </a:pPr>
            <a:r>
              <a:rPr lang="en-US" sz="2400" dirty="0">
                <a:latin typeface="Verdana" pitchFamily="34" charset="0"/>
                <a:cs typeface="+mn-cs"/>
              </a:rPr>
              <a:t>How will you remind yourself of your goal every day?</a:t>
            </a:r>
          </a:p>
          <a:p>
            <a:pPr marL="341313" indent="-341313" eaLnBrk="0" hangingPunct="0">
              <a:spcBef>
                <a:spcPct val="20000"/>
              </a:spcBef>
              <a:buFont typeface="Wingdings" pitchFamily="2" charset="2"/>
              <a:buChar char="§"/>
              <a:defRPr/>
            </a:pPr>
            <a:endParaRPr lang="en-US" sz="1200" dirty="0">
              <a:latin typeface="Verdana" pitchFamily="34" charset="0"/>
              <a:cs typeface="+mn-cs"/>
            </a:endParaRPr>
          </a:p>
          <a:p>
            <a:pPr marL="341313" indent="-341313" eaLnBrk="0" hangingPunct="0">
              <a:spcBef>
                <a:spcPct val="20000"/>
              </a:spcBef>
              <a:buFont typeface="Wingdings" pitchFamily="2" charset="2"/>
              <a:buChar char="§"/>
              <a:defRPr/>
            </a:pPr>
            <a:r>
              <a:rPr lang="en-US" sz="2400" dirty="0">
                <a:latin typeface="Verdana" pitchFamily="34" charset="0"/>
                <a:cs typeface="+mn-cs"/>
              </a:rPr>
              <a:t>Where will you post your goal?</a:t>
            </a:r>
          </a:p>
        </p:txBody>
      </p:sp>
      <p:pic>
        <p:nvPicPr>
          <p:cNvPr id="15" name="Picture 12" descr="http://blogs.bu.edu/admissions/files/2012/12/ed-admitted-2017-blog.png">
            <a:hlinkClick r:id="rId6"/>
          </p:cNvPr>
          <p:cNvPicPr>
            <a:picLocks noChangeAspect="1" noChangeArrowheads="1"/>
          </p:cNvPicPr>
          <p:nvPr/>
        </p:nvPicPr>
        <p:blipFill>
          <a:blip r:embed="rId7" cstate="print"/>
          <a:srcRect l="13823" r="15263"/>
          <a:stretch>
            <a:fillRect/>
          </a:stretch>
        </p:blipFill>
        <p:spPr bwMode="auto">
          <a:xfrm>
            <a:off x="2421137" y="4001979"/>
            <a:ext cx="2000144" cy="1872566"/>
          </a:xfrm>
          <a:prstGeom prst="rect">
            <a:avLst/>
          </a:prstGeom>
          <a:noFill/>
          <a:ln w="25400" cmpd="thickThin">
            <a:solidFill>
              <a:schemeClr val="accent5"/>
            </a:solidFill>
            <a:miter lim="800000"/>
            <a:headEnd/>
            <a:tailEnd/>
          </a:ln>
        </p:spPr>
      </p:pic>
      <p:grpSp>
        <p:nvGrpSpPr>
          <p:cNvPr id="4" name="Group 3"/>
          <p:cNvGrpSpPr/>
          <p:nvPr/>
        </p:nvGrpSpPr>
        <p:grpSpPr>
          <a:xfrm>
            <a:off x="181336" y="4512377"/>
            <a:ext cx="2000144" cy="1884698"/>
            <a:chOff x="71265" y="3863977"/>
            <a:chExt cx="2000144" cy="1884698"/>
          </a:xfrm>
        </p:grpSpPr>
        <p:sp>
          <p:nvSpPr>
            <p:cNvPr id="20" name="Rounded Rectangle 19"/>
            <p:cNvSpPr/>
            <p:nvPr/>
          </p:nvSpPr>
          <p:spPr>
            <a:xfrm>
              <a:off x="71265" y="3863977"/>
              <a:ext cx="2000144" cy="1884698"/>
            </a:xfrm>
            <a:prstGeom prst="roundRect">
              <a:avLst/>
            </a:prstGeom>
            <a:ln cmpd="thickThi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pic>
          <p:nvPicPr>
            <p:cNvPr id="16" name="Picture 6" descr="http://altagraciaapparel.com/images/ag/page/Kentucky_University-500x500.jpg">
              <a:hlinkClick r:id="rId8"/>
            </p:cNvPr>
            <p:cNvPicPr>
              <a:picLocks noChangeAspect="1" noChangeArrowheads="1"/>
            </p:cNvPicPr>
            <p:nvPr/>
          </p:nvPicPr>
          <p:blipFill>
            <a:blip r:embed="rId9" cstate="print"/>
            <a:srcRect/>
            <a:stretch>
              <a:fillRect/>
            </a:stretch>
          </p:blipFill>
          <p:spPr bwMode="auto">
            <a:xfrm>
              <a:off x="273433" y="4007720"/>
              <a:ext cx="1595808" cy="1597214"/>
            </a:xfrm>
            <a:prstGeom prst="rect">
              <a:avLst/>
            </a:prstGeom>
            <a:noFill/>
            <a:ln w="9525">
              <a:noFill/>
              <a:miter lim="800000"/>
              <a:headEnd/>
              <a:tailEnd/>
            </a:ln>
          </p:spPr>
        </p:pic>
      </p:grpSp>
      <p:grpSp>
        <p:nvGrpSpPr>
          <p:cNvPr id="3" name="Group 2"/>
          <p:cNvGrpSpPr/>
          <p:nvPr/>
        </p:nvGrpSpPr>
        <p:grpSpPr>
          <a:xfrm>
            <a:off x="6900739" y="3995913"/>
            <a:ext cx="2000144" cy="1884698"/>
            <a:chOff x="6841470" y="4398786"/>
            <a:chExt cx="2000144" cy="1884698"/>
          </a:xfrm>
        </p:grpSpPr>
        <p:sp>
          <p:nvSpPr>
            <p:cNvPr id="22" name="Rounded Rectangle 21"/>
            <p:cNvSpPr/>
            <p:nvPr/>
          </p:nvSpPr>
          <p:spPr>
            <a:xfrm>
              <a:off x="6841470" y="4398786"/>
              <a:ext cx="2000144" cy="1884698"/>
            </a:xfrm>
            <a:prstGeom prst="roundRect">
              <a:avLst/>
            </a:prstGeom>
            <a:ln cmpd="thickThi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pic>
          <p:nvPicPr>
            <p:cNvPr id="24" name="Picture 10" descr="http://www.kapoleihigh.org/ourpages/auto/2013/1/7/42971717/cap-and-gown.jpg">
              <a:hlinkClick r:id="rId10"/>
            </p:cNvPr>
            <p:cNvPicPr>
              <a:picLocks noChangeAspect="1" noChangeArrowheads="1"/>
            </p:cNvPicPr>
            <p:nvPr/>
          </p:nvPicPr>
          <p:blipFill>
            <a:blip r:embed="rId11" cstate="print"/>
            <a:srcRect/>
            <a:stretch>
              <a:fillRect/>
            </a:stretch>
          </p:blipFill>
          <p:spPr bwMode="auto">
            <a:xfrm>
              <a:off x="7021198" y="4492528"/>
              <a:ext cx="1640688" cy="1697215"/>
            </a:xfrm>
            <a:prstGeom prst="rect">
              <a:avLst/>
            </a:prstGeom>
            <a:noFill/>
            <a:ln w="9525">
              <a:noFill/>
              <a:miter lim="800000"/>
              <a:headEnd/>
              <a:tailEnd/>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5"/>
          <p:cNvSpPr>
            <a:spLocks noGrp="1"/>
          </p:cNvSpPr>
          <p:nvPr>
            <p:ph type="title"/>
          </p:nvPr>
        </p:nvSpPr>
        <p:spPr>
          <a:xfrm>
            <a:off x="0" y="-15875"/>
            <a:ext cx="9144000" cy="1143000"/>
          </a:xfrm>
        </p:spPr>
        <p:txBody>
          <a:bodyPr/>
          <a:lstStyle/>
          <a:p>
            <a:r>
              <a:rPr lang="en-US" altLang="en-US" dirty="0"/>
              <a:t>Workbook Activity (page 12):</a:t>
            </a:r>
            <a:br>
              <a:rPr lang="en-US" altLang="en-US" dirty="0"/>
            </a:br>
            <a:r>
              <a:rPr lang="en-US" altLang="en-US" dirty="0"/>
              <a:t>Make it Personal</a:t>
            </a:r>
          </a:p>
        </p:txBody>
      </p:sp>
      <p:pic>
        <p:nvPicPr>
          <p:cNvPr id="5" name="Picture 2" descr="S:\0Resilience\Army\MRT V 3.0 Devel\Final\Icons\Goal_Setting.png"/>
          <p:cNvPicPr>
            <a:picLocks noChangeAspect="1" noChangeArrowheads="1"/>
          </p:cNvPicPr>
          <p:nvPr/>
        </p:nvPicPr>
        <p:blipFill>
          <a:blip r:embed="rId3" cstate="print"/>
          <a:srcRect/>
          <a:stretch>
            <a:fillRect/>
          </a:stretch>
        </p:blipFill>
        <p:spPr bwMode="auto">
          <a:xfrm>
            <a:off x="475298" y="140970"/>
            <a:ext cx="685800" cy="825500"/>
          </a:xfrm>
          <a:prstGeom prst="rect">
            <a:avLst/>
          </a:prstGeom>
          <a:noFill/>
          <a:ln w="9525">
            <a:noFill/>
            <a:miter lim="800000"/>
            <a:headEnd/>
            <a:tailEnd/>
          </a:ln>
        </p:spPr>
      </p:pic>
      <p:sp>
        <p:nvSpPr>
          <p:cNvPr id="6" name="Slide Number Placeholder 5"/>
          <p:cNvSpPr>
            <a:spLocks noGrp="1"/>
          </p:cNvSpPr>
          <p:nvPr>
            <p:ph type="sldNum" sz="quarter" idx="14"/>
          </p:nvPr>
        </p:nvSpPr>
        <p:spPr/>
        <p:txBody>
          <a:bodyPr/>
          <a:lstStyle/>
          <a:p>
            <a:pPr>
              <a:defRPr/>
            </a:pPr>
            <a:fld id="{6D4870BB-2748-4209-9644-DBFDF7DFFE84}" type="slidenum">
              <a:rPr lang="en-US" smtClean="0"/>
              <a:pPr>
                <a:defRPr/>
              </a:pPr>
              <a:t>33</a:t>
            </a:fld>
            <a:endParaRPr lang="en-US" dirty="0"/>
          </a:p>
        </p:txBody>
      </p:sp>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8" name="Picture 7" descr="B - reviewed CSF2_TeenCurriculum_2HRWORKSHOP_ParticipantGuideV2_1 2_AUG14 V4_1.pptx - PowerPoint"/>
          <p:cNvPicPr>
            <a:picLocks noChangeAspect="1"/>
          </p:cNvPicPr>
          <p:nvPr/>
        </p:nvPicPr>
        <p:blipFill rotWithShape="1">
          <a:blip r:embed="rId4">
            <a:extLst>
              <a:ext uri="{28A0092B-C50C-407E-A947-70E740481C1C}">
                <a14:useLocalDpi xmlns:a14="http://schemas.microsoft.com/office/drawing/2010/main" val="0"/>
              </a:ext>
            </a:extLst>
          </a:blip>
          <a:srcRect l="10155" t="25800" r="7856" b="5047"/>
          <a:stretch/>
        </p:blipFill>
        <p:spPr>
          <a:xfrm>
            <a:off x="2673925" y="1371602"/>
            <a:ext cx="3826883" cy="502246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5"/>
          <p:cNvSpPr>
            <a:spLocks noGrp="1"/>
          </p:cNvSpPr>
          <p:nvPr>
            <p:ph type="title"/>
          </p:nvPr>
        </p:nvSpPr>
        <p:spPr/>
        <p:txBody>
          <a:bodyPr/>
          <a:lstStyle/>
          <a:p>
            <a:r>
              <a:rPr lang="en-US" altLang="en-US" dirty="0"/>
              <a:t>4) ATC Cover Page</a:t>
            </a:r>
          </a:p>
        </p:txBody>
      </p:sp>
      <p:sp>
        <p:nvSpPr>
          <p:cNvPr id="7" name="Slide Number Placeholder 6"/>
          <p:cNvSpPr>
            <a:spLocks noGrp="1"/>
          </p:cNvSpPr>
          <p:nvPr>
            <p:ph type="sldNum" sz="quarter" idx="14"/>
          </p:nvPr>
        </p:nvSpPr>
        <p:spPr/>
        <p:txBody>
          <a:bodyPr/>
          <a:lstStyle/>
          <a:p>
            <a:pPr>
              <a:defRPr/>
            </a:pPr>
            <a:fld id="{21DD7C52-BB99-409C-8871-D8C325440346}" type="slidenum">
              <a:rPr lang="en-US" smtClean="0"/>
              <a:pPr>
                <a:defRPr/>
              </a:pPr>
              <a:t>34</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4) ATC Key Terms</a:t>
            </a:r>
          </a:p>
        </p:txBody>
      </p:sp>
      <p:sp>
        <p:nvSpPr>
          <p:cNvPr id="7" name="Slide Number Placeholder 6"/>
          <p:cNvSpPr>
            <a:spLocks noGrp="1"/>
          </p:cNvSpPr>
          <p:nvPr>
            <p:ph type="sldNum" sz="quarter" idx="14"/>
          </p:nvPr>
        </p:nvSpPr>
        <p:spPr/>
        <p:txBody>
          <a:bodyPr/>
          <a:lstStyle/>
          <a:p>
            <a:pPr>
              <a:defRPr/>
            </a:pPr>
            <a:fld id="{72F38866-1467-4643-9E10-5CCE9F562DB3}" type="slidenum">
              <a:rPr lang="en-US" smtClean="0"/>
              <a:pPr>
                <a:defRPr/>
              </a:pPr>
              <a:t>35</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Workbook Activity (page 13):</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B631465A-FDE0-43F2-844D-88E098CB1949}" type="slidenum">
              <a:rPr lang="en-US" smtClean="0"/>
              <a:pPr>
                <a:defRPr/>
              </a:pPr>
              <a:t>36</a:t>
            </a:fld>
            <a:endParaRPr lang="en-US" dirty="0"/>
          </a:p>
        </p:txBody>
      </p:sp>
      <p:pic>
        <p:nvPicPr>
          <p:cNvPr id="14341" name="Picture 5" descr="HTGS.png"/>
          <p:cNvPicPr>
            <a:picLocks noChangeAspect="1"/>
          </p:cNvPicPr>
          <p:nvPr/>
        </p:nvPicPr>
        <p:blipFill>
          <a:blip r:embed="rId3" cstate="print"/>
          <a:srcRect/>
          <a:stretch>
            <a:fillRect/>
          </a:stretch>
        </p:blipFill>
        <p:spPr bwMode="auto">
          <a:xfrm>
            <a:off x="457200" y="146050"/>
            <a:ext cx="684213"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grpSp>
        <p:nvGrpSpPr>
          <p:cNvPr id="8" name="Group 7"/>
          <p:cNvGrpSpPr/>
          <p:nvPr/>
        </p:nvGrpSpPr>
        <p:grpSpPr>
          <a:xfrm>
            <a:off x="2664693" y="1316711"/>
            <a:ext cx="3831267" cy="5042235"/>
            <a:chOff x="773913" y="1316711"/>
            <a:chExt cx="3831267" cy="5042235"/>
          </a:xfrm>
        </p:grpSpPr>
        <p:grpSp>
          <p:nvGrpSpPr>
            <p:cNvPr id="9" name="Group 8"/>
            <p:cNvGrpSpPr/>
            <p:nvPr/>
          </p:nvGrpSpPr>
          <p:grpSpPr>
            <a:xfrm>
              <a:off x="783835" y="1316711"/>
              <a:ext cx="3821345" cy="5042235"/>
              <a:chOff x="5580548" y="2508574"/>
              <a:chExt cx="3821345" cy="5042235"/>
            </a:xfrm>
          </p:grpSpPr>
          <p:sp>
            <p:nvSpPr>
              <p:cNvPr id="11" name="Rectangle 10"/>
              <p:cNvSpPr/>
              <p:nvPr/>
            </p:nvSpPr>
            <p:spPr>
              <a:xfrm>
                <a:off x="5580548" y="2530753"/>
                <a:ext cx="3811423" cy="5020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5580787" y="3669817"/>
                <a:ext cx="3821106" cy="3669675"/>
                <a:chOff x="-4593771" y="1883228"/>
                <a:chExt cx="5225143" cy="4953000"/>
              </a:xfrm>
            </p:grpSpPr>
            <p:sp>
              <p:nvSpPr>
                <p:cNvPr id="18" name="Rounded Rectangle 17"/>
                <p:cNvSpPr/>
                <p:nvPr/>
              </p:nvSpPr>
              <p:spPr>
                <a:xfrm>
                  <a:off x="-4593771" y="3496943"/>
                  <a:ext cx="5225143" cy="1975514"/>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sp>
              <p:nvSpPr>
                <p:cNvPr id="19" name="Rounded Rectangle 18"/>
                <p:cNvSpPr/>
                <p:nvPr/>
              </p:nvSpPr>
              <p:spPr>
                <a:xfrm>
                  <a:off x="-4593771" y="2318657"/>
                  <a:ext cx="5225143" cy="1469571"/>
                </a:xfrm>
                <a:prstGeom prst="roundRect">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sp>
              <p:nvSpPr>
                <p:cNvPr id="20" name="Rounded Rectangle 19"/>
                <p:cNvSpPr/>
                <p:nvPr/>
              </p:nvSpPr>
              <p:spPr>
                <a:xfrm>
                  <a:off x="-4593771" y="1883228"/>
                  <a:ext cx="5225143" cy="435429"/>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sp>
              <p:nvSpPr>
                <p:cNvPr id="21" name="Rounded Rectangle 20"/>
                <p:cNvSpPr/>
                <p:nvPr/>
              </p:nvSpPr>
              <p:spPr>
                <a:xfrm>
                  <a:off x="-4593771" y="5312229"/>
                  <a:ext cx="5225143" cy="1523999"/>
                </a:xfrm>
                <a:prstGeom prst="roundRect">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grpSp>
          <p:sp>
            <p:nvSpPr>
              <p:cNvPr id="13" name="Rectangle 12"/>
              <p:cNvSpPr/>
              <p:nvPr/>
            </p:nvSpPr>
            <p:spPr>
              <a:xfrm>
                <a:off x="5605112" y="3023043"/>
                <a:ext cx="3727174" cy="646799"/>
              </a:xfrm>
              <a:prstGeom prst="rect">
                <a:avLst/>
              </a:prstGeom>
            </p:spPr>
            <p:txBody>
              <a:bodyPr wrap="square" lIns="69044" tIns="34522" rIns="69044" bIns="34522">
                <a:spAutoFit/>
              </a:bodyPr>
              <a:lstStyle/>
              <a:p>
                <a:r>
                  <a:rPr lang="en-US" sz="750" b="1" dirty="0">
                    <a:latin typeface="+mn-lt"/>
                  </a:rPr>
                  <a:t>Instructions: </a:t>
                </a:r>
                <a:r>
                  <a:rPr lang="en-US" sz="750" dirty="0">
                    <a:latin typeface="+mn-lt"/>
                  </a:rPr>
                  <a:t>Record three good things each day. Next to each positive event that you list, write a reflection (at least one sentence) about:</a:t>
                </a:r>
              </a:p>
              <a:p>
                <a:pPr marL="515938" indent="-515938"/>
                <a:r>
                  <a:rPr lang="en-US" sz="750" dirty="0">
                    <a:latin typeface="+mn-lt"/>
                  </a:rPr>
                  <a:t>	- Why did this good thing happen?</a:t>
                </a:r>
              </a:p>
              <a:p>
                <a:pPr marL="515938" indent="-515938"/>
                <a:r>
                  <a:rPr lang="en-US" sz="750" dirty="0">
                    <a:latin typeface="+mn-lt"/>
                  </a:rPr>
                  <a:t>	- What does this good thing mean to you?</a:t>
                </a:r>
              </a:p>
              <a:p>
                <a:pPr marL="515938" indent="-515938"/>
                <a:r>
                  <a:rPr lang="en-US" sz="750" dirty="0">
                    <a:latin typeface="+mn-lt"/>
                  </a:rPr>
                  <a:t>	- How does this good thing make you feel?</a:t>
                </a:r>
              </a:p>
            </p:txBody>
          </p:sp>
          <p:pic>
            <p:nvPicPr>
              <p:cNvPr id="14" name="Picture 26" descr="csf_inside"/>
              <p:cNvPicPr>
                <a:picLocks noChangeAspect="1" noChangeArrowheads="1"/>
              </p:cNvPicPr>
              <p:nvPr/>
            </p:nvPicPr>
            <p:blipFill>
              <a:blip r:embed="rId4" cstate="print">
                <a:extLst>
                  <a:ext uri="{28A0092B-C50C-407E-A947-70E740481C1C}">
                    <a14:useLocalDpi xmlns:a14="http://schemas.microsoft.com/office/drawing/2010/main" val="0"/>
                  </a:ext>
                </a:extLst>
              </a:blip>
              <a:srcRect b="92290"/>
              <a:stretch>
                <a:fillRect/>
              </a:stretch>
            </p:blipFill>
            <p:spPr bwMode="auto">
              <a:xfrm>
                <a:off x="5580548" y="2508574"/>
                <a:ext cx="3811423" cy="47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a:xfrm>
                <a:off x="6719569" y="2814985"/>
                <a:ext cx="1498260" cy="236863"/>
              </a:xfrm>
              <a:prstGeom prst="roundRect">
                <a:avLst/>
              </a:prstGeom>
              <a:solidFill>
                <a:srgbClr val="00B05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en-US" sz="1000" dirty="0"/>
                  <a:t>Optimism</a:t>
                </a:r>
                <a:endParaRPr lang="en-US" sz="600" dirty="0"/>
              </a:p>
            </p:txBody>
          </p:sp>
          <p:pic>
            <p:nvPicPr>
              <p:cNvPr id="16" name="Picture 5" descr="HTGS.png"/>
              <p:cNvPicPr>
                <a:picLocks noChangeAspect="1"/>
              </p:cNvPicPr>
              <p:nvPr/>
            </p:nvPicPr>
            <p:blipFill>
              <a:blip r:embed="rId3" cstate="print"/>
              <a:srcRect/>
              <a:stretch>
                <a:fillRect/>
              </a:stretch>
            </p:blipFill>
            <p:spPr bwMode="auto">
              <a:xfrm>
                <a:off x="5739329" y="2542166"/>
                <a:ext cx="300874" cy="361608"/>
              </a:xfrm>
              <a:prstGeom prst="rect">
                <a:avLst/>
              </a:prstGeom>
              <a:noFill/>
              <a:ln w="9525">
                <a:noFill/>
                <a:miter lim="800000"/>
                <a:headEnd/>
                <a:tailEnd/>
              </a:ln>
            </p:spPr>
          </p:pic>
          <p:sp>
            <p:nvSpPr>
              <p:cNvPr id="17" name="TextBox 16"/>
              <p:cNvSpPr txBox="1"/>
              <p:nvPr/>
            </p:nvSpPr>
            <p:spPr>
              <a:xfrm>
                <a:off x="6641950" y="2583440"/>
                <a:ext cx="1759806" cy="253916"/>
              </a:xfrm>
              <a:prstGeom prst="rect">
                <a:avLst/>
              </a:prstGeom>
              <a:noFill/>
            </p:spPr>
            <p:txBody>
              <a:bodyPr wrap="square" rtlCol="0">
                <a:spAutoFit/>
              </a:bodyPr>
              <a:lstStyle/>
              <a:p>
                <a:r>
                  <a:rPr lang="en-US" sz="1050" b="1" dirty="0">
                    <a:solidFill>
                      <a:schemeClr val="bg1"/>
                    </a:solidFill>
                    <a:latin typeface="Verdana" panose="020B0604030504040204" pitchFamily="34" charset="0"/>
                    <a:ea typeface="Verdana" panose="020B0604030504040204" pitchFamily="34" charset="0"/>
                    <a:cs typeface="Verdana" panose="020B0604030504040204" pitchFamily="34" charset="0"/>
                  </a:rPr>
                  <a:t>Hunt the Good Stuff</a:t>
                </a:r>
              </a:p>
            </p:txBody>
          </p:sp>
        </p:grpSp>
        <p:sp>
          <p:nvSpPr>
            <p:cNvPr id="10" name="TextBox 9"/>
            <p:cNvSpPr txBox="1"/>
            <p:nvPr/>
          </p:nvSpPr>
          <p:spPr>
            <a:xfrm>
              <a:off x="773913" y="2460536"/>
              <a:ext cx="3761660" cy="3409094"/>
            </a:xfrm>
            <a:prstGeom prst="rect">
              <a:avLst/>
            </a:prstGeom>
            <a:noFill/>
          </p:spPr>
          <p:txBody>
            <a:bodyPr wrap="square" lIns="69044" tIns="34522" rIns="69044" bIns="34522" rtlCol="0">
              <a:spAutoFit/>
            </a:bodyPr>
            <a:lstStyle/>
            <a:p>
              <a:r>
                <a:rPr lang="en-US" sz="800" b="1" dirty="0">
                  <a:latin typeface="+mn-lt"/>
                </a:rPr>
                <a:t>Date:</a:t>
              </a:r>
            </a:p>
            <a:p>
              <a:endParaRPr lang="en-US" sz="800" b="1" dirty="0">
                <a:latin typeface="+mn-lt"/>
              </a:endParaRPr>
            </a:p>
            <a:p>
              <a:endParaRPr lang="en-US" sz="800" b="1" dirty="0">
                <a:latin typeface="+mn-lt"/>
              </a:endParaRPr>
            </a:p>
            <a:p>
              <a:r>
                <a:rPr lang="en-US" sz="800" b="1" dirty="0">
                  <a:latin typeface="+mn-lt"/>
                </a:rPr>
                <a:t>Good Thing 1:</a:t>
              </a:r>
            </a:p>
            <a:p>
              <a:endParaRPr lang="en-US" sz="800" b="1" dirty="0">
                <a:latin typeface="+mn-lt"/>
              </a:endParaRPr>
            </a:p>
            <a:p>
              <a:r>
                <a:rPr lang="en-US" sz="800" b="1" dirty="0">
                  <a:latin typeface="+mn-lt"/>
                </a:rPr>
                <a:t>Reflection:</a:t>
              </a: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500" b="1" dirty="0">
                <a:latin typeface="+mn-lt"/>
              </a:endParaRPr>
            </a:p>
            <a:p>
              <a:r>
                <a:rPr lang="en-US" sz="800" b="1" dirty="0">
                  <a:latin typeface="+mn-lt"/>
                </a:rPr>
                <a:t>Good Thing 2:</a:t>
              </a:r>
            </a:p>
            <a:p>
              <a:endParaRPr lang="en-US" sz="800" b="1" dirty="0">
                <a:latin typeface="+mn-lt"/>
              </a:endParaRPr>
            </a:p>
            <a:p>
              <a:r>
                <a:rPr lang="en-US" sz="800" b="1" dirty="0">
                  <a:latin typeface="+mn-lt"/>
                </a:rPr>
                <a:t>Reflection: </a:t>
              </a: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400" b="1" dirty="0">
                <a:latin typeface="+mn-lt"/>
              </a:endParaRPr>
            </a:p>
            <a:p>
              <a:r>
                <a:rPr lang="en-US" sz="800" b="1" dirty="0">
                  <a:latin typeface="+mn-lt"/>
                </a:rPr>
                <a:t>Good Thing 3:</a:t>
              </a:r>
            </a:p>
            <a:p>
              <a:endParaRPr lang="en-US" sz="800" b="1" dirty="0">
                <a:latin typeface="+mn-lt"/>
              </a:endParaRPr>
            </a:p>
            <a:p>
              <a:r>
                <a:rPr lang="en-US" sz="800" b="1" dirty="0">
                  <a:latin typeface="+mn-lt"/>
                </a:rPr>
                <a:t>Reflection:</a:t>
              </a:r>
            </a:p>
            <a:p>
              <a:endParaRPr lang="en-US" sz="800" b="1" dirty="0">
                <a:latin typeface="+mn-lt"/>
              </a:endParaRPr>
            </a:p>
            <a:p>
              <a:endParaRPr lang="en-US" sz="800" b="1" dirty="0">
                <a:latin typeface="+mn-lt"/>
              </a:endParaRPr>
            </a:p>
            <a:p>
              <a:endParaRPr lang="en-US" sz="800" b="1" dirty="0">
                <a:latin typeface="+mn-lt"/>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5"/>
          <p:cNvSpPr>
            <a:spLocks noGrp="1"/>
          </p:cNvSpPr>
          <p:nvPr>
            <p:ph type="title"/>
          </p:nvPr>
        </p:nvSpPr>
        <p:spPr>
          <a:xfrm>
            <a:off x="0" y="-20638"/>
            <a:ext cx="9144000" cy="1066801"/>
          </a:xfrm>
        </p:spPr>
        <p:txBody>
          <a:bodyPr/>
          <a:lstStyle/>
          <a:p>
            <a:r>
              <a:rPr lang="en-US" altLang="en-US" dirty="0"/>
              <a:t>ATC</a:t>
            </a:r>
          </a:p>
        </p:txBody>
      </p:sp>
      <p:sp>
        <p:nvSpPr>
          <p:cNvPr id="3" name="Slide Number Placeholder 2"/>
          <p:cNvSpPr>
            <a:spLocks noGrp="1"/>
          </p:cNvSpPr>
          <p:nvPr>
            <p:ph type="sldNum" sz="quarter" idx="14"/>
          </p:nvPr>
        </p:nvSpPr>
        <p:spPr/>
        <p:txBody>
          <a:bodyPr/>
          <a:lstStyle/>
          <a:p>
            <a:pPr>
              <a:defRPr/>
            </a:pPr>
            <a:fld id="{10CEFCE2-7AD6-4E21-B27D-7AC54CCF59C5}" type="slidenum">
              <a:rPr lang="en-US" smtClean="0"/>
              <a:pPr>
                <a:defRPr/>
              </a:pPr>
              <a:t>37</a:t>
            </a:fld>
            <a:endParaRPr lang="en-US" dirty="0"/>
          </a:p>
        </p:txBody>
      </p:sp>
      <p:pic>
        <p:nvPicPr>
          <p:cNvPr id="15364" name="Picture 8" descr="S:\0Resilience\Army\MRT V 3.0 Devel\Final\Icons\ATC.png"/>
          <p:cNvPicPr>
            <a:picLocks noChangeAspect="1" noChangeArrowheads="1"/>
          </p:cNvPicPr>
          <p:nvPr/>
        </p:nvPicPr>
        <p:blipFill>
          <a:blip r:embed="rId3" cstate="print"/>
          <a:srcRect/>
          <a:stretch>
            <a:fillRect/>
          </a:stretch>
        </p:blipFill>
        <p:spPr bwMode="auto">
          <a:xfrm>
            <a:off x="2870200" y="1852613"/>
            <a:ext cx="3417888" cy="4114800"/>
          </a:xfrm>
          <a:prstGeom prst="rect">
            <a:avLst/>
          </a:prstGeom>
          <a:noFill/>
          <a:ln w="9525">
            <a:noFill/>
            <a:miter lim="800000"/>
            <a:headEnd/>
            <a:tailEnd/>
          </a:ln>
        </p:spPr>
      </p:pic>
      <p:pic>
        <p:nvPicPr>
          <p:cNvPr id="15366" name="Picture 37" descr="ATC.png"/>
          <p:cNvPicPr>
            <a:picLocks noChangeAspect="1"/>
          </p:cNvPicPr>
          <p:nvPr/>
        </p:nvPicPr>
        <p:blipFill>
          <a:blip r:embed="rId4" cstate="print"/>
          <a:srcRect/>
          <a:stretch>
            <a:fillRect/>
          </a:stretch>
        </p:blipFill>
        <p:spPr bwMode="auto">
          <a:xfrm>
            <a:off x="457200" y="141288"/>
            <a:ext cx="684213" cy="822325"/>
          </a:xfrm>
          <a:prstGeom prst="rect">
            <a:avLst/>
          </a:prstGeom>
          <a:noFill/>
          <a:ln w="9525">
            <a:noFill/>
            <a:miter lim="800000"/>
            <a:headEnd/>
            <a:tailEnd/>
          </a:ln>
        </p:spPr>
      </p:pic>
      <p:sp>
        <p:nvSpPr>
          <p:cNvPr id="11" name="Rounded Rectangle 10"/>
          <p:cNvSpPr/>
          <p:nvPr/>
        </p:nvSpPr>
        <p:spPr>
          <a:xfrm>
            <a:off x="2824163" y="919163"/>
            <a:ext cx="3505200" cy="381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Self-awareness</a:t>
            </a:r>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a:xfrm>
            <a:off x="8020336" y="6301758"/>
            <a:ext cx="762000" cy="365125"/>
          </a:xfrm>
        </p:spPr>
        <p:txBody>
          <a:bodyPr/>
          <a:lstStyle/>
          <a:p>
            <a:pPr>
              <a:defRPr/>
            </a:pPr>
            <a:fld id="{F15E0C4E-0652-4567-99FF-7498135111F4}" type="slidenum">
              <a:rPr lang="en-US"/>
              <a:pPr>
                <a:defRPr/>
              </a:pPr>
              <a:t>38</a:t>
            </a:fld>
            <a:endParaRPr lang="en-US" dirty="0"/>
          </a:p>
        </p:txBody>
      </p:sp>
      <p:pic>
        <p:nvPicPr>
          <p:cNvPr id="16397" name="Picture 37" descr="ATC.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30" name="Title 35"/>
          <p:cNvSpPr txBox="1">
            <a:spLocks/>
          </p:cNvSpPr>
          <p:nvPr/>
        </p:nvSpPr>
        <p:spPr bwMode="auto">
          <a:xfrm>
            <a:off x="-17463" y="-17463"/>
            <a:ext cx="9144001" cy="1066801"/>
          </a:xfrm>
          <a:prstGeom prst="rect">
            <a:avLst/>
          </a:prstGeom>
          <a:noFill/>
          <a:ln w="9525">
            <a:noFill/>
            <a:miter lim="800000"/>
            <a:headEnd/>
            <a:tailEnd/>
          </a:ln>
        </p:spPr>
        <p:txBody>
          <a:bodyPr lIns="91284" tIns="45642" rIns="91284" bIns="45642" anchor="ctr"/>
          <a:lstStyle/>
          <a:p>
            <a:pPr algn="ctr" eaLnBrk="0" hangingPunct="0">
              <a:defRPr/>
            </a:pPr>
            <a:r>
              <a:rPr lang="en-US" altLang="en-US" sz="2400" b="1" dirty="0">
                <a:solidFill>
                  <a:schemeClr val="bg1"/>
                </a:solidFill>
                <a:latin typeface="Verdana" pitchFamily="34" charset="0"/>
                <a:ea typeface="+mj-ea"/>
                <a:cs typeface="+mj-cs"/>
              </a:rPr>
              <a:t>ATC Model</a:t>
            </a:r>
          </a:p>
        </p:txBody>
      </p:sp>
      <p:sp>
        <p:nvSpPr>
          <p:cNvPr id="31" name="Rectangle 30"/>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38" name="Freeform 1034"/>
          <p:cNvSpPr>
            <a:spLocks/>
          </p:cNvSpPr>
          <p:nvPr/>
        </p:nvSpPr>
        <p:spPr bwMode="auto">
          <a:xfrm>
            <a:off x="7905728" y="3643313"/>
            <a:ext cx="1016000" cy="2428875"/>
          </a:xfrm>
          <a:custGeom>
            <a:avLst/>
            <a:gdLst>
              <a:gd name="T0" fmla="*/ 2147483647 w 570"/>
              <a:gd name="T1" fmla="*/ 2147483647 h 1447"/>
              <a:gd name="T2" fmla="*/ 2147483647 w 570"/>
              <a:gd name="T3" fmla="*/ 2147483647 h 1447"/>
              <a:gd name="T4" fmla="*/ 2147483647 w 570"/>
              <a:gd name="T5" fmla="*/ 2147483647 h 1447"/>
              <a:gd name="T6" fmla="*/ 2147483647 w 570"/>
              <a:gd name="T7" fmla="*/ 2147483647 h 1447"/>
              <a:gd name="T8" fmla="*/ 2147483647 w 570"/>
              <a:gd name="T9" fmla="*/ 2147483647 h 1447"/>
              <a:gd name="T10" fmla="*/ 2147483647 w 570"/>
              <a:gd name="T11" fmla="*/ 2147483647 h 1447"/>
              <a:gd name="T12" fmla="*/ 2147483647 w 570"/>
              <a:gd name="T13" fmla="*/ 2147483647 h 1447"/>
              <a:gd name="T14" fmla="*/ 2147483647 w 570"/>
              <a:gd name="T15" fmla="*/ 2147483647 h 1447"/>
              <a:gd name="T16" fmla="*/ 2147483647 w 570"/>
              <a:gd name="T17" fmla="*/ 2147483647 h 1447"/>
              <a:gd name="T18" fmla="*/ 2147483647 w 570"/>
              <a:gd name="T19" fmla="*/ 2147483647 h 1447"/>
              <a:gd name="T20" fmla="*/ 2147483647 w 570"/>
              <a:gd name="T21" fmla="*/ 2147483647 h 1447"/>
              <a:gd name="T22" fmla="*/ 2147483647 w 570"/>
              <a:gd name="T23" fmla="*/ 2147483647 h 1447"/>
              <a:gd name="T24" fmla="*/ 2147483647 w 570"/>
              <a:gd name="T25" fmla="*/ 2147483647 h 1447"/>
              <a:gd name="T26" fmla="*/ 2147483647 w 570"/>
              <a:gd name="T27" fmla="*/ 2147483647 h 1447"/>
              <a:gd name="T28" fmla="*/ 2147483647 w 570"/>
              <a:gd name="T29" fmla="*/ 2147483647 h 1447"/>
              <a:gd name="T30" fmla="*/ 2147483647 w 570"/>
              <a:gd name="T31" fmla="*/ 2147483647 h 1447"/>
              <a:gd name="T32" fmla="*/ 2147483647 w 570"/>
              <a:gd name="T33" fmla="*/ 2147483647 h 1447"/>
              <a:gd name="T34" fmla="*/ 0 w 570"/>
              <a:gd name="T35" fmla="*/ 2147483647 h 1447"/>
              <a:gd name="T36" fmla="*/ 2147483647 w 570"/>
              <a:gd name="T37" fmla="*/ 2147483647 h 1447"/>
              <a:gd name="T38" fmla="*/ 2147483647 w 570"/>
              <a:gd name="T39" fmla="*/ 2147483647 h 1447"/>
              <a:gd name="T40" fmla="*/ 2147483647 w 570"/>
              <a:gd name="T41" fmla="*/ 2147483647 h 1447"/>
              <a:gd name="T42" fmla="*/ 2147483647 w 570"/>
              <a:gd name="T43" fmla="*/ 2147483647 h 1447"/>
              <a:gd name="T44" fmla="*/ 2147483647 w 570"/>
              <a:gd name="T45" fmla="*/ 2147483647 h 1447"/>
              <a:gd name="T46" fmla="*/ 2147483647 w 570"/>
              <a:gd name="T47" fmla="*/ 2147483647 h 1447"/>
              <a:gd name="T48" fmla="*/ 2147483647 w 570"/>
              <a:gd name="T49" fmla="*/ 2147483647 h 1447"/>
              <a:gd name="T50" fmla="*/ 2147483647 w 570"/>
              <a:gd name="T51" fmla="*/ 2147483647 h 1447"/>
              <a:gd name="T52" fmla="*/ 2147483647 w 570"/>
              <a:gd name="T53" fmla="*/ 2147483647 h 1447"/>
              <a:gd name="T54" fmla="*/ 2147483647 w 570"/>
              <a:gd name="T55" fmla="*/ 2147483647 h 1447"/>
              <a:gd name="T56" fmla="*/ 2147483647 w 570"/>
              <a:gd name="T57" fmla="*/ 2147483647 h 1447"/>
              <a:gd name="T58" fmla="*/ 2147483647 w 570"/>
              <a:gd name="T59" fmla="*/ 2147483647 h 1447"/>
              <a:gd name="T60" fmla="*/ 2147483647 w 570"/>
              <a:gd name="T61" fmla="*/ 2147483647 h 1447"/>
              <a:gd name="T62" fmla="*/ 0 w 570"/>
              <a:gd name="T63" fmla="*/ 2147483647 h 14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0"/>
              <a:gd name="T97" fmla="*/ 0 h 1447"/>
              <a:gd name="T98" fmla="*/ 570 w 570"/>
              <a:gd name="T99" fmla="*/ 1447 h 14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0" h="1447">
                <a:moveTo>
                  <a:pt x="0" y="0"/>
                </a:moveTo>
                <a:lnTo>
                  <a:pt x="59" y="2"/>
                </a:lnTo>
                <a:lnTo>
                  <a:pt x="116" y="10"/>
                </a:lnTo>
                <a:lnTo>
                  <a:pt x="169" y="24"/>
                </a:lnTo>
                <a:lnTo>
                  <a:pt x="222" y="42"/>
                </a:lnTo>
                <a:lnTo>
                  <a:pt x="272" y="63"/>
                </a:lnTo>
                <a:lnTo>
                  <a:pt x="319" y="89"/>
                </a:lnTo>
                <a:lnTo>
                  <a:pt x="363" y="118"/>
                </a:lnTo>
                <a:lnTo>
                  <a:pt x="403" y="152"/>
                </a:lnTo>
                <a:lnTo>
                  <a:pt x="441" y="187"/>
                </a:lnTo>
                <a:lnTo>
                  <a:pt x="473" y="227"/>
                </a:lnTo>
                <a:lnTo>
                  <a:pt x="502" y="270"/>
                </a:lnTo>
                <a:lnTo>
                  <a:pt x="526" y="315"/>
                </a:lnTo>
                <a:lnTo>
                  <a:pt x="545" y="362"/>
                </a:lnTo>
                <a:lnTo>
                  <a:pt x="559" y="412"/>
                </a:lnTo>
                <a:lnTo>
                  <a:pt x="566" y="463"/>
                </a:lnTo>
                <a:lnTo>
                  <a:pt x="570" y="516"/>
                </a:lnTo>
                <a:lnTo>
                  <a:pt x="570" y="811"/>
                </a:lnTo>
                <a:lnTo>
                  <a:pt x="568" y="853"/>
                </a:lnTo>
                <a:lnTo>
                  <a:pt x="563" y="892"/>
                </a:lnTo>
                <a:lnTo>
                  <a:pt x="555" y="931"/>
                </a:lnTo>
                <a:lnTo>
                  <a:pt x="544" y="971"/>
                </a:lnTo>
                <a:lnTo>
                  <a:pt x="528" y="1008"/>
                </a:lnTo>
                <a:lnTo>
                  <a:pt x="509" y="1043"/>
                </a:lnTo>
                <a:lnTo>
                  <a:pt x="488" y="1077"/>
                </a:lnTo>
                <a:lnTo>
                  <a:pt x="466" y="1110"/>
                </a:lnTo>
                <a:lnTo>
                  <a:pt x="439" y="1142"/>
                </a:lnTo>
                <a:lnTo>
                  <a:pt x="411" y="1171"/>
                </a:lnTo>
                <a:lnTo>
                  <a:pt x="380" y="1199"/>
                </a:lnTo>
                <a:lnTo>
                  <a:pt x="346" y="1223"/>
                </a:lnTo>
                <a:lnTo>
                  <a:pt x="310" y="1246"/>
                </a:lnTo>
                <a:lnTo>
                  <a:pt x="272" y="1266"/>
                </a:lnTo>
                <a:lnTo>
                  <a:pt x="232" y="1284"/>
                </a:lnTo>
                <a:lnTo>
                  <a:pt x="190" y="1299"/>
                </a:lnTo>
                <a:lnTo>
                  <a:pt x="190" y="1447"/>
                </a:lnTo>
                <a:lnTo>
                  <a:pt x="0" y="1181"/>
                </a:lnTo>
                <a:lnTo>
                  <a:pt x="190" y="856"/>
                </a:lnTo>
                <a:lnTo>
                  <a:pt x="190" y="1004"/>
                </a:lnTo>
                <a:lnTo>
                  <a:pt x="253" y="980"/>
                </a:lnTo>
                <a:lnTo>
                  <a:pt x="310" y="951"/>
                </a:lnTo>
                <a:lnTo>
                  <a:pt x="365" y="914"/>
                </a:lnTo>
                <a:lnTo>
                  <a:pt x="412" y="872"/>
                </a:lnTo>
                <a:lnTo>
                  <a:pt x="456" y="827"/>
                </a:lnTo>
                <a:lnTo>
                  <a:pt x="492" y="776"/>
                </a:lnTo>
                <a:lnTo>
                  <a:pt x="523" y="723"/>
                </a:lnTo>
                <a:lnTo>
                  <a:pt x="534" y="693"/>
                </a:lnTo>
                <a:lnTo>
                  <a:pt x="545" y="664"/>
                </a:lnTo>
                <a:lnTo>
                  <a:pt x="530" y="624"/>
                </a:lnTo>
                <a:lnTo>
                  <a:pt x="511" y="585"/>
                </a:lnTo>
                <a:lnTo>
                  <a:pt x="490" y="549"/>
                </a:lnTo>
                <a:lnTo>
                  <a:pt x="466" y="514"/>
                </a:lnTo>
                <a:lnTo>
                  <a:pt x="437" y="481"/>
                </a:lnTo>
                <a:lnTo>
                  <a:pt x="409" y="451"/>
                </a:lnTo>
                <a:lnTo>
                  <a:pt x="374" y="423"/>
                </a:lnTo>
                <a:lnTo>
                  <a:pt x="340" y="398"/>
                </a:lnTo>
                <a:lnTo>
                  <a:pt x="304" y="374"/>
                </a:lnTo>
                <a:lnTo>
                  <a:pt x="264" y="355"/>
                </a:lnTo>
                <a:lnTo>
                  <a:pt x="224" y="337"/>
                </a:lnTo>
                <a:lnTo>
                  <a:pt x="182" y="323"/>
                </a:lnTo>
                <a:lnTo>
                  <a:pt x="139" y="311"/>
                </a:lnTo>
                <a:lnTo>
                  <a:pt x="93" y="303"/>
                </a:lnTo>
                <a:lnTo>
                  <a:pt x="48" y="298"/>
                </a:lnTo>
                <a:lnTo>
                  <a:pt x="0" y="296"/>
                </a:lnTo>
                <a:lnTo>
                  <a:pt x="0" y="0"/>
                </a:lnTo>
                <a:close/>
              </a:path>
            </a:pathLst>
          </a:custGeom>
          <a:solidFill>
            <a:srgbClr val="808080"/>
          </a:solidFill>
          <a:ln>
            <a:noFill/>
          </a:ln>
        </p:spPr>
        <p:txBody>
          <a:bodyPr lIns="91348" tIns="45674" rIns="91348" bIns="45674"/>
          <a:lstStyle/>
          <a:p>
            <a:pPr>
              <a:defRPr/>
            </a:pPr>
            <a:endParaRPr lang="en-US" dirty="0">
              <a:solidFill>
                <a:prstClr val="black"/>
              </a:solidFill>
              <a:cs typeface="+mn-cs"/>
            </a:endParaRPr>
          </a:p>
        </p:txBody>
      </p:sp>
      <p:sp>
        <p:nvSpPr>
          <p:cNvPr id="39" name="Freeform 1035"/>
          <p:cNvSpPr>
            <a:spLocks/>
          </p:cNvSpPr>
          <p:nvPr/>
        </p:nvSpPr>
        <p:spPr bwMode="auto">
          <a:xfrm>
            <a:off x="7940553" y="3586215"/>
            <a:ext cx="971550" cy="2428875"/>
          </a:xfrm>
          <a:custGeom>
            <a:avLst/>
            <a:gdLst>
              <a:gd name="T0" fmla="*/ 2147483647 w 570"/>
              <a:gd name="T1" fmla="*/ 2147483647 h 1446"/>
              <a:gd name="T2" fmla="*/ 2147483647 w 570"/>
              <a:gd name="T3" fmla="*/ 2147483647 h 1446"/>
              <a:gd name="T4" fmla="*/ 2147483647 w 570"/>
              <a:gd name="T5" fmla="*/ 2147483647 h 1446"/>
              <a:gd name="T6" fmla="*/ 2147483647 w 570"/>
              <a:gd name="T7" fmla="*/ 2147483647 h 1446"/>
              <a:gd name="T8" fmla="*/ 2147483647 w 570"/>
              <a:gd name="T9" fmla="*/ 2147483647 h 1446"/>
              <a:gd name="T10" fmla="*/ 2147483647 w 570"/>
              <a:gd name="T11" fmla="*/ 2147483647 h 1446"/>
              <a:gd name="T12" fmla="*/ 2147483647 w 570"/>
              <a:gd name="T13" fmla="*/ 2147483647 h 1446"/>
              <a:gd name="T14" fmla="*/ 2147483647 w 570"/>
              <a:gd name="T15" fmla="*/ 2147483647 h 1446"/>
              <a:gd name="T16" fmla="*/ 2147483647 w 570"/>
              <a:gd name="T17" fmla="*/ 2147483647 h 1446"/>
              <a:gd name="T18" fmla="*/ 2147483647 w 570"/>
              <a:gd name="T19" fmla="*/ 2147483647 h 1446"/>
              <a:gd name="T20" fmla="*/ 2147483647 w 570"/>
              <a:gd name="T21" fmla="*/ 2147483647 h 1446"/>
              <a:gd name="T22" fmla="*/ 2147483647 w 570"/>
              <a:gd name="T23" fmla="*/ 2147483647 h 1446"/>
              <a:gd name="T24" fmla="*/ 2147483647 w 570"/>
              <a:gd name="T25" fmla="*/ 2147483647 h 1446"/>
              <a:gd name="T26" fmla="*/ 2147483647 w 570"/>
              <a:gd name="T27" fmla="*/ 2147483647 h 1446"/>
              <a:gd name="T28" fmla="*/ 2147483647 w 570"/>
              <a:gd name="T29" fmla="*/ 2147483647 h 1446"/>
              <a:gd name="T30" fmla="*/ 2147483647 w 570"/>
              <a:gd name="T31" fmla="*/ 2147483647 h 1446"/>
              <a:gd name="T32" fmla="*/ 2147483647 w 570"/>
              <a:gd name="T33" fmla="*/ 2147483647 h 1446"/>
              <a:gd name="T34" fmla="*/ 0 w 570"/>
              <a:gd name="T35" fmla="*/ 2147483647 h 1446"/>
              <a:gd name="T36" fmla="*/ 2147483647 w 570"/>
              <a:gd name="T37" fmla="*/ 2147483647 h 1446"/>
              <a:gd name="T38" fmla="*/ 2147483647 w 570"/>
              <a:gd name="T39" fmla="*/ 2147483647 h 1446"/>
              <a:gd name="T40" fmla="*/ 2147483647 w 570"/>
              <a:gd name="T41" fmla="*/ 2147483647 h 1446"/>
              <a:gd name="T42" fmla="*/ 2147483647 w 570"/>
              <a:gd name="T43" fmla="*/ 2147483647 h 1446"/>
              <a:gd name="T44" fmla="*/ 2147483647 w 570"/>
              <a:gd name="T45" fmla="*/ 2147483647 h 1446"/>
              <a:gd name="T46" fmla="*/ 2147483647 w 570"/>
              <a:gd name="T47" fmla="*/ 2147483647 h 1446"/>
              <a:gd name="T48" fmla="*/ 2147483647 w 570"/>
              <a:gd name="T49" fmla="*/ 2147483647 h 1446"/>
              <a:gd name="T50" fmla="*/ 2147483647 w 570"/>
              <a:gd name="T51" fmla="*/ 2147483647 h 1446"/>
              <a:gd name="T52" fmla="*/ 2147483647 w 570"/>
              <a:gd name="T53" fmla="*/ 2147483647 h 1446"/>
              <a:gd name="T54" fmla="*/ 2147483647 w 570"/>
              <a:gd name="T55" fmla="*/ 2147483647 h 1446"/>
              <a:gd name="T56" fmla="*/ 2147483647 w 570"/>
              <a:gd name="T57" fmla="*/ 2147483647 h 1446"/>
              <a:gd name="T58" fmla="*/ 2147483647 w 570"/>
              <a:gd name="T59" fmla="*/ 2147483647 h 1446"/>
              <a:gd name="T60" fmla="*/ 2147483647 w 570"/>
              <a:gd name="T61" fmla="*/ 2147483647 h 1446"/>
              <a:gd name="T62" fmla="*/ 0 w 570"/>
              <a:gd name="T63" fmla="*/ 2147483647 h 14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0"/>
              <a:gd name="T97" fmla="*/ 0 h 1446"/>
              <a:gd name="T98" fmla="*/ 570 w 570"/>
              <a:gd name="T99" fmla="*/ 1446 h 14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0" h="1446">
                <a:moveTo>
                  <a:pt x="0" y="0"/>
                </a:moveTo>
                <a:lnTo>
                  <a:pt x="59" y="2"/>
                </a:lnTo>
                <a:lnTo>
                  <a:pt x="114" y="9"/>
                </a:lnTo>
                <a:lnTo>
                  <a:pt x="169" y="23"/>
                </a:lnTo>
                <a:lnTo>
                  <a:pt x="222" y="41"/>
                </a:lnTo>
                <a:lnTo>
                  <a:pt x="272" y="63"/>
                </a:lnTo>
                <a:lnTo>
                  <a:pt x="317" y="88"/>
                </a:lnTo>
                <a:lnTo>
                  <a:pt x="363" y="118"/>
                </a:lnTo>
                <a:lnTo>
                  <a:pt x="403" y="151"/>
                </a:lnTo>
                <a:lnTo>
                  <a:pt x="439" y="187"/>
                </a:lnTo>
                <a:lnTo>
                  <a:pt x="473" y="226"/>
                </a:lnTo>
                <a:lnTo>
                  <a:pt x="502" y="269"/>
                </a:lnTo>
                <a:lnTo>
                  <a:pt x="524" y="315"/>
                </a:lnTo>
                <a:lnTo>
                  <a:pt x="543" y="362"/>
                </a:lnTo>
                <a:lnTo>
                  <a:pt x="559" y="411"/>
                </a:lnTo>
                <a:lnTo>
                  <a:pt x="566" y="462"/>
                </a:lnTo>
                <a:lnTo>
                  <a:pt x="570" y="515"/>
                </a:lnTo>
                <a:lnTo>
                  <a:pt x="570" y="810"/>
                </a:lnTo>
                <a:lnTo>
                  <a:pt x="568" y="852"/>
                </a:lnTo>
                <a:lnTo>
                  <a:pt x="562" y="891"/>
                </a:lnTo>
                <a:lnTo>
                  <a:pt x="555" y="930"/>
                </a:lnTo>
                <a:lnTo>
                  <a:pt x="543" y="968"/>
                </a:lnTo>
                <a:lnTo>
                  <a:pt x="528" y="1005"/>
                </a:lnTo>
                <a:lnTo>
                  <a:pt x="509" y="1043"/>
                </a:lnTo>
                <a:lnTo>
                  <a:pt x="488" y="1076"/>
                </a:lnTo>
                <a:lnTo>
                  <a:pt x="465" y="1110"/>
                </a:lnTo>
                <a:lnTo>
                  <a:pt x="439" y="1141"/>
                </a:lnTo>
                <a:lnTo>
                  <a:pt x="410" y="1171"/>
                </a:lnTo>
                <a:lnTo>
                  <a:pt x="378" y="1196"/>
                </a:lnTo>
                <a:lnTo>
                  <a:pt x="344" y="1222"/>
                </a:lnTo>
                <a:lnTo>
                  <a:pt x="310" y="1245"/>
                </a:lnTo>
                <a:lnTo>
                  <a:pt x="272" y="1265"/>
                </a:lnTo>
                <a:lnTo>
                  <a:pt x="232" y="1283"/>
                </a:lnTo>
                <a:lnTo>
                  <a:pt x="190" y="1299"/>
                </a:lnTo>
                <a:lnTo>
                  <a:pt x="190" y="1446"/>
                </a:lnTo>
                <a:lnTo>
                  <a:pt x="0" y="1180"/>
                </a:lnTo>
                <a:lnTo>
                  <a:pt x="190" y="856"/>
                </a:lnTo>
                <a:lnTo>
                  <a:pt x="190" y="1003"/>
                </a:lnTo>
                <a:lnTo>
                  <a:pt x="253" y="980"/>
                </a:lnTo>
                <a:lnTo>
                  <a:pt x="310" y="950"/>
                </a:lnTo>
                <a:lnTo>
                  <a:pt x="365" y="913"/>
                </a:lnTo>
                <a:lnTo>
                  <a:pt x="412" y="871"/>
                </a:lnTo>
                <a:lnTo>
                  <a:pt x="456" y="826"/>
                </a:lnTo>
                <a:lnTo>
                  <a:pt x="492" y="775"/>
                </a:lnTo>
                <a:lnTo>
                  <a:pt x="522" y="722"/>
                </a:lnTo>
                <a:lnTo>
                  <a:pt x="534" y="692"/>
                </a:lnTo>
                <a:lnTo>
                  <a:pt x="545" y="663"/>
                </a:lnTo>
                <a:lnTo>
                  <a:pt x="530" y="623"/>
                </a:lnTo>
                <a:lnTo>
                  <a:pt x="511" y="584"/>
                </a:lnTo>
                <a:lnTo>
                  <a:pt x="490" y="549"/>
                </a:lnTo>
                <a:lnTo>
                  <a:pt x="465" y="513"/>
                </a:lnTo>
                <a:lnTo>
                  <a:pt x="437" y="480"/>
                </a:lnTo>
                <a:lnTo>
                  <a:pt x="407" y="450"/>
                </a:lnTo>
                <a:lnTo>
                  <a:pt x="374" y="423"/>
                </a:lnTo>
                <a:lnTo>
                  <a:pt x="340" y="397"/>
                </a:lnTo>
                <a:lnTo>
                  <a:pt x="302" y="374"/>
                </a:lnTo>
                <a:lnTo>
                  <a:pt x="264" y="354"/>
                </a:lnTo>
                <a:lnTo>
                  <a:pt x="222" y="336"/>
                </a:lnTo>
                <a:lnTo>
                  <a:pt x="180" y="322"/>
                </a:lnTo>
                <a:lnTo>
                  <a:pt x="137" y="311"/>
                </a:lnTo>
                <a:lnTo>
                  <a:pt x="93" y="303"/>
                </a:lnTo>
                <a:lnTo>
                  <a:pt x="47" y="297"/>
                </a:lnTo>
                <a:lnTo>
                  <a:pt x="0" y="295"/>
                </a:lnTo>
                <a:lnTo>
                  <a:pt x="0" y="0"/>
                </a:lnTo>
                <a:close/>
              </a:path>
            </a:pathLst>
          </a:custGeom>
          <a:solidFill>
            <a:schemeClr val="bg1"/>
          </a:solidFill>
          <a:ln w="9525">
            <a:solidFill>
              <a:schemeClr val="tx1"/>
            </a:solidFill>
            <a:round/>
            <a:headEnd/>
            <a:tailEnd/>
          </a:ln>
        </p:spPr>
        <p:txBody>
          <a:bodyPr lIns="91348" tIns="45674" rIns="91348" bIns="45674"/>
          <a:lstStyle/>
          <a:p>
            <a:pPr>
              <a:defRPr/>
            </a:pPr>
            <a:endParaRPr lang="en-US" dirty="0">
              <a:solidFill>
                <a:prstClr val="black"/>
              </a:solidFill>
              <a:cs typeface="+mn-cs"/>
            </a:endParaRPr>
          </a:p>
        </p:txBody>
      </p:sp>
      <p:grpSp>
        <p:nvGrpSpPr>
          <p:cNvPr id="43" name="Group 38"/>
          <p:cNvGrpSpPr>
            <a:grpSpLocks/>
          </p:cNvGrpSpPr>
          <p:nvPr/>
        </p:nvGrpSpPr>
        <p:grpSpPr bwMode="auto">
          <a:xfrm>
            <a:off x="4319588" y="1105253"/>
            <a:ext cx="4170362" cy="3676501"/>
            <a:chOff x="2966" y="657"/>
            <a:chExt cx="2191" cy="1828"/>
          </a:xfrm>
          <a:solidFill>
            <a:schemeClr val="bg1"/>
          </a:solidFill>
        </p:grpSpPr>
        <p:sp>
          <p:nvSpPr>
            <p:cNvPr id="44" name="Freeform 19"/>
            <p:cNvSpPr>
              <a:spLocks/>
            </p:cNvSpPr>
            <p:nvPr/>
          </p:nvSpPr>
          <p:spPr bwMode="auto">
            <a:xfrm>
              <a:off x="3160" y="2072"/>
              <a:ext cx="312" cy="228"/>
            </a:xfrm>
            <a:custGeom>
              <a:avLst/>
              <a:gdLst>
                <a:gd name="T0" fmla="*/ 155 w 312"/>
                <a:gd name="T1" fmla="*/ 0 h 228"/>
                <a:gd name="T2" fmla="*/ 122 w 312"/>
                <a:gd name="T3" fmla="*/ 2 h 228"/>
                <a:gd name="T4" fmla="*/ 94 w 312"/>
                <a:gd name="T5" fmla="*/ 9 h 228"/>
                <a:gd name="T6" fmla="*/ 68 w 312"/>
                <a:gd name="T7" fmla="*/ 19 h 228"/>
                <a:gd name="T8" fmla="*/ 44 w 312"/>
                <a:gd name="T9" fmla="*/ 33 h 228"/>
                <a:gd name="T10" fmla="*/ 26 w 312"/>
                <a:gd name="T11" fmla="*/ 51 h 228"/>
                <a:gd name="T12" fmla="*/ 12 w 312"/>
                <a:gd name="T13" fmla="*/ 70 h 228"/>
                <a:gd name="T14" fmla="*/ 4 w 312"/>
                <a:gd name="T15" fmla="*/ 91 h 228"/>
                <a:gd name="T16" fmla="*/ 0 w 312"/>
                <a:gd name="T17" fmla="*/ 114 h 228"/>
                <a:gd name="T18" fmla="*/ 4 w 312"/>
                <a:gd name="T19" fmla="*/ 137 h 228"/>
                <a:gd name="T20" fmla="*/ 12 w 312"/>
                <a:gd name="T21" fmla="*/ 158 h 228"/>
                <a:gd name="T22" fmla="*/ 26 w 312"/>
                <a:gd name="T23" fmla="*/ 177 h 228"/>
                <a:gd name="T24" fmla="*/ 44 w 312"/>
                <a:gd name="T25" fmla="*/ 195 h 228"/>
                <a:gd name="T26" fmla="*/ 68 w 312"/>
                <a:gd name="T27" fmla="*/ 209 h 228"/>
                <a:gd name="T28" fmla="*/ 94 w 312"/>
                <a:gd name="T29" fmla="*/ 220 h 228"/>
                <a:gd name="T30" fmla="*/ 122 w 312"/>
                <a:gd name="T31" fmla="*/ 227 h 228"/>
                <a:gd name="T32" fmla="*/ 155 w 312"/>
                <a:gd name="T33" fmla="*/ 228 h 228"/>
                <a:gd name="T34" fmla="*/ 187 w 312"/>
                <a:gd name="T35" fmla="*/ 227 h 228"/>
                <a:gd name="T36" fmla="*/ 215 w 312"/>
                <a:gd name="T37" fmla="*/ 220 h 228"/>
                <a:gd name="T38" fmla="*/ 243 w 312"/>
                <a:gd name="T39" fmla="*/ 209 h 228"/>
                <a:gd name="T40" fmla="*/ 266 w 312"/>
                <a:gd name="T41" fmla="*/ 195 h 228"/>
                <a:gd name="T42" fmla="*/ 286 w 312"/>
                <a:gd name="T43" fmla="*/ 177 h 228"/>
                <a:gd name="T44" fmla="*/ 300 w 312"/>
                <a:gd name="T45" fmla="*/ 158 h 228"/>
                <a:gd name="T46" fmla="*/ 308 w 312"/>
                <a:gd name="T47" fmla="*/ 137 h 228"/>
                <a:gd name="T48" fmla="*/ 312 w 312"/>
                <a:gd name="T49" fmla="*/ 114 h 228"/>
                <a:gd name="T50" fmla="*/ 308 w 312"/>
                <a:gd name="T51" fmla="*/ 91 h 228"/>
                <a:gd name="T52" fmla="*/ 300 w 312"/>
                <a:gd name="T53" fmla="*/ 70 h 228"/>
                <a:gd name="T54" fmla="*/ 286 w 312"/>
                <a:gd name="T55" fmla="*/ 51 h 228"/>
                <a:gd name="T56" fmla="*/ 266 w 312"/>
                <a:gd name="T57" fmla="*/ 33 h 228"/>
                <a:gd name="T58" fmla="*/ 243 w 312"/>
                <a:gd name="T59" fmla="*/ 19 h 228"/>
                <a:gd name="T60" fmla="*/ 215 w 312"/>
                <a:gd name="T61" fmla="*/ 9 h 228"/>
                <a:gd name="T62" fmla="*/ 187 w 312"/>
                <a:gd name="T63" fmla="*/ 2 h 228"/>
                <a:gd name="T64" fmla="*/ 155 w 312"/>
                <a:gd name="T65" fmla="*/ 0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2"/>
                <a:gd name="T100" fmla="*/ 0 h 228"/>
                <a:gd name="T101" fmla="*/ 312 w 312"/>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2" h="228">
                  <a:moveTo>
                    <a:pt x="155" y="0"/>
                  </a:moveTo>
                  <a:lnTo>
                    <a:pt x="122" y="2"/>
                  </a:lnTo>
                  <a:lnTo>
                    <a:pt x="94" y="9"/>
                  </a:lnTo>
                  <a:lnTo>
                    <a:pt x="68" y="19"/>
                  </a:lnTo>
                  <a:lnTo>
                    <a:pt x="44" y="33"/>
                  </a:lnTo>
                  <a:lnTo>
                    <a:pt x="26" y="51"/>
                  </a:lnTo>
                  <a:lnTo>
                    <a:pt x="12" y="70"/>
                  </a:lnTo>
                  <a:lnTo>
                    <a:pt x="4" y="91"/>
                  </a:lnTo>
                  <a:lnTo>
                    <a:pt x="0" y="114"/>
                  </a:lnTo>
                  <a:lnTo>
                    <a:pt x="4" y="137"/>
                  </a:lnTo>
                  <a:lnTo>
                    <a:pt x="12" y="158"/>
                  </a:lnTo>
                  <a:lnTo>
                    <a:pt x="26" y="177"/>
                  </a:lnTo>
                  <a:lnTo>
                    <a:pt x="44" y="195"/>
                  </a:lnTo>
                  <a:lnTo>
                    <a:pt x="68" y="209"/>
                  </a:lnTo>
                  <a:lnTo>
                    <a:pt x="94" y="220"/>
                  </a:lnTo>
                  <a:lnTo>
                    <a:pt x="122" y="227"/>
                  </a:lnTo>
                  <a:lnTo>
                    <a:pt x="155" y="228"/>
                  </a:lnTo>
                  <a:lnTo>
                    <a:pt x="187" y="227"/>
                  </a:lnTo>
                  <a:lnTo>
                    <a:pt x="215" y="220"/>
                  </a:lnTo>
                  <a:lnTo>
                    <a:pt x="243" y="209"/>
                  </a:lnTo>
                  <a:lnTo>
                    <a:pt x="266" y="195"/>
                  </a:lnTo>
                  <a:lnTo>
                    <a:pt x="286" y="177"/>
                  </a:lnTo>
                  <a:lnTo>
                    <a:pt x="300" y="158"/>
                  </a:lnTo>
                  <a:lnTo>
                    <a:pt x="308" y="137"/>
                  </a:lnTo>
                  <a:lnTo>
                    <a:pt x="312" y="114"/>
                  </a:lnTo>
                  <a:lnTo>
                    <a:pt x="308" y="91"/>
                  </a:lnTo>
                  <a:lnTo>
                    <a:pt x="300" y="70"/>
                  </a:lnTo>
                  <a:lnTo>
                    <a:pt x="286" y="51"/>
                  </a:lnTo>
                  <a:lnTo>
                    <a:pt x="266" y="33"/>
                  </a:lnTo>
                  <a:lnTo>
                    <a:pt x="243" y="19"/>
                  </a:lnTo>
                  <a:lnTo>
                    <a:pt x="215" y="9"/>
                  </a:lnTo>
                  <a:lnTo>
                    <a:pt x="187" y="2"/>
                  </a:lnTo>
                  <a:lnTo>
                    <a:pt x="155" y="0"/>
                  </a:lnTo>
                  <a:close/>
                </a:path>
              </a:pathLst>
            </a:custGeom>
            <a:grpFill/>
            <a:ln w="9525">
              <a:noFill/>
              <a:round/>
              <a:headEnd/>
              <a:tailEnd/>
            </a:ln>
          </p:spPr>
          <p:txBody>
            <a:bodyPr/>
            <a:lstStyle/>
            <a:p>
              <a:pPr>
                <a:defRPr/>
              </a:pPr>
              <a:endParaRPr lang="en-US" dirty="0">
                <a:solidFill>
                  <a:prstClr val="black"/>
                </a:solidFill>
                <a:latin typeface="Arial" charset="0"/>
                <a:cs typeface="+mn-cs"/>
              </a:endParaRPr>
            </a:p>
          </p:txBody>
        </p:sp>
        <p:sp>
          <p:nvSpPr>
            <p:cNvPr id="45" name="Freeform 20"/>
            <p:cNvSpPr>
              <a:spLocks/>
            </p:cNvSpPr>
            <p:nvPr/>
          </p:nvSpPr>
          <p:spPr bwMode="auto">
            <a:xfrm>
              <a:off x="3061" y="2281"/>
              <a:ext cx="207" cy="153"/>
            </a:xfrm>
            <a:custGeom>
              <a:avLst/>
              <a:gdLst>
                <a:gd name="T0" fmla="*/ 103 w 207"/>
                <a:gd name="T1" fmla="*/ 0 h 153"/>
                <a:gd name="T2" fmla="*/ 82 w 207"/>
                <a:gd name="T3" fmla="*/ 2 h 153"/>
                <a:gd name="T4" fmla="*/ 62 w 207"/>
                <a:gd name="T5" fmla="*/ 7 h 153"/>
                <a:gd name="T6" fmla="*/ 46 w 207"/>
                <a:gd name="T7" fmla="*/ 14 h 153"/>
                <a:gd name="T8" fmla="*/ 30 w 207"/>
                <a:gd name="T9" fmla="*/ 23 h 153"/>
                <a:gd name="T10" fmla="*/ 18 w 207"/>
                <a:gd name="T11" fmla="*/ 35 h 153"/>
                <a:gd name="T12" fmla="*/ 8 w 207"/>
                <a:gd name="T13" fmla="*/ 47 h 153"/>
                <a:gd name="T14" fmla="*/ 2 w 207"/>
                <a:gd name="T15" fmla="*/ 61 h 153"/>
                <a:gd name="T16" fmla="*/ 0 w 207"/>
                <a:gd name="T17" fmla="*/ 77 h 153"/>
                <a:gd name="T18" fmla="*/ 2 w 207"/>
                <a:gd name="T19" fmla="*/ 93 h 153"/>
                <a:gd name="T20" fmla="*/ 8 w 207"/>
                <a:gd name="T21" fmla="*/ 107 h 153"/>
                <a:gd name="T22" fmla="*/ 18 w 207"/>
                <a:gd name="T23" fmla="*/ 119 h 153"/>
                <a:gd name="T24" fmla="*/ 30 w 207"/>
                <a:gd name="T25" fmla="*/ 132 h 153"/>
                <a:gd name="T26" fmla="*/ 46 w 207"/>
                <a:gd name="T27" fmla="*/ 140 h 153"/>
                <a:gd name="T28" fmla="*/ 62 w 207"/>
                <a:gd name="T29" fmla="*/ 147 h 153"/>
                <a:gd name="T30" fmla="*/ 82 w 207"/>
                <a:gd name="T31" fmla="*/ 151 h 153"/>
                <a:gd name="T32" fmla="*/ 103 w 207"/>
                <a:gd name="T33" fmla="*/ 153 h 153"/>
                <a:gd name="T34" fmla="*/ 125 w 207"/>
                <a:gd name="T35" fmla="*/ 151 h 153"/>
                <a:gd name="T36" fmla="*/ 143 w 207"/>
                <a:gd name="T37" fmla="*/ 147 h 153"/>
                <a:gd name="T38" fmla="*/ 161 w 207"/>
                <a:gd name="T39" fmla="*/ 140 h 153"/>
                <a:gd name="T40" fmla="*/ 177 w 207"/>
                <a:gd name="T41" fmla="*/ 132 h 153"/>
                <a:gd name="T42" fmla="*/ 189 w 207"/>
                <a:gd name="T43" fmla="*/ 119 h 153"/>
                <a:gd name="T44" fmla="*/ 199 w 207"/>
                <a:gd name="T45" fmla="*/ 107 h 153"/>
                <a:gd name="T46" fmla="*/ 205 w 207"/>
                <a:gd name="T47" fmla="*/ 93 h 153"/>
                <a:gd name="T48" fmla="*/ 207 w 207"/>
                <a:gd name="T49" fmla="*/ 77 h 153"/>
                <a:gd name="T50" fmla="*/ 205 w 207"/>
                <a:gd name="T51" fmla="*/ 61 h 153"/>
                <a:gd name="T52" fmla="*/ 199 w 207"/>
                <a:gd name="T53" fmla="*/ 47 h 153"/>
                <a:gd name="T54" fmla="*/ 189 w 207"/>
                <a:gd name="T55" fmla="*/ 35 h 153"/>
                <a:gd name="T56" fmla="*/ 177 w 207"/>
                <a:gd name="T57" fmla="*/ 23 h 153"/>
                <a:gd name="T58" fmla="*/ 161 w 207"/>
                <a:gd name="T59" fmla="*/ 14 h 153"/>
                <a:gd name="T60" fmla="*/ 143 w 207"/>
                <a:gd name="T61" fmla="*/ 7 h 153"/>
                <a:gd name="T62" fmla="*/ 125 w 207"/>
                <a:gd name="T63" fmla="*/ 2 h 153"/>
                <a:gd name="T64" fmla="*/ 103 w 207"/>
                <a:gd name="T65" fmla="*/ 0 h 1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7"/>
                <a:gd name="T100" fmla="*/ 0 h 153"/>
                <a:gd name="T101" fmla="*/ 207 w 207"/>
                <a:gd name="T102" fmla="*/ 153 h 1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7" h="153">
                  <a:moveTo>
                    <a:pt x="103" y="0"/>
                  </a:moveTo>
                  <a:lnTo>
                    <a:pt x="82" y="2"/>
                  </a:lnTo>
                  <a:lnTo>
                    <a:pt x="62" y="7"/>
                  </a:lnTo>
                  <a:lnTo>
                    <a:pt x="46" y="14"/>
                  </a:lnTo>
                  <a:lnTo>
                    <a:pt x="30" y="23"/>
                  </a:lnTo>
                  <a:lnTo>
                    <a:pt x="18" y="35"/>
                  </a:lnTo>
                  <a:lnTo>
                    <a:pt x="8" y="47"/>
                  </a:lnTo>
                  <a:lnTo>
                    <a:pt x="2" y="61"/>
                  </a:lnTo>
                  <a:lnTo>
                    <a:pt x="0" y="77"/>
                  </a:lnTo>
                  <a:lnTo>
                    <a:pt x="2" y="93"/>
                  </a:lnTo>
                  <a:lnTo>
                    <a:pt x="8" y="107"/>
                  </a:lnTo>
                  <a:lnTo>
                    <a:pt x="18" y="119"/>
                  </a:lnTo>
                  <a:lnTo>
                    <a:pt x="30" y="132"/>
                  </a:lnTo>
                  <a:lnTo>
                    <a:pt x="46" y="140"/>
                  </a:lnTo>
                  <a:lnTo>
                    <a:pt x="62" y="147"/>
                  </a:lnTo>
                  <a:lnTo>
                    <a:pt x="82" y="151"/>
                  </a:lnTo>
                  <a:lnTo>
                    <a:pt x="103" y="153"/>
                  </a:lnTo>
                  <a:lnTo>
                    <a:pt x="125" y="151"/>
                  </a:lnTo>
                  <a:lnTo>
                    <a:pt x="143" y="147"/>
                  </a:lnTo>
                  <a:lnTo>
                    <a:pt x="161" y="140"/>
                  </a:lnTo>
                  <a:lnTo>
                    <a:pt x="177" y="132"/>
                  </a:lnTo>
                  <a:lnTo>
                    <a:pt x="189" y="119"/>
                  </a:lnTo>
                  <a:lnTo>
                    <a:pt x="199" y="107"/>
                  </a:lnTo>
                  <a:lnTo>
                    <a:pt x="205" y="93"/>
                  </a:lnTo>
                  <a:lnTo>
                    <a:pt x="207" y="77"/>
                  </a:lnTo>
                  <a:lnTo>
                    <a:pt x="205" y="61"/>
                  </a:lnTo>
                  <a:lnTo>
                    <a:pt x="199" y="47"/>
                  </a:lnTo>
                  <a:lnTo>
                    <a:pt x="189" y="35"/>
                  </a:lnTo>
                  <a:lnTo>
                    <a:pt x="177" y="23"/>
                  </a:lnTo>
                  <a:lnTo>
                    <a:pt x="161" y="14"/>
                  </a:lnTo>
                  <a:lnTo>
                    <a:pt x="143" y="7"/>
                  </a:lnTo>
                  <a:lnTo>
                    <a:pt x="125" y="2"/>
                  </a:lnTo>
                  <a:lnTo>
                    <a:pt x="103" y="0"/>
                  </a:lnTo>
                  <a:close/>
                </a:path>
              </a:pathLst>
            </a:custGeom>
            <a:grpFill/>
            <a:ln w="9525">
              <a:noFill/>
              <a:round/>
              <a:headEnd/>
              <a:tailEnd/>
            </a:ln>
          </p:spPr>
          <p:txBody>
            <a:bodyPr/>
            <a:lstStyle/>
            <a:p>
              <a:pPr>
                <a:defRPr/>
              </a:pPr>
              <a:endParaRPr lang="en-US" dirty="0">
                <a:solidFill>
                  <a:prstClr val="black"/>
                </a:solidFill>
                <a:latin typeface="Arial" charset="0"/>
                <a:cs typeface="+mn-cs"/>
              </a:endParaRPr>
            </a:p>
          </p:txBody>
        </p:sp>
        <p:sp>
          <p:nvSpPr>
            <p:cNvPr id="46" name="Freeform 23"/>
            <p:cNvSpPr>
              <a:spLocks/>
            </p:cNvSpPr>
            <p:nvPr/>
          </p:nvSpPr>
          <p:spPr bwMode="auto">
            <a:xfrm>
              <a:off x="2966" y="657"/>
              <a:ext cx="2191" cy="1519"/>
            </a:xfrm>
            <a:custGeom>
              <a:avLst/>
              <a:gdLst>
                <a:gd name="T0" fmla="*/ 73 w 1875"/>
                <a:gd name="T1" fmla="*/ 494 h 1370"/>
                <a:gd name="T2" fmla="*/ 4 w 1875"/>
                <a:gd name="T3" fmla="*/ 608 h 1370"/>
                <a:gd name="T4" fmla="*/ 14 w 1875"/>
                <a:gd name="T5" fmla="*/ 715 h 1370"/>
                <a:gd name="T6" fmla="*/ 73 w 1875"/>
                <a:gd name="T7" fmla="*/ 792 h 1370"/>
                <a:gd name="T8" fmla="*/ 54 w 1875"/>
                <a:gd name="T9" fmla="*/ 862 h 1370"/>
                <a:gd name="T10" fmla="*/ 54 w 1875"/>
                <a:gd name="T11" fmla="*/ 1005 h 1370"/>
                <a:gd name="T12" fmla="*/ 155 w 1875"/>
                <a:gd name="T13" fmla="*/ 1105 h 1370"/>
                <a:gd name="T14" fmla="*/ 242 w 1875"/>
                <a:gd name="T15" fmla="*/ 1119 h 1370"/>
                <a:gd name="T16" fmla="*/ 304 w 1875"/>
                <a:gd name="T17" fmla="*/ 1189 h 1370"/>
                <a:gd name="T18" fmla="*/ 454 w 1875"/>
                <a:gd name="T19" fmla="*/ 1275 h 1370"/>
                <a:gd name="T20" fmla="*/ 631 w 1875"/>
                <a:gd name="T21" fmla="*/ 1275 h 1370"/>
                <a:gd name="T22" fmla="*/ 736 w 1875"/>
                <a:gd name="T23" fmla="*/ 1268 h 1370"/>
                <a:gd name="T24" fmla="*/ 851 w 1875"/>
                <a:gd name="T25" fmla="*/ 1350 h 1370"/>
                <a:gd name="T26" fmla="*/ 982 w 1875"/>
                <a:gd name="T27" fmla="*/ 1368 h 1370"/>
                <a:gd name="T28" fmla="*/ 1093 w 1875"/>
                <a:gd name="T29" fmla="*/ 1336 h 1370"/>
                <a:gd name="T30" fmla="*/ 1222 w 1875"/>
                <a:gd name="T31" fmla="*/ 1206 h 1370"/>
                <a:gd name="T32" fmla="*/ 1302 w 1875"/>
                <a:gd name="T33" fmla="*/ 1192 h 1370"/>
                <a:gd name="T34" fmla="*/ 1421 w 1875"/>
                <a:gd name="T35" fmla="*/ 1196 h 1370"/>
                <a:gd name="T36" fmla="*/ 1512 w 1875"/>
                <a:gd name="T37" fmla="*/ 1159 h 1370"/>
                <a:gd name="T38" fmla="*/ 1590 w 1875"/>
                <a:gd name="T39" fmla="*/ 1071 h 1370"/>
                <a:gd name="T40" fmla="*/ 1621 w 1875"/>
                <a:gd name="T41" fmla="*/ 978 h 1370"/>
                <a:gd name="T42" fmla="*/ 1673 w 1875"/>
                <a:gd name="T43" fmla="*/ 941 h 1370"/>
                <a:gd name="T44" fmla="*/ 1766 w 1875"/>
                <a:gd name="T45" fmla="*/ 890 h 1370"/>
                <a:gd name="T46" fmla="*/ 1855 w 1875"/>
                <a:gd name="T47" fmla="*/ 767 h 1370"/>
                <a:gd name="T48" fmla="*/ 1875 w 1875"/>
                <a:gd name="T49" fmla="*/ 664 h 1370"/>
                <a:gd name="T50" fmla="*/ 1838 w 1875"/>
                <a:gd name="T51" fmla="*/ 527 h 1370"/>
                <a:gd name="T52" fmla="*/ 1826 w 1875"/>
                <a:gd name="T53" fmla="*/ 441 h 1370"/>
                <a:gd name="T54" fmla="*/ 1818 w 1875"/>
                <a:gd name="T55" fmla="*/ 322 h 1370"/>
                <a:gd name="T56" fmla="*/ 1730 w 1875"/>
                <a:gd name="T57" fmla="*/ 204 h 1370"/>
                <a:gd name="T58" fmla="*/ 1651 w 1875"/>
                <a:gd name="T59" fmla="*/ 135 h 1370"/>
                <a:gd name="T60" fmla="*/ 1560 w 1875"/>
                <a:gd name="T61" fmla="*/ 28 h 1370"/>
                <a:gd name="T62" fmla="*/ 1431 w 1875"/>
                <a:gd name="T63" fmla="*/ 2 h 1370"/>
                <a:gd name="T64" fmla="*/ 1345 w 1875"/>
                <a:gd name="T65" fmla="*/ 30 h 1370"/>
                <a:gd name="T66" fmla="*/ 1294 w 1875"/>
                <a:gd name="T67" fmla="*/ 74 h 1370"/>
                <a:gd name="T68" fmla="*/ 1228 w 1875"/>
                <a:gd name="T69" fmla="*/ 20 h 1370"/>
                <a:gd name="T70" fmla="*/ 1143 w 1875"/>
                <a:gd name="T71" fmla="*/ 0 h 1370"/>
                <a:gd name="T72" fmla="*/ 1044 w 1875"/>
                <a:gd name="T73" fmla="*/ 28 h 1370"/>
                <a:gd name="T74" fmla="*/ 974 w 1875"/>
                <a:gd name="T75" fmla="*/ 104 h 1370"/>
                <a:gd name="T76" fmla="*/ 919 w 1875"/>
                <a:gd name="T77" fmla="*/ 69 h 1370"/>
                <a:gd name="T78" fmla="*/ 835 w 1875"/>
                <a:gd name="T79" fmla="*/ 44 h 1370"/>
                <a:gd name="T80" fmla="*/ 720 w 1875"/>
                <a:gd name="T81" fmla="*/ 60 h 1370"/>
                <a:gd name="T82" fmla="*/ 623 w 1875"/>
                <a:gd name="T83" fmla="*/ 137 h 1370"/>
                <a:gd name="T84" fmla="*/ 536 w 1875"/>
                <a:gd name="T85" fmla="*/ 135 h 1370"/>
                <a:gd name="T86" fmla="*/ 399 w 1875"/>
                <a:gd name="T87" fmla="*/ 130 h 1370"/>
                <a:gd name="T88" fmla="*/ 294 w 1875"/>
                <a:gd name="T89" fmla="*/ 176 h 1370"/>
                <a:gd name="T90" fmla="*/ 216 w 1875"/>
                <a:gd name="T91" fmla="*/ 255 h 1370"/>
                <a:gd name="T92" fmla="*/ 171 w 1875"/>
                <a:gd name="T93" fmla="*/ 358 h 1370"/>
                <a:gd name="T94" fmla="*/ 167 w 1875"/>
                <a:gd name="T95" fmla="*/ 457 h 1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75"/>
                <a:gd name="T145" fmla="*/ 0 h 1370"/>
                <a:gd name="T146" fmla="*/ 1875 w 1875"/>
                <a:gd name="T147" fmla="*/ 1370 h 1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75" h="1370">
                  <a:moveTo>
                    <a:pt x="169" y="455"/>
                  </a:moveTo>
                  <a:lnTo>
                    <a:pt x="135" y="462"/>
                  </a:lnTo>
                  <a:lnTo>
                    <a:pt x="103" y="476"/>
                  </a:lnTo>
                  <a:lnTo>
                    <a:pt x="73" y="494"/>
                  </a:lnTo>
                  <a:lnTo>
                    <a:pt x="48" y="516"/>
                  </a:lnTo>
                  <a:lnTo>
                    <a:pt x="28" y="545"/>
                  </a:lnTo>
                  <a:lnTo>
                    <a:pt x="12" y="574"/>
                  </a:lnTo>
                  <a:lnTo>
                    <a:pt x="4" y="608"/>
                  </a:lnTo>
                  <a:lnTo>
                    <a:pt x="0" y="643"/>
                  </a:lnTo>
                  <a:lnTo>
                    <a:pt x="2" y="667"/>
                  </a:lnTo>
                  <a:lnTo>
                    <a:pt x="6" y="692"/>
                  </a:lnTo>
                  <a:lnTo>
                    <a:pt x="14" y="715"/>
                  </a:lnTo>
                  <a:lnTo>
                    <a:pt x="24" y="736"/>
                  </a:lnTo>
                  <a:lnTo>
                    <a:pt x="38" y="757"/>
                  </a:lnTo>
                  <a:lnTo>
                    <a:pt x="54" y="775"/>
                  </a:lnTo>
                  <a:lnTo>
                    <a:pt x="73" y="792"/>
                  </a:lnTo>
                  <a:lnTo>
                    <a:pt x="93" y="806"/>
                  </a:lnTo>
                  <a:lnTo>
                    <a:pt x="93" y="803"/>
                  </a:lnTo>
                  <a:lnTo>
                    <a:pt x="71" y="831"/>
                  </a:lnTo>
                  <a:lnTo>
                    <a:pt x="54" y="862"/>
                  </a:lnTo>
                  <a:lnTo>
                    <a:pt x="44" y="896"/>
                  </a:lnTo>
                  <a:lnTo>
                    <a:pt x="40" y="933"/>
                  </a:lnTo>
                  <a:lnTo>
                    <a:pt x="44" y="971"/>
                  </a:lnTo>
                  <a:lnTo>
                    <a:pt x="54" y="1005"/>
                  </a:lnTo>
                  <a:lnTo>
                    <a:pt x="73" y="1036"/>
                  </a:lnTo>
                  <a:lnTo>
                    <a:pt x="97" y="1064"/>
                  </a:lnTo>
                  <a:lnTo>
                    <a:pt x="123" y="1087"/>
                  </a:lnTo>
                  <a:lnTo>
                    <a:pt x="155" y="1105"/>
                  </a:lnTo>
                  <a:lnTo>
                    <a:pt x="192" y="1115"/>
                  </a:lnTo>
                  <a:lnTo>
                    <a:pt x="210" y="1117"/>
                  </a:lnTo>
                  <a:lnTo>
                    <a:pt x="230" y="1119"/>
                  </a:lnTo>
                  <a:lnTo>
                    <a:pt x="242" y="1119"/>
                  </a:lnTo>
                  <a:lnTo>
                    <a:pt x="252" y="1119"/>
                  </a:lnTo>
                  <a:lnTo>
                    <a:pt x="276" y="1155"/>
                  </a:lnTo>
                  <a:lnTo>
                    <a:pt x="304" y="1189"/>
                  </a:lnTo>
                  <a:lnTo>
                    <a:pt x="339" y="1219"/>
                  </a:lnTo>
                  <a:lnTo>
                    <a:pt x="373" y="1243"/>
                  </a:lnTo>
                  <a:lnTo>
                    <a:pt x="413" y="1261"/>
                  </a:lnTo>
                  <a:lnTo>
                    <a:pt x="454" y="1275"/>
                  </a:lnTo>
                  <a:lnTo>
                    <a:pt x="498" y="1284"/>
                  </a:lnTo>
                  <a:lnTo>
                    <a:pt x="542" y="1287"/>
                  </a:lnTo>
                  <a:lnTo>
                    <a:pt x="587" y="1284"/>
                  </a:lnTo>
                  <a:lnTo>
                    <a:pt x="631" y="1275"/>
                  </a:lnTo>
                  <a:lnTo>
                    <a:pt x="673" y="1261"/>
                  </a:lnTo>
                  <a:lnTo>
                    <a:pt x="714" y="1240"/>
                  </a:lnTo>
                  <a:lnTo>
                    <a:pt x="736" y="1268"/>
                  </a:lnTo>
                  <a:lnTo>
                    <a:pt x="760" y="1294"/>
                  </a:lnTo>
                  <a:lnTo>
                    <a:pt x="788" y="1317"/>
                  </a:lnTo>
                  <a:lnTo>
                    <a:pt x="818" y="1335"/>
                  </a:lnTo>
                  <a:lnTo>
                    <a:pt x="851" y="1350"/>
                  </a:lnTo>
                  <a:lnTo>
                    <a:pt x="885" y="1361"/>
                  </a:lnTo>
                  <a:lnTo>
                    <a:pt x="921" y="1368"/>
                  </a:lnTo>
                  <a:lnTo>
                    <a:pt x="957"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38" y="1164"/>
                  </a:lnTo>
                  <a:lnTo>
                    <a:pt x="1270" y="1180"/>
                  </a:lnTo>
                  <a:lnTo>
                    <a:pt x="1302" y="1192"/>
                  </a:lnTo>
                  <a:lnTo>
                    <a:pt x="1336" y="1199"/>
                  </a:lnTo>
                  <a:lnTo>
                    <a:pt x="1371" y="1201"/>
                  </a:lnTo>
                  <a:lnTo>
                    <a:pt x="1397" y="1199"/>
                  </a:lnTo>
                  <a:lnTo>
                    <a:pt x="1421" y="1196"/>
                  </a:lnTo>
                  <a:lnTo>
                    <a:pt x="1445" y="1191"/>
                  </a:lnTo>
                  <a:lnTo>
                    <a:pt x="1469" y="1182"/>
                  </a:lnTo>
                  <a:lnTo>
                    <a:pt x="1490" y="1171"/>
                  </a:lnTo>
                  <a:lnTo>
                    <a:pt x="1512" y="1159"/>
                  </a:lnTo>
                  <a:lnTo>
                    <a:pt x="1530" y="1145"/>
                  </a:lnTo>
                  <a:lnTo>
                    <a:pt x="1548" y="1129"/>
                  </a:lnTo>
                  <a:lnTo>
                    <a:pt x="1578" y="1092"/>
                  </a:lnTo>
                  <a:lnTo>
                    <a:pt x="1590" y="1071"/>
                  </a:lnTo>
                  <a:lnTo>
                    <a:pt x="1603" y="1050"/>
                  </a:lnTo>
                  <a:lnTo>
                    <a:pt x="1611" y="1027"/>
                  </a:lnTo>
                  <a:lnTo>
                    <a:pt x="1617" y="1003"/>
                  </a:lnTo>
                  <a:lnTo>
                    <a:pt x="1621" y="978"/>
                  </a:lnTo>
                  <a:lnTo>
                    <a:pt x="1623" y="954"/>
                  </a:lnTo>
                  <a:lnTo>
                    <a:pt x="1621" y="954"/>
                  </a:lnTo>
                  <a:lnTo>
                    <a:pt x="1647" y="948"/>
                  </a:lnTo>
                  <a:lnTo>
                    <a:pt x="1673" y="941"/>
                  </a:lnTo>
                  <a:lnTo>
                    <a:pt x="1697" y="931"/>
                  </a:lnTo>
                  <a:lnTo>
                    <a:pt x="1721" y="920"/>
                  </a:lnTo>
                  <a:lnTo>
                    <a:pt x="1744" y="906"/>
                  </a:lnTo>
                  <a:lnTo>
                    <a:pt x="1766" y="890"/>
                  </a:lnTo>
                  <a:lnTo>
                    <a:pt x="1802" y="855"/>
                  </a:lnTo>
                  <a:lnTo>
                    <a:pt x="1832" y="815"/>
                  </a:lnTo>
                  <a:lnTo>
                    <a:pt x="1844" y="792"/>
                  </a:lnTo>
                  <a:lnTo>
                    <a:pt x="1855" y="767"/>
                  </a:lnTo>
                  <a:lnTo>
                    <a:pt x="1865" y="743"/>
                  </a:lnTo>
                  <a:lnTo>
                    <a:pt x="1871" y="717"/>
                  </a:lnTo>
                  <a:lnTo>
                    <a:pt x="1873" y="690"/>
                  </a:lnTo>
                  <a:lnTo>
                    <a:pt x="1875" y="664"/>
                  </a:lnTo>
                  <a:lnTo>
                    <a:pt x="1875" y="641"/>
                  </a:lnTo>
                  <a:lnTo>
                    <a:pt x="1871" y="617"/>
                  </a:lnTo>
                  <a:lnTo>
                    <a:pt x="1859" y="571"/>
                  </a:lnTo>
                  <a:lnTo>
                    <a:pt x="1838" y="527"/>
                  </a:lnTo>
                  <a:lnTo>
                    <a:pt x="1812" y="487"/>
                  </a:lnTo>
                  <a:lnTo>
                    <a:pt x="1820" y="464"/>
                  </a:lnTo>
                  <a:lnTo>
                    <a:pt x="1826" y="441"/>
                  </a:lnTo>
                  <a:lnTo>
                    <a:pt x="1828" y="418"/>
                  </a:lnTo>
                  <a:lnTo>
                    <a:pt x="1830" y="395"/>
                  </a:lnTo>
                  <a:lnTo>
                    <a:pt x="1826" y="357"/>
                  </a:lnTo>
                  <a:lnTo>
                    <a:pt x="1818" y="322"/>
                  </a:lnTo>
                  <a:lnTo>
                    <a:pt x="1804" y="286"/>
                  </a:lnTo>
                  <a:lnTo>
                    <a:pt x="1784" y="255"/>
                  </a:lnTo>
                  <a:lnTo>
                    <a:pt x="1760" y="229"/>
                  </a:lnTo>
                  <a:lnTo>
                    <a:pt x="1730" y="204"/>
                  </a:lnTo>
                  <a:lnTo>
                    <a:pt x="1697" y="186"/>
                  </a:lnTo>
                  <a:lnTo>
                    <a:pt x="1661" y="172"/>
                  </a:lnTo>
                  <a:lnTo>
                    <a:pt x="1651" y="135"/>
                  </a:lnTo>
                  <a:lnTo>
                    <a:pt x="1635" y="104"/>
                  </a:lnTo>
                  <a:lnTo>
                    <a:pt x="1615" y="74"/>
                  </a:lnTo>
                  <a:lnTo>
                    <a:pt x="1588" y="49"/>
                  </a:lnTo>
                  <a:lnTo>
                    <a:pt x="1560" y="28"/>
                  </a:lnTo>
                  <a:lnTo>
                    <a:pt x="1526" y="13"/>
                  </a:lnTo>
                  <a:lnTo>
                    <a:pt x="1492" y="4"/>
                  </a:lnTo>
                  <a:lnTo>
                    <a:pt x="1453" y="0"/>
                  </a:lnTo>
                  <a:lnTo>
                    <a:pt x="1431" y="2"/>
                  </a:lnTo>
                  <a:lnTo>
                    <a:pt x="1409" y="6"/>
                  </a:lnTo>
                  <a:lnTo>
                    <a:pt x="1387" y="11"/>
                  </a:lnTo>
                  <a:lnTo>
                    <a:pt x="1365" y="20"/>
                  </a:lnTo>
                  <a:lnTo>
                    <a:pt x="1345" y="30"/>
                  </a:lnTo>
                  <a:lnTo>
                    <a:pt x="1326" y="42"/>
                  </a:lnTo>
                  <a:lnTo>
                    <a:pt x="1310" y="56"/>
                  </a:lnTo>
                  <a:lnTo>
                    <a:pt x="1294" y="74"/>
                  </a:lnTo>
                  <a:lnTo>
                    <a:pt x="1280" y="58"/>
                  </a:lnTo>
                  <a:lnTo>
                    <a:pt x="1264" y="44"/>
                  </a:lnTo>
                  <a:lnTo>
                    <a:pt x="1246" y="30"/>
                  </a:lnTo>
                  <a:lnTo>
                    <a:pt x="1228" y="20"/>
                  </a:lnTo>
                  <a:lnTo>
                    <a:pt x="1207" y="11"/>
                  </a:lnTo>
                  <a:lnTo>
                    <a:pt x="1185" y="6"/>
                  </a:lnTo>
                  <a:lnTo>
                    <a:pt x="1165" y="2"/>
                  </a:lnTo>
                  <a:lnTo>
                    <a:pt x="1143" y="0"/>
                  </a:lnTo>
                  <a:lnTo>
                    <a:pt x="1117" y="2"/>
                  </a:lnTo>
                  <a:lnTo>
                    <a:pt x="1091" y="7"/>
                  </a:lnTo>
                  <a:lnTo>
                    <a:pt x="1066" y="16"/>
                  </a:lnTo>
                  <a:lnTo>
                    <a:pt x="1044" y="28"/>
                  </a:lnTo>
                  <a:lnTo>
                    <a:pt x="1022" y="44"/>
                  </a:lnTo>
                  <a:lnTo>
                    <a:pt x="1004" y="62"/>
                  </a:lnTo>
                  <a:lnTo>
                    <a:pt x="988" y="81"/>
                  </a:lnTo>
                  <a:lnTo>
                    <a:pt x="974" y="104"/>
                  </a:lnTo>
                  <a:lnTo>
                    <a:pt x="974" y="107"/>
                  </a:lnTo>
                  <a:lnTo>
                    <a:pt x="957" y="93"/>
                  </a:lnTo>
                  <a:lnTo>
                    <a:pt x="939" y="79"/>
                  </a:lnTo>
                  <a:lnTo>
                    <a:pt x="919" y="69"/>
                  </a:lnTo>
                  <a:lnTo>
                    <a:pt x="899" y="60"/>
                  </a:lnTo>
                  <a:lnTo>
                    <a:pt x="879" y="51"/>
                  </a:lnTo>
                  <a:lnTo>
                    <a:pt x="857" y="46"/>
                  </a:lnTo>
                  <a:lnTo>
                    <a:pt x="835" y="44"/>
                  </a:lnTo>
                  <a:lnTo>
                    <a:pt x="812" y="42"/>
                  </a:lnTo>
                  <a:lnTo>
                    <a:pt x="780" y="44"/>
                  </a:lnTo>
                  <a:lnTo>
                    <a:pt x="750" y="49"/>
                  </a:lnTo>
                  <a:lnTo>
                    <a:pt x="720" y="60"/>
                  </a:lnTo>
                  <a:lnTo>
                    <a:pt x="691" y="74"/>
                  </a:lnTo>
                  <a:lnTo>
                    <a:pt x="667" y="92"/>
                  </a:lnTo>
                  <a:lnTo>
                    <a:pt x="643" y="113"/>
                  </a:lnTo>
                  <a:lnTo>
                    <a:pt x="623" y="137"/>
                  </a:lnTo>
                  <a:lnTo>
                    <a:pt x="607" y="164"/>
                  </a:lnTo>
                  <a:lnTo>
                    <a:pt x="607" y="165"/>
                  </a:lnTo>
                  <a:lnTo>
                    <a:pt x="572" y="148"/>
                  </a:lnTo>
                  <a:lnTo>
                    <a:pt x="536" y="135"/>
                  </a:lnTo>
                  <a:lnTo>
                    <a:pt x="496" y="128"/>
                  </a:lnTo>
                  <a:lnTo>
                    <a:pt x="458" y="125"/>
                  </a:lnTo>
                  <a:lnTo>
                    <a:pt x="427" y="127"/>
                  </a:lnTo>
                  <a:lnTo>
                    <a:pt x="399" y="130"/>
                  </a:lnTo>
                  <a:lnTo>
                    <a:pt x="371" y="139"/>
                  </a:lnTo>
                  <a:lnTo>
                    <a:pt x="345" y="148"/>
                  </a:lnTo>
                  <a:lnTo>
                    <a:pt x="319" y="160"/>
                  </a:lnTo>
                  <a:lnTo>
                    <a:pt x="294" y="176"/>
                  </a:lnTo>
                  <a:lnTo>
                    <a:pt x="272" y="192"/>
                  </a:lnTo>
                  <a:lnTo>
                    <a:pt x="252" y="211"/>
                  </a:lnTo>
                  <a:lnTo>
                    <a:pt x="232" y="232"/>
                  </a:lnTo>
                  <a:lnTo>
                    <a:pt x="216" y="255"/>
                  </a:lnTo>
                  <a:lnTo>
                    <a:pt x="202" y="278"/>
                  </a:lnTo>
                  <a:lnTo>
                    <a:pt x="187" y="304"/>
                  </a:lnTo>
                  <a:lnTo>
                    <a:pt x="179" y="330"/>
                  </a:lnTo>
                  <a:lnTo>
                    <a:pt x="171" y="358"/>
                  </a:lnTo>
                  <a:lnTo>
                    <a:pt x="167" y="387"/>
                  </a:lnTo>
                  <a:lnTo>
                    <a:pt x="165" y="416"/>
                  </a:lnTo>
                  <a:lnTo>
                    <a:pt x="167" y="437"/>
                  </a:lnTo>
                  <a:lnTo>
                    <a:pt x="167" y="457"/>
                  </a:lnTo>
                  <a:lnTo>
                    <a:pt x="169" y="455"/>
                  </a:lnTo>
                  <a:close/>
                </a:path>
              </a:pathLst>
            </a:custGeom>
            <a:grpFill/>
            <a:ln w="9525">
              <a:solidFill>
                <a:srgbClr val="000000"/>
              </a:solidFill>
              <a:round/>
              <a:headEnd/>
              <a:tailEnd/>
            </a:ln>
            <a:effectLst>
              <a:outerShdw blurRad="50800" dist="38100" dir="2700000" sx="101000" sy="101000" algn="tl" rotWithShape="0">
                <a:schemeClr val="tx1">
                  <a:lumMod val="65000"/>
                  <a:lumOff val="35000"/>
                </a:schemeClr>
              </a:outerShdw>
            </a:effectLst>
          </p:spPr>
          <p:txBody>
            <a:bodyPr/>
            <a:lstStyle/>
            <a:p>
              <a:pPr>
                <a:defRPr/>
              </a:pPr>
              <a:endParaRPr lang="en-US" dirty="0">
                <a:solidFill>
                  <a:prstClr val="black"/>
                </a:solidFill>
                <a:latin typeface="Arial" charset="0"/>
                <a:cs typeface="+mn-cs"/>
              </a:endParaRPr>
            </a:p>
          </p:txBody>
        </p:sp>
        <p:sp>
          <p:nvSpPr>
            <p:cNvPr id="47" name="Oval 35"/>
            <p:cNvSpPr>
              <a:spLocks noChangeArrowheads="1"/>
            </p:cNvSpPr>
            <p:nvPr/>
          </p:nvSpPr>
          <p:spPr bwMode="auto">
            <a:xfrm>
              <a:off x="3141" y="2058"/>
              <a:ext cx="309" cy="225"/>
            </a:xfrm>
            <a:prstGeom prst="ellipse">
              <a:avLst/>
            </a:pr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48" name="Oval 36"/>
            <p:cNvSpPr>
              <a:spLocks noChangeArrowheads="1"/>
            </p:cNvSpPr>
            <p:nvPr/>
          </p:nvSpPr>
          <p:spPr bwMode="auto">
            <a:xfrm>
              <a:off x="3043" y="2267"/>
              <a:ext cx="205" cy="149"/>
            </a:xfrm>
            <a:prstGeom prst="ellipse">
              <a:avLst/>
            </a:pr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49" name="Oval 37"/>
            <p:cNvSpPr>
              <a:spLocks noChangeArrowheads="1"/>
            </p:cNvSpPr>
            <p:nvPr/>
          </p:nvSpPr>
          <p:spPr bwMode="auto">
            <a:xfrm>
              <a:off x="3000" y="2411"/>
              <a:ext cx="101" cy="74"/>
            </a:xfrm>
            <a:prstGeom prst="ellipse">
              <a:avLst/>
            </a:pr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grpSp>
      <p:sp>
        <p:nvSpPr>
          <p:cNvPr id="51" name="Rectangle 1031"/>
          <p:cNvSpPr>
            <a:spLocks noChangeArrowheads="1"/>
          </p:cNvSpPr>
          <p:nvPr/>
        </p:nvSpPr>
        <p:spPr bwMode="auto">
          <a:xfrm>
            <a:off x="290513" y="1248129"/>
            <a:ext cx="2779712" cy="2428873"/>
          </a:xfrm>
          <a:prstGeom prst="rect">
            <a:avLst/>
          </a:prstGeom>
          <a:solidFill>
            <a:schemeClr val="bg1"/>
          </a:solidFill>
          <a:ln w="12700">
            <a:solidFill>
              <a:schemeClr val="tx1"/>
            </a:solidFill>
            <a:miter lim="800000"/>
            <a:headEnd/>
            <a:tailEnd/>
          </a:ln>
          <a:effectLst>
            <a:outerShdw dist="107763" dir="2700000" algn="ctr" rotWithShape="0">
              <a:schemeClr val="tx1">
                <a:lumMod val="65000"/>
                <a:lumOff val="35000"/>
              </a:schemeClr>
            </a:outerShdw>
          </a:effectLst>
        </p:spPr>
        <p:txBody>
          <a:bodyPr wrap="none" lIns="97332" tIns="48667" rIns="97332" bIns="48667" anchor="ctr"/>
          <a:lstStyle/>
          <a:p>
            <a:pPr eaLnBrk="0" hangingPunct="0">
              <a:spcAft>
                <a:spcPct val="96000"/>
              </a:spcAft>
              <a:defRPr/>
            </a:pPr>
            <a:endParaRPr lang="en-US" dirty="0">
              <a:ln>
                <a:solidFill>
                  <a:prstClr val="black"/>
                </a:solidFill>
              </a:ln>
              <a:solidFill>
                <a:srgbClr val="FF0000"/>
              </a:solidFill>
              <a:latin typeface="Garamond" pitchFamily="18" charset="0"/>
              <a:cs typeface="+mn-cs"/>
            </a:endParaRPr>
          </a:p>
        </p:txBody>
      </p:sp>
      <p:sp>
        <p:nvSpPr>
          <p:cNvPr id="52" name="AutoShape 1033"/>
          <p:cNvSpPr>
            <a:spLocks noChangeArrowheads="1"/>
          </p:cNvSpPr>
          <p:nvPr/>
        </p:nvSpPr>
        <p:spPr bwMode="auto">
          <a:xfrm>
            <a:off x="3246438" y="1906940"/>
            <a:ext cx="1073150" cy="847724"/>
          </a:xfrm>
          <a:prstGeom prst="rightArrow">
            <a:avLst>
              <a:gd name="adj1" fmla="val 50000"/>
              <a:gd name="adj2" fmla="val 37899"/>
            </a:avLst>
          </a:prstGeom>
          <a:solidFill>
            <a:schemeClr val="bg1"/>
          </a:solidFill>
          <a:ln w="12700">
            <a:solidFill>
              <a:schemeClr val="tx1"/>
            </a:solidFill>
            <a:miter lim="800000"/>
            <a:headEnd type="none" w="sm" len="sm"/>
            <a:tailEnd type="none" w="sm" len="sm"/>
          </a:ln>
        </p:spPr>
        <p:txBody>
          <a:bodyPr wrap="none" lIns="96661" tIns="48331" rIns="96661" bIns="48331" anchor="ctr"/>
          <a:lstStyle/>
          <a:p>
            <a:pPr>
              <a:defRPr/>
            </a:pPr>
            <a:endParaRPr lang="en-US" dirty="0">
              <a:solidFill>
                <a:srgbClr val="000000"/>
              </a:solidFill>
              <a:cs typeface="+mn-cs"/>
            </a:endParaRPr>
          </a:p>
        </p:txBody>
      </p:sp>
      <p:sp>
        <p:nvSpPr>
          <p:cNvPr id="55" name="Rectangle 37"/>
          <p:cNvSpPr>
            <a:spLocks noChangeArrowheads="1"/>
          </p:cNvSpPr>
          <p:nvPr/>
        </p:nvSpPr>
        <p:spPr bwMode="auto">
          <a:xfrm>
            <a:off x="4883150" y="1576388"/>
            <a:ext cx="3679825" cy="2108200"/>
          </a:xfrm>
          <a:prstGeom prst="rect">
            <a:avLst/>
          </a:prstGeom>
          <a:noFill/>
          <a:ln>
            <a:noFill/>
          </a:ln>
        </p:spPr>
        <p:txBody>
          <a:bodyPr lIns="91348" tIns="45674" rIns="91348" bIns="45674">
            <a:spAutoFit/>
          </a:bodyPr>
          <a:lstStyle/>
          <a:p>
            <a:pPr eaLnBrk="0" hangingPunct="0">
              <a:spcAft>
                <a:spcPct val="96000"/>
              </a:spcAft>
              <a:defRPr/>
            </a:pPr>
            <a:r>
              <a:rPr lang="en-US" sz="2100" b="1" dirty="0">
                <a:solidFill>
                  <a:srgbClr val="000000"/>
                </a:solidFill>
                <a:latin typeface="Verdana" pitchFamily="34" charset="0"/>
                <a:cs typeface="+mn-cs"/>
              </a:rPr>
              <a:t>Thoughts</a:t>
            </a:r>
            <a:br>
              <a:rPr lang="en-US" sz="2100" b="1" dirty="0">
                <a:solidFill>
                  <a:srgbClr val="000000"/>
                </a:solidFill>
                <a:latin typeface="Verdana" pitchFamily="34" charset="0"/>
                <a:cs typeface="+mn-cs"/>
              </a:rPr>
            </a:br>
            <a:r>
              <a:rPr lang="en-US" sz="2100" dirty="0">
                <a:solidFill>
                  <a:srgbClr val="000000"/>
                </a:solidFill>
                <a:latin typeface="Verdana" pitchFamily="34" charset="0"/>
                <a:cs typeface="+mn-cs"/>
              </a:rPr>
              <a:t>Your interpretations of the Activating Event; what you say to yourself in the heat of the moment</a:t>
            </a:r>
          </a:p>
        </p:txBody>
      </p:sp>
      <p:sp>
        <p:nvSpPr>
          <p:cNvPr id="56" name="Rectangle 39"/>
          <p:cNvSpPr>
            <a:spLocks noChangeArrowheads="1"/>
          </p:cNvSpPr>
          <p:nvPr/>
        </p:nvSpPr>
        <p:spPr bwMode="auto">
          <a:xfrm>
            <a:off x="290513" y="1428750"/>
            <a:ext cx="2684462" cy="1384300"/>
          </a:xfrm>
          <a:prstGeom prst="rect">
            <a:avLst/>
          </a:prstGeom>
          <a:noFill/>
          <a:ln>
            <a:noFill/>
          </a:ln>
        </p:spPr>
        <p:txBody>
          <a:bodyPr lIns="91348" tIns="45674" rIns="91348" bIns="45674">
            <a:spAutoFit/>
          </a:bodyPr>
          <a:lstStyle/>
          <a:p>
            <a:pPr eaLnBrk="0" hangingPunct="0">
              <a:spcAft>
                <a:spcPct val="96000"/>
              </a:spcAft>
              <a:defRPr/>
            </a:pPr>
            <a:r>
              <a:rPr lang="en-US" sz="2100" b="1" dirty="0">
                <a:solidFill>
                  <a:srgbClr val="000000"/>
                </a:solidFill>
                <a:latin typeface="Verdana" pitchFamily="34" charset="0"/>
                <a:cs typeface="+mn-cs"/>
              </a:rPr>
              <a:t>Activating Event</a:t>
            </a:r>
            <a:br>
              <a:rPr lang="en-US" sz="2100" b="1" dirty="0">
                <a:solidFill>
                  <a:srgbClr val="000000"/>
                </a:solidFill>
                <a:latin typeface="Verdana" pitchFamily="34" charset="0"/>
                <a:cs typeface="+mn-cs"/>
              </a:rPr>
            </a:br>
            <a:r>
              <a:rPr lang="en-US" sz="2100" dirty="0">
                <a:solidFill>
                  <a:srgbClr val="000000"/>
                </a:solidFill>
                <a:latin typeface="Verdana" pitchFamily="34" charset="0"/>
                <a:cs typeface="+mn-cs"/>
              </a:rPr>
              <a:t>The trigger: positive, negative, big or small </a:t>
            </a:r>
          </a:p>
        </p:txBody>
      </p:sp>
      <p:sp>
        <p:nvSpPr>
          <p:cNvPr id="57" name="TextBox 56"/>
          <p:cNvSpPr txBox="1">
            <a:spLocks noChangeArrowheads="1"/>
          </p:cNvSpPr>
          <p:nvPr/>
        </p:nvSpPr>
        <p:spPr bwMode="auto">
          <a:xfrm>
            <a:off x="434975" y="2863850"/>
            <a:ext cx="2540000" cy="795338"/>
          </a:xfrm>
          <a:prstGeom prst="rect">
            <a:avLst/>
          </a:prstGeom>
          <a:noFill/>
          <a:ln w="9525">
            <a:noFill/>
            <a:miter lim="800000"/>
            <a:headEnd/>
            <a:tailEnd/>
          </a:ln>
        </p:spPr>
        <p:txBody>
          <a:bodyPr lIns="86493" tIns="43247" rIns="86493" bIns="43247">
            <a:spAutoFit/>
          </a:bodyPr>
          <a:lstStyle/>
          <a:p>
            <a:pPr algn="ctr"/>
            <a:r>
              <a:rPr lang="en-US" sz="2300" b="1" dirty="0">
                <a:solidFill>
                  <a:srgbClr val="FF0000"/>
                </a:solidFill>
              </a:rPr>
              <a:t>Something that happened to you</a:t>
            </a:r>
          </a:p>
        </p:txBody>
      </p:sp>
      <p:sp>
        <p:nvSpPr>
          <p:cNvPr id="58" name="TextBox 57"/>
          <p:cNvSpPr txBox="1">
            <a:spLocks noChangeArrowheads="1"/>
          </p:cNvSpPr>
          <p:nvPr/>
        </p:nvSpPr>
        <p:spPr bwMode="auto">
          <a:xfrm>
            <a:off x="5006975" y="3495675"/>
            <a:ext cx="2249488" cy="441325"/>
          </a:xfrm>
          <a:prstGeom prst="rect">
            <a:avLst/>
          </a:prstGeom>
          <a:noFill/>
          <a:ln w="9525">
            <a:noFill/>
            <a:miter lim="800000"/>
            <a:headEnd/>
            <a:tailEnd/>
          </a:ln>
        </p:spPr>
        <p:txBody>
          <a:bodyPr lIns="86493" tIns="43247" rIns="86493" bIns="43247">
            <a:spAutoFit/>
          </a:bodyPr>
          <a:lstStyle/>
          <a:p>
            <a:pPr algn="ctr"/>
            <a:r>
              <a:rPr lang="en-US" sz="2300" b="1" dirty="0">
                <a:solidFill>
                  <a:srgbClr val="FF0000"/>
                </a:solidFill>
              </a:rPr>
              <a:t>Uncensored</a:t>
            </a:r>
          </a:p>
        </p:txBody>
      </p:sp>
      <p:grpSp>
        <p:nvGrpSpPr>
          <p:cNvPr id="59" name="Group 55"/>
          <p:cNvGrpSpPr>
            <a:grpSpLocks/>
          </p:cNvGrpSpPr>
          <p:nvPr/>
        </p:nvGrpSpPr>
        <p:grpSpPr bwMode="auto">
          <a:xfrm>
            <a:off x="4946517" y="3237400"/>
            <a:ext cx="2320925" cy="328613"/>
            <a:chOff x="304800" y="3733800"/>
            <a:chExt cx="2438400" cy="304800"/>
          </a:xfrm>
        </p:grpSpPr>
        <p:cxnSp>
          <p:nvCxnSpPr>
            <p:cNvPr id="60" name="Straight Connector 59"/>
            <p:cNvCxnSpPr/>
            <p:nvPr/>
          </p:nvCxnSpPr>
          <p:spPr>
            <a:xfrm>
              <a:off x="1218783" y="3733800"/>
              <a:ext cx="15244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04800" y="4038600"/>
              <a:ext cx="12959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2" name="Rectangle 1026"/>
          <p:cNvSpPr>
            <a:spLocks noChangeArrowheads="1"/>
          </p:cNvSpPr>
          <p:nvPr/>
        </p:nvSpPr>
        <p:spPr bwMode="auto">
          <a:xfrm>
            <a:off x="3629025" y="4770348"/>
            <a:ext cx="4064000" cy="1589087"/>
          </a:xfrm>
          <a:prstGeom prst="rect">
            <a:avLst/>
          </a:prstGeom>
          <a:solidFill>
            <a:schemeClr val="bg1"/>
          </a:solidFill>
          <a:ln w="12700">
            <a:solidFill>
              <a:schemeClr val="tx1"/>
            </a:solidFill>
            <a:miter lim="800000"/>
            <a:headEnd/>
            <a:tailEnd/>
          </a:ln>
          <a:effectLst>
            <a:outerShdw dist="107763" dir="2700000" algn="ctr" rotWithShape="0">
              <a:schemeClr val="tx1">
                <a:lumMod val="65000"/>
                <a:lumOff val="35000"/>
              </a:schemeClr>
            </a:outerShdw>
          </a:effectLst>
        </p:spPr>
        <p:txBody>
          <a:bodyPr wrap="none" lIns="97332" tIns="48667" rIns="97332" bIns="48667" anchor="ctr"/>
          <a:lstStyle/>
          <a:p>
            <a:pPr eaLnBrk="0" hangingPunct="0">
              <a:spcAft>
                <a:spcPct val="96000"/>
              </a:spcAft>
              <a:defRPr/>
            </a:pPr>
            <a:endParaRPr lang="en-US" dirty="0">
              <a:solidFill>
                <a:prstClr val="black"/>
              </a:solidFill>
              <a:latin typeface="Garamond" pitchFamily="18" charset="0"/>
              <a:cs typeface="+mn-cs"/>
            </a:endParaRPr>
          </a:p>
        </p:txBody>
      </p:sp>
      <p:sp>
        <p:nvSpPr>
          <p:cNvPr id="63" name="Rectangle 3"/>
          <p:cNvSpPr txBox="1">
            <a:spLocks noChangeArrowheads="1"/>
          </p:cNvSpPr>
          <p:nvPr/>
        </p:nvSpPr>
        <p:spPr bwMode="auto">
          <a:xfrm>
            <a:off x="3629025" y="4860558"/>
            <a:ext cx="3409950" cy="1412875"/>
          </a:xfrm>
          <a:prstGeom prst="rect">
            <a:avLst/>
          </a:prstGeom>
          <a:noFill/>
          <a:ln w="9525">
            <a:noFill/>
            <a:miter lim="800000"/>
            <a:headEnd/>
            <a:tailEnd/>
          </a:ln>
        </p:spPr>
        <p:txBody>
          <a:bodyPr lIns="91829" tIns="45915" rIns="91829" bIns="45915"/>
          <a:lstStyle/>
          <a:p>
            <a:pPr marL="341985" indent="-341985" eaLnBrk="0" hangingPunct="0">
              <a:spcBef>
                <a:spcPct val="20000"/>
              </a:spcBef>
              <a:buClr>
                <a:srgbClr val="000099"/>
              </a:buClr>
              <a:buSzPct val="65000"/>
              <a:defRPr/>
            </a:pPr>
            <a:r>
              <a:rPr lang="en-US" sz="2100" b="1" kern="0" dirty="0">
                <a:solidFill>
                  <a:prstClr val="black"/>
                </a:solidFill>
                <a:latin typeface="Verdana"/>
                <a:cs typeface="+mn-cs"/>
              </a:rPr>
              <a:t>Consequences: ER</a:t>
            </a:r>
          </a:p>
          <a:p>
            <a:pPr marL="341985" indent="-341985" eaLnBrk="0" hangingPunct="0">
              <a:spcBef>
                <a:spcPct val="20000"/>
              </a:spcBef>
              <a:buClr>
                <a:srgbClr val="000099"/>
              </a:buClr>
              <a:buSzPct val="65000"/>
              <a:defRPr/>
            </a:pPr>
            <a:r>
              <a:rPr lang="en-US" sz="2100" b="1" kern="0" dirty="0">
                <a:solidFill>
                  <a:prstClr val="black"/>
                </a:solidFill>
                <a:latin typeface="Verdana"/>
                <a:cs typeface="+mn-cs"/>
              </a:rPr>
              <a:t>E: </a:t>
            </a:r>
            <a:r>
              <a:rPr lang="en-US" sz="2100" b="1" kern="0" dirty="0">
                <a:solidFill>
                  <a:prstClr val="black"/>
                </a:solidFill>
                <a:latin typeface="Verdana"/>
              </a:rPr>
              <a:t> </a:t>
            </a:r>
            <a:r>
              <a:rPr lang="en-US" sz="2100" kern="0" dirty="0">
                <a:solidFill>
                  <a:prstClr val="black"/>
                </a:solidFill>
                <a:latin typeface="Verdana"/>
              </a:rPr>
              <a:t>Emotions</a:t>
            </a:r>
            <a:endParaRPr lang="en-US" sz="2100" kern="0" dirty="0">
              <a:solidFill>
                <a:prstClr val="black"/>
              </a:solidFill>
              <a:latin typeface="Verdana"/>
              <a:cs typeface="+mn-cs"/>
            </a:endParaRPr>
          </a:p>
          <a:p>
            <a:pPr marL="341985" indent="-341985" eaLnBrk="0" hangingPunct="0">
              <a:spcBef>
                <a:spcPct val="20000"/>
              </a:spcBef>
              <a:buClr>
                <a:srgbClr val="000099"/>
              </a:buClr>
              <a:buSzPct val="65000"/>
              <a:defRPr/>
            </a:pPr>
            <a:endParaRPr lang="en-US" sz="800" kern="0" dirty="0">
              <a:solidFill>
                <a:prstClr val="black"/>
              </a:solidFill>
              <a:latin typeface="Verdana"/>
              <a:cs typeface="+mn-cs"/>
            </a:endParaRPr>
          </a:p>
          <a:p>
            <a:pPr marL="341985" indent="-341985" eaLnBrk="0" hangingPunct="0">
              <a:spcBef>
                <a:spcPct val="20000"/>
              </a:spcBef>
              <a:buClr>
                <a:srgbClr val="000099"/>
              </a:buClr>
              <a:buSzPct val="65000"/>
              <a:defRPr/>
            </a:pPr>
            <a:r>
              <a:rPr lang="en-US" sz="2100" b="1" kern="0" dirty="0">
                <a:solidFill>
                  <a:prstClr val="black"/>
                </a:solidFill>
                <a:latin typeface="Verdana"/>
                <a:cs typeface="+mn-cs"/>
              </a:rPr>
              <a:t>R: </a:t>
            </a:r>
            <a:r>
              <a:rPr lang="en-US" sz="2100" kern="0" dirty="0">
                <a:solidFill>
                  <a:prstClr val="black"/>
                </a:solidFill>
                <a:latin typeface="Verdana"/>
              </a:rPr>
              <a:t>Reactions</a:t>
            </a:r>
          </a:p>
          <a:p>
            <a:pPr marL="341985" indent="-341985" eaLnBrk="0" hangingPunct="0">
              <a:spcBef>
                <a:spcPct val="20000"/>
              </a:spcBef>
              <a:buClr>
                <a:srgbClr val="000099"/>
              </a:buClr>
              <a:buSzPct val="65000"/>
              <a:defRPr/>
            </a:pPr>
            <a:endParaRPr lang="en-US" sz="2300" kern="0" dirty="0">
              <a:solidFill>
                <a:prstClr val="black"/>
              </a:solidFill>
              <a:latin typeface="Verdana"/>
              <a:cs typeface="+mn-cs"/>
            </a:endParaRPr>
          </a:p>
          <a:p>
            <a:pPr marL="341985" indent="-341985" eaLnBrk="0" hangingPunct="0">
              <a:spcBef>
                <a:spcPct val="20000"/>
              </a:spcBef>
              <a:buClr>
                <a:srgbClr val="000099"/>
              </a:buClr>
              <a:buSzPct val="65000"/>
              <a:defRPr/>
            </a:pPr>
            <a:endParaRPr lang="en-US" sz="2300" kern="0" dirty="0">
              <a:solidFill>
                <a:prstClr val="black"/>
              </a:solidFill>
              <a:latin typeface="Verdana"/>
              <a:cs typeface="+mn-cs"/>
            </a:endParaRPr>
          </a:p>
        </p:txBody>
      </p:sp>
      <p:sp>
        <p:nvSpPr>
          <p:cNvPr id="64" name="TextBox 63"/>
          <p:cNvSpPr txBox="1">
            <a:spLocks noChangeArrowheads="1"/>
          </p:cNvSpPr>
          <p:nvPr/>
        </p:nvSpPr>
        <p:spPr bwMode="auto">
          <a:xfrm>
            <a:off x="5623303" y="5192097"/>
            <a:ext cx="3482975" cy="979891"/>
          </a:xfrm>
          <a:prstGeom prst="rect">
            <a:avLst/>
          </a:prstGeom>
          <a:noFill/>
          <a:ln w="9525">
            <a:noFill/>
            <a:miter lim="800000"/>
            <a:headEnd/>
            <a:tailEnd/>
          </a:ln>
        </p:spPr>
        <p:txBody>
          <a:bodyPr lIns="86493" tIns="43247" rIns="86493" bIns="43247">
            <a:spAutoFit/>
          </a:bodyPr>
          <a:lstStyle/>
          <a:p>
            <a:r>
              <a:rPr lang="en-US" sz="2300" b="1" dirty="0">
                <a:solidFill>
                  <a:srgbClr val="FF0000"/>
                </a:solidFill>
              </a:rPr>
              <a:t>What you feel</a:t>
            </a:r>
          </a:p>
          <a:p>
            <a:endParaRPr lang="en-US" sz="1200" b="1" dirty="0">
              <a:solidFill>
                <a:srgbClr val="FF0000"/>
              </a:solidFill>
            </a:endParaRPr>
          </a:p>
          <a:p>
            <a:r>
              <a:rPr lang="en-US" sz="2300" b="1" dirty="0">
                <a:solidFill>
                  <a:srgbClr val="FF0000"/>
                </a:solidFill>
              </a:rPr>
              <a:t>What you do</a:t>
            </a:r>
          </a:p>
        </p:txBody>
      </p:sp>
      <p:sp>
        <p:nvSpPr>
          <p:cNvPr id="65" name="TextBox 64"/>
          <p:cNvSpPr txBox="1">
            <a:spLocks noChangeArrowheads="1"/>
          </p:cNvSpPr>
          <p:nvPr/>
        </p:nvSpPr>
        <p:spPr bwMode="auto">
          <a:xfrm>
            <a:off x="5936129" y="3958014"/>
            <a:ext cx="2974975" cy="1087437"/>
          </a:xfrm>
          <a:prstGeom prst="rect">
            <a:avLst/>
          </a:prstGeom>
          <a:noFill/>
          <a:ln w="9525">
            <a:noFill/>
            <a:miter lim="800000"/>
            <a:headEnd/>
            <a:tailEnd/>
          </a:ln>
        </p:spPr>
        <p:txBody>
          <a:bodyPr lIns="86493" tIns="43247" rIns="86493" bIns="43247">
            <a:spAutoFit/>
          </a:bodyPr>
          <a:lstStyle/>
          <a:p>
            <a:pPr algn="ctr"/>
            <a:r>
              <a:rPr lang="en-US" sz="2100" b="1" dirty="0">
                <a:solidFill>
                  <a:srgbClr val="FF0000"/>
                </a:solidFill>
              </a:rPr>
              <a:t>THOUGHTS </a:t>
            </a:r>
          </a:p>
          <a:p>
            <a:pPr algn="ctr"/>
            <a:r>
              <a:rPr lang="en-US" sz="2100" b="1" dirty="0">
                <a:solidFill>
                  <a:srgbClr val="FF0000"/>
                </a:solidFill>
              </a:rPr>
              <a:t>DRIVE</a:t>
            </a:r>
          </a:p>
          <a:p>
            <a:pPr algn="ctr"/>
            <a:r>
              <a:rPr lang="en-US" sz="2100" b="1" dirty="0">
                <a:solidFill>
                  <a:srgbClr val="FF0000"/>
                </a:solidFill>
              </a:rPr>
              <a:t>CONSEQUENCES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allAtOnce"/>
      <p:bldP spid="56" grpId="0"/>
      <p:bldP spid="57" grpId="0"/>
      <p:bldP spid="58" grpId="0"/>
      <p:bldP spid="63" grpId="0"/>
      <p:bldP spid="6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a:xfrm>
            <a:off x="8211408" y="6410942"/>
            <a:ext cx="762000" cy="365125"/>
          </a:xfrm>
        </p:spPr>
        <p:txBody>
          <a:bodyPr/>
          <a:lstStyle/>
          <a:p>
            <a:pPr>
              <a:defRPr/>
            </a:pPr>
            <a:fld id="{7E7E3068-A7A2-4196-AE60-86FCE2AFB744}" type="slidenum">
              <a:rPr lang="en-US" smtClean="0"/>
              <a:pPr>
                <a:defRPr/>
              </a:pPr>
              <a:t>39</a:t>
            </a:fld>
            <a:endParaRPr lang="en-US" dirty="0"/>
          </a:p>
        </p:txBody>
      </p:sp>
      <p:pic>
        <p:nvPicPr>
          <p:cNvPr id="17418" name="Picture 37" descr="ATC.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24" name="Title 35"/>
          <p:cNvSpPr txBox="1">
            <a:spLocks/>
          </p:cNvSpPr>
          <p:nvPr/>
        </p:nvSpPr>
        <p:spPr bwMode="auto">
          <a:xfrm>
            <a:off x="-17463" y="-17463"/>
            <a:ext cx="9144001" cy="1066801"/>
          </a:xfrm>
          <a:prstGeom prst="rect">
            <a:avLst/>
          </a:prstGeom>
          <a:noFill/>
          <a:ln w="9525">
            <a:noFill/>
            <a:miter lim="800000"/>
            <a:headEnd/>
            <a:tailEnd/>
          </a:ln>
        </p:spPr>
        <p:txBody>
          <a:bodyPr lIns="91284" tIns="45642" rIns="91284" bIns="45642" anchor="ctr"/>
          <a:lstStyle/>
          <a:p>
            <a:pPr algn="ctr" eaLnBrk="0" hangingPunct="0">
              <a:defRPr/>
            </a:pPr>
            <a:r>
              <a:rPr lang="en-US" altLang="en-US" sz="2400" b="1" dirty="0">
                <a:solidFill>
                  <a:schemeClr val="bg1"/>
                </a:solidFill>
                <a:latin typeface="Verdana" pitchFamily="34" charset="0"/>
                <a:ea typeface="+mj-ea"/>
                <a:cs typeface="+mj-cs"/>
              </a:rPr>
              <a:t>ATC Example</a:t>
            </a:r>
          </a:p>
        </p:txBody>
      </p:sp>
      <p:sp>
        <p:nvSpPr>
          <p:cNvPr id="27" name="Rectangle 2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28" name="Freeform 1034"/>
          <p:cNvSpPr>
            <a:spLocks/>
          </p:cNvSpPr>
          <p:nvPr/>
        </p:nvSpPr>
        <p:spPr bwMode="auto">
          <a:xfrm>
            <a:off x="7837488" y="3571875"/>
            <a:ext cx="1016000" cy="2428875"/>
          </a:xfrm>
          <a:custGeom>
            <a:avLst/>
            <a:gdLst>
              <a:gd name="T0" fmla="*/ 2147483647 w 570"/>
              <a:gd name="T1" fmla="*/ 2147483647 h 1447"/>
              <a:gd name="T2" fmla="*/ 2147483647 w 570"/>
              <a:gd name="T3" fmla="*/ 2147483647 h 1447"/>
              <a:gd name="T4" fmla="*/ 2147483647 w 570"/>
              <a:gd name="T5" fmla="*/ 2147483647 h 1447"/>
              <a:gd name="T6" fmla="*/ 2147483647 w 570"/>
              <a:gd name="T7" fmla="*/ 2147483647 h 1447"/>
              <a:gd name="T8" fmla="*/ 2147483647 w 570"/>
              <a:gd name="T9" fmla="*/ 2147483647 h 1447"/>
              <a:gd name="T10" fmla="*/ 2147483647 w 570"/>
              <a:gd name="T11" fmla="*/ 2147483647 h 1447"/>
              <a:gd name="T12" fmla="*/ 2147483647 w 570"/>
              <a:gd name="T13" fmla="*/ 2147483647 h 1447"/>
              <a:gd name="T14" fmla="*/ 2147483647 w 570"/>
              <a:gd name="T15" fmla="*/ 2147483647 h 1447"/>
              <a:gd name="T16" fmla="*/ 2147483647 w 570"/>
              <a:gd name="T17" fmla="*/ 2147483647 h 1447"/>
              <a:gd name="T18" fmla="*/ 2147483647 w 570"/>
              <a:gd name="T19" fmla="*/ 2147483647 h 1447"/>
              <a:gd name="T20" fmla="*/ 2147483647 w 570"/>
              <a:gd name="T21" fmla="*/ 2147483647 h 1447"/>
              <a:gd name="T22" fmla="*/ 2147483647 w 570"/>
              <a:gd name="T23" fmla="*/ 2147483647 h 1447"/>
              <a:gd name="T24" fmla="*/ 2147483647 w 570"/>
              <a:gd name="T25" fmla="*/ 2147483647 h 1447"/>
              <a:gd name="T26" fmla="*/ 2147483647 w 570"/>
              <a:gd name="T27" fmla="*/ 2147483647 h 1447"/>
              <a:gd name="T28" fmla="*/ 2147483647 w 570"/>
              <a:gd name="T29" fmla="*/ 2147483647 h 1447"/>
              <a:gd name="T30" fmla="*/ 2147483647 w 570"/>
              <a:gd name="T31" fmla="*/ 2147483647 h 1447"/>
              <a:gd name="T32" fmla="*/ 2147483647 w 570"/>
              <a:gd name="T33" fmla="*/ 2147483647 h 1447"/>
              <a:gd name="T34" fmla="*/ 0 w 570"/>
              <a:gd name="T35" fmla="*/ 2147483647 h 1447"/>
              <a:gd name="T36" fmla="*/ 2147483647 w 570"/>
              <a:gd name="T37" fmla="*/ 2147483647 h 1447"/>
              <a:gd name="T38" fmla="*/ 2147483647 w 570"/>
              <a:gd name="T39" fmla="*/ 2147483647 h 1447"/>
              <a:gd name="T40" fmla="*/ 2147483647 w 570"/>
              <a:gd name="T41" fmla="*/ 2147483647 h 1447"/>
              <a:gd name="T42" fmla="*/ 2147483647 w 570"/>
              <a:gd name="T43" fmla="*/ 2147483647 h 1447"/>
              <a:gd name="T44" fmla="*/ 2147483647 w 570"/>
              <a:gd name="T45" fmla="*/ 2147483647 h 1447"/>
              <a:gd name="T46" fmla="*/ 2147483647 w 570"/>
              <a:gd name="T47" fmla="*/ 2147483647 h 1447"/>
              <a:gd name="T48" fmla="*/ 2147483647 w 570"/>
              <a:gd name="T49" fmla="*/ 2147483647 h 1447"/>
              <a:gd name="T50" fmla="*/ 2147483647 w 570"/>
              <a:gd name="T51" fmla="*/ 2147483647 h 1447"/>
              <a:gd name="T52" fmla="*/ 2147483647 w 570"/>
              <a:gd name="T53" fmla="*/ 2147483647 h 1447"/>
              <a:gd name="T54" fmla="*/ 2147483647 w 570"/>
              <a:gd name="T55" fmla="*/ 2147483647 h 1447"/>
              <a:gd name="T56" fmla="*/ 2147483647 w 570"/>
              <a:gd name="T57" fmla="*/ 2147483647 h 1447"/>
              <a:gd name="T58" fmla="*/ 2147483647 w 570"/>
              <a:gd name="T59" fmla="*/ 2147483647 h 1447"/>
              <a:gd name="T60" fmla="*/ 2147483647 w 570"/>
              <a:gd name="T61" fmla="*/ 2147483647 h 1447"/>
              <a:gd name="T62" fmla="*/ 0 w 570"/>
              <a:gd name="T63" fmla="*/ 2147483647 h 14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0"/>
              <a:gd name="T97" fmla="*/ 0 h 1447"/>
              <a:gd name="T98" fmla="*/ 570 w 570"/>
              <a:gd name="T99" fmla="*/ 1447 h 14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0" h="1447">
                <a:moveTo>
                  <a:pt x="0" y="0"/>
                </a:moveTo>
                <a:lnTo>
                  <a:pt x="59" y="2"/>
                </a:lnTo>
                <a:lnTo>
                  <a:pt x="116" y="10"/>
                </a:lnTo>
                <a:lnTo>
                  <a:pt x="169" y="24"/>
                </a:lnTo>
                <a:lnTo>
                  <a:pt x="222" y="42"/>
                </a:lnTo>
                <a:lnTo>
                  <a:pt x="272" y="63"/>
                </a:lnTo>
                <a:lnTo>
                  <a:pt x="319" y="89"/>
                </a:lnTo>
                <a:lnTo>
                  <a:pt x="363" y="118"/>
                </a:lnTo>
                <a:lnTo>
                  <a:pt x="403" y="152"/>
                </a:lnTo>
                <a:lnTo>
                  <a:pt x="441" y="187"/>
                </a:lnTo>
                <a:lnTo>
                  <a:pt x="473" y="227"/>
                </a:lnTo>
                <a:lnTo>
                  <a:pt x="502" y="270"/>
                </a:lnTo>
                <a:lnTo>
                  <a:pt x="526" y="315"/>
                </a:lnTo>
                <a:lnTo>
                  <a:pt x="545" y="362"/>
                </a:lnTo>
                <a:lnTo>
                  <a:pt x="559" y="412"/>
                </a:lnTo>
                <a:lnTo>
                  <a:pt x="566" y="463"/>
                </a:lnTo>
                <a:lnTo>
                  <a:pt x="570" y="516"/>
                </a:lnTo>
                <a:lnTo>
                  <a:pt x="570" y="811"/>
                </a:lnTo>
                <a:lnTo>
                  <a:pt x="568" y="853"/>
                </a:lnTo>
                <a:lnTo>
                  <a:pt x="563" y="892"/>
                </a:lnTo>
                <a:lnTo>
                  <a:pt x="555" y="931"/>
                </a:lnTo>
                <a:lnTo>
                  <a:pt x="544" y="971"/>
                </a:lnTo>
                <a:lnTo>
                  <a:pt x="528" y="1008"/>
                </a:lnTo>
                <a:lnTo>
                  <a:pt x="509" y="1043"/>
                </a:lnTo>
                <a:lnTo>
                  <a:pt x="488" y="1077"/>
                </a:lnTo>
                <a:lnTo>
                  <a:pt x="466" y="1110"/>
                </a:lnTo>
                <a:lnTo>
                  <a:pt x="439" y="1142"/>
                </a:lnTo>
                <a:lnTo>
                  <a:pt x="411" y="1171"/>
                </a:lnTo>
                <a:lnTo>
                  <a:pt x="380" y="1199"/>
                </a:lnTo>
                <a:lnTo>
                  <a:pt x="346" y="1223"/>
                </a:lnTo>
                <a:lnTo>
                  <a:pt x="310" y="1246"/>
                </a:lnTo>
                <a:lnTo>
                  <a:pt x="272" y="1266"/>
                </a:lnTo>
                <a:lnTo>
                  <a:pt x="232" y="1284"/>
                </a:lnTo>
                <a:lnTo>
                  <a:pt x="190" y="1299"/>
                </a:lnTo>
                <a:lnTo>
                  <a:pt x="190" y="1447"/>
                </a:lnTo>
                <a:lnTo>
                  <a:pt x="0" y="1181"/>
                </a:lnTo>
                <a:lnTo>
                  <a:pt x="190" y="856"/>
                </a:lnTo>
                <a:lnTo>
                  <a:pt x="190" y="1004"/>
                </a:lnTo>
                <a:lnTo>
                  <a:pt x="253" y="980"/>
                </a:lnTo>
                <a:lnTo>
                  <a:pt x="310" y="951"/>
                </a:lnTo>
                <a:lnTo>
                  <a:pt x="365" y="914"/>
                </a:lnTo>
                <a:lnTo>
                  <a:pt x="412" y="872"/>
                </a:lnTo>
                <a:lnTo>
                  <a:pt x="456" y="827"/>
                </a:lnTo>
                <a:lnTo>
                  <a:pt x="492" y="776"/>
                </a:lnTo>
                <a:lnTo>
                  <a:pt x="523" y="723"/>
                </a:lnTo>
                <a:lnTo>
                  <a:pt x="534" y="693"/>
                </a:lnTo>
                <a:lnTo>
                  <a:pt x="545" y="664"/>
                </a:lnTo>
                <a:lnTo>
                  <a:pt x="530" y="624"/>
                </a:lnTo>
                <a:lnTo>
                  <a:pt x="511" y="585"/>
                </a:lnTo>
                <a:lnTo>
                  <a:pt x="490" y="549"/>
                </a:lnTo>
                <a:lnTo>
                  <a:pt x="466" y="514"/>
                </a:lnTo>
                <a:lnTo>
                  <a:pt x="437" y="481"/>
                </a:lnTo>
                <a:lnTo>
                  <a:pt x="409" y="451"/>
                </a:lnTo>
                <a:lnTo>
                  <a:pt x="374" y="423"/>
                </a:lnTo>
                <a:lnTo>
                  <a:pt x="340" y="398"/>
                </a:lnTo>
                <a:lnTo>
                  <a:pt x="304" y="374"/>
                </a:lnTo>
                <a:lnTo>
                  <a:pt x="264" y="355"/>
                </a:lnTo>
                <a:lnTo>
                  <a:pt x="224" y="337"/>
                </a:lnTo>
                <a:lnTo>
                  <a:pt x="182" y="323"/>
                </a:lnTo>
                <a:lnTo>
                  <a:pt x="139" y="311"/>
                </a:lnTo>
                <a:lnTo>
                  <a:pt x="93" y="303"/>
                </a:lnTo>
                <a:lnTo>
                  <a:pt x="48" y="298"/>
                </a:lnTo>
                <a:lnTo>
                  <a:pt x="0" y="296"/>
                </a:lnTo>
                <a:lnTo>
                  <a:pt x="0" y="0"/>
                </a:lnTo>
                <a:close/>
              </a:path>
            </a:pathLst>
          </a:custGeom>
          <a:solidFill>
            <a:srgbClr val="808080"/>
          </a:solidFill>
          <a:ln>
            <a:noFill/>
          </a:ln>
        </p:spPr>
        <p:txBody>
          <a:bodyPr lIns="91192" tIns="45597" rIns="91192" bIns="45597"/>
          <a:lstStyle/>
          <a:p>
            <a:pPr>
              <a:defRPr/>
            </a:pPr>
            <a:endParaRPr lang="en-US" dirty="0">
              <a:solidFill>
                <a:prstClr val="black"/>
              </a:solidFill>
              <a:cs typeface="+mn-cs"/>
            </a:endParaRPr>
          </a:p>
        </p:txBody>
      </p:sp>
      <p:sp>
        <p:nvSpPr>
          <p:cNvPr id="29" name="Freeform 1035"/>
          <p:cNvSpPr>
            <a:spLocks/>
          </p:cNvSpPr>
          <p:nvPr/>
        </p:nvSpPr>
        <p:spPr bwMode="auto">
          <a:xfrm>
            <a:off x="7881938" y="3500438"/>
            <a:ext cx="971550" cy="2428875"/>
          </a:xfrm>
          <a:custGeom>
            <a:avLst/>
            <a:gdLst>
              <a:gd name="T0" fmla="*/ 2147483647 w 570"/>
              <a:gd name="T1" fmla="*/ 2147483647 h 1446"/>
              <a:gd name="T2" fmla="*/ 2147483647 w 570"/>
              <a:gd name="T3" fmla="*/ 2147483647 h 1446"/>
              <a:gd name="T4" fmla="*/ 2147483647 w 570"/>
              <a:gd name="T5" fmla="*/ 2147483647 h 1446"/>
              <a:gd name="T6" fmla="*/ 2147483647 w 570"/>
              <a:gd name="T7" fmla="*/ 2147483647 h 1446"/>
              <a:gd name="T8" fmla="*/ 2147483647 w 570"/>
              <a:gd name="T9" fmla="*/ 2147483647 h 1446"/>
              <a:gd name="T10" fmla="*/ 2147483647 w 570"/>
              <a:gd name="T11" fmla="*/ 2147483647 h 1446"/>
              <a:gd name="T12" fmla="*/ 2147483647 w 570"/>
              <a:gd name="T13" fmla="*/ 2147483647 h 1446"/>
              <a:gd name="T14" fmla="*/ 2147483647 w 570"/>
              <a:gd name="T15" fmla="*/ 2147483647 h 1446"/>
              <a:gd name="T16" fmla="*/ 2147483647 w 570"/>
              <a:gd name="T17" fmla="*/ 2147483647 h 1446"/>
              <a:gd name="T18" fmla="*/ 2147483647 w 570"/>
              <a:gd name="T19" fmla="*/ 2147483647 h 1446"/>
              <a:gd name="T20" fmla="*/ 2147483647 w 570"/>
              <a:gd name="T21" fmla="*/ 2147483647 h 1446"/>
              <a:gd name="T22" fmla="*/ 2147483647 w 570"/>
              <a:gd name="T23" fmla="*/ 2147483647 h 1446"/>
              <a:gd name="T24" fmla="*/ 2147483647 w 570"/>
              <a:gd name="T25" fmla="*/ 2147483647 h 1446"/>
              <a:gd name="T26" fmla="*/ 2147483647 w 570"/>
              <a:gd name="T27" fmla="*/ 2147483647 h 1446"/>
              <a:gd name="T28" fmla="*/ 2147483647 w 570"/>
              <a:gd name="T29" fmla="*/ 2147483647 h 1446"/>
              <a:gd name="T30" fmla="*/ 2147483647 w 570"/>
              <a:gd name="T31" fmla="*/ 2147483647 h 1446"/>
              <a:gd name="T32" fmla="*/ 2147483647 w 570"/>
              <a:gd name="T33" fmla="*/ 2147483647 h 1446"/>
              <a:gd name="T34" fmla="*/ 0 w 570"/>
              <a:gd name="T35" fmla="*/ 2147483647 h 1446"/>
              <a:gd name="T36" fmla="*/ 2147483647 w 570"/>
              <a:gd name="T37" fmla="*/ 2147483647 h 1446"/>
              <a:gd name="T38" fmla="*/ 2147483647 w 570"/>
              <a:gd name="T39" fmla="*/ 2147483647 h 1446"/>
              <a:gd name="T40" fmla="*/ 2147483647 w 570"/>
              <a:gd name="T41" fmla="*/ 2147483647 h 1446"/>
              <a:gd name="T42" fmla="*/ 2147483647 w 570"/>
              <a:gd name="T43" fmla="*/ 2147483647 h 1446"/>
              <a:gd name="T44" fmla="*/ 2147483647 w 570"/>
              <a:gd name="T45" fmla="*/ 2147483647 h 1446"/>
              <a:gd name="T46" fmla="*/ 2147483647 w 570"/>
              <a:gd name="T47" fmla="*/ 2147483647 h 1446"/>
              <a:gd name="T48" fmla="*/ 2147483647 w 570"/>
              <a:gd name="T49" fmla="*/ 2147483647 h 1446"/>
              <a:gd name="T50" fmla="*/ 2147483647 w 570"/>
              <a:gd name="T51" fmla="*/ 2147483647 h 1446"/>
              <a:gd name="T52" fmla="*/ 2147483647 w 570"/>
              <a:gd name="T53" fmla="*/ 2147483647 h 1446"/>
              <a:gd name="T54" fmla="*/ 2147483647 w 570"/>
              <a:gd name="T55" fmla="*/ 2147483647 h 1446"/>
              <a:gd name="T56" fmla="*/ 2147483647 w 570"/>
              <a:gd name="T57" fmla="*/ 2147483647 h 1446"/>
              <a:gd name="T58" fmla="*/ 2147483647 w 570"/>
              <a:gd name="T59" fmla="*/ 2147483647 h 1446"/>
              <a:gd name="T60" fmla="*/ 2147483647 w 570"/>
              <a:gd name="T61" fmla="*/ 2147483647 h 1446"/>
              <a:gd name="T62" fmla="*/ 0 w 570"/>
              <a:gd name="T63" fmla="*/ 2147483647 h 14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0"/>
              <a:gd name="T97" fmla="*/ 0 h 1446"/>
              <a:gd name="T98" fmla="*/ 570 w 570"/>
              <a:gd name="T99" fmla="*/ 1446 h 14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0" h="1446">
                <a:moveTo>
                  <a:pt x="0" y="0"/>
                </a:moveTo>
                <a:lnTo>
                  <a:pt x="59" y="2"/>
                </a:lnTo>
                <a:lnTo>
                  <a:pt x="114" y="9"/>
                </a:lnTo>
                <a:lnTo>
                  <a:pt x="169" y="23"/>
                </a:lnTo>
                <a:lnTo>
                  <a:pt x="222" y="41"/>
                </a:lnTo>
                <a:lnTo>
                  <a:pt x="272" y="63"/>
                </a:lnTo>
                <a:lnTo>
                  <a:pt x="317" y="88"/>
                </a:lnTo>
                <a:lnTo>
                  <a:pt x="363" y="118"/>
                </a:lnTo>
                <a:lnTo>
                  <a:pt x="403" y="151"/>
                </a:lnTo>
                <a:lnTo>
                  <a:pt x="439" y="187"/>
                </a:lnTo>
                <a:lnTo>
                  <a:pt x="473" y="226"/>
                </a:lnTo>
                <a:lnTo>
                  <a:pt x="502" y="269"/>
                </a:lnTo>
                <a:lnTo>
                  <a:pt x="524" y="315"/>
                </a:lnTo>
                <a:lnTo>
                  <a:pt x="543" y="362"/>
                </a:lnTo>
                <a:lnTo>
                  <a:pt x="559" y="411"/>
                </a:lnTo>
                <a:lnTo>
                  <a:pt x="566" y="462"/>
                </a:lnTo>
                <a:lnTo>
                  <a:pt x="570" y="515"/>
                </a:lnTo>
                <a:lnTo>
                  <a:pt x="570" y="810"/>
                </a:lnTo>
                <a:lnTo>
                  <a:pt x="568" y="852"/>
                </a:lnTo>
                <a:lnTo>
                  <a:pt x="562" y="891"/>
                </a:lnTo>
                <a:lnTo>
                  <a:pt x="555" y="930"/>
                </a:lnTo>
                <a:lnTo>
                  <a:pt x="543" y="968"/>
                </a:lnTo>
                <a:lnTo>
                  <a:pt x="528" y="1005"/>
                </a:lnTo>
                <a:lnTo>
                  <a:pt x="509" y="1043"/>
                </a:lnTo>
                <a:lnTo>
                  <a:pt x="488" y="1076"/>
                </a:lnTo>
                <a:lnTo>
                  <a:pt x="465" y="1110"/>
                </a:lnTo>
                <a:lnTo>
                  <a:pt x="439" y="1141"/>
                </a:lnTo>
                <a:lnTo>
                  <a:pt x="410" y="1171"/>
                </a:lnTo>
                <a:lnTo>
                  <a:pt x="378" y="1196"/>
                </a:lnTo>
                <a:lnTo>
                  <a:pt x="344" y="1222"/>
                </a:lnTo>
                <a:lnTo>
                  <a:pt x="310" y="1245"/>
                </a:lnTo>
                <a:lnTo>
                  <a:pt x="272" y="1265"/>
                </a:lnTo>
                <a:lnTo>
                  <a:pt x="232" y="1283"/>
                </a:lnTo>
                <a:lnTo>
                  <a:pt x="190" y="1299"/>
                </a:lnTo>
                <a:lnTo>
                  <a:pt x="190" y="1446"/>
                </a:lnTo>
                <a:lnTo>
                  <a:pt x="0" y="1180"/>
                </a:lnTo>
                <a:lnTo>
                  <a:pt x="190" y="856"/>
                </a:lnTo>
                <a:lnTo>
                  <a:pt x="190" y="1003"/>
                </a:lnTo>
                <a:lnTo>
                  <a:pt x="253" y="980"/>
                </a:lnTo>
                <a:lnTo>
                  <a:pt x="310" y="950"/>
                </a:lnTo>
                <a:lnTo>
                  <a:pt x="365" y="913"/>
                </a:lnTo>
                <a:lnTo>
                  <a:pt x="412" y="871"/>
                </a:lnTo>
                <a:lnTo>
                  <a:pt x="456" y="826"/>
                </a:lnTo>
                <a:lnTo>
                  <a:pt x="492" y="775"/>
                </a:lnTo>
                <a:lnTo>
                  <a:pt x="522" y="722"/>
                </a:lnTo>
                <a:lnTo>
                  <a:pt x="534" y="692"/>
                </a:lnTo>
                <a:lnTo>
                  <a:pt x="545" y="663"/>
                </a:lnTo>
                <a:lnTo>
                  <a:pt x="530" y="623"/>
                </a:lnTo>
                <a:lnTo>
                  <a:pt x="511" y="584"/>
                </a:lnTo>
                <a:lnTo>
                  <a:pt x="490" y="549"/>
                </a:lnTo>
                <a:lnTo>
                  <a:pt x="465" y="513"/>
                </a:lnTo>
                <a:lnTo>
                  <a:pt x="437" y="480"/>
                </a:lnTo>
                <a:lnTo>
                  <a:pt x="407" y="450"/>
                </a:lnTo>
                <a:lnTo>
                  <a:pt x="374" y="423"/>
                </a:lnTo>
                <a:lnTo>
                  <a:pt x="340" y="397"/>
                </a:lnTo>
                <a:lnTo>
                  <a:pt x="302" y="374"/>
                </a:lnTo>
                <a:lnTo>
                  <a:pt x="264" y="354"/>
                </a:lnTo>
                <a:lnTo>
                  <a:pt x="222" y="336"/>
                </a:lnTo>
                <a:lnTo>
                  <a:pt x="180" y="322"/>
                </a:lnTo>
                <a:lnTo>
                  <a:pt x="137" y="311"/>
                </a:lnTo>
                <a:lnTo>
                  <a:pt x="93" y="303"/>
                </a:lnTo>
                <a:lnTo>
                  <a:pt x="47" y="297"/>
                </a:lnTo>
                <a:lnTo>
                  <a:pt x="0" y="295"/>
                </a:lnTo>
                <a:lnTo>
                  <a:pt x="0" y="0"/>
                </a:lnTo>
                <a:close/>
              </a:path>
            </a:pathLst>
          </a:custGeom>
          <a:solidFill>
            <a:schemeClr val="bg1"/>
          </a:solidFill>
          <a:ln w="9525">
            <a:solidFill>
              <a:schemeClr val="tx1"/>
            </a:solidFill>
            <a:round/>
            <a:headEnd/>
            <a:tailEnd/>
          </a:ln>
        </p:spPr>
        <p:txBody>
          <a:bodyPr lIns="91192" tIns="45597" rIns="91192" bIns="45597"/>
          <a:lstStyle/>
          <a:p>
            <a:pPr>
              <a:defRPr/>
            </a:pPr>
            <a:endParaRPr lang="en-US" dirty="0">
              <a:solidFill>
                <a:prstClr val="black"/>
              </a:solidFill>
              <a:cs typeface="+mn-cs"/>
            </a:endParaRPr>
          </a:p>
        </p:txBody>
      </p:sp>
      <p:sp>
        <p:nvSpPr>
          <p:cNvPr id="30" name="Rectangle 1026"/>
          <p:cNvSpPr>
            <a:spLocks noChangeArrowheads="1"/>
          </p:cNvSpPr>
          <p:nvPr/>
        </p:nvSpPr>
        <p:spPr bwMode="auto">
          <a:xfrm>
            <a:off x="3629025" y="4770348"/>
            <a:ext cx="4064000" cy="1589087"/>
          </a:xfrm>
          <a:prstGeom prst="rect">
            <a:avLst/>
          </a:prstGeom>
          <a:solidFill>
            <a:schemeClr val="bg1"/>
          </a:solidFill>
          <a:ln w="12700">
            <a:solidFill>
              <a:schemeClr val="tx1"/>
            </a:solidFill>
            <a:miter lim="800000"/>
            <a:headEnd/>
            <a:tailEnd/>
          </a:ln>
          <a:effectLst>
            <a:outerShdw dist="107763" dir="2700000" algn="ctr" rotWithShape="0">
              <a:schemeClr val="tx1">
                <a:lumMod val="65000"/>
                <a:lumOff val="35000"/>
              </a:schemeClr>
            </a:outerShdw>
          </a:effectLst>
        </p:spPr>
        <p:txBody>
          <a:bodyPr wrap="none" lIns="97332" tIns="48667" rIns="97332" bIns="48667" anchor="ctr"/>
          <a:lstStyle/>
          <a:p>
            <a:pPr eaLnBrk="0" hangingPunct="0">
              <a:spcAft>
                <a:spcPct val="96000"/>
              </a:spcAft>
              <a:defRPr/>
            </a:pPr>
            <a:endParaRPr lang="en-US" dirty="0">
              <a:solidFill>
                <a:prstClr val="black"/>
              </a:solidFill>
              <a:latin typeface="Garamond" pitchFamily="18" charset="0"/>
              <a:cs typeface="+mn-cs"/>
            </a:endParaRPr>
          </a:p>
        </p:txBody>
      </p:sp>
      <p:grpSp>
        <p:nvGrpSpPr>
          <p:cNvPr id="31" name="Group 38"/>
          <p:cNvGrpSpPr>
            <a:grpSpLocks/>
          </p:cNvGrpSpPr>
          <p:nvPr/>
        </p:nvGrpSpPr>
        <p:grpSpPr bwMode="auto">
          <a:xfrm>
            <a:off x="4380018" y="1102056"/>
            <a:ext cx="4109932" cy="3500192"/>
            <a:chOff x="2966" y="657"/>
            <a:chExt cx="2191" cy="1828"/>
          </a:xfrm>
          <a:solidFill>
            <a:schemeClr val="bg1"/>
          </a:solidFill>
        </p:grpSpPr>
        <p:sp>
          <p:nvSpPr>
            <p:cNvPr id="32" name="Freeform 19"/>
            <p:cNvSpPr>
              <a:spLocks/>
            </p:cNvSpPr>
            <p:nvPr/>
          </p:nvSpPr>
          <p:spPr bwMode="auto">
            <a:xfrm>
              <a:off x="3160" y="2072"/>
              <a:ext cx="312" cy="228"/>
            </a:xfrm>
            <a:custGeom>
              <a:avLst/>
              <a:gdLst>
                <a:gd name="T0" fmla="*/ 155 w 312"/>
                <a:gd name="T1" fmla="*/ 0 h 228"/>
                <a:gd name="T2" fmla="*/ 122 w 312"/>
                <a:gd name="T3" fmla="*/ 2 h 228"/>
                <a:gd name="T4" fmla="*/ 94 w 312"/>
                <a:gd name="T5" fmla="*/ 9 h 228"/>
                <a:gd name="T6" fmla="*/ 68 w 312"/>
                <a:gd name="T7" fmla="*/ 19 h 228"/>
                <a:gd name="T8" fmla="*/ 44 w 312"/>
                <a:gd name="T9" fmla="*/ 33 h 228"/>
                <a:gd name="T10" fmla="*/ 26 w 312"/>
                <a:gd name="T11" fmla="*/ 51 h 228"/>
                <a:gd name="T12" fmla="*/ 12 w 312"/>
                <a:gd name="T13" fmla="*/ 70 h 228"/>
                <a:gd name="T14" fmla="*/ 4 w 312"/>
                <a:gd name="T15" fmla="*/ 91 h 228"/>
                <a:gd name="T16" fmla="*/ 0 w 312"/>
                <a:gd name="T17" fmla="*/ 114 h 228"/>
                <a:gd name="T18" fmla="*/ 4 w 312"/>
                <a:gd name="T19" fmla="*/ 137 h 228"/>
                <a:gd name="T20" fmla="*/ 12 w 312"/>
                <a:gd name="T21" fmla="*/ 158 h 228"/>
                <a:gd name="T22" fmla="*/ 26 w 312"/>
                <a:gd name="T23" fmla="*/ 177 h 228"/>
                <a:gd name="T24" fmla="*/ 44 w 312"/>
                <a:gd name="T25" fmla="*/ 195 h 228"/>
                <a:gd name="T26" fmla="*/ 68 w 312"/>
                <a:gd name="T27" fmla="*/ 209 h 228"/>
                <a:gd name="T28" fmla="*/ 94 w 312"/>
                <a:gd name="T29" fmla="*/ 220 h 228"/>
                <a:gd name="T30" fmla="*/ 122 w 312"/>
                <a:gd name="T31" fmla="*/ 227 h 228"/>
                <a:gd name="T32" fmla="*/ 155 w 312"/>
                <a:gd name="T33" fmla="*/ 228 h 228"/>
                <a:gd name="T34" fmla="*/ 187 w 312"/>
                <a:gd name="T35" fmla="*/ 227 h 228"/>
                <a:gd name="T36" fmla="*/ 215 w 312"/>
                <a:gd name="T37" fmla="*/ 220 h 228"/>
                <a:gd name="T38" fmla="*/ 243 w 312"/>
                <a:gd name="T39" fmla="*/ 209 h 228"/>
                <a:gd name="T40" fmla="*/ 266 w 312"/>
                <a:gd name="T41" fmla="*/ 195 h 228"/>
                <a:gd name="T42" fmla="*/ 286 w 312"/>
                <a:gd name="T43" fmla="*/ 177 h 228"/>
                <a:gd name="T44" fmla="*/ 300 w 312"/>
                <a:gd name="T45" fmla="*/ 158 h 228"/>
                <a:gd name="T46" fmla="*/ 308 w 312"/>
                <a:gd name="T47" fmla="*/ 137 h 228"/>
                <a:gd name="T48" fmla="*/ 312 w 312"/>
                <a:gd name="T49" fmla="*/ 114 h 228"/>
                <a:gd name="T50" fmla="*/ 308 w 312"/>
                <a:gd name="T51" fmla="*/ 91 h 228"/>
                <a:gd name="T52" fmla="*/ 300 w 312"/>
                <a:gd name="T53" fmla="*/ 70 h 228"/>
                <a:gd name="T54" fmla="*/ 286 w 312"/>
                <a:gd name="T55" fmla="*/ 51 h 228"/>
                <a:gd name="T56" fmla="*/ 266 w 312"/>
                <a:gd name="T57" fmla="*/ 33 h 228"/>
                <a:gd name="T58" fmla="*/ 243 w 312"/>
                <a:gd name="T59" fmla="*/ 19 h 228"/>
                <a:gd name="T60" fmla="*/ 215 w 312"/>
                <a:gd name="T61" fmla="*/ 9 h 228"/>
                <a:gd name="T62" fmla="*/ 187 w 312"/>
                <a:gd name="T63" fmla="*/ 2 h 228"/>
                <a:gd name="T64" fmla="*/ 155 w 312"/>
                <a:gd name="T65" fmla="*/ 0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2"/>
                <a:gd name="T100" fmla="*/ 0 h 228"/>
                <a:gd name="T101" fmla="*/ 312 w 312"/>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2" h="228">
                  <a:moveTo>
                    <a:pt x="155" y="0"/>
                  </a:moveTo>
                  <a:lnTo>
                    <a:pt x="122" y="2"/>
                  </a:lnTo>
                  <a:lnTo>
                    <a:pt x="94" y="9"/>
                  </a:lnTo>
                  <a:lnTo>
                    <a:pt x="68" y="19"/>
                  </a:lnTo>
                  <a:lnTo>
                    <a:pt x="44" y="33"/>
                  </a:lnTo>
                  <a:lnTo>
                    <a:pt x="26" y="51"/>
                  </a:lnTo>
                  <a:lnTo>
                    <a:pt x="12" y="70"/>
                  </a:lnTo>
                  <a:lnTo>
                    <a:pt x="4" y="91"/>
                  </a:lnTo>
                  <a:lnTo>
                    <a:pt x="0" y="114"/>
                  </a:lnTo>
                  <a:lnTo>
                    <a:pt x="4" y="137"/>
                  </a:lnTo>
                  <a:lnTo>
                    <a:pt x="12" y="158"/>
                  </a:lnTo>
                  <a:lnTo>
                    <a:pt x="26" y="177"/>
                  </a:lnTo>
                  <a:lnTo>
                    <a:pt x="44" y="195"/>
                  </a:lnTo>
                  <a:lnTo>
                    <a:pt x="68" y="209"/>
                  </a:lnTo>
                  <a:lnTo>
                    <a:pt x="94" y="220"/>
                  </a:lnTo>
                  <a:lnTo>
                    <a:pt x="122" y="227"/>
                  </a:lnTo>
                  <a:lnTo>
                    <a:pt x="155" y="228"/>
                  </a:lnTo>
                  <a:lnTo>
                    <a:pt x="187" y="227"/>
                  </a:lnTo>
                  <a:lnTo>
                    <a:pt x="215" y="220"/>
                  </a:lnTo>
                  <a:lnTo>
                    <a:pt x="243" y="209"/>
                  </a:lnTo>
                  <a:lnTo>
                    <a:pt x="266" y="195"/>
                  </a:lnTo>
                  <a:lnTo>
                    <a:pt x="286" y="177"/>
                  </a:lnTo>
                  <a:lnTo>
                    <a:pt x="300" y="158"/>
                  </a:lnTo>
                  <a:lnTo>
                    <a:pt x="308" y="137"/>
                  </a:lnTo>
                  <a:lnTo>
                    <a:pt x="312" y="114"/>
                  </a:lnTo>
                  <a:lnTo>
                    <a:pt x="308" y="91"/>
                  </a:lnTo>
                  <a:lnTo>
                    <a:pt x="300" y="70"/>
                  </a:lnTo>
                  <a:lnTo>
                    <a:pt x="286" y="51"/>
                  </a:lnTo>
                  <a:lnTo>
                    <a:pt x="266" y="33"/>
                  </a:lnTo>
                  <a:lnTo>
                    <a:pt x="243" y="19"/>
                  </a:lnTo>
                  <a:lnTo>
                    <a:pt x="215" y="9"/>
                  </a:lnTo>
                  <a:lnTo>
                    <a:pt x="187" y="2"/>
                  </a:lnTo>
                  <a:lnTo>
                    <a:pt x="155" y="0"/>
                  </a:lnTo>
                  <a:close/>
                </a:path>
              </a:pathLst>
            </a:custGeom>
            <a:grpFill/>
            <a:ln w="9525">
              <a:noFill/>
              <a:round/>
              <a:headEnd/>
              <a:tailEnd/>
            </a:ln>
          </p:spPr>
          <p:txBody>
            <a:bodyPr/>
            <a:lstStyle/>
            <a:p>
              <a:pPr>
                <a:defRPr/>
              </a:pPr>
              <a:endParaRPr lang="en-US" dirty="0">
                <a:solidFill>
                  <a:prstClr val="black"/>
                </a:solidFill>
                <a:latin typeface="Arial" charset="0"/>
                <a:cs typeface="+mn-cs"/>
              </a:endParaRPr>
            </a:p>
          </p:txBody>
        </p:sp>
        <p:sp>
          <p:nvSpPr>
            <p:cNvPr id="34" name="Freeform 20"/>
            <p:cNvSpPr>
              <a:spLocks/>
            </p:cNvSpPr>
            <p:nvPr/>
          </p:nvSpPr>
          <p:spPr bwMode="auto">
            <a:xfrm>
              <a:off x="3061" y="2281"/>
              <a:ext cx="207" cy="153"/>
            </a:xfrm>
            <a:custGeom>
              <a:avLst/>
              <a:gdLst>
                <a:gd name="T0" fmla="*/ 103 w 207"/>
                <a:gd name="T1" fmla="*/ 0 h 153"/>
                <a:gd name="T2" fmla="*/ 82 w 207"/>
                <a:gd name="T3" fmla="*/ 2 h 153"/>
                <a:gd name="T4" fmla="*/ 62 w 207"/>
                <a:gd name="T5" fmla="*/ 7 h 153"/>
                <a:gd name="T6" fmla="*/ 46 w 207"/>
                <a:gd name="T7" fmla="*/ 14 h 153"/>
                <a:gd name="T8" fmla="*/ 30 w 207"/>
                <a:gd name="T9" fmla="*/ 23 h 153"/>
                <a:gd name="T10" fmla="*/ 18 w 207"/>
                <a:gd name="T11" fmla="*/ 35 h 153"/>
                <a:gd name="T12" fmla="*/ 8 w 207"/>
                <a:gd name="T13" fmla="*/ 47 h 153"/>
                <a:gd name="T14" fmla="*/ 2 w 207"/>
                <a:gd name="T15" fmla="*/ 61 h 153"/>
                <a:gd name="T16" fmla="*/ 0 w 207"/>
                <a:gd name="T17" fmla="*/ 77 h 153"/>
                <a:gd name="T18" fmla="*/ 2 w 207"/>
                <a:gd name="T19" fmla="*/ 93 h 153"/>
                <a:gd name="T20" fmla="*/ 8 w 207"/>
                <a:gd name="T21" fmla="*/ 107 h 153"/>
                <a:gd name="T22" fmla="*/ 18 w 207"/>
                <a:gd name="T23" fmla="*/ 119 h 153"/>
                <a:gd name="T24" fmla="*/ 30 w 207"/>
                <a:gd name="T25" fmla="*/ 132 h 153"/>
                <a:gd name="T26" fmla="*/ 46 w 207"/>
                <a:gd name="T27" fmla="*/ 140 h 153"/>
                <a:gd name="T28" fmla="*/ 62 w 207"/>
                <a:gd name="T29" fmla="*/ 147 h 153"/>
                <a:gd name="T30" fmla="*/ 82 w 207"/>
                <a:gd name="T31" fmla="*/ 151 h 153"/>
                <a:gd name="T32" fmla="*/ 103 w 207"/>
                <a:gd name="T33" fmla="*/ 153 h 153"/>
                <a:gd name="T34" fmla="*/ 125 w 207"/>
                <a:gd name="T35" fmla="*/ 151 h 153"/>
                <a:gd name="T36" fmla="*/ 143 w 207"/>
                <a:gd name="T37" fmla="*/ 147 h 153"/>
                <a:gd name="T38" fmla="*/ 161 w 207"/>
                <a:gd name="T39" fmla="*/ 140 h 153"/>
                <a:gd name="T40" fmla="*/ 177 w 207"/>
                <a:gd name="T41" fmla="*/ 132 h 153"/>
                <a:gd name="T42" fmla="*/ 189 w 207"/>
                <a:gd name="T43" fmla="*/ 119 h 153"/>
                <a:gd name="T44" fmla="*/ 199 w 207"/>
                <a:gd name="T45" fmla="*/ 107 h 153"/>
                <a:gd name="T46" fmla="*/ 205 w 207"/>
                <a:gd name="T47" fmla="*/ 93 h 153"/>
                <a:gd name="T48" fmla="*/ 207 w 207"/>
                <a:gd name="T49" fmla="*/ 77 h 153"/>
                <a:gd name="T50" fmla="*/ 205 w 207"/>
                <a:gd name="T51" fmla="*/ 61 h 153"/>
                <a:gd name="T52" fmla="*/ 199 w 207"/>
                <a:gd name="T53" fmla="*/ 47 h 153"/>
                <a:gd name="T54" fmla="*/ 189 w 207"/>
                <a:gd name="T55" fmla="*/ 35 h 153"/>
                <a:gd name="T56" fmla="*/ 177 w 207"/>
                <a:gd name="T57" fmla="*/ 23 h 153"/>
                <a:gd name="T58" fmla="*/ 161 w 207"/>
                <a:gd name="T59" fmla="*/ 14 h 153"/>
                <a:gd name="T60" fmla="*/ 143 w 207"/>
                <a:gd name="T61" fmla="*/ 7 h 153"/>
                <a:gd name="T62" fmla="*/ 125 w 207"/>
                <a:gd name="T63" fmla="*/ 2 h 153"/>
                <a:gd name="T64" fmla="*/ 103 w 207"/>
                <a:gd name="T65" fmla="*/ 0 h 1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7"/>
                <a:gd name="T100" fmla="*/ 0 h 153"/>
                <a:gd name="T101" fmla="*/ 207 w 207"/>
                <a:gd name="T102" fmla="*/ 153 h 1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7" h="153">
                  <a:moveTo>
                    <a:pt x="103" y="0"/>
                  </a:moveTo>
                  <a:lnTo>
                    <a:pt x="82" y="2"/>
                  </a:lnTo>
                  <a:lnTo>
                    <a:pt x="62" y="7"/>
                  </a:lnTo>
                  <a:lnTo>
                    <a:pt x="46" y="14"/>
                  </a:lnTo>
                  <a:lnTo>
                    <a:pt x="30" y="23"/>
                  </a:lnTo>
                  <a:lnTo>
                    <a:pt x="18" y="35"/>
                  </a:lnTo>
                  <a:lnTo>
                    <a:pt x="8" y="47"/>
                  </a:lnTo>
                  <a:lnTo>
                    <a:pt x="2" y="61"/>
                  </a:lnTo>
                  <a:lnTo>
                    <a:pt x="0" y="77"/>
                  </a:lnTo>
                  <a:lnTo>
                    <a:pt x="2" y="93"/>
                  </a:lnTo>
                  <a:lnTo>
                    <a:pt x="8" y="107"/>
                  </a:lnTo>
                  <a:lnTo>
                    <a:pt x="18" y="119"/>
                  </a:lnTo>
                  <a:lnTo>
                    <a:pt x="30" y="132"/>
                  </a:lnTo>
                  <a:lnTo>
                    <a:pt x="46" y="140"/>
                  </a:lnTo>
                  <a:lnTo>
                    <a:pt x="62" y="147"/>
                  </a:lnTo>
                  <a:lnTo>
                    <a:pt x="82" y="151"/>
                  </a:lnTo>
                  <a:lnTo>
                    <a:pt x="103" y="153"/>
                  </a:lnTo>
                  <a:lnTo>
                    <a:pt x="125" y="151"/>
                  </a:lnTo>
                  <a:lnTo>
                    <a:pt x="143" y="147"/>
                  </a:lnTo>
                  <a:lnTo>
                    <a:pt x="161" y="140"/>
                  </a:lnTo>
                  <a:lnTo>
                    <a:pt x="177" y="132"/>
                  </a:lnTo>
                  <a:lnTo>
                    <a:pt x="189" y="119"/>
                  </a:lnTo>
                  <a:lnTo>
                    <a:pt x="199" y="107"/>
                  </a:lnTo>
                  <a:lnTo>
                    <a:pt x="205" y="93"/>
                  </a:lnTo>
                  <a:lnTo>
                    <a:pt x="207" y="77"/>
                  </a:lnTo>
                  <a:lnTo>
                    <a:pt x="205" y="61"/>
                  </a:lnTo>
                  <a:lnTo>
                    <a:pt x="199" y="47"/>
                  </a:lnTo>
                  <a:lnTo>
                    <a:pt x="189" y="35"/>
                  </a:lnTo>
                  <a:lnTo>
                    <a:pt x="177" y="23"/>
                  </a:lnTo>
                  <a:lnTo>
                    <a:pt x="161" y="14"/>
                  </a:lnTo>
                  <a:lnTo>
                    <a:pt x="143" y="7"/>
                  </a:lnTo>
                  <a:lnTo>
                    <a:pt x="125" y="2"/>
                  </a:lnTo>
                  <a:lnTo>
                    <a:pt x="103" y="0"/>
                  </a:lnTo>
                  <a:close/>
                </a:path>
              </a:pathLst>
            </a:custGeom>
            <a:grpFill/>
            <a:ln w="9525">
              <a:noFill/>
              <a:round/>
              <a:headEnd/>
              <a:tailEnd/>
            </a:ln>
          </p:spPr>
          <p:txBody>
            <a:bodyPr/>
            <a:lstStyle/>
            <a:p>
              <a:pPr>
                <a:defRPr/>
              </a:pPr>
              <a:endParaRPr lang="en-US" dirty="0">
                <a:solidFill>
                  <a:prstClr val="black"/>
                </a:solidFill>
                <a:latin typeface="Arial" charset="0"/>
                <a:cs typeface="+mn-cs"/>
              </a:endParaRPr>
            </a:p>
          </p:txBody>
        </p:sp>
        <p:sp>
          <p:nvSpPr>
            <p:cNvPr id="38" name="Freeform 23"/>
            <p:cNvSpPr>
              <a:spLocks/>
            </p:cNvSpPr>
            <p:nvPr/>
          </p:nvSpPr>
          <p:spPr bwMode="auto">
            <a:xfrm>
              <a:off x="2966" y="657"/>
              <a:ext cx="2191" cy="1519"/>
            </a:xfrm>
            <a:custGeom>
              <a:avLst/>
              <a:gdLst>
                <a:gd name="T0" fmla="*/ 73 w 1875"/>
                <a:gd name="T1" fmla="*/ 494 h 1370"/>
                <a:gd name="T2" fmla="*/ 4 w 1875"/>
                <a:gd name="T3" fmla="*/ 608 h 1370"/>
                <a:gd name="T4" fmla="*/ 14 w 1875"/>
                <a:gd name="T5" fmla="*/ 715 h 1370"/>
                <a:gd name="T6" fmla="*/ 73 w 1875"/>
                <a:gd name="T7" fmla="*/ 792 h 1370"/>
                <a:gd name="T8" fmla="*/ 54 w 1875"/>
                <a:gd name="T9" fmla="*/ 862 h 1370"/>
                <a:gd name="T10" fmla="*/ 54 w 1875"/>
                <a:gd name="T11" fmla="*/ 1005 h 1370"/>
                <a:gd name="T12" fmla="*/ 155 w 1875"/>
                <a:gd name="T13" fmla="*/ 1105 h 1370"/>
                <a:gd name="T14" fmla="*/ 242 w 1875"/>
                <a:gd name="T15" fmla="*/ 1119 h 1370"/>
                <a:gd name="T16" fmla="*/ 304 w 1875"/>
                <a:gd name="T17" fmla="*/ 1189 h 1370"/>
                <a:gd name="T18" fmla="*/ 454 w 1875"/>
                <a:gd name="T19" fmla="*/ 1275 h 1370"/>
                <a:gd name="T20" fmla="*/ 631 w 1875"/>
                <a:gd name="T21" fmla="*/ 1275 h 1370"/>
                <a:gd name="T22" fmla="*/ 736 w 1875"/>
                <a:gd name="T23" fmla="*/ 1268 h 1370"/>
                <a:gd name="T24" fmla="*/ 851 w 1875"/>
                <a:gd name="T25" fmla="*/ 1350 h 1370"/>
                <a:gd name="T26" fmla="*/ 982 w 1875"/>
                <a:gd name="T27" fmla="*/ 1368 h 1370"/>
                <a:gd name="T28" fmla="*/ 1093 w 1875"/>
                <a:gd name="T29" fmla="*/ 1336 h 1370"/>
                <a:gd name="T30" fmla="*/ 1222 w 1875"/>
                <a:gd name="T31" fmla="*/ 1206 h 1370"/>
                <a:gd name="T32" fmla="*/ 1302 w 1875"/>
                <a:gd name="T33" fmla="*/ 1192 h 1370"/>
                <a:gd name="T34" fmla="*/ 1421 w 1875"/>
                <a:gd name="T35" fmla="*/ 1196 h 1370"/>
                <a:gd name="T36" fmla="*/ 1512 w 1875"/>
                <a:gd name="T37" fmla="*/ 1159 h 1370"/>
                <a:gd name="T38" fmla="*/ 1590 w 1875"/>
                <a:gd name="T39" fmla="*/ 1071 h 1370"/>
                <a:gd name="T40" fmla="*/ 1621 w 1875"/>
                <a:gd name="T41" fmla="*/ 978 h 1370"/>
                <a:gd name="T42" fmla="*/ 1673 w 1875"/>
                <a:gd name="T43" fmla="*/ 941 h 1370"/>
                <a:gd name="T44" fmla="*/ 1766 w 1875"/>
                <a:gd name="T45" fmla="*/ 890 h 1370"/>
                <a:gd name="T46" fmla="*/ 1855 w 1875"/>
                <a:gd name="T47" fmla="*/ 767 h 1370"/>
                <a:gd name="T48" fmla="*/ 1875 w 1875"/>
                <a:gd name="T49" fmla="*/ 664 h 1370"/>
                <a:gd name="T50" fmla="*/ 1838 w 1875"/>
                <a:gd name="T51" fmla="*/ 527 h 1370"/>
                <a:gd name="T52" fmla="*/ 1826 w 1875"/>
                <a:gd name="T53" fmla="*/ 441 h 1370"/>
                <a:gd name="T54" fmla="*/ 1818 w 1875"/>
                <a:gd name="T55" fmla="*/ 322 h 1370"/>
                <a:gd name="T56" fmla="*/ 1730 w 1875"/>
                <a:gd name="T57" fmla="*/ 204 h 1370"/>
                <a:gd name="T58" fmla="*/ 1651 w 1875"/>
                <a:gd name="T59" fmla="*/ 135 h 1370"/>
                <a:gd name="T60" fmla="*/ 1560 w 1875"/>
                <a:gd name="T61" fmla="*/ 28 h 1370"/>
                <a:gd name="T62" fmla="*/ 1431 w 1875"/>
                <a:gd name="T63" fmla="*/ 2 h 1370"/>
                <a:gd name="T64" fmla="*/ 1345 w 1875"/>
                <a:gd name="T65" fmla="*/ 30 h 1370"/>
                <a:gd name="T66" fmla="*/ 1294 w 1875"/>
                <a:gd name="T67" fmla="*/ 74 h 1370"/>
                <a:gd name="T68" fmla="*/ 1228 w 1875"/>
                <a:gd name="T69" fmla="*/ 20 h 1370"/>
                <a:gd name="T70" fmla="*/ 1143 w 1875"/>
                <a:gd name="T71" fmla="*/ 0 h 1370"/>
                <a:gd name="T72" fmla="*/ 1044 w 1875"/>
                <a:gd name="T73" fmla="*/ 28 h 1370"/>
                <a:gd name="T74" fmla="*/ 974 w 1875"/>
                <a:gd name="T75" fmla="*/ 104 h 1370"/>
                <a:gd name="T76" fmla="*/ 919 w 1875"/>
                <a:gd name="T77" fmla="*/ 69 h 1370"/>
                <a:gd name="T78" fmla="*/ 835 w 1875"/>
                <a:gd name="T79" fmla="*/ 44 h 1370"/>
                <a:gd name="T80" fmla="*/ 720 w 1875"/>
                <a:gd name="T81" fmla="*/ 60 h 1370"/>
                <a:gd name="T82" fmla="*/ 623 w 1875"/>
                <a:gd name="T83" fmla="*/ 137 h 1370"/>
                <a:gd name="T84" fmla="*/ 536 w 1875"/>
                <a:gd name="T85" fmla="*/ 135 h 1370"/>
                <a:gd name="T86" fmla="*/ 399 w 1875"/>
                <a:gd name="T87" fmla="*/ 130 h 1370"/>
                <a:gd name="T88" fmla="*/ 294 w 1875"/>
                <a:gd name="T89" fmla="*/ 176 h 1370"/>
                <a:gd name="T90" fmla="*/ 216 w 1875"/>
                <a:gd name="T91" fmla="*/ 255 h 1370"/>
                <a:gd name="T92" fmla="*/ 171 w 1875"/>
                <a:gd name="T93" fmla="*/ 358 h 1370"/>
                <a:gd name="T94" fmla="*/ 167 w 1875"/>
                <a:gd name="T95" fmla="*/ 457 h 1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75"/>
                <a:gd name="T145" fmla="*/ 0 h 1370"/>
                <a:gd name="T146" fmla="*/ 1875 w 1875"/>
                <a:gd name="T147" fmla="*/ 1370 h 1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75" h="1370">
                  <a:moveTo>
                    <a:pt x="169" y="455"/>
                  </a:moveTo>
                  <a:lnTo>
                    <a:pt x="135" y="462"/>
                  </a:lnTo>
                  <a:lnTo>
                    <a:pt x="103" y="476"/>
                  </a:lnTo>
                  <a:lnTo>
                    <a:pt x="73" y="494"/>
                  </a:lnTo>
                  <a:lnTo>
                    <a:pt x="48" y="516"/>
                  </a:lnTo>
                  <a:lnTo>
                    <a:pt x="28" y="545"/>
                  </a:lnTo>
                  <a:lnTo>
                    <a:pt x="12" y="574"/>
                  </a:lnTo>
                  <a:lnTo>
                    <a:pt x="4" y="608"/>
                  </a:lnTo>
                  <a:lnTo>
                    <a:pt x="0" y="643"/>
                  </a:lnTo>
                  <a:lnTo>
                    <a:pt x="2" y="667"/>
                  </a:lnTo>
                  <a:lnTo>
                    <a:pt x="6" y="692"/>
                  </a:lnTo>
                  <a:lnTo>
                    <a:pt x="14" y="715"/>
                  </a:lnTo>
                  <a:lnTo>
                    <a:pt x="24" y="736"/>
                  </a:lnTo>
                  <a:lnTo>
                    <a:pt x="38" y="757"/>
                  </a:lnTo>
                  <a:lnTo>
                    <a:pt x="54" y="775"/>
                  </a:lnTo>
                  <a:lnTo>
                    <a:pt x="73" y="792"/>
                  </a:lnTo>
                  <a:lnTo>
                    <a:pt x="93" y="806"/>
                  </a:lnTo>
                  <a:lnTo>
                    <a:pt x="93" y="803"/>
                  </a:lnTo>
                  <a:lnTo>
                    <a:pt x="71" y="831"/>
                  </a:lnTo>
                  <a:lnTo>
                    <a:pt x="54" y="862"/>
                  </a:lnTo>
                  <a:lnTo>
                    <a:pt x="44" y="896"/>
                  </a:lnTo>
                  <a:lnTo>
                    <a:pt x="40" y="933"/>
                  </a:lnTo>
                  <a:lnTo>
                    <a:pt x="44" y="971"/>
                  </a:lnTo>
                  <a:lnTo>
                    <a:pt x="54" y="1005"/>
                  </a:lnTo>
                  <a:lnTo>
                    <a:pt x="73" y="1036"/>
                  </a:lnTo>
                  <a:lnTo>
                    <a:pt x="97" y="1064"/>
                  </a:lnTo>
                  <a:lnTo>
                    <a:pt x="123" y="1087"/>
                  </a:lnTo>
                  <a:lnTo>
                    <a:pt x="155" y="1105"/>
                  </a:lnTo>
                  <a:lnTo>
                    <a:pt x="192" y="1115"/>
                  </a:lnTo>
                  <a:lnTo>
                    <a:pt x="210" y="1117"/>
                  </a:lnTo>
                  <a:lnTo>
                    <a:pt x="230" y="1119"/>
                  </a:lnTo>
                  <a:lnTo>
                    <a:pt x="242" y="1119"/>
                  </a:lnTo>
                  <a:lnTo>
                    <a:pt x="252" y="1119"/>
                  </a:lnTo>
                  <a:lnTo>
                    <a:pt x="276" y="1155"/>
                  </a:lnTo>
                  <a:lnTo>
                    <a:pt x="304" y="1189"/>
                  </a:lnTo>
                  <a:lnTo>
                    <a:pt x="339" y="1219"/>
                  </a:lnTo>
                  <a:lnTo>
                    <a:pt x="373" y="1243"/>
                  </a:lnTo>
                  <a:lnTo>
                    <a:pt x="413" y="1261"/>
                  </a:lnTo>
                  <a:lnTo>
                    <a:pt x="454" y="1275"/>
                  </a:lnTo>
                  <a:lnTo>
                    <a:pt x="498" y="1284"/>
                  </a:lnTo>
                  <a:lnTo>
                    <a:pt x="542" y="1287"/>
                  </a:lnTo>
                  <a:lnTo>
                    <a:pt x="587" y="1284"/>
                  </a:lnTo>
                  <a:lnTo>
                    <a:pt x="631" y="1275"/>
                  </a:lnTo>
                  <a:lnTo>
                    <a:pt x="673" y="1261"/>
                  </a:lnTo>
                  <a:lnTo>
                    <a:pt x="714" y="1240"/>
                  </a:lnTo>
                  <a:lnTo>
                    <a:pt x="736" y="1268"/>
                  </a:lnTo>
                  <a:lnTo>
                    <a:pt x="760" y="1294"/>
                  </a:lnTo>
                  <a:lnTo>
                    <a:pt x="788" y="1317"/>
                  </a:lnTo>
                  <a:lnTo>
                    <a:pt x="818" y="1335"/>
                  </a:lnTo>
                  <a:lnTo>
                    <a:pt x="851" y="1350"/>
                  </a:lnTo>
                  <a:lnTo>
                    <a:pt x="885" y="1361"/>
                  </a:lnTo>
                  <a:lnTo>
                    <a:pt x="921" y="1368"/>
                  </a:lnTo>
                  <a:lnTo>
                    <a:pt x="957"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38" y="1164"/>
                  </a:lnTo>
                  <a:lnTo>
                    <a:pt x="1270" y="1180"/>
                  </a:lnTo>
                  <a:lnTo>
                    <a:pt x="1302" y="1192"/>
                  </a:lnTo>
                  <a:lnTo>
                    <a:pt x="1336" y="1199"/>
                  </a:lnTo>
                  <a:lnTo>
                    <a:pt x="1371" y="1201"/>
                  </a:lnTo>
                  <a:lnTo>
                    <a:pt x="1397" y="1199"/>
                  </a:lnTo>
                  <a:lnTo>
                    <a:pt x="1421" y="1196"/>
                  </a:lnTo>
                  <a:lnTo>
                    <a:pt x="1445" y="1191"/>
                  </a:lnTo>
                  <a:lnTo>
                    <a:pt x="1469" y="1182"/>
                  </a:lnTo>
                  <a:lnTo>
                    <a:pt x="1490" y="1171"/>
                  </a:lnTo>
                  <a:lnTo>
                    <a:pt x="1512" y="1159"/>
                  </a:lnTo>
                  <a:lnTo>
                    <a:pt x="1530" y="1145"/>
                  </a:lnTo>
                  <a:lnTo>
                    <a:pt x="1548" y="1129"/>
                  </a:lnTo>
                  <a:lnTo>
                    <a:pt x="1578" y="1092"/>
                  </a:lnTo>
                  <a:lnTo>
                    <a:pt x="1590" y="1071"/>
                  </a:lnTo>
                  <a:lnTo>
                    <a:pt x="1603" y="1050"/>
                  </a:lnTo>
                  <a:lnTo>
                    <a:pt x="1611" y="1027"/>
                  </a:lnTo>
                  <a:lnTo>
                    <a:pt x="1617" y="1003"/>
                  </a:lnTo>
                  <a:lnTo>
                    <a:pt x="1621" y="978"/>
                  </a:lnTo>
                  <a:lnTo>
                    <a:pt x="1623" y="954"/>
                  </a:lnTo>
                  <a:lnTo>
                    <a:pt x="1621" y="954"/>
                  </a:lnTo>
                  <a:lnTo>
                    <a:pt x="1647" y="948"/>
                  </a:lnTo>
                  <a:lnTo>
                    <a:pt x="1673" y="941"/>
                  </a:lnTo>
                  <a:lnTo>
                    <a:pt x="1697" y="931"/>
                  </a:lnTo>
                  <a:lnTo>
                    <a:pt x="1721" y="920"/>
                  </a:lnTo>
                  <a:lnTo>
                    <a:pt x="1744" y="906"/>
                  </a:lnTo>
                  <a:lnTo>
                    <a:pt x="1766" y="890"/>
                  </a:lnTo>
                  <a:lnTo>
                    <a:pt x="1802" y="855"/>
                  </a:lnTo>
                  <a:lnTo>
                    <a:pt x="1832" y="815"/>
                  </a:lnTo>
                  <a:lnTo>
                    <a:pt x="1844" y="792"/>
                  </a:lnTo>
                  <a:lnTo>
                    <a:pt x="1855" y="767"/>
                  </a:lnTo>
                  <a:lnTo>
                    <a:pt x="1865" y="743"/>
                  </a:lnTo>
                  <a:lnTo>
                    <a:pt x="1871" y="717"/>
                  </a:lnTo>
                  <a:lnTo>
                    <a:pt x="1873" y="690"/>
                  </a:lnTo>
                  <a:lnTo>
                    <a:pt x="1875" y="664"/>
                  </a:lnTo>
                  <a:lnTo>
                    <a:pt x="1875" y="641"/>
                  </a:lnTo>
                  <a:lnTo>
                    <a:pt x="1871" y="617"/>
                  </a:lnTo>
                  <a:lnTo>
                    <a:pt x="1859" y="571"/>
                  </a:lnTo>
                  <a:lnTo>
                    <a:pt x="1838" y="527"/>
                  </a:lnTo>
                  <a:lnTo>
                    <a:pt x="1812" y="487"/>
                  </a:lnTo>
                  <a:lnTo>
                    <a:pt x="1820" y="464"/>
                  </a:lnTo>
                  <a:lnTo>
                    <a:pt x="1826" y="441"/>
                  </a:lnTo>
                  <a:lnTo>
                    <a:pt x="1828" y="418"/>
                  </a:lnTo>
                  <a:lnTo>
                    <a:pt x="1830" y="395"/>
                  </a:lnTo>
                  <a:lnTo>
                    <a:pt x="1826" y="357"/>
                  </a:lnTo>
                  <a:lnTo>
                    <a:pt x="1818" y="322"/>
                  </a:lnTo>
                  <a:lnTo>
                    <a:pt x="1804" y="286"/>
                  </a:lnTo>
                  <a:lnTo>
                    <a:pt x="1784" y="255"/>
                  </a:lnTo>
                  <a:lnTo>
                    <a:pt x="1760" y="229"/>
                  </a:lnTo>
                  <a:lnTo>
                    <a:pt x="1730" y="204"/>
                  </a:lnTo>
                  <a:lnTo>
                    <a:pt x="1697" y="186"/>
                  </a:lnTo>
                  <a:lnTo>
                    <a:pt x="1661" y="172"/>
                  </a:lnTo>
                  <a:lnTo>
                    <a:pt x="1651" y="135"/>
                  </a:lnTo>
                  <a:lnTo>
                    <a:pt x="1635" y="104"/>
                  </a:lnTo>
                  <a:lnTo>
                    <a:pt x="1615" y="74"/>
                  </a:lnTo>
                  <a:lnTo>
                    <a:pt x="1588" y="49"/>
                  </a:lnTo>
                  <a:lnTo>
                    <a:pt x="1560" y="28"/>
                  </a:lnTo>
                  <a:lnTo>
                    <a:pt x="1526" y="13"/>
                  </a:lnTo>
                  <a:lnTo>
                    <a:pt x="1492" y="4"/>
                  </a:lnTo>
                  <a:lnTo>
                    <a:pt x="1453" y="0"/>
                  </a:lnTo>
                  <a:lnTo>
                    <a:pt x="1431" y="2"/>
                  </a:lnTo>
                  <a:lnTo>
                    <a:pt x="1409" y="6"/>
                  </a:lnTo>
                  <a:lnTo>
                    <a:pt x="1387" y="11"/>
                  </a:lnTo>
                  <a:lnTo>
                    <a:pt x="1365" y="20"/>
                  </a:lnTo>
                  <a:lnTo>
                    <a:pt x="1345" y="30"/>
                  </a:lnTo>
                  <a:lnTo>
                    <a:pt x="1326" y="42"/>
                  </a:lnTo>
                  <a:lnTo>
                    <a:pt x="1310" y="56"/>
                  </a:lnTo>
                  <a:lnTo>
                    <a:pt x="1294" y="74"/>
                  </a:lnTo>
                  <a:lnTo>
                    <a:pt x="1280" y="58"/>
                  </a:lnTo>
                  <a:lnTo>
                    <a:pt x="1264" y="44"/>
                  </a:lnTo>
                  <a:lnTo>
                    <a:pt x="1246" y="30"/>
                  </a:lnTo>
                  <a:lnTo>
                    <a:pt x="1228" y="20"/>
                  </a:lnTo>
                  <a:lnTo>
                    <a:pt x="1207" y="11"/>
                  </a:lnTo>
                  <a:lnTo>
                    <a:pt x="1185" y="6"/>
                  </a:lnTo>
                  <a:lnTo>
                    <a:pt x="1165" y="2"/>
                  </a:lnTo>
                  <a:lnTo>
                    <a:pt x="1143" y="0"/>
                  </a:lnTo>
                  <a:lnTo>
                    <a:pt x="1117" y="2"/>
                  </a:lnTo>
                  <a:lnTo>
                    <a:pt x="1091" y="7"/>
                  </a:lnTo>
                  <a:lnTo>
                    <a:pt x="1066" y="16"/>
                  </a:lnTo>
                  <a:lnTo>
                    <a:pt x="1044" y="28"/>
                  </a:lnTo>
                  <a:lnTo>
                    <a:pt x="1022" y="44"/>
                  </a:lnTo>
                  <a:lnTo>
                    <a:pt x="1004" y="62"/>
                  </a:lnTo>
                  <a:lnTo>
                    <a:pt x="988" y="81"/>
                  </a:lnTo>
                  <a:lnTo>
                    <a:pt x="974" y="104"/>
                  </a:lnTo>
                  <a:lnTo>
                    <a:pt x="974" y="107"/>
                  </a:lnTo>
                  <a:lnTo>
                    <a:pt x="957" y="93"/>
                  </a:lnTo>
                  <a:lnTo>
                    <a:pt x="939" y="79"/>
                  </a:lnTo>
                  <a:lnTo>
                    <a:pt x="919" y="69"/>
                  </a:lnTo>
                  <a:lnTo>
                    <a:pt x="899" y="60"/>
                  </a:lnTo>
                  <a:lnTo>
                    <a:pt x="879" y="51"/>
                  </a:lnTo>
                  <a:lnTo>
                    <a:pt x="857" y="46"/>
                  </a:lnTo>
                  <a:lnTo>
                    <a:pt x="835" y="44"/>
                  </a:lnTo>
                  <a:lnTo>
                    <a:pt x="812" y="42"/>
                  </a:lnTo>
                  <a:lnTo>
                    <a:pt x="780" y="44"/>
                  </a:lnTo>
                  <a:lnTo>
                    <a:pt x="750" y="49"/>
                  </a:lnTo>
                  <a:lnTo>
                    <a:pt x="720" y="60"/>
                  </a:lnTo>
                  <a:lnTo>
                    <a:pt x="691" y="74"/>
                  </a:lnTo>
                  <a:lnTo>
                    <a:pt x="667" y="92"/>
                  </a:lnTo>
                  <a:lnTo>
                    <a:pt x="643" y="113"/>
                  </a:lnTo>
                  <a:lnTo>
                    <a:pt x="623" y="137"/>
                  </a:lnTo>
                  <a:lnTo>
                    <a:pt x="607" y="164"/>
                  </a:lnTo>
                  <a:lnTo>
                    <a:pt x="607" y="165"/>
                  </a:lnTo>
                  <a:lnTo>
                    <a:pt x="572" y="148"/>
                  </a:lnTo>
                  <a:lnTo>
                    <a:pt x="536" y="135"/>
                  </a:lnTo>
                  <a:lnTo>
                    <a:pt x="496" y="128"/>
                  </a:lnTo>
                  <a:lnTo>
                    <a:pt x="458" y="125"/>
                  </a:lnTo>
                  <a:lnTo>
                    <a:pt x="427" y="127"/>
                  </a:lnTo>
                  <a:lnTo>
                    <a:pt x="399" y="130"/>
                  </a:lnTo>
                  <a:lnTo>
                    <a:pt x="371" y="139"/>
                  </a:lnTo>
                  <a:lnTo>
                    <a:pt x="345" y="148"/>
                  </a:lnTo>
                  <a:lnTo>
                    <a:pt x="319" y="160"/>
                  </a:lnTo>
                  <a:lnTo>
                    <a:pt x="294" y="176"/>
                  </a:lnTo>
                  <a:lnTo>
                    <a:pt x="272" y="192"/>
                  </a:lnTo>
                  <a:lnTo>
                    <a:pt x="252" y="211"/>
                  </a:lnTo>
                  <a:lnTo>
                    <a:pt x="232" y="232"/>
                  </a:lnTo>
                  <a:lnTo>
                    <a:pt x="216" y="255"/>
                  </a:lnTo>
                  <a:lnTo>
                    <a:pt x="202" y="278"/>
                  </a:lnTo>
                  <a:lnTo>
                    <a:pt x="187" y="304"/>
                  </a:lnTo>
                  <a:lnTo>
                    <a:pt x="179" y="330"/>
                  </a:lnTo>
                  <a:lnTo>
                    <a:pt x="171" y="358"/>
                  </a:lnTo>
                  <a:lnTo>
                    <a:pt x="167" y="387"/>
                  </a:lnTo>
                  <a:lnTo>
                    <a:pt x="165" y="416"/>
                  </a:lnTo>
                  <a:lnTo>
                    <a:pt x="167" y="437"/>
                  </a:lnTo>
                  <a:lnTo>
                    <a:pt x="167" y="457"/>
                  </a:lnTo>
                  <a:lnTo>
                    <a:pt x="169" y="455"/>
                  </a:lnTo>
                  <a:close/>
                </a:path>
              </a:pathLst>
            </a:custGeom>
            <a:grpFill/>
            <a:ln w="9525">
              <a:solidFill>
                <a:srgbClr val="000000"/>
              </a:solidFill>
              <a:round/>
              <a:headEnd/>
              <a:tailEnd/>
            </a:ln>
            <a:effectLst>
              <a:outerShdw blurRad="50800" dist="38100" dir="2700000" sx="101000" sy="101000" algn="tl" rotWithShape="0">
                <a:schemeClr val="tx1">
                  <a:lumMod val="65000"/>
                  <a:lumOff val="35000"/>
                </a:schemeClr>
              </a:outerShdw>
            </a:effectLst>
          </p:spPr>
          <p:txBody>
            <a:bodyPr/>
            <a:lstStyle/>
            <a:p>
              <a:pPr>
                <a:defRPr/>
              </a:pPr>
              <a:endParaRPr lang="en-US" dirty="0">
                <a:solidFill>
                  <a:prstClr val="black"/>
                </a:solidFill>
                <a:latin typeface="Arial" charset="0"/>
                <a:cs typeface="+mn-cs"/>
              </a:endParaRPr>
            </a:p>
          </p:txBody>
        </p:sp>
        <p:sp>
          <p:nvSpPr>
            <p:cNvPr id="39" name="Oval 35"/>
            <p:cNvSpPr>
              <a:spLocks noChangeArrowheads="1"/>
            </p:cNvSpPr>
            <p:nvPr/>
          </p:nvSpPr>
          <p:spPr bwMode="auto">
            <a:xfrm>
              <a:off x="3141" y="2058"/>
              <a:ext cx="309" cy="225"/>
            </a:xfrm>
            <a:prstGeom prst="ellipse">
              <a:avLst/>
            </a:pr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40" name="Oval 36"/>
            <p:cNvSpPr>
              <a:spLocks noChangeArrowheads="1"/>
            </p:cNvSpPr>
            <p:nvPr/>
          </p:nvSpPr>
          <p:spPr bwMode="auto">
            <a:xfrm>
              <a:off x="3043" y="2267"/>
              <a:ext cx="205" cy="149"/>
            </a:xfrm>
            <a:prstGeom prst="ellipse">
              <a:avLst/>
            </a:pr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41" name="Oval 37"/>
            <p:cNvSpPr>
              <a:spLocks noChangeArrowheads="1"/>
            </p:cNvSpPr>
            <p:nvPr/>
          </p:nvSpPr>
          <p:spPr bwMode="auto">
            <a:xfrm>
              <a:off x="3000" y="2411"/>
              <a:ext cx="101" cy="74"/>
            </a:xfrm>
            <a:prstGeom prst="ellipse">
              <a:avLst/>
            </a:pr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grpSp>
      <p:sp>
        <p:nvSpPr>
          <p:cNvPr id="42" name="Rectangle 1031"/>
          <p:cNvSpPr>
            <a:spLocks noChangeArrowheads="1"/>
          </p:cNvSpPr>
          <p:nvPr/>
        </p:nvSpPr>
        <p:spPr bwMode="auto">
          <a:xfrm>
            <a:off x="290513" y="1244931"/>
            <a:ext cx="2779712" cy="2428872"/>
          </a:xfrm>
          <a:prstGeom prst="rect">
            <a:avLst/>
          </a:prstGeom>
          <a:solidFill>
            <a:schemeClr val="bg1"/>
          </a:solidFill>
          <a:ln w="12700">
            <a:solidFill>
              <a:schemeClr val="tx1"/>
            </a:solidFill>
            <a:miter lim="800000"/>
            <a:headEnd/>
            <a:tailEnd/>
          </a:ln>
          <a:effectLst>
            <a:outerShdw dist="107763" dir="2700000" algn="ctr" rotWithShape="0">
              <a:schemeClr val="tx1">
                <a:lumMod val="65000"/>
                <a:lumOff val="35000"/>
              </a:schemeClr>
            </a:outerShdw>
          </a:effectLst>
        </p:spPr>
        <p:txBody>
          <a:bodyPr wrap="none" lIns="97332" tIns="48667" rIns="97332" bIns="48667" anchor="ctr"/>
          <a:lstStyle/>
          <a:p>
            <a:pPr eaLnBrk="0" hangingPunct="0">
              <a:spcAft>
                <a:spcPct val="96000"/>
              </a:spcAft>
              <a:defRPr/>
            </a:pPr>
            <a:endParaRPr lang="en-US" dirty="0">
              <a:ln>
                <a:solidFill>
                  <a:prstClr val="black"/>
                </a:solidFill>
              </a:ln>
              <a:solidFill>
                <a:srgbClr val="FF0000"/>
              </a:solidFill>
              <a:latin typeface="Garamond" pitchFamily="18" charset="0"/>
              <a:cs typeface="+mn-cs"/>
            </a:endParaRPr>
          </a:p>
        </p:txBody>
      </p:sp>
      <p:sp>
        <p:nvSpPr>
          <p:cNvPr id="43" name="AutoShape 1033"/>
          <p:cNvSpPr>
            <a:spLocks noChangeArrowheads="1"/>
          </p:cNvSpPr>
          <p:nvPr/>
        </p:nvSpPr>
        <p:spPr bwMode="auto">
          <a:xfrm>
            <a:off x="3246438" y="1903743"/>
            <a:ext cx="1073150" cy="847724"/>
          </a:xfrm>
          <a:prstGeom prst="rightArrow">
            <a:avLst>
              <a:gd name="adj1" fmla="val 50000"/>
              <a:gd name="adj2" fmla="val 37899"/>
            </a:avLst>
          </a:prstGeom>
          <a:solidFill>
            <a:schemeClr val="bg1"/>
          </a:solidFill>
          <a:ln w="12700">
            <a:solidFill>
              <a:schemeClr val="tx1"/>
            </a:solidFill>
            <a:miter lim="800000"/>
            <a:headEnd type="none" w="sm" len="sm"/>
            <a:tailEnd type="none" w="sm" len="sm"/>
          </a:ln>
        </p:spPr>
        <p:txBody>
          <a:bodyPr wrap="none" lIns="96661" tIns="48331" rIns="96661" bIns="48331" anchor="ctr"/>
          <a:lstStyle/>
          <a:p>
            <a:pPr>
              <a:defRPr/>
            </a:pPr>
            <a:endParaRPr lang="en-US" dirty="0">
              <a:solidFill>
                <a:srgbClr val="000000"/>
              </a:solidFill>
              <a:cs typeface="+mn-cs"/>
            </a:endParaRPr>
          </a:p>
        </p:txBody>
      </p:sp>
      <p:sp>
        <p:nvSpPr>
          <p:cNvPr id="44" name="Rectangle 37"/>
          <p:cNvSpPr>
            <a:spLocks noChangeArrowheads="1"/>
          </p:cNvSpPr>
          <p:nvPr/>
        </p:nvSpPr>
        <p:spPr bwMode="auto">
          <a:xfrm>
            <a:off x="4883150" y="1504950"/>
            <a:ext cx="3679825" cy="738188"/>
          </a:xfrm>
          <a:prstGeom prst="rect">
            <a:avLst/>
          </a:prstGeom>
          <a:noFill/>
          <a:ln>
            <a:noFill/>
          </a:ln>
        </p:spPr>
        <p:txBody>
          <a:bodyPr lIns="91192" tIns="45597" rIns="91192" bIns="45597">
            <a:spAutoFit/>
          </a:bodyPr>
          <a:lstStyle/>
          <a:p>
            <a:pPr eaLnBrk="0" hangingPunct="0">
              <a:spcAft>
                <a:spcPct val="96000"/>
              </a:spcAft>
              <a:defRPr/>
            </a:pPr>
            <a:r>
              <a:rPr lang="en-US" sz="2100" b="1" dirty="0">
                <a:solidFill>
                  <a:srgbClr val="000000"/>
                </a:solidFill>
                <a:latin typeface="Verdana" pitchFamily="34" charset="0"/>
                <a:cs typeface="+mn-cs"/>
              </a:rPr>
              <a:t>Thoughts</a:t>
            </a:r>
            <a:br>
              <a:rPr lang="en-US" sz="2100" b="1" dirty="0">
                <a:solidFill>
                  <a:srgbClr val="000000"/>
                </a:solidFill>
                <a:latin typeface="Verdana" pitchFamily="34" charset="0"/>
                <a:cs typeface="+mn-cs"/>
              </a:rPr>
            </a:br>
            <a:endParaRPr lang="en-US" sz="2100" dirty="0">
              <a:solidFill>
                <a:srgbClr val="000000"/>
              </a:solidFill>
              <a:latin typeface="Verdana" pitchFamily="34" charset="0"/>
              <a:cs typeface="+mn-cs"/>
            </a:endParaRPr>
          </a:p>
        </p:txBody>
      </p:sp>
      <p:sp>
        <p:nvSpPr>
          <p:cNvPr id="45" name="Rectangle 39"/>
          <p:cNvSpPr>
            <a:spLocks noChangeArrowheads="1"/>
          </p:cNvSpPr>
          <p:nvPr/>
        </p:nvSpPr>
        <p:spPr bwMode="auto">
          <a:xfrm>
            <a:off x="290513" y="1357313"/>
            <a:ext cx="2684462" cy="1636712"/>
          </a:xfrm>
          <a:prstGeom prst="rect">
            <a:avLst/>
          </a:prstGeom>
          <a:noFill/>
          <a:ln>
            <a:noFill/>
          </a:ln>
        </p:spPr>
        <p:txBody>
          <a:bodyPr lIns="91192" tIns="45597" rIns="91192" bIns="45597">
            <a:spAutoFit/>
          </a:bodyPr>
          <a:lstStyle/>
          <a:p>
            <a:pPr eaLnBrk="0" hangingPunct="0">
              <a:spcAft>
                <a:spcPct val="96000"/>
              </a:spcAft>
              <a:defRPr/>
            </a:pPr>
            <a:r>
              <a:rPr lang="en-US" sz="2100" b="1" dirty="0">
                <a:solidFill>
                  <a:srgbClr val="000000"/>
                </a:solidFill>
                <a:latin typeface="Verdana" pitchFamily="34" charset="0"/>
                <a:cs typeface="+mn-cs"/>
              </a:rPr>
              <a:t>Activating Event</a:t>
            </a:r>
          </a:p>
          <a:p>
            <a:pPr algn="ctr" eaLnBrk="0" hangingPunct="0">
              <a:spcAft>
                <a:spcPct val="96000"/>
              </a:spcAft>
              <a:defRPr/>
            </a:pPr>
            <a:r>
              <a:rPr lang="en-US" sz="3000" dirty="0">
                <a:solidFill>
                  <a:srgbClr val="000000"/>
                </a:solidFill>
                <a:latin typeface="Verdana" pitchFamily="34" charset="0"/>
                <a:cs typeface="+mn-cs"/>
              </a:rPr>
              <a:t>Got a B on a math test</a:t>
            </a:r>
          </a:p>
        </p:txBody>
      </p:sp>
      <p:sp>
        <p:nvSpPr>
          <p:cNvPr id="46" name="Rectangle 3"/>
          <p:cNvSpPr txBox="1">
            <a:spLocks noChangeArrowheads="1"/>
          </p:cNvSpPr>
          <p:nvPr/>
        </p:nvSpPr>
        <p:spPr bwMode="auto">
          <a:xfrm>
            <a:off x="3629025" y="4860558"/>
            <a:ext cx="3409950" cy="1412875"/>
          </a:xfrm>
          <a:prstGeom prst="rect">
            <a:avLst/>
          </a:prstGeom>
          <a:noFill/>
          <a:ln w="9525">
            <a:noFill/>
            <a:miter lim="800000"/>
            <a:headEnd/>
            <a:tailEnd/>
          </a:ln>
        </p:spPr>
        <p:txBody>
          <a:bodyPr lIns="91829" tIns="45915" rIns="91829" bIns="45915"/>
          <a:lstStyle/>
          <a:p>
            <a:pPr marL="341985" indent="-341985" eaLnBrk="0" hangingPunct="0">
              <a:spcBef>
                <a:spcPct val="20000"/>
              </a:spcBef>
              <a:buClr>
                <a:srgbClr val="000099"/>
              </a:buClr>
              <a:buSzPct val="65000"/>
              <a:defRPr/>
            </a:pPr>
            <a:r>
              <a:rPr lang="en-US" sz="2300" b="1" kern="0" dirty="0">
                <a:solidFill>
                  <a:prstClr val="black"/>
                </a:solidFill>
                <a:latin typeface="Verdana"/>
                <a:cs typeface="+mn-cs"/>
              </a:rPr>
              <a:t>Consequences: ER</a:t>
            </a:r>
          </a:p>
          <a:p>
            <a:pPr marL="341985" indent="-341985" eaLnBrk="0" hangingPunct="0">
              <a:spcBef>
                <a:spcPct val="20000"/>
              </a:spcBef>
              <a:buClr>
                <a:srgbClr val="000099"/>
              </a:buClr>
              <a:buSzPct val="65000"/>
              <a:defRPr/>
            </a:pPr>
            <a:r>
              <a:rPr lang="en-US" sz="2300" b="1" kern="0" dirty="0">
                <a:solidFill>
                  <a:prstClr val="black"/>
                </a:solidFill>
                <a:latin typeface="Verdana"/>
                <a:cs typeface="+mn-cs"/>
              </a:rPr>
              <a:t>E: </a:t>
            </a:r>
            <a:endParaRPr lang="en-US" sz="2300" kern="0" dirty="0">
              <a:solidFill>
                <a:prstClr val="black"/>
              </a:solidFill>
              <a:latin typeface="Verdana"/>
              <a:cs typeface="+mn-cs"/>
            </a:endParaRPr>
          </a:p>
          <a:p>
            <a:pPr marL="341985" indent="-341985" eaLnBrk="0" hangingPunct="0">
              <a:spcBef>
                <a:spcPct val="20000"/>
              </a:spcBef>
              <a:buClr>
                <a:srgbClr val="000099"/>
              </a:buClr>
              <a:buSzPct val="65000"/>
              <a:defRPr/>
            </a:pPr>
            <a:endParaRPr lang="en-US" sz="800" kern="0" dirty="0">
              <a:solidFill>
                <a:prstClr val="black"/>
              </a:solidFill>
              <a:latin typeface="Verdana"/>
              <a:cs typeface="+mn-cs"/>
            </a:endParaRPr>
          </a:p>
          <a:p>
            <a:pPr marL="341985" indent="-341985" eaLnBrk="0" hangingPunct="0">
              <a:spcBef>
                <a:spcPct val="20000"/>
              </a:spcBef>
              <a:buClr>
                <a:srgbClr val="000099"/>
              </a:buClr>
              <a:buSzPct val="65000"/>
              <a:defRPr/>
            </a:pPr>
            <a:r>
              <a:rPr lang="en-US" sz="2300" b="1" kern="0" dirty="0">
                <a:solidFill>
                  <a:prstClr val="black"/>
                </a:solidFill>
                <a:latin typeface="Verdana"/>
                <a:cs typeface="+mn-cs"/>
              </a:rPr>
              <a:t>R: </a:t>
            </a:r>
            <a:endParaRPr lang="en-US" sz="2300" kern="0" dirty="0">
              <a:solidFill>
                <a:prstClr val="black"/>
              </a:solidFill>
              <a:latin typeface="Verdana"/>
              <a:cs typeface="+mn-cs"/>
            </a:endParaRPr>
          </a:p>
          <a:p>
            <a:pPr marL="341985" indent="-341985" eaLnBrk="0" hangingPunct="0">
              <a:spcBef>
                <a:spcPct val="20000"/>
              </a:spcBef>
              <a:buClr>
                <a:srgbClr val="000099"/>
              </a:buClr>
              <a:buSzPct val="65000"/>
              <a:defRPr/>
            </a:pPr>
            <a:endParaRPr lang="en-US" sz="2300" kern="0" dirty="0">
              <a:solidFill>
                <a:prstClr val="black"/>
              </a:solidFill>
              <a:latin typeface="Verdan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allAtOnce"/>
      <p:bldP spid="45"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Activities</a:t>
            </a:r>
          </a:p>
        </p:txBody>
      </p:sp>
      <p:sp>
        <p:nvSpPr>
          <p:cNvPr id="4" name="Slide Number Placeholder 3"/>
          <p:cNvSpPr>
            <a:spLocks noGrp="1"/>
          </p:cNvSpPr>
          <p:nvPr>
            <p:ph type="sldNum" sz="quarter" idx="11"/>
          </p:nvPr>
        </p:nvSpPr>
        <p:spPr/>
        <p:txBody>
          <a:bodyPr/>
          <a:lstStyle/>
          <a:p>
            <a:pPr>
              <a:defRPr/>
            </a:pPr>
            <a:fld id="{8DB09EE3-D9EB-4A48-8B5B-E35B5704DA9B}" type="slidenum">
              <a:rPr lang="en-US" smtClean="0"/>
              <a:pPr>
                <a:defRPr/>
              </a:pPr>
              <a:t>4</a:t>
            </a:fld>
            <a:endParaRPr lang="en-US" dirty="0"/>
          </a:p>
        </p:txBody>
      </p:sp>
      <p:pic>
        <p:nvPicPr>
          <p:cNvPr id="21510" name="Picture 5" descr="csf2_logo-l.png"/>
          <p:cNvPicPr>
            <a:picLocks noChangeAspect="1"/>
          </p:cNvPicPr>
          <p:nvPr/>
        </p:nvPicPr>
        <p:blipFill>
          <a:blip r:embed="rId3" cstate="print"/>
          <a:srcRect/>
          <a:stretch>
            <a:fillRect/>
          </a:stretch>
        </p:blipFill>
        <p:spPr bwMode="auto">
          <a:xfrm>
            <a:off x="457200" y="106363"/>
            <a:ext cx="822325" cy="823912"/>
          </a:xfrm>
          <a:prstGeom prst="rect">
            <a:avLst/>
          </a:prstGeom>
          <a:noFill/>
          <a:ln w="9525">
            <a:noFill/>
            <a:miter lim="800000"/>
            <a:headEnd/>
            <a:tailEnd/>
          </a:ln>
        </p:spPr>
      </p:pic>
      <p:sp>
        <p:nvSpPr>
          <p:cNvPr id="13" name="Rectangle 12"/>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14" name="Picture 2" descr="http://peanutonthetable.com/wp-content/uploads/2013/02/notebook-and-pen.jpg">
            <a:hlinkClick r:id="rId4"/>
          </p:cNvPr>
          <p:cNvPicPr>
            <a:picLocks noChangeAspect="1" noChangeArrowheads="1"/>
          </p:cNvPicPr>
          <p:nvPr/>
        </p:nvPicPr>
        <p:blipFill>
          <a:blip r:embed="rId5" cstate="print"/>
          <a:srcRect/>
          <a:stretch>
            <a:fillRect/>
          </a:stretch>
        </p:blipFill>
        <p:spPr bwMode="auto">
          <a:xfrm>
            <a:off x="5086350" y="2971800"/>
            <a:ext cx="2547938" cy="1912938"/>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1576388" y="5124450"/>
            <a:ext cx="2225675" cy="369888"/>
          </a:xfrm>
          <a:prstGeom prst="rect">
            <a:avLst/>
          </a:prstGeom>
          <a:noFill/>
        </p:spPr>
        <p:txBody>
          <a:bodyPr>
            <a:spAutoFit/>
          </a:bodyPr>
          <a:lstStyle/>
          <a:p>
            <a:pPr>
              <a:defRPr/>
            </a:pPr>
            <a:r>
              <a:rPr lang="en-US" b="1" dirty="0">
                <a:latin typeface="+mn-lt"/>
              </a:rPr>
              <a:t>Egg/Tennis Ball</a:t>
            </a:r>
          </a:p>
        </p:txBody>
      </p:sp>
      <p:sp>
        <p:nvSpPr>
          <p:cNvPr id="16" name="TextBox 15"/>
          <p:cNvSpPr txBox="1"/>
          <p:nvPr/>
        </p:nvSpPr>
        <p:spPr>
          <a:xfrm>
            <a:off x="4851400" y="5129213"/>
            <a:ext cx="3125788" cy="646331"/>
          </a:xfrm>
          <a:prstGeom prst="rect">
            <a:avLst/>
          </a:prstGeom>
          <a:noFill/>
        </p:spPr>
        <p:txBody>
          <a:bodyPr>
            <a:spAutoFit/>
          </a:bodyPr>
          <a:lstStyle/>
          <a:p>
            <a:pPr>
              <a:defRPr/>
            </a:pPr>
            <a:r>
              <a:rPr lang="en-US" b="1" dirty="0">
                <a:latin typeface="+mn-lt"/>
              </a:rPr>
              <a:t>3 Words for Resilience</a:t>
            </a:r>
          </a:p>
          <a:p>
            <a:pPr>
              <a:defRPr/>
            </a:pPr>
            <a:r>
              <a:rPr lang="en-US" b="1" dirty="0">
                <a:latin typeface="+mn-lt"/>
              </a:rPr>
              <a:t>	page 2</a:t>
            </a:r>
          </a:p>
        </p:txBody>
      </p:sp>
      <p:grpSp>
        <p:nvGrpSpPr>
          <p:cNvPr id="17" name="Group 10"/>
          <p:cNvGrpSpPr>
            <a:grpSpLocks/>
          </p:cNvGrpSpPr>
          <p:nvPr/>
        </p:nvGrpSpPr>
        <p:grpSpPr bwMode="auto">
          <a:xfrm>
            <a:off x="1162050" y="1978025"/>
            <a:ext cx="3111500" cy="3111500"/>
            <a:chOff x="1162050" y="1978025"/>
            <a:chExt cx="3111500" cy="3111500"/>
          </a:xfrm>
        </p:grpSpPr>
        <p:pic>
          <p:nvPicPr>
            <p:cNvPr id="18" name="Picture 7" descr="Movie Icon"/>
            <p:cNvPicPr>
              <a:picLocks noChangeAspect="1" noChangeArrowheads="1"/>
            </p:cNvPicPr>
            <p:nvPr/>
          </p:nvPicPr>
          <p:blipFill>
            <a:blip r:embed="rId6" cstate="print"/>
            <a:srcRect/>
            <a:stretch>
              <a:fillRect/>
            </a:stretch>
          </p:blipFill>
          <p:spPr bwMode="auto">
            <a:xfrm>
              <a:off x="1162050" y="1978025"/>
              <a:ext cx="3111500" cy="3111500"/>
            </a:xfrm>
            <a:prstGeom prst="rect">
              <a:avLst/>
            </a:prstGeom>
            <a:noFill/>
            <a:ln w="9525">
              <a:noFill/>
              <a:miter lim="800000"/>
              <a:headEnd/>
              <a:tailEnd/>
            </a:ln>
          </p:spPr>
        </p:pic>
        <p:sp>
          <p:nvSpPr>
            <p:cNvPr id="19" name="Rectangle 18"/>
            <p:cNvSpPr/>
            <p:nvPr/>
          </p:nvSpPr>
          <p:spPr>
            <a:xfrm>
              <a:off x="1625600" y="3686175"/>
              <a:ext cx="2105025" cy="94456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0" name="TextBox 19"/>
          <p:cNvSpPr txBox="1"/>
          <p:nvPr/>
        </p:nvSpPr>
        <p:spPr>
          <a:xfrm>
            <a:off x="1639888" y="3865563"/>
            <a:ext cx="2046287" cy="585787"/>
          </a:xfrm>
          <a:prstGeom prst="rect">
            <a:avLst/>
          </a:prstGeom>
          <a:noFill/>
        </p:spPr>
        <p:txBody>
          <a:bodyPr anchor="ctr">
            <a:spAutoFit/>
          </a:bodyPr>
          <a:lstStyle/>
          <a:p>
            <a:pPr algn="ctr">
              <a:defRPr/>
            </a:pPr>
            <a:r>
              <a:rPr lang="en-US" sz="3200" b="1" dirty="0">
                <a:solidFill>
                  <a:schemeClr val="bg1"/>
                </a:solidFill>
                <a:latin typeface="+mn-lt"/>
              </a:rPr>
              <a:t>DEMO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5"/>
          <p:cNvSpPr txBox="1">
            <a:spLocks/>
          </p:cNvSpPr>
          <p:nvPr/>
        </p:nvSpPr>
        <p:spPr bwMode="auto">
          <a:xfrm>
            <a:off x="-17463" y="-17463"/>
            <a:ext cx="9144001" cy="1066801"/>
          </a:xfrm>
          <a:prstGeom prst="rect">
            <a:avLst/>
          </a:prstGeom>
          <a:noFill/>
          <a:ln w="9525">
            <a:noFill/>
            <a:miter lim="800000"/>
            <a:headEnd/>
            <a:tailEnd/>
          </a:ln>
        </p:spPr>
        <p:txBody>
          <a:bodyPr lIns="91284" tIns="45642" rIns="91284" bIns="45642" anchor="ctr"/>
          <a:lstStyle/>
          <a:p>
            <a:pPr algn="ctr" eaLnBrk="0" hangingPunct="0">
              <a:defRPr/>
            </a:pPr>
            <a:r>
              <a:rPr lang="en-US" altLang="en-US" sz="2400" b="1" dirty="0">
                <a:solidFill>
                  <a:schemeClr val="bg1"/>
                </a:solidFill>
                <a:latin typeface="Verdana" pitchFamily="34" charset="0"/>
                <a:ea typeface="+mj-ea"/>
                <a:cs typeface="+mj-cs"/>
              </a:rPr>
              <a:t>Workbook Activity (page 15): </a:t>
            </a:r>
          </a:p>
          <a:p>
            <a:pPr algn="ctr" eaLnBrk="0" hangingPunct="0">
              <a:defRPr/>
            </a:pPr>
            <a:r>
              <a:rPr lang="en-US" altLang="en-US" sz="2400" b="1" dirty="0">
                <a:solidFill>
                  <a:schemeClr val="bg1"/>
                </a:solidFill>
                <a:latin typeface="Verdana" pitchFamily="34" charset="0"/>
                <a:ea typeface="+mj-ea"/>
                <a:cs typeface="+mj-cs"/>
              </a:rPr>
              <a:t>Activating Events and ATC</a:t>
            </a:r>
          </a:p>
        </p:txBody>
      </p:sp>
      <p:sp>
        <p:nvSpPr>
          <p:cNvPr id="4" name="Slide Number Placeholder 3"/>
          <p:cNvSpPr>
            <a:spLocks noGrp="1"/>
          </p:cNvSpPr>
          <p:nvPr>
            <p:ph type="sldNum" sz="quarter" idx="11"/>
          </p:nvPr>
        </p:nvSpPr>
        <p:spPr/>
        <p:txBody>
          <a:bodyPr/>
          <a:lstStyle/>
          <a:p>
            <a:pPr>
              <a:defRPr/>
            </a:pPr>
            <a:fld id="{E814E540-8619-47AE-8820-A6D5AA0C156F}" type="slidenum">
              <a:rPr lang="en-US" smtClean="0"/>
              <a:pPr>
                <a:defRPr/>
              </a:pPr>
              <a:t>40</a:t>
            </a:fld>
            <a:endParaRPr lang="en-US" dirty="0"/>
          </a:p>
        </p:txBody>
      </p:sp>
      <p:pic>
        <p:nvPicPr>
          <p:cNvPr id="18437" name="Picture 37" descr="ATC.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9" name="Picture 7"/>
          <p:cNvPicPr>
            <a:picLocks noChangeAspect="1" noChangeArrowheads="1"/>
          </p:cNvPicPr>
          <p:nvPr/>
        </p:nvPicPr>
        <p:blipFill>
          <a:blip r:embed="rId4" cstate="print"/>
          <a:srcRect l="45026" t="22948" r="25224" b="14157"/>
          <a:stretch>
            <a:fillRect/>
          </a:stretch>
        </p:blipFill>
        <p:spPr bwMode="auto">
          <a:xfrm>
            <a:off x="2682875" y="1411288"/>
            <a:ext cx="3798888" cy="50196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5"/>
          <p:cNvSpPr txBox="1">
            <a:spLocks/>
          </p:cNvSpPr>
          <p:nvPr/>
        </p:nvSpPr>
        <p:spPr bwMode="auto">
          <a:xfrm>
            <a:off x="-17463" y="-17463"/>
            <a:ext cx="9144001" cy="1066801"/>
          </a:xfrm>
          <a:prstGeom prst="rect">
            <a:avLst/>
          </a:prstGeom>
          <a:noFill/>
          <a:ln w="9525">
            <a:noFill/>
            <a:miter lim="800000"/>
            <a:headEnd/>
            <a:tailEnd/>
          </a:ln>
        </p:spPr>
        <p:txBody>
          <a:bodyPr lIns="91284" tIns="45642" rIns="91284" bIns="45642" anchor="ctr"/>
          <a:lstStyle/>
          <a:p>
            <a:pPr algn="ctr" eaLnBrk="0" hangingPunct="0">
              <a:defRPr/>
            </a:pPr>
            <a:r>
              <a:rPr lang="en-US" altLang="en-US" sz="2400" b="1" dirty="0">
                <a:solidFill>
                  <a:schemeClr val="bg1"/>
                </a:solidFill>
                <a:latin typeface="Verdana" pitchFamily="34" charset="0"/>
                <a:ea typeface="+mj-ea"/>
                <a:cs typeface="+mj-cs"/>
              </a:rPr>
              <a:t>Workbook Activity (pp. 16-17): </a:t>
            </a:r>
          </a:p>
          <a:p>
            <a:pPr algn="ctr" eaLnBrk="0" hangingPunct="0">
              <a:defRPr/>
            </a:pPr>
            <a:r>
              <a:rPr lang="en-US" altLang="en-US" sz="2400" b="1" dirty="0">
                <a:solidFill>
                  <a:schemeClr val="bg1"/>
                </a:solidFill>
                <a:latin typeface="Verdana" pitchFamily="34" charset="0"/>
                <a:ea typeface="+mj-ea"/>
                <a:cs typeface="+mj-cs"/>
              </a:rPr>
              <a:t>ATC Practice</a:t>
            </a:r>
          </a:p>
        </p:txBody>
      </p:sp>
      <p:sp>
        <p:nvSpPr>
          <p:cNvPr id="4" name="Slide Number Placeholder 3"/>
          <p:cNvSpPr>
            <a:spLocks noGrp="1"/>
          </p:cNvSpPr>
          <p:nvPr>
            <p:ph type="sldNum" sz="quarter" idx="11"/>
          </p:nvPr>
        </p:nvSpPr>
        <p:spPr/>
        <p:txBody>
          <a:bodyPr/>
          <a:lstStyle/>
          <a:p>
            <a:pPr>
              <a:defRPr/>
            </a:pPr>
            <a:fld id="{F43A4A1C-4B91-4499-930D-01EAE08BEA01}" type="slidenum">
              <a:rPr lang="en-US" smtClean="0"/>
              <a:pPr>
                <a:defRPr/>
              </a:pPr>
              <a:t>41</a:t>
            </a:fld>
            <a:endParaRPr lang="en-US" dirty="0"/>
          </a:p>
        </p:txBody>
      </p:sp>
      <p:pic>
        <p:nvPicPr>
          <p:cNvPr id="19461" name="Picture 37" descr="ATC.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9" name="Picture 8" descr="B - reviewed CSF2_TeenCurriculum_2HRWORKSHOP_ParticipantGuideV2_1 2_AUG14 V4_1.pptx - PowerPoint"/>
          <p:cNvPicPr>
            <a:picLocks noChangeAspect="1"/>
          </p:cNvPicPr>
          <p:nvPr/>
        </p:nvPicPr>
        <p:blipFill rotWithShape="1">
          <a:blip r:embed="rId4">
            <a:extLst>
              <a:ext uri="{28A0092B-C50C-407E-A947-70E740481C1C}">
                <a14:useLocalDpi xmlns:a14="http://schemas.microsoft.com/office/drawing/2010/main" val="0"/>
              </a:ext>
            </a:extLst>
          </a:blip>
          <a:srcRect l="31118" t="23072" r="16984" b="8406"/>
          <a:stretch/>
        </p:blipFill>
        <p:spPr>
          <a:xfrm>
            <a:off x="4859434" y="1312290"/>
            <a:ext cx="3806606" cy="5021658"/>
          </a:xfrm>
          <a:prstGeom prst="rect">
            <a:avLst/>
          </a:prstGeom>
        </p:spPr>
      </p:pic>
      <p:pic>
        <p:nvPicPr>
          <p:cNvPr id="10" name="Picture 9" descr="B - reviewed CSF2_TeenCurriculum_2HRWORKSHOP_ParticipantGuideV2_1 2_AUG14 V4_1.pptx - PowerPoint"/>
          <p:cNvPicPr>
            <a:picLocks noChangeAspect="1"/>
          </p:cNvPicPr>
          <p:nvPr/>
        </p:nvPicPr>
        <p:blipFill rotWithShape="1">
          <a:blip r:embed="rId5">
            <a:extLst>
              <a:ext uri="{28A0092B-C50C-407E-A947-70E740481C1C}">
                <a14:useLocalDpi xmlns:a14="http://schemas.microsoft.com/office/drawing/2010/main" val="0"/>
              </a:ext>
            </a:extLst>
          </a:blip>
          <a:srcRect l="31233" t="22956" r="16984" b="8637"/>
          <a:stretch/>
        </p:blipFill>
        <p:spPr>
          <a:xfrm>
            <a:off x="504872" y="1304016"/>
            <a:ext cx="3810813" cy="502993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AAEE668-592F-49A7-BC80-1A5DE046EBC9}" type="slidenum">
              <a:rPr lang="en-US" smtClean="0"/>
              <a:pPr>
                <a:defRPr/>
              </a:pPr>
              <a:t>42</a:t>
            </a:fld>
            <a:endParaRPr lang="en-US" dirty="0"/>
          </a:p>
        </p:txBody>
      </p:sp>
      <p:sp>
        <p:nvSpPr>
          <p:cNvPr id="7" name="Title 35"/>
          <p:cNvSpPr txBox="1">
            <a:spLocks/>
          </p:cNvSpPr>
          <p:nvPr/>
        </p:nvSpPr>
        <p:spPr bwMode="auto">
          <a:xfrm>
            <a:off x="-17463" y="-17463"/>
            <a:ext cx="9144001" cy="1066801"/>
          </a:xfrm>
          <a:prstGeom prst="rect">
            <a:avLst/>
          </a:prstGeom>
          <a:noFill/>
          <a:ln w="9525">
            <a:noFill/>
            <a:miter lim="800000"/>
            <a:headEnd/>
            <a:tailEnd/>
          </a:ln>
        </p:spPr>
        <p:txBody>
          <a:bodyPr lIns="91284" tIns="45642" rIns="91284" bIns="45642" anchor="ctr"/>
          <a:lstStyle/>
          <a:p>
            <a:pPr algn="ctr" eaLnBrk="0" hangingPunct="0">
              <a:defRPr/>
            </a:pPr>
            <a:r>
              <a:rPr lang="en-US" altLang="en-US" sz="2400" b="1" dirty="0">
                <a:solidFill>
                  <a:schemeClr val="bg1"/>
                </a:solidFill>
                <a:latin typeface="Verdana" pitchFamily="34" charset="0"/>
                <a:ea typeface="+mj-ea"/>
                <a:cs typeface="+mj-cs"/>
              </a:rPr>
              <a:t>Activity: </a:t>
            </a:r>
          </a:p>
          <a:p>
            <a:pPr algn="ctr" eaLnBrk="0" hangingPunct="0">
              <a:defRPr/>
            </a:pPr>
            <a:r>
              <a:rPr lang="en-US" altLang="en-US" sz="2400" b="1" dirty="0">
                <a:solidFill>
                  <a:schemeClr val="bg1"/>
                </a:solidFill>
                <a:latin typeface="Verdana" pitchFamily="34" charset="0"/>
                <a:ea typeface="+mj-ea"/>
                <a:cs typeface="+mj-cs"/>
              </a:rPr>
              <a:t>ATC Relay</a:t>
            </a:r>
          </a:p>
        </p:txBody>
      </p:sp>
      <p:pic>
        <p:nvPicPr>
          <p:cNvPr id="20485" name="Picture 37" descr="ATC.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20486" name="AutoShape 4" descr="https://encrypted-tbn3.gstatic.com/images?q=tbn:ANd9GcRAhra1W3os0akSfYFadm3wk-Uy1SCdam7oKQ3clFiNFw6vVxOvwA">
            <a:hlinkClick r:id="rId4"/>
          </p:cNvPr>
          <p:cNvSpPr>
            <a:spLocks noChangeAspect="1" noChangeArrowheads="1"/>
          </p:cNvSpPr>
          <p:nvPr/>
        </p:nvSpPr>
        <p:spPr bwMode="auto">
          <a:xfrm>
            <a:off x="57150" y="-144463"/>
            <a:ext cx="304800" cy="304801"/>
          </a:xfrm>
          <a:prstGeom prst="rect">
            <a:avLst/>
          </a:prstGeom>
          <a:noFill/>
          <a:ln w="9525">
            <a:noFill/>
            <a:miter lim="800000"/>
            <a:headEnd/>
            <a:tailEnd/>
          </a:ln>
        </p:spPr>
        <p:txBody>
          <a:bodyPr/>
          <a:lstStyle/>
          <a:p>
            <a:endParaRPr lang="en-US" dirty="0"/>
          </a:p>
        </p:txBody>
      </p:sp>
      <p:sp>
        <p:nvSpPr>
          <p:cNvPr id="20487" name="AutoShape 6" descr="https://encrypted-tbn3.gstatic.com/images?q=tbn:ANd9GcRAhra1W3os0akSfYFadm3wk-Uy1SCdam7oKQ3clFiNFw6vVxOvwA">
            <a:hlinkClick r:id="rId4"/>
          </p:cNvPr>
          <p:cNvSpPr>
            <a:spLocks noChangeAspect="1" noChangeArrowheads="1"/>
          </p:cNvSpPr>
          <p:nvPr/>
        </p:nvSpPr>
        <p:spPr bwMode="auto">
          <a:xfrm>
            <a:off x="57150" y="-144463"/>
            <a:ext cx="304800" cy="304801"/>
          </a:xfrm>
          <a:prstGeom prst="rect">
            <a:avLst/>
          </a:prstGeom>
          <a:noFill/>
          <a:ln w="9525">
            <a:noFill/>
            <a:miter lim="800000"/>
            <a:headEnd/>
            <a:tailEnd/>
          </a:ln>
        </p:spPr>
        <p:txBody>
          <a:bodyPr/>
          <a:lstStyle/>
          <a:p>
            <a:endParaRPr lang="en-US" dirty="0"/>
          </a:p>
        </p:txBody>
      </p:sp>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10" name="Picture 16" descr="http://committostayfit.com/blog/wp-content/uploads/2013/08/bigstock-Teamwork-48863816.jpg">
            <a:hlinkClick r:id="rId5"/>
          </p:cNvPr>
          <p:cNvPicPr>
            <a:picLocks noChangeAspect="1" noChangeArrowheads="1"/>
          </p:cNvPicPr>
          <p:nvPr/>
        </p:nvPicPr>
        <p:blipFill>
          <a:blip r:embed="rId6" cstate="print"/>
          <a:srcRect/>
          <a:stretch>
            <a:fillRect/>
          </a:stretch>
        </p:blipFill>
        <p:spPr bwMode="auto">
          <a:xfrm>
            <a:off x="2209800" y="2092325"/>
            <a:ext cx="4733925" cy="354965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F52AC3D-9ECC-45D9-811D-503022E0150B}" type="slidenum">
              <a:rPr lang="en-US" smtClean="0"/>
              <a:pPr>
                <a:defRPr/>
              </a:pPr>
              <a:t>43</a:t>
            </a:fld>
            <a:endParaRPr lang="en-US" dirty="0"/>
          </a:p>
        </p:txBody>
      </p:sp>
      <p:sp>
        <p:nvSpPr>
          <p:cNvPr id="7" name="Title 35"/>
          <p:cNvSpPr txBox="1">
            <a:spLocks/>
          </p:cNvSpPr>
          <p:nvPr/>
        </p:nvSpPr>
        <p:spPr bwMode="auto">
          <a:xfrm>
            <a:off x="-17463" y="-17463"/>
            <a:ext cx="9144001" cy="1066801"/>
          </a:xfrm>
          <a:prstGeom prst="rect">
            <a:avLst/>
          </a:prstGeom>
          <a:noFill/>
          <a:ln w="9525">
            <a:noFill/>
            <a:miter lim="800000"/>
            <a:headEnd/>
            <a:tailEnd/>
          </a:ln>
        </p:spPr>
        <p:txBody>
          <a:bodyPr lIns="91284" tIns="45642" rIns="91284" bIns="45642" anchor="ctr"/>
          <a:lstStyle/>
          <a:p>
            <a:pPr algn="ctr" eaLnBrk="0" hangingPunct="0">
              <a:defRPr/>
            </a:pPr>
            <a:r>
              <a:rPr lang="en-US" altLang="en-US" sz="2400" b="1" dirty="0">
                <a:solidFill>
                  <a:schemeClr val="bg1"/>
                </a:solidFill>
                <a:latin typeface="Verdana" pitchFamily="34" charset="0"/>
                <a:ea typeface="+mj-ea"/>
                <a:cs typeface="+mj-cs"/>
              </a:rPr>
              <a:t>Activity: </a:t>
            </a:r>
          </a:p>
          <a:p>
            <a:pPr algn="ctr" eaLnBrk="0" hangingPunct="0">
              <a:defRPr/>
            </a:pPr>
            <a:r>
              <a:rPr lang="en-US" altLang="en-US" sz="2400" b="1" dirty="0">
                <a:solidFill>
                  <a:schemeClr val="bg1"/>
                </a:solidFill>
                <a:latin typeface="Verdana" pitchFamily="34" charset="0"/>
                <a:ea typeface="+mj-ea"/>
                <a:cs typeface="+mj-cs"/>
              </a:rPr>
              <a:t>ATC Relay</a:t>
            </a:r>
            <a:r>
              <a:rPr lang="en-US" altLang="en-US" b="1" dirty="0">
                <a:solidFill>
                  <a:schemeClr val="bg1"/>
                </a:solidFill>
                <a:latin typeface="Verdana" pitchFamily="34" charset="0"/>
                <a:ea typeface="+mj-ea"/>
                <a:cs typeface="+mj-cs"/>
              </a:rPr>
              <a:t> (continued)</a:t>
            </a:r>
            <a:endParaRPr lang="en-US" altLang="en-US" sz="2400" b="1" dirty="0">
              <a:solidFill>
                <a:schemeClr val="bg1"/>
              </a:solidFill>
              <a:latin typeface="Verdana" pitchFamily="34" charset="0"/>
              <a:ea typeface="+mj-ea"/>
              <a:cs typeface="+mj-cs"/>
            </a:endParaRPr>
          </a:p>
        </p:txBody>
      </p:sp>
      <p:pic>
        <p:nvPicPr>
          <p:cNvPr id="21509" name="Picture 37" descr="ATC.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21510" name="AutoShape 4" descr="https://encrypted-tbn3.gstatic.com/images?q=tbn:ANd9GcRAhra1W3os0akSfYFadm3wk-Uy1SCdam7oKQ3clFiNFw6vVxOvwA">
            <a:hlinkClick r:id="rId4"/>
          </p:cNvPr>
          <p:cNvSpPr>
            <a:spLocks noChangeAspect="1" noChangeArrowheads="1"/>
          </p:cNvSpPr>
          <p:nvPr/>
        </p:nvSpPr>
        <p:spPr bwMode="auto">
          <a:xfrm>
            <a:off x="57150" y="-144463"/>
            <a:ext cx="304800" cy="304801"/>
          </a:xfrm>
          <a:prstGeom prst="rect">
            <a:avLst/>
          </a:prstGeom>
          <a:noFill/>
          <a:ln w="9525">
            <a:noFill/>
            <a:miter lim="800000"/>
            <a:headEnd/>
            <a:tailEnd/>
          </a:ln>
        </p:spPr>
        <p:txBody>
          <a:bodyPr/>
          <a:lstStyle/>
          <a:p>
            <a:endParaRPr lang="en-US" dirty="0"/>
          </a:p>
        </p:txBody>
      </p:sp>
      <p:sp>
        <p:nvSpPr>
          <p:cNvPr id="21511" name="AutoShape 6" descr="https://encrypted-tbn3.gstatic.com/images?q=tbn:ANd9GcRAhra1W3os0akSfYFadm3wk-Uy1SCdam7oKQ3clFiNFw6vVxOvwA">
            <a:hlinkClick r:id="rId4"/>
          </p:cNvPr>
          <p:cNvSpPr>
            <a:spLocks noChangeAspect="1" noChangeArrowheads="1"/>
          </p:cNvSpPr>
          <p:nvPr/>
        </p:nvSpPr>
        <p:spPr bwMode="auto">
          <a:xfrm>
            <a:off x="57150" y="-144463"/>
            <a:ext cx="304800" cy="304801"/>
          </a:xfrm>
          <a:prstGeom prst="rect">
            <a:avLst/>
          </a:prstGeom>
          <a:noFill/>
          <a:ln w="9525">
            <a:noFill/>
            <a:miter lim="800000"/>
            <a:headEnd/>
            <a:tailEnd/>
          </a:ln>
        </p:spPr>
        <p:txBody>
          <a:bodyPr/>
          <a:lstStyle/>
          <a:p>
            <a:endParaRPr lang="en-US" dirty="0"/>
          </a:p>
        </p:txBody>
      </p:sp>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10" name="Picture 16" descr="http://committostayfit.com/blog/wp-content/uploads/2013/08/bigstock-Teamwork-48863816.jpg">
            <a:hlinkClick r:id="rId5"/>
          </p:cNvPr>
          <p:cNvPicPr>
            <a:picLocks noChangeAspect="1" noChangeArrowheads="1"/>
          </p:cNvPicPr>
          <p:nvPr/>
        </p:nvPicPr>
        <p:blipFill>
          <a:blip r:embed="rId6" cstate="print"/>
          <a:srcRect/>
          <a:stretch>
            <a:fillRect/>
          </a:stretch>
        </p:blipFill>
        <p:spPr bwMode="auto">
          <a:xfrm>
            <a:off x="2209800" y="2092325"/>
            <a:ext cx="4733925" cy="3549650"/>
          </a:xfrm>
          <a:prstGeom prst="rect">
            <a:avLst/>
          </a:prstGeom>
          <a:noFill/>
          <a:ln w="9525">
            <a:noFill/>
            <a:miter lim="800000"/>
            <a:headEnd/>
            <a:tailEnd/>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a:t>Workbook Activity (p. 18): </a:t>
            </a:r>
            <a:br>
              <a:rPr lang="en-US" dirty="0"/>
            </a:br>
            <a:r>
              <a:rPr lang="en-US" dirty="0"/>
              <a:t>Make it Personal</a:t>
            </a:r>
          </a:p>
        </p:txBody>
      </p:sp>
      <p:sp>
        <p:nvSpPr>
          <p:cNvPr id="4" name="Slide Number Placeholder 3"/>
          <p:cNvSpPr>
            <a:spLocks noGrp="1"/>
          </p:cNvSpPr>
          <p:nvPr>
            <p:ph type="sldNum" sz="quarter" idx="11"/>
          </p:nvPr>
        </p:nvSpPr>
        <p:spPr/>
        <p:txBody>
          <a:bodyPr/>
          <a:lstStyle/>
          <a:p>
            <a:pPr>
              <a:defRPr/>
            </a:pPr>
            <a:fld id="{F7C39A35-FDC1-4A1E-ABBE-0240964161A3}" type="slidenum">
              <a:rPr lang="en-US" smtClean="0"/>
              <a:pPr>
                <a:defRPr/>
              </a:pPr>
              <a:t>44</a:t>
            </a:fld>
            <a:endParaRPr lang="en-US" dirty="0"/>
          </a:p>
        </p:txBody>
      </p:sp>
      <p:pic>
        <p:nvPicPr>
          <p:cNvPr id="22533" name="Picture 37" descr="ATC.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8" name="Picture 7" descr="B - reviewed CSF2_TeenCurriculum_2HRWORKSHOP_ParticipantGuideV2_1 2_AUG14 V4_1.pptx - PowerPoint"/>
          <p:cNvPicPr>
            <a:picLocks noChangeAspect="1"/>
          </p:cNvPicPr>
          <p:nvPr/>
        </p:nvPicPr>
        <p:blipFill rotWithShape="1">
          <a:blip r:embed="rId4">
            <a:extLst>
              <a:ext uri="{28A0092B-C50C-407E-A947-70E740481C1C}">
                <a14:useLocalDpi xmlns:a14="http://schemas.microsoft.com/office/drawing/2010/main" val="0"/>
              </a:ext>
            </a:extLst>
          </a:blip>
          <a:srcRect l="10259" t="26255" r="7981" b="4572"/>
          <a:stretch/>
        </p:blipFill>
        <p:spPr>
          <a:xfrm>
            <a:off x="2673924" y="1371602"/>
            <a:ext cx="3826883" cy="503792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a:t>5) EM Cover Page</a:t>
            </a:r>
          </a:p>
        </p:txBody>
      </p:sp>
      <p:sp>
        <p:nvSpPr>
          <p:cNvPr id="6" name="Slide Number Placeholder 5"/>
          <p:cNvSpPr>
            <a:spLocks noGrp="1"/>
          </p:cNvSpPr>
          <p:nvPr>
            <p:ph type="sldNum" sz="quarter" idx="11"/>
          </p:nvPr>
        </p:nvSpPr>
        <p:spPr/>
        <p:txBody>
          <a:bodyPr/>
          <a:lstStyle/>
          <a:p>
            <a:pPr>
              <a:defRPr/>
            </a:pPr>
            <a:fld id="{3FC11F6A-A165-4AD1-B0AA-58B789A05BEA}" type="slidenum">
              <a:rPr lang="en-US" smtClean="0"/>
              <a:pPr>
                <a:defRPr/>
              </a:pPr>
              <a:t>45</a:t>
            </a:fld>
            <a:endParaRPr lang="en-US" dirty="0"/>
          </a:p>
        </p:txBody>
      </p:sp>
      <p:sp>
        <p:nvSpPr>
          <p:cNvPr id="5" name="Rectangle 4"/>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a:t>5) EM Key Terms</a:t>
            </a:r>
          </a:p>
        </p:txBody>
      </p:sp>
      <p:sp>
        <p:nvSpPr>
          <p:cNvPr id="7" name="Slide Number Placeholder 6"/>
          <p:cNvSpPr>
            <a:spLocks noGrp="1"/>
          </p:cNvSpPr>
          <p:nvPr>
            <p:ph type="sldNum" sz="quarter" idx="14"/>
          </p:nvPr>
        </p:nvSpPr>
        <p:spPr/>
        <p:txBody>
          <a:bodyPr/>
          <a:lstStyle/>
          <a:p>
            <a:pPr>
              <a:defRPr/>
            </a:pPr>
            <a:fld id="{94DD081A-AC23-4AC7-9EA0-171C6ED77972}" type="slidenum">
              <a:rPr lang="en-US" smtClean="0"/>
              <a:pPr>
                <a:defRPr/>
              </a:pPr>
              <a:t>46</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Workbook Activity (p. 19):</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82FFADBC-E181-47FF-8CBB-CC3E0941CAD0}" type="slidenum">
              <a:rPr lang="en-US" smtClean="0"/>
              <a:pPr>
                <a:defRPr/>
              </a:pPr>
              <a:t>47</a:t>
            </a:fld>
            <a:endParaRPr lang="en-US" dirty="0"/>
          </a:p>
        </p:txBody>
      </p:sp>
      <p:pic>
        <p:nvPicPr>
          <p:cNvPr id="14341" name="Picture 5" descr="HTGS.png"/>
          <p:cNvPicPr>
            <a:picLocks noChangeAspect="1"/>
          </p:cNvPicPr>
          <p:nvPr/>
        </p:nvPicPr>
        <p:blipFill>
          <a:blip r:embed="rId3" cstate="print"/>
          <a:srcRect/>
          <a:stretch>
            <a:fillRect/>
          </a:stretch>
        </p:blipFill>
        <p:spPr bwMode="auto">
          <a:xfrm>
            <a:off x="412750" y="131763"/>
            <a:ext cx="684213"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grpSp>
        <p:nvGrpSpPr>
          <p:cNvPr id="8" name="Group 7"/>
          <p:cNvGrpSpPr/>
          <p:nvPr/>
        </p:nvGrpSpPr>
        <p:grpSpPr>
          <a:xfrm>
            <a:off x="2664693" y="1316711"/>
            <a:ext cx="3831267" cy="5042235"/>
            <a:chOff x="773913" y="1316711"/>
            <a:chExt cx="3831267" cy="5042235"/>
          </a:xfrm>
        </p:grpSpPr>
        <p:grpSp>
          <p:nvGrpSpPr>
            <p:cNvPr id="9" name="Group 8"/>
            <p:cNvGrpSpPr/>
            <p:nvPr/>
          </p:nvGrpSpPr>
          <p:grpSpPr>
            <a:xfrm>
              <a:off x="783835" y="1316711"/>
              <a:ext cx="3821345" cy="5042235"/>
              <a:chOff x="5580548" y="2508574"/>
              <a:chExt cx="3821345" cy="5042235"/>
            </a:xfrm>
          </p:grpSpPr>
          <p:sp>
            <p:nvSpPr>
              <p:cNvPr id="11" name="Rectangle 10"/>
              <p:cNvSpPr/>
              <p:nvPr/>
            </p:nvSpPr>
            <p:spPr>
              <a:xfrm>
                <a:off x="5580548" y="2530753"/>
                <a:ext cx="3811423" cy="5020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5580787" y="3669817"/>
                <a:ext cx="3821106" cy="3669675"/>
                <a:chOff x="-4593771" y="1883228"/>
                <a:chExt cx="5225143" cy="4953000"/>
              </a:xfrm>
            </p:grpSpPr>
            <p:sp>
              <p:nvSpPr>
                <p:cNvPr id="18" name="Rounded Rectangle 17"/>
                <p:cNvSpPr/>
                <p:nvPr/>
              </p:nvSpPr>
              <p:spPr>
                <a:xfrm>
                  <a:off x="-4593771" y="3496943"/>
                  <a:ext cx="5225143" cy="1975514"/>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sp>
              <p:nvSpPr>
                <p:cNvPr id="19" name="Rounded Rectangle 18"/>
                <p:cNvSpPr/>
                <p:nvPr/>
              </p:nvSpPr>
              <p:spPr>
                <a:xfrm>
                  <a:off x="-4593771" y="2318657"/>
                  <a:ext cx="5225143" cy="1469571"/>
                </a:xfrm>
                <a:prstGeom prst="roundRect">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sp>
              <p:nvSpPr>
                <p:cNvPr id="20" name="Rounded Rectangle 19"/>
                <p:cNvSpPr/>
                <p:nvPr/>
              </p:nvSpPr>
              <p:spPr>
                <a:xfrm>
                  <a:off x="-4593771" y="1883228"/>
                  <a:ext cx="5225143" cy="435429"/>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sp>
              <p:nvSpPr>
                <p:cNvPr id="21" name="Rounded Rectangle 20"/>
                <p:cNvSpPr/>
                <p:nvPr/>
              </p:nvSpPr>
              <p:spPr>
                <a:xfrm>
                  <a:off x="-4593771" y="5312229"/>
                  <a:ext cx="5225143" cy="1523999"/>
                </a:xfrm>
                <a:prstGeom prst="roundRect">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44" tIns="34522" rIns="69044" bIns="34522" rtlCol="0" anchor="ctr"/>
                <a:lstStyle/>
                <a:p>
                  <a:pPr algn="ctr"/>
                  <a:endParaRPr lang="en-US" dirty="0"/>
                </a:p>
              </p:txBody>
            </p:sp>
          </p:grpSp>
          <p:sp>
            <p:nvSpPr>
              <p:cNvPr id="13" name="Rectangle 12"/>
              <p:cNvSpPr/>
              <p:nvPr/>
            </p:nvSpPr>
            <p:spPr>
              <a:xfrm>
                <a:off x="5605112" y="3023043"/>
                <a:ext cx="3727174" cy="646799"/>
              </a:xfrm>
              <a:prstGeom prst="rect">
                <a:avLst/>
              </a:prstGeom>
            </p:spPr>
            <p:txBody>
              <a:bodyPr wrap="square" lIns="69044" tIns="34522" rIns="69044" bIns="34522">
                <a:spAutoFit/>
              </a:bodyPr>
              <a:lstStyle/>
              <a:p>
                <a:r>
                  <a:rPr lang="en-US" sz="750" b="1" dirty="0">
                    <a:latin typeface="+mn-lt"/>
                  </a:rPr>
                  <a:t>Instructions: </a:t>
                </a:r>
                <a:r>
                  <a:rPr lang="en-US" sz="750" dirty="0">
                    <a:latin typeface="+mn-lt"/>
                  </a:rPr>
                  <a:t>Record three good things each day. Next to each positive event that you list, write a reflection (at least one sentence) about:</a:t>
                </a:r>
              </a:p>
              <a:p>
                <a:pPr marL="515938" indent="-515938"/>
                <a:r>
                  <a:rPr lang="en-US" sz="750" dirty="0">
                    <a:latin typeface="+mn-lt"/>
                  </a:rPr>
                  <a:t>	- Why did this good thing happen?</a:t>
                </a:r>
              </a:p>
              <a:p>
                <a:pPr marL="515938" indent="-515938"/>
                <a:r>
                  <a:rPr lang="en-US" sz="750" dirty="0">
                    <a:latin typeface="+mn-lt"/>
                  </a:rPr>
                  <a:t>	- What does this good thing mean to you?</a:t>
                </a:r>
              </a:p>
              <a:p>
                <a:pPr marL="515938" indent="-515938"/>
                <a:r>
                  <a:rPr lang="en-US" sz="750" dirty="0">
                    <a:latin typeface="+mn-lt"/>
                  </a:rPr>
                  <a:t>	- How does this good thing make you feel?</a:t>
                </a:r>
              </a:p>
            </p:txBody>
          </p:sp>
          <p:pic>
            <p:nvPicPr>
              <p:cNvPr id="14" name="Picture 26" descr="csf_inside"/>
              <p:cNvPicPr>
                <a:picLocks noChangeAspect="1" noChangeArrowheads="1"/>
              </p:cNvPicPr>
              <p:nvPr/>
            </p:nvPicPr>
            <p:blipFill>
              <a:blip r:embed="rId4" cstate="print">
                <a:extLst>
                  <a:ext uri="{28A0092B-C50C-407E-A947-70E740481C1C}">
                    <a14:useLocalDpi xmlns:a14="http://schemas.microsoft.com/office/drawing/2010/main" val="0"/>
                  </a:ext>
                </a:extLst>
              </a:blip>
              <a:srcRect b="92290"/>
              <a:stretch>
                <a:fillRect/>
              </a:stretch>
            </p:blipFill>
            <p:spPr bwMode="auto">
              <a:xfrm>
                <a:off x="5580548" y="2508574"/>
                <a:ext cx="3811423" cy="47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a:xfrm>
                <a:off x="6719569" y="2814985"/>
                <a:ext cx="1498260" cy="236863"/>
              </a:xfrm>
              <a:prstGeom prst="roundRect">
                <a:avLst/>
              </a:prstGeom>
              <a:solidFill>
                <a:srgbClr val="00B05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en-US" sz="1000" dirty="0"/>
                  <a:t>Optimism</a:t>
                </a:r>
                <a:endParaRPr lang="en-US" sz="600" dirty="0"/>
              </a:p>
            </p:txBody>
          </p:sp>
          <p:pic>
            <p:nvPicPr>
              <p:cNvPr id="16" name="Picture 5" descr="HTGS.png"/>
              <p:cNvPicPr>
                <a:picLocks noChangeAspect="1"/>
              </p:cNvPicPr>
              <p:nvPr/>
            </p:nvPicPr>
            <p:blipFill>
              <a:blip r:embed="rId3" cstate="print"/>
              <a:srcRect/>
              <a:stretch>
                <a:fillRect/>
              </a:stretch>
            </p:blipFill>
            <p:spPr bwMode="auto">
              <a:xfrm>
                <a:off x="5739329" y="2542166"/>
                <a:ext cx="300874" cy="361608"/>
              </a:xfrm>
              <a:prstGeom prst="rect">
                <a:avLst/>
              </a:prstGeom>
              <a:noFill/>
              <a:ln w="9525">
                <a:noFill/>
                <a:miter lim="800000"/>
                <a:headEnd/>
                <a:tailEnd/>
              </a:ln>
            </p:spPr>
          </p:pic>
          <p:sp>
            <p:nvSpPr>
              <p:cNvPr id="17" name="TextBox 16"/>
              <p:cNvSpPr txBox="1"/>
              <p:nvPr/>
            </p:nvSpPr>
            <p:spPr>
              <a:xfrm>
                <a:off x="6641950" y="2583440"/>
                <a:ext cx="1759806" cy="253916"/>
              </a:xfrm>
              <a:prstGeom prst="rect">
                <a:avLst/>
              </a:prstGeom>
              <a:noFill/>
            </p:spPr>
            <p:txBody>
              <a:bodyPr wrap="square" rtlCol="0">
                <a:spAutoFit/>
              </a:bodyPr>
              <a:lstStyle/>
              <a:p>
                <a:r>
                  <a:rPr lang="en-US" sz="1050" b="1" dirty="0">
                    <a:solidFill>
                      <a:schemeClr val="bg1"/>
                    </a:solidFill>
                    <a:latin typeface="Verdana" panose="020B0604030504040204" pitchFamily="34" charset="0"/>
                    <a:ea typeface="Verdana" panose="020B0604030504040204" pitchFamily="34" charset="0"/>
                    <a:cs typeface="Verdana" panose="020B0604030504040204" pitchFamily="34" charset="0"/>
                  </a:rPr>
                  <a:t>Hunt the Good Stuff</a:t>
                </a:r>
              </a:p>
            </p:txBody>
          </p:sp>
        </p:grpSp>
        <p:sp>
          <p:nvSpPr>
            <p:cNvPr id="10" name="TextBox 9"/>
            <p:cNvSpPr txBox="1"/>
            <p:nvPr/>
          </p:nvSpPr>
          <p:spPr>
            <a:xfrm>
              <a:off x="773913" y="2460536"/>
              <a:ext cx="3761660" cy="3409094"/>
            </a:xfrm>
            <a:prstGeom prst="rect">
              <a:avLst/>
            </a:prstGeom>
            <a:noFill/>
          </p:spPr>
          <p:txBody>
            <a:bodyPr wrap="square" lIns="69044" tIns="34522" rIns="69044" bIns="34522" rtlCol="0">
              <a:spAutoFit/>
            </a:bodyPr>
            <a:lstStyle/>
            <a:p>
              <a:r>
                <a:rPr lang="en-US" sz="800" b="1" dirty="0">
                  <a:latin typeface="+mn-lt"/>
                </a:rPr>
                <a:t>Date:</a:t>
              </a:r>
            </a:p>
            <a:p>
              <a:endParaRPr lang="en-US" sz="800" b="1" dirty="0">
                <a:latin typeface="+mn-lt"/>
              </a:endParaRPr>
            </a:p>
            <a:p>
              <a:endParaRPr lang="en-US" sz="800" b="1" dirty="0">
                <a:latin typeface="+mn-lt"/>
              </a:endParaRPr>
            </a:p>
            <a:p>
              <a:r>
                <a:rPr lang="en-US" sz="800" b="1" dirty="0">
                  <a:latin typeface="+mn-lt"/>
                </a:rPr>
                <a:t>Good Thing 1:</a:t>
              </a:r>
            </a:p>
            <a:p>
              <a:endParaRPr lang="en-US" sz="800" b="1" dirty="0">
                <a:latin typeface="+mn-lt"/>
              </a:endParaRPr>
            </a:p>
            <a:p>
              <a:r>
                <a:rPr lang="en-US" sz="800" b="1" dirty="0">
                  <a:latin typeface="+mn-lt"/>
                </a:rPr>
                <a:t>Reflection:</a:t>
              </a: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500" b="1" dirty="0">
                <a:latin typeface="+mn-lt"/>
              </a:endParaRPr>
            </a:p>
            <a:p>
              <a:r>
                <a:rPr lang="en-US" sz="800" b="1" dirty="0">
                  <a:latin typeface="+mn-lt"/>
                </a:rPr>
                <a:t>Good Thing 2:</a:t>
              </a:r>
            </a:p>
            <a:p>
              <a:endParaRPr lang="en-US" sz="800" b="1" dirty="0">
                <a:latin typeface="+mn-lt"/>
              </a:endParaRPr>
            </a:p>
            <a:p>
              <a:r>
                <a:rPr lang="en-US" sz="800" b="1" dirty="0">
                  <a:latin typeface="+mn-lt"/>
                </a:rPr>
                <a:t>Reflection: </a:t>
              </a: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800" b="1" dirty="0">
                <a:latin typeface="+mn-lt"/>
              </a:endParaRPr>
            </a:p>
            <a:p>
              <a:endParaRPr lang="en-US" sz="400" b="1" dirty="0">
                <a:latin typeface="+mn-lt"/>
              </a:endParaRPr>
            </a:p>
            <a:p>
              <a:r>
                <a:rPr lang="en-US" sz="800" b="1" dirty="0">
                  <a:latin typeface="+mn-lt"/>
                </a:rPr>
                <a:t>Good Thing 3:</a:t>
              </a:r>
            </a:p>
            <a:p>
              <a:endParaRPr lang="en-US" sz="800" b="1" dirty="0">
                <a:latin typeface="+mn-lt"/>
              </a:endParaRPr>
            </a:p>
            <a:p>
              <a:r>
                <a:rPr lang="en-US" sz="800" b="1" dirty="0">
                  <a:latin typeface="+mn-lt"/>
                </a:rPr>
                <a:t>Reflection:</a:t>
              </a:r>
            </a:p>
            <a:p>
              <a:endParaRPr lang="en-US" sz="800" b="1" dirty="0">
                <a:latin typeface="+mn-lt"/>
              </a:endParaRPr>
            </a:p>
            <a:p>
              <a:endParaRPr lang="en-US" sz="800" b="1" dirty="0">
                <a:latin typeface="+mn-lt"/>
              </a:endParaRPr>
            </a:p>
            <a:p>
              <a:endParaRPr lang="en-US" sz="800" b="1" dirty="0">
                <a:latin typeface="+mn-lt"/>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5"/>
          <p:cNvSpPr>
            <a:spLocks noGrp="1"/>
          </p:cNvSpPr>
          <p:nvPr>
            <p:ph type="title"/>
          </p:nvPr>
        </p:nvSpPr>
        <p:spPr/>
        <p:txBody>
          <a:bodyPr/>
          <a:lstStyle/>
          <a:p>
            <a:r>
              <a:rPr lang="en-US" altLang="en-US" dirty="0"/>
              <a:t>Energy Management</a:t>
            </a:r>
          </a:p>
        </p:txBody>
      </p:sp>
      <p:sp>
        <p:nvSpPr>
          <p:cNvPr id="174083" name="Slide Number Placeholder 3"/>
          <p:cNvSpPr>
            <a:spLocks noGrp="1"/>
          </p:cNvSpPr>
          <p:nvPr>
            <p:ph type="sldNum" sz="quarter" idx="14"/>
          </p:nvPr>
        </p:nvSpPr>
        <p:spPr bwMode="auto">
          <a:ln>
            <a:miter lim="800000"/>
            <a:headEnd/>
            <a:tailEnd/>
          </a:ln>
        </p:spPr>
        <p:txBody>
          <a:bodyPr wrap="square" numCol="1" anchorCtr="0" compatLnSpc="1">
            <a:prstTxWarp prst="textNoShape">
              <a:avLst/>
            </a:prstTxWarp>
          </a:bodyPr>
          <a:lstStyle/>
          <a:p>
            <a:pPr>
              <a:defRPr/>
            </a:pPr>
            <a:fld id="{ED89A021-E69F-4C75-AB81-AF21C18BED32}" type="slidenum">
              <a:rPr lang="en-US" altLang="en-US" smtClean="0">
                <a:solidFill>
                  <a:srgbClr val="000000"/>
                </a:solidFill>
                <a:ea typeface="ＭＳ Ｐゴシック" pitchFamily="34" charset="-128"/>
                <a:cs typeface="Arial" pitchFamily="34" charset="0"/>
              </a:rPr>
              <a:pPr>
                <a:defRPr/>
              </a:pPr>
              <a:t>48</a:t>
            </a:fld>
            <a:endParaRPr lang="en-US" altLang="en-US" dirty="0">
              <a:solidFill>
                <a:srgbClr val="000000"/>
              </a:solidFill>
              <a:ea typeface="ＭＳ Ｐゴシック" pitchFamily="34" charset="-128"/>
              <a:cs typeface="Arial" pitchFamily="34" charset="0"/>
            </a:endParaRPr>
          </a:p>
        </p:txBody>
      </p:sp>
      <p:pic>
        <p:nvPicPr>
          <p:cNvPr id="7" name="Picture 5" descr="S:\0Resilience\Army\MRT V 3.0 Devel\Final\Icons\Energy_Management.png"/>
          <p:cNvPicPr>
            <a:picLocks noChangeAspect="1" noChangeArrowheads="1"/>
          </p:cNvPicPr>
          <p:nvPr/>
        </p:nvPicPr>
        <p:blipFill>
          <a:blip r:embed="rId3" cstate="print"/>
          <a:srcRect/>
          <a:stretch>
            <a:fillRect/>
          </a:stretch>
        </p:blipFill>
        <p:spPr bwMode="auto">
          <a:xfrm>
            <a:off x="2870200" y="1819804"/>
            <a:ext cx="3416300" cy="4114800"/>
          </a:xfrm>
          <a:prstGeom prst="rect">
            <a:avLst/>
          </a:prstGeom>
          <a:noFill/>
          <a:ln w="9525">
            <a:noFill/>
            <a:miter lim="800000"/>
            <a:headEnd/>
            <a:tailEnd/>
          </a:ln>
        </p:spPr>
      </p:pic>
      <p:pic>
        <p:nvPicPr>
          <p:cNvPr id="16390" name="Picture 4" descr="Energy_Management.png"/>
          <p:cNvPicPr>
            <a:picLocks noChangeAspect="1"/>
          </p:cNvPicPr>
          <p:nvPr/>
        </p:nvPicPr>
        <p:blipFill>
          <a:blip r:embed="rId4" cstate="print"/>
          <a:srcRect/>
          <a:stretch>
            <a:fillRect/>
          </a:stretch>
        </p:blipFill>
        <p:spPr bwMode="auto">
          <a:xfrm>
            <a:off x="414338" y="161925"/>
            <a:ext cx="682625" cy="822325"/>
          </a:xfrm>
          <a:prstGeom prst="rect">
            <a:avLst/>
          </a:prstGeom>
          <a:noFill/>
          <a:ln w="9525">
            <a:noFill/>
            <a:miter lim="800000"/>
            <a:headEnd/>
            <a:tailEnd/>
          </a:ln>
        </p:spPr>
      </p:pic>
      <p:sp>
        <p:nvSpPr>
          <p:cNvPr id="8" name="Rounded Rectangle 7"/>
          <p:cNvSpPr/>
          <p:nvPr/>
        </p:nvSpPr>
        <p:spPr>
          <a:xfrm>
            <a:off x="3141921" y="946297"/>
            <a:ext cx="2819400" cy="381001"/>
          </a:xfrm>
          <a:prstGeom prst="roundRect">
            <a:avLst/>
          </a:prstGeom>
          <a:solidFill>
            <a:srgbClr val="00B05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r>
              <a:rPr lang="en-US" sz="1900" dirty="0"/>
              <a:t>Self-regulation</a:t>
            </a:r>
          </a:p>
        </p:txBody>
      </p:sp>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5955" y="1345029"/>
            <a:ext cx="3887994" cy="1621978"/>
            <a:chOff x="-69848" y="1185949"/>
            <a:chExt cx="4673599" cy="1949714"/>
          </a:xfrm>
        </p:grpSpPr>
        <p:sp>
          <p:nvSpPr>
            <p:cNvPr id="14" name="Rounded Rectangle 13"/>
            <p:cNvSpPr/>
            <p:nvPr/>
          </p:nvSpPr>
          <p:spPr>
            <a:xfrm>
              <a:off x="-69848" y="1185949"/>
              <a:ext cx="4673599" cy="1949714"/>
            </a:xfrm>
            <a:prstGeom prst="roundRect">
              <a:avLst/>
            </a:prstGeom>
            <a:ln cmpd="thickThi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pic>
          <p:nvPicPr>
            <p:cNvPr id="18434" name="Picture 8" descr="you decide.jpg"/>
            <p:cNvPicPr>
              <a:picLocks noChangeAspect="1"/>
            </p:cNvPicPr>
            <p:nvPr/>
          </p:nvPicPr>
          <p:blipFill>
            <a:blip r:embed="rId3" cstate="print"/>
            <a:srcRect/>
            <a:stretch>
              <a:fillRect/>
            </a:stretch>
          </p:blipFill>
          <p:spPr bwMode="auto">
            <a:xfrm>
              <a:off x="156370" y="1267838"/>
              <a:ext cx="4221163" cy="1785937"/>
            </a:xfrm>
            <a:prstGeom prst="rect">
              <a:avLst/>
            </a:prstGeom>
            <a:noFill/>
            <a:ln w="9525">
              <a:noFill/>
              <a:miter lim="800000"/>
              <a:headEnd/>
              <a:tailEnd/>
            </a:ln>
          </p:spPr>
        </p:pic>
      </p:grpSp>
      <p:sp>
        <p:nvSpPr>
          <p:cNvPr id="18435" name="Title 1"/>
          <p:cNvSpPr>
            <a:spLocks noGrp="1"/>
          </p:cNvSpPr>
          <p:nvPr>
            <p:ph type="title"/>
          </p:nvPr>
        </p:nvSpPr>
        <p:spPr/>
        <p:txBody>
          <a:bodyPr/>
          <a:lstStyle/>
          <a:p>
            <a:r>
              <a:rPr lang="en-US" altLang="en-US" dirty="0"/>
              <a:t>Control the Controllables</a:t>
            </a:r>
          </a:p>
        </p:txBody>
      </p:sp>
      <p:sp>
        <p:nvSpPr>
          <p:cNvPr id="2" name="Slide Number Placeholder 1"/>
          <p:cNvSpPr>
            <a:spLocks noGrp="1"/>
          </p:cNvSpPr>
          <p:nvPr>
            <p:ph type="sldNum" sz="quarter" idx="14"/>
          </p:nvPr>
        </p:nvSpPr>
        <p:spPr/>
        <p:txBody>
          <a:bodyPr/>
          <a:lstStyle/>
          <a:p>
            <a:pPr>
              <a:defRPr/>
            </a:pPr>
            <a:fld id="{F0384DF9-71B3-4D83-A092-D65B3C03B8D3}" type="slidenum">
              <a:rPr lang="en-US" smtClean="0"/>
              <a:pPr>
                <a:defRPr/>
              </a:pPr>
              <a:t>49</a:t>
            </a:fld>
            <a:endParaRPr lang="en-US" dirty="0"/>
          </a:p>
        </p:txBody>
      </p:sp>
      <p:pic>
        <p:nvPicPr>
          <p:cNvPr id="18439" name="Picture 6" descr="stressed out.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6324600" y="3287713"/>
            <a:ext cx="2819400" cy="3084512"/>
          </a:xfrm>
          <a:prstGeom prst="rect">
            <a:avLst/>
          </a:prstGeom>
          <a:noFill/>
          <a:ln w="9525">
            <a:noFill/>
            <a:miter lim="800000"/>
            <a:headEnd/>
            <a:tailEnd/>
          </a:ln>
        </p:spPr>
      </p:pic>
      <p:sp>
        <p:nvSpPr>
          <p:cNvPr id="11" name="TextBox 10"/>
          <p:cNvSpPr txBox="1"/>
          <p:nvPr/>
        </p:nvSpPr>
        <p:spPr>
          <a:xfrm>
            <a:off x="4216400" y="1641366"/>
            <a:ext cx="4927599" cy="1107996"/>
          </a:xfrm>
          <a:prstGeom prst="rect">
            <a:avLst/>
          </a:prstGeom>
          <a:noFill/>
        </p:spPr>
        <p:txBody>
          <a:bodyPr wrap="square">
            <a:spAutoFit/>
          </a:bodyPr>
          <a:lstStyle/>
          <a:p>
            <a:pPr marL="457200" indent="-457200">
              <a:buFont typeface="+mj-lt"/>
              <a:buAutoNum type="arabicPeriod"/>
              <a:defRPr/>
            </a:pPr>
            <a:r>
              <a:rPr lang="en-US" sz="2200" dirty="0">
                <a:latin typeface="+mn-lt"/>
              </a:rPr>
              <a:t>What is stressing me out?</a:t>
            </a:r>
          </a:p>
          <a:p>
            <a:pPr marL="457200" indent="-457200">
              <a:buFont typeface="+mj-lt"/>
              <a:buAutoNum type="arabicPeriod"/>
              <a:defRPr/>
            </a:pPr>
            <a:r>
              <a:rPr lang="en-US" sz="2200" dirty="0">
                <a:latin typeface="+mn-lt"/>
              </a:rPr>
              <a:t>Is it a big deal or a little deal?</a:t>
            </a:r>
          </a:p>
          <a:p>
            <a:pPr marL="457200" indent="-457200">
              <a:buFont typeface="+mj-lt"/>
              <a:buAutoNum type="arabicPeriod"/>
              <a:defRPr/>
            </a:pPr>
            <a:r>
              <a:rPr lang="en-US" sz="2200" dirty="0">
                <a:latin typeface="+mn-lt"/>
              </a:rPr>
              <a:t>Can I control it?</a:t>
            </a:r>
          </a:p>
        </p:txBody>
      </p:sp>
      <p:sp>
        <p:nvSpPr>
          <p:cNvPr id="13" name="Rectangle 12"/>
          <p:cNvSpPr/>
          <p:nvPr/>
        </p:nvSpPr>
        <p:spPr>
          <a:xfrm>
            <a:off x="0" y="3408363"/>
            <a:ext cx="6781800" cy="2308225"/>
          </a:xfrm>
          <a:prstGeom prst="rect">
            <a:avLst/>
          </a:prstGeom>
        </p:spPr>
        <p:txBody>
          <a:bodyPr>
            <a:spAutoFit/>
          </a:bodyPr>
          <a:lstStyle/>
          <a:p>
            <a:pPr>
              <a:buFont typeface="Wingdings" pitchFamily="2" charset="2"/>
              <a:buChar char="§"/>
              <a:defRPr/>
            </a:pPr>
            <a:r>
              <a:rPr lang="en-US" sz="2400" dirty="0">
                <a:latin typeface="+mn-lt"/>
              </a:rPr>
              <a:t> Even if we can’t control the things that   </a:t>
            </a:r>
          </a:p>
          <a:p>
            <a:pPr>
              <a:defRPr/>
            </a:pPr>
            <a:r>
              <a:rPr lang="en-US" sz="2400" dirty="0">
                <a:latin typeface="+mn-lt"/>
              </a:rPr>
              <a:t>  stress us out, we can control </a:t>
            </a:r>
            <a:r>
              <a:rPr lang="en-US" sz="2400" b="1" dirty="0">
                <a:latin typeface="+mn-lt"/>
              </a:rPr>
              <a:t>how we   </a:t>
            </a:r>
          </a:p>
          <a:p>
            <a:pPr>
              <a:defRPr/>
            </a:pPr>
            <a:r>
              <a:rPr lang="en-US" sz="2400" b="1" dirty="0">
                <a:latin typeface="+mn-lt"/>
              </a:rPr>
              <a:t>  think and react </a:t>
            </a:r>
            <a:r>
              <a:rPr lang="en-US" sz="2400" dirty="0">
                <a:latin typeface="+mn-lt"/>
              </a:rPr>
              <a:t>about them.</a:t>
            </a:r>
          </a:p>
          <a:p>
            <a:pPr>
              <a:buFont typeface="Wingdings" pitchFamily="2" charset="2"/>
              <a:buChar char="§"/>
              <a:defRPr/>
            </a:pPr>
            <a:endParaRPr lang="en-US" sz="2400" dirty="0">
              <a:latin typeface="+mn-lt"/>
            </a:endParaRPr>
          </a:p>
          <a:p>
            <a:pPr>
              <a:buFont typeface="Wingdings" pitchFamily="2" charset="2"/>
              <a:buChar char="§"/>
              <a:defRPr/>
            </a:pPr>
            <a:r>
              <a:rPr lang="en-US" sz="2400" dirty="0">
                <a:latin typeface="+mn-lt"/>
              </a:rPr>
              <a:t> We can manage our energy by </a:t>
            </a:r>
          </a:p>
          <a:p>
            <a:pPr>
              <a:defRPr/>
            </a:pPr>
            <a:r>
              <a:rPr lang="en-US" sz="2400" b="1" dirty="0">
                <a:latin typeface="+mn-lt"/>
              </a:rPr>
              <a:t>   controlling OUR THOUGHTS!</a:t>
            </a:r>
          </a:p>
        </p:txBody>
      </p:sp>
      <p:pic>
        <p:nvPicPr>
          <p:cNvPr id="10" name="Picture 4" descr="Energy_Management.png"/>
          <p:cNvPicPr>
            <a:picLocks noChangeAspect="1"/>
          </p:cNvPicPr>
          <p:nvPr/>
        </p:nvPicPr>
        <p:blipFill>
          <a:blip r:embed="rId5" cstate="print"/>
          <a:srcRect/>
          <a:stretch>
            <a:fillRect/>
          </a:stretch>
        </p:blipFill>
        <p:spPr bwMode="auto">
          <a:xfrm>
            <a:off x="414338" y="161925"/>
            <a:ext cx="682625" cy="822325"/>
          </a:xfrm>
          <a:prstGeom prst="rect">
            <a:avLst/>
          </a:prstGeom>
          <a:noFill/>
          <a:ln w="9525">
            <a:noFill/>
            <a:miter lim="800000"/>
            <a:headEnd/>
            <a:tailEnd/>
          </a:ln>
        </p:spPr>
      </p:pic>
      <p:sp>
        <p:nvSpPr>
          <p:cNvPr id="12" name="Rectangle 11"/>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8" name="Title 2"/>
          <p:cNvSpPr>
            <a:spLocks noGrp="1"/>
          </p:cNvSpPr>
          <p:nvPr>
            <p:ph type="title"/>
          </p:nvPr>
        </p:nvSpPr>
        <p:spPr/>
        <p:txBody>
          <a:bodyPr/>
          <a:lstStyle/>
          <a:p>
            <a:r>
              <a:rPr lang="en-US" altLang="en-US" dirty="0"/>
              <a:t>Resilience Facts</a:t>
            </a:r>
          </a:p>
        </p:txBody>
      </p:sp>
      <p:sp>
        <p:nvSpPr>
          <p:cNvPr id="2" name="Slide Number Placeholder 1"/>
          <p:cNvSpPr>
            <a:spLocks noGrp="1"/>
          </p:cNvSpPr>
          <p:nvPr>
            <p:ph type="sldNum" sz="quarter" idx="14"/>
          </p:nvPr>
        </p:nvSpPr>
        <p:spPr/>
        <p:txBody>
          <a:bodyPr/>
          <a:lstStyle/>
          <a:p>
            <a:pPr>
              <a:defRPr/>
            </a:pPr>
            <a:fld id="{B800A22E-CEAF-4B7A-9268-9423EF203DA2}" type="slidenum">
              <a:rPr lang="en-US" smtClean="0"/>
              <a:pPr>
                <a:defRPr/>
              </a:pPr>
              <a:t>5</a:t>
            </a:fld>
            <a:endParaRPr lang="en-US" dirty="0"/>
          </a:p>
        </p:txBody>
      </p:sp>
      <p:pic>
        <p:nvPicPr>
          <p:cNvPr id="23593" name="Picture 5" descr="csf2_logo-l.png"/>
          <p:cNvPicPr>
            <a:picLocks noChangeAspect="1"/>
          </p:cNvPicPr>
          <p:nvPr/>
        </p:nvPicPr>
        <p:blipFill>
          <a:blip r:embed="rId3" cstate="print"/>
          <a:srcRect/>
          <a:stretch>
            <a:fillRect/>
          </a:stretch>
        </p:blipFill>
        <p:spPr bwMode="auto">
          <a:xfrm>
            <a:off x="457200" y="106363"/>
            <a:ext cx="822325" cy="823912"/>
          </a:xfrm>
          <a:prstGeom prst="rect">
            <a:avLst/>
          </a:prstGeom>
          <a:noFill/>
          <a:ln w="9525">
            <a:noFill/>
            <a:miter lim="800000"/>
            <a:headEnd/>
            <a:tailEnd/>
          </a:ln>
        </p:spPr>
      </p:pic>
      <p:sp>
        <p:nvSpPr>
          <p:cNvPr id="10" name="Rectangle 9"/>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graphicFrame>
        <p:nvGraphicFramePr>
          <p:cNvPr id="11" name="Group 35"/>
          <p:cNvGraphicFramePr>
            <a:graphicFrameLocks/>
          </p:cNvGraphicFramePr>
          <p:nvPr>
            <p:extLst>
              <p:ext uri="{D42A27DB-BD31-4B8C-83A1-F6EECF244321}">
                <p14:modId xmlns:p14="http://schemas.microsoft.com/office/powerpoint/2010/main" val="2880118543"/>
              </p:ext>
            </p:extLst>
          </p:nvPr>
        </p:nvGraphicFramePr>
        <p:xfrm>
          <a:off x="276225" y="1584325"/>
          <a:ext cx="8548577" cy="3902150"/>
        </p:xfrm>
        <a:graphic>
          <a:graphicData uri="http://schemas.openxmlformats.org/drawingml/2006/table">
            <a:tbl>
              <a:tblPr/>
              <a:tblGrid>
                <a:gridCol w="8548577">
                  <a:extLst>
                    <a:ext uri="{9D8B030D-6E8A-4147-A177-3AD203B41FA5}">
                      <a16:colId xmlns:a16="http://schemas.microsoft.com/office/drawing/2014/main" val="20000"/>
                    </a:ext>
                  </a:extLst>
                </a:gridCol>
              </a:tblGrid>
              <a:tr h="753881">
                <a:tc>
                  <a:txBody>
                    <a:bodyPr/>
                    <a:lstStyle/>
                    <a:p>
                      <a:pPr marL="0" marR="0" lvl="0" indent="0" algn="ctr" defTabSz="914400" rtl="0" eaLnBrk="1" fontAlgn="base" latinLnBrk="0" hangingPunct="1">
                        <a:lnSpc>
                          <a:spcPct val="100000"/>
                        </a:lnSpc>
                        <a:spcBef>
                          <a:spcPct val="20000"/>
                        </a:spcBef>
                        <a:spcAft>
                          <a:spcPct val="0"/>
                        </a:spcAft>
                        <a:buClr>
                          <a:srgbClr val="000099"/>
                        </a:buClr>
                        <a:buSzPct val="65000"/>
                        <a:buFont typeface="Wingdings" pitchFamily="2" charset="2"/>
                        <a:buNone/>
                        <a:tabLst/>
                      </a:pPr>
                      <a:r>
                        <a:rPr kumimoji="0" lang="en-US" sz="2200" b="1" i="0" u="none" strike="noStrike" cap="none" normalizeH="0" baseline="0" dirty="0">
                          <a:ln>
                            <a:noFill/>
                          </a:ln>
                          <a:solidFill>
                            <a:schemeClr val="tx1"/>
                          </a:solidFill>
                          <a:effectLst/>
                          <a:latin typeface="Verdana" pitchFamily="34" charset="0"/>
                        </a:rPr>
                        <a:t>Resilience Facts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DE5"/>
                    </a:solidFill>
                  </a:tcPr>
                </a:tc>
                <a:extLst>
                  <a:ext uri="{0D108BD9-81ED-4DB2-BD59-A6C34878D82A}">
                    <a16:rowId xmlns:a16="http://schemas.microsoft.com/office/drawing/2014/main" val="10000"/>
                  </a:ext>
                </a:extLst>
              </a:tr>
              <a:tr h="753881">
                <a:tc>
                  <a:txBody>
                    <a:bodyPr/>
                    <a:lstStyle/>
                    <a:p>
                      <a:pPr marL="0" marR="0" lvl="0" indent="0" algn="ctr" defTabSz="914400" rtl="0" eaLnBrk="1" fontAlgn="base" latinLnBrk="0" hangingPunct="1">
                        <a:lnSpc>
                          <a:spcPct val="100000"/>
                        </a:lnSpc>
                        <a:spcBef>
                          <a:spcPct val="20000"/>
                        </a:spcBef>
                        <a:spcAft>
                          <a:spcPct val="0"/>
                        </a:spcAft>
                        <a:buClr>
                          <a:srgbClr val="000099"/>
                        </a:buClr>
                        <a:buSzPct val="65000"/>
                        <a:buFont typeface="Wingdings" pitchFamily="2" charset="2"/>
                        <a:buNone/>
                        <a:tabLst/>
                      </a:pPr>
                      <a:r>
                        <a:rPr kumimoji="0" lang="en-US" sz="2200" b="0" i="0" u="none" strike="noStrike" cap="none" normalizeH="0" baseline="0" dirty="0">
                          <a:ln>
                            <a:noFill/>
                          </a:ln>
                          <a:solidFill>
                            <a:schemeClr val="tx1"/>
                          </a:solidFill>
                          <a:effectLst/>
                          <a:latin typeface="Verdana" pitchFamily="34" charset="0"/>
                        </a:rPr>
                        <a:t>Resilient people know when and how to express emotion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86626">
                <a:tc>
                  <a:txBody>
                    <a:bodyPr/>
                    <a:lstStyle/>
                    <a:p>
                      <a:pPr marL="0" marR="0" lvl="0" indent="0" algn="ctr" defTabSz="914400" rtl="0" eaLnBrk="1" fontAlgn="base" latinLnBrk="0" hangingPunct="1">
                        <a:lnSpc>
                          <a:spcPct val="100000"/>
                        </a:lnSpc>
                        <a:spcBef>
                          <a:spcPct val="20000"/>
                        </a:spcBef>
                        <a:spcAft>
                          <a:spcPct val="0"/>
                        </a:spcAft>
                        <a:buClr>
                          <a:srgbClr val="000099"/>
                        </a:buClr>
                        <a:buSzPct val="65000"/>
                        <a:buFont typeface="Wingdings" pitchFamily="2" charset="2"/>
                        <a:buNone/>
                        <a:tabLst/>
                      </a:pPr>
                      <a:r>
                        <a:rPr kumimoji="0" lang="en-US" sz="2200" b="0" i="0" u="none" strike="noStrike" cap="none" normalizeH="0" baseline="0" dirty="0">
                          <a:ln>
                            <a:noFill/>
                          </a:ln>
                          <a:solidFill>
                            <a:schemeClr val="tx1"/>
                          </a:solidFill>
                          <a:effectLst/>
                          <a:latin typeface="Verdana" pitchFamily="34" charset="0"/>
                        </a:rPr>
                        <a:t>Asking for help is a resilient strategy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53881">
                <a:tc>
                  <a:txBody>
                    <a:bodyPr/>
                    <a:lstStyle/>
                    <a:p>
                      <a:pPr marL="0" marR="0" lvl="0" indent="0" algn="ctr" defTabSz="914400" rtl="0" eaLnBrk="1" fontAlgn="base" latinLnBrk="0" hangingPunct="1">
                        <a:lnSpc>
                          <a:spcPct val="100000"/>
                        </a:lnSpc>
                        <a:spcBef>
                          <a:spcPct val="20000"/>
                        </a:spcBef>
                        <a:spcAft>
                          <a:spcPct val="0"/>
                        </a:spcAft>
                        <a:buClr>
                          <a:srgbClr val="000099"/>
                        </a:buClr>
                        <a:buSzPct val="65000"/>
                        <a:buFont typeface="Wingdings" pitchFamily="2" charset="2"/>
                        <a:buNone/>
                        <a:tabLst/>
                      </a:pPr>
                      <a:r>
                        <a:rPr kumimoji="0" lang="en-US" sz="2200" b="0" i="0" u="none" strike="noStrike" cap="none" normalizeH="0" baseline="0" dirty="0">
                          <a:ln>
                            <a:noFill/>
                          </a:ln>
                          <a:solidFill>
                            <a:schemeClr val="tx1"/>
                          </a:solidFill>
                          <a:effectLst/>
                          <a:latin typeface="Verdana" pitchFamily="34" charset="0"/>
                        </a:rPr>
                        <a:t>Resilience can be messy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53881">
                <a:tc>
                  <a:txBody>
                    <a:bodyPr/>
                    <a:lstStyle/>
                    <a:p>
                      <a:pPr marL="0" marR="0" lvl="0" indent="0" algn="ctr" defTabSz="914400" rtl="0" eaLnBrk="1" fontAlgn="base" latinLnBrk="0" hangingPunct="1">
                        <a:lnSpc>
                          <a:spcPct val="100000"/>
                        </a:lnSpc>
                        <a:spcBef>
                          <a:spcPct val="20000"/>
                        </a:spcBef>
                        <a:spcAft>
                          <a:spcPct val="0"/>
                        </a:spcAft>
                        <a:buClr>
                          <a:srgbClr val="000099"/>
                        </a:buClr>
                        <a:buSzPct val="65000"/>
                        <a:buFont typeface="Wingdings" pitchFamily="2" charset="2"/>
                        <a:buNone/>
                        <a:tabLst/>
                      </a:pPr>
                      <a:r>
                        <a:rPr kumimoji="0" lang="en-US" sz="2200" b="0" i="0" u="none" strike="noStrike" cap="none" normalizeH="0" baseline="0" dirty="0">
                          <a:ln>
                            <a:noFill/>
                          </a:ln>
                          <a:solidFill>
                            <a:schemeClr val="tx1"/>
                          </a:solidFill>
                          <a:effectLst/>
                          <a:latin typeface="Verdana" pitchFamily="34" charset="0"/>
                        </a:rPr>
                        <a:t>Everyone can develop resilience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t>Workbook Activity (pp. 20-21):</a:t>
            </a:r>
            <a:br>
              <a:rPr lang="en-US" altLang="en-US" dirty="0"/>
            </a:br>
            <a:r>
              <a:rPr lang="en-US" altLang="en-US" dirty="0"/>
              <a:t>Control the Controllables</a:t>
            </a:r>
          </a:p>
        </p:txBody>
      </p:sp>
      <p:sp>
        <p:nvSpPr>
          <p:cNvPr id="2" name="Slide Number Placeholder 1"/>
          <p:cNvSpPr>
            <a:spLocks noGrp="1"/>
          </p:cNvSpPr>
          <p:nvPr>
            <p:ph type="sldNum" sz="quarter" idx="14"/>
          </p:nvPr>
        </p:nvSpPr>
        <p:spPr/>
        <p:txBody>
          <a:bodyPr/>
          <a:lstStyle/>
          <a:p>
            <a:pPr>
              <a:defRPr/>
            </a:pPr>
            <a:fld id="{1E6EE82F-D0F7-4ABE-A526-B4CF9EF7495A}" type="slidenum">
              <a:rPr lang="en-US" smtClean="0"/>
              <a:pPr>
                <a:defRPr/>
              </a:pPr>
              <a:t>50</a:t>
            </a:fld>
            <a:endParaRPr lang="en-US" dirty="0"/>
          </a:p>
        </p:txBody>
      </p:sp>
      <p:pic>
        <p:nvPicPr>
          <p:cNvPr id="8" name="Picture 4" descr="Energy_Management.png"/>
          <p:cNvPicPr>
            <a:picLocks noChangeAspect="1"/>
          </p:cNvPicPr>
          <p:nvPr/>
        </p:nvPicPr>
        <p:blipFill>
          <a:blip r:embed="rId3" cstate="print"/>
          <a:srcRect/>
          <a:stretch>
            <a:fillRect/>
          </a:stretch>
        </p:blipFill>
        <p:spPr bwMode="auto">
          <a:xfrm>
            <a:off x="414338" y="161925"/>
            <a:ext cx="682625" cy="822325"/>
          </a:xfrm>
          <a:prstGeom prst="rect">
            <a:avLst/>
          </a:prstGeom>
          <a:noFill/>
          <a:ln w="9525">
            <a:noFill/>
            <a:miter lim="800000"/>
            <a:headEnd/>
            <a:tailEnd/>
          </a:ln>
        </p:spPr>
      </p:pic>
      <p:pic>
        <p:nvPicPr>
          <p:cNvPr id="4" name="Picture 3"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6892" t="20881" r="7029" b="11919"/>
          <a:stretch/>
        </p:blipFill>
        <p:spPr>
          <a:xfrm>
            <a:off x="472957" y="1324300"/>
            <a:ext cx="3840822" cy="5020056"/>
          </a:xfrm>
          <a:prstGeom prst="rect">
            <a:avLst/>
          </a:prstGeom>
        </p:spPr>
      </p:pic>
      <p:pic>
        <p:nvPicPr>
          <p:cNvPr id="5" name="Picture 4" descr="D - TLR Review CSF2_TeenCurriculum_ParticipantGuideV3_0 3_AUG15.pptx - PowerPoint"/>
          <p:cNvPicPr>
            <a:picLocks noChangeAspect="1"/>
          </p:cNvPicPr>
          <p:nvPr/>
        </p:nvPicPr>
        <p:blipFill rotWithShape="1">
          <a:blip r:embed="rId5">
            <a:extLst>
              <a:ext uri="{28A0092B-C50C-407E-A947-70E740481C1C}">
                <a14:useLocalDpi xmlns:a14="http://schemas.microsoft.com/office/drawing/2010/main" val="0"/>
              </a:ext>
            </a:extLst>
          </a:blip>
          <a:srcRect l="27152" t="20808" r="7029" b="11818"/>
          <a:stretch/>
        </p:blipFill>
        <p:spPr>
          <a:xfrm>
            <a:off x="4871571" y="1333818"/>
            <a:ext cx="3815229" cy="5019247"/>
          </a:xfrm>
          <a:prstGeom prst="rect">
            <a:avLst/>
          </a:prstGeom>
        </p:spPr>
      </p:pic>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What About My Nerves?</a:t>
            </a:r>
          </a:p>
        </p:txBody>
      </p:sp>
      <p:sp>
        <p:nvSpPr>
          <p:cNvPr id="2" name="Slide Number Placeholder 1"/>
          <p:cNvSpPr>
            <a:spLocks noGrp="1"/>
          </p:cNvSpPr>
          <p:nvPr>
            <p:ph type="sldNum" sz="quarter" idx="14"/>
          </p:nvPr>
        </p:nvSpPr>
        <p:spPr/>
        <p:txBody>
          <a:bodyPr/>
          <a:lstStyle/>
          <a:p>
            <a:pPr>
              <a:defRPr/>
            </a:pPr>
            <a:fld id="{6157C889-B32E-4E53-96C7-6736FB62D750}" type="slidenum">
              <a:rPr lang="en-US" smtClean="0"/>
              <a:pPr>
                <a:defRPr/>
              </a:pPr>
              <a:t>51</a:t>
            </a:fld>
            <a:endParaRPr lang="en-US" dirty="0"/>
          </a:p>
        </p:txBody>
      </p:sp>
      <p:pic>
        <p:nvPicPr>
          <p:cNvPr id="20486" name="Picture 7" descr="nervous.gif"/>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253136" y="2686194"/>
            <a:ext cx="3067050" cy="2774950"/>
          </a:xfrm>
          <a:prstGeom prst="rect">
            <a:avLst/>
          </a:prstGeom>
          <a:noFill/>
          <a:ln w="9525">
            <a:noFill/>
            <a:miter lim="800000"/>
            <a:headEnd/>
            <a:tailEnd/>
          </a:ln>
        </p:spPr>
      </p:pic>
      <p:sp>
        <p:nvSpPr>
          <p:cNvPr id="10" name="TextBox 9"/>
          <p:cNvSpPr txBox="1"/>
          <p:nvPr/>
        </p:nvSpPr>
        <p:spPr>
          <a:xfrm>
            <a:off x="228600" y="1371600"/>
            <a:ext cx="8915400" cy="461963"/>
          </a:xfrm>
          <a:prstGeom prst="rect">
            <a:avLst/>
          </a:prstGeom>
          <a:noFill/>
        </p:spPr>
        <p:txBody>
          <a:bodyPr>
            <a:spAutoFit/>
          </a:bodyPr>
          <a:lstStyle/>
          <a:p>
            <a:pPr>
              <a:defRPr/>
            </a:pPr>
            <a:r>
              <a:rPr lang="en-US" dirty="0"/>
              <a:t> </a:t>
            </a:r>
            <a:r>
              <a:rPr lang="en-US" sz="2400" dirty="0">
                <a:latin typeface="+mn-lt"/>
              </a:rPr>
              <a:t>Does Frank look ready to perform?</a:t>
            </a:r>
          </a:p>
        </p:txBody>
      </p:sp>
      <p:sp>
        <p:nvSpPr>
          <p:cNvPr id="11" name="TextBox 10"/>
          <p:cNvSpPr txBox="1"/>
          <p:nvPr/>
        </p:nvSpPr>
        <p:spPr>
          <a:xfrm>
            <a:off x="3717925" y="2179638"/>
            <a:ext cx="5167313" cy="708025"/>
          </a:xfrm>
          <a:prstGeom prst="rect">
            <a:avLst/>
          </a:prstGeom>
          <a:noFill/>
        </p:spPr>
        <p:txBody>
          <a:bodyPr>
            <a:spAutoFit/>
          </a:bodyPr>
          <a:lstStyle/>
          <a:p>
            <a:pPr>
              <a:defRPr/>
            </a:pPr>
            <a:r>
              <a:rPr lang="en-US" sz="2000" dirty="0">
                <a:latin typeface="+mn-lt"/>
              </a:rPr>
              <a:t>Frank’s “symptoms” are actually getting him ready to go!</a:t>
            </a:r>
          </a:p>
        </p:txBody>
      </p:sp>
      <p:sp>
        <p:nvSpPr>
          <p:cNvPr id="12" name="Rectangle 3"/>
          <p:cNvSpPr txBox="1">
            <a:spLocks noChangeArrowheads="1"/>
          </p:cNvSpPr>
          <p:nvPr/>
        </p:nvSpPr>
        <p:spPr bwMode="auto">
          <a:xfrm>
            <a:off x="4022725" y="2911475"/>
            <a:ext cx="5029200" cy="746125"/>
          </a:xfrm>
          <a:prstGeom prst="rect">
            <a:avLst/>
          </a:prstGeom>
          <a:solidFill>
            <a:schemeClr val="accent5">
              <a:lumMod val="60000"/>
              <a:lumOff val="40000"/>
            </a:schemeClr>
          </a:solidFill>
          <a:ln w="9525">
            <a:noFill/>
            <a:miter lim="800000"/>
            <a:headEnd/>
            <a:tailEnd/>
          </a:ln>
        </p:spPr>
        <p:txBody>
          <a:bodyPr/>
          <a:lstStyle/>
          <a:p>
            <a:pPr marL="114300">
              <a:spcBef>
                <a:spcPts val="1000"/>
              </a:spcBef>
              <a:defRPr/>
            </a:pPr>
            <a:r>
              <a:rPr lang="en-US" sz="1400" b="1" dirty="0">
                <a:latin typeface="+mn-lt"/>
                <a:cs typeface="Arial" charset="0"/>
              </a:rPr>
              <a:t>TREMBLING/SHAKING: </a:t>
            </a:r>
            <a:r>
              <a:rPr lang="en-US" sz="1400" dirty="0">
                <a:latin typeface="+mn-lt"/>
                <a:cs typeface="Arial" charset="0"/>
              </a:rPr>
              <a:t>We shake because we need to speed up communication between the brain</a:t>
            </a:r>
            <a:r>
              <a:rPr lang="en-US" sz="1400" b="1" dirty="0">
                <a:latin typeface="+mn-lt"/>
                <a:cs typeface="Arial" charset="0"/>
              </a:rPr>
              <a:t> </a:t>
            </a:r>
            <a:r>
              <a:rPr lang="en-US" sz="1400" dirty="0">
                <a:latin typeface="+mn-lt"/>
                <a:cs typeface="Arial" charset="0"/>
              </a:rPr>
              <a:t>and body.</a:t>
            </a:r>
          </a:p>
        </p:txBody>
      </p:sp>
      <p:sp>
        <p:nvSpPr>
          <p:cNvPr id="13" name="Rectangle 3"/>
          <p:cNvSpPr txBox="1">
            <a:spLocks noChangeArrowheads="1"/>
          </p:cNvSpPr>
          <p:nvPr/>
        </p:nvSpPr>
        <p:spPr bwMode="auto">
          <a:xfrm>
            <a:off x="4297363" y="4006848"/>
            <a:ext cx="4724400" cy="779462"/>
          </a:xfrm>
          <a:prstGeom prst="rect">
            <a:avLst/>
          </a:prstGeom>
          <a:solidFill>
            <a:schemeClr val="accent5">
              <a:lumMod val="60000"/>
              <a:lumOff val="40000"/>
            </a:schemeClr>
          </a:solidFill>
          <a:ln w="9525">
            <a:noFill/>
            <a:miter lim="800000"/>
            <a:headEnd/>
            <a:tailEnd/>
          </a:ln>
        </p:spPr>
        <p:txBody>
          <a:bodyPr/>
          <a:lstStyle/>
          <a:p>
            <a:pPr marL="114300">
              <a:spcBef>
                <a:spcPts val="1000"/>
              </a:spcBef>
              <a:defRPr/>
            </a:pPr>
            <a:r>
              <a:rPr lang="en-US" sz="1400" b="1" dirty="0">
                <a:latin typeface="+mn-lt"/>
                <a:cs typeface="Arial" charset="0"/>
              </a:rPr>
              <a:t>SWEATING: </a:t>
            </a:r>
            <a:r>
              <a:rPr lang="en-US" sz="1400" dirty="0">
                <a:latin typeface="+mn-lt"/>
                <a:cs typeface="Arial" charset="0"/>
              </a:rPr>
              <a:t>We sweat so that our body remains at the perfect temperature right from the start of the performance.</a:t>
            </a:r>
          </a:p>
        </p:txBody>
      </p:sp>
      <p:sp>
        <p:nvSpPr>
          <p:cNvPr id="14" name="Rectangle 3"/>
          <p:cNvSpPr txBox="1">
            <a:spLocks noChangeArrowheads="1"/>
          </p:cNvSpPr>
          <p:nvPr/>
        </p:nvSpPr>
        <p:spPr bwMode="auto">
          <a:xfrm>
            <a:off x="4022725" y="5135558"/>
            <a:ext cx="5029200" cy="777875"/>
          </a:xfrm>
          <a:prstGeom prst="rect">
            <a:avLst/>
          </a:prstGeom>
          <a:solidFill>
            <a:schemeClr val="accent5">
              <a:lumMod val="60000"/>
              <a:lumOff val="40000"/>
            </a:schemeClr>
          </a:solidFill>
          <a:ln w="9525">
            <a:noFill/>
            <a:miter lim="800000"/>
            <a:headEnd/>
            <a:tailEnd/>
          </a:ln>
        </p:spPr>
        <p:txBody>
          <a:bodyPr/>
          <a:lstStyle/>
          <a:p>
            <a:pPr marL="114300">
              <a:spcBef>
                <a:spcPts val="1000"/>
              </a:spcBef>
              <a:defRPr/>
            </a:pPr>
            <a:r>
              <a:rPr lang="en-US" sz="1400" b="1" dirty="0">
                <a:latin typeface="+mn-lt"/>
                <a:cs typeface="Arial" charset="0"/>
              </a:rPr>
              <a:t>BUTTERFLIES: </a:t>
            </a:r>
            <a:r>
              <a:rPr lang="en-US" sz="1400" dirty="0">
                <a:latin typeface="+mn-lt"/>
                <a:cs typeface="Arial" charset="0"/>
              </a:rPr>
              <a:t>We feel butterflies because digestion shuts down so energy can go where it needs to go to help us perform.</a:t>
            </a:r>
          </a:p>
          <a:p>
            <a:pPr marL="114300">
              <a:spcBef>
                <a:spcPts val="1000"/>
              </a:spcBef>
              <a:defRPr/>
            </a:pPr>
            <a:endParaRPr lang="en-US" sz="1400" dirty="0">
              <a:latin typeface="+mn-lt"/>
              <a:cs typeface="Arial" charset="0"/>
            </a:endParaRPr>
          </a:p>
        </p:txBody>
      </p:sp>
      <p:pic>
        <p:nvPicPr>
          <p:cNvPr id="18444" name="Picture 14" descr="check mark.jpe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3611563" y="3094037"/>
            <a:ext cx="381000" cy="381000"/>
          </a:xfrm>
          <a:prstGeom prst="rect">
            <a:avLst/>
          </a:prstGeom>
          <a:noFill/>
          <a:ln w="9525">
            <a:noFill/>
            <a:miter lim="800000"/>
            <a:headEnd/>
            <a:tailEnd/>
          </a:ln>
        </p:spPr>
      </p:pic>
      <p:pic>
        <p:nvPicPr>
          <p:cNvPr id="18445" name="Picture 15" descr="check mark.jpe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3870325" y="4206079"/>
            <a:ext cx="381000" cy="381000"/>
          </a:xfrm>
          <a:prstGeom prst="rect">
            <a:avLst/>
          </a:prstGeom>
          <a:noFill/>
          <a:ln w="9525">
            <a:noFill/>
            <a:miter lim="800000"/>
            <a:headEnd/>
            <a:tailEnd/>
          </a:ln>
        </p:spPr>
      </p:pic>
      <p:pic>
        <p:nvPicPr>
          <p:cNvPr id="18446" name="Picture 16" descr="check mark.jpe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3627438" y="5333995"/>
            <a:ext cx="381000" cy="381000"/>
          </a:xfrm>
          <a:prstGeom prst="rect">
            <a:avLst/>
          </a:prstGeom>
          <a:noFill/>
          <a:ln w="9525">
            <a:noFill/>
            <a:miter lim="800000"/>
            <a:headEnd/>
            <a:tailEnd/>
          </a:ln>
        </p:spPr>
      </p:pic>
      <p:pic>
        <p:nvPicPr>
          <p:cNvPr id="15" name="Picture 4" descr="Energy_Management.png"/>
          <p:cNvPicPr>
            <a:picLocks noChangeAspect="1"/>
          </p:cNvPicPr>
          <p:nvPr/>
        </p:nvPicPr>
        <p:blipFill>
          <a:blip r:embed="rId5" cstate="print"/>
          <a:srcRect/>
          <a:stretch>
            <a:fillRect/>
          </a:stretch>
        </p:blipFill>
        <p:spPr bwMode="auto">
          <a:xfrm>
            <a:off x="414338" y="161925"/>
            <a:ext cx="682625" cy="822325"/>
          </a:xfrm>
          <a:prstGeom prst="rect">
            <a:avLst/>
          </a:prstGeom>
          <a:noFill/>
          <a:ln w="9525">
            <a:noFill/>
            <a:miter lim="800000"/>
            <a:headEnd/>
            <a:tailEnd/>
          </a:ln>
        </p:spPr>
      </p:pic>
      <p:sp>
        <p:nvSpPr>
          <p:cNvPr id="16" name="Rectangle 1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nodeType="afterEffect">
                                  <p:stCondLst>
                                    <p:cond delay="2000"/>
                                  </p:stCondLst>
                                  <p:childTnLst>
                                    <p:set>
                                      <p:cBhvr>
                                        <p:cTn id="16" dur="1" fill="hold">
                                          <p:stCondLst>
                                            <p:cond delay="0"/>
                                          </p:stCondLst>
                                        </p:cTn>
                                        <p:tgtEl>
                                          <p:spTgt spid="18444"/>
                                        </p:tgtEl>
                                        <p:attrNameLst>
                                          <p:attrName>style.visibility</p:attrName>
                                        </p:attrNameLst>
                                      </p:cBhvr>
                                      <p:to>
                                        <p:strVal val="visible"/>
                                      </p:to>
                                    </p:set>
                                    <p:animEffect transition="in" filter="fade">
                                      <p:cBhvr>
                                        <p:cTn id="17" dur="1000"/>
                                        <p:tgtEl>
                                          <p:spTgt spid="1844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500"/>
                            </p:stCondLst>
                            <p:childTnLst>
                              <p:par>
                                <p:cTn id="26" presetID="10" presetClass="entr" presetSubtype="0" fill="hold" nodeType="afterEffect">
                                  <p:stCondLst>
                                    <p:cond delay="2000"/>
                                  </p:stCondLst>
                                  <p:childTnLst>
                                    <p:set>
                                      <p:cBhvr>
                                        <p:cTn id="27" dur="1" fill="hold">
                                          <p:stCondLst>
                                            <p:cond delay="0"/>
                                          </p:stCondLst>
                                        </p:cTn>
                                        <p:tgtEl>
                                          <p:spTgt spid="18445"/>
                                        </p:tgtEl>
                                        <p:attrNameLst>
                                          <p:attrName>style.visibility</p:attrName>
                                        </p:attrNameLst>
                                      </p:cBhvr>
                                      <p:to>
                                        <p:strVal val="visible"/>
                                      </p:to>
                                    </p:set>
                                    <p:animEffect transition="in" filter="fade">
                                      <p:cBhvr>
                                        <p:cTn id="28" dur="1000"/>
                                        <p:tgtEl>
                                          <p:spTgt spid="1844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par>
                          <p:cTn id="36" fill="hold">
                            <p:stCondLst>
                              <p:cond delay="500"/>
                            </p:stCondLst>
                            <p:childTnLst>
                              <p:par>
                                <p:cTn id="37" presetID="10" presetClass="entr" presetSubtype="0" fill="hold" nodeType="afterEffect">
                                  <p:stCondLst>
                                    <p:cond delay="2000"/>
                                  </p:stCondLst>
                                  <p:childTnLst>
                                    <p:set>
                                      <p:cBhvr>
                                        <p:cTn id="38" dur="1" fill="hold">
                                          <p:stCondLst>
                                            <p:cond delay="0"/>
                                          </p:stCondLst>
                                        </p:cTn>
                                        <p:tgtEl>
                                          <p:spTgt spid="18446"/>
                                        </p:tgtEl>
                                        <p:attrNameLst>
                                          <p:attrName>style.visibility</p:attrName>
                                        </p:attrNameLst>
                                      </p:cBhvr>
                                      <p:to>
                                        <p:strVal val="visible"/>
                                      </p:to>
                                    </p:set>
                                    <p:animEffect transition="in" filter="fade">
                                      <p:cBhvr>
                                        <p:cTn id="39" dur="1000"/>
                                        <p:tgtEl>
                                          <p:spTgt spid="1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5464" t="20808" r="8588" b="11919"/>
          <a:stretch/>
        </p:blipFill>
        <p:spPr>
          <a:xfrm>
            <a:off x="2670575" y="1418895"/>
            <a:ext cx="3829112" cy="5020056"/>
          </a:xfrm>
          <a:prstGeom prst="rect">
            <a:avLst/>
          </a:prstGeom>
        </p:spPr>
      </p:pic>
      <p:sp>
        <p:nvSpPr>
          <p:cNvPr id="21506" name="Title 1"/>
          <p:cNvSpPr>
            <a:spLocks noGrp="1"/>
          </p:cNvSpPr>
          <p:nvPr>
            <p:ph type="title"/>
          </p:nvPr>
        </p:nvSpPr>
        <p:spPr/>
        <p:txBody>
          <a:bodyPr/>
          <a:lstStyle/>
          <a:p>
            <a:r>
              <a:rPr lang="en-US" altLang="en-US" dirty="0"/>
              <a:t>Workbook Activity (p. 22):</a:t>
            </a:r>
            <a:br>
              <a:rPr lang="en-US" altLang="en-US" dirty="0"/>
            </a:br>
            <a:r>
              <a:rPr lang="en-US" altLang="en-US" dirty="0"/>
              <a:t>What About My Nerves?</a:t>
            </a:r>
          </a:p>
        </p:txBody>
      </p:sp>
      <p:sp>
        <p:nvSpPr>
          <p:cNvPr id="2" name="Slide Number Placeholder 1"/>
          <p:cNvSpPr>
            <a:spLocks noGrp="1"/>
          </p:cNvSpPr>
          <p:nvPr>
            <p:ph type="sldNum" sz="quarter" idx="14"/>
          </p:nvPr>
        </p:nvSpPr>
        <p:spPr/>
        <p:txBody>
          <a:bodyPr/>
          <a:lstStyle/>
          <a:p>
            <a:pPr>
              <a:defRPr/>
            </a:pPr>
            <a:fld id="{2013F3A4-9FF7-430F-B6A9-11600AD08D72}" type="slidenum">
              <a:rPr lang="en-US" smtClean="0"/>
              <a:pPr>
                <a:defRPr/>
              </a:pPr>
              <a:t>52</a:t>
            </a:fld>
            <a:endParaRPr lang="en-US" dirty="0"/>
          </a:p>
        </p:txBody>
      </p:sp>
      <p:pic>
        <p:nvPicPr>
          <p:cNvPr id="8" name="Picture 4" descr="Energy_Management.png"/>
          <p:cNvPicPr>
            <a:picLocks noChangeAspect="1"/>
          </p:cNvPicPr>
          <p:nvPr/>
        </p:nvPicPr>
        <p:blipFill>
          <a:blip r:embed="rId4" cstate="print"/>
          <a:srcRect/>
          <a:stretch>
            <a:fillRect/>
          </a:stretch>
        </p:blipFill>
        <p:spPr bwMode="auto">
          <a:xfrm>
            <a:off x="414338" y="161925"/>
            <a:ext cx="682625"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Deliberate Breathing</a:t>
            </a:r>
          </a:p>
        </p:txBody>
      </p:sp>
      <p:sp>
        <p:nvSpPr>
          <p:cNvPr id="20" name="Text Placeholder 19"/>
          <p:cNvSpPr>
            <a:spLocks noGrp="1"/>
          </p:cNvSpPr>
          <p:nvPr>
            <p:ph type="body" sz="quarter" idx="12"/>
          </p:nvPr>
        </p:nvSpPr>
        <p:spPr>
          <a:xfrm>
            <a:off x="457200" y="3042744"/>
            <a:ext cx="8229600" cy="3281855"/>
          </a:xfrm>
        </p:spPr>
        <p:txBody>
          <a:bodyPr/>
          <a:lstStyle/>
          <a:p>
            <a:pPr algn="ctr">
              <a:buNone/>
            </a:pPr>
            <a:r>
              <a:rPr lang="en-US" sz="2200" dirty="0"/>
              <a:t>1. Control your </a:t>
            </a:r>
            <a:r>
              <a:rPr lang="en-US" sz="2200" b="1" dirty="0">
                <a:solidFill>
                  <a:schemeClr val="tx2"/>
                </a:solidFill>
              </a:rPr>
              <a:t>body</a:t>
            </a:r>
          </a:p>
          <a:p>
            <a:pPr algn="ctr">
              <a:buNone/>
            </a:pPr>
            <a:r>
              <a:rPr lang="en-US" sz="2000" i="1" dirty="0"/>
              <a:t>Use a 5-5 count</a:t>
            </a:r>
          </a:p>
          <a:p>
            <a:pPr algn="ctr">
              <a:buNone/>
            </a:pPr>
            <a:endParaRPr lang="en-US" sz="2200" dirty="0"/>
          </a:p>
          <a:p>
            <a:pPr algn="ctr">
              <a:buNone/>
            </a:pPr>
            <a:r>
              <a:rPr lang="en-US" sz="2200" dirty="0"/>
              <a:t>2. Control your </a:t>
            </a:r>
            <a:r>
              <a:rPr lang="en-US" sz="2200" b="1" dirty="0">
                <a:solidFill>
                  <a:schemeClr val="tx2"/>
                </a:solidFill>
              </a:rPr>
              <a:t>mind</a:t>
            </a:r>
          </a:p>
          <a:p>
            <a:pPr algn="ctr">
              <a:buNone/>
            </a:pPr>
            <a:r>
              <a:rPr lang="en-US" sz="2000" i="1" dirty="0"/>
              <a:t>Pick a target and cue word</a:t>
            </a:r>
          </a:p>
          <a:p>
            <a:pPr algn="ctr">
              <a:buNone/>
            </a:pPr>
            <a:endParaRPr lang="en-US" sz="2200" dirty="0"/>
          </a:p>
          <a:p>
            <a:pPr algn="ctr">
              <a:buNone/>
            </a:pPr>
            <a:r>
              <a:rPr lang="en-US" sz="2200" dirty="0"/>
              <a:t>3. Control your </a:t>
            </a:r>
            <a:r>
              <a:rPr lang="en-US" sz="2200" b="1" dirty="0">
                <a:solidFill>
                  <a:schemeClr val="tx2"/>
                </a:solidFill>
              </a:rPr>
              <a:t>emotions</a:t>
            </a:r>
          </a:p>
          <a:p>
            <a:pPr algn="ctr">
              <a:buNone/>
            </a:pPr>
            <a:r>
              <a:rPr lang="en-US" sz="2000" i="1" dirty="0"/>
              <a:t>Choose how you want to feel</a:t>
            </a:r>
          </a:p>
        </p:txBody>
      </p:sp>
      <p:sp>
        <p:nvSpPr>
          <p:cNvPr id="2" name="Slide Number Placeholder 1"/>
          <p:cNvSpPr>
            <a:spLocks noGrp="1"/>
          </p:cNvSpPr>
          <p:nvPr>
            <p:ph type="sldNum" sz="quarter" idx="14"/>
          </p:nvPr>
        </p:nvSpPr>
        <p:spPr/>
        <p:txBody>
          <a:bodyPr/>
          <a:lstStyle/>
          <a:p>
            <a:pPr>
              <a:defRPr/>
            </a:pPr>
            <a:fld id="{C3857E01-D77D-4DB8-A059-3577669DB4B8}" type="slidenum">
              <a:rPr lang="en-US" smtClean="0"/>
              <a:pPr>
                <a:defRPr/>
              </a:pPr>
              <a:t>53</a:t>
            </a:fld>
            <a:endParaRPr lang="en-US" dirty="0"/>
          </a:p>
        </p:txBody>
      </p:sp>
      <p:sp>
        <p:nvSpPr>
          <p:cNvPr id="15" name="TextBox 14"/>
          <p:cNvSpPr txBox="1"/>
          <p:nvPr/>
        </p:nvSpPr>
        <p:spPr>
          <a:xfrm>
            <a:off x="630625" y="1189038"/>
            <a:ext cx="8071945" cy="707886"/>
          </a:xfrm>
          <a:prstGeom prst="rect">
            <a:avLst/>
          </a:prstGeom>
          <a:noFill/>
        </p:spPr>
        <p:txBody>
          <a:bodyPr wrap="square">
            <a:spAutoFit/>
          </a:bodyPr>
          <a:lstStyle/>
          <a:p>
            <a:pPr algn="ctr">
              <a:defRPr/>
            </a:pPr>
            <a:r>
              <a:rPr lang="en-US" sz="2000" dirty="0">
                <a:latin typeface="+mn-lt"/>
              </a:rPr>
              <a:t>What’s the difference between </a:t>
            </a:r>
          </a:p>
          <a:p>
            <a:pPr algn="ctr">
              <a:defRPr/>
            </a:pPr>
            <a:r>
              <a:rPr lang="en-US" sz="2000" dirty="0">
                <a:latin typeface="+mn-lt"/>
              </a:rPr>
              <a:t>breathing and </a:t>
            </a:r>
            <a:r>
              <a:rPr lang="en-US" sz="2000" b="1" dirty="0">
                <a:latin typeface="+mn-lt"/>
              </a:rPr>
              <a:t>deliberate</a:t>
            </a:r>
            <a:r>
              <a:rPr lang="en-US" sz="2000" dirty="0">
                <a:latin typeface="+mn-lt"/>
              </a:rPr>
              <a:t> breathing?</a:t>
            </a:r>
          </a:p>
        </p:txBody>
      </p:sp>
      <p:pic>
        <p:nvPicPr>
          <p:cNvPr id="22535" name="Picture 15" descr="Hyperventilate.jpg"/>
          <p:cNvPicPr>
            <a:picLocks noChangeAspect="1"/>
          </p:cNvPicPr>
          <p:nvPr/>
        </p:nvPicPr>
        <p:blipFill>
          <a:blip r:embed="rId3" cstate="print">
            <a:clrChange>
              <a:clrFrom>
                <a:srgbClr val="FEFEFE"/>
              </a:clrFrom>
              <a:clrTo>
                <a:srgbClr val="FEFEFE">
                  <a:alpha val="0"/>
                </a:srgbClr>
              </a:clrTo>
            </a:clrChange>
          </a:blip>
          <a:srcRect/>
          <a:stretch>
            <a:fillRect/>
          </a:stretch>
        </p:blipFill>
        <p:spPr bwMode="auto">
          <a:xfrm>
            <a:off x="78821" y="1560799"/>
            <a:ext cx="2128345" cy="2129343"/>
          </a:xfrm>
          <a:prstGeom prst="rect">
            <a:avLst/>
          </a:prstGeom>
          <a:noFill/>
          <a:ln w="9525">
            <a:noFill/>
            <a:miter lim="800000"/>
            <a:headEnd/>
            <a:tailEnd/>
          </a:ln>
        </p:spPr>
      </p:pic>
      <p:pic>
        <p:nvPicPr>
          <p:cNvPr id="22536" name="Picture 16" descr="calm.jpg"/>
          <p:cNvPicPr>
            <a:picLocks noChangeAspect="1"/>
          </p:cNvPicPr>
          <p:nvPr/>
        </p:nvPicPr>
        <p:blipFill>
          <a:blip r:embed="rId4" cstate="print">
            <a:clrChange>
              <a:clrFrom>
                <a:srgbClr val="FFFFFF"/>
              </a:clrFrom>
              <a:clrTo>
                <a:srgbClr val="FFFFFF">
                  <a:alpha val="0"/>
                </a:srgbClr>
              </a:clrTo>
            </a:clrChange>
          </a:blip>
          <a:srcRect b="11966"/>
          <a:stretch>
            <a:fillRect/>
          </a:stretch>
        </p:blipFill>
        <p:spPr bwMode="auto">
          <a:xfrm>
            <a:off x="6683019" y="1403142"/>
            <a:ext cx="2445216" cy="2301766"/>
          </a:xfrm>
          <a:prstGeom prst="rect">
            <a:avLst/>
          </a:prstGeom>
          <a:noFill/>
          <a:ln w="9525">
            <a:noFill/>
            <a:miter lim="800000"/>
            <a:headEnd/>
            <a:tailEnd/>
          </a:ln>
        </p:spPr>
      </p:pic>
      <p:pic>
        <p:nvPicPr>
          <p:cNvPr id="12" name="Picture 2" descr="http://peanutonthetable.com/wp-content/uploads/2013/02/notebook-and-pen.jpg">
            <a:hlinkClick r:id="rId5"/>
          </p:cNvPr>
          <p:cNvPicPr>
            <a:picLocks noChangeAspect="1" noChangeArrowheads="1"/>
          </p:cNvPicPr>
          <p:nvPr/>
        </p:nvPicPr>
        <p:blipFill>
          <a:blip r:embed="rId6" cstate="print"/>
          <a:srcRect/>
          <a:stretch>
            <a:fillRect/>
          </a:stretch>
        </p:blipFill>
        <p:spPr bwMode="auto">
          <a:xfrm>
            <a:off x="-2911" y="6326188"/>
            <a:ext cx="719138" cy="531812"/>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2758965" y="2285999"/>
            <a:ext cx="3767958" cy="369332"/>
          </a:xfrm>
          <a:prstGeom prst="rect">
            <a:avLst/>
          </a:prstGeom>
          <a:noFill/>
          <a:ln w="38100">
            <a:solidFill>
              <a:schemeClr val="accent1"/>
            </a:solidFill>
          </a:ln>
        </p:spPr>
        <p:txBody>
          <a:bodyPr wrap="square" rtlCol="0">
            <a:spAutoFit/>
          </a:bodyPr>
          <a:lstStyle/>
          <a:p>
            <a:pPr algn="ctr"/>
            <a:r>
              <a:rPr lang="en-US" dirty="0"/>
              <a:t>3 FUNDAMENTALS</a:t>
            </a:r>
          </a:p>
        </p:txBody>
      </p:sp>
      <p:sp>
        <p:nvSpPr>
          <p:cNvPr id="11" name="TextBox 10"/>
          <p:cNvSpPr txBox="1"/>
          <p:nvPr/>
        </p:nvSpPr>
        <p:spPr bwMode="auto">
          <a:xfrm>
            <a:off x="-229924" y="6284993"/>
            <a:ext cx="1190626" cy="338554"/>
          </a:xfrm>
          <a:prstGeom prst="rect">
            <a:avLst/>
          </a:prstGeom>
          <a:noFill/>
        </p:spPr>
        <p:txBody>
          <a:bodyPr>
            <a:spAutoFit/>
          </a:bodyPr>
          <a:lstStyle/>
          <a:p>
            <a:pPr algn="ctr">
              <a:defRPr/>
            </a:pPr>
            <a:r>
              <a:rPr lang="en-US" sz="800" dirty="0">
                <a:latin typeface="+mn-lt"/>
              </a:rPr>
              <a:t>Note</a:t>
            </a:r>
          </a:p>
          <a:p>
            <a:pPr algn="ctr">
              <a:defRPr/>
            </a:pPr>
            <a:r>
              <a:rPr lang="en-US" sz="800" dirty="0">
                <a:latin typeface="+mn-lt"/>
              </a:rPr>
              <a:t>page 23</a:t>
            </a:r>
          </a:p>
        </p:txBody>
      </p:sp>
      <p:pic>
        <p:nvPicPr>
          <p:cNvPr id="21" name="Picture 4" descr="Energy_Management.png"/>
          <p:cNvPicPr>
            <a:picLocks noChangeAspect="1"/>
          </p:cNvPicPr>
          <p:nvPr/>
        </p:nvPicPr>
        <p:blipFill>
          <a:blip r:embed="rId7" cstate="print"/>
          <a:srcRect/>
          <a:stretch>
            <a:fillRect/>
          </a:stretch>
        </p:blipFill>
        <p:spPr bwMode="auto">
          <a:xfrm>
            <a:off x="414338" y="161925"/>
            <a:ext cx="682625" cy="822325"/>
          </a:xfrm>
          <a:prstGeom prst="rect">
            <a:avLst/>
          </a:prstGeom>
          <a:noFill/>
          <a:ln w="9525">
            <a:noFill/>
            <a:miter lim="800000"/>
            <a:headEnd/>
            <a:tailEnd/>
          </a:ln>
        </p:spPr>
      </p:pic>
      <p:sp>
        <p:nvSpPr>
          <p:cNvPr id="16" name="Rectangle 1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par>
                          <p:cTn id="7" fill="hold">
                            <p:stCondLst>
                              <p:cond delay="0"/>
                            </p:stCondLst>
                            <p:childTnLst>
                              <p:par>
                                <p:cTn id="8" presetID="6" presetClass="entr" presetSubtype="16" fill="hold" nodeType="afterEffect">
                                  <p:stCondLst>
                                    <p:cond delay="1000"/>
                                  </p:stCondLst>
                                  <p:childTnLst>
                                    <p:set>
                                      <p:cBhvr>
                                        <p:cTn id="9" dur="1" fill="hold">
                                          <p:stCondLst>
                                            <p:cond delay="0"/>
                                          </p:stCondLst>
                                        </p:cTn>
                                        <p:tgtEl>
                                          <p:spTgt spid="20">
                                            <p:txEl>
                                              <p:pRg st="1" end="1"/>
                                            </p:txEl>
                                          </p:spTgt>
                                        </p:tgtEl>
                                        <p:attrNameLst>
                                          <p:attrName>style.visibility</p:attrName>
                                        </p:attrNameLst>
                                      </p:cBhvr>
                                      <p:to>
                                        <p:strVal val="visible"/>
                                      </p:to>
                                    </p:set>
                                    <p:animEffect transition="in" filter="circle(in)">
                                      <p:cBhvr>
                                        <p:cTn id="10" dur="2000"/>
                                        <p:tgtEl>
                                          <p:spTgt spid="2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3" end="3"/>
                                            </p:txEl>
                                          </p:spTgt>
                                        </p:tgtEl>
                                        <p:attrNameLst>
                                          <p:attrName>style.visibility</p:attrName>
                                        </p:attrNameLst>
                                      </p:cBhvr>
                                      <p:to>
                                        <p:strVal val="visible"/>
                                      </p:to>
                                    </p:set>
                                  </p:childTnLst>
                                </p:cTn>
                              </p:par>
                            </p:childTnLst>
                          </p:cTn>
                        </p:par>
                        <p:par>
                          <p:cTn id="15" fill="hold">
                            <p:stCondLst>
                              <p:cond delay="0"/>
                            </p:stCondLst>
                            <p:childTnLst>
                              <p:par>
                                <p:cTn id="16" presetID="6" presetClass="entr" presetSubtype="16" fill="hold" nodeType="afterEffect">
                                  <p:stCondLst>
                                    <p:cond delay="1000"/>
                                  </p:stCondLst>
                                  <p:childTnLst>
                                    <p:set>
                                      <p:cBhvr>
                                        <p:cTn id="17" dur="1" fill="hold">
                                          <p:stCondLst>
                                            <p:cond delay="0"/>
                                          </p:stCondLst>
                                        </p:cTn>
                                        <p:tgtEl>
                                          <p:spTgt spid="20">
                                            <p:txEl>
                                              <p:pRg st="4" end="4"/>
                                            </p:txEl>
                                          </p:spTgt>
                                        </p:tgtEl>
                                        <p:attrNameLst>
                                          <p:attrName>style.visibility</p:attrName>
                                        </p:attrNameLst>
                                      </p:cBhvr>
                                      <p:to>
                                        <p:strVal val="visible"/>
                                      </p:to>
                                    </p:set>
                                    <p:animEffect transition="in" filter="circle(in)">
                                      <p:cBhvr>
                                        <p:cTn id="18" dur="2000"/>
                                        <p:tgtEl>
                                          <p:spTgt spid="20">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6" end="6"/>
                                            </p:txEl>
                                          </p:spTgt>
                                        </p:tgtEl>
                                        <p:attrNameLst>
                                          <p:attrName>style.visibility</p:attrName>
                                        </p:attrNameLst>
                                      </p:cBhvr>
                                      <p:to>
                                        <p:strVal val="visible"/>
                                      </p:to>
                                    </p:set>
                                  </p:childTnLst>
                                </p:cTn>
                              </p:par>
                            </p:childTnLst>
                          </p:cTn>
                        </p:par>
                        <p:par>
                          <p:cTn id="23" fill="hold">
                            <p:stCondLst>
                              <p:cond delay="0"/>
                            </p:stCondLst>
                            <p:childTnLst>
                              <p:par>
                                <p:cTn id="24" presetID="6" presetClass="entr" presetSubtype="16" fill="hold" nodeType="afterEffect">
                                  <p:stCondLst>
                                    <p:cond delay="1000"/>
                                  </p:stCondLst>
                                  <p:childTnLst>
                                    <p:set>
                                      <p:cBhvr>
                                        <p:cTn id="25" dur="1" fill="hold">
                                          <p:stCondLst>
                                            <p:cond delay="0"/>
                                          </p:stCondLst>
                                        </p:cTn>
                                        <p:tgtEl>
                                          <p:spTgt spid="20">
                                            <p:txEl>
                                              <p:pRg st="7" end="7"/>
                                            </p:txEl>
                                          </p:spTgt>
                                        </p:tgtEl>
                                        <p:attrNameLst>
                                          <p:attrName>style.visibility</p:attrName>
                                        </p:attrNameLst>
                                      </p:cBhvr>
                                      <p:to>
                                        <p:strVal val="visible"/>
                                      </p:to>
                                    </p:set>
                                    <p:animEffect transition="in" filter="circle(in)">
                                      <p:cBhvr>
                                        <p:cTn id="26" dur="2000"/>
                                        <p:tgtEl>
                                          <p:spTgt spid="2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Deliberate Breathing</a:t>
            </a:r>
            <a:r>
              <a:rPr lang="en-US" altLang="en-US" sz="1800" dirty="0"/>
              <a:t> (continued)</a:t>
            </a:r>
            <a:endParaRPr lang="en-US" altLang="en-US" dirty="0"/>
          </a:p>
        </p:txBody>
      </p:sp>
      <p:sp>
        <p:nvSpPr>
          <p:cNvPr id="2" name="Slide Number Placeholder 1"/>
          <p:cNvSpPr>
            <a:spLocks noGrp="1"/>
          </p:cNvSpPr>
          <p:nvPr>
            <p:ph type="sldNum" sz="quarter" idx="14"/>
          </p:nvPr>
        </p:nvSpPr>
        <p:spPr/>
        <p:txBody>
          <a:bodyPr/>
          <a:lstStyle/>
          <a:p>
            <a:pPr>
              <a:defRPr/>
            </a:pPr>
            <a:fld id="{C3857E01-D77D-4DB8-A059-3577669DB4B8}" type="slidenum">
              <a:rPr lang="en-US" smtClean="0"/>
              <a:pPr>
                <a:defRPr/>
              </a:pPr>
              <a:t>54</a:t>
            </a:fld>
            <a:endParaRPr lang="en-US" dirty="0"/>
          </a:p>
        </p:txBody>
      </p:sp>
      <p:sp>
        <p:nvSpPr>
          <p:cNvPr id="17" name="Text Placeholder 19"/>
          <p:cNvSpPr>
            <a:spLocks noGrp="1"/>
          </p:cNvSpPr>
          <p:nvPr>
            <p:ph type="body" sz="quarter" idx="12"/>
          </p:nvPr>
        </p:nvSpPr>
        <p:spPr>
          <a:xfrm>
            <a:off x="457200" y="3042744"/>
            <a:ext cx="8229600" cy="3281855"/>
          </a:xfrm>
        </p:spPr>
        <p:txBody>
          <a:bodyPr/>
          <a:lstStyle/>
          <a:p>
            <a:pPr algn="ctr">
              <a:buNone/>
            </a:pPr>
            <a:r>
              <a:rPr lang="en-US" sz="2200" dirty="0"/>
              <a:t>1. Control your </a:t>
            </a:r>
            <a:r>
              <a:rPr lang="en-US" sz="2200" b="1" dirty="0">
                <a:solidFill>
                  <a:schemeClr val="tx2"/>
                </a:solidFill>
              </a:rPr>
              <a:t>body</a:t>
            </a:r>
          </a:p>
          <a:p>
            <a:pPr algn="ctr">
              <a:buNone/>
            </a:pPr>
            <a:r>
              <a:rPr lang="en-US" sz="2000" i="1" dirty="0"/>
              <a:t>Use a 5-5 count</a:t>
            </a:r>
          </a:p>
          <a:p>
            <a:pPr algn="ctr">
              <a:buNone/>
            </a:pPr>
            <a:endParaRPr lang="en-US" sz="2200" dirty="0"/>
          </a:p>
          <a:p>
            <a:pPr algn="ctr">
              <a:buNone/>
            </a:pPr>
            <a:r>
              <a:rPr lang="en-US" sz="2200" dirty="0"/>
              <a:t>2. Control your </a:t>
            </a:r>
            <a:r>
              <a:rPr lang="en-US" sz="2200" b="1" dirty="0">
                <a:solidFill>
                  <a:schemeClr val="tx2"/>
                </a:solidFill>
              </a:rPr>
              <a:t>mind</a:t>
            </a:r>
          </a:p>
          <a:p>
            <a:pPr algn="ctr">
              <a:buNone/>
            </a:pPr>
            <a:r>
              <a:rPr lang="en-US" sz="2000" i="1" dirty="0"/>
              <a:t>Pick a target and cue word</a:t>
            </a:r>
          </a:p>
          <a:p>
            <a:pPr algn="ctr">
              <a:buNone/>
            </a:pPr>
            <a:endParaRPr lang="en-US" sz="2200" dirty="0"/>
          </a:p>
          <a:p>
            <a:pPr algn="ctr">
              <a:buNone/>
            </a:pPr>
            <a:r>
              <a:rPr lang="en-US" sz="2200" dirty="0"/>
              <a:t>3. Control your </a:t>
            </a:r>
            <a:r>
              <a:rPr lang="en-US" sz="2200" b="1" dirty="0">
                <a:solidFill>
                  <a:schemeClr val="tx2"/>
                </a:solidFill>
              </a:rPr>
              <a:t>emotions</a:t>
            </a:r>
          </a:p>
          <a:p>
            <a:pPr algn="ctr">
              <a:buNone/>
            </a:pPr>
            <a:r>
              <a:rPr lang="en-US" sz="2000" i="1" dirty="0"/>
              <a:t>Choose how you want to feel</a:t>
            </a:r>
          </a:p>
        </p:txBody>
      </p:sp>
      <p:sp>
        <p:nvSpPr>
          <p:cNvPr id="19" name="Slide Number Placeholder 1"/>
          <p:cNvSpPr txBox="1">
            <a:spLocks/>
          </p:cNvSpPr>
          <p:nvPr/>
        </p:nvSpPr>
        <p:spPr>
          <a:xfrm>
            <a:off x="7924800" y="6356350"/>
            <a:ext cx="762000" cy="365125"/>
          </a:xfrm>
          <a:prstGeom prst="rect">
            <a:avLst/>
          </a:prstGeom>
        </p:spPr>
        <p:txBody>
          <a:bodyPr vert="horz" lIns="91284" tIns="45642" rIns="91284" bIns="45642"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C3857E01-D77D-4DB8-A059-3577669DB4B8}" type="slidenum">
              <a:rPr kumimoji="0" lang="en-US" sz="1000" b="0" i="0" u="none" strike="noStrike" kern="1200" cap="none" spc="0" normalizeH="0" baseline="0" noProof="0" smtClean="0">
                <a:ln>
                  <a:noFill/>
                </a:ln>
                <a:solidFill>
                  <a:prstClr val="black"/>
                </a:solidFill>
                <a:effectLst/>
                <a:uLnTx/>
                <a:uFillTx/>
                <a:latin typeface="+mj-l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000" b="0" i="0" u="none" strike="noStrike" kern="1200" cap="none" spc="0" normalizeH="0" baseline="0" noProof="0" dirty="0">
              <a:ln>
                <a:noFill/>
              </a:ln>
              <a:solidFill>
                <a:prstClr val="black"/>
              </a:solidFill>
              <a:effectLst/>
              <a:uLnTx/>
              <a:uFillTx/>
              <a:latin typeface="+mj-lt"/>
              <a:ea typeface="+mn-ea"/>
              <a:cs typeface="+mn-cs"/>
            </a:endParaRPr>
          </a:p>
        </p:txBody>
      </p:sp>
      <p:sp>
        <p:nvSpPr>
          <p:cNvPr id="21" name="TextBox 20"/>
          <p:cNvSpPr txBox="1"/>
          <p:nvPr/>
        </p:nvSpPr>
        <p:spPr>
          <a:xfrm>
            <a:off x="630625" y="1189038"/>
            <a:ext cx="8071945" cy="707886"/>
          </a:xfrm>
          <a:prstGeom prst="rect">
            <a:avLst/>
          </a:prstGeom>
          <a:noFill/>
        </p:spPr>
        <p:txBody>
          <a:bodyPr wrap="square">
            <a:spAutoFit/>
          </a:bodyPr>
          <a:lstStyle/>
          <a:p>
            <a:pPr algn="ctr">
              <a:defRPr/>
            </a:pPr>
            <a:r>
              <a:rPr lang="en-US" sz="2000" dirty="0">
                <a:latin typeface="+mn-lt"/>
              </a:rPr>
              <a:t>What’s the difference between </a:t>
            </a:r>
          </a:p>
          <a:p>
            <a:pPr algn="ctr">
              <a:defRPr/>
            </a:pPr>
            <a:r>
              <a:rPr lang="en-US" sz="2000" dirty="0">
                <a:latin typeface="+mn-lt"/>
              </a:rPr>
              <a:t>breathing and </a:t>
            </a:r>
            <a:r>
              <a:rPr lang="en-US" sz="2000" b="1" dirty="0">
                <a:latin typeface="+mn-lt"/>
              </a:rPr>
              <a:t>deliberate</a:t>
            </a:r>
            <a:r>
              <a:rPr lang="en-US" sz="2000" dirty="0">
                <a:latin typeface="+mn-lt"/>
              </a:rPr>
              <a:t> breathing?</a:t>
            </a:r>
          </a:p>
        </p:txBody>
      </p:sp>
      <p:pic>
        <p:nvPicPr>
          <p:cNvPr id="22" name="Picture 15" descr="Hyperventilate.jpg"/>
          <p:cNvPicPr>
            <a:picLocks noChangeAspect="1"/>
          </p:cNvPicPr>
          <p:nvPr/>
        </p:nvPicPr>
        <p:blipFill>
          <a:blip r:embed="rId3" cstate="print">
            <a:clrChange>
              <a:clrFrom>
                <a:srgbClr val="FEFEFE"/>
              </a:clrFrom>
              <a:clrTo>
                <a:srgbClr val="FEFEFE">
                  <a:alpha val="0"/>
                </a:srgbClr>
              </a:clrTo>
            </a:clrChange>
          </a:blip>
          <a:srcRect/>
          <a:stretch>
            <a:fillRect/>
          </a:stretch>
        </p:blipFill>
        <p:spPr bwMode="auto">
          <a:xfrm>
            <a:off x="78821" y="1560799"/>
            <a:ext cx="2128345" cy="2129343"/>
          </a:xfrm>
          <a:prstGeom prst="rect">
            <a:avLst/>
          </a:prstGeom>
          <a:noFill/>
          <a:ln w="9525">
            <a:noFill/>
            <a:miter lim="800000"/>
            <a:headEnd/>
            <a:tailEnd/>
          </a:ln>
        </p:spPr>
      </p:pic>
      <p:pic>
        <p:nvPicPr>
          <p:cNvPr id="23" name="Picture 16" descr="calm.jpg"/>
          <p:cNvPicPr>
            <a:picLocks noChangeAspect="1"/>
          </p:cNvPicPr>
          <p:nvPr/>
        </p:nvPicPr>
        <p:blipFill>
          <a:blip r:embed="rId4" cstate="print">
            <a:clrChange>
              <a:clrFrom>
                <a:srgbClr val="FFFFFF"/>
              </a:clrFrom>
              <a:clrTo>
                <a:srgbClr val="FFFFFF">
                  <a:alpha val="0"/>
                </a:srgbClr>
              </a:clrTo>
            </a:clrChange>
          </a:blip>
          <a:srcRect b="11966"/>
          <a:stretch>
            <a:fillRect/>
          </a:stretch>
        </p:blipFill>
        <p:spPr bwMode="auto">
          <a:xfrm>
            <a:off x="6683019" y="1403142"/>
            <a:ext cx="2445216" cy="2301766"/>
          </a:xfrm>
          <a:prstGeom prst="rect">
            <a:avLst/>
          </a:prstGeom>
          <a:noFill/>
          <a:ln w="9525">
            <a:noFill/>
            <a:miter lim="800000"/>
            <a:headEnd/>
            <a:tailEnd/>
          </a:ln>
        </p:spPr>
      </p:pic>
      <p:sp>
        <p:nvSpPr>
          <p:cNvPr id="27" name="TextBox 26"/>
          <p:cNvSpPr txBox="1"/>
          <p:nvPr/>
        </p:nvSpPr>
        <p:spPr>
          <a:xfrm>
            <a:off x="2758965" y="2285999"/>
            <a:ext cx="3767958" cy="369332"/>
          </a:xfrm>
          <a:prstGeom prst="rect">
            <a:avLst/>
          </a:prstGeom>
          <a:noFill/>
          <a:ln w="38100">
            <a:solidFill>
              <a:schemeClr val="accent1"/>
            </a:solidFill>
          </a:ln>
        </p:spPr>
        <p:txBody>
          <a:bodyPr wrap="square" rtlCol="0">
            <a:spAutoFit/>
          </a:bodyPr>
          <a:lstStyle/>
          <a:p>
            <a:pPr algn="ctr"/>
            <a:r>
              <a:rPr lang="en-US" dirty="0"/>
              <a:t>3 FUNDAMENTALS</a:t>
            </a:r>
          </a:p>
        </p:txBody>
      </p:sp>
      <p:pic>
        <p:nvPicPr>
          <p:cNvPr id="28" name="Picture 4" descr="Energy_Management.png"/>
          <p:cNvPicPr>
            <a:picLocks noChangeAspect="1"/>
          </p:cNvPicPr>
          <p:nvPr/>
        </p:nvPicPr>
        <p:blipFill>
          <a:blip r:embed="rId5" cstate="print"/>
          <a:srcRect/>
          <a:stretch>
            <a:fillRect/>
          </a:stretch>
        </p:blipFill>
        <p:spPr bwMode="auto">
          <a:xfrm>
            <a:off x="414338" y="161925"/>
            <a:ext cx="682625" cy="822325"/>
          </a:xfrm>
          <a:prstGeom prst="rect">
            <a:avLst/>
          </a:prstGeom>
          <a:noFill/>
          <a:ln w="9525">
            <a:noFill/>
            <a:miter lim="800000"/>
            <a:headEnd/>
            <a:tailEnd/>
          </a:ln>
        </p:spPr>
      </p:pic>
      <p:sp>
        <p:nvSpPr>
          <p:cNvPr id="15" name="Rectangle 14"/>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18" name="Picture 2" descr="http://peanutonthetable.com/wp-content/uploads/2013/02/notebook-and-pen.jpg">
            <a:hlinkClick r:id="rId6"/>
          </p:cNvPr>
          <p:cNvPicPr>
            <a:picLocks noChangeAspect="1" noChangeArrowheads="1"/>
          </p:cNvPicPr>
          <p:nvPr/>
        </p:nvPicPr>
        <p:blipFill>
          <a:blip r:embed="rId7" cstate="print"/>
          <a:srcRect/>
          <a:stretch>
            <a:fillRect/>
          </a:stretch>
        </p:blipFill>
        <p:spPr bwMode="auto">
          <a:xfrm>
            <a:off x="-2911" y="6326188"/>
            <a:ext cx="719138" cy="531812"/>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bwMode="auto">
          <a:xfrm>
            <a:off x="-229924" y="6284993"/>
            <a:ext cx="1190626" cy="338554"/>
          </a:xfrm>
          <a:prstGeom prst="rect">
            <a:avLst/>
          </a:prstGeom>
          <a:noFill/>
        </p:spPr>
        <p:txBody>
          <a:bodyPr>
            <a:spAutoFit/>
          </a:bodyPr>
          <a:lstStyle/>
          <a:p>
            <a:pPr algn="ctr">
              <a:defRPr/>
            </a:pPr>
            <a:r>
              <a:rPr lang="en-US" sz="800" dirty="0">
                <a:latin typeface="+mn-lt"/>
              </a:rPr>
              <a:t>Note</a:t>
            </a:r>
          </a:p>
          <a:p>
            <a:pPr algn="ctr">
              <a:defRPr/>
            </a:pPr>
            <a:r>
              <a:rPr lang="en-US" sz="800" dirty="0">
                <a:latin typeface="+mn-lt"/>
              </a:rPr>
              <a:t>page 23</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7930" t="20909" r="6251" b="11818"/>
          <a:stretch/>
        </p:blipFill>
        <p:spPr>
          <a:xfrm>
            <a:off x="2671248" y="1434660"/>
            <a:ext cx="3815792" cy="5012461"/>
          </a:xfrm>
          <a:prstGeom prst="rect">
            <a:avLst/>
          </a:prstGeom>
        </p:spPr>
      </p:pic>
      <p:sp>
        <p:nvSpPr>
          <p:cNvPr id="23554" name="Title 1"/>
          <p:cNvSpPr>
            <a:spLocks noGrp="1"/>
          </p:cNvSpPr>
          <p:nvPr>
            <p:ph type="title"/>
          </p:nvPr>
        </p:nvSpPr>
        <p:spPr/>
        <p:txBody>
          <a:bodyPr/>
          <a:lstStyle/>
          <a:p>
            <a:r>
              <a:rPr lang="en-US" altLang="en-US" dirty="0"/>
              <a:t>Workbook Activity (p. 23):</a:t>
            </a:r>
            <a:br>
              <a:rPr lang="en-US" altLang="en-US" dirty="0"/>
            </a:br>
            <a:r>
              <a:rPr lang="en-US" altLang="en-US" dirty="0"/>
              <a:t>Deliberate Breathing Practice</a:t>
            </a:r>
          </a:p>
        </p:txBody>
      </p:sp>
      <p:sp>
        <p:nvSpPr>
          <p:cNvPr id="2" name="Slide Number Placeholder 1"/>
          <p:cNvSpPr>
            <a:spLocks noGrp="1"/>
          </p:cNvSpPr>
          <p:nvPr>
            <p:ph type="sldNum" sz="quarter" idx="14"/>
          </p:nvPr>
        </p:nvSpPr>
        <p:spPr/>
        <p:txBody>
          <a:bodyPr/>
          <a:lstStyle/>
          <a:p>
            <a:pPr>
              <a:defRPr/>
            </a:pPr>
            <a:fld id="{4CDD7B03-A5C1-4390-BF08-B7CC7336E0A6}" type="slidenum">
              <a:rPr lang="en-US" smtClean="0"/>
              <a:pPr>
                <a:defRPr/>
              </a:pPr>
              <a:t>55</a:t>
            </a:fld>
            <a:endParaRPr lang="en-US" dirty="0"/>
          </a:p>
        </p:txBody>
      </p:sp>
      <p:sp>
        <p:nvSpPr>
          <p:cNvPr id="10" name="Rectangle 9"/>
          <p:cNvSpPr/>
          <p:nvPr/>
        </p:nvSpPr>
        <p:spPr>
          <a:xfrm>
            <a:off x="2700338" y="5017979"/>
            <a:ext cx="3757612" cy="125582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4" descr="Energy_Management.png"/>
          <p:cNvPicPr>
            <a:picLocks noChangeAspect="1"/>
          </p:cNvPicPr>
          <p:nvPr/>
        </p:nvPicPr>
        <p:blipFill>
          <a:blip r:embed="rId4" cstate="print"/>
          <a:srcRect/>
          <a:stretch>
            <a:fillRect/>
          </a:stretch>
        </p:blipFill>
        <p:spPr bwMode="auto">
          <a:xfrm>
            <a:off x="414338" y="161925"/>
            <a:ext cx="682625" cy="822325"/>
          </a:xfrm>
          <a:prstGeom prst="rect">
            <a:avLst/>
          </a:prstGeom>
          <a:noFill/>
          <a:ln w="9525">
            <a:noFill/>
            <a:miter lim="800000"/>
            <a:headEnd/>
            <a:tailEnd/>
          </a:ln>
        </p:spPr>
      </p:pic>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5724" t="19294" r="8328" b="13434"/>
          <a:stretch/>
        </p:blipFill>
        <p:spPr>
          <a:xfrm>
            <a:off x="2664376" y="1434658"/>
            <a:ext cx="3829112" cy="5020056"/>
          </a:xfrm>
          <a:prstGeom prst="rect">
            <a:avLst/>
          </a:prstGeom>
        </p:spPr>
      </p:pic>
      <p:sp>
        <p:nvSpPr>
          <p:cNvPr id="24578" name="Title 1"/>
          <p:cNvSpPr>
            <a:spLocks noGrp="1"/>
          </p:cNvSpPr>
          <p:nvPr>
            <p:ph type="title"/>
          </p:nvPr>
        </p:nvSpPr>
        <p:spPr/>
        <p:txBody>
          <a:bodyPr/>
          <a:lstStyle/>
          <a:p>
            <a:r>
              <a:rPr lang="en-US" altLang="en-US" dirty="0"/>
              <a:t>Workbook Activity (p. 24):</a:t>
            </a:r>
            <a:br>
              <a:rPr lang="en-US" altLang="en-US" dirty="0"/>
            </a:br>
            <a:r>
              <a:rPr lang="en-US" altLang="en-US" dirty="0"/>
              <a:t>Make it Personal</a:t>
            </a:r>
          </a:p>
        </p:txBody>
      </p:sp>
      <p:sp>
        <p:nvSpPr>
          <p:cNvPr id="2" name="Slide Number Placeholder 1"/>
          <p:cNvSpPr>
            <a:spLocks noGrp="1"/>
          </p:cNvSpPr>
          <p:nvPr>
            <p:ph type="sldNum" sz="quarter" idx="14"/>
          </p:nvPr>
        </p:nvSpPr>
        <p:spPr/>
        <p:txBody>
          <a:bodyPr/>
          <a:lstStyle/>
          <a:p>
            <a:pPr>
              <a:defRPr/>
            </a:pPr>
            <a:fld id="{79A17F39-0D17-4422-8C69-623D91035C52}" type="slidenum">
              <a:rPr lang="en-US" smtClean="0"/>
              <a:pPr>
                <a:defRPr/>
              </a:pPr>
              <a:t>56</a:t>
            </a:fld>
            <a:endParaRPr lang="en-US" dirty="0"/>
          </a:p>
        </p:txBody>
      </p:sp>
      <p:pic>
        <p:nvPicPr>
          <p:cNvPr id="8" name="Picture 4" descr="Energy_Management.png"/>
          <p:cNvPicPr>
            <a:picLocks noChangeAspect="1"/>
          </p:cNvPicPr>
          <p:nvPr/>
        </p:nvPicPr>
        <p:blipFill>
          <a:blip r:embed="rId4" cstate="print"/>
          <a:srcRect/>
          <a:stretch>
            <a:fillRect/>
          </a:stretch>
        </p:blipFill>
        <p:spPr bwMode="auto">
          <a:xfrm>
            <a:off x="414338" y="161925"/>
            <a:ext cx="682625"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5"/>
          <p:cNvSpPr>
            <a:spLocks noGrp="1"/>
          </p:cNvSpPr>
          <p:nvPr>
            <p:ph type="title"/>
          </p:nvPr>
        </p:nvSpPr>
        <p:spPr/>
        <p:txBody>
          <a:bodyPr/>
          <a:lstStyle/>
          <a:p>
            <a:r>
              <a:rPr lang="en-US" altLang="en-US" dirty="0"/>
              <a:t>6) ATT Cover Page</a:t>
            </a:r>
          </a:p>
        </p:txBody>
      </p:sp>
      <p:sp>
        <p:nvSpPr>
          <p:cNvPr id="7" name="Slide Number Placeholder 6"/>
          <p:cNvSpPr>
            <a:spLocks noGrp="1"/>
          </p:cNvSpPr>
          <p:nvPr>
            <p:ph type="sldNum" sz="quarter" idx="14"/>
          </p:nvPr>
        </p:nvSpPr>
        <p:spPr/>
        <p:txBody>
          <a:bodyPr/>
          <a:lstStyle/>
          <a:p>
            <a:pPr>
              <a:defRPr/>
            </a:pPr>
            <a:fld id="{98394D2E-2F89-450F-B8EA-EBFE0BFCFFDD}" type="slidenum">
              <a:rPr lang="en-US" smtClean="0"/>
              <a:pPr>
                <a:defRPr/>
              </a:pPr>
              <a:t>57</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6) ATT Key Terms</a:t>
            </a:r>
          </a:p>
        </p:txBody>
      </p:sp>
      <p:sp>
        <p:nvSpPr>
          <p:cNvPr id="7" name="Slide Number Placeholder 6"/>
          <p:cNvSpPr>
            <a:spLocks noGrp="1"/>
          </p:cNvSpPr>
          <p:nvPr>
            <p:ph type="sldNum" sz="quarter" idx="14"/>
          </p:nvPr>
        </p:nvSpPr>
        <p:spPr/>
        <p:txBody>
          <a:bodyPr/>
          <a:lstStyle/>
          <a:p>
            <a:pPr>
              <a:defRPr/>
            </a:pPr>
            <a:fld id="{B395BD06-5C75-448C-B551-DF6A999456BD}" type="slidenum">
              <a:rPr lang="en-US" smtClean="0"/>
              <a:pPr>
                <a:defRPr/>
              </a:pPr>
              <a:t>58</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t>Workbook Activity (p. 25):</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FE8EDB4A-C039-42A1-BFDB-FD43B94C4683}" type="slidenum">
              <a:rPr lang="en-US" smtClean="0"/>
              <a:pPr>
                <a:defRPr/>
              </a:pPr>
              <a:t>59</a:t>
            </a:fld>
            <a:endParaRPr lang="en-US" dirty="0"/>
          </a:p>
        </p:txBody>
      </p:sp>
      <p:pic>
        <p:nvPicPr>
          <p:cNvPr id="17413" name="Picture 5" descr="HTGS.png"/>
          <p:cNvPicPr>
            <a:picLocks noChangeAspect="1"/>
          </p:cNvPicPr>
          <p:nvPr/>
        </p:nvPicPr>
        <p:blipFill>
          <a:blip r:embed="rId3" cstate="print"/>
          <a:srcRect/>
          <a:stretch>
            <a:fillRect/>
          </a:stretch>
        </p:blipFill>
        <p:spPr bwMode="auto">
          <a:xfrm>
            <a:off x="457200" y="146050"/>
            <a:ext cx="684213"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8" name="Picture 7"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5464" t="20909" r="8457" b="11818"/>
          <a:stretch/>
        </p:blipFill>
        <p:spPr>
          <a:xfrm>
            <a:off x="2674937" y="1419225"/>
            <a:ext cx="3817937" cy="489968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p:txBody>
          <a:bodyPr/>
          <a:lstStyle/>
          <a:p>
            <a:r>
              <a:rPr lang="en-US" dirty="0"/>
              <a:t>6 Core Competencies</a:t>
            </a:r>
          </a:p>
        </p:txBody>
      </p:sp>
      <p:sp>
        <p:nvSpPr>
          <p:cNvPr id="4" name="Slide Number Placeholder 3"/>
          <p:cNvSpPr>
            <a:spLocks noGrp="1"/>
          </p:cNvSpPr>
          <p:nvPr>
            <p:ph type="sldNum" sz="quarter" idx="14"/>
          </p:nvPr>
        </p:nvSpPr>
        <p:spPr/>
        <p:txBody>
          <a:bodyPr/>
          <a:lstStyle/>
          <a:p>
            <a:pPr>
              <a:defRPr/>
            </a:pPr>
            <a:fld id="{E2251882-D2D9-4D47-9973-9269255EC300}" type="slidenum">
              <a:rPr lang="en-US"/>
              <a:pPr>
                <a:defRPr/>
              </a:pPr>
              <a:t>6</a:t>
            </a:fld>
            <a:endParaRPr lang="en-US" dirty="0"/>
          </a:p>
        </p:txBody>
      </p:sp>
      <p:pic>
        <p:nvPicPr>
          <p:cNvPr id="24584" name="Picture 5" descr="csf2_logo-l.png"/>
          <p:cNvPicPr>
            <a:picLocks noChangeAspect="1"/>
          </p:cNvPicPr>
          <p:nvPr/>
        </p:nvPicPr>
        <p:blipFill>
          <a:blip r:embed="rId3" cstate="print"/>
          <a:srcRect/>
          <a:stretch>
            <a:fillRect/>
          </a:stretch>
        </p:blipFill>
        <p:spPr bwMode="auto">
          <a:xfrm>
            <a:off x="457200" y="106363"/>
            <a:ext cx="822325" cy="823912"/>
          </a:xfrm>
          <a:prstGeom prst="rect">
            <a:avLst/>
          </a:prstGeom>
          <a:noFill/>
          <a:ln w="9525">
            <a:noFill/>
            <a:miter lim="800000"/>
            <a:headEnd/>
            <a:tailEnd/>
          </a:ln>
        </p:spPr>
      </p:pic>
      <p:sp>
        <p:nvSpPr>
          <p:cNvPr id="17" name="Rectangle 1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grpSp>
        <p:nvGrpSpPr>
          <p:cNvPr id="19" name="Group 18"/>
          <p:cNvGrpSpPr/>
          <p:nvPr/>
        </p:nvGrpSpPr>
        <p:grpSpPr>
          <a:xfrm>
            <a:off x="290513" y="1428750"/>
            <a:ext cx="3933825" cy="4500563"/>
            <a:chOff x="290513" y="1428750"/>
            <a:chExt cx="3933825" cy="4500563"/>
          </a:xfrm>
        </p:grpSpPr>
        <p:sp>
          <p:nvSpPr>
            <p:cNvPr id="20" name="Rounded Rectangle 19"/>
            <p:cNvSpPr/>
            <p:nvPr/>
          </p:nvSpPr>
          <p:spPr bwMode="auto">
            <a:xfrm>
              <a:off x="290513" y="1428750"/>
              <a:ext cx="3933825" cy="35718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ounded Rectangle 20"/>
            <p:cNvSpPr/>
            <p:nvPr/>
          </p:nvSpPr>
          <p:spPr bwMode="auto">
            <a:xfrm>
              <a:off x="290513" y="2214563"/>
              <a:ext cx="3933825" cy="35718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Rounded Rectangle 21"/>
            <p:cNvSpPr/>
            <p:nvPr/>
          </p:nvSpPr>
          <p:spPr bwMode="auto">
            <a:xfrm>
              <a:off x="290513" y="3071813"/>
              <a:ext cx="3933825" cy="35718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Rounded Rectangle 22"/>
            <p:cNvSpPr/>
            <p:nvPr/>
          </p:nvSpPr>
          <p:spPr bwMode="auto">
            <a:xfrm>
              <a:off x="290513" y="3929063"/>
              <a:ext cx="3933825" cy="35718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Rounded Rectangle 29"/>
            <p:cNvSpPr/>
            <p:nvPr/>
          </p:nvSpPr>
          <p:spPr bwMode="auto">
            <a:xfrm>
              <a:off x="290513" y="4714875"/>
              <a:ext cx="3933825" cy="35718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Rounded Rectangle 31"/>
            <p:cNvSpPr/>
            <p:nvPr/>
          </p:nvSpPr>
          <p:spPr bwMode="auto">
            <a:xfrm>
              <a:off x="290513" y="5572125"/>
              <a:ext cx="3933825" cy="35718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33" name="Text Placeholder 2"/>
          <p:cNvSpPr>
            <a:spLocks noGrp="1"/>
          </p:cNvSpPr>
          <p:nvPr>
            <p:ph type="body" sz="quarter" idx="12"/>
          </p:nvPr>
        </p:nvSpPr>
        <p:spPr>
          <a:xfrm>
            <a:off x="389899" y="1359748"/>
            <a:ext cx="3630997" cy="5183187"/>
          </a:xfrm>
        </p:spPr>
        <p:txBody>
          <a:bodyPr/>
          <a:lstStyle/>
          <a:p>
            <a:pPr marL="339725" indent="-339725" algn="ctr">
              <a:buFont typeface="Wingdings" pitchFamily="2" charset="2"/>
              <a:buNone/>
            </a:pPr>
            <a:r>
              <a:rPr lang="en-US" sz="2300" dirty="0">
                <a:solidFill>
                  <a:schemeClr val="bg1"/>
                </a:solidFill>
              </a:rPr>
              <a:t>Self-awareness</a:t>
            </a:r>
          </a:p>
          <a:p>
            <a:pPr marL="339725" indent="-339725" algn="ctr">
              <a:buFont typeface="Wingdings" pitchFamily="2" charset="2"/>
              <a:buNone/>
            </a:pPr>
            <a:endParaRPr lang="en-US" sz="2300" dirty="0">
              <a:solidFill>
                <a:schemeClr val="bg1"/>
              </a:solidFill>
            </a:endParaRPr>
          </a:p>
          <a:p>
            <a:pPr marL="339725" indent="-339725" algn="ctr">
              <a:buFont typeface="Wingdings" pitchFamily="2" charset="2"/>
              <a:buNone/>
            </a:pPr>
            <a:r>
              <a:rPr lang="en-US" sz="2300" dirty="0">
                <a:solidFill>
                  <a:schemeClr val="bg1"/>
                </a:solidFill>
              </a:rPr>
              <a:t>Self-regulation</a:t>
            </a:r>
          </a:p>
          <a:p>
            <a:pPr marL="339725" indent="-339725" algn="ctr">
              <a:buFont typeface="Wingdings" pitchFamily="2" charset="2"/>
              <a:buNone/>
            </a:pPr>
            <a:endParaRPr lang="en-US" sz="2300" dirty="0">
              <a:solidFill>
                <a:schemeClr val="bg1"/>
              </a:solidFill>
            </a:endParaRPr>
          </a:p>
          <a:p>
            <a:pPr marL="339725" indent="-339725" algn="ctr">
              <a:buFont typeface="Wingdings" pitchFamily="2" charset="2"/>
              <a:buNone/>
            </a:pPr>
            <a:r>
              <a:rPr lang="en-US" sz="2300" dirty="0">
                <a:solidFill>
                  <a:schemeClr val="bg1"/>
                </a:solidFill>
              </a:rPr>
              <a:t>Optimism</a:t>
            </a:r>
          </a:p>
          <a:p>
            <a:pPr marL="339725" indent="-339725" algn="ctr">
              <a:buFont typeface="Wingdings" pitchFamily="2" charset="2"/>
              <a:buNone/>
            </a:pPr>
            <a:endParaRPr lang="en-US" sz="2300" dirty="0">
              <a:solidFill>
                <a:schemeClr val="bg1"/>
              </a:solidFill>
            </a:endParaRPr>
          </a:p>
          <a:p>
            <a:pPr marL="339725" indent="-339725" algn="ctr">
              <a:buFont typeface="Wingdings" pitchFamily="2" charset="2"/>
              <a:buNone/>
            </a:pPr>
            <a:r>
              <a:rPr lang="en-US" sz="2300" dirty="0">
                <a:solidFill>
                  <a:schemeClr val="bg1"/>
                </a:solidFill>
              </a:rPr>
              <a:t>Mental Agility</a:t>
            </a:r>
          </a:p>
          <a:p>
            <a:pPr marL="339725" indent="-339725" algn="ctr">
              <a:buFont typeface="Wingdings" pitchFamily="2" charset="2"/>
              <a:buNone/>
            </a:pPr>
            <a:endParaRPr lang="en-US" sz="2300" dirty="0">
              <a:solidFill>
                <a:schemeClr val="bg1"/>
              </a:solidFill>
            </a:endParaRPr>
          </a:p>
          <a:p>
            <a:pPr marL="339725" indent="-339725" algn="ctr">
              <a:buFont typeface="Wingdings" pitchFamily="2" charset="2"/>
              <a:buNone/>
            </a:pPr>
            <a:r>
              <a:rPr lang="en-US" sz="2300" dirty="0">
                <a:solidFill>
                  <a:schemeClr val="bg1"/>
                </a:solidFill>
              </a:rPr>
              <a:t>Strengths of Character</a:t>
            </a:r>
          </a:p>
          <a:p>
            <a:pPr marL="339725" indent="-339725" algn="ctr">
              <a:buFont typeface="Wingdings" pitchFamily="2" charset="2"/>
              <a:buNone/>
            </a:pPr>
            <a:endParaRPr lang="en-US" sz="2300" dirty="0">
              <a:solidFill>
                <a:schemeClr val="bg1"/>
              </a:solidFill>
            </a:endParaRPr>
          </a:p>
          <a:p>
            <a:pPr marL="339725" indent="-339725" algn="ctr">
              <a:buFont typeface="Wingdings" pitchFamily="2" charset="2"/>
              <a:buNone/>
            </a:pPr>
            <a:r>
              <a:rPr lang="en-US" sz="2300" dirty="0">
                <a:solidFill>
                  <a:schemeClr val="bg1"/>
                </a:solidFill>
              </a:rPr>
              <a:t>Connection</a:t>
            </a:r>
          </a:p>
          <a:p>
            <a:pPr marL="430213" lvl="1" indent="0" algn="ctr">
              <a:buFont typeface="Arial" pitchFamily="34" charset="0"/>
              <a:buNone/>
            </a:pPr>
            <a:endParaRPr lang="en-US" dirty="0">
              <a:solidFill>
                <a:schemeClr val="bg1"/>
              </a:solidFill>
            </a:endParaRPr>
          </a:p>
        </p:txBody>
      </p:sp>
      <p:sp>
        <p:nvSpPr>
          <p:cNvPr id="34" name="Text Placeholder 2"/>
          <p:cNvSpPr txBox="1">
            <a:spLocks/>
          </p:cNvSpPr>
          <p:nvPr/>
        </p:nvSpPr>
        <p:spPr bwMode="auto">
          <a:xfrm>
            <a:off x="4281489" y="1325563"/>
            <a:ext cx="4862512" cy="5181600"/>
          </a:xfrm>
          <a:prstGeom prst="rect">
            <a:avLst/>
          </a:prstGeom>
          <a:noFill/>
          <a:ln w="9525">
            <a:noFill/>
            <a:miter lim="800000"/>
            <a:headEnd/>
            <a:tailEnd/>
          </a:ln>
        </p:spPr>
        <p:txBody>
          <a:bodyPr lIns="91128" tIns="45565" rIns="91128" bIns="45565"/>
          <a:lstStyle/>
          <a:p>
            <a:pPr marL="341240" indent="-341240" defTabSz="864931" eaLnBrk="0" hangingPunct="0">
              <a:spcBef>
                <a:spcPct val="20000"/>
              </a:spcBef>
              <a:defRPr/>
            </a:pPr>
            <a:r>
              <a:rPr lang="en-US" sz="2300" dirty="0">
                <a:latin typeface="Verdana" pitchFamily="34" charset="0"/>
                <a:cs typeface="+mn-cs"/>
              </a:rPr>
              <a:t>Take a look in the mirror</a:t>
            </a:r>
          </a:p>
          <a:p>
            <a:pPr marL="341240" indent="-341240" defTabSz="864931" eaLnBrk="0" hangingPunct="0">
              <a:spcBef>
                <a:spcPct val="20000"/>
              </a:spcBef>
              <a:defRPr/>
            </a:pPr>
            <a:endParaRPr lang="en-US" sz="2300" dirty="0">
              <a:latin typeface="Verdana" pitchFamily="34" charset="0"/>
              <a:cs typeface="+mn-cs"/>
            </a:endParaRPr>
          </a:p>
          <a:p>
            <a:pPr marL="341240" indent="-341240" defTabSz="864931" eaLnBrk="0" hangingPunct="0">
              <a:spcBef>
                <a:spcPct val="20000"/>
              </a:spcBef>
              <a:defRPr/>
            </a:pPr>
            <a:r>
              <a:rPr lang="en-US" sz="2300" dirty="0">
                <a:latin typeface="Verdana" pitchFamily="34" charset="0"/>
                <a:cs typeface="+mn-cs"/>
              </a:rPr>
              <a:t>Pump the brakes</a:t>
            </a:r>
          </a:p>
          <a:p>
            <a:pPr marL="341240" indent="-341240" defTabSz="864931" eaLnBrk="0" hangingPunct="0">
              <a:spcBef>
                <a:spcPct val="20000"/>
              </a:spcBef>
              <a:defRPr/>
            </a:pPr>
            <a:endParaRPr lang="en-US" sz="2300" dirty="0">
              <a:latin typeface="Verdana" pitchFamily="34" charset="0"/>
              <a:cs typeface="+mn-cs"/>
            </a:endParaRPr>
          </a:p>
          <a:p>
            <a:pPr marL="341240" indent="-341240" defTabSz="864931" eaLnBrk="0" hangingPunct="0">
              <a:spcBef>
                <a:spcPct val="20000"/>
              </a:spcBef>
              <a:defRPr/>
            </a:pPr>
            <a:r>
              <a:rPr lang="en-US" sz="2300" dirty="0">
                <a:latin typeface="Verdana" pitchFamily="34" charset="0"/>
                <a:cs typeface="+mn-cs"/>
              </a:rPr>
              <a:t>Tied to reality</a:t>
            </a:r>
          </a:p>
          <a:p>
            <a:pPr marL="341240" indent="-341240" defTabSz="864931" eaLnBrk="0" hangingPunct="0">
              <a:spcBef>
                <a:spcPct val="20000"/>
              </a:spcBef>
              <a:defRPr/>
            </a:pPr>
            <a:endParaRPr lang="en-US" sz="1200" dirty="0">
              <a:latin typeface="Verdana" pitchFamily="34" charset="0"/>
              <a:cs typeface="+mn-cs"/>
            </a:endParaRPr>
          </a:p>
          <a:p>
            <a:pPr marL="341240" indent="-341240" defTabSz="864931" eaLnBrk="0" hangingPunct="0">
              <a:spcBef>
                <a:spcPct val="20000"/>
              </a:spcBef>
              <a:defRPr/>
            </a:pPr>
            <a:r>
              <a:rPr lang="en-US" sz="2300" dirty="0">
                <a:latin typeface="Verdana" pitchFamily="34" charset="0"/>
                <a:cs typeface="+mn-cs"/>
              </a:rPr>
              <a:t>Flexible Accurate and Thorough</a:t>
            </a:r>
          </a:p>
          <a:p>
            <a:pPr marL="341240" indent="-341240" defTabSz="864931" eaLnBrk="0" hangingPunct="0">
              <a:spcBef>
                <a:spcPct val="20000"/>
              </a:spcBef>
              <a:defRPr/>
            </a:pPr>
            <a:r>
              <a:rPr lang="en-US" sz="2300" dirty="0">
                <a:latin typeface="Verdana" pitchFamily="34" charset="0"/>
                <a:cs typeface="+mn-cs"/>
              </a:rPr>
              <a:t>(F.A.T.) thinking</a:t>
            </a:r>
          </a:p>
          <a:p>
            <a:pPr marL="341240" indent="-341240" defTabSz="864931" eaLnBrk="0" hangingPunct="0">
              <a:spcBef>
                <a:spcPct val="20000"/>
              </a:spcBef>
              <a:defRPr/>
            </a:pPr>
            <a:endParaRPr lang="en-US" sz="1200" dirty="0">
              <a:latin typeface="Verdana" pitchFamily="34" charset="0"/>
              <a:cs typeface="+mn-cs"/>
            </a:endParaRPr>
          </a:p>
          <a:p>
            <a:pPr marL="341240" indent="-341240" defTabSz="864931" eaLnBrk="0" hangingPunct="0">
              <a:spcBef>
                <a:spcPct val="20000"/>
              </a:spcBef>
              <a:defRPr/>
            </a:pPr>
            <a:r>
              <a:rPr lang="en-US" sz="2300" dirty="0">
                <a:latin typeface="Verdana" pitchFamily="34" charset="0"/>
                <a:cs typeface="+mn-cs"/>
              </a:rPr>
              <a:t>What’s right with you?</a:t>
            </a:r>
          </a:p>
          <a:p>
            <a:pPr marL="341240" indent="-341240" defTabSz="864931" eaLnBrk="0" hangingPunct="0">
              <a:spcBef>
                <a:spcPct val="20000"/>
              </a:spcBef>
              <a:defRPr/>
            </a:pPr>
            <a:endParaRPr lang="en-US" sz="2300" dirty="0">
              <a:latin typeface="Verdana" pitchFamily="34" charset="0"/>
              <a:cs typeface="+mn-cs"/>
            </a:endParaRPr>
          </a:p>
          <a:p>
            <a:pPr marL="341240" indent="-341240" defTabSz="864931" eaLnBrk="0" hangingPunct="0">
              <a:spcBef>
                <a:spcPct val="20000"/>
              </a:spcBef>
              <a:defRPr/>
            </a:pPr>
            <a:r>
              <a:rPr lang="en-US" sz="2300" dirty="0">
                <a:latin typeface="Verdana" pitchFamily="34" charset="0"/>
                <a:cs typeface="+mn-cs"/>
              </a:rPr>
              <a:t>Other people matter</a:t>
            </a:r>
          </a:p>
          <a:p>
            <a:pPr marL="431044" lvl="1" indent="0" defTabSz="864931" eaLnBrk="0" hangingPunct="0">
              <a:spcBef>
                <a:spcPct val="20000"/>
              </a:spcBef>
              <a:defRPr/>
            </a:pPr>
            <a:endParaRPr lang="en-US" sz="2200" dirty="0">
              <a:latin typeface="Verdana"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5"/>
          <p:cNvSpPr>
            <a:spLocks noGrp="1"/>
          </p:cNvSpPr>
          <p:nvPr>
            <p:ph type="title"/>
          </p:nvPr>
        </p:nvSpPr>
        <p:spPr/>
        <p:txBody>
          <a:bodyPr/>
          <a:lstStyle/>
          <a:p>
            <a:r>
              <a:rPr lang="en-US" altLang="en-US" dirty="0"/>
              <a:t>Avoid Thinking Traps</a:t>
            </a:r>
          </a:p>
        </p:txBody>
      </p:sp>
      <p:sp>
        <p:nvSpPr>
          <p:cNvPr id="4" name="Slide Number Placeholder 3"/>
          <p:cNvSpPr>
            <a:spLocks noGrp="1"/>
          </p:cNvSpPr>
          <p:nvPr>
            <p:ph type="sldNum" sz="quarter" idx="14"/>
          </p:nvPr>
        </p:nvSpPr>
        <p:spPr/>
        <p:txBody>
          <a:bodyPr/>
          <a:lstStyle/>
          <a:p>
            <a:pPr>
              <a:defRPr/>
            </a:pPr>
            <a:fld id="{DB0A1D29-8B83-490E-91E3-64A439F1A66C}" type="slidenum">
              <a:rPr lang="en-US" smtClean="0"/>
              <a:pPr>
                <a:defRPr/>
              </a:pPr>
              <a:t>60</a:t>
            </a:fld>
            <a:endParaRPr lang="en-US" dirty="0"/>
          </a:p>
        </p:txBody>
      </p:sp>
      <p:pic>
        <p:nvPicPr>
          <p:cNvPr id="14340" name="Picture 36" descr="S:\0Resilience\Army\MRT V 3.0 Devel\Final\Icons\Avoid_Thinking_Traps.png"/>
          <p:cNvPicPr>
            <a:picLocks noChangeAspect="1" noChangeArrowheads="1"/>
          </p:cNvPicPr>
          <p:nvPr/>
        </p:nvPicPr>
        <p:blipFill>
          <a:blip r:embed="rId3" cstate="print"/>
          <a:srcRect/>
          <a:stretch>
            <a:fillRect/>
          </a:stretch>
        </p:blipFill>
        <p:spPr bwMode="auto">
          <a:xfrm>
            <a:off x="2875712" y="1839824"/>
            <a:ext cx="3416300" cy="4114800"/>
          </a:xfrm>
          <a:prstGeom prst="rect">
            <a:avLst/>
          </a:prstGeom>
          <a:noFill/>
          <a:ln w="9525">
            <a:noFill/>
            <a:miter lim="800000"/>
            <a:headEnd/>
            <a:tailEnd/>
          </a:ln>
        </p:spPr>
      </p:pic>
      <p:pic>
        <p:nvPicPr>
          <p:cNvPr id="14342" name="Picture 36" descr="Avoid_Thinking_Traps.png"/>
          <p:cNvPicPr>
            <a:picLocks noChangeAspect="1"/>
          </p:cNvPicPr>
          <p:nvPr/>
        </p:nvPicPr>
        <p:blipFill>
          <a:blip r:embed="rId4" cstate="print"/>
          <a:srcRect/>
          <a:stretch>
            <a:fillRect/>
          </a:stretch>
        </p:blipFill>
        <p:spPr bwMode="auto">
          <a:xfrm>
            <a:off x="457200" y="141288"/>
            <a:ext cx="682625" cy="822325"/>
          </a:xfrm>
          <a:prstGeom prst="rect">
            <a:avLst/>
          </a:prstGeom>
          <a:noFill/>
          <a:ln w="9525">
            <a:noFill/>
            <a:miter lim="800000"/>
            <a:headEnd/>
            <a:tailEnd/>
          </a:ln>
        </p:spPr>
      </p:pic>
      <p:sp>
        <p:nvSpPr>
          <p:cNvPr id="11" name="Rounded Rectangle 10"/>
          <p:cNvSpPr/>
          <p:nvPr/>
        </p:nvSpPr>
        <p:spPr>
          <a:xfrm>
            <a:off x="2824163" y="889000"/>
            <a:ext cx="3429000" cy="381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00" dirty="0"/>
              <a:t>Mental Agility</a:t>
            </a:r>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8"/>
          <p:cNvGrpSpPr>
            <a:grpSpLocks/>
          </p:cNvGrpSpPr>
          <p:nvPr/>
        </p:nvGrpSpPr>
        <p:grpSpPr bwMode="auto">
          <a:xfrm rot="208935">
            <a:off x="3355975" y="1208088"/>
            <a:ext cx="5010150" cy="4310062"/>
            <a:chOff x="2966" y="806"/>
            <a:chExt cx="1891" cy="1679"/>
          </a:xfrm>
          <a:solidFill>
            <a:schemeClr val="bg1"/>
          </a:solidFill>
        </p:grpSpPr>
        <p:sp>
          <p:nvSpPr>
            <p:cNvPr id="41" name="Freeform 18"/>
            <p:cNvSpPr>
              <a:spLocks/>
            </p:cNvSpPr>
            <p:nvPr/>
          </p:nvSpPr>
          <p:spPr bwMode="auto">
            <a:xfrm>
              <a:off x="2982" y="820"/>
              <a:ext cx="1875" cy="1370"/>
            </a:xfrm>
            <a:custGeom>
              <a:avLst/>
              <a:gdLst>
                <a:gd name="T0" fmla="*/ 73 w 1875"/>
                <a:gd name="T1" fmla="*/ 494 h 1370"/>
                <a:gd name="T2" fmla="*/ 4 w 1875"/>
                <a:gd name="T3" fmla="*/ 608 h 1370"/>
                <a:gd name="T4" fmla="*/ 14 w 1875"/>
                <a:gd name="T5" fmla="*/ 717 h 1370"/>
                <a:gd name="T6" fmla="*/ 73 w 1875"/>
                <a:gd name="T7" fmla="*/ 792 h 1370"/>
                <a:gd name="T8" fmla="*/ 57 w 1875"/>
                <a:gd name="T9" fmla="*/ 864 h 1370"/>
                <a:gd name="T10" fmla="*/ 57 w 1875"/>
                <a:gd name="T11" fmla="*/ 1006 h 1370"/>
                <a:gd name="T12" fmla="*/ 157 w 1875"/>
                <a:gd name="T13" fmla="*/ 1106 h 1370"/>
                <a:gd name="T14" fmla="*/ 230 w 1875"/>
                <a:gd name="T15" fmla="*/ 1120 h 1370"/>
                <a:gd name="T16" fmla="*/ 276 w 1875"/>
                <a:gd name="T17" fmla="*/ 1157 h 1370"/>
                <a:gd name="T18" fmla="*/ 413 w 1875"/>
                <a:gd name="T19" fmla="*/ 1263 h 1370"/>
                <a:gd name="T20" fmla="*/ 587 w 1875"/>
                <a:gd name="T21" fmla="*/ 1284 h 1370"/>
                <a:gd name="T22" fmla="*/ 714 w 1875"/>
                <a:gd name="T23" fmla="*/ 1240 h 1370"/>
                <a:gd name="T24" fmla="*/ 821 w 1875"/>
                <a:gd name="T25" fmla="*/ 1336 h 1370"/>
                <a:gd name="T26" fmla="*/ 958 w 1875"/>
                <a:gd name="T27" fmla="*/ 1370 h 1370"/>
                <a:gd name="T28" fmla="*/ 1050 w 1875"/>
                <a:gd name="T29" fmla="*/ 1354 h 1370"/>
                <a:gd name="T30" fmla="*/ 1197 w 1875"/>
                <a:gd name="T31" fmla="*/ 1247 h 1370"/>
                <a:gd name="T32" fmla="*/ 1270 w 1875"/>
                <a:gd name="T33" fmla="*/ 1180 h 1370"/>
                <a:gd name="T34" fmla="*/ 1397 w 1875"/>
                <a:gd name="T35" fmla="*/ 1201 h 1370"/>
                <a:gd name="T36" fmla="*/ 1490 w 1875"/>
                <a:gd name="T37" fmla="*/ 1173 h 1370"/>
                <a:gd name="T38" fmla="*/ 1578 w 1875"/>
                <a:gd name="T39" fmla="*/ 1094 h 1370"/>
                <a:gd name="T40" fmla="*/ 1617 w 1875"/>
                <a:gd name="T41" fmla="*/ 1005 h 1370"/>
                <a:gd name="T42" fmla="*/ 1649 w 1875"/>
                <a:gd name="T43" fmla="*/ 948 h 1370"/>
                <a:gd name="T44" fmla="*/ 1746 w 1875"/>
                <a:gd name="T45" fmla="*/ 908 h 1370"/>
                <a:gd name="T46" fmla="*/ 1847 w 1875"/>
                <a:gd name="T47" fmla="*/ 792 h 1370"/>
                <a:gd name="T48" fmla="*/ 1873 w 1875"/>
                <a:gd name="T49" fmla="*/ 692 h 1370"/>
                <a:gd name="T50" fmla="*/ 1859 w 1875"/>
                <a:gd name="T51" fmla="*/ 571 h 1370"/>
                <a:gd name="T52" fmla="*/ 1822 w 1875"/>
                <a:gd name="T53" fmla="*/ 466 h 1370"/>
                <a:gd name="T54" fmla="*/ 1828 w 1875"/>
                <a:gd name="T55" fmla="*/ 357 h 1370"/>
                <a:gd name="T56" fmla="*/ 1760 w 1875"/>
                <a:gd name="T57" fmla="*/ 229 h 1370"/>
                <a:gd name="T58" fmla="*/ 1663 w 1875"/>
                <a:gd name="T59" fmla="*/ 172 h 1370"/>
                <a:gd name="T60" fmla="*/ 1591 w 1875"/>
                <a:gd name="T61" fmla="*/ 49 h 1370"/>
                <a:gd name="T62" fmla="*/ 1456 w 1875"/>
                <a:gd name="T63" fmla="*/ 0 h 1370"/>
                <a:gd name="T64" fmla="*/ 1367 w 1875"/>
                <a:gd name="T65" fmla="*/ 20 h 1370"/>
                <a:gd name="T66" fmla="*/ 1294 w 1875"/>
                <a:gd name="T67" fmla="*/ 74 h 1370"/>
                <a:gd name="T68" fmla="*/ 1246 w 1875"/>
                <a:gd name="T69" fmla="*/ 32 h 1370"/>
                <a:gd name="T70" fmla="*/ 1165 w 1875"/>
                <a:gd name="T71" fmla="*/ 2 h 1370"/>
                <a:gd name="T72" fmla="*/ 1066 w 1875"/>
                <a:gd name="T73" fmla="*/ 16 h 1370"/>
                <a:gd name="T74" fmla="*/ 988 w 1875"/>
                <a:gd name="T75" fmla="*/ 83 h 1370"/>
                <a:gd name="T76" fmla="*/ 939 w 1875"/>
                <a:gd name="T77" fmla="*/ 81 h 1370"/>
                <a:gd name="T78" fmla="*/ 857 w 1875"/>
                <a:gd name="T79" fmla="*/ 46 h 1370"/>
                <a:gd name="T80" fmla="*/ 750 w 1875"/>
                <a:gd name="T81" fmla="*/ 51 h 1370"/>
                <a:gd name="T82" fmla="*/ 645 w 1875"/>
                <a:gd name="T83" fmla="*/ 114 h 1370"/>
                <a:gd name="T84" fmla="*/ 573 w 1875"/>
                <a:gd name="T85" fmla="*/ 148 h 1370"/>
                <a:gd name="T86" fmla="*/ 429 w 1875"/>
                <a:gd name="T87" fmla="*/ 128 h 1370"/>
                <a:gd name="T88" fmla="*/ 321 w 1875"/>
                <a:gd name="T89" fmla="*/ 162 h 1370"/>
                <a:gd name="T90" fmla="*/ 234 w 1875"/>
                <a:gd name="T91" fmla="*/ 232 h 1370"/>
                <a:gd name="T92" fmla="*/ 180 w 1875"/>
                <a:gd name="T93" fmla="*/ 332 h 1370"/>
                <a:gd name="T94" fmla="*/ 167 w 1875"/>
                <a:gd name="T95" fmla="*/ 437 h 1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75"/>
                <a:gd name="T145" fmla="*/ 0 h 1370"/>
                <a:gd name="T146" fmla="*/ 1875 w 1875"/>
                <a:gd name="T147" fmla="*/ 1370 h 1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75" h="1370">
                  <a:moveTo>
                    <a:pt x="169" y="457"/>
                  </a:moveTo>
                  <a:lnTo>
                    <a:pt x="135" y="464"/>
                  </a:lnTo>
                  <a:lnTo>
                    <a:pt x="103" y="476"/>
                  </a:lnTo>
                  <a:lnTo>
                    <a:pt x="73" y="494"/>
                  </a:lnTo>
                  <a:lnTo>
                    <a:pt x="49" y="516"/>
                  </a:lnTo>
                  <a:lnTo>
                    <a:pt x="28" y="545"/>
                  </a:lnTo>
                  <a:lnTo>
                    <a:pt x="12" y="574"/>
                  </a:lnTo>
                  <a:lnTo>
                    <a:pt x="4" y="608"/>
                  </a:lnTo>
                  <a:lnTo>
                    <a:pt x="0" y="643"/>
                  </a:lnTo>
                  <a:lnTo>
                    <a:pt x="2" y="667"/>
                  </a:lnTo>
                  <a:lnTo>
                    <a:pt x="6" y="692"/>
                  </a:lnTo>
                  <a:lnTo>
                    <a:pt x="14" y="717"/>
                  </a:lnTo>
                  <a:lnTo>
                    <a:pt x="26" y="738"/>
                  </a:lnTo>
                  <a:lnTo>
                    <a:pt x="38" y="759"/>
                  </a:lnTo>
                  <a:lnTo>
                    <a:pt x="55" y="776"/>
                  </a:lnTo>
                  <a:lnTo>
                    <a:pt x="73" y="792"/>
                  </a:lnTo>
                  <a:lnTo>
                    <a:pt x="93" y="806"/>
                  </a:lnTo>
                  <a:lnTo>
                    <a:pt x="93" y="804"/>
                  </a:lnTo>
                  <a:lnTo>
                    <a:pt x="71" y="832"/>
                  </a:lnTo>
                  <a:lnTo>
                    <a:pt x="57" y="864"/>
                  </a:lnTo>
                  <a:lnTo>
                    <a:pt x="47" y="897"/>
                  </a:lnTo>
                  <a:lnTo>
                    <a:pt x="42" y="933"/>
                  </a:lnTo>
                  <a:lnTo>
                    <a:pt x="47" y="971"/>
                  </a:lnTo>
                  <a:lnTo>
                    <a:pt x="57" y="1006"/>
                  </a:lnTo>
                  <a:lnTo>
                    <a:pt x="75" y="1038"/>
                  </a:lnTo>
                  <a:lnTo>
                    <a:pt x="97" y="1066"/>
                  </a:lnTo>
                  <a:lnTo>
                    <a:pt x="125" y="1089"/>
                  </a:lnTo>
                  <a:lnTo>
                    <a:pt x="157" y="1106"/>
                  </a:lnTo>
                  <a:lnTo>
                    <a:pt x="176" y="1112"/>
                  </a:lnTo>
                  <a:lnTo>
                    <a:pt x="192" y="1117"/>
                  </a:lnTo>
                  <a:lnTo>
                    <a:pt x="212" y="1119"/>
                  </a:lnTo>
                  <a:lnTo>
                    <a:pt x="230" y="1120"/>
                  </a:lnTo>
                  <a:lnTo>
                    <a:pt x="242" y="1120"/>
                  </a:lnTo>
                  <a:lnTo>
                    <a:pt x="252" y="1119"/>
                  </a:lnTo>
                  <a:lnTo>
                    <a:pt x="252" y="1120"/>
                  </a:lnTo>
                  <a:lnTo>
                    <a:pt x="276" y="1157"/>
                  </a:lnTo>
                  <a:lnTo>
                    <a:pt x="305" y="1191"/>
                  </a:lnTo>
                  <a:lnTo>
                    <a:pt x="339" y="1219"/>
                  </a:lnTo>
                  <a:lnTo>
                    <a:pt x="375" y="1243"/>
                  </a:lnTo>
                  <a:lnTo>
                    <a:pt x="413" y="1263"/>
                  </a:lnTo>
                  <a:lnTo>
                    <a:pt x="456" y="1275"/>
                  </a:lnTo>
                  <a:lnTo>
                    <a:pt x="498" y="1284"/>
                  </a:lnTo>
                  <a:lnTo>
                    <a:pt x="542" y="1287"/>
                  </a:lnTo>
                  <a:lnTo>
                    <a:pt x="587" y="1284"/>
                  </a:lnTo>
                  <a:lnTo>
                    <a:pt x="633" y="1275"/>
                  </a:lnTo>
                  <a:lnTo>
                    <a:pt x="675" y="1261"/>
                  </a:lnTo>
                  <a:lnTo>
                    <a:pt x="716" y="1240"/>
                  </a:lnTo>
                  <a:lnTo>
                    <a:pt x="714" y="1240"/>
                  </a:lnTo>
                  <a:lnTo>
                    <a:pt x="736" y="1270"/>
                  </a:lnTo>
                  <a:lnTo>
                    <a:pt x="762" y="1294"/>
                  </a:lnTo>
                  <a:lnTo>
                    <a:pt x="790" y="1317"/>
                  </a:lnTo>
                  <a:lnTo>
                    <a:pt x="821" y="1336"/>
                  </a:lnTo>
                  <a:lnTo>
                    <a:pt x="853" y="1350"/>
                  </a:lnTo>
                  <a:lnTo>
                    <a:pt x="887" y="1361"/>
                  </a:lnTo>
                  <a:lnTo>
                    <a:pt x="921" y="1368"/>
                  </a:lnTo>
                  <a:lnTo>
                    <a:pt x="958"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40" y="1164"/>
                  </a:lnTo>
                  <a:lnTo>
                    <a:pt x="1270" y="1180"/>
                  </a:lnTo>
                  <a:lnTo>
                    <a:pt x="1302" y="1192"/>
                  </a:lnTo>
                  <a:lnTo>
                    <a:pt x="1337" y="1201"/>
                  </a:lnTo>
                  <a:lnTo>
                    <a:pt x="1371" y="1203"/>
                  </a:lnTo>
                  <a:lnTo>
                    <a:pt x="1397" y="1201"/>
                  </a:lnTo>
                  <a:lnTo>
                    <a:pt x="1421" y="1198"/>
                  </a:lnTo>
                  <a:lnTo>
                    <a:pt x="1445" y="1192"/>
                  </a:lnTo>
                  <a:lnTo>
                    <a:pt x="1470" y="1184"/>
                  </a:lnTo>
                  <a:lnTo>
                    <a:pt x="1490" y="1173"/>
                  </a:lnTo>
                  <a:lnTo>
                    <a:pt x="1512" y="1161"/>
                  </a:lnTo>
                  <a:lnTo>
                    <a:pt x="1530" y="1147"/>
                  </a:lnTo>
                  <a:lnTo>
                    <a:pt x="1548" y="1131"/>
                  </a:lnTo>
                  <a:lnTo>
                    <a:pt x="1578" y="1094"/>
                  </a:lnTo>
                  <a:lnTo>
                    <a:pt x="1591" y="1073"/>
                  </a:lnTo>
                  <a:lnTo>
                    <a:pt x="1603" y="1052"/>
                  </a:lnTo>
                  <a:lnTo>
                    <a:pt x="1611" y="1029"/>
                  </a:lnTo>
                  <a:lnTo>
                    <a:pt x="1617" y="1005"/>
                  </a:lnTo>
                  <a:lnTo>
                    <a:pt x="1621" y="980"/>
                  </a:lnTo>
                  <a:lnTo>
                    <a:pt x="1623" y="955"/>
                  </a:lnTo>
                  <a:lnTo>
                    <a:pt x="1623" y="954"/>
                  </a:lnTo>
                  <a:lnTo>
                    <a:pt x="1649" y="948"/>
                  </a:lnTo>
                  <a:lnTo>
                    <a:pt x="1675" y="941"/>
                  </a:lnTo>
                  <a:lnTo>
                    <a:pt x="1699" y="933"/>
                  </a:lnTo>
                  <a:lnTo>
                    <a:pt x="1724" y="920"/>
                  </a:lnTo>
                  <a:lnTo>
                    <a:pt x="1746" y="908"/>
                  </a:lnTo>
                  <a:lnTo>
                    <a:pt x="1766" y="892"/>
                  </a:lnTo>
                  <a:lnTo>
                    <a:pt x="1804" y="857"/>
                  </a:lnTo>
                  <a:lnTo>
                    <a:pt x="1832" y="815"/>
                  </a:lnTo>
                  <a:lnTo>
                    <a:pt x="1847" y="792"/>
                  </a:lnTo>
                  <a:lnTo>
                    <a:pt x="1857" y="769"/>
                  </a:lnTo>
                  <a:lnTo>
                    <a:pt x="1865" y="745"/>
                  </a:lnTo>
                  <a:lnTo>
                    <a:pt x="1871" y="718"/>
                  </a:lnTo>
                  <a:lnTo>
                    <a:pt x="1873" y="692"/>
                  </a:lnTo>
                  <a:lnTo>
                    <a:pt x="1875" y="666"/>
                  </a:lnTo>
                  <a:lnTo>
                    <a:pt x="1875" y="641"/>
                  </a:lnTo>
                  <a:lnTo>
                    <a:pt x="1871" y="618"/>
                  </a:lnTo>
                  <a:lnTo>
                    <a:pt x="1859" y="571"/>
                  </a:lnTo>
                  <a:lnTo>
                    <a:pt x="1841" y="527"/>
                  </a:lnTo>
                  <a:lnTo>
                    <a:pt x="1814" y="487"/>
                  </a:lnTo>
                  <a:lnTo>
                    <a:pt x="1822" y="466"/>
                  </a:lnTo>
                  <a:lnTo>
                    <a:pt x="1828" y="443"/>
                  </a:lnTo>
                  <a:lnTo>
                    <a:pt x="1830" y="420"/>
                  </a:lnTo>
                  <a:lnTo>
                    <a:pt x="1832" y="395"/>
                  </a:lnTo>
                  <a:lnTo>
                    <a:pt x="1828" y="357"/>
                  </a:lnTo>
                  <a:lnTo>
                    <a:pt x="1820" y="322"/>
                  </a:lnTo>
                  <a:lnTo>
                    <a:pt x="1804" y="286"/>
                  </a:lnTo>
                  <a:lnTo>
                    <a:pt x="1784" y="257"/>
                  </a:lnTo>
                  <a:lnTo>
                    <a:pt x="1760" y="229"/>
                  </a:lnTo>
                  <a:lnTo>
                    <a:pt x="1730" y="206"/>
                  </a:lnTo>
                  <a:lnTo>
                    <a:pt x="1697" y="186"/>
                  </a:lnTo>
                  <a:lnTo>
                    <a:pt x="1661" y="174"/>
                  </a:lnTo>
                  <a:lnTo>
                    <a:pt x="1663" y="172"/>
                  </a:lnTo>
                  <a:lnTo>
                    <a:pt x="1653" y="137"/>
                  </a:lnTo>
                  <a:lnTo>
                    <a:pt x="1637" y="104"/>
                  </a:lnTo>
                  <a:lnTo>
                    <a:pt x="1617" y="74"/>
                  </a:lnTo>
                  <a:lnTo>
                    <a:pt x="1591" y="49"/>
                  </a:lnTo>
                  <a:lnTo>
                    <a:pt x="1560" y="28"/>
                  </a:lnTo>
                  <a:lnTo>
                    <a:pt x="1528" y="13"/>
                  </a:lnTo>
                  <a:lnTo>
                    <a:pt x="1492" y="4"/>
                  </a:lnTo>
                  <a:lnTo>
                    <a:pt x="1456" y="0"/>
                  </a:lnTo>
                  <a:lnTo>
                    <a:pt x="1433" y="2"/>
                  </a:lnTo>
                  <a:lnTo>
                    <a:pt x="1409" y="6"/>
                  </a:lnTo>
                  <a:lnTo>
                    <a:pt x="1387" y="11"/>
                  </a:lnTo>
                  <a:lnTo>
                    <a:pt x="1367" y="20"/>
                  </a:lnTo>
                  <a:lnTo>
                    <a:pt x="1347" y="30"/>
                  </a:lnTo>
                  <a:lnTo>
                    <a:pt x="1329" y="44"/>
                  </a:lnTo>
                  <a:lnTo>
                    <a:pt x="1310" y="58"/>
                  </a:lnTo>
                  <a:lnTo>
                    <a:pt x="1294" y="74"/>
                  </a:lnTo>
                  <a:lnTo>
                    <a:pt x="1294" y="76"/>
                  </a:lnTo>
                  <a:lnTo>
                    <a:pt x="1280" y="58"/>
                  </a:lnTo>
                  <a:lnTo>
                    <a:pt x="1264" y="44"/>
                  </a:lnTo>
                  <a:lnTo>
                    <a:pt x="1246" y="32"/>
                  </a:lnTo>
                  <a:lnTo>
                    <a:pt x="1228" y="20"/>
                  </a:lnTo>
                  <a:lnTo>
                    <a:pt x="1208" y="13"/>
                  </a:lnTo>
                  <a:lnTo>
                    <a:pt x="1187" y="6"/>
                  </a:lnTo>
                  <a:lnTo>
                    <a:pt x="1165" y="2"/>
                  </a:lnTo>
                  <a:lnTo>
                    <a:pt x="1143" y="0"/>
                  </a:lnTo>
                  <a:lnTo>
                    <a:pt x="1117" y="2"/>
                  </a:lnTo>
                  <a:lnTo>
                    <a:pt x="1091" y="7"/>
                  </a:lnTo>
                  <a:lnTo>
                    <a:pt x="1066" y="16"/>
                  </a:lnTo>
                  <a:lnTo>
                    <a:pt x="1044" y="28"/>
                  </a:lnTo>
                  <a:lnTo>
                    <a:pt x="1022" y="44"/>
                  </a:lnTo>
                  <a:lnTo>
                    <a:pt x="1004" y="62"/>
                  </a:lnTo>
                  <a:lnTo>
                    <a:pt x="988" y="83"/>
                  </a:lnTo>
                  <a:lnTo>
                    <a:pt x="974" y="106"/>
                  </a:lnTo>
                  <a:lnTo>
                    <a:pt x="976" y="109"/>
                  </a:lnTo>
                  <a:lnTo>
                    <a:pt x="958" y="93"/>
                  </a:lnTo>
                  <a:lnTo>
                    <a:pt x="939" y="81"/>
                  </a:lnTo>
                  <a:lnTo>
                    <a:pt x="921" y="69"/>
                  </a:lnTo>
                  <a:lnTo>
                    <a:pt x="901" y="60"/>
                  </a:lnTo>
                  <a:lnTo>
                    <a:pt x="879" y="51"/>
                  </a:lnTo>
                  <a:lnTo>
                    <a:pt x="857" y="46"/>
                  </a:lnTo>
                  <a:lnTo>
                    <a:pt x="835" y="44"/>
                  </a:lnTo>
                  <a:lnTo>
                    <a:pt x="812" y="42"/>
                  </a:lnTo>
                  <a:lnTo>
                    <a:pt x="780" y="44"/>
                  </a:lnTo>
                  <a:lnTo>
                    <a:pt x="750" y="51"/>
                  </a:lnTo>
                  <a:lnTo>
                    <a:pt x="722" y="62"/>
                  </a:lnTo>
                  <a:lnTo>
                    <a:pt x="694" y="76"/>
                  </a:lnTo>
                  <a:lnTo>
                    <a:pt x="669" y="93"/>
                  </a:lnTo>
                  <a:lnTo>
                    <a:pt x="645" y="114"/>
                  </a:lnTo>
                  <a:lnTo>
                    <a:pt x="625" y="137"/>
                  </a:lnTo>
                  <a:lnTo>
                    <a:pt x="609" y="164"/>
                  </a:lnTo>
                  <a:lnTo>
                    <a:pt x="607" y="165"/>
                  </a:lnTo>
                  <a:lnTo>
                    <a:pt x="573" y="148"/>
                  </a:lnTo>
                  <a:lnTo>
                    <a:pt x="536" y="136"/>
                  </a:lnTo>
                  <a:lnTo>
                    <a:pt x="498" y="128"/>
                  </a:lnTo>
                  <a:lnTo>
                    <a:pt x="460" y="127"/>
                  </a:lnTo>
                  <a:lnTo>
                    <a:pt x="429" y="128"/>
                  </a:lnTo>
                  <a:lnTo>
                    <a:pt x="401" y="132"/>
                  </a:lnTo>
                  <a:lnTo>
                    <a:pt x="373" y="139"/>
                  </a:lnTo>
                  <a:lnTo>
                    <a:pt x="345" y="150"/>
                  </a:lnTo>
                  <a:lnTo>
                    <a:pt x="321" y="162"/>
                  </a:lnTo>
                  <a:lnTo>
                    <a:pt x="296" y="176"/>
                  </a:lnTo>
                  <a:lnTo>
                    <a:pt x="272" y="193"/>
                  </a:lnTo>
                  <a:lnTo>
                    <a:pt x="252" y="213"/>
                  </a:lnTo>
                  <a:lnTo>
                    <a:pt x="234" y="232"/>
                  </a:lnTo>
                  <a:lnTo>
                    <a:pt x="216" y="255"/>
                  </a:lnTo>
                  <a:lnTo>
                    <a:pt x="202" y="279"/>
                  </a:lnTo>
                  <a:lnTo>
                    <a:pt x="190" y="304"/>
                  </a:lnTo>
                  <a:lnTo>
                    <a:pt x="180" y="332"/>
                  </a:lnTo>
                  <a:lnTo>
                    <a:pt x="171" y="358"/>
                  </a:lnTo>
                  <a:lnTo>
                    <a:pt x="167" y="388"/>
                  </a:lnTo>
                  <a:lnTo>
                    <a:pt x="165" y="418"/>
                  </a:lnTo>
                  <a:lnTo>
                    <a:pt x="167" y="437"/>
                  </a:lnTo>
                  <a:lnTo>
                    <a:pt x="169" y="457"/>
                  </a:lnTo>
                  <a:close/>
                </a:path>
              </a:pathLst>
            </a:custGeom>
            <a:grpFill/>
            <a:ln w="9525">
              <a:noFill/>
              <a:round/>
              <a:headEnd/>
              <a:tailEnd/>
            </a:ln>
          </p:spPr>
          <p:txBody>
            <a:bodyPr/>
            <a:lstStyle/>
            <a:p>
              <a:pPr>
                <a:defRPr/>
              </a:pPr>
              <a:endParaRPr lang="en-US" dirty="0">
                <a:solidFill>
                  <a:prstClr val="black"/>
                </a:solidFill>
                <a:latin typeface="Arial" charset="0"/>
                <a:cs typeface="+mn-cs"/>
              </a:endParaRPr>
            </a:p>
          </p:txBody>
        </p:sp>
        <p:sp>
          <p:nvSpPr>
            <p:cNvPr id="42" name="Freeform 19"/>
            <p:cNvSpPr>
              <a:spLocks/>
            </p:cNvSpPr>
            <p:nvPr/>
          </p:nvSpPr>
          <p:spPr bwMode="auto">
            <a:xfrm>
              <a:off x="3160" y="2072"/>
              <a:ext cx="312" cy="228"/>
            </a:xfrm>
            <a:custGeom>
              <a:avLst/>
              <a:gdLst>
                <a:gd name="T0" fmla="*/ 155 w 312"/>
                <a:gd name="T1" fmla="*/ 0 h 228"/>
                <a:gd name="T2" fmla="*/ 122 w 312"/>
                <a:gd name="T3" fmla="*/ 2 h 228"/>
                <a:gd name="T4" fmla="*/ 94 w 312"/>
                <a:gd name="T5" fmla="*/ 9 h 228"/>
                <a:gd name="T6" fmla="*/ 68 w 312"/>
                <a:gd name="T7" fmla="*/ 19 h 228"/>
                <a:gd name="T8" fmla="*/ 44 w 312"/>
                <a:gd name="T9" fmla="*/ 33 h 228"/>
                <a:gd name="T10" fmla="*/ 26 w 312"/>
                <a:gd name="T11" fmla="*/ 51 h 228"/>
                <a:gd name="T12" fmla="*/ 12 w 312"/>
                <a:gd name="T13" fmla="*/ 70 h 228"/>
                <a:gd name="T14" fmla="*/ 4 w 312"/>
                <a:gd name="T15" fmla="*/ 91 h 228"/>
                <a:gd name="T16" fmla="*/ 0 w 312"/>
                <a:gd name="T17" fmla="*/ 114 h 228"/>
                <a:gd name="T18" fmla="*/ 4 w 312"/>
                <a:gd name="T19" fmla="*/ 137 h 228"/>
                <a:gd name="T20" fmla="*/ 12 w 312"/>
                <a:gd name="T21" fmla="*/ 158 h 228"/>
                <a:gd name="T22" fmla="*/ 26 w 312"/>
                <a:gd name="T23" fmla="*/ 177 h 228"/>
                <a:gd name="T24" fmla="*/ 44 w 312"/>
                <a:gd name="T25" fmla="*/ 195 h 228"/>
                <a:gd name="T26" fmla="*/ 68 w 312"/>
                <a:gd name="T27" fmla="*/ 209 h 228"/>
                <a:gd name="T28" fmla="*/ 94 w 312"/>
                <a:gd name="T29" fmla="*/ 220 h 228"/>
                <a:gd name="T30" fmla="*/ 122 w 312"/>
                <a:gd name="T31" fmla="*/ 227 h 228"/>
                <a:gd name="T32" fmla="*/ 155 w 312"/>
                <a:gd name="T33" fmla="*/ 228 h 228"/>
                <a:gd name="T34" fmla="*/ 187 w 312"/>
                <a:gd name="T35" fmla="*/ 227 h 228"/>
                <a:gd name="T36" fmla="*/ 215 w 312"/>
                <a:gd name="T37" fmla="*/ 220 h 228"/>
                <a:gd name="T38" fmla="*/ 243 w 312"/>
                <a:gd name="T39" fmla="*/ 209 h 228"/>
                <a:gd name="T40" fmla="*/ 266 w 312"/>
                <a:gd name="T41" fmla="*/ 195 h 228"/>
                <a:gd name="T42" fmla="*/ 286 w 312"/>
                <a:gd name="T43" fmla="*/ 177 h 228"/>
                <a:gd name="T44" fmla="*/ 300 w 312"/>
                <a:gd name="T45" fmla="*/ 158 h 228"/>
                <a:gd name="T46" fmla="*/ 308 w 312"/>
                <a:gd name="T47" fmla="*/ 137 h 228"/>
                <a:gd name="T48" fmla="*/ 312 w 312"/>
                <a:gd name="T49" fmla="*/ 114 h 228"/>
                <a:gd name="T50" fmla="*/ 308 w 312"/>
                <a:gd name="T51" fmla="*/ 91 h 228"/>
                <a:gd name="T52" fmla="*/ 300 w 312"/>
                <a:gd name="T53" fmla="*/ 70 h 228"/>
                <a:gd name="T54" fmla="*/ 286 w 312"/>
                <a:gd name="T55" fmla="*/ 51 h 228"/>
                <a:gd name="T56" fmla="*/ 266 w 312"/>
                <a:gd name="T57" fmla="*/ 33 h 228"/>
                <a:gd name="T58" fmla="*/ 243 w 312"/>
                <a:gd name="T59" fmla="*/ 19 h 228"/>
                <a:gd name="T60" fmla="*/ 215 w 312"/>
                <a:gd name="T61" fmla="*/ 9 h 228"/>
                <a:gd name="T62" fmla="*/ 187 w 312"/>
                <a:gd name="T63" fmla="*/ 2 h 228"/>
                <a:gd name="T64" fmla="*/ 155 w 312"/>
                <a:gd name="T65" fmla="*/ 0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2"/>
                <a:gd name="T100" fmla="*/ 0 h 228"/>
                <a:gd name="T101" fmla="*/ 312 w 312"/>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2" h="228">
                  <a:moveTo>
                    <a:pt x="155" y="0"/>
                  </a:moveTo>
                  <a:lnTo>
                    <a:pt x="122" y="2"/>
                  </a:lnTo>
                  <a:lnTo>
                    <a:pt x="94" y="9"/>
                  </a:lnTo>
                  <a:lnTo>
                    <a:pt x="68" y="19"/>
                  </a:lnTo>
                  <a:lnTo>
                    <a:pt x="44" y="33"/>
                  </a:lnTo>
                  <a:lnTo>
                    <a:pt x="26" y="51"/>
                  </a:lnTo>
                  <a:lnTo>
                    <a:pt x="12" y="70"/>
                  </a:lnTo>
                  <a:lnTo>
                    <a:pt x="4" y="91"/>
                  </a:lnTo>
                  <a:lnTo>
                    <a:pt x="0" y="114"/>
                  </a:lnTo>
                  <a:lnTo>
                    <a:pt x="4" y="137"/>
                  </a:lnTo>
                  <a:lnTo>
                    <a:pt x="12" y="158"/>
                  </a:lnTo>
                  <a:lnTo>
                    <a:pt x="26" y="177"/>
                  </a:lnTo>
                  <a:lnTo>
                    <a:pt x="44" y="195"/>
                  </a:lnTo>
                  <a:lnTo>
                    <a:pt x="68" y="209"/>
                  </a:lnTo>
                  <a:lnTo>
                    <a:pt x="94" y="220"/>
                  </a:lnTo>
                  <a:lnTo>
                    <a:pt x="122" y="227"/>
                  </a:lnTo>
                  <a:lnTo>
                    <a:pt x="155" y="228"/>
                  </a:lnTo>
                  <a:lnTo>
                    <a:pt x="187" y="227"/>
                  </a:lnTo>
                  <a:lnTo>
                    <a:pt x="215" y="220"/>
                  </a:lnTo>
                  <a:lnTo>
                    <a:pt x="243" y="209"/>
                  </a:lnTo>
                  <a:lnTo>
                    <a:pt x="266" y="195"/>
                  </a:lnTo>
                  <a:lnTo>
                    <a:pt x="286" y="177"/>
                  </a:lnTo>
                  <a:lnTo>
                    <a:pt x="300" y="158"/>
                  </a:lnTo>
                  <a:lnTo>
                    <a:pt x="308" y="137"/>
                  </a:lnTo>
                  <a:lnTo>
                    <a:pt x="312" y="114"/>
                  </a:lnTo>
                  <a:lnTo>
                    <a:pt x="308" y="91"/>
                  </a:lnTo>
                  <a:lnTo>
                    <a:pt x="300" y="70"/>
                  </a:lnTo>
                  <a:lnTo>
                    <a:pt x="286" y="51"/>
                  </a:lnTo>
                  <a:lnTo>
                    <a:pt x="266" y="33"/>
                  </a:lnTo>
                  <a:lnTo>
                    <a:pt x="243" y="19"/>
                  </a:lnTo>
                  <a:lnTo>
                    <a:pt x="215" y="9"/>
                  </a:lnTo>
                  <a:lnTo>
                    <a:pt x="187" y="2"/>
                  </a:lnTo>
                  <a:lnTo>
                    <a:pt x="155" y="0"/>
                  </a:lnTo>
                  <a:close/>
                </a:path>
              </a:pathLst>
            </a:custGeom>
            <a:grpFill/>
            <a:ln w="9525">
              <a:noFill/>
              <a:round/>
              <a:headEnd/>
              <a:tailEnd/>
            </a:ln>
          </p:spPr>
          <p:txBody>
            <a:bodyPr/>
            <a:lstStyle/>
            <a:p>
              <a:pPr>
                <a:defRPr/>
              </a:pPr>
              <a:endParaRPr lang="en-US" dirty="0">
                <a:solidFill>
                  <a:prstClr val="black"/>
                </a:solidFill>
                <a:latin typeface="Arial" charset="0"/>
                <a:cs typeface="+mn-cs"/>
              </a:endParaRPr>
            </a:p>
          </p:txBody>
        </p:sp>
        <p:sp>
          <p:nvSpPr>
            <p:cNvPr id="43" name="Freeform 20"/>
            <p:cNvSpPr>
              <a:spLocks/>
            </p:cNvSpPr>
            <p:nvPr/>
          </p:nvSpPr>
          <p:spPr bwMode="auto">
            <a:xfrm>
              <a:off x="3061" y="2281"/>
              <a:ext cx="207" cy="153"/>
            </a:xfrm>
            <a:custGeom>
              <a:avLst/>
              <a:gdLst>
                <a:gd name="T0" fmla="*/ 103 w 207"/>
                <a:gd name="T1" fmla="*/ 0 h 153"/>
                <a:gd name="T2" fmla="*/ 82 w 207"/>
                <a:gd name="T3" fmla="*/ 2 h 153"/>
                <a:gd name="T4" fmla="*/ 62 w 207"/>
                <a:gd name="T5" fmla="*/ 7 h 153"/>
                <a:gd name="T6" fmla="*/ 46 w 207"/>
                <a:gd name="T7" fmla="*/ 14 h 153"/>
                <a:gd name="T8" fmla="*/ 30 w 207"/>
                <a:gd name="T9" fmla="*/ 23 h 153"/>
                <a:gd name="T10" fmla="*/ 18 w 207"/>
                <a:gd name="T11" fmla="*/ 35 h 153"/>
                <a:gd name="T12" fmla="*/ 8 w 207"/>
                <a:gd name="T13" fmla="*/ 47 h 153"/>
                <a:gd name="T14" fmla="*/ 2 w 207"/>
                <a:gd name="T15" fmla="*/ 61 h 153"/>
                <a:gd name="T16" fmla="*/ 0 w 207"/>
                <a:gd name="T17" fmla="*/ 77 h 153"/>
                <a:gd name="T18" fmla="*/ 2 w 207"/>
                <a:gd name="T19" fmla="*/ 93 h 153"/>
                <a:gd name="T20" fmla="*/ 8 w 207"/>
                <a:gd name="T21" fmla="*/ 107 h 153"/>
                <a:gd name="T22" fmla="*/ 18 w 207"/>
                <a:gd name="T23" fmla="*/ 119 h 153"/>
                <a:gd name="T24" fmla="*/ 30 w 207"/>
                <a:gd name="T25" fmla="*/ 132 h 153"/>
                <a:gd name="T26" fmla="*/ 46 w 207"/>
                <a:gd name="T27" fmla="*/ 140 h 153"/>
                <a:gd name="T28" fmla="*/ 62 w 207"/>
                <a:gd name="T29" fmla="*/ 147 h 153"/>
                <a:gd name="T30" fmla="*/ 82 w 207"/>
                <a:gd name="T31" fmla="*/ 151 h 153"/>
                <a:gd name="T32" fmla="*/ 103 w 207"/>
                <a:gd name="T33" fmla="*/ 153 h 153"/>
                <a:gd name="T34" fmla="*/ 125 w 207"/>
                <a:gd name="T35" fmla="*/ 151 h 153"/>
                <a:gd name="T36" fmla="*/ 143 w 207"/>
                <a:gd name="T37" fmla="*/ 147 h 153"/>
                <a:gd name="T38" fmla="*/ 161 w 207"/>
                <a:gd name="T39" fmla="*/ 140 h 153"/>
                <a:gd name="T40" fmla="*/ 177 w 207"/>
                <a:gd name="T41" fmla="*/ 132 h 153"/>
                <a:gd name="T42" fmla="*/ 189 w 207"/>
                <a:gd name="T43" fmla="*/ 119 h 153"/>
                <a:gd name="T44" fmla="*/ 199 w 207"/>
                <a:gd name="T45" fmla="*/ 107 h 153"/>
                <a:gd name="T46" fmla="*/ 205 w 207"/>
                <a:gd name="T47" fmla="*/ 93 h 153"/>
                <a:gd name="T48" fmla="*/ 207 w 207"/>
                <a:gd name="T49" fmla="*/ 77 h 153"/>
                <a:gd name="T50" fmla="*/ 205 w 207"/>
                <a:gd name="T51" fmla="*/ 61 h 153"/>
                <a:gd name="T52" fmla="*/ 199 w 207"/>
                <a:gd name="T53" fmla="*/ 47 h 153"/>
                <a:gd name="T54" fmla="*/ 189 w 207"/>
                <a:gd name="T55" fmla="*/ 35 h 153"/>
                <a:gd name="T56" fmla="*/ 177 w 207"/>
                <a:gd name="T57" fmla="*/ 23 h 153"/>
                <a:gd name="T58" fmla="*/ 161 w 207"/>
                <a:gd name="T59" fmla="*/ 14 h 153"/>
                <a:gd name="T60" fmla="*/ 143 w 207"/>
                <a:gd name="T61" fmla="*/ 7 h 153"/>
                <a:gd name="T62" fmla="*/ 125 w 207"/>
                <a:gd name="T63" fmla="*/ 2 h 153"/>
                <a:gd name="T64" fmla="*/ 103 w 207"/>
                <a:gd name="T65" fmla="*/ 0 h 1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7"/>
                <a:gd name="T100" fmla="*/ 0 h 153"/>
                <a:gd name="T101" fmla="*/ 207 w 207"/>
                <a:gd name="T102" fmla="*/ 153 h 1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7" h="153">
                  <a:moveTo>
                    <a:pt x="103" y="0"/>
                  </a:moveTo>
                  <a:lnTo>
                    <a:pt x="82" y="2"/>
                  </a:lnTo>
                  <a:lnTo>
                    <a:pt x="62" y="7"/>
                  </a:lnTo>
                  <a:lnTo>
                    <a:pt x="46" y="14"/>
                  </a:lnTo>
                  <a:lnTo>
                    <a:pt x="30" y="23"/>
                  </a:lnTo>
                  <a:lnTo>
                    <a:pt x="18" y="35"/>
                  </a:lnTo>
                  <a:lnTo>
                    <a:pt x="8" y="47"/>
                  </a:lnTo>
                  <a:lnTo>
                    <a:pt x="2" y="61"/>
                  </a:lnTo>
                  <a:lnTo>
                    <a:pt x="0" y="77"/>
                  </a:lnTo>
                  <a:lnTo>
                    <a:pt x="2" y="93"/>
                  </a:lnTo>
                  <a:lnTo>
                    <a:pt x="8" y="107"/>
                  </a:lnTo>
                  <a:lnTo>
                    <a:pt x="18" y="119"/>
                  </a:lnTo>
                  <a:lnTo>
                    <a:pt x="30" y="132"/>
                  </a:lnTo>
                  <a:lnTo>
                    <a:pt x="46" y="140"/>
                  </a:lnTo>
                  <a:lnTo>
                    <a:pt x="62" y="147"/>
                  </a:lnTo>
                  <a:lnTo>
                    <a:pt x="82" y="151"/>
                  </a:lnTo>
                  <a:lnTo>
                    <a:pt x="103" y="153"/>
                  </a:lnTo>
                  <a:lnTo>
                    <a:pt x="125" y="151"/>
                  </a:lnTo>
                  <a:lnTo>
                    <a:pt x="143" y="147"/>
                  </a:lnTo>
                  <a:lnTo>
                    <a:pt x="161" y="140"/>
                  </a:lnTo>
                  <a:lnTo>
                    <a:pt x="177" y="132"/>
                  </a:lnTo>
                  <a:lnTo>
                    <a:pt x="189" y="119"/>
                  </a:lnTo>
                  <a:lnTo>
                    <a:pt x="199" y="107"/>
                  </a:lnTo>
                  <a:lnTo>
                    <a:pt x="205" y="93"/>
                  </a:lnTo>
                  <a:lnTo>
                    <a:pt x="207" y="77"/>
                  </a:lnTo>
                  <a:lnTo>
                    <a:pt x="205" y="61"/>
                  </a:lnTo>
                  <a:lnTo>
                    <a:pt x="199" y="47"/>
                  </a:lnTo>
                  <a:lnTo>
                    <a:pt x="189" y="35"/>
                  </a:lnTo>
                  <a:lnTo>
                    <a:pt x="177" y="23"/>
                  </a:lnTo>
                  <a:lnTo>
                    <a:pt x="161" y="14"/>
                  </a:lnTo>
                  <a:lnTo>
                    <a:pt x="143" y="7"/>
                  </a:lnTo>
                  <a:lnTo>
                    <a:pt x="125" y="2"/>
                  </a:lnTo>
                  <a:lnTo>
                    <a:pt x="103" y="0"/>
                  </a:lnTo>
                  <a:close/>
                </a:path>
              </a:pathLst>
            </a:custGeom>
            <a:grpFill/>
            <a:ln w="9525">
              <a:noFill/>
              <a:round/>
              <a:headEnd/>
              <a:tailEnd/>
            </a:ln>
          </p:spPr>
          <p:txBody>
            <a:bodyPr/>
            <a:lstStyle/>
            <a:p>
              <a:pPr>
                <a:defRPr/>
              </a:pPr>
              <a:endParaRPr lang="en-US" dirty="0">
                <a:solidFill>
                  <a:prstClr val="black"/>
                </a:solidFill>
                <a:latin typeface="Arial" charset="0"/>
                <a:cs typeface="+mn-cs"/>
              </a:endParaRPr>
            </a:p>
          </p:txBody>
        </p:sp>
        <p:sp>
          <p:nvSpPr>
            <p:cNvPr id="44" name="Freeform 22"/>
            <p:cNvSpPr>
              <a:spLocks/>
            </p:cNvSpPr>
            <p:nvPr/>
          </p:nvSpPr>
          <p:spPr bwMode="auto">
            <a:xfrm>
              <a:off x="2966" y="806"/>
              <a:ext cx="1875" cy="1370"/>
            </a:xfrm>
            <a:custGeom>
              <a:avLst/>
              <a:gdLst>
                <a:gd name="T0" fmla="*/ 73 w 1875"/>
                <a:gd name="T1" fmla="*/ 494 h 1370"/>
                <a:gd name="T2" fmla="*/ 4 w 1875"/>
                <a:gd name="T3" fmla="*/ 608 h 1370"/>
                <a:gd name="T4" fmla="*/ 14 w 1875"/>
                <a:gd name="T5" fmla="*/ 715 h 1370"/>
                <a:gd name="T6" fmla="*/ 73 w 1875"/>
                <a:gd name="T7" fmla="*/ 792 h 1370"/>
                <a:gd name="T8" fmla="*/ 54 w 1875"/>
                <a:gd name="T9" fmla="*/ 862 h 1370"/>
                <a:gd name="T10" fmla="*/ 54 w 1875"/>
                <a:gd name="T11" fmla="*/ 1005 h 1370"/>
                <a:gd name="T12" fmla="*/ 155 w 1875"/>
                <a:gd name="T13" fmla="*/ 1105 h 1370"/>
                <a:gd name="T14" fmla="*/ 242 w 1875"/>
                <a:gd name="T15" fmla="*/ 1119 h 1370"/>
                <a:gd name="T16" fmla="*/ 304 w 1875"/>
                <a:gd name="T17" fmla="*/ 1189 h 1370"/>
                <a:gd name="T18" fmla="*/ 454 w 1875"/>
                <a:gd name="T19" fmla="*/ 1275 h 1370"/>
                <a:gd name="T20" fmla="*/ 631 w 1875"/>
                <a:gd name="T21" fmla="*/ 1275 h 1370"/>
                <a:gd name="T22" fmla="*/ 736 w 1875"/>
                <a:gd name="T23" fmla="*/ 1268 h 1370"/>
                <a:gd name="T24" fmla="*/ 851 w 1875"/>
                <a:gd name="T25" fmla="*/ 1350 h 1370"/>
                <a:gd name="T26" fmla="*/ 982 w 1875"/>
                <a:gd name="T27" fmla="*/ 1368 h 1370"/>
                <a:gd name="T28" fmla="*/ 1093 w 1875"/>
                <a:gd name="T29" fmla="*/ 1336 h 1370"/>
                <a:gd name="T30" fmla="*/ 1222 w 1875"/>
                <a:gd name="T31" fmla="*/ 1206 h 1370"/>
                <a:gd name="T32" fmla="*/ 1302 w 1875"/>
                <a:gd name="T33" fmla="*/ 1192 h 1370"/>
                <a:gd name="T34" fmla="*/ 1421 w 1875"/>
                <a:gd name="T35" fmla="*/ 1196 h 1370"/>
                <a:gd name="T36" fmla="*/ 1512 w 1875"/>
                <a:gd name="T37" fmla="*/ 1159 h 1370"/>
                <a:gd name="T38" fmla="*/ 1590 w 1875"/>
                <a:gd name="T39" fmla="*/ 1071 h 1370"/>
                <a:gd name="T40" fmla="*/ 1621 w 1875"/>
                <a:gd name="T41" fmla="*/ 978 h 1370"/>
                <a:gd name="T42" fmla="*/ 1673 w 1875"/>
                <a:gd name="T43" fmla="*/ 941 h 1370"/>
                <a:gd name="T44" fmla="*/ 1766 w 1875"/>
                <a:gd name="T45" fmla="*/ 890 h 1370"/>
                <a:gd name="T46" fmla="*/ 1855 w 1875"/>
                <a:gd name="T47" fmla="*/ 767 h 1370"/>
                <a:gd name="T48" fmla="*/ 1875 w 1875"/>
                <a:gd name="T49" fmla="*/ 664 h 1370"/>
                <a:gd name="T50" fmla="*/ 1838 w 1875"/>
                <a:gd name="T51" fmla="*/ 527 h 1370"/>
                <a:gd name="T52" fmla="*/ 1826 w 1875"/>
                <a:gd name="T53" fmla="*/ 441 h 1370"/>
                <a:gd name="T54" fmla="*/ 1818 w 1875"/>
                <a:gd name="T55" fmla="*/ 322 h 1370"/>
                <a:gd name="T56" fmla="*/ 1730 w 1875"/>
                <a:gd name="T57" fmla="*/ 204 h 1370"/>
                <a:gd name="T58" fmla="*/ 1651 w 1875"/>
                <a:gd name="T59" fmla="*/ 135 h 1370"/>
                <a:gd name="T60" fmla="*/ 1560 w 1875"/>
                <a:gd name="T61" fmla="*/ 28 h 1370"/>
                <a:gd name="T62" fmla="*/ 1431 w 1875"/>
                <a:gd name="T63" fmla="*/ 2 h 1370"/>
                <a:gd name="T64" fmla="*/ 1345 w 1875"/>
                <a:gd name="T65" fmla="*/ 30 h 1370"/>
                <a:gd name="T66" fmla="*/ 1294 w 1875"/>
                <a:gd name="T67" fmla="*/ 74 h 1370"/>
                <a:gd name="T68" fmla="*/ 1228 w 1875"/>
                <a:gd name="T69" fmla="*/ 20 h 1370"/>
                <a:gd name="T70" fmla="*/ 1143 w 1875"/>
                <a:gd name="T71" fmla="*/ 0 h 1370"/>
                <a:gd name="T72" fmla="*/ 1044 w 1875"/>
                <a:gd name="T73" fmla="*/ 28 h 1370"/>
                <a:gd name="T74" fmla="*/ 974 w 1875"/>
                <a:gd name="T75" fmla="*/ 104 h 1370"/>
                <a:gd name="T76" fmla="*/ 919 w 1875"/>
                <a:gd name="T77" fmla="*/ 69 h 1370"/>
                <a:gd name="T78" fmla="*/ 835 w 1875"/>
                <a:gd name="T79" fmla="*/ 44 h 1370"/>
                <a:gd name="T80" fmla="*/ 720 w 1875"/>
                <a:gd name="T81" fmla="*/ 60 h 1370"/>
                <a:gd name="T82" fmla="*/ 623 w 1875"/>
                <a:gd name="T83" fmla="*/ 137 h 1370"/>
                <a:gd name="T84" fmla="*/ 536 w 1875"/>
                <a:gd name="T85" fmla="*/ 135 h 1370"/>
                <a:gd name="T86" fmla="*/ 399 w 1875"/>
                <a:gd name="T87" fmla="*/ 130 h 1370"/>
                <a:gd name="T88" fmla="*/ 294 w 1875"/>
                <a:gd name="T89" fmla="*/ 176 h 1370"/>
                <a:gd name="T90" fmla="*/ 216 w 1875"/>
                <a:gd name="T91" fmla="*/ 255 h 1370"/>
                <a:gd name="T92" fmla="*/ 171 w 1875"/>
                <a:gd name="T93" fmla="*/ 358 h 1370"/>
                <a:gd name="T94" fmla="*/ 167 w 1875"/>
                <a:gd name="T95" fmla="*/ 457 h 1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75"/>
                <a:gd name="T145" fmla="*/ 0 h 1370"/>
                <a:gd name="T146" fmla="*/ 1875 w 1875"/>
                <a:gd name="T147" fmla="*/ 1370 h 1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75" h="1370">
                  <a:moveTo>
                    <a:pt x="169" y="455"/>
                  </a:moveTo>
                  <a:lnTo>
                    <a:pt x="135" y="462"/>
                  </a:lnTo>
                  <a:lnTo>
                    <a:pt x="103" y="476"/>
                  </a:lnTo>
                  <a:lnTo>
                    <a:pt x="73" y="494"/>
                  </a:lnTo>
                  <a:lnTo>
                    <a:pt x="48" y="516"/>
                  </a:lnTo>
                  <a:lnTo>
                    <a:pt x="28" y="545"/>
                  </a:lnTo>
                  <a:lnTo>
                    <a:pt x="12" y="574"/>
                  </a:lnTo>
                  <a:lnTo>
                    <a:pt x="4" y="608"/>
                  </a:lnTo>
                  <a:lnTo>
                    <a:pt x="0" y="643"/>
                  </a:lnTo>
                  <a:lnTo>
                    <a:pt x="2" y="667"/>
                  </a:lnTo>
                  <a:lnTo>
                    <a:pt x="6" y="692"/>
                  </a:lnTo>
                  <a:lnTo>
                    <a:pt x="14" y="715"/>
                  </a:lnTo>
                  <a:lnTo>
                    <a:pt x="24" y="736"/>
                  </a:lnTo>
                  <a:lnTo>
                    <a:pt x="38" y="757"/>
                  </a:lnTo>
                  <a:lnTo>
                    <a:pt x="54" y="775"/>
                  </a:lnTo>
                  <a:lnTo>
                    <a:pt x="73" y="792"/>
                  </a:lnTo>
                  <a:lnTo>
                    <a:pt x="93" y="806"/>
                  </a:lnTo>
                  <a:lnTo>
                    <a:pt x="93" y="803"/>
                  </a:lnTo>
                  <a:lnTo>
                    <a:pt x="71" y="831"/>
                  </a:lnTo>
                  <a:lnTo>
                    <a:pt x="54" y="862"/>
                  </a:lnTo>
                  <a:lnTo>
                    <a:pt x="44" y="896"/>
                  </a:lnTo>
                  <a:lnTo>
                    <a:pt x="40" y="933"/>
                  </a:lnTo>
                  <a:lnTo>
                    <a:pt x="44" y="971"/>
                  </a:lnTo>
                  <a:lnTo>
                    <a:pt x="54" y="1005"/>
                  </a:lnTo>
                  <a:lnTo>
                    <a:pt x="73" y="1036"/>
                  </a:lnTo>
                  <a:lnTo>
                    <a:pt x="97" y="1064"/>
                  </a:lnTo>
                  <a:lnTo>
                    <a:pt x="123" y="1087"/>
                  </a:lnTo>
                  <a:lnTo>
                    <a:pt x="155" y="1105"/>
                  </a:lnTo>
                  <a:lnTo>
                    <a:pt x="192" y="1115"/>
                  </a:lnTo>
                  <a:lnTo>
                    <a:pt x="210" y="1117"/>
                  </a:lnTo>
                  <a:lnTo>
                    <a:pt x="230" y="1119"/>
                  </a:lnTo>
                  <a:lnTo>
                    <a:pt x="242" y="1119"/>
                  </a:lnTo>
                  <a:lnTo>
                    <a:pt x="252" y="1119"/>
                  </a:lnTo>
                  <a:lnTo>
                    <a:pt x="276" y="1155"/>
                  </a:lnTo>
                  <a:lnTo>
                    <a:pt x="304" y="1189"/>
                  </a:lnTo>
                  <a:lnTo>
                    <a:pt x="339" y="1219"/>
                  </a:lnTo>
                  <a:lnTo>
                    <a:pt x="373" y="1243"/>
                  </a:lnTo>
                  <a:lnTo>
                    <a:pt x="413" y="1261"/>
                  </a:lnTo>
                  <a:lnTo>
                    <a:pt x="454" y="1275"/>
                  </a:lnTo>
                  <a:lnTo>
                    <a:pt x="498" y="1284"/>
                  </a:lnTo>
                  <a:lnTo>
                    <a:pt x="542" y="1287"/>
                  </a:lnTo>
                  <a:lnTo>
                    <a:pt x="587" y="1284"/>
                  </a:lnTo>
                  <a:lnTo>
                    <a:pt x="631" y="1275"/>
                  </a:lnTo>
                  <a:lnTo>
                    <a:pt x="673" y="1261"/>
                  </a:lnTo>
                  <a:lnTo>
                    <a:pt x="714" y="1240"/>
                  </a:lnTo>
                  <a:lnTo>
                    <a:pt x="736" y="1268"/>
                  </a:lnTo>
                  <a:lnTo>
                    <a:pt x="760" y="1294"/>
                  </a:lnTo>
                  <a:lnTo>
                    <a:pt x="788" y="1317"/>
                  </a:lnTo>
                  <a:lnTo>
                    <a:pt x="818" y="1335"/>
                  </a:lnTo>
                  <a:lnTo>
                    <a:pt x="851" y="1350"/>
                  </a:lnTo>
                  <a:lnTo>
                    <a:pt x="885" y="1361"/>
                  </a:lnTo>
                  <a:lnTo>
                    <a:pt x="921" y="1368"/>
                  </a:lnTo>
                  <a:lnTo>
                    <a:pt x="957"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38" y="1164"/>
                  </a:lnTo>
                  <a:lnTo>
                    <a:pt x="1270" y="1180"/>
                  </a:lnTo>
                  <a:lnTo>
                    <a:pt x="1302" y="1192"/>
                  </a:lnTo>
                  <a:lnTo>
                    <a:pt x="1336" y="1199"/>
                  </a:lnTo>
                  <a:lnTo>
                    <a:pt x="1371" y="1201"/>
                  </a:lnTo>
                  <a:lnTo>
                    <a:pt x="1397" y="1199"/>
                  </a:lnTo>
                  <a:lnTo>
                    <a:pt x="1421" y="1196"/>
                  </a:lnTo>
                  <a:lnTo>
                    <a:pt x="1445" y="1191"/>
                  </a:lnTo>
                  <a:lnTo>
                    <a:pt x="1469" y="1182"/>
                  </a:lnTo>
                  <a:lnTo>
                    <a:pt x="1490" y="1171"/>
                  </a:lnTo>
                  <a:lnTo>
                    <a:pt x="1512" y="1159"/>
                  </a:lnTo>
                  <a:lnTo>
                    <a:pt x="1530" y="1145"/>
                  </a:lnTo>
                  <a:lnTo>
                    <a:pt x="1548" y="1129"/>
                  </a:lnTo>
                  <a:lnTo>
                    <a:pt x="1578" y="1092"/>
                  </a:lnTo>
                  <a:lnTo>
                    <a:pt x="1590" y="1071"/>
                  </a:lnTo>
                  <a:lnTo>
                    <a:pt x="1603" y="1050"/>
                  </a:lnTo>
                  <a:lnTo>
                    <a:pt x="1611" y="1027"/>
                  </a:lnTo>
                  <a:lnTo>
                    <a:pt x="1617" y="1003"/>
                  </a:lnTo>
                  <a:lnTo>
                    <a:pt x="1621" y="978"/>
                  </a:lnTo>
                  <a:lnTo>
                    <a:pt x="1623" y="954"/>
                  </a:lnTo>
                  <a:lnTo>
                    <a:pt x="1621" y="954"/>
                  </a:lnTo>
                  <a:lnTo>
                    <a:pt x="1647" y="948"/>
                  </a:lnTo>
                  <a:lnTo>
                    <a:pt x="1673" y="941"/>
                  </a:lnTo>
                  <a:lnTo>
                    <a:pt x="1697" y="931"/>
                  </a:lnTo>
                  <a:lnTo>
                    <a:pt x="1721" y="920"/>
                  </a:lnTo>
                  <a:lnTo>
                    <a:pt x="1744" y="906"/>
                  </a:lnTo>
                  <a:lnTo>
                    <a:pt x="1766" y="890"/>
                  </a:lnTo>
                  <a:lnTo>
                    <a:pt x="1802" y="855"/>
                  </a:lnTo>
                  <a:lnTo>
                    <a:pt x="1832" y="815"/>
                  </a:lnTo>
                  <a:lnTo>
                    <a:pt x="1844" y="792"/>
                  </a:lnTo>
                  <a:lnTo>
                    <a:pt x="1855" y="767"/>
                  </a:lnTo>
                  <a:lnTo>
                    <a:pt x="1865" y="743"/>
                  </a:lnTo>
                  <a:lnTo>
                    <a:pt x="1871" y="717"/>
                  </a:lnTo>
                  <a:lnTo>
                    <a:pt x="1873" y="690"/>
                  </a:lnTo>
                  <a:lnTo>
                    <a:pt x="1875" y="664"/>
                  </a:lnTo>
                  <a:lnTo>
                    <a:pt x="1875" y="641"/>
                  </a:lnTo>
                  <a:lnTo>
                    <a:pt x="1871" y="617"/>
                  </a:lnTo>
                  <a:lnTo>
                    <a:pt x="1859" y="571"/>
                  </a:lnTo>
                  <a:lnTo>
                    <a:pt x="1838" y="527"/>
                  </a:lnTo>
                  <a:lnTo>
                    <a:pt x="1812" y="487"/>
                  </a:lnTo>
                  <a:lnTo>
                    <a:pt x="1820" y="464"/>
                  </a:lnTo>
                  <a:lnTo>
                    <a:pt x="1826" y="441"/>
                  </a:lnTo>
                  <a:lnTo>
                    <a:pt x="1828" y="418"/>
                  </a:lnTo>
                  <a:lnTo>
                    <a:pt x="1830" y="395"/>
                  </a:lnTo>
                  <a:lnTo>
                    <a:pt x="1826" y="357"/>
                  </a:lnTo>
                  <a:lnTo>
                    <a:pt x="1818" y="322"/>
                  </a:lnTo>
                  <a:lnTo>
                    <a:pt x="1804" y="286"/>
                  </a:lnTo>
                  <a:lnTo>
                    <a:pt x="1784" y="255"/>
                  </a:lnTo>
                  <a:lnTo>
                    <a:pt x="1760" y="229"/>
                  </a:lnTo>
                  <a:lnTo>
                    <a:pt x="1730" y="204"/>
                  </a:lnTo>
                  <a:lnTo>
                    <a:pt x="1697" y="186"/>
                  </a:lnTo>
                  <a:lnTo>
                    <a:pt x="1661" y="172"/>
                  </a:lnTo>
                  <a:lnTo>
                    <a:pt x="1651" y="135"/>
                  </a:lnTo>
                  <a:lnTo>
                    <a:pt x="1635" y="104"/>
                  </a:lnTo>
                  <a:lnTo>
                    <a:pt x="1615" y="74"/>
                  </a:lnTo>
                  <a:lnTo>
                    <a:pt x="1588" y="49"/>
                  </a:lnTo>
                  <a:lnTo>
                    <a:pt x="1560" y="28"/>
                  </a:lnTo>
                  <a:lnTo>
                    <a:pt x="1526" y="13"/>
                  </a:lnTo>
                  <a:lnTo>
                    <a:pt x="1492" y="4"/>
                  </a:lnTo>
                  <a:lnTo>
                    <a:pt x="1453" y="0"/>
                  </a:lnTo>
                  <a:lnTo>
                    <a:pt x="1431" y="2"/>
                  </a:lnTo>
                  <a:lnTo>
                    <a:pt x="1409" y="6"/>
                  </a:lnTo>
                  <a:lnTo>
                    <a:pt x="1387" y="11"/>
                  </a:lnTo>
                  <a:lnTo>
                    <a:pt x="1365" y="20"/>
                  </a:lnTo>
                  <a:lnTo>
                    <a:pt x="1345" y="30"/>
                  </a:lnTo>
                  <a:lnTo>
                    <a:pt x="1326" y="42"/>
                  </a:lnTo>
                  <a:lnTo>
                    <a:pt x="1310" y="56"/>
                  </a:lnTo>
                  <a:lnTo>
                    <a:pt x="1294" y="74"/>
                  </a:lnTo>
                  <a:lnTo>
                    <a:pt x="1280" y="58"/>
                  </a:lnTo>
                  <a:lnTo>
                    <a:pt x="1264" y="44"/>
                  </a:lnTo>
                  <a:lnTo>
                    <a:pt x="1246" y="30"/>
                  </a:lnTo>
                  <a:lnTo>
                    <a:pt x="1228" y="20"/>
                  </a:lnTo>
                  <a:lnTo>
                    <a:pt x="1207" y="11"/>
                  </a:lnTo>
                  <a:lnTo>
                    <a:pt x="1185" y="6"/>
                  </a:lnTo>
                  <a:lnTo>
                    <a:pt x="1165" y="2"/>
                  </a:lnTo>
                  <a:lnTo>
                    <a:pt x="1143" y="0"/>
                  </a:lnTo>
                  <a:lnTo>
                    <a:pt x="1117" y="2"/>
                  </a:lnTo>
                  <a:lnTo>
                    <a:pt x="1091" y="7"/>
                  </a:lnTo>
                  <a:lnTo>
                    <a:pt x="1066" y="16"/>
                  </a:lnTo>
                  <a:lnTo>
                    <a:pt x="1044" y="28"/>
                  </a:lnTo>
                  <a:lnTo>
                    <a:pt x="1022" y="44"/>
                  </a:lnTo>
                  <a:lnTo>
                    <a:pt x="1004" y="62"/>
                  </a:lnTo>
                  <a:lnTo>
                    <a:pt x="988" y="81"/>
                  </a:lnTo>
                  <a:lnTo>
                    <a:pt x="974" y="104"/>
                  </a:lnTo>
                  <a:lnTo>
                    <a:pt x="974" y="107"/>
                  </a:lnTo>
                  <a:lnTo>
                    <a:pt x="957" y="93"/>
                  </a:lnTo>
                  <a:lnTo>
                    <a:pt x="939" y="79"/>
                  </a:lnTo>
                  <a:lnTo>
                    <a:pt x="919" y="69"/>
                  </a:lnTo>
                  <a:lnTo>
                    <a:pt x="899" y="60"/>
                  </a:lnTo>
                  <a:lnTo>
                    <a:pt x="879" y="51"/>
                  </a:lnTo>
                  <a:lnTo>
                    <a:pt x="857" y="46"/>
                  </a:lnTo>
                  <a:lnTo>
                    <a:pt x="835" y="44"/>
                  </a:lnTo>
                  <a:lnTo>
                    <a:pt x="812" y="42"/>
                  </a:lnTo>
                  <a:lnTo>
                    <a:pt x="780" y="44"/>
                  </a:lnTo>
                  <a:lnTo>
                    <a:pt x="750" y="49"/>
                  </a:lnTo>
                  <a:lnTo>
                    <a:pt x="720" y="60"/>
                  </a:lnTo>
                  <a:lnTo>
                    <a:pt x="691" y="74"/>
                  </a:lnTo>
                  <a:lnTo>
                    <a:pt x="667" y="92"/>
                  </a:lnTo>
                  <a:lnTo>
                    <a:pt x="643" y="113"/>
                  </a:lnTo>
                  <a:lnTo>
                    <a:pt x="623" y="137"/>
                  </a:lnTo>
                  <a:lnTo>
                    <a:pt x="607" y="164"/>
                  </a:lnTo>
                  <a:lnTo>
                    <a:pt x="607" y="165"/>
                  </a:lnTo>
                  <a:lnTo>
                    <a:pt x="572" y="148"/>
                  </a:lnTo>
                  <a:lnTo>
                    <a:pt x="536" y="135"/>
                  </a:lnTo>
                  <a:lnTo>
                    <a:pt x="496" y="128"/>
                  </a:lnTo>
                  <a:lnTo>
                    <a:pt x="458" y="125"/>
                  </a:lnTo>
                  <a:lnTo>
                    <a:pt x="427" y="127"/>
                  </a:lnTo>
                  <a:lnTo>
                    <a:pt x="399" y="130"/>
                  </a:lnTo>
                  <a:lnTo>
                    <a:pt x="371" y="139"/>
                  </a:lnTo>
                  <a:lnTo>
                    <a:pt x="345" y="148"/>
                  </a:lnTo>
                  <a:lnTo>
                    <a:pt x="319" y="160"/>
                  </a:lnTo>
                  <a:lnTo>
                    <a:pt x="294" y="176"/>
                  </a:lnTo>
                  <a:lnTo>
                    <a:pt x="272" y="192"/>
                  </a:lnTo>
                  <a:lnTo>
                    <a:pt x="252" y="211"/>
                  </a:lnTo>
                  <a:lnTo>
                    <a:pt x="232" y="232"/>
                  </a:lnTo>
                  <a:lnTo>
                    <a:pt x="216" y="255"/>
                  </a:lnTo>
                  <a:lnTo>
                    <a:pt x="202" y="278"/>
                  </a:lnTo>
                  <a:lnTo>
                    <a:pt x="187" y="304"/>
                  </a:lnTo>
                  <a:lnTo>
                    <a:pt x="179" y="330"/>
                  </a:lnTo>
                  <a:lnTo>
                    <a:pt x="171" y="358"/>
                  </a:lnTo>
                  <a:lnTo>
                    <a:pt x="167" y="387"/>
                  </a:lnTo>
                  <a:lnTo>
                    <a:pt x="165" y="416"/>
                  </a:lnTo>
                  <a:lnTo>
                    <a:pt x="167" y="437"/>
                  </a:lnTo>
                  <a:lnTo>
                    <a:pt x="167" y="457"/>
                  </a:lnTo>
                  <a:lnTo>
                    <a:pt x="169" y="455"/>
                  </a:lnTo>
                  <a:close/>
                </a:path>
              </a:pathLst>
            </a:custGeom>
            <a:grpFill/>
            <a:ln w="9525">
              <a:noFill/>
              <a:round/>
              <a:headEnd/>
              <a:tailEnd/>
            </a:ln>
          </p:spPr>
          <p:txBody>
            <a:bodyPr/>
            <a:lstStyle/>
            <a:p>
              <a:pPr>
                <a:defRPr/>
              </a:pPr>
              <a:endParaRPr lang="en-US" dirty="0">
                <a:solidFill>
                  <a:prstClr val="black"/>
                </a:solidFill>
                <a:latin typeface="Arial" charset="0"/>
                <a:cs typeface="+mn-cs"/>
              </a:endParaRPr>
            </a:p>
          </p:txBody>
        </p:sp>
        <p:sp>
          <p:nvSpPr>
            <p:cNvPr id="45" name="Freeform 23"/>
            <p:cNvSpPr>
              <a:spLocks/>
            </p:cNvSpPr>
            <p:nvPr/>
          </p:nvSpPr>
          <p:spPr bwMode="auto">
            <a:xfrm>
              <a:off x="2966" y="806"/>
              <a:ext cx="1875" cy="1370"/>
            </a:xfrm>
            <a:custGeom>
              <a:avLst/>
              <a:gdLst>
                <a:gd name="T0" fmla="*/ 73 w 1875"/>
                <a:gd name="T1" fmla="*/ 494 h 1370"/>
                <a:gd name="T2" fmla="*/ 4 w 1875"/>
                <a:gd name="T3" fmla="*/ 608 h 1370"/>
                <a:gd name="T4" fmla="*/ 14 w 1875"/>
                <a:gd name="T5" fmla="*/ 715 h 1370"/>
                <a:gd name="T6" fmla="*/ 73 w 1875"/>
                <a:gd name="T7" fmla="*/ 792 h 1370"/>
                <a:gd name="T8" fmla="*/ 54 w 1875"/>
                <a:gd name="T9" fmla="*/ 862 h 1370"/>
                <a:gd name="T10" fmla="*/ 54 w 1875"/>
                <a:gd name="T11" fmla="*/ 1005 h 1370"/>
                <a:gd name="T12" fmla="*/ 155 w 1875"/>
                <a:gd name="T13" fmla="*/ 1105 h 1370"/>
                <a:gd name="T14" fmla="*/ 242 w 1875"/>
                <a:gd name="T15" fmla="*/ 1119 h 1370"/>
                <a:gd name="T16" fmla="*/ 304 w 1875"/>
                <a:gd name="T17" fmla="*/ 1189 h 1370"/>
                <a:gd name="T18" fmla="*/ 454 w 1875"/>
                <a:gd name="T19" fmla="*/ 1275 h 1370"/>
                <a:gd name="T20" fmla="*/ 631 w 1875"/>
                <a:gd name="T21" fmla="*/ 1275 h 1370"/>
                <a:gd name="T22" fmla="*/ 736 w 1875"/>
                <a:gd name="T23" fmla="*/ 1268 h 1370"/>
                <a:gd name="T24" fmla="*/ 851 w 1875"/>
                <a:gd name="T25" fmla="*/ 1350 h 1370"/>
                <a:gd name="T26" fmla="*/ 982 w 1875"/>
                <a:gd name="T27" fmla="*/ 1368 h 1370"/>
                <a:gd name="T28" fmla="*/ 1093 w 1875"/>
                <a:gd name="T29" fmla="*/ 1336 h 1370"/>
                <a:gd name="T30" fmla="*/ 1222 w 1875"/>
                <a:gd name="T31" fmla="*/ 1206 h 1370"/>
                <a:gd name="T32" fmla="*/ 1302 w 1875"/>
                <a:gd name="T33" fmla="*/ 1192 h 1370"/>
                <a:gd name="T34" fmla="*/ 1421 w 1875"/>
                <a:gd name="T35" fmla="*/ 1196 h 1370"/>
                <a:gd name="T36" fmla="*/ 1512 w 1875"/>
                <a:gd name="T37" fmla="*/ 1159 h 1370"/>
                <a:gd name="T38" fmla="*/ 1590 w 1875"/>
                <a:gd name="T39" fmla="*/ 1071 h 1370"/>
                <a:gd name="T40" fmla="*/ 1621 w 1875"/>
                <a:gd name="T41" fmla="*/ 978 h 1370"/>
                <a:gd name="T42" fmla="*/ 1673 w 1875"/>
                <a:gd name="T43" fmla="*/ 941 h 1370"/>
                <a:gd name="T44" fmla="*/ 1766 w 1875"/>
                <a:gd name="T45" fmla="*/ 890 h 1370"/>
                <a:gd name="T46" fmla="*/ 1855 w 1875"/>
                <a:gd name="T47" fmla="*/ 767 h 1370"/>
                <a:gd name="T48" fmla="*/ 1875 w 1875"/>
                <a:gd name="T49" fmla="*/ 664 h 1370"/>
                <a:gd name="T50" fmla="*/ 1838 w 1875"/>
                <a:gd name="T51" fmla="*/ 527 h 1370"/>
                <a:gd name="T52" fmla="*/ 1826 w 1875"/>
                <a:gd name="T53" fmla="*/ 441 h 1370"/>
                <a:gd name="T54" fmla="*/ 1818 w 1875"/>
                <a:gd name="T55" fmla="*/ 322 h 1370"/>
                <a:gd name="T56" fmla="*/ 1730 w 1875"/>
                <a:gd name="T57" fmla="*/ 204 h 1370"/>
                <a:gd name="T58" fmla="*/ 1651 w 1875"/>
                <a:gd name="T59" fmla="*/ 135 h 1370"/>
                <a:gd name="T60" fmla="*/ 1560 w 1875"/>
                <a:gd name="T61" fmla="*/ 28 h 1370"/>
                <a:gd name="T62" fmla="*/ 1431 w 1875"/>
                <a:gd name="T63" fmla="*/ 2 h 1370"/>
                <a:gd name="T64" fmla="*/ 1345 w 1875"/>
                <a:gd name="T65" fmla="*/ 30 h 1370"/>
                <a:gd name="T66" fmla="*/ 1294 w 1875"/>
                <a:gd name="T67" fmla="*/ 74 h 1370"/>
                <a:gd name="T68" fmla="*/ 1228 w 1875"/>
                <a:gd name="T69" fmla="*/ 20 h 1370"/>
                <a:gd name="T70" fmla="*/ 1143 w 1875"/>
                <a:gd name="T71" fmla="*/ 0 h 1370"/>
                <a:gd name="T72" fmla="*/ 1044 w 1875"/>
                <a:gd name="T73" fmla="*/ 28 h 1370"/>
                <a:gd name="T74" fmla="*/ 974 w 1875"/>
                <a:gd name="T75" fmla="*/ 104 h 1370"/>
                <a:gd name="T76" fmla="*/ 919 w 1875"/>
                <a:gd name="T77" fmla="*/ 69 h 1370"/>
                <a:gd name="T78" fmla="*/ 835 w 1875"/>
                <a:gd name="T79" fmla="*/ 44 h 1370"/>
                <a:gd name="T80" fmla="*/ 720 w 1875"/>
                <a:gd name="T81" fmla="*/ 60 h 1370"/>
                <a:gd name="T82" fmla="*/ 623 w 1875"/>
                <a:gd name="T83" fmla="*/ 137 h 1370"/>
                <a:gd name="T84" fmla="*/ 536 w 1875"/>
                <a:gd name="T85" fmla="*/ 135 h 1370"/>
                <a:gd name="T86" fmla="*/ 399 w 1875"/>
                <a:gd name="T87" fmla="*/ 130 h 1370"/>
                <a:gd name="T88" fmla="*/ 294 w 1875"/>
                <a:gd name="T89" fmla="*/ 176 h 1370"/>
                <a:gd name="T90" fmla="*/ 216 w 1875"/>
                <a:gd name="T91" fmla="*/ 255 h 1370"/>
                <a:gd name="T92" fmla="*/ 171 w 1875"/>
                <a:gd name="T93" fmla="*/ 358 h 1370"/>
                <a:gd name="T94" fmla="*/ 167 w 1875"/>
                <a:gd name="T95" fmla="*/ 457 h 1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75"/>
                <a:gd name="T145" fmla="*/ 0 h 1370"/>
                <a:gd name="T146" fmla="*/ 1875 w 1875"/>
                <a:gd name="T147" fmla="*/ 1370 h 1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75" h="1370">
                  <a:moveTo>
                    <a:pt x="169" y="455"/>
                  </a:moveTo>
                  <a:lnTo>
                    <a:pt x="135" y="462"/>
                  </a:lnTo>
                  <a:lnTo>
                    <a:pt x="103" y="476"/>
                  </a:lnTo>
                  <a:lnTo>
                    <a:pt x="73" y="494"/>
                  </a:lnTo>
                  <a:lnTo>
                    <a:pt x="48" y="516"/>
                  </a:lnTo>
                  <a:lnTo>
                    <a:pt x="28" y="545"/>
                  </a:lnTo>
                  <a:lnTo>
                    <a:pt x="12" y="574"/>
                  </a:lnTo>
                  <a:lnTo>
                    <a:pt x="4" y="608"/>
                  </a:lnTo>
                  <a:lnTo>
                    <a:pt x="0" y="643"/>
                  </a:lnTo>
                  <a:lnTo>
                    <a:pt x="2" y="667"/>
                  </a:lnTo>
                  <a:lnTo>
                    <a:pt x="6" y="692"/>
                  </a:lnTo>
                  <a:lnTo>
                    <a:pt x="14" y="715"/>
                  </a:lnTo>
                  <a:lnTo>
                    <a:pt x="24" y="736"/>
                  </a:lnTo>
                  <a:lnTo>
                    <a:pt x="38" y="757"/>
                  </a:lnTo>
                  <a:lnTo>
                    <a:pt x="54" y="775"/>
                  </a:lnTo>
                  <a:lnTo>
                    <a:pt x="73" y="792"/>
                  </a:lnTo>
                  <a:lnTo>
                    <a:pt x="93" y="806"/>
                  </a:lnTo>
                  <a:lnTo>
                    <a:pt x="93" y="803"/>
                  </a:lnTo>
                  <a:lnTo>
                    <a:pt x="71" y="831"/>
                  </a:lnTo>
                  <a:lnTo>
                    <a:pt x="54" y="862"/>
                  </a:lnTo>
                  <a:lnTo>
                    <a:pt x="44" y="896"/>
                  </a:lnTo>
                  <a:lnTo>
                    <a:pt x="40" y="933"/>
                  </a:lnTo>
                  <a:lnTo>
                    <a:pt x="44" y="971"/>
                  </a:lnTo>
                  <a:lnTo>
                    <a:pt x="54" y="1005"/>
                  </a:lnTo>
                  <a:lnTo>
                    <a:pt x="73" y="1036"/>
                  </a:lnTo>
                  <a:lnTo>
                    <a:pt x="97" y="1064"/>
                  </a:lnTo>
                  <a:lnTo>
                    <a:pt x="123" y="1087"/>
                  </a:lnTo>
                  <a:lnTo>
                    <a:pt x="155" y="1105"/>
                  </a:lnTo>
                  <a:lnTo>
                    <a:pt x="192" y="1115"/>
                  </a:lnTo>
                  <a:lnTo>
                    <a:pt x="210" y="1117"/>
                  </a:lnTo>
                  <a:lnTo>
                    <a:pt x="230" y="1119"/>
                  </a:lnTo>
                  <a:lnTo>
                    <a:pt x="242" y="1119"/>
                  </a:lnTo>
                  <a:lnTo>
                    <a:pt x="252" y="1119"/>
                  </a:lnTo>
                  <a:lnTo>
                    <a:pt x="276" y="1155"/>
                  </a:lnTo>
                  <a:lnTo>
                    <a:pt x="304" y="1189"/>
                  </a:lnTo>
                  <a:lnTo>
                    <a:pt x="339" y="1219"/>
                  </a:lnTo>
                  <a:lnTo>
                    <a:pt x="373" y="1243"/>
                  </a:lnTo>
                  <a:lnTo>
                    <a:pt x="413" y="1261"/>
                  </a:lnTo>
                  <a:lnTo>
                    <a:pt x="454" y="1275"/>
                  </a:lnTo>
                  <a:lnTo>
                    <a:pt x="498" y="1284"/>
                  </a:lnTo>
                  <a:lnTo>
                    <a:pt x="542" y="1287"/>
                  </a:lnTo>
                  <a:lnTo>
                    <a:pt x="587" y="1284"/>
                  </a:lnTo>
                  <a:lnTo>
                    <a:pt x="631" y="1275"/>
                  </a:lnTo>
                  <a:lnTo>
                    <a:pt x="673" y="1261"/>
                  </a:lnTo>
                  <a:lnTo>
                    <a:pt x="714" y="1240"/>
                  </a:lnTo>
                  <a:lnTo>
                    <a:pt x="736" y="1268"/>
                  </a:lnTo>
                  <a:lnTo>
                    <a:pt x="760" y="1294"/>
                  </a:lnTo>
                  <a:lnTo>
                    <a:pt x="788" y="1317"/>
                  </a:lnTo>
                  <a:lnTo>
                    <a:pt x="818" y="1335"/>
                  </a:lnTo>
                  <a:lnTo>
                    <a:pt x="851" y="1350"/>
                  </a:lnTo>
                  <a:lnTo>
                    <a:pt x="885" y="1361"/>
                  </a:lnTo>
                  <a:lnTo>
                    <a:pt x="921" y="1368"/>
                  </a:lnTo>
                  <a:lnTo>
                    <a:pt x="957"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38" y="1164"/>
                  </a:lnTo>
                  <a:lnTo>
                    <a:pt x="1270" y="1180"/>
                  </a:lnTo>
                  <a:lnTo>
                    <a:pt x="1302" y="1192"/>
                  </a:lnTo>
                  <a:lnTo>
                    <a:pt x="1336" y="1199"/>
                  </a:lnTo>
                  <a:lnTo>
                    <a:pt x="1371" y="1201"/>
                  </a:lnTo>
                  <a:lnTo>
                    <a:pt x="1397" y="1199"/>
                  </a:lnTo>
                  <a:lnTo>
                    <a:pt x="1421" y="1196"/>
                  </a:lnTo>
                  <a:lnTo>
                    <a:pt x="1445" y="1191"/>
                  </a:lnTo>
                  <a:lnTo>
                    <a:pt x="1469" y="1182"/>
                  </a:lnTo>
                  <a:lnTo>
                    <a:pt x="1490" y="1171"/>
                  </a:lnTo>
                  <a:lnTo>
                    <a:pt x="1512" y="1159"/>
                  </a:lnTo>
                  <a:lnTo>
                    <a:pt x="1530" y="1145"/>
                  </a:lnTo>
                  <a:lnTo>
                    <a:pt x="1548" y="1129"/>
                  </a:lnTo>
                  <a:lnTo>
                    <a:pt x="1578" y="1092"/>
                  </a:lnTo>
                  <a:lnTo>
                    <a:pt x="1590" y="1071"/>
                  </a:lnTo>
                  <a:lnTo>
                    <a:pt x="1603" y="1050"/>
                  </a:lnTo>
                  <a:lnTo>
                    <a:pt x="1611" y="1027"/>
                  </a:lnTo>
                  <a:lnTo>
                    <a:pt x="1617" y="1003"/>
                  </a:lnTo>
                  <a:lnTo>
                    <a:pt x="1621" y="978"/>
                  </a:lnTo>
                  <a:lnTo>
                    <a:pt x="1623" y="954"/>
                  </a:lnTo>
                  <a:lnTo>
                    <a:pt x="1621" y="954"/>
                  </a:lnTo>
                  <a:lnTo>
                    <a:pt x="1647" y="948"/>
                  </a:lnTo>
                  <a:lnTo>
                    <a:pt x="1673" y="941"/>
                  </a:lnTo>
                  <a:lnTo>
                    <a:pt x="1697" y="931"/>
                  </a:lnTo>
                  <a:lnTo>
                    <a:pt x="1721" y="920"/>
                  </a:lnTo>
                  <a:lnTo>
                    <a:pt x="1744" y="906"/>
                  </a:lnTo>
                  <a:lnTo>
                    <a:pt x="1766" y="890"/>
                  </a:lnTo>
                  <a:lnTo>
                    <a:pt x="1802" y="855"/>
                  </a:lnTo>
                  <a:lnTo>
                    <a:pt x="1832" y="815"/>
                  </a:lnTo>
                  <a:lnTo>
                    <a:pt x="1844" y="792"/>
                  </a:lnTo>
                  <a:lnTo>
                    <a:pt x="1855" y="767"/>
                  </a:lnTo>
                  <a:lnTo>
                    <a:pt x="1865" y="743"/>
                  </a:lnTo>
                  <a:lnTo>
                    <a:pt x="1871" y="717"/>
                  </a:lnTo>
                  <a:lnTo>
                    <a:pt x="1873" y="690"/>
                  </a:lnTo>
                  <a:lnTo>
                    <a:pt x="1875" y="664"/>
                  </a:lnTo>
                  <a:lnTo>
                    <a:pt x="1875" y="641"/>
                  </a:lnTo>
                  <a:lnTo>
                    <a:pt x="1871" y="617"/>
                  </a:lnTo>
                  <a:lnTo>
                    <a:pt x="1859" y="571"/>
                  </a:lnTo>
                  <a:lnTo>
                    <a:pt x="1838" y="527"/>
                  </a:lnTo>
                  <a:lnTo>
                    <a:pt x="1812" y="487"/>
                  </a:lnTo>
                  <a:lnTo>
                    <a:pt x="1820" y="464"/>
                  </a:lnTo>
                  <a:lnTo>
                    <a:pt x="1826" y="441"/>
                  </a:lnTo>
                  <a:lnTo>
                    <a:pt x="1828" y="418"/>
                  </a:lnTo>
                  <a:lnTo>
                    <a:pt x="1830" y="395"/>
                  </a:lnTo>
                  <a:lnTo>
                    <a:pt x="1826" y="357"/>
                  </a:lnTo>
                  <a:lnTo>
                    <a:pt x="1818" y="322"/>
                  </a:lnTo>
                  <a:lnTo>
                    <a:pt x="1804" y="286"/>
                  </a:lnTo>
                  <a:lnTo>
                    <a:pt x="1784" y="255"/>
                  </a:lnTo>
                  <a:lnTo>
                    <a:pt x="1760" y="229"/>
                  </a:lnTo>
                  <a:lnTo>
                    <a:pt x="1730" y="204"/>
                  </a:lnTo>
                  <a:lnTo>
                    <a:pt x="1697" y="186"/>
                  </a:lnTo>
                  <a:lnTo>
                    <a:pt x="1661" y="172"/>
                  </a:lnTo>
                  <a:lnTo>
                    <a:pt x="1651" y="135"/>
                  </a:lnTo>
                  <a:lnTo>
                    <a:pt x="1635" y="104"/>
                  </a:lnTo>
                  <a:lnTo>
                    <a:pt x="1615" y="74"/>
                  </a:lnTo>
                  <a:lnTo>
                    <a:pt x="1588" y="49"/>
                  </a:lnTo>
                  <a:lnTo>
                    <a:pt x="1560" y="28"/>
                  </a:lnTo>
                  <a:lnTo>
                    <a:pt x="1526" y="13"/>
                  </a:lnTo>
                  <a:lnTo>
                    <a:pt x="1492" y="4"/>
                  </a:lnTo>
                  <a:lnTo>
                    <a:pt x="1453" y="0"/>
                  </a:lnTo>
                  <a:lnTo>
                    <a:pt x="1431" y="2"/>
                  </a:lnTo>
                  <a:lnTo>
                    <a:pt x="1409" y="6"/>
                  </a:lnTo>
                  <a:lnTo>
                    <a:pt x="1387" y="11"/>
                  </a:lnTo>
                  <a:lnTo>
                    <a:pt x="1365" y="20"/>
                  </a:lnTo>
                  <a:lnTo>
                    <a:pt x="1345" y="30"/>
                  </a:lnTo>
                  <a:lnTo>
                    <a:pt x="1326" y="42"/>
                  </a:lnTo>
                  <a:lnTo>
                    <a:pt x="1310" y="56"/>
                  </a:lnTo>
                  <a:lnTo>
                    <a:pt x="1294" y="74"/>
                  </a:lnTo>
                  <a:lnTo>
                    <a:pt x="1280" y="58"/>
                  </a:lnTo>
                  <a:lnTo>
                    <a:pt x="1264" y="44"/>
                  </a:lnTo>
                  <a:lnTo>
                    <a:pt x="1246" y="30"/>
                  </a:lnTo>
                  <a:lnTo>
                    <a:pt x="1228" y="20"/>
                  </a:lnTo>
                  <a:lnTo>
                    <a:pt x="1207" y="11"/>
                  </a:lnTo>
                  <a:lnTo>
                    <a:pt x="1185" y="6"/>
                  </a:lnTo>
                  <a:lnTo>
                    <a:pt x="1165" y="2"/>
                  </a:lnTo>
                  <a:lnTo>
                    <a:pt x="1143" y="0"/>
                  </a:lnTo>
                  <a:lnTo>
                    <a:pt x="1117" y="2"/>
                  </a:lnTo>
                  <a:lnTo>
                    <a:pt x="1091" y="7"/>
                  </a:lnTo>
                  <a:lnTo>
                    <a:pt x="1066" y="16"/>
                  </a:lnTo>
                  <a:lnTo>
                    <a:pt x="1044" y="28"/>
                  </a:lnTo>
                  <a:lnTo>
                    <a:pt x="1022" y="44"/>
                  </a:lnTo>
                  <a:lnTo>
                    <a:pt x="1004" y="62"/>
                  </a:lnTo>
                  <a:lnTo>
                    <a:pt x="988" y="81"/>
                  </a:lnTo>
                  <a:lnTo>
                    <a:pt x="974" y="104"/>
                  </a:lnTo>
                  <a:lnTo>
                    <a:pt x="974" y="107"/>
                  </a:lnTo>
                  <a:lnTo>
                    <a:pt x="957" y="93"/>
                  </a:lnTo>
                  <a:lnTo>
                    <a:pt x="939" y="79"/>
                  </a:lnTo>
                  <a:lnTo>
                    <a:pt x="919" y="69"/>
                  </a:lnTo>
                  <a:lnTo>
                    <a:pt x="899" y="60"/>
                  </a:lnTo>
                  <a:lnTo>
                    <a:pt x="879" y="51"/>
                  </a:lnTo>
                  <a:lnTo>
                    <a:pt x="857" y="46"/>
                  </a:lnTo>
                  <a:lnTo>
                    <a:pt x="835" y="44"/>
                  </a:lnTo>
                  <a:lnTo>
                    <a:pt x="812" y="42"/>
                  </a:lnTo>
                  <a:lnTo>
                    <a:pt x="780" y="44"/>
                  </a:lnTo>
                  <a:lnTo>
                    <a:pt x="750" y="49"/>
                  </a:lnTo>
                  <a:lnTo>
                    <a:pt x="720" y="60"/>
                  </a:lnTo>
                  <a:lnTo>
                    <a:pt x="691" y="74"/>
                  </a:lnTo>
                  <a:lnTo>
                    <a:pt x="667" y="92"/>
                  </a:lnTo>
                  <a:lnTo>
                    <a:pt x="643" y="113"/>
                  </a:lnTo>
                  <a:lnTo>
                    <a:pt x="623" y="137"/>
                  </a:lnTo>
                  <a:lnTo>
                    <a:pt x="607" y="164"/>
                  </a:lnTo>
                  <a:lnTo>
                    <a:pt x="607" y="165"/>
                  </a:lnTo>
                  <a:lnTo>
                    <a:pt x="572" y="148"/>
                  </a:lnTo>
                  <a:lnTo>
                    <a:pt x="536" y="135"/>
                  </a:lnTo>
                  <a:lnTo>
                    <a:pt x="496" y="128"/>
                  </a:lnTo>
                  <a:lnTo>
                    <a:pt x="458" y="125"/>
                  </a:lnTo>
                  <a:lnTo>
                    <a:pt x="427" y="127"/>
                  </a:lnTo>
                  <a:lnTo>
                    <a:pt x="399" y="130"/>
                  </a:lnTo>
                  <a:lnTo>
                    <a:pt x="371" y="139"/>
                  </a:lnTo>
                  <a:lnTo>
                    <a:pt x="345" y="148"/>
                  </a:lnTo>
                  <a:lnTo>
                    <a:pt x="319" y="160"/>
                  </a:lnTo>
                  <a:lnTo>
                    <a:pt x="294" y="176"/>
                  </a:lnTo>
                  <a:lnTo>
                    <a:pt x="272" y="192"/>
                  </a:lnTo>
                  <a:lnTo>
                    <a:pt x="252" y="211"/>
                  </a:lnTo>
                  <a:lnTo>
                    <a:pt x="232" y="232"/>
                  </a:lnTo>
                  <a:lnTo>
                    <a:pt x="216" y="255"/>
                  </a:lnTo>
                  <a:lnTo>
                    <a:pt x="202" y="278"/>
                  </a:lnTo>
                  <a:lnTo>
                    <a:pt x="187" y="304"/>
                  </a:lnTo>
                  <a:lnTo>
                    <a:pt x="179" y="330"/>
                  </a:lnTo>
                  <a:lnTo>
                    <a:pt x="171" y="358"/>
                  </a:lnTo>
                  <a:lnTo>
                    <a:pt x="167" y="387"/>
                  </a:lnTo>
                  <a:lnTo>
                    <a:pt x="165" y="416"/>
                  </a:lnTo>
                  <a:lnTo>
                    <a:pt x="167" y="437"/>
                  </a:lnTo>
                  <a:lnTo>
                    <a:pt x="167" y="457"/>
                  </a:lnTo>
                  <a:lnTo>
                    <a:pt x="169" y="455"/>
                  </a:lnTo>
                  <a:close/>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46" name="Freeform 24"/>
            <p:cNvSpPr>
              <a:spLocks/>
            </p:cNvSpPr>
            <p:nvPr/>
          </p:nvSpPr>
          <p:spPr bwMode="auto">
            <a:xfrm>
              <a:off x="3059" y="1612"/>
              <a:ext cx="111" cy="25"/>
            </a:xfrm>
            <a:custGeom>
              <a:avLst/>
              <a:gdLst>
                <a:gd name="T0" fmla="*/ 0 w 111"/>
                <a:gd name="T1" fmla="*/ 0 h 25"/>
                <a:gd name="T2" fmla="*/ 22 w 111"/>
                <a:gd name="T3" fmla="*/ 11 h 25"/>
                <a:gd name="T4" fmla="*/ 46 w 111"/>
                <a:gd name="T5" fmla="*/ 18 h 25"/>
                <a:gd name="T6" fmla="*/ 70 w 111"/>
                <a:gd name="T7" fmla="*/ 23 h 25"/>
                <a:gd name="T8" fmla="*/ 94 w 111"/>
                <a:gd name="T9" fmla="*/ 25 h 25"/>
                <a:gd name="T10" fmla="*/ 103 w 111"/>
                <a:gd name="T11" fmla="*/ 25 h 25"/>
                <a:gd name="T12" fmla="*/ 111 w 111"/>
                <a:gd name="T13" fmla="*/ 25 h 25"/>
                <a:gd name="T14" fmla="*/ 0 60000 65536"/>
                <a:gd name="T15" fmla="*/ 0 60000 65536"/>
                <a:gd name="T16" fmla="*/ 0 60000 65536"/>
                <a:gd name="T17" fmla="*/ 0 60000 65536"/>
                <a:gd name="T18" fmla="*/ 0 60000 65536"/>
                <a:gd name="T19" fmla="*/ 0 60000 65536"/>
                <a:gd name="T20" fmla="*/ 0 60000 65536"/>
                <a:gd name="T21" fmla="*/ 0 w 111"/>
                <a:gd name="T22" fmla="*/ 0 h 25"/>
                <a:gd name="T23" fmla="*/ 111 w 11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25">
                  <a:moveTo>
                    <a:pt x="0" y="0"/>
                  </a:moveTo>
                  <a:lnTo>
                    <a:pt x="22" y="11"/>
                  </a:lnTo>
                  <a:lnTo>
                    <a:pt x="46" y="18"/>
                  </a:lnTo>
                  <a:lnTo>
                    <a:pt x="70" y="23"/>
                  </a:lnTo>
                  <a:lnTo>
                    <a:pt x="94" y="25"/>
                  </a:lnTo>
                  <a:lnTo>
                    <a:pt x="103" y="25"/>
                  </a:lnTo>
                  <a:lnTo>
                    <a:pt x="111" y="25"/>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47" name="Freeform 25"/>
            <p:cNvSpPr>
              <a:spLocks/>
            </p:cNvSpPr>
            <p:nvPr/>
          </p:nvSpPr>
          <p:spPr bwMode="auto">
            <a:xfrm>
              <a:off x="3218" y="1912"/>
              <a:ext cx="48" cy="13"/>
            </a:xfrm>
            <a:custGeom>
              <a:avLst/>
              <a:gdLst>
                <a:gd name="T0" fmla="*/ 0 w 48"/>
                <a:gd name="T1" fmla="*/ 13 h 13"/>
                <a:gd name="T2" fmla="*/ 24 w 48"/>
                <a:gd name="T3" fmla="*/ 7 h 13"/>
                <a:gd name="T4" fmla="*/ 48 w 48"/>
                <a:gd name="T5" fmla="*/ 0 h 13"/>
                <a:gd name="T6" fmla="*/ 0 60000 65536"/>
                <a:gd name="T7" fmla="*/ 0 60000 65536"/>
                <a:gd name="T8" fmla="*/ 0 60000 65536"/>
                <a:gd name="T9" fmla="*/ 0 w 48"/>
                <a:gd name="T10" fmla="*/ 0 h 13"/>
                <a:gd name="T11" fmla="*/ 48 w 48"/>
                <a:gd name="T12" fmla="*/ 13 h 13"/>
              </a:gdLst>
              <a:ahLst/>
              <a:cxnLst>
                <a:cxn ang="T6">
                  <a:pos x="T0" y="T1"/>
                </a:cxn>
                <a:cxn ang="T7">
                  <a:pos x="T2" y="T3"/>
                </a:cxn>
                <a:cxn ang="T8">
                  <a:pos x="T4" y="T5"/>
                </a:cxn>
              </a:cxnLst>
              <a:rect l="T9" t="T10" r="T11" b="T12"/>
              <a:pathLst>
                <a:path w="48" h="13">
                  <a:moveTo>
                    <a:pt x="0" y="13"/>
                  </a:moveTo>
                  <a:lnTo>
                    <a:pt x="24" y="7"/>
                  </a:lnTo>
                  <a:lnTo>
                    <a:pt x="48" y="0"/>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48" name="Freeform 26"/>
            <p:cNvSpPr>
              <a:spLocks/>
            </p:cNvSpPr>
            <p:nvPr/>
          </p:nvSpPr>
          <p:spPr bwMode="auto">
            <a:xfrm>
              <a:off x="3651" y="1991"/>
              <a:ext cx="29" cy="55"/>
            </a:xfrm>
            <a:custGeom>
              <a:avLst/>
              <a:gdLst>
                <a:gd name="T0" fmla="*/ 0 w 29"/>
                <a:gd name="T1" fmla="*/ 0 h 55"/>
                <a:gd name="T2" fmla="*/ 12 w 29"/>
                <a:gd name="T3" fmla="*/ 28 h 55"/>
                <a:gd name="T4" fmla="*/ 29 w 29"/>
                <a:gd name="T5" fmla="*/ 55 h 55"/>
                <a:gd name="T6" fmla="*/ 0 60000 65536"/>
                <a:gd name="T7" fmla="*/ 0 60000 65536"/>
                <a:gd name="T8" fmla="*/ 0 60000 65536"/>
                <a:gd name="T9" fmla="*/ 0 w 29"/>
                <a:gd name="T10" fmla="*/ 0 h 55"/>
                <a:gd name="T11" fmla="*/ 29 w 29"/>
                <a:gd name="T12" fmla="*/ 55 h 55"/>
              </a:gdLst>
              <a:ahLst/>
              <a:cxnLst>
                <a:cxn ang="T6">
                  <a:pos x="T0" y="T1"/>
                </a:cxn>
                <a:cxn ang="T7">
                  <a:pos x="T2" y="T3"/>
                </a:cxn>
                <a:cxn ang="T8">
                  <a:pos x="T4" y="T5"/>
                </a:cxn>
              </a:cxnLst>
              <a:rect l="T9" t="T10" r="T11" b="T12"/>
              <a:pathLst>
                <a:path w="29" h="55">
                  <a:moveTo>
                    <a:pt x="0" y="0"/>
                  </a:moveTo>
                  <a:lnTo>
                    <a:pt x="12" y="28"/>
                  </a:lnTo>
                  <a:lnTo>
                    <a:pt x="29" y="55"/>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49" name="Freeform 27"/>
            <p:cNvSpPr>
              <a:spLocks/>
            </p:cNvSpPr>
            <p:nvPr/>
          </p:nvSpPr>
          <p:spPr bwMode="auto">
            <a:xfrm>
              <a:off x="4204" y="1907"/>
              <a:ext cx="12" cy="62"/>
            </a:xfrm>
            <a:custGeom>
              <a:avLst/>
              <a:gdLst>
                <a:gd name="T0" fmla="*/ 0 w 12"/>
                <a:gd name="T1" fmla="*/ 62 h 62"/>
                <a:gd name="T2" fmla="*/ 8 w 12"/>
                <a:gd name="T3" fmla="*/ 32 h 62"/>
                <a:gd name="T4" fmla="*/ 12 w 12"/>
                <a:gd name="T5" fmla="*/ 0 h 62"/>
                <a:gd name="T6" fmla="*/ 0 60000 65536"/>
                <a:gd name="T7" fmla="*/ 0 60000 65536"/>
                <a:gd name="T8" fmla="*/ 0 60000 65536"/>
                <a:gd name="T9" fmla="*/ 0 w 12"/>
                <a:gd name="T10" fmla="*/ 0 h 62"/>
                <a:gd name="T11" fmla="*/ 12 w 12"/>
                <a:gd name="T12" fmla="*/ 62 h 62"/>
              </a:gdLst>
              <a:ahLst/>
              <a:cxnLst>
                <a:cxn ang="T6">
                  <a:pos x="T0" y="T1"/>
                </a:cxn>
                <a:cxn ang="T7">
                  <a:pos x="T2" y="T3"/>
                </a:cxn>
                <a:cxn ang="T8">
                  <a:pos x="T4" y="T5"/>
                </a:cxn>
              </a:cxnLst>
              <a:rect l="T9" t="T10" r="T11" b="T12"/>
              <a:pathLst>
                <a:path w="12" h="62">
                  <a:moveTo>
                    <a:pt x="0" y="62"/>
                  </a:moveTo>
                  <a:lnTo>
                    <a:pt x="8" y="32"/>
                  </a:lnTo>
                  <a:lnTo>
                    <a:pt x="12" y="0"/>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50" name="Freeform 28"/>
            <p:cNvSpPr>
              <a:spLocks/>
            </p:cNvSpPr>
            <p:nvPr/>
          </p:nvSpPr>
          <p:spPr bwMode="auto">
            <a:xfrm>
              <a:off x="4448" y="1533"/>
              <a:ext cx="141" cy="227"/>
            </a:xfrm>
            <a:custGeom>
              <a:avLst/>
              <a:gdLst>
                <a:gd name="T0" fmla="*/ 141 w 141"/>
                <a:gd name="T1" fmla="*/ 227 h 227"/>
                <a:gd name="T2" fmla="*/ 141 w 141"/>
                <a:gd name="T3" fmla="*/ 227 h 227"/>
                <a:gd name="T4" fmla="*/ 141 w 141"/>
                <a:gd name="T5" fmla="*/ 225 h 227"/>
                <a:gd name="T6" fmla="*/ 139 w 141"/>
                <a:gd name="T7" fmla="*/ 190 h 227"/>
                <a:gd name="T8" fmla="*/ 131 w 141"/>
                <a:gd name="T9" fmla="*/ 156 h 227"/>
                <a:gd name="T10" fmla="*/ 119 w 141"/>
                <a:gd name="T11" fmla="*/ 123 h 227"/>
                <a:gd name="T12" fmla="*/ 102 w 141"/>
                <a:gd name="T13" fmla="*/ 93 h 227"/>
                <a:gd name="T14" fmla="*/ 82 w 141"/>
                <a:gd name="T15" fmla="*/ 65 h 227"/>
                <a:gd name="T16" fmla="*/ 58 w 141"/>
                <a:gd name="T17" fmla="*/ 40 h 227"/>
                <a:gd name="T18" fmla="*/ 30 w 141"/>
                <a:gd name="T19" fmla="*/ 18 h 227"/>
                <a:gd name="T20" fmla="*/ 0 w 141"/>
                <a:gd name="T21" fmla="*/ 0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
                <a:gd name="T34" fmla="*/ 0 h 227"/>
                <a:gd name="T35" fmla="*/ 141 w 141"/>
                <a:gd name="T36" fmla="*/ 227 h 2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 h="227">
                  <a:moveTo>
                    <a:pt x="141" y="227"/>
                  </a:moveTo>
                  <a:lnTo>
                    <a:pt x="141" y="227"/>
                  </a:lnTo>
                  <a:lnTo>
                    <a:pt x="141" y="225"/>
                  </a:lnTo>
                  <a:lnTo>
                    <a:pt x="139" y="190"/>
                  </a:lnTo>
                  <a:lnTo>
                    <a:pt x="131" y="156"/>
                  </a:lnTo>
                  <a:lnTo>
                    <a:pt x="119" y="123"/>
                  </a:lnTo>
                  <a:lnTo>
                    <a:pt x="102" y="93"/>
                  </a:lnTo>
                  <a:lnTo>
                    <a:pt x="82" y="65"/>
                  </a:lnTo>
                  <a:lnTo>
                    <a:pt x="58" y="40"/>
                  </a:lnTo>
                  <a:lnTo>
                    <a:pt x="30" y="18"/>
                  </a:lnTo>
                  <a:lnTo>
                    <a:pt x="0" y="0"/>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51" name="Freeform 29"/>
            <p:cNvSpPr>
              <a:spLocks/>
            </p:cNvSpPr>
            <p:nvPr/>
          </p:nvSpPr>
          <p:spPr bwMode="auto">
            <a:xfrm>
              <a:off x="4716" y="1293"/>
              <a:ext cx="62" cy="84"/>
            </a:xfrm>
            <a:custGeom>
              <a:avLst/>
              <a:gdLst>
                <a:gd name="T0" fmla="*/ 0 w 62"/>
                <a:gd name="T1" fmla="*/ 84 h 84"/>
                <a:gd name="T2" fmla="*/ 20 w 62"/>
                <a:gd name="T3" fmla="*/ 66 h 84"/>
                <a:gd name="T4" fmla="*/ 36 w 62"/>
                <a:gd name="T5" fmla="*/ 45 h 84"/>
                <a:gd name="T6" fmla="*/ 50 w 62"/>
                <a:gd name="T7" fmla="*/ 22 h 84"/>
                <a:gd name="T8" fmla="*/ 62 w 62"/>
                <a:gd name="T9" fmla="*/ 0 h 84"/>
                <a:gd name="T10" fmla="*/ 0 60000 65536"/>
                <a:gd name="T11" fmla="*/ 0 60000 65536"/>
                <a:gd name="T12" fmla="*/ 0 60000 65536"/>
                <a:gd name="T13" fmla="*/ 0 60000 65536"/>
                <a:gd name="T14" fmla="*/ 0 60000 65536"/>
                <a:gd name="T15" fmla="*/ 0 w 62"/>
                <a:gd name="T16" fmla="*/ 0 h 84"/>
                <a:gd name="T17" fmla="*/ 62 w 62"/>
                <a:gd name="T18" fmla="*/ 84 h 84"/>
              </a:gdLst>
              <a:ahLst/>
              <a:cxnLst>
                <a:cxn ang="T10">
                  <a:pos x="T0" y="T1"/>
                </a:cxn>
                <a:cxn ang="T11">
                  <a:pos x="T2" y="T3"/>
                </a:cxn>
                <a:cxn ang="T12">
                  <a:pos x="T4" y="T5"/>
                </a:cxn>
                <a:cxn ang="T13">
                  <a:pos x="T6" y="T7"/>
                </a:cxn>
                <a:cxn ang="T14">
                  <a:pos x="T8" y="T9"/>
                </a:cxn>
              </a:cxnLst>
              <a:rect l="T15" t="T16" r="T17" b="T18"/>
              <a:pathLst>
                <a:path w="62" h="84">
                  <a:moveTo>
                    <a:pt x="0" y="84"/>
                  </a:moveTo>
                  <a:lnTo>
                    <a:pt x="20" y="66"/>
                  </a:lnTo>
                  <a:lnTo>
                    <a:pt x="36" y="45"/>
                  </a:lnTo>
                  <a:lnTo>
                    <a:pt x="50" y="22"/>
                  </a:lnTo>
                  <a:lnTo>
                    <a:pt x="62" y="0"/>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52" name="Freeform 30"/>
            <p:cNvSpPr>
              <a:spLocks/>
            </p:cNvSpPr>
            <p:nvPr/>
          </p:nvSpPr>
          <p:spPr bwMode="auto">
            <a:xfrm>
              <a:off x="4627" y="978"/>
              <a:ext cx="4" cy="41"/>
            </a:xfrm>
            <a:custGeom>
              <a:avLst/>
              <a:gdLst>
                <a:gd name="T0" fmla="*/ 4 w 4"/>
                <a:gd name="T1" fmla="*/ 41 h 41"/>
                <a:gd name="T2" fmla="*/ 4 w 4"/>
                <a:gd name="T3" fmla="*/ 39 h 41"/>
                <a:gd name="T4" fmla="*/ 4 w 4"/>
                <a:gd name="T5" fmla="*/ 37 h 41"/>
                <a:gd name="T6" fmla="*/ 2 w 4"/>
                <a:gd name="T7" fmla="*/ 20 h 41"/>
                <a:gd name="T8" fmla="*/ 0 w 4"/>
                <a:gd name="T9" fmla="*/ 0 h 41"/>
                <a:gd name="T10" fmla="*/ 0 60000 65536"/>
                <a:gd name="T11" fmla="*/ 0 60000 65536"/>
                <a:gd name="T12" fmla="*/ 0 60000 65536"/>
                <a:gd name="T13" fmla="*/ 0 60000 65536"/>
                <a:gd name="T14" fmla="*/ 0 60000 65536"/>
                <a:gd name="T15" fmla="*/ 0 w 4"/>
                <a:gd name="T16" fmla="*/ 0 h 41"/>
                <a:gd name="T17" fmla="*/ 4 w 4"/>
                <a:gd name="T18" fmla="*/ 41 h 41"/>
              </a:gdLst>
              <a:ahLst/>
              <a:cxnLst>
                <a:cxn ang="T10">
                  <a:pos x="T0" y="T1"/>
                </a:cxn>
                <a:cxn ang="T11">
                  <a:pos x="T2" y="T3"/>
                </a:cxn>
                <a:cxn ang="T12">
                  <a:pos x="T4" y="T5"/>
                </a:cxn>
                <a:cxn ang="T13">
                  <a:pos x="T6" y="T7"/>
                </a:cxn>
                <a:cxn ang="T14">
                  <a:pos x="T8" y="T9"/>
                </a:cxn>
              </a:cxnLst>
              <a:rect l="T15" t="T16" r="T17" b="T18"/>
              <a:pathLst>
                <a:path w="4" h="41">
                  <a:moveTo>
                    <a:pt x="4" y="41"/>
                  </a:moveTo>
                  <a:lnTo>
                    <a:pt x="4" y="39"/>
                  </a:lnTo>
                  <a:lnTo>
                    <a:pt x="4" y="37"/>
                  </a:lnTo>
                  <a:lnTo>
                    <a:pt x="2" y="20"/>
                  </a:lnTo>
                  <a:lnTo>
                    <a:pt x="0" y="0"/>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53" name="Freeform 31"/>
            <p:cNvSpPr>
              <a:spLocks/>
            </p:cNvSpPr>
            <p:nvPr/>
          </p:nvSpPr>
          <p:spPr bwMode="auto">
            <a:xfrm>
              <a:off x="4228" y="880"/>
              <a:ext cx="32" cy="51"/>
            </a:xfrm>
            <a:custGeom>
              <a:avLst/>
              <a:gdLst>
                <a:gd name="T0" fmla="*/ 32 w 32"/>
                <a:gd name="T1" fmla="*/ 0 h 51"/>
                <a:gd name="T2" fmla="*/ 14 w 32"/>
                <a:gd name="T3" fmla="*/ 25 h 51"/>
                <a:gd name="T4" fmla="*/ 0 w 32"/>
                <a:gd name="T5" fmla="*/ 51 h 51"/>
                <a:gd name="T6" fmla="*/ 0 60000 65536"/>
                <a:gd name="T7" fmla="*/ 0 60000 65536"/>
                <a:gd name="T8" fmla="*/ 0 60000 65536"/>
                <a:gd name="T9" fmla="*/ 0 w 32"/>
                <a:gd name="T10" fmla="*/ 0 h 51"/>
                <a:gd name="T11" fmla="*/ 32 w 32"/>
                <a:gd name="T12" fmla="*/ 51 h 51"/>
              </a:gdLst>
              <a:ahLst/>
              <a:cxnLst>
                <a:cxn ang="T6">
                  <a:pos x="T0" y="T1"/>
                </a:cxn>
                <a:cxn ang="T7">
                  <a:pos x="T2" y="T3"/>
                </a:cxn>
                <a:cxn ang="T8">
                  <a:pos x="T4" y="T5"/>
                </a:cxn>
              </a:cxnLst>
              <a:rect l="T9" t="T10" r="T11" b="T12"/>
              <a:pathLst>
                <a:path w="32" h="51">
                  <a:moveTo>
                    <a:pt x="32" y="0"/>
                  </a:moveTo>
                  <a:lnTo>
                    <a:pt x="14" y="25"/>
                  </a:lnTo>
                  <a:lnTo>
                    <a:pt x="0" y="51"/>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54" name="Freeform 32"/>
            <p:cNvSpPr>
              <a:spLocks/>
            </p:cNvSpPr>
            <p:nvPr/>
          </p:nvSpPr>
          <p:spPr bwMode="auto">
            <a:xfrm>
              <a:off x="3923" y="910"/>
              <a:ext cx="17" cy="46"/>
            </a:xfrm>
            <a:custGeom>
              <a:avLst/>
              <a:gdLst>
                <a:gd name="T0" fmla="*/ 17 w 17"/>
                <a:gd name="T1" fmla="*/ 0 h 46"/>
                <a:gd name="T2" fmla="*/ 7 w 17"/>
                <a:gd name="T3" fmla="*/ 23 h 46"/>
                <a:gd name="T4" fmla="*/ 0 w 17"/>
                <a:gd name="T5" fmla="*/ 46 h 46"/>
                <a:gd name="T6" fmla="*/ 0 60000 65536"/>
                <a:gd name="T7" fmla="*/ 0 60000 65536"/>
                <a:gd name="T8" fmla="*/ 0 60000 65536"/>
                <a:gd name="T9" fmla="*/ 0 w 17"/>
                <a:gd name="T10" fmla="*/ 0 h 46"/>
                <a:gd name="T11" fmla="*/ 17 w 17"/>
                <a:gd name="T12" fmla="*/ 46 h 46"/>
              </a:gdLst>
              <a:ahLst/>
              <a:cxnLst>
                <a:cxn ang="T6">
                  <a:pos x="T0" y="T1"/>
                </a:cxn>
                <a:cxn ang="T7">
                  <a:pos x="T2" y="T3"/>
                </a:cxn>
                <a:cxn ang="T8">
                  <a:pos x="T4" y="T5"/>
                </a:cxn>
              </a:cxnLst>
              <a:rect l="T9" t="T10" r="T11" b="T12"/>
              <a:pathLst>
                <a:path w="17" h="46">
                  <a:moveTo>
                    <a:pt x="17" y="0"/>
                  </a:moveTo>
                  <a:lnTo>
                    <a:pt x="7" y="23"/>
                  </a:lnTo>
                  <a:lnTo>
                    <a:pt x="0" y="46"/>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55" name="Freeform 33"/>
            <p:cNvSpPr>
              <a:spLocks/>
            </p:cNvSpPr>
            <p:nvPr/>
          </p:nvSpPr>
          <p:spPr bwMode="auto">
            <a:xfrm>
              <a:off x="3573" y="971"/>
              <a:ext cx="56" cy="42"/>
            </a:xfrm>
            <a:custGeom>
              <a:avLst/>
              <a:gdLst>
                <a:gd name="T0" fmla="*/ 56 w 56"/>
                <a:gd name="T1" fmla="*/ 42 h 42"/>
                <a:gd name="T2" fmla="*/ 30 w 56"/>
                <a:gd name="T3" fmla="*/ 20 h 42"/>
                <a:gd name="T4" fmla="*/ 0 w 56"/>
                <a:gd name="T5" fmla="*/ 0 h 42"/>
                <a:gd name="T6" fmla="*/ 0 60000 65536"/>
                <a:gd name="T7" fmla="*/ 0 60000 65536"/>
                <a:gd name="T8" fmla="*/ 0 60000 65536"/>
                <a:gd name="T9" fmla="*/ 0 w 56"/>
                <a:gd name="T10" fmla="*/ 0 h 42"/>
                <a:gd name="T11" fmla="*/ 56 w 56"/>
                <a:gd name="T12" fmla="*/ 42 h 42"/>
              </a:gdLst>
              <a:ahLst/>
              <a:cxnLst>
                <a:cxn ang="T6">
                  <a:pos x="T0" y="T1"/>
                </a:cxn>
                <a:cxn ang="T7">
                  <a:pos x="T2" y="T3"/>
                </a:cxn>
                <a:cxn ang="T8">
                  <a:pos x="T4" y="T5"/>
                </a:cxn>
              </a:cxnLst>
              <a:rect l="T9" t="T10" r="T11" b="T12"/>
              <a:pathLst>
                <a:path w="56" h="42">
                  <a:moveTo>
                    <a:pt x="56" y="42"/>
                  </a:moveTo>
                  <a:lnTo>
                    <a:pt x="30" y="20"/>
                  </a:lnTo>
                  <a:lnTo>
                    <a:pt x="0" y="0"/>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56" name="Freeform 34"/>
            <p:cNvSpPr>
              <a:spLocks/>
            </p:cNvSpPr>
            <p:nvPr/>
          </p:nvSpPr>
          <p:spPr bwMode="auto">
            <a:xfrm>
              <a:off x="3133" y="1263"/>
              <a:ext cx="10" cy="44"/>
            </a:xfrm>
            <a:custGeom>
              <a:avLst/>
              <a:gdLst>
                <a:gd name="T0" fmla="*/ 0 w 10"/>
                <a:gd name="T1" fmla="*/ 0 h 44"/>
                <a:gd name="T2" fmla="*/ 4 w 10"/>
                <a:gd name="T3" fmla="*/ 23 h 44"/>
                <a:gd name="T4" fmla="*/ 10 w 10"/>
                <a:gd name="T5" fmla="*/ 44 h 44"/>
                <a:gd name="T6" fmla="*/ 0 60000 65536"/>
                <a:gd name="T7" fmla="*/ 0 60000 65536"/>
                <a:gd name="T8" fmla="*/ 0 60000 65536"/>
                <a:gd name="T9" fmla="*/ 0 w 10"/>
                <a:gd name="T10" fmla="*/ 0 h 44"/>
                <a:gd name="T11" fmla="*/ 10 w 10"/>
                <a:gd name="T12" fmla="*/ 44 h 44"/>
              </a:gdLst>
              <a:ahLst/>
              <a:cxnLst>
                <a:cxn ang="T6">
                  <a:pos x="T0" y="T1"/>
                </a:cxn>
                <a:cxn ang="T7">
                  <a:pos x="T2" y="T3"/>
                </a:cxn>
                <a:cxn ang="T8">
                  <a:pos x="T4" y="T5"/>
                </a:cxn>
              </a:cxnLst>
              <a:rect l="T9" t="T10" r="T11" b="T12"/>
              <a:pathLst>
                <a:path w="10" h="44">
                  <a:moveTo>
                    <a:pt x="0" y="0"/>
                  </a:moveTo>
                  <a:lnTo>
                    <a:pt x="4" y="23"/>
                  </a:lnTo>
                  <a:lnTo>
                    <a:pt x="10" y="44"/>
                  </a:lnTo>
                </a:path>
              </a:pathLst>
            </a:cu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57" name="Oval 35"/>
            <p:cNvSpPr>
              <a:spLocks noChangeArrowheads="1"/>
            </p:cNvSpPr>
            <p:nvPr/>
          </p:nvSpPr>
          <p:spPr bwMode="auto">
            <a:xfrm>
              <a:off x="3141" y="2058"/>
              <a:ext cx="309" cy="225"/>
            </a:xfrm>
            <a:prstGeom prst="ellipse">
              <a:avLst/>
            </a:pr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58" name="Oval 36"/>
            <p:cNvSpPr>
              <a:spLocks noChangeArrowheads="1"/>
            </p:cNvSpPr>
            <p:nvPr/>
          </p:nvSpPr>
          <p:spPr bwMode="auto">
            <a:xfrm>
              <a:off x="3043" y="2267"/>
              <a:ext cx="205" cy="149"/>
            </a:xfrm>
            <a:prstGeom prst="ellipse">
              <a:avLst/>
            </a:pr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sp>
          <p:nvSpPr>
            <p:cNvPr id="59" name="Oval 37"/>
            <p:cNvSpPr>
              <a:spLocks noChangeArrowheads="1"/>
            </p:cNvSpPr>
            <p:nvPr/>
          </p:nvSpPr>
          <p:spPr bwMode="auto">
            <a:xfrm>
              <a:off x="3000" y="2411"/>
              <a:ext cx="101" cy="74"/>
            </a:xfrm>
            <a:prstGeom prst="ellipse">
              <a:avLst/>
            </a:prstGeom>
            <a:grpFill/>
            <a:ln w="9525">
              <a:solidFill>
                <a:srgbClr val="000000"/>
              </a:solidFill>
              <a:round/>
              <a:headEnd/>
              <a:tailEnd/>
            </a:ln>
          </p:spPr>
          <p:txBody>
            <a:bodyPr/>
            <a:lstStyle/>
            <a:p>
              <a:pPr>
                <a:defRPr/>
              </a:pPr>
              <a:endParaRPr lang="en-US" dirty="0">
                <a:solidFill>
                  <a:prstClr val="black"/>
                </a:solidFill>
                <a:latin typeface="Arial" charset="0"/>
                <a:cs typeface="+mn-cs"/>
              </a:endParaRPr>
            </a:p>
          </p:txBody>
        </p:sp>
      </p:grpSp>
      <p:sp>
        <p:nvSpPr>
          <p:cNvPr id="15376" name="Rectangle 3"/>
          <p:cNvSpPr txBox="1">
            <a:spLocks noChangeArrowheads="1"/>
          </p:cNvSpPr>
          <p:nvPr/>
        </p:nvSpPr>
        <p:spPr bwMode="auto">
          <a:xfrm>
            <a:off x="4160838" y="1652588"/>
            <a:ext cx="3611562" cy="2690812"/>
          </a:xfrm>
          <a:prstGeom prst="rect">
            <a:avLst/>
          </a:prstGeom>
          <a:noFill/>
          <a:ln w="9525">
            <a:noFill/>
            <a:miter lim="800000"/>
            <a:headEnd/>
            <a:tailEnd/>
          </a:ln>
        </p:spPr>
        <p:txBody>
          <a:bodyPr lIns="91918" tIns="45961" rIns="91918" bIns="45961"/>
          <a:lstStyle/>
          <a:p>
            <a:pPr eaLnBrk="0" hangingPunct="0">
              <a:spcBef>
                <a:spcPct val="20000"/>
              </a:spcBef>
              <a:buClr>
                <a:srgbClr val="000099"/>
              </a:buClr>
              <a:buSzPct val="65000"/>
            </a:pPr>
            <a:r>
              <a:rPr lang="en-US" altLang="en-US" sz="1400" b="1" u="sng" dirty="0">
                <a:solidFill>
                  <a:srgbClr val="000000"/>
                </a:solidFill>
                <a:latin typeface="Verdana" pitchFamily="34" charset="0"/>
              </a:rPr>
              <a:t>Thoughts</a:t>
            </a:r>
            <a:br>
              <a:rPr lang="en-US" altLang="en-US" sz="1400" dirty="0">
                <a:solidFill>
                  <a:srgbClr val="000000"/>
                </a:solidFill>
                <a:latin typeface="Verdana" pitchFamily="34" charset="0"/>
              </a:rPr>
            </a:br>
            <a:r>
              <a:rPr lang="en-US" altLang="en-US" sz="1400" dirty="0">
                <a:solidFill>
                  <a:srgbClr val="000000"/>
                </a:solidFill>
                <a:latin typeface="Verdana" pitchFamily="34" charset="0"/>
              </a:rPr>
              <a:t>Your interpretations of the Activating Event; what you say to yourself</a:t>
            </a:r>
          </a:p>
          <a:p>
            <a:pPr eaLnBrk="0" hangingPunct="0">
              <a:spcBef>
                <a:spcPct val="20000"/>
              </a:spcBef>
              <a:buSzPct val="65000"/>
              <a:buFont typeface="Wingdings" pitchFamily="2" charset="2"/>
              <a:buChar char="q"/>
            </a:pPr>
            <a:r>
              <a:rPr lang="en-US" altLang="en-US" sz="1400" b="1" dirty="0">
                <a:solidFill>
                  <a:srgbClr val="000000"/>
                </a:solidFill>
                <a:latin typeface="Verdana" pitchFamily="34" charset="0"/>
              </a:rPr>
              <a:t>  Jumping to Conclusions</a:t>
            </a:r>
          </a:p>
          <a:p>
            <a:pPr eaLnBrk="0" hangingPunct="0">
              <a:spcBef>
                <a:spcPct val="20000"/>
              </a:spcBef>
              <a:buSzPct val="65000"/>
              <a:buFont typeface="Wingdings" pitchFamily="2" charset="2"/>
              <a:buChar char="q"/>
            </a:pPr>
            <a:r>
              <a:rPr lang="en-US" altLang="en-US" sz="1400" b="1" dirty="0">
                <a:solidFill>
                  <a:srgbClr val="000000"/>
                </a:solidFill>
                <a:latin typeface="Verdana" pitchFamily="34" charset="0"/>
              </a:rPr>
              <a:t>  Mind Reading</a:t>
            </a:r>
          </a:p>
          <a:p>
            <a:pPr eaLnBrk="0" hangingPunct="0">
              <a:spcBef>
                <a:spcPct val="20000"/>
              </a:spcBef>
              <a:buSzPct val="65000"/>
              <a:buFont typeface="Wingdings" pitchFamily="2" charset="2"/>
              <a:buChar char="q"/>
            </a:pPr>
            <a:r>
              <a:rPr lang="en-US" altLang="en-US" sz="1400" b="1" dirty="0">
                <a:solidFill>
                  <a:srgbClr val="000000"/>
                </a:solidFill>
                <a:latin typeface="Verdana" pitchFamily="34" charset="0"/>
              </a:rPr>
              <a:t>  Me, Me, Me</a:t>
            </a:r>
          </a:p>
          <a:p>
            <a:pPr eaLnBrk="0" hangingPunct="0">
              <a:spcBef>
                <a:spcPct val="20000"/>
              </a:spcBef>
              <a:buSzPct val="65000"/>
              <a:buFont typeface="Wingdings" pitchFamily="2" charset="2"/>
              <a:buChar char="q"/>
            </a:pPr>
            <a:r>
              <a:rPr lang="en-US" altLang="en-US" sz="1400" b="1" dirty="0">
                <a:solidFill>
                  <a:srgbClr val="000000"/>
                </a:solidFill>
                <a:latin typeface="Verdana" pitchFamily="34" charset="0"/>
              </a:rPr>
              <a:t>  Them, Them, Them</a:t>
            </a:r>
          </a:p>
          <a:p>
            <a:pPr eaLnBrk="0" hangingPunct="0">
              <a:spcBef>
                <a:spcPct val="20000"/>
              </a:spcBef>
              <a:buSzPct val="65000"/>
              <a:buFont typeface="Wingdings" pitchFamily="2" charset="2"/>
              <a:buChar char="q"/>
            </a:pPr>
            <a:r>
              <a:rPr lang="en-US" altLang="en-US" sz="1400" b="1" dirty="0">
                <a:solidFill>
                  <a:srgbClr val="000000"/>
                </a:solidFill>
                <a:latin typeface="Verdana" pitchFamily="34" charset="0"/>
              </a:rPr>
              <a:t>  Always, Always, Always</a:t>
            </a:r>
          </a:p>
          <a:p>
            <a:pPr eaLnBrk="0" hangingPunct="0">
              <a:spcBef>
                <a:spcPct val="20000"/>
              </a:spcBef>
              <a:buSzPct val="65000"/>
              <a:buFont typeface="Wingdings" pitchFamily="2" charset="2"/>
              <a:buChar char="q"/>
            </a:pPr>
            <a:r>
              <a:rPr lang="en-US" altLang="en-US" sz="1400" b="1" dirty="0">
                <a:solidFill>
                  <a:srgbClr val="000000"/>
                </a:solidFill>
                <a:latin typeface="Verdana" pitchFamily="34" charset="0"/>
              </a:rPr>
              <a:t>  Everything, Everything,     	Everything</a:t>
            </a:r>
          </a:p>
        </p:txBody>
      </p:sp>
      <p:sp>
        <p:nvSpPr>
          <p:cNvPr id="15362" name="Title 2"/>
          <p:cNvSpPr>
            <a:spLocks noGrp="1"/>
          </p:cNvSpPr>
          <p:nvPr>
            <p:ph type="title"/>
          </p:nvPr>
        </p:nvSpPr>
        <p:spPr/>
        <p:txBody>
          <a:bodyPr/>
          <a:lstStyle/>
          <a:p>
            <a:r>
              <a:rPr lang="en-US" altLang="en-US" dirty="0"/>
              <a:t>ATC Model </a:t>
            </a:r>
            <a:br>
              <a:rPr lang="en-US" altLang="en-US" dirty="0"/>
            </a:br>
            <a:r>
              <a:rPr lang="en-US" altLang="en-US" dirty="0"/>
              <a:t>and Thinking Traps</a:t>
            </a:r>
          </a:p>
        </p:txBody>
      </p:sp>
      <p:sp>
        <p:nvSpPr>
          <p:cNvPr id="3" name="Slide Number Placeholder 2"/>
          <p:cNvSpPr>
            <a:spLocks noGrp="1"/>
          </p:cNvSpPr>
          <p:nvPr>
            <p:ph type="sldNum" sz="quarter" idx="14"/>
          </p:nvPr>
        </p:nvSpPr>
        <p:spPr/>
        <p:txBody>
          <a:bodyPr/>
          <a:lstStyle/>
          <a:p>
            <a:pPr>
              <a:defRPr/>
            </a:pPr>
            <a:fld id="{82A6EA9B-C857-4026-8EA4-AB3B2F503182}" type="slidenum">
              <a:rPr lang="en-US" smtClean="0"/>
              <a:pPr>
                <a:defRPr/>
              </a:pPr>
              <a:t>61</a:t>
            </a:fld>
            <a:endParaRPr lang="en-US" dirty="0"/>
          </a:p>
        </p:txBody>
      </p:sp>
      <p:sp>
        <p:nvSpPr>
          <p:cNvPr id="15364" name="AutoShape 16"/>
          <p:cNvSpPr>
            <a:spLocks noChangeAspect="1" noChangeArrowheads="1" noTextEdit="1"/>
          </p:cNvSpPr>
          <p:nvPr/>
        </p:nvSpPr>
        <p:spPr bwMode="auto">
          <a:xfrm>
            <a:off x="4381500" y="1411288"/>
            <a:ext cx="3036888" cy="2724150"/>
          </a:xfrm>
          <a:prstGeom prst="rect">
            <a:avLst/>
          </a:prstGeom>
          <a:noFill/>
          <a:ln w="9525">
            <a:noFill/>
            <a:miter lim="800000"/>
            <a:headEnd/>
            <a:tailEnd/>
          </a:ln>
        </p:spPr>
        <p:txBody>
          <a:bodyPr lIns="91284" tIns="45642" rIns="91284" bIns="45642"/>
          <a:lstStyle/>
          <a:p>
            <a:endParaRPr lang="en-US" dirty="0"/>
          </a:p>
        </p:txBody>
      </p:sp>
      <p:sp>
        <p:nvSpPr>
          <p:cNvPr id="8" name="Rectangle 1026"/>
          <p:cNvSpPr>
            <a:spLocks noChangeArrowheads="1"/>
          </p:cNvSpPr>
          <p:nvPr/>
        </p:nvSpPr>
        <p:spPr bwMode="auto">
          <a:xfrm>
            <a:off x="4856163" y="5000625"/>
            <a:ext cx="2419350" cy="1212850"/>
          </a:xfrm>
          <a:prstGeom prst="rect">
            <a:avLst/>
          </a:prstGeom>
          <a:solidFill>
            <a:schemeClr val="bg1"/>
          </a:solidFill>
          <a:ln w="12700">
            <a:solidFill>
              <a:schemeClr val="tx1"/>
            </a:solidFill>
            <a:miter lim="800000"/>
            <a:headEnd/>
            <a:tailEnd/>
          </a:ln>
          <a:effectLst>
            <a:outerShdw dist="107763" dir="2700000" algn="ctr" rotWithShape="0">
              <a:schemeClr val="tx1">
                <a:lumMod val="65000"/>
                <a:lumOff val="35000"/>
              </a:schemeClr>
            </a:outerShdw>
          </a:effectLst>
        </p:spPr>
        <p:txBody>
          <a:bodyPr wrap="none" lIns="91918" tIns="45961" rIns="91918" bIns="45961" anchor="ctr"/>
          <a:lstStyle/>
          <a:p>
            <a:pPr eaLnBrk="0" hangingPunct="0">
              <a:spcAft>
                <a:spcPct val="96000"/>
              </a:spcAft>
              <a:defRPr/>
            </a:pPr>
            <a:endParaRPr lang="en-US" dirty="0">
              <a:solidFill>
                <a:prstClr val="black"/>
              </a:solidFill>
              <a:latin typeface="Garamond" pitchFamily="18" charset="0"/>
              <a:cs typeface="+mn-cs"/>
            </a:endParaRPr>
          </a:p>
        </p:txBody>
      </p:sp>
      <p:sp>
        <p:nvSpPr>
          <p:cNvPr id="15367" name="Freeform 1034"/>
          <p:cNvSpPr>
            <a:spLocks/>
          </p:cNvSpPr>
          <p:nvPr/>
        </p:nvSpPr>
        <p:spPr bwMode="auto">
          <a:xfrm>
            <a:off x="7685088" y="4051300"/>
            <a:ext cx="904875" cy="2003425"/>
          </a:xfrm>
          <a:custGeom>
            <a:avLst/>
            <a:gdLst>
              <a:gd name="T0" fmla="*/ 2147483647 w 570"/>
              <a:gd name="T1" fmla="*/ 2147483647 h 1447"/>
              <a:gd name="T2" fmla="*/ 2147483647 w 570"/>
              <a:gd name="T3" fmla="*/ 2147483647 h 1447"/>
              <a:gd name="T4" fmla="*/ 2147483647 w 570"/>
              <a:gd name="T5" fmla="*/ 2147483647 h 1447"/>
              <a:gd name="T6" fmla="*/ 2147483647 w 570"/>
              <a:gd name="T7" fmla="*/ 2147483647 h 1447"/>
              <a:gd name="T8" fmla="*/ 2147483647 w 570"/>
              <a:gd name="T9" fmla="*/ 2147483647 h 1447"/>
              <a:gd name="T10" fmla="*/ 2147483647 w 570"/>
              <a:gd name="T11" fmla="*/ 2147483647 h 1447"/>
              <a:gd name="T12" fmla="*/ 2147483647 w 570"/>
              <a:gd name="T13" fmla="*/ 2147483647 h 1447"/>
              <a:gd name="T14" fmla="*/ 2147483647 w 570"/>
              <a:gd name="T15" fmla="*/ 2147483647 h 1447"/>
              <a:gd name="T16" fmla="*/ 2147483647 w 570"/>
              <a:gd name="T17" fmla="*/ 2147483647 h 1447"/>
              <a:gd name="T18" fmla="*/ 2147483647 w 570"/>
              <a:gd name="T19" fmla="*/ 2147483647 h 1447"/>
              <a:gd name="T20" fmla="*/ 2147483647 w 570"/>
              <a:gd name="T21" fmla="*/ 2147483647 h 1447"/>
              <a:gd name="T22" fmla="*/ 2147483647 w 570"/>
              <a:gd name="T23" fmla="*/ 2147483647 h 1447"/>
              <a:gd name="T24" fmla="*/ 2147483647 w 570"/>
              <a:gd name="T25" fmla="*/ 2147483647 h 1447"/>
              <a:gd name="T26" fmla="*/ 2147483647 w 570"/>
              <a:gd name="T27" fmla="*/ 2147483647 h 1447"/>
              <a:gd name="T28" fmla="*/ 2147483647 w 570"/>
              <a:gd name="T29" fmla="*/ 2147483647 h 1447"/>
              <a:gd name="T30" fmla="*/ 2147483647 w 570"/>
              <a:gd name="T31" fmla="*/ 2147483647 h 1447"/>
              <a:gd name="T32" fmla="*/ 2147483647 w 570"/>
              <a:gd name="T33" fmla="*/ 2147483647 h 1447"/>
              <a:gd name="T34" fmla="*/ 0 w 570"/>
              <a:gd name="T35" fmla="*/ 2147483647 h 1447"/>
              <a:gd name="T36" fmla="*/ 2147483647 w 570"/>
              <a:gd name="T37" fmla="*/ 2147483647 h 1447"/>
              <a:gd name="T38" fmla="*/ 2147483647 w 570"/>
              <a:gd name="T39" fmla="*/ 2147483647 h 1447"/>
              <a:gd name="T40" fmla="*/ 2147483647 w 570"/>
              <a:gd name="T41" fmla="*/ 2147483647 h 1447"/>
              <a:gd name="T42" fmla="*/ 2147483647 w 570"/>
              <a:gd name="T43" fmla="*/ 2147483647 h 1447"/>
              <a:gd name="T44" fmla="*/ 2147483647 w 570"/>
              <a:gd name="T45" fmla="*/ 2147483647 h 1447"/>
              <a:gd name="T46" fmla="*/ 2147483647 w 570"/>
              <a:gd name="T47" fmla="*/ 2147483647 h 1447"/>
              <a:gd name="T48" fmla="*/ 2147483647 w 570"/>
              <a:gd name="T49" fmla="*/ 2147483647 h 1447"/>
              <a:gd name="T50" fmla="*/ 2147483647 w 570"/>
              <a:gd name="T51" fmla="*/ 2147483647 h 1447"/>
              <a:gd name="T52" fmla="*/ 2147483647 w 570"/>
              <a:gd name="T53" fmla="*/ 2147483647 h 1447"/>
              <a:gd name="T54" fmla="*/ 2147483647 w 570"/>
              <a:gd name="T55" fmla="*/ 2147483647 h 1447"/>
              <a:gd name="T56" fmla="*/ 2147483647 w 570"/>
              <a:gd name="T57" fmla="*/ 2147483647 h 1447"/>
              <a:gd name="T58" fmla="*/ 2147483647 w 570"/>
              <a:gd name="T59" fmla="*/ 2147483647 h 1447"/>
              <a:gd name="T60" fmla="*/ 2147483647 w 570"/>
              <a:gd name="T61" fmla="*/ 2147483647 h 1447"/>
              <a:gd name="T62" fmla="*/ 0 w 570"/>
              <a:gd name="T63" fmla="*/ 2147483647 h 14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0"/>
              <a:gd name="T97" fmla="*/ 0 h 1447"/>
              <a:gd name="T98" fmla="*/ 570 w 570"/>
              <a:gd name="T99" fmla="*/ 1447 h 14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0" h="1447">
                <a:moveTo>
                  <a:pt x="0" y="0"/>
                </a:moveTo>
                <a:lnTo>
                  <a:pt x="59" y="2"/>
                </a:lnTo>
                <a:lnTo>
                  <a:pt x="116" y="10"/>
                </a:lnTo>
                <a:lnTo>
                  <a:pt x="169" y="24"/>
                </a:lnTo>
                <a:lnTo>
                  <a:pt x="222" y="42"/>
                </a:lnTo>
                <a:lnTo>
                  <a:pt x="272" y="63"/>
                </a:lnTo>
                <a:lnTo>
                  <a:pt x="319" y="89"/>
                </a:lnTo>
                <a:lnTo>
                  <a:pt x="363" y="118"/>
                </a:lnTo>
                <a:lnTo>
                  <a:pt x="403" y="152"/>
                </a:lnTo>
                <a:lnTo>
                  <a:pt x="441" y="187"/>
                </a:lnTo>
                <a:lnTo>
                  <a:pt x="473" y="227"/>
                </a:lnTo>
                <a:lnTo>
                  <a:pt x="502" y="270"/>
                </a:lnTo>
                <a:lnTo>
                  <a:pt x="526" y="315"/>
                </a:lnTo>
                <a:lnTo>
                  <a:pt x="545" y="362"/>
                </a:lnTo>
                <a:lnTo>
                  <a:pt x="559" y="412"/>
                </a:lnTo>
                <a:lnTo>
                  <a:pt x="566" y="463"/>
                </a:lnTo>
                <a:lnTo>
                  <a:pt x="570" y="516"/>
                </a:lnTo>
                <a:lnTo>
                  <a:pt x="570" y="811"/>
                </a:lnTo>
                <a:lnTo>
                  <a:pt x="568" y="853"/>
                </a:lnTo>
                <a:lnTo>
                  <a:pt x="563" y="892"/>
                </a:lnTo>
                <a:lnTo>
                  <a:pt x="555" y="931"/>
                </a:lnTo>
                <a:lnTo>
                  <a:pt x="544" y="971"/>
                </a:lnTo>
                <a:lnTo>
                  <a:pt x="528" y="1008"/>
                </a:lnTo>
                <a:lnTo>
                  <a:pt x="509" y="1043"/>
                </a:lnTo>
                <a:lnTo>
                  <a:pt x="488" y="1077"/>
                </a:lnTo>
                <a:lnTo>
                  <a:pt x="466" y="1110"/>
                </a:lnTo>
                <a:lnTo>
                  <a:pt x="439" y="1142"/>
                </a:lnTo>
                <a:lnTo>
                  <a:pt x="411" y="1171"/>
                </a:lnTo>
                <a:lnTo>
                  <a:pt x="380" y="1199"/>
                </a:lnTo>
                <a:lnTo>
                  <a:pt x="346" y="1223"/>
                </a:lnTo>
                <a:lnTo>
                  <a:pt x="310" y="1246"/>
                </a:lnTo>
                <a:lnTo>
                  <a:pt x="272" y="1266"/>
                </a:lnTo>
                <a:lnTo>
                  <a:pt x="232" y="1284"/>
                </a:lnTo>
                <a:lnTo>
                  <a:pt x="190" y="1299"/>
                </a:lnTo>
                <a:lnTo>
                  <a:pt x="190" y="1447"/>
                </a:lnTo>
                <a:lnTo>
                  <a:pt x="0" y="1181"/>
                </a:lnTo>
                <a:lnTo>
                  <a:pt x="190" y="856"/>
                </a:lnTo>
                <a:lnTo>
                  <a:pt x="190" y="1004"/>
                </a:lnTo>
                <a:lnTo>
                  <a:pt x="253" y="980"/>
                </a:lnTo>
                <a:lnTo>
                  <a:pt x="310" y="951"/>
                </a:lnTo>
                <a:lnTo>
                  <a:pt x="365" y="914"/>
                </a:lnTo>
                <a:lnTo>
                  <a:pt x="412" y="872"/>
                </a:lnTo>
                <a:lnTo>
                  <a:pt x="456" y="827"/>
                </a:lnTo>
                <a:lnTo>
                  <a:pt x="492" y="776"/>
                </a:lnTo>
                <a:lnTo>
                  <a:pt x="523" y="723"/>
                </a:lnTo>
                <a:lnTo>
                  <a:pt x="534" y="693"/>
                </a:lnTo>
                <a:lnTo>
                  <a:pt x="545" y="664"/>
                </a:lnTo>
                <a:lnTo>
                  <a:pt x="530" y="624"/>
                </a:lnTo>
                <a:lnTo>
                  <a:pt x="511" y="585"/>
                </a:lnTo>
                <a:lnTo>
                  <a:pt x="490" y="549"/>
                </a:lnTo>
                <a:lnTo>
                  <a:pt x="466" y="514"/>
                </a:lnTo>
                <a:lnTo>
                  <a:pt x="437" y="481"/>
                </a:lnTo>
                <a:lnTo>
                  <a:pt x="409" y="451"/>
                </a:lnTo>
                <a:lnTo>
                  <a:pt x="374" y="423"/>
                </a:lnTo>
                <a:lnTo>
                  <a:pt x="340" y="398"/>
                </a:lnTo>
                <a:lnTo>
                  <a:pt x="304" y="374"/>
                </a:lnTo>
                <a:lnTo>
                  <a:pt x="264" y="355"/>
                </a:lnTo>
                <a:lnTo>
                  <a:pt x="224" y="337"/>
                </a:lnTo>
                <a:lnTo>
                  <a:pt x="182" y="323"/>
                </a:lnTo>
                <a:lnTo>
                  <a:pt x="139" y="311"/>
                </a:lnTo>
                <a:lnTo>
                  <a:pt x="93" y="303"/>
                </a:lnTo>
                <a:lnTo>
                  <a:pt x="48" y="298"/>
                </a:lnTo>
                <a:lnTo>
                  <a:pt x="0" y="296"/>
                </a:lnTo>
                <a:lnTo>
                  <a:pt x="0" y="0"/>
                </a:lnTo>
                <a:close/>
              </a:path>
            </a:pathLst>
          </a:custGeom>
          <a:solidFill>
            <a:srgbClr val="808080"/>
          </a:solidFill>
          <a:ln w="9525">
            <a:noFill/>
            <a:round/>
            <a:headEnd/>
            <a:tailEnd/>
          </a:ln>
        </p:spPr>
        <p:txBody>
          <a:bodyPr lIns="91284" tIns="45642" rIns="91284" bIns="45642"/>
          <a:lstStyle/>
          <a:p>
            <a:endParaRPr lang="en-US" dirty="0"/>
          </a:p>
        </p:txBody>
      </p:sp>
      <p:sp>
        <p:nvSpPr>
          <p:cNvPr id="15368" name="Freeform 1035"/>
          <p:cNvSpPr>
            <a:spLocks/>
          </p:cNvSpPr>
          <p:nvPr/>
        </p:nvSpPr>
        <p:spPr bwMode="auto">
          <a:xfrm>
            <a:off x="7686675" y="4033838"/>
            <a:ext cx="904875" cy="2001837"/>
          </a:xfrm>
          <a:custGeom>
            <a:avLst/>
            <a:gdLst>
              <a:gd name="T0" fmla="*/ 2147483647 w 570"/>
              <a:gd name="T1" fmla="*/ 2147483647 h 1446"/>
              <a:gd name="T2" fmla="*/ 2147483647 w 570"/>
              <a:gd name="T3" fmla="*/ 2147483647 h 1446"/>
              <a:gd name="T4" fmla="*/ 2147483647 w 570"/>
              <a:gd name="T5" fmla="*/ 2147483647 h 1446"/>
              <a:gd name="T6" fmla="*/ 2147483647 w 570"/>
              <a:gd name="T7" fmla="*/ 2147483647 h 1446"/>
              <a:gd name="T8" fmla="*/ 2147483647 w 570"/>
              <a:gd name="T9" fmla="*/ 2147483647 h 1446"/>
              <a:gd name="T10" fmla="*/ 2147483647 w 570"/>
              <a:gd name="T11" fmla="*/ 2147483647 h 1446"/>
              <a:gd name="T12" fmla="*/ 2147483647 w 570"/>
              <a:gd name="T13" fmla="*/ 2147483647 h 1446"/>
              <a:gd name="T14" fmla="*/ 2147483647 w 570"/>
              <a:gd name="T15" fmla="*/ 2147483647 h 1446"/>
              <a:gd name="T16" fmla="*/ 2147483647 w 570"/>
              <a:gd name="T17" fmla="*/ 2147483647 h 1446"/>
              <a:gd name="T18" fmla="*/ 2147483647 w 570"/>
              <a:gd name="T19" fmla="*/ 2147483647 h 1446"/>
              <a:gd name="T20" fmla="*/ 2147483647 w 570"/>
              <a:gd name="T21" fmla="*/ 2147483647 h 1446"/>
              <a:gd name="T22" fmla="*/ 2147483647 w 570"/>
              <a:gd name="T23" fmla="*/ 2147483647 h 1446"/>
              <a:gd name="T24" fmla="*/ 2147483647 w 570"/>
              <a:gd name="T25" fmla="*/ 2147483647 h 1446"/>
              <a:gd name="T26" fmla="*/ 2147483647 w 570"/>
              <a:gd name="T27" fmla="*/ 2147483647 h 1446"/>
              <a:gd name="T28" fmla="*/ 2147483647 w 570"/>
              <a:gd name="T29" fmla="*/ 2147483647 h 1446"/>
              <a:gd name="T30" fmla="*/ 2147483647 w 570"/>
              <a:gd name="T31" fmla="*/ 2147483647 h 1446"/>
              <a:gd name="T32" fmla="*/ 2147483647 w 570"/>
              <a:gd name="T33" fmla="*/ 2147483647 h 1446"/>
              <a:gd name="T34" fmla="*/ 0 w 570"/>
              <a:gd name="T35" fmla="*/ 2147483647 h 1446"/>
              <a:gd name="T36" fmla="*/ 2147483647 w 570"/>
              <a:gd name="T37" fmla="*/ 2147483647 h 1446"/>
              <a:gd name="T38" fmla="*/ 2147483647 w 570"/>
              <a:gd name="T39" fmla="*/ 2147483647 h 1446"/>
              <a:gd name="T40" fmla="*/ 2147483647 w 570"/>
              <a:gd name="T41" fmla="*/ 2147483647 h 1446"/>
              <a:gd name="T42" fmla="*/ 2147483647 w 570"/>
              <a:gd name="T43" fmla="*/ 2147483647 h 1446"/>
              <a:gd name="T44" fmla="*/ 2147483647 w 570"/>
              <a:gd name="T45" fmla="*/ 2147483647 h 1446"/>
              <a:gd name="T46" fmla="*/ 2147483647 w 570"/>
              <a:gd name="T47" fmla="*/ 2147483647 h 1446"/>
              <a:gd name="T48" fmla="*/ 2147483647 w 570"/>
              <a:gd name="T49" fmla="*/ 2147483647 h 1446"/>
              <a:gd name="T50" fmla="*/ 2147483647 w 570"/>
              <a:gd name="T51" fmla="*/ 2147483647 h 1446"/>
              <a:gd name="T52" fmla="*/ 2147483647 w 570"/>
              <a:gd name="T53" fmla="*/ 2147483647 h 1446"/>
              <a:gd name="T54" fmla="*/ 2147483647 w 570"/>
              <a:gd name="T55" fmla="*/ 2147483647 h 1446"/>
              <a:gd name="T56" fmla="*/ 2147483647 w 570"/>
              <a:gd name="T57" fmla="*/ 2147483647 h 1446"/>
              <a:gd name="T58" fmla="*/ 2147483647 w 570"/>
              <a:gd name="T59" fmla="*/ 2147483647 h 1446"/>
              <a:gd name="T60" fmla="*/ 2147483647 w 570"/>
              <a:gd name="T61" fmla="*/ 2147483647 h 1446"/>
              <a:gd name="T62" fmla="*/ 0 w 570"/>
              <a:gd name="T63" fmla="*/ 2147483647 h 14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0"/>
              <a:gd name="T97" fmla="*/ 0 h 1446"/>
              <a:gd name="T98" fmla="*/ 570 w 570"/>
              <a:gd name="T99" fmla="*/ 1446 h 14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0" h="1446">
                <a:moveTo>
                  <a:pt x="0" y="0"/>
                </a:moveTo>
                <a:lnTo>
                  <a:pt x="59" y="2"/>
                </a:lnTo>
                <a:lnTo>
                  <a:pt x="114" y="9"/>
                </a:lnTo>
                <a:lnTo>
                  <a:pt x="169" y="23"/>
                </a:lnTo>
                <a:lnTo>
                  <a:pt x="222" y="41"/>
                </a:lnTo>
                <a:lnTo>
                  <a:pt x="272" y="63"/>
                </a:lnTo>
                <a:lnTo>
                  <a:pt x="317" y="88"/>
                </a:lnTo>
                <a:lnTo>
                  <a:pt x="363" y="118"/>
                </a:lnTo>
                <a:lnTo>
                  <a:pt x="403" y="151"/>
                </a:lnTo>
                <a:lnTo>
                  <a:pt x="439" y="187"/>
                </a:lnTo>
                <a:lnTo>
                  <a:pt x="473" y="226"/>
                </a:lnTo>
                <a:lnTo>
                  <a:pt x="502" y="269"/>
                </a:lnTo>
                <a:lnTo>
                  <a:pt x="524" y="315"/>
                </a:lnTo>
                <a:lnTo>
                  <a:pt x="543" y="362"/>
                </a:lnTo>
                <a:lnTo>
                  <a:pt x="559" y="411"/>
                </a:lnTo>
                <a:lnTo>
                  <a:pt x="566" y="462"/>
                </a:lnTo>
                <a:lnTo>
                  <a:pt x="570" y="515"/>
                </a:lnTo>
                <a:lnTo>
                  <a:pt x="570" y="810"/>
                </a:lnTo>
                <a:lnTo>
                  <a:pt x="568" y="852"/>
                </a:lnTo>
                <a:lnTo>
                  <a:pt x="562" y="891"/>
                </a:lnTo>
                <a:lnTo>
                  <a:pt x="555" y="930"/>
                </a:lnTo>
                <a:lnTo>
                  <a:pt x="543" y="968"/>
                </a:lnTo>
                <a:lnTo>
                  <a:pt x="528" y="1005"/>
                </a:lnTo>
                <a:lnTo>
                  <a:pt x="509" y="1043"/>
                </a:lnTo>
                <a:lnTo>
                  <a:pt x="488" y="1076"/>
                </a:lnTo>
                <a:lnTo>
                  <a:pt x="465" y="1110"/>
                </a:lnTo>
                <a:lnTo>
                  <a:pt x="439" y="1141"/>
                </a:lnTo>
                <a:lnTo>
                  <a:pt x="410" y="1171"/>
                </a:lnTo>
                <a:lnTo>
                  <a:pt x="378" y="1196"/>
                </a:lnTo>
                <a:lnTo>
                  <a:pt x="344" y="1222"/>
                </a:lnTo>
                <a:lnTo>
                  <a:pt x="310" y="1245"/>
                </a:lnTo>
                <a:lnTo>
                  <a:pt x="272" y="1265"/>
                </a:lnTo>
                <a:lnTo>
                  <a:pt x="232" y="1283"/>
                </a:lnTo>
                <a:lnTo>
                  <a:pt x="190" y="1299"/>
                </a:lnTo>
                <a:lnTo>
                  <a:pt x="190" y="1446"/>
                </a:lnTo>
                <a:lnTo>
                  <a:pt x="0" y="1180"/>
                </a:lnTo>
                <a:lnTo>
                  <a:pt x="190" y="856"/>
                </a:lnTo>
                <a:lnTo>
                  <a:pt x="190" y="1003"/>
                </a:lnTo>
                <a:lnTo>
                  <a:pt x="253" y="980"/>
                </a:lnTo>
                <a:lnTo>
                  <a:pt x="310" y="950"/>
                </a:lnTo>
                <a:lnTo>
                  <a:pt x="365" y="913"/>
                </a:lnTo>
                <a:lnTo>
                  <a:pt x="412" y="871"/>
                </a:lnTo>
                <a:lnTo>
                  <a:pt x="456" y="826"/>
                </a:lnTo>
                <a:lnTo>
                  <a:pt x="492" y="775"/>
                </a:lnTo>
                <a:lnTo>
                  <a:pt x="522" y="722"/>
                </a:lnTo>
                <a:lnTo>
                  <a:pt x="534" y="692"/>
                </a:lnTo>
                <a:lnTo>
                  <a:pt x="545" y="663"/>
                </a:lnTo>
                <a:lnTo>
                  <a:pt x="530" y="623"/>
                </a:lnTo>
                <a:lnTo>
                  <a:pt x="511" y="584"/>
                </a:lnTo>
                <a:lnTo>
                  <a:pt x="490" y="549"/>
                </a:lnTo>
                <a:lnTo>
                  <a:pt x="465" y="513"/>
                </a:lnTo>
                <a:lnTo>
                  <a:pt x="437" y="480"/>
                </a:lnTo>
                <a:lnTo>
                  <a:pt x="407" y="450"/>
                </a:lnTo>
                <a:lnTo>
                  <a:pt x="374" y="423"/>
                </a:lnTo>
                <a:lnTo>
                  <a:pt x="340" y="397"/>
                </a:lnTo>
                <a:lnTo>
                  <a:pt x="302" y="374"/>
                </a:lnTo>
                <a:lnTo>
                  <a:pt x="264" y="354"/>
                </a:lnTo>
                <a:lnTo>
                  <a:pt x="222" y="336"/>
                </a:lnTo>
                <a:lnTo>
                  <a:pt x="180" y="322"/>
                </a:lnTo>
                <a:lnTo>
                  <a:pt x="137" y="311"/>
                </a:lnTo>
                <a:lnTo>
                  <a:pt x="93" y="303"/>
                </a:lnTo>
                <a:lnTo>
                  <a:pt x="47" y="297"/>
                </a:lnTo>
                <a:lnTo>
                  <a:pt x="0" y="295"/>
                </a:lnTo>
                <a:lnTo>
                  <a:pt x="0" y="0"/>
                </a:lnTo>
                <a:close/>
              </a:path>
            </a:pathLst>
          </a:custGeom>
          <a:solidFill>
            <a:schemeClr val="bg1"/>
          </a:solidFill>
          <a:ln w="9525">
            <a:solidFill>
              <a:schemeClr val="tx1"/>
            </a:solidFill>
            <a:round/>
            <a:headEnd/>
            <a:tailEnd/>
          </a:ln>
        </p:spPr>
        <p:txBody>
          <a:bodyPr lIns="91284" tIns="45642" rIns="91284" bIns="45642"/>
          <a:lstStyle/>
          <a:p>
            <a:endParaRPr lang="en-US" dirty="0"/>
          </a:p>
        </p:txBody>
      </p:sp>
      <p:sp>
        <p:nvSpPr>
          <p:cNvPr id="15369" name="Freeform 1036"/>
          <p:cNvSpPr>
            <a:spLocks/>
          </p:cNvSpPr>
          <p:nvPr/>
        </p:nvSpPr>
        <p:spPr bwMode="auto">
          <a:xfrm>
            <a:off x="7666038" y="4032250"/>
            <a:ext cx="904875" cy="1033463"/>
          </a:xfrm>
          <a:custGeom>
            <a:avLst/>
            <a:gdLst>
              <a:gd name="T0" fmla="*/ 0 w 570"/>
              <a:gd name="T1" fmla="*/ 0 h 810"/>
              <a:gd name="T2" fmla="*/ 2147483647 w 570"/>
              <a:gd name="T3" fmla="*/ 2147483647 h 810"/>
              <a:gd name="T4" fmla="*/ 2147483647 w 570"/>
              <a:gd name="T5" fmla="*/ 2147483647 h 810"/>
              <a:gd name="T6" fmla="*/ 2147483647 w 570"/>
              <a:gd name="T7" fmla="*/ 2147483647 h 810"/>
              <a:gd name="T8" fmla="*/ 2147483647 w 570"/>
              <a:gd name="T9" fmla="*/ 2147483647 h 810"/>
              <a:gd name="T10" fmla="*/ 2147483647 w 570"/>
              <a:gd name="T11" fmla="*/ 2147483647 h 810"/>
              <a:gd name="T12" fmla="*/ 2147483647 w 570"/>
              <a:gd name="T13" fmla="*/ 2147483647 h 810"/>
              <a:gd name="T14" fmla="*/ 2147483647 w 570"/>
              <a:gd name="T15" fmla="*/ 2147483647 h 810"/>
              <a:gd name="T16" fmla="*/ 2147483647 w 570"/>
              <a:gd name="T17" fmla="*/ 2147483647 h 810"/>
              <a:gd name="T18" fmla="*/ 2147483647 w 570"/>
              <a:gd name="T19" fmla="*/ 2147483647 h 810"/>
              <a:gd name="T20" fmla="*/ 2147483647 w 570"/>
              <a:gd name="T21" fmla="*/ 2147483647 h 810"/>
              <a:gd name="T22" fmla="*/ 2147483647 w 570"/>
              <a:gd name="T23" fmla="*/ 2147483647 h 810"/>
              <a:gd name="T24" fmla="*/ 2147483647 w 570"/>
              <a:gd name="T25" fmla="*/ 2147483647 h 810"/>
              <a:gd name="T26" fmla="*/ 2147483647 w 570"/>
              <a:gd name="T27" fmla="*/ 2147483647 h 810"/>
              <a:gd name="T28" fmla="*/ 2147483647 w 570"/>
              <a:gd name="T29" fmla="*/ 2147483647 h 810"/>
              <a:gd name="T30" fmla="*/ 2147483647 w 570"/>
              <a:gd name="T31" fmla="*/ 2147483647 h 810"/>
              <a:gd name="T32" fmla="*/ 2147483647 w 570"/>
              <a:gd name="T33" fmla="*/ 2147483647 h 810"/>
              <a:gd name="T34" fmla="*/ 2147483647 w 570"/>
              <a:gd name="T35" fmla="*/ 2147483647 h 810"/>
              <a:gd name="T36" fmla="*/ 2147483647 w 570"/>
              <a:gd name="T37" fmla="*/ 2147483647 h 810"/>
              <a:gd name="T38" fmla="*/ 2147483647 w 570"/>
              <a:gd name="T39" fmla="*/ 2147483647 h 810"/>
              <a:gd name="T40" fmla="*/ 2147483647 w 570"/>
              <a:gd name="T41" fmla="*/ 2147483647 h 810"/>
              <a:gd name="T42" fmla="*/ 2147483647 w 570"/>
              <a:gd name="T43" fmla="*/ 2147483647 h 810"/>
              <a:gd name="T44" fmla="*/ 2147483647 w 570"/>
              <a:gd name="T45" fmla="*/ 2147483647 h 810"/>
              <a:gd name="T46" fmla="*/ 2147483647 w 570"/>
              <a:gd name="T47" fmla="*/ 2147483647 h 810"/>
              <a:gd name="T48" fmla="*/ 2147483647 w 570"/>
              <a:gd name="T49" fmla="*/ 2147483647 h 810"/>
              <a:gd name="T50" fmla="*/ 2147483647 w 570"/>
              <a:gd name="T51" fmla="*/ 2147483647 h 810"/>
              <a:gd name="T52" fmla="*/ 2147483647 w 570"/>
              <a:gd name="T53" fmla="*/ 2147483647 h 810"/>
              <a:gd name="T54" fmla="*/ 2147483647 w 570"/>
              <a:gd name="T55" fmla="*/ 2147483647 h 810"/>
              <a:gd name="T56" fmla="*/ 2147483647 w 570"/>
              <a:gd name="T57" fmla="*/ 2147483647 h 810"/>
              <a:gd name="T58" fmla="*/ 2147483647 w 570"/>
              <a:gd name="T59" fmla="*/ 2147483647 h 810"/>
              <a:gd name="T60" fmla="*/ 2147483647 w 570"/>
              <a:gd name="T61" fmla="*/ 2147483647 h 810"/>
              <a:gd name="T62" fmla="*/ 2147483647 w 570"/>
              <a:gd name="T63" fmla="*/ 2147483647 h 810"/>
              <a:gd name="T64" fmla="*/ 2147483647 w 570"/>
              <a:gd name="T65" fmla="*/ 2147483647 h 810"/>
              <a:gd name="T66" fmla="*/ 0 w 570"/>
              <a:gd name="T67" fmla="*/ 2147483647 h 810"/>
              <a:gd name="T68" fmla="*/ 0 w 570"/>
              <a:gd name="T69" fmla="*/ 0 h 8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0"/>
              <a:gd name="T106" fmla="*/ 0 h 810"/>
              <a:gd name="T107" fmla="*/ 570 w 570"/>
              <a:gd name="T108" fmla="*/ 810 h 8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0" h="810">
                <a:moveTo>
                  <a:pt x="0" y="0"/>
                </a:moveTo>
                <a:lnTo>
                  <a:pt x="59" y="2"/>
                </a:lnTo>
                <a:lnTo>
                  <a:pt x="114" y="9"/>
                </a:lnTo>
                <a:lnTo>
                  <a:pt x="169" y="23"/>
                </a:lnTo>
                <a:lnTo>
                  <a:pt x="222" y="41"/>
                </a:lnTo>
                <a:lnTo>
                  <a:pt x="272" y="63"/>
                </a:lnTo>
                <a:lnTo>
                  <a:pt x="317" y="88"/>
                </a:lnTo>
                <a:lnTo>
                  <a:pt x="363" y="118"/>
                </a:lnTo>
                <a:lnTo>
                  <a:pt x="403" y="151"/>
                </a:lnTo>
                <a:lnTo>
                  <a:pt x="439" y="187"/>
                </a:lnTo>
                <a:lnTo>
                  <a:pt x="473" y="226"/>
                </a:lnTo>
                <a:lnTo>
                  <a:pt x="502" y="269"/>
                </a:lnTo>
                <a:lnTo>
                  <a:pt x="524" y="315"/>
                </a:lnTo>
                <a:lnTo>
                  <a:pt x="543" y="362"/>
                </a:lnTo>
                <a:lnTo>
                  <a:pt x="559" y="411"/>
                </a:lnTo>
                <a:lnTo>
                  <a:pt x="566" y="462"/>
                </a:lnTo>
                <a:lnTo>
                  <a:pt x="570" y="515"/>
                </a:lnTo>
                <a:lnTo>
                  <a:pt x="570" y="810"/>
                </a:lnTo>
                <a:lnTo>
                  <a:pt x="566" y="757"/>
                </a:lnTo>
                <a:lnTo>
                  <a:pt x="559" y="706"/>
                </a:lnTo>
                <a:lnTo>
                  <a:pt x="543" y="657"/>
                </a:lnTo>
                <a:lnTo>
                  <a:pt x="524" y="610"/>
                </a:lnTo>
                <a:lnTo>
                  <a:pt x="502" y="564"/>
                </a:lnTo>
                <a:lnTo>
                  <a:pt x="473" y="521"/>
                </a:lnTo>
                <a:lnTo>
                  <a:pt x="439" y="482"/>
                </a:lnTo>
                <a:lnTo>
                  <a:pt x="403" y="446"/>
                </a:lnTo>
                <a:lnTo>
                  <a:pt x="363" y="413"/>
                </a:lnTo>
                <a:lnTo>
                  <a:pt x="317" y="383"/>
                </a:lnTo>
                <a:lnTo>
                  <a:pt x="272" y="358"/>
                </a:lnTo>
                <a:lnTo>
                  <a:pt x="222" y="336"/>
                </a:lnTo>
                <a:lnTo>
                  <a:pt x="169" y="318"/>
                </a:lnTo>
                <a:lnTo>
                  <a:pt x="114" y="305"/>
                </a:lnTo>
                <a:lnTo>
                  <a:pt x="59" y="297"/>
                </a:lnTo>
                <a:lnTo>
                  <a:pt x="0" y="295"/>
                </a:lnTo>
                <a:lnTo>
                  <a:pt x="0" y="0"/>
                </a:lnTo>
                <a:close/>
              </a:path>
            </a:pathLst>
          </a:custGeom>
          <a:solidFill>
            <a:schemeClr val="bg1"/>
          </a:solidFill>
          <a:ln w="9525">
            <a:noFill/>
            <a:round/>
            <a:headEnd/>
            <a:tailEnd/>
          </a:ln>
        </p:spPr>
        <p:txBody>
          <a:bodyPr lIns="91284" tIns="45642" rIns="91284" bIns="45642"/>
          <a:lstStyle/>
          <a:p>
            <a:endParaRPr lang="en-US" dirty="0"/>
          </a:p>
        </p:txBody>
      </p:sp>
      <p:sp>
        <p:nvSpPr>
          <p:cNvPr id="15370" name="Freeform 1037"/>
          <p:cNvSpPr>
            <a:spLocks/>
          </p:cNvSpPr>
          <p:nvPr/>
        </p:nvSpPr>
        <p:spPr bwMode="auto">
          <a:xfrm>
            <a:off x="7689850" y="4044950"/>
            <a:ext cx="904875" cy="2001838"/>
          </a:xfrm>
          <a:custGeom>
            <a:avLst/>
            <a:gdLst>
              <a:gd name="T0" fmla="*/ 2147483647 w 570"/>
              <a:gd name="T1" fmla="*/ 2147483647 h 1446"/>
              <a:gd name="T2" fmla="*/ 2147483647 w 570"/>
              <a:gd name="T3" fmla="*/ 2147483647 h 1446"/>
              <a:gd name="T4" fmla="*/ 2147483647 w 570"/>
              <a:gd name="T5" fmla="*/ 2147483647 h 1446"/>
              <a:gd name="T6" fmla="*/ 2147483647 w 570"/>
              <a:gd name="T7" fmla="*/ 2147483647 h 1446"/>
              <a:gd name="T8" fmla="*/ 2147483647 w 570"/>
              <a:gd name="T9" fmla="*/ 2147483647 h 1446"/>
              <a:gd name="T10" fmla="*/ 2147483647 w 570"/>
              <a:gd name="T11" fmla="*/ 2147483647 h 1446"/>
              <a:gd name="T12" fmla="*/ 2147483647 w 570"/>
              <a:gd name="T13" fmla="*/ 2147483647 h 1446"/>
              <a:gd name="T14" fmla="*/ 2147483647 w 570"/>
              <a:gd name="T15" fmla="*/ 2147483647 h 1446"/>
              <a:gd name="T16" fmla="*/ 2147483647 w 570"/>
              <a:gd name="T17" fmla="*/ 2147483647 h 1446"/>
              <a:gd name="T18" fmla="*/ 2147483647 w 570"/>
              <a:gd name="T19" fmla="*/ 2147483647 h 1446"/>
              <a:gd name="T20" fmla="*/ 2147483647 w 570"/>
              <a:gd name="T21" fmla="*/ 2147483647 h 1446"/>
              <a:gd name="T22" fmla="*/ 2147483647 w 570"/>
              <a:gd name="T23" fmla="*/ 2147483647 h 1446"/>
              <a:gd name="T24" fmla="*/ 2147483647 w 570"/>
              <a:gd name="T25" fmla="*/ 2147483647 h 1446"/>
              <a:gd name="T26" fmla="*/ 2147483647 w 570"/>
              <a:gd name="T27" fmla="*/ 2147483647 h 1446"/>
              <a:gd name="T28" fmla="*/ 2147483647 w 570"/>
              <a:gd name="T29" fmla="*/ 2147483647 h 1446"/>
              <a:gd name="T30" fmla="*/ 2147483647 w 570"/>
              <a:gd name="T31" fmla="*/ 2147483647 h 1446"/>
              <a:gd name="T32" fmla="*/ 2147483647 w 570"/>
              <a:gd name="T33" fmla="*/ 2147483647 h 1446"/>
              <a:gd name="T34" fmla="*/ 0 w 570"/>
              <a:gd name="T35" fmla="*/ 2147483647 h 1446"/>
              <a:gd name="T36" fmla="*/ 2147483647 w 570"/>
              <a:gd name="T37" fmla="*/ 2147483647 h 1446"/>
              <a:gd name="T38" fmla="*/ 2147483647 w 570"/>
              <a:gd name="T39" fmla="*/ 2147483647 h 1446"/>
              <a:gd name="T40" fmla="*/ 2147483647 w 570"/>
              <a:gd name="T41" fmla="*/ 2147483647 h 1446"/>
              <a:gd name="T42" fmla="*/ 2147483647 w 570"/>
              <a:gd name="T43" fmla="*/ 2147483647 h 1446"/>
              <a:gd name="T44" fmla="*/ 2147483647 w 570"/>
              <a:gd name="T45" fmla="*/ 2147483647 h 1446"/>
              <a:gd name="T46" fmla="*/ 2147483647 w 570"/>
              <a:gd name="T47" fmla="*/ 2147483647 h 1446"/>
              <a:gd name="T48" fmla="*/ 2147483647 w 570"/>
              <a:gd name="T49" fmla="*/ 2147483647 h 1446"/>
              <a:gd name="T50" fmla="*/ 2147483647 w 570"/>
              <a:gd name="T51" fmla="*/ 2147483647 h 1446"/>
              <a:gd name="T52" fmla="*/ 2147483647 w 570"/>
              <a:gd name="T53" fmla="*/ 2147483647 h 1446"/>
              <a:gd name="T54" fmla="*/ 2147483647 w 570"/>
              <a:gd name="T55" fmla="*/ 2147483647 h 1446"/>
              <a:gd name="T56" fmla="*/ 2147483647 w 570"/>
              <a:gd name="T57" fmla="*/ 2147483647 h 1446"/>
              <a:gd name="T58" fmla="*/ 2147483647 w 570"/>
              <a:gd name="T59" fmla="*/ 2147483647 h 1446"/>
              <a:gd name="T60" fmla="*/ 2147483647 w 570"/>
              <a:gd name="T61" fmla="*/ 2147483647 h 1446"/>
              <a:gd name="T62" fmla="*/ 0 w 570"/>
              <a:gd name="T63" fmla="*/ 2147483647 h 14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0"/>
              <a:gd name="T97" fmla="*/ 0 h 1446"/>
              <a:gd name="T98" fmla="*/ 570 w 570"/>
              <a:gd name="T99" fmla="*/ 1446 h 14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0" h="1446">
                <a:moveTo>
                  <a:pt x="0" y="0"/>
                </a:moveTo>
                <a:lnTo>
                  <a:pt x="59" y="2"/>
                </a:lnTo>
                <a:lnTo>
                  <a:pt x="114" y="9"/>
                </a:lnTo>
                <a:lnTo>
                  <a:pt x="169" y="23"/>
                </a:lnTo>
                <a:lnTo>
                  <a:pt x="222" y="41"/>
                </a:lnTo>
                <a:lnTo>
                  <a:pt x="272" y="63"/>
                </a:lnTo>
                <a:lnTo>
                  <a:pt x="317" y="88"/>
                </a:lnTo>
                <a:lnTo>
                  <a:pt x="363" y="118"/>
                </a:lnTo>
                <a:lnTo>
                  <a:pt x="403" y="151"/>
                </a:lnTo>
                <a:lnTo>
                  <a:pt x="439" y="187"/>
                </a:lnTo>
                <a:lnTo>
                  <a:pt x="473" y="226"/>
                </a:lnTo>
                <a:lnTo>
                  <a:pt x="502" y="269"/>
                </a:lnTo>
                <a:lnTo>
                  <a:pt x="524" y="315"/>
                </a:lnTo>
                <a:lnTo>
                  <a:pt x="543" y="362"/>
                </a:lnTo>
                <a:lnTo>
                  <a:pt x="559" y="411"/>
                </a:lnTo>
                <a:lnTo>
                  <a:pt x="566" y="462"/>
                </a:lnTo>
                <a:lnTo>
                  <a:pt x="570" y="515"/>
                </a:lnTo>
                <a:lnTo>
                  <a:pt x="570" y="810"/>
                </a:lnTo>
                <a:lnTo>
                  <a:pt x="568" y="852"/>
                </a:lnTo>
                <a:lnTo>
                  <a:pt x="562" y="891"/>
                </a:lnTo>
                <a:lnTo>
                  <a:pt x="555" y="930"/>
                </a:lnTo>
                <a:lnTo>
                  <a:pt x="543" y="968"/>
                </a:lnTo>
                <a:lnTo>
                  <a:pt x="528" y="1005"/>
                </a:lnTo>
                <a:lnTo>
                  <a:pt x="509" y="1043"/>
                </a:lnTo>
                <a:lnTo>
                  <a:pt x="488" y="1076"/>
                </a:lnTo>
                <a:lnTo>
                  <a:pt x="465" y="1110"/>
                </a:lnTo>
                <a:lnTo>
                  <a:pt x="439" y="1141"/>
                </a:lnTo>
                <a:lnTo>
                  <a:pt x="410" y="1171"/>
                </a:lnTo>
                <a:lnTo>
                  <a:pt x="378" y="1196"/>
                </a:lnTo>
                <a:lnTo>
                  <a:pt x="344" y="1222"/>
                </a:lnTo>
                <a:lnTo>
                  <a:pt x="310" y="1245"/>
                </a:lnTo>
                <a:lnTo>
                  <a:pt x="272" y="1265"/>
                </a:lnTo>
                <a:lnTo>
                  <a:pt x="232" y="1283"/>
                </a:lnTo>
                <a:lnTo>
                  <a:pt x="190" y="1299"/>
                </a:lnTo>
                <a:lnTo>
                  <a:pt x="190" y="1446"/>
                </a:lnTo>
                <a:lnTo>
                  <a:pt x="0" y="1180"/>
                </a:lnTo>
                <a:lnTo>
                  <a:pt x="190" y="856"/>
                </a:lnTo>
                <a:lnTo>
                  <a:pt x="190" y="1003"/>
                </a:lnTo>
                <a:lnTo>
                  <a:pt x="253" y="980"/>
                </a:lnTo>
                <a:lnTo>
                  <a:pt x="310" y="950"/>
                </a:lnTo>
                <a:lnTo>
                  <a:pt x="365" y="913"/>
                </a:lnTo>
                <a:lnTo>
                  <a:pt x="412" y="871"/>
                </a:lnTo>
                <a:lnTo>
                  <a:pt x="456" y="826"/>
                </a:lnTo>
                <a:lnTo>
                  <a:pt x="492" y="775"/>
                </a:lnTo>
                <a:lnTo>
                  <a:pt x="522" y="722"/>
                </a:lnTo>
                <a:lnTo>
                  <a:pt x="534" y="692"/>
                </a:lnTo>
                <a:lnTo>
                  <a:pt x="545" y="663"/>
                </a:lnTo>
                <a:lnTo>
                  <a:pt x="530" y="623"/>
                </a:lnTo>
                <a:lnTo>
                  <a:pt x="511" y="584"/>
                </a:lnTo>
                <a:lnTo>
                  <a:pt x="490" y="549"/>
                </a:lnTo>
                <a:lnTo>
                  <a:pt x="465" y="513"/>
                </a:lnTo>
                <a:lnTo>
                  <a:pt x="437" y="480"/>
                </a:lnTo>
                <a:lnTo>
                  <a:pt x="407" y="450"/>
                </a:lnTo>
                <a:lnTo>
                  <a:pt x="374" y="423"/>
                </a:lnTo>
                <a:lnTo>
                  <a:pt x="340" y="397"/>
                </a:lnTo>
                <a:lnTo>
                  <a:pt x="302" y="374"/>
                </a:lnTo>
                <a:lnTo>
                  <a:pt x="264" y="354"/>
                </a:lnTo>
                <a:lnTo>
                  <a:pt x="222" y="336"/>
                </a:lnTo>
                <a:lnTo>
                  <a:pt x="180" y="322"/>
                </a:lnTo>
                <a:lnTo>
                  <a:pt x="137" y="311"/>
                </a:lnTo>
                <a:lnTo>
                  <a:pt x="93" y="303"/>
                </a:lnTo>
                <a:lnTo>
                  <a:pt x="47" y="297"/>
                </a:lnTo>
                <a:lnTo>
                  <a:pt x="0" y="295"/>
                </a:lnTo>
                <a:lnTo>
                  <a:pt x="0" y="0"/>
                </a:lnTo>
                <a:close/>
              </a:path>
            </a:pathLst>
          </a:custGeom>
          <a:noFill/>
          <a:ln w="9525">
            <a:solidFill>
              <a:srgbClr val="000000"/>
            </a:solidFill>
            <a:round/>
            <a:headEnd/>
            <a:tailEnd/>
          </a:ln>
        </p:spPr>
        <p:txBody>
          <a:bodyPr lIns="91284" tIns="45642" rIns="91284" bIns="45642"/>
          <a:lstStyle/>
          <a:p>
            <a:endParaRPr lang="en-US" dirty="0"/>
          </a:p>
        </p:txBody>
      </p:sp>
      <p:sp>
        <p:nvSpPr>
          <p:cNvPr id="33" name="Rectangle 1031"/>
          <p:cNvSpPr>
            <a:spLocks noChangeArrowheads="1"/>
          </p:cNvSpPr>
          <p:nvPr/>
        </p:nvSpPr>
        <p:spPr bwMode="auto">
          <a:xfrm>
            <a:off x="531813" y="1676400"/>
            <a:ext cx="1790700" cy="1357313"/>
          </a:xfrm>
          <a:prstGeom prst="rect">
            <a:avLst/>
          </a:prstGeom>
          <a:solidFill>
            <a:schemeClr val="bg1"/>
          </a:solidFill>
          <a:ln w="12700">
            <a:solidFill>
              <a:schemeClr val="tx1"/>
            </a:solidFill>
            <a:miter lim="800000"/>
            <a:headEnd/>
            <a:tailEnd/>
          </a:ln>
          <a:effectLst>
            <a:outerShdw dist="107763" dir="2700000" algn="ctr" rotWithShape="0">
              <a:schemeClr val="tx1">
                <a:lumMod val="65000"/>
                <a:lumOff val="35000"/>
              </a:schemeClr>
            </a:outerShdw>
          </a:effectLst>
        </p:spPr>
        <p:txBody>
          <a:bodyPr wrap="none" lIns="91918" tIns="45961" rIns="91918" bIns="45961" anchor="ctr"/>
          <a:lstStyle/>
          <a:p>
            <a:pPr eaLnBrk="0" hangingPunct="0">
              <a:spcAft>
                <a:spcPct val="96000"/>
              </a:spcAft>
              <a:defRPr/>
            </a:pPr>
            <a:endParaRPr lang="en-US" dirty="0">
              <a:solidFill>
                <a:srgbClr val="FF0000"/>
              </a:solidFill>
              <a:latin typeface="Garamond" pitchFamily="18" charset="0"/>
              <a:cs typeface="+mn-cs"/>
            </a:endParaRPr>
          </a:p>
        </p:txBody>
      </p:sp>
      <p:sp>
        <p:nvSpPr>
          <p:cNvPr id="15373" name="AutoShape 1033"/>
          <p:cNvSpPr>
            <a:spLocks noChangeArrowheads="1"/>
          </p:cNvSpPr>
          <p:nvPr/>
        </p:nvSpPr>
        <p:spPr bwMode="auto">
          <a:xfrm>
            <a:off x="2444750" y="1946275"/>
            <a:ext cx="1006475" cy="846138"/>
          </a:xfrm>
          <a:prstGeom prst="rightArrow">
            <a:avLst>
              <a:gd name="adj1" fmla="val 50000"/>
              <a:gd name="adj2" fmla="val 37899"/>
            </a:avLst>
          </a:prstGeom>
          <a:solidFill>
            <a:schemeClr val="bg1"/>
          </a:solidFill>
          <a:ln w="12700">
            <a:solidFill>
              <a:schemeClr val="tx1"/>
            </a:solidFill>
            <a:miter lim="800000"/>
            <a:headEnd type="none" w="sm" len="sm"/>
            <a:tailEnd type="none" w="sm" len="sm"/>
          </a:ln>
        </p:spPr>
        <p:txBody>
          <a:bodyPr wrap="none" lIns="91284" tIns="45642" rIns="91284" bIns="45642" anchor="ctr"/>
          <a:lstStyle/>
          <a:p>
            <a:endParaRPr lang="en-US" altLang="en-US" dirty="0">
              <a:solidFill>
                <a:srgbClr val="000000"/>
              </a:solidFill>
            </a:endParaRPr>
          </a:p>
        </p:txBody>
      </p:sp>
      <p:sp>
        <p:nvSpPr>
          <p:cNvPr id="15374" name="Rectangle 39"/>
          <p:cNvSpPr>
            <a:spLocks noChangeArrowheads="1"/>
          </p:cNvSpPr>
          <p:nvPr/>
        </p:nvSpPr>
        <p:spPr bwMode="auto">
          <a:xfrm>
            <a:off x="544513" y="1725613"/>
            <a:ext cx="1893887" cy="953950"/>
          </a:xfrm>
          <a:prstGeom prst="rect">
            <a:avLst/>
          </a:prstGeom>
          <a:noFill/>
          <a:ln w="9525">
            <a:noFill/>
            <a:miter lim="800000"/>
            <a:headEnd/>
            <a:tailEnd/>
          </a:ln>
        </p:spPr>
        <p:txBody>
          <a:bodyPr lIns="91284" tIns="45642" rIns="91284" bIns="45642">
            <a:spAutoFit/>
          </a:bodyPr>
          <a:lstStyle/>
          <a:p>
            <a:pPr eaLnBrk="0" hangingPunct="0">
              <a:spcAft>
                <a:spcPct val="96000"/>
              </a:spcAft>
            </a:pPr>
            <a:r>
              <a:rPr lang="en-US" altLang="en-US" sz="1400" b="1" u="sng" dirty="0">
                <a:solidFill>
                  <a:srgbClr val="000000"/>
                </a:solidFill>
                <a:latin typeface="Verdana" pitchFamily="34" charset="0"/>
              </a:rPr>
              <a:t>Activating Event</a:t>
            </a:r>
            <a:br>
              <a:rPr lang="en-US" altLang="en-US" sz="1400" b="1" dirty="0">
                <a:solidFill>
                  <a:srgbClr val="000000"/>
                </a:solidFill>
                <a:latin typeface="Verdana" pitchFamily="34" charset="0"/>
              </a:rPr>
            </a:br>
            <a:r>
              <a:rPr lang="en-US" altLang="en-US" sz="1400" dirty="0">
                <a:solidFill>
                  <a:srgbClr val="000000"/>
                </a:solidFill>
                <a:latin typeface="Verdana" pitchFamily="34" charset="0"/>
              </a:rPr>
              <a:t>The trigger: positive, negative, big or small</a:t>
            </a:r>
          </a:p>
        </p:txBody>
      </p:sp>
      <p:sp>
        <p:nvSpPr>
          <p:cNvPr id="36" name="Rectangle 3"/>
          <p:cNvSpPr txBox="1">
            <a:spLocks noChangeArrowheads="1"/>
          </p:cNvSpPr>
          <p:nvPr/>
        </p:nvSpPr>
        <p:spPr bwMode="auto">
          <a:xfrm>
            <a:off x="4972050" y="5132388"/>
            <a:ext cx="2192338" cy="1192212"/>
          </a:xfrm>
          <a:prstGeom prst="rect">
            <a:avLst/>
          </a:prstGeom>
          <a:noFill/>
          <a:ln w="9525">
            <a:noFill/>
            <a:miter lim="800000"/>
            <a:headEnd/>
            <a:tailEnd/>
          </a:ln>
        </p:spPr>
        <p:txBody>
          <a:bodyPr lIns="91918" tIns="45961" rIns="91918" bIns="45961"/>
          <a:lstStyle/>
          <a:p>
            <a:pPr marL="342320" indent="-342320" eaLnBrk="0" hangingPunct="0">
              <a:spcBef>
                <a:spcPct val="20000"/>
              </a:spcBef>
              <a:buClr>
                <a:srgbClr val="000099"/>
              </a:buClr>
              <a:buSzPct val="65000"/>
              <a:defRPr/>
            </a:pPr>
            <a:r>
              <a:rPr lang="en-US" sz="1400" b="1" u="sng" kern="0" dirty="0">
                <a:solidFill>
                  <a:prstClr val="black"/>
                </a:solidFill>
                <a:latin typeface="Verdana"/>
                <a:cs typeface="+mn-cs"/>
              </a:rPr>
              <a:t>Consequences: ER</a:t>
            </a:r>
          </a:p>
          <a:p>
            <a:pPr marL="342320" indent="-342320" eaLnBrk="0" hangingPunct="0">
              <a:spcBef>
                <a:spcPct val="20000"/>
              </a:spcBef>
              <a:buClr>
                <a:srgbClr val="000099"/>
              </a:buClr>
              <a:buSzPct val="65000"/>
              <a:defRPr/>
            </a:pPr>
            <a:r>
              <a:rPr lang="en-US" sz="1400" b="1" kern="0" dirty="0">
                <a:solidFill>
                  <a:prstClr val="black"/>
                </a:solidFill>
                <a:latin typeface="Verdana"/>
                <a:cs typeface="+mn-cs"/>
              </a:rPr>
              <a:t>E: </a:t>
            </a:r>
            <a:r>
              <a:rPr lang="en-US" sz="1400" kern="0" dirty="0">
                <a:solidFill>
                  <a:prstClr val="black"/>
                </a:solidFill>
                <a:latin typeface="Verdana"/>
                <a:cs typeface="+mn-cs"/>
              </a:rPr>
              <a:t>Emotions</a:t>
            </a:r>
          </a:p>
          <a:p>
            <a:pPr marL="342320" indent="-342320" eaLnBrk="0" hangingPunct="0">
              <a:spcBef>
                <a:spcPct val="20000"/>
              </a:spcBef>
              <a:buClr>
                <a:srgbClr val="000099"/>
              </a:buClr>
              <a:buSzPct val="65000"/>
              <a:defRPr/>
            </a:pPr>
            <a:r>
              <a:rPr lang="en-US" sz="1400" b="1" kern="0" dirty="0">
                <a:solidFill>
                  <a:prstClr val="black"/>
                </a:solidFill>
                <a:latin typeface="Verdana"/>
                <a:cs typeface="+mn-cs"/>
              </a:rPr>
              <a:t>R: </a:t>
            </a:r>
            <a:r>
              <a:rPr lang="en-US" sz="1400" kern="0" dirty="0">
                <a:solidFill>
                  <a:prstClr val="black"/>
                </a:solidFill>
                <a:latin typeface="Verdana"/>
                <a:cs typeface="+mn-cs"/>
              </a:rPr>
              <a:t>Reactions</a:t>
            </a:r>
          </a:p>
        </p:txBody>
      </p:sp>
      <p:pic>
        <p:nvPicPr>
          <p:cNvPr id="15377" name="Picture 36" descr="Avoid_Thinking_Traps.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38" name="Rectangle 3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374"/>
                                        </p:tgtEl>
                                        <p:attrNameLst>
                                          <p:attrName>style.visibility</p:attrName>
                                        </p:attrNameLst>
                                      </p:cBhvr>
                                      <p:to>
                                        <p:strVal val="visible"/>
                                      </p:to>
                                    </p:set>
                                    <p:animEffect transition="in" filter="fade">
                                      <p:cBhvr>
                                        <p:cTn id="10" dur="2750"/>
                                        <p:tgtEl>
                                          <p:spTgt spid="153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373"/>
                                        </p:tgtEl>
                                        <p:attrNameLst>
                                          <p:attrName>style.visibility</p:attrName>
                                        </p:attrNameLst>
                                      </p:cBhvr>
                                      <p:to>
                                        <p:strVal val="visible"/>
                                      </p:to>
                                    </p:set>
                                    <p:animEffect transition="in" filter="wipe(left)">
                                      <p:cBhvr>
                                        <p:cTn id="15" dur="500"/>
                                        <p:tgtEl>
                                          <p:spTgt spid="15373"/>
                                        </p:tgtEl>
                                      </p:cBhvr>
                                    </p:animEffect>
                                  </p:childTnLst>
                                </p:cTn>
                              </p:par>
                              <p:par>
                                <p:cTn id="16" presetID="1" presetClass="entr" presetSubtype="0" fill="hold" nodeType="withEffect">
                                  <p:stCondLst>
                                    <p:cond delay="500"/>
                                  </p:stCondLst>
                                  <p:childTnLst>
                                    <p:set>
                                      <p:cBhvr>
                                        <p:cTn id="17" dur="1" fill="hold">
                                          <p:stCondLst>
                                            <p:cond delay="0"/>
                                          </p:stCondLst>
                                        </p:cTn>
                                        <p:tgtEl>
                                          <p:spTgt spid="40"/>
                                        </p:tgtEl>
                                        <p:attrNameLst>
                                          <p:attrName>style.visibility</p:attrName>
                                        </p:attrNameLst>
                                      </p:cBhvr>
                                      <p:to>
                                        <p:strVal val="visible"/>
                                      </p:to>
                                    </p:set>
                                  </p:childTnLst>
                                </p:cTn>
                              </p:par>
                              <p:par>
                                <p:cTn id="18" presetID="22" presetClass="entr" presetSubtype="1" fill="hold" grpId="0" nodeType="withEffect">
                                  <p:stCondLst>
                                    <p:cond delay="500"/>
                                  </p:stCondLst>
                                  <p:childTnLst>
                                    <p:set>
                                      <p:cBhvr>
                                        <p:cTn id="19" dur="1" fill="hold">
                                          <p:stCondLst>
                                            <p:cond delay="0"/>
                                          </p:stCondLst>
                                        </p:cTn>
                                        <p:tgtEl>
                                          <p:spTgt spid="15376"/>
                                        </p:tgtEl>
                                        <p:attrNameLst>
                                          <p:attrName>style.visibility</p:attrName>
                                        </p:attrNameLst>
                                      </p:cBhvr>
                                      <p:to>
                                        <p:strVal val="visible"/>
                                      </p:to>
                                    </p:set>
                                    <p:animEffect transition="in" filter="wipe(up)">
                                      <p:cBhvr>
                                        <p:cTn id="20" dur="2000"/>
                                        <p:tgtEl>
                                          <p:spTgt spid="1537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5367"/>
                                        </p:tgtEl>
                                        <p:attrNameLst>
                                          <p:attrName>style.visibility</p:attrName>
                                        </p:attrNameLst>
                                      </p:cBhvr>
                                      <p:to>
                                        <p:strVal val="visible"/>
                                      </p:to>
                                    </p:set>
                                    <p:animEffect transition="in" filter="wipe(up)">
                                      <p:cBhvr>
                                        <p:cTn id="25" dur="2000"/>
                                        <p:tgtEl>
                                          <p:spTgt spid="1536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5368"/>
                                        </p:tgtEl>
                                        <p:attrNameLst>
                                          <p:attrName>style.visibility</p:attrName>
                                        </p:attrNameLst>
                                      </p:cBhvr>
                                      <p:to>
                                        <p:strVal val="visible"/>
                                      </p:to>
                                    </p:set>
                                    <p:animEffect transition="in" filter="wipe(up)">
                                      <p:cBhvr>
                                        <p:cTn id="28" dur="2000"/>
                                        <p:tgtEl>
                                          <p:spTgt spid="1536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5369"/>
                                        </p:tgtEl>
                                        <p:attrNameLst>
                                          <p:attrName>style.visibility</p:attrName>
                                        </p:attrNameLst>
                                      </p:cBhvr>
                                      <p:to>
                                        <p:strVal val="visible"/>
                                      </p:to>
                                    </p:set>
                                    <p:animEffect transition="in" filter="wipe(up)">
                                      <p:cBhvr>
                                        <p:cTn id="31" dur="2000"/>
                                        <p:tgtEl>
                                          <p:spTgt spid="15369"/>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5370"/>
                                        </p:tgtEl>
                                        <p:attrNameLst>
                                          <p:attrName>style.visibility</p:attrName>
                                        </p:attrNameLst>
                                      </p:cBhvr>
                                      <p:to>
                                        <p:strVal val="visible"/>
                                      </p:to>
                                    </p:set>
                                    <p:animEffect transition="in" filter="wipe(up)">
                                      <p:cBhvr>
                                        <p:cTn id="34" dur="2000"/>
                                        <p:tgtEl>
                                          <p:spTgt spid="15370"/>
                                        </p:tgtEl>
                                      </p:cBhvr>
                                    </p:animEffect>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up)">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6" grpId="0"/>
      <p:bldP spid="8" grpId="0" animBg="1"/>
      <p:bldP spid="15367" grpId="0" animBg="1"/>
      <p:bldP spid="15368" grpId="0" animBg="1"/>
      <p:bldP spid="15369" grpId="0" animBg="1"/>
      <p:bldP spid="15370" grpId="0" animBg="1"/>
      <p:bldP spid="33" grpId="0" animBg="1"/>
      <p:bldP spid="15373" grpId="0" animBg="1"/>
      <p:bldP spid="15374" grpId="0"/>
      <p:bldP spid="3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6"/>
          <p:cNvSpPr>
            <a:spLocks noGrp="1"/>
          </p:cNvSpPr>
          <p:nvPr>
            <p:ph type="title"/>
          </p:nvPr>
        </p:nvSpPr>
        <p:spPr/>
        <p:txBody>
          <a:bodyPr/>
          <a:lstStyle/>
          <a:p>
            <a:br>
              <a:rPr lang="en-US" altLang="en-US" dirty="0"/>
            </a:br>
            <a:r>
              <a:rPr lang="en-US" altLang="en-US" dirty="0"/>
              <a:t>Avoid Thinking Traps</a:t>
            </a:r>
            <a:br>
              <a:rPr lang="en-US" altLang="en-US" dirty="0"/>
            </a:br>
            <a:endParaRPr lang="en-US" altLang="en-US" sz="1800" dirty="0"/>
          </a:p>
        </p:txBody>
      </p:sp>
      <p:sp>
        <p:nvSpPr>
          <p:cNvPr id="16387" name="Text Placeholder 3"/>
          <p:cNvSpPr>
            <a:spLocks noGrp="1"/>
          </p:cNvSpPr>
          <p:nvPr>
            <p:ph type="body" sz="quarter" idx="12"/>
          </p:nvPr>
        </p:nvSpPr>
        <p:spPr>
          <a:xfrm>
            <a:off x="457200" y="1587495"/>
            <a:ext cx="8229600" cy="5029200"/>
          </a:xfrm>
        </p:spPr>
        <p:txBody>
          <a:bodyPr/>
          <a:lstStyle/>
          <a:p>
            <a:pPr algn="ctr">
              <a:lnSpc>
                <a:spcPct val="200000"/>
              </a:lnSpc>
              <a:spcAft>
                <a:spcPts val="1200"/>
              </a:spcAft>
              <a:buFont typeface="Wingdings" pitchFamily="2" charset="2"/>
              <a:buNone/>
            </a:pPr>
            <a:r>
              <a:rPr lang="en-US" altLang="en-US" sz="2800" dirty="0"/>
              <a:t>	Thinking Traps are patterns in thinking that are not flexible and can cause us to miss critical information about a situation or individual.</a:t>
            </a:r>
          </a:p>
        </p:txBody>
      </p:sp>
      <p:sp>
        <p:nvSpPr>
          <p:cNvPr id="2" name="Slide Number Placeholder 1"/>
          <p:cNvSpPr>
            <a:spLocks noGrp="1"/>
          </p:cNvSpPr>
          <p:nvPr>
            <p:ph type="sldNum" sz="quarter" idx="14"/>
          </p:nvPr>
        </p:nvSpPr>
        <p:spPr/>
        <p:txBody>
          <a:bodyPr/>
          <a:lstStyle/>
          <a:p>
            <a:pPr>
              <a:defRPr/>
            </a:pPr>
            <a:fld id="{3C1D680F-74DB-42BF-86ED-848BFB6B0CFC}" type="slidenum">
              <a:rPr lang="en-US" smtClean="0"/>
              <a:pPr>
                <a:defRPr/>
              </a:pPr>
              <a:t>62</a:t>
            </a:fld>
            <a:endParaRPr lang="en-US" dirty="0"/>
          </a:p>
        </p:txBody>
      </p:sp>
      <p:cxnSp>
        <p:nvCxnSpPr>
          <p:cNvPr id="15" name="Straight Connector 14"/>
          <p:cNvCxnSpPr/>
          <p:nvPr/>
        </p:nvCxnSpPr>
        <p:spPr>
          <a:xfrm>
            <a:off x="2692400" y="3197225"/>
            <a:ext cx="1949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6530" y="4043892"/>
            <a:ext cx="43005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393" name="Picture 36" descr="Avoid_Thinking_Traps.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13" name="Rectangle 12"/>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2"/>
          <p:cNvSpPr>
            <a:spLocks noGrp="1"/>
          </p:cNvSpPr>
          <p:nvPr>
            <p:ph type="title"/>
          </p:nvPr>
        </p:nvSpPr>
        <p:spPr/>
        <p:txBody>
          <a:bodyPr/>
          <a:lstStyle/>
          <a:p>
            <a:r>
              <a:rPr lang="en-US" altLang="en-US" dirty="0"/>
              <a:t>What was Amanda thinking?</a:t>
            </a:r>
          </a:p>
        </p:txBody>
      </p:sp>
      <p:sp>
        <p:nvSpPr>
          <p:cNvPr id="2" name="Slide Number Placeholder 1"/>
          <p:cNvSpPr>
            <a:spLocks noGrp="1"/>
          </p:cNvSpPr>
          <p:nvPr>
            <p:ph type="sldNum" sz="quarter" idx="14"/>
          </p:nvPr>
        </p:nvSpPr>
        <p:spPr/>
        <p:txBody>
          <a:bodyPr/>
          <a:lstStyle/>
          <a:p>
            <a:pPr>
              <a:defRPr/>
            </a:pPr>
            <a:fld id="{67741E80-68DF-45D6-B63D-068FB43C1FA9}" type="slidenum">
              <a:rPr lang="en-US" smtClean="0"/>
              <a:pPr>
                <a:defRPr/>
              </a:pPr>
              <a:t>63</a:t>
            </a:fld>
            <a:endParaRPr lang="en-US" dirty="0"/>
          </a:p>
        </p:txBody>
      </p:sp>
      <p:pic>
        <p:nvPicPr>
          <p:cNvPr id="27653" name="Picture 5" descr="Avoid_Thinking_Traps.png"/>
          <p:cNvPicPr>
            <a:picLocks noChangeAspect="1"/>
          </p:cNvPicPr>
          <p:nvPr/>
        </p:nvPicPr>
        <p:blipFill>
          <a:blip r:embed="rId3" cstate="print"/>
          <a:srcRect/>
          <a:stretch>
            <a:fillRect/>
          </a:stretch>
        </p:blipFill>
        <p:spPr bwMode="auto">
          <a:xfrm>
            <a:off x="457200" y="55563"/>
            <a:ext cx="682625"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Paul Potts Debrief</a:t>
            </a:r>
          </a:p>
        </p:txBody>
      </p:sp>
      <p:sp>
        <p:nvSpPr>
          <p:cNvPr id="4" name="Slide Number Placeholder 3"/>
          <p:cNvSpPr>
            <a:spLocks noGrp="1"/>
          </p:cNvSpPr>
          <p:nvPr>
            <p:ph type="sldNum" sz="quarter" idx="11"/>
          </p:nvPr>
        </p:nvSpPr>
        <p:spPr/>
        <p:txBody>
          <a:bodyPr/>
          <a:lstStyle/>
          <a:p>
            <a:pPr>
              <a:defRPr/>
            </a:pPr>
            <a:fld id="{72279E0A-E9F8-48E5-BAB4-D8DF8106E79D}" type="slidenum">
              <a:rPr lang="en-US" smtClean="0"/>
              <a:pPr>
                <a:defRPr/>
              </a:pPr>
              <a:t>64</a:t>
            </a:fld>
            <a:endParaRPr lang="en-US" dirty="0"/>
          </a:p>
        </p:txBody>
      </p:sp>
      <p:sp>
        <p:nvSpPr>
          <p:cNvPr id="5" name="Rectangle 4"/>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17488" y="2801938"/>
            <a:ext cx="8562975" cy="1500187"/>
          </a:xfrm>
          <a:prstGeom prst="roundRect">
            <a:avLst/>
          </a:prstGeom>
          <a:ln/>
        </p:spPr>
        <p:style>
          <a:lnRef idx="1">
            <a:schemeClr val="accent5"/>
          </a:lnRef>
          <a:fillRef idx="2">
            <a:schemeClr val="accent5"/>
          </a:fillRef>
          <a:effectRef idx="1">
            <a:schemeClr val="accent5"/>
          </a:effectRef>
          <a:fontRef idx="minor">
            <a:schemeClr val="dk1"/>
          </a:fontRef>
        </p:style>
        <p:txBody>
          <a:bodyPr lIns="86478" tIns="43239" rIns="86478" bIns="43239" anchor="ctr"/>
          <a:lstStyle/>
          <a:p>
            <a:pPr algn="ctr">
              <a:defRPr/>
            </a:pPr>
            <a:endParaRPr lang="en-US" dirty="0">
              <a:solidFill>
                <a:schemeClr val="accent1">
                  <a:lumMod val="20000"/>
                  <a:lumOff val="80000"/>
                </a:schemeClr>
              </a:solidFill>
            </a:endParaRPr>
          </a:p>
        </p:txBody>
      </p:sp>
      <p:sp>
        <p:nvSpPr>
          <p:cNvPr id="17411" name="Title 2"/>
          <p:cNvSpPr>
            <a:spLocks noGrp="1"/>
          </p:cNvSpPr>
          <p:nvPr>
            <p:ph type="title"/>
          </p:nvPr>
        </p:nvSpPr>
        <p:spPr/>
        <p:txBody>
          <a:bodyPr/>
          <a:lstStyle/>
          <a:p>
            <a:r>
              <a:rPr lang="en-US" dirty="0"/>
              <a:t>Common Thinking Traps</a:t>
            </a:r>
          </a:p>
        </p:txBody>
      </p:sp>
      <p:sp>
        <p:nvSpPr>
          <p:cNvPr id="4" name="Slide Number Placeholder 3"/>
          <p:cNvSpPr>
            <a:spLocks noGrp="1"/>
          </p:cNvSpPr>
          <p:nvPr>
            <p:ph type="sldNum" sz="quarter" idx="14"/>
          </p:nvPr>
        </p:nvSpPr>
        <p:spPr/>
        <p:txBody>
          <a:bodyPr/>
          <a:lstStyle/>
          <a:p>
            <a:pPr>
              <a:defRPr/>
            </a:pPr>
            <a:fld id="{6C3C94F1-4C31-4F9F-BCDA-C9D0D5F185D0}" type="slidenum">
              <a:rPr lang="en-US"/>
              <a:pPr>
                <a:defRPr/>
              </a:pPr>
              <a:t>65</a:t>
            </a:fld>
            <a:endParaRPr lang="en-US" dirty="0"/>
          </a:p>
        </p:txBody>
      </p:sp>
      <p:sp>
        <p:nvSpPr>
          <p:cNvPr id="9" name="Text Placeholder 3"/>
          <p:cNvSpPr txBox="1">
            <a:spLocks/>
          </p:cNvSpPr>
          <p:nvPr/>
        </p:nvSpPr>
        <p:spPr bwMode="auto">
          <a:xfrm>
            <a:off x="434974" y="2858052"/>
            <a:ext cx="8582025" cy="1403793"/>
          </a:xfrm>
          <a:prstGeom prst="rect">
            <a:avLst/>
          </a:prstGeom>
          <a:noFill/>
          <a:ln w="9525">
            <a:noFill/>
            <a:miter lim="800000"/>
            <a:headEnd/>
            <a:tailEnd/>
          </a:ln>
        </p:spPr>
        <p:txBody>
          <a:bodyPr lIns="91128" tIns="45565" rIns="91128" bIns="45565"/>
          <a:lstStyle/>
          <a:p>
            <a:pPr marL="340564" indent="-340564" defTabSz="864931" eaLnBrk="0" hangingPunct="0">
              <a:spcBef>
                <a:spcPct val="20000"/>
              </a:spcBef>
              <a:defRPr/>
            </a:pPr>
            <a:r>
              <a:rPr lang="en-US" sz="2800" b="1" dirty="0">
                <a:latin typeface="Verdana" pitchFamily="34" charset="0"/>
                <a:cs typeface="+mn-cs"/>
              </a:rPr>
              <a:t>Jumping to Conclusions:</a:t>
            </a:r>
          </a:p>
          <a:p>
            <a:pPr defTabSz="864931" eaLnBrk="0" hangingPunct="0">
              <a:spcBef>
                <a:spcPct val="20000"/>
              </a:spcBef>
              <a:defRPr/>
            </a:pPr>
            <a:r>
              <a:rPr lang="en-US" sz="2400" dirty="0">
                <a:latin typeface="Verdana" pitchFamily="34" charset="0"/>
                <a:cs typeface="+mn-cs"/>
              </a:rPr>
              <a:t>Believing one is certain about a situation despite having little or no evidence to support it</a:t>
            </a:r>
          </a:p>
          <a:p>
            <a:pPr marL="340564" indent="-340564" defTabSz="864931" eaLnBrk="0" hangingPunct="0">
              <a:spcBef>
                <a:spcPct val="20000"/>
              </a:spcBef>
              <a:buFont typeface="Wingdings" pitchFamily="2" charset="2"/>
              <a:buChar char="§"/>
              <a:defRPr/>
            </a:pPr>
            <a:endParaRPr lang="en-US" sz="2400" dirty="0">
              <a:latin typeface="Verdana" pitchFamily="34" charset="0"/>
              <a:cs typeface="+mn-cs"/>
            </a:endParaRPr>
          </a:p>
        </p:txBody>
      </p:sp>
      <p:pic>
        <p:nvPicPr>
          <p:cNvPr id="17414" name="Picture 36" descr="Avoid_Thinking_Traps.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10" name="TextBox 9"/>
          <p:cNvSpPr txBox="1"/>
          <p:nvPr/>
        </p:nvSpPr>
        <p:spPr>
          <a:xfrm>
            <a:off x="384175" y="4687888"/>
            <a:ext cx="8534400" cy="1570037"/>
          </a:xfrm>
          <a:prstGeom prst="rect">
            <a:avLst/>
          </a:prstGeom>
          <a:noFill/>
        </p:spPr>
        <p:txBody>
          <a:bodyPr>
            <a:spAutoFit/>
          </a:bodyPr>
          <a:lstStyle/>
          <a:p>
            <a:pPr>
              <a:defRPr/>
            </a:pPr>
            <a:r>
              <a:rPr lang="en-US" sz="2400" b="1" dirty="0">
                <a:latin typeface="+mn-lt"/>
              </a:rPr>
              <a:t>Mental Cue:</a:t>
            </a:r>
            <a:r>
              <a:rPr lang="en-US" sz="2400" dirty="0">
                <a:latin typeface="+mn-lt"/>
              </a:rPr>
              <a:t>  		Slow down</a:t>
            </a:r>
          </a:p>
          <a:p>
            <a:pPr>
              <a:defRPr/>
            </a:pPr>
            <a:endParaRPr lang="en-US" sz="2400" dirty="0">
              <a:latin typeface="+mn-lt"/>
            </a:endParaRPr>
          </a:p>
          <a:p>
            <a:pPr>
              <a:defRPr/>
            </a:pPr>
            <a:r>
              <a:rPr lang="en-US" sz="2400" b="1" dirty="0">
                <a:latin typeface="+mn-lt"/>
              </a:rPr>
              <a:t>Critical Question:  	</a:t>
            </a:r>
            <a:r>
              <a:rPr lang="en-US" sz="2400" dirty="0">
                <a:latin typeface="+mn-lt"/>
              </a:rPr>
              <a:t>What is the evidence for and 					against my thoughts?</a:t>
            </a:r>
            <a:endParaRPr lang="en-US" sz="2400" u="sng" dirty="0">
              <a:latin typeface="+mn-lt"/>
            </a:endParaRPr>
          </a:p>
        </p:txBody>
      </p:sp>
      <p:cxnSp>
        <p:nvCxnSpPr>
          <p:cNvPr id="12" name="Straight Connector 11"/>
          <p:cNvCxnSpPr/>
          <p:nvPr/>
        </p:nvCxnSpPr>
        <p:spPr>
          <a:xfrm>
            <a:off x="3019245" y="3738854"/>
            <a:ext cx="11041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599504" y="4114799"/>
            <a:ext cx="3164224" cy="36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943599" y="5825613"/>
            <a:ext cx="2669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055807" y="6223819"/>
            <a:ext cx="12536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21" name="Text Placeholder 3"/>
          <p:cNvSpPr txBox="1">
            <a:spLocks/>
          </p:cNvSpPr>
          <p:nvPr/>
        </p:nvSpPr>
        <p:spPr bwMode="auto">
          <a:xfrm>
            <a:off x="402177" y="1300969"/>
            <a:ext cx="8582025" cy="1403793"/>
          </a:xfrm>
          <a:prstGeom prst="rect">
            <a:avLst/>
          </a:prstGeom>
          <a:noFill/>
          <a:ln w="9525">
            <a:noFill/>
            <a:miter lim="800000"/>
            <a:headEnd/>
            <a:tailEnd/>
          </a:ln>
        </p:spPr>
        <p:txBody>
          <a:bodyPr lIns="91128" tIns="45565" rIns="91128" bIns="45565"/>
          <a:lstStyle/>
          <a:p>
            <a:pPr defTabSz="864931" eaLnBrk="0" hangingPunct="0">
              <a:spcBef>
                <a:spcPct val="20000"/>
              </a:spcBef>
              <a:defRPr/>
            </a:pPr>
            <a:r>
              <a:rPr lang="en-US" sz="2400" dirty="0">
                <a:latin typeface="Verdana" pitchFamily="34" charset="0"/>
                <a:cs typeface="+mn-cs"/>
              </a:rPr>
              <a:t>Your friend tells you that he saw your girlfriend talking to someone else at a party.  You think to yourself, “She is cheating on 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build="allAtOnce"/>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3"/>
          <p:cNvSpPr txBox="1">
            <a:spLocks/>
          </p:cNvSpPr>
          <p:nvPr/>
        </p:nvSpPr>
        <p:spPr bwMode="auto">
          <a:xfrm>
            <a:off x="425325" y="1216363"/>
            <a:ext cx="7837488" cy="1249041"/>
          </a:xfrm>
          <a:prstGeom prst="rect">
            <a:avLst/>
          </a:prstGeom>
          <a:noFill/>
          <a:ln w="9525">
            <a:noFill/>
            <a:miter lim="800000"/>
            <a:headEnd/>
            <a:tailEnd/>
          </a:ln>
        </p:spPr>
        <p:txBody>
          <a:bodyPr vert="horz" wrap="square" lIns="91284" tIns="45642" rIns="91284" bIns="45642" numCol="1" anchor="t" anchorCtr="0" compatLnSpc="1">
            <a:prstTxWarp prst="textNoShape">
              <a:avLst/>
            </a:prstTxWarp>
          </a:bodyPr>
          <a:lstStyle>
            <a:lvl1pPr marL="341313" indent="-341313" algn="l" rtl="0" eaLnBrk="0" fontAlgn="base" hangingPunct="0">
              <a:spcBef>
                <a:spcPct val="20000"/>
              </a:spcBef>
              <a:spcAft>
                <a:spcPct val="0"/>
              </a:spcAft>
              <a:buFont typeface="Wingdings" pitchFamily="2" charset="2"/>
              <a:buChar char="§"/>
              <a:defRPr sz="2400" kern="1200">
                <a:solidFill>
                  <a:schemeClr val="tx1"/>
                </a:solidFill>
                <a:latin typeface="Verdana" pitchFamily="34" charset="0"/>
                <a:ea typeface="+mn-ea"/>
                <a:cs typeface="+mn-cs"/>
              </a:defRPr>
            </a:lvl1pPr>
            <a:lvl2pPr marL="741363" indent="-284163" algn="l" rtl="0" eaLnBrk="0" fontAlgn="base" hangingPunct="0">
              <a:spcBef>
                <a:spcPct val="20000"/>
              </a:spcBef>
              <a:spcAft>
                <a:spcPct val="0"/>
              </a:spcAft>
              <a:buFont typeface="Arial" pitchFamily="34" charset="0"/>
              <a:buChar char="–"/>
              <a:defRPr sz="2200" kern="1200">
                <a:solidFill>
                  <a:schemeClr val="tx1"/>
                </a:solidFill>
                <a:latin typeface="Verdana" pitchFamily="34" charset="0"/>
                <a:ea typeface="+mn-ea"/>
                <a:cs typeface="+mn-cs"/>
              </a:defRPr>
            </a:lvl2pPr>
            <a:lvl3pPr marL="1139825" indent="-227013" algn="l" rtl="0" eaLnBrk="0" fontAlgn="base" hangingPunct="0">
              <a:spcBef>
                <a:spcPct val="20000"/>
              </a:spcBef>
              <a:spcAft>
                <a:spcPct val="0"/>
              </a:spcAft>
              <a:buFont typeface="Wingdings" pitchFamily="2" charset="2"/>
              <a:buChar char="§"/>
              <a:defRPr sz="2000" kern="1200">
                <a:solidFill>
                  <a:schemeClr val="tx1"/>
                </a:solidFill>
                <a:latin typeface="Verdana" pitchFamily="34" charset="0"/>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defRPr/>
            </a:pPr>
            <a:r>
              <a:rPr lang="en-US" dirty="0"/>
              <a:t>You text your best friend but he is not texting back.  You think to yourself, “He’s mad at me for not calling him last night.”</a:t>
            </a:r>
          </a:p>
        </p:txBody>
      </p:sp>
      <p:sp>
        <p:nvSpPr>
          <p:cNvPr id="6" name="Rounded Rectangle 5"/>
          <p:cNvSpPr/>
          <p:nvPr/>
        </p:nvSpPr>
        <p:spPr>
          <a:xfrm>
            <a:off x="290513" y="2386540"/>
            <a:ext cx="8272462" cy="2428875"/>
          </a:xfrm>
          <a:prstGeom prst="roundRect">
            <a:avLst/>
          </a:prstGeom>
          <a:ln/>
        </p:spPr>
        <p:style>
          <a:lnRef idx="1">
            <a:schemeClr val="accent5"/>
          </a:lnRef>
          <a:fillRef idx="2">
            <a:schemeClr val="accent5"/>
          </a:fillRef>
          <a:effectRef idx="1">
            <a:schemeClr val="accent5"/>
          </a:effectRef>
          <a:fontRef idx="minor">
            <a:schemeClr val="dk1"/>
          </a:fontRef>
        </p:style>
        <p:txBody>
          <a:bodyPr lIns="86478" tIns="43239" rIns="86478" bIns="43239" anchor="ctr"/>
          <a:lstStyle/>
          <a:p>
            <a:pPr algn="ctr">
              <a:defRPr/>
            </a:pPr>
            <a:endParaRPr lang="en-US" dirty="0"/>
          </a:p>
        </p:txBody>
      </p:sp>
      <p:sp>
        <p:nvSpPr>
          <p:cNvPr id="18435" name="Title 2"/>
          <p:cNvSpPr>
            <a:spLocks noGrp="1"/>
          </p:cNvSpPr>
          <p:nvPr>
            <p:ph type="title"/>
          </p:nvPr>
        </p:nvSpPr>
        <p:spPr/>
        <p:txBody>
          <a:bodyPr/>
          <a:lstStyle/>
          <a:p>
            <a:r>
              <a:rPr lang="en-US" dirty="0"/>
              <a:t>Common Thinking Traps</a:t>
            </a:r>
          </a:p>
        </p:txBody>
      </p:sp>
      <p:sp>
        <p:nvSpPr>
          <p:cNvPr id="4" name="Slide Number Placeholder 3"/>
          <p:cNvSpPr>
            <a:spLocks noGrp="1"/>
          </p:cNvSpPr>
          <p:nvPr>
            <p:ph type="sldNum" sz="quarter" idx="14"/>
          </p:nvPr>
        </p:nvSpPr>
        <p:spPr/>
        <p:txBody>
          <a:bodyPr/>
          <a:lstStyle/>
          <a:p>
            <a:pPr>
              <a:defRPr/>
            </a:pPr>
            <a:fld id="{8C60E7CF-AA43-401D-853B-8477B6A5E410}" type="slidenum">
              <a:rPr lang="en-US"/>
              <a:pPr>
                <a:defRPr/>
              </a:pPr>
              <a:t>66</a:t>
            </a:fld>
            <a:endParaRPr lang="en-US" dirty="0"/>
          </a:p>
        </p:txBody>
      </p:sp>
      <p:sp>
        <p:nvSpPr>
          <p:cNvPr id="8" name="Text Placeholder 3"/>
          <p:cNvSpPr>
            <a:spLocks noGrp="1"/>
          </p:cNvSpPr>
          <p:nvPr>
            <p:ph type="body" sz="quarter" idx="12"/>
          </p:nvPr>
        </p:nvSpPr>
        <p:spPr>
          <a:xfrm>
            <a:off x="423400" y="2418208"/>
            <a:ext cx="7837488" cy="2558909"/>
          </a:xfrm>
        </p:spPr>
        <p:txBody>
          <a:bodyPr/>
          <a:lstStyle/>
          <a:p>
            <a:pPr>
              <a:spcAft>
                <a:spcPts val="600"/>
              </a:spcAft>
              <a:buFont typeface="Wingdings" pitchFamily="2" charset="2"/>
              <a:buNone/>
              <a:defRPr/>
            </a:pPr>
            <a:r>
              <a:rPr lang="en-US" sz="2800" b="1" dirty="0"/>
              <a:t>Mind Reading:</a:t>
            </a:r>
          </a:p>
          <a:p>
            <a:pPr marL="0" indent="0">
              <a:spcBef>
                <a:spcPts val="0"/>
              </a:spcBef>
              <a:buFont typeface="Wingdings" pitchFamily="2" charset="2"/>
              <a:buNone/>
              <a:defRPr/>
            </a:pPr>
            <a:r>
              <a:rPr lang="en-US" dirty="0"/>
              <a:t>Assuming that you know what another person is thinking </a:t>
            </a:r>
          </a:p>
          <a:p>
            <a:pPr marL="0" indent="0" algn="ctr">
              <a:spcBef>
                <a:spcPts val="0"/>
              </a:spcBef>
              <a:buFont typeface="Wingdings" pitchFamily="2" charset="2"/>
              <a:buNone/>
              <a:defRPr/>
            </a:pPr>
            <a:r>
              <a:rPr lang="en-US" dirty="0"/>
              <a:t>or</a:t>
            </a:r>
          </a:p>
          <a:p>
            <a:pPr marL="0" indent="0">
              <a:spcBef>
                <a:spcPts val="0"/>
              </a:spcBef>
              <a:buFont typeface="Wingdings" pitchFamily="2" charset="2"/>
              <a:buNone/>
              <a:defRPr/>
            </a:pPr>
            <a:r>
              <a:rPr lang="en-US" dirty="0"/>
              <a:t>Expecting another person to know what you are thinking</a:t>
            </a:r>
          </a:p>
        </p:txBody>
      </p:sp>
      <p:pic>
        <p:nvPicPr>
          <p:cNvPr id="18438" name="Picture 36" descr="Avoid_Thinking_Traps.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13" name="TextBox 12"/>
          <p:cNvSpPr txBox="1"/>
          <p:nvPr/>
        </p:nvSpPr>
        <p:spPr>
          <a:xfrm>
            <a:off x="442913" y="4847680"/>
            <a:ext cx="8382000" cy="1508105"/>
          </a:xfrm>
          <a:prstGeom prst="rect">
            <a:avLst/>
          </a:prstGeom>
          <a:noFill/>
        </p:spPr>
        <p:txBody>
          <a:bodyPr>
            <a:spAutoFit/>
          </a:bodyPr>
          <a:lstStyle/>
          <a:p>
            <a:pPr>
              <a:defRPr/>
            </a:pPr>
            <a:r>
              <a:rPr lang="en-US" sz="2400" b="1" dirty="0">
                <a:latin typeface="+mj-lt"/>
              </a:rPr>
              <a:t>Mental Cue:</a:t>
            </a:r>
            <a:r>
              <a:rPr lang="en-US" sz="2400" dirty="0">
                <a:latin typeface="+mj-lt"/>
              </a:rPr>
              <a:t>   		Speak up</a:t>
            </a:r>
            <a:r>
              <a:rPr lang="en-US" sz="2400" u="sng" dirty="0">
                <a:latin typeface="+mj-lt"/>
              </a:rPr>
              <a:t> </a:t>
            </a:r>
          </a:p>
          <a:p>
            <a:pPr>
              <a:defRPr/>
            </a:pPr>
            <a:endParaRPr lang="en-US" u="sng" dirty="0">
              <a:latin typeface="+mj-lt"/>
            </a:endParaRPr>
          </a:p>
          <a:p>
            <a:pPr>
              <a:defRPr/>
            </a:pPr>
            <a:r>
              <a:rPr lang="en-US" sz="2400" b="1" dirty="0">
                <a:latin typeface="+mj-lt"/>
              </a:rPr>
              <a:t>Critical Question:  	</a:t>
            </a:r>
            <a:r>
              <a:rPr lang="en-US" sz="2400" dirty="0">
                <a:latin typeface="+mj-lt"/>
              </a:rPr>
              <a:t>Did I express myself? Did I 				ask for information?</a:t>
            </a:r>
            <a:endParaRPr lang="en-US" sz="2400" u="sng" dirty="0">
              <a:latin typeface="+mj-lt"/>
            </a:endParaRPr>
          </a:p>
        </p:txBody>
      </p:sp>
      <p:cxnSp>
        <p:nvCxnSpPr>
          <p:cNvPr id="14" name="Straight Connector 13"/>
          <p:cNvCxnSpPr/>
          <p:nvPr/>
        </p:nvCxnSpPr>
        <p:spPr>
          <a:xfrm>
            <a:off x="457200" y="3298297"/>
            <a:ext cx="159282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6869" y="4429404"/>
            <a:ext cx="159282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999704" y="5903327"/>
            <a:ext cx="12536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129548" y="6244727"/>
            <a:ext cx="6194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3"/>
          <p:cNvSpPr txBox="1">
            <a:spLocks/>
          </p:cNvSpPr>
          <p:nvPr/>
        </p:nvSpPr>
        <p:spPr bwMode="auto">
          <a:xfrm>
            <a:off x="436900" y="1216370"/>
            <a:ext cx="7980892" cy="2028140"/>
          </a:xfrm>
          <a:prstGeom prst="rect">
            <a:avLst/>
          </a:prstGeom>
          <a:noFill/>
          <a:ln w="9525">
            <a:noFill/>
            <a:miter lim="800000"/>
            <a:headEnd/>
            <a:tailEnd/>
          </a:ln>
        </p:spPr>
        <p:txBody>
          <a:bodyPr vert="horz" wrap="square" lIns="91284" tIns="45642" rIns="91284" bIns="45642" numCol="1" anchor="t" anchorCtr="0" compatLnSpc="1">
            <a:prstTxWarp prst="textNoShape">
              <a:avLst/>
            </a:prstTxWarp>
          </a:bodyPr>
          <a:lstStyle>
            <a:lvl1pPr marL="341313" indent="-341313" algn="l" rtl="0" eaLnBrk="0" fontAlgn="base" hangingPunct="0">
              <a:spcBef>
                <a:spcPct val="20000"/>
              </a:spcBef>
              <a:spcAft>
                <a:spcPct val="0"/>
              </a:spcAft>
              <a:buFont typeface="Wingdings" pitchFamily="2" charset="2"/>
              <a:buChar char="§"/>
              <a:defRPr sz="2400" kern="1200">
                <a:solidFill>
                  <a:schemeClr val="tx1"/>
                </a:solidFill>
                <a:latin typeface="Verdana" pitchFamily="34" charset="0"/>
                <a:ea typeface="+mn-ea"/>
                <a:cs typeface="+mn-cs"/>
              </a:defRPr>
            </a:lvl1pPr>
            <a:lvl2pPr marL="741363" indent="-284163" algn="l" rtl="0" eaLnBrk="0" fontAlgn="base" hangingPunct="0">
              <a:spcBef>
                <a:spcPct val="20000"/>
              </a:spcBef>
              <a:spcAft>
                <a:spcPct val="0"/>
              </a:spcAft>
              <a:buFont typeface="Arial" pitchFamily="34" charset="0"/>
              <a:buChar char="–"/>
              <a:defRPr sz="2200" kern="1200">
                <a:solidFill>
                  <a:schemeClr val="tx1"/>
                </a:solidFill>
                <a:latin typeface="Verdana" pitchFamily="34" charset="0"/>
                <a:ea typeface="+mn-ea"/>
                <a:cs typeface="+mn-cs"/>
              </a:defRPr>
            </a:lvl2pPr>
            <a:lvl3pPr marL="1139825" indent="-227013" algn="l" rtl="0" eaLnBrk="0" fontAlgn="base" hangingPunct="0">
              <a:spcBef>
                <a:spcPct val="20000"/>
              </a:spcBef>
              <a:spcAft>
                <a:spcPct val="0"/>
              </a:spcAft>
              <a:buFont typeface="Wingdings" pitchFamily="2" charset="2"/>
              <a:buChar char="§"/>
              <a:defRPr sz="2000" kern="1200">
                <a:solidFill>
                  <a:schemeClr val="tx1"/>
                </a:solidFill>
                <a:latin typeface="Verdana" pitchFamily="34" charset="0"/>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defRPr/>
            </a:pPr>
            <a:r>
              <a:rPr lang="en-US" dirty="0"/>
              <a:t>There are two seconds left in regulation.  Your team is down by two and you’re on the foul line. You make one of two free throws, and your team loses the game.  You think to yourself, “It’s all my fault.  This was a big game and I lost it for us.”</a:t>
            </a:r>
          </a:p>
        </p:txBody>
      </p:sp>
      <p:sp>
        <p:nvSpPr>
          <p:cNvPr id="6" name="Rounded Rectangle 5"/>
          <p:cNvSpPr/>
          <p:nvPr/>
        </p:nvSpPr>
        <p:spPr>
          <a:xfrm>
            <a:off x="363538" y="3201987"/>
            <a:ext cx="8128000" cy="1605783"/>
          </a:xfrm>
          <a:prstGeom prst="roundRect">
            <a:avLst/>
          </a:prstGeom>
          <a:ln/>
        </p:spPr>
        <p:style>
          <a:lnRef idx="1">
            <a:schemeClr val="accent5"/>
          </a:lnRef>
          <a:fillRef idx="2">
            <a:schemeClr val="accent5"/>
          </a:fillRef>
          <a:effectRef idx="1">
            <a:schemeClr val="accent5"/>
          </a:effectRef>
          <a:fontRef idx="minor">
            <a:schemeClr val="dk1"/>
          </a:fontRef>
        </p:style>
        <p:txBody>
          <a:bodyPr lIns="86478" tIns="43239" rIns="86478" bIns="43239" anchor="ctr"/>
          <a:lstStyle/>
          <a:p>
            <a:pPr algn="ctr">
              <a:defRPr/>
            </a:pPr>
            <a:endParaRPr lang="en-US" dirty="0"/>
          </a:p>
        </p:txBody>
      </p:sp>
      <p:sp>
        <p:nvSpPr>
          <p:cNvPr id="19459" name="Title 2"/>
          <p:cNvSpPr>
            <a:spLocks noGrp="1"/>
          </p:cNvSpPr>
          <p:nvPr>
            <p:ph type="title"/>
          </p:nvPr>
        </p:nvSpPr>
        <p:spPr/>
        <p:txBody>
          <a:bodyPr/>
          <a:lstStyle/>
          <a:p>
            <a:r>
              <a:rPr lang="en-US" dirty="0"/>
              <a:t>Common Thinking Traps</a:t>
            </a:r>
          </a:p>
        </p:txBody>
      </p:sp>
      <p:sp>
        <p:nvSpPr>
          <p:cNvPr id="4" name="Slide Number Placeholder 3"/>
          <p:cNvSpPr>
            <a:spLocks noGrp="1"/>
          </p:cNvSpPr>
          <p:nvPr>
            <p:ph type="sldNum" sz="quarter" idx="14"/>
          </p:nvPr>
        </p:nvSpPr>
        <p:spPr/>
        <p:txBody>
          <a:bodyPr/>
          <a:lstStyle/>
          <a:p>
            <a:pPr>
              <a:defRPr/>
            </a:pPr>
            <a:fld id="{34B98081-B662-499F-82AD-D5696B31E1C3}" type="slidenum">
              <a:rPr lang="en-US"/>
              <a:pPr>
                <a:defRPr/>
              </a:pPr>
              <a:t>67</a:t>
            </a:fld>
            <a:endParaRPr lang="en-US" dirty="0"/>
          </a:p>
        </p:txBody>
      </p:sp>
      <p:sp>
        <p:nvSpPr>
          <p:cNvPr id="8" name="Text Placeholder 3"/>
          <p:cNvSpPr>
            <a:spLocks noGrp="1"/>
          </p:cNvSpPr>
          <p:nvPr>
            <p:ph type="body" sz="quarter" idx="12"/>
          </p:nvPr>
        </p:nvSpPr>
        <p:spPr>
          <a:xfrm>
            <a:off x="434975" y="3101113"/>
            <a:ext cx="7980892" cy="1923288"/>
          </a:xfrm>
        </p:spPr>
        <p:txBody>
          <a:bodyPr/>
          <a:lstStyle/>
          <a:p>
            <a:pPr marL="0" indent="0">
              <a:buFont typeface="Wingdings" pitchFamily="2" charset="2"/>
              <a:buNone/>
              <a:defRPr/>
            </a:pPr>
            <a:endParaRPr lang="en-US" sz="1100" dirty="0"/>
          </a:p>
          <a:p>
            <a:pPr>
              <a:buFont typeface="Wingdings" pitchFamily="2" charset="2"/>
              <a:buNone/>
              <a:defRPr/>
            </a:pPr>
            <a:r>
              <a:rPr lang="en-US" sz="2800" b="1" dirty="0"/>
              <a:t>Me, Me, Me:</a:t>
            </a:r>
            <a:endParaRPr lang="en-US" sz="2800" b="1" dirty="0">
              <a:solidFill>
                <a:srgbClr val="FF0000"/>
              </a:solidFill>
            </a:endParaRPr>
          </a:p>
          <a:p>
            <a:pPr marL="0" indent="0">
              <a:buFont typeface="Wingdings" pitchFamily="2" charset="2"/>
              <a:buNone/>
              <a:defRPr/>
            </a:pPr>
            <a:r>
              <a:rPr lang="en-US" dirty="0"/>
              <a:t>Believing that you are the sole cause of every problem you encounter</a:t>
            </a:r>
          </a:p>
          <a:p>
            <a:pPr>
              <a:defRPr/>
            </a:pPr>
            <a:endParaRPr lang="en-US" dirty="0"/>
          </a:p>
        </p:txBody>
      </p:sp>
      <p:pic>
        <p:nvPicPr>
          <p:cNvPr id="19462" name="Picture 36" descr="Avoid_Thinking_Traps.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10" name="TextBox 9"/>
          <p:cNvSpPr txBox="1"/>
          <p:nvPr/>
        </p:nvSpPr>
        <p:spPr>
          <a:xfrm>
            <a:off x="431800" y="4847586"/>
            <a:ext cx="8382000" cy="1568450"/>
          </a:xfrm>
          <a:prstGeom prst="rect">
            <a:avLst/>
          </a:prstGeom>
          <a:noFill/>
        </p:spPr>
        <p:txBody>
          <a:bodyPr>
            <a:spAutoFit/>
          </a:bodyPr>
          <a:lstStyle/>
          <a:p>
            <a:pPr>
              <a:defRPr/>
            </a:pPr>
            <a:r>
              <a:rPr lang="en-US" sz="2400" b="1" dirty="0">
                <a:latin typeface="+mj-lt"/>
              </a:rPr>
              <a:t>Mental Cue:</a:t>
            </a:r>
            <a:r>
              <a:rPr lang="en-US" sz="2400" dirty="0">
                <a:latin typeface="+mj-lt"/>
              </a:rPr>
              <a:t>  		Look outward</a:t>
            </a:r>
          </a:p>
          <a:p>
            <a:pPr>
              <a:defRPr/>
            </a:pPr>
            <a:endParaRPr lang="en-US" sz="2400" u="sng" dirty="0">
              <a:latin typeface="+mj-lt"/>
            </a:endParaRPr>
          </a:p>
          <a:p>
            <a:pPr>
              <a:defRPr/>
            </a:pPr>
            <a:r>
              <a:rPr lang="en-US" sz="2400" b="1" dirty="0">
                <a:latin typeface="+mj-lt"/>
              </a:rPr>
              <a:t>Critical Question:  	</a:t>
            </a:r>
            <a:r>
              <a:rPr lang="en-US" sz="2400" dirty="0">
                <a:latin typeface="+mj-lt"/>
              </a:rPr>
              <a:t>How did others and/or 					circumstances contribute?</a:t>
            </a:r>
            <a:endParaRPr lang="en-US" sz="2400" u="sng" dirty="0">
              <a:latin typeface="+mj-lt"/>
            </a:endParaRPr>
          </a:p>
        </p:txBody>
      </p:sp>
      <p:cxnSp>
        <p:nvCxnSpPr>
          <p:cNvPr id="11" name="Straight Connector 10"/>
          <p:cNvCxnSpPr/>
          <p:nvPr/>
        </p:nvCxnSpPr>
        <p:spPr>
          <a:xfrm>
            <a:off x="2684206" y="4256829"/>
            <a:ext cx="6194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621166" y="4261717"/>
            <a:ext cx="159282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1786" y="4605847"/>
            <a:ext cx="1347014" cy="49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681019" y="4256828"/>
            <a:ext cx="92914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471649" y="5987845"/>
            <a:ext cx="22270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78707" y="6376220"/>
            <a:ext cx="22270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10116" y="3628103"/>
            <a:ext cx="3982065" cy="369332"/>
          </a:xfrm>
          <a:prstGeom prst="rect">
            <a:avLst/>
          </a:prstGeom>
          <a:noFill/>
        </p:spPr>
        <p:txBody>
          <a:bodyPr wrap="square" rtlCol="0">
            <a:spAutoFit/>
          </a:bodyPr>
          <a:lstStyle/>
          <a:p>
            <a:endParaRPr lang="en-US" dirty="0"/>
          </a:p>
        </p:txBody>
      </p:sp>
      <p:sp>
        <p:nvSpPr>
          <p:cNvPr id="25" name="TextBox 24"/>
          <p:cNvSpPr txBox="1"/>
          <p:nvPr/>
        </p:nvSpPr>
        <p:spPr>
          <a:xfrm>
            <a:off x="2860442" y="3391456"/>
            <a:ext cx="3134191" cy="461665"/>
          </a:xfrm>
          <a:prstGeom prst="rect">
            <a:avLst/>
          </a:prstGeom>
          <a:noFill/>
        </p:spPr>
        <p:txBody>
          <a:bodyPr wrap="none" rtlCol="0">
            <a:spAutoFit/>
          </a:bodyPr>
          <a:lstStyle/>
          <a:p>
            <a:r>
              <a:rPr lang="en-US" sz="2400" b="1" dirty="0">
                <a:solidFill>
                  <a:srgbClr val="FF0000"/>
                </a:solidFill>
                <a:latin typeface="+mn-lt"/>
              </a:rPr>
              <a:t>Blaming Yourself</a:t>
            </a:r>
            <a:endParaRPr lang="en-US" sz="2400" dirty="0">
              <a:latin typeface="+mn-lt"/>
            </a:endParaRPr>
          </a:p>
        </p:txBody>
      </p:sp>
      <p:sp>
        <p:nvSpPr>
          <p:cNvPr id="20" name="Rectangle 19"/>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P spid="2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p:cNvSpPr txBox="1">
            <a:spLocks/>
          </p:cNvSpPr>
          <p:nvPr/>
        </p:nvSpPr>
        <p:spPr bwMode="auto">
          <a:xfrm>
            <a:off x="436900" y="1370819"/>
            <a:ext cx="7837488" cy="1256118"/>
          </a:xfrm>
          <a:prstGeom prst="rect">
            <a:avLst/>
          </a:prstGeom>
          <a:noFill/>
          <a:ln w="9525">
            <a:noFill/>
            <a:miter lim="800000"/>
            <a:headEnd/>
            <a:tailEnd/>
          </a:ln>
        </p:spPr>
        <p:txBody>
          <a:bodyPr vert="horz" wrap="square" lIns="91284" tIns="45642" rIns="91284" bIns="45642" numCol="1" anchor="t" anchorCtr="0" compatLnSpc="1">
            <a:prstTxWarp prst="textNoShape">
              <a:avLst/>
            </a:prstTxWarp>
          </a:bodyPr>
          <a:lstStyle>
            <a:lvl1pPr marL="341313" indent="-341313" algn="l" rtl="0" eaLnBrk="0" fontAlgn="base" hangingPunct="0">
              <a:spcBef>
                <a:spcPct val="20000"/>
              </a:spcBef>
              <a:spcAft>
                <a:spcPct val="0"/>
              </a:spcAft>
              <a:buFont typeface="Wingdings" pitchFamily="2" charset="2"/>
              <a:buChar char="§"/>
              <a:defRPr sz="2400" kern="1200">
                <a:solidFill>
                  <a:schemeClr val="tx1"/>
                </a:solidFill>
                <a:latin typeface="Verdana" pitchFamily="34" charset="0"/>
                <a:ea typeface="+mn-ea"/>
                <a:cs typeface="+mn-cs"/>
              </a:defRPr>
            </a:lvl1pPr>
            <a:lvl2pPr marL="741363" indent="-284163" algn="l" rtl="0" eaLnBrk="0" fontAlgn="base" hangingPunct="0">
              <a:spcBef>
                <a:spcPct val="20000"/>
              </a:spcBef>
              <a:spcAft>
                <a:spcPct val="0"/>
              </a:spcAft>
              <a:buFont typeface="Arial" pitchFamily="34" charset="0"/>
              <a:buChar char="–"/>
              <a:defRPr sz="2200" kern="1200">
                <a:solidFill>
                  <a:schemeClr val="tx1"/>
                </a:solidFill>
                <a:latin typeface="Verdana" pitchFamily="34" charset="0"/>
                <a:ea typeface="+mn-ea"/>
                <a:cs typeface="+mn-cs"/>
              </a:defRPr>
            </a:lvl2pPr>
            <a:lvl3pPr marL="1139825" indent="-227013" algn="l" rtl="0" eaLnBrk="0" fontAlgn="base" hangingPunct="0">
              <a:spcBef>
                <a:spcPct val="20000"/>
              </a:spcBef>
              <a:spcAft>
                <a:spcPct val="0"/>
              </a:spcAft>
              <a:buFont typeface="Wingdings" pitchFamily="2" charset="2"/>
              <a:buChar char="§"/>
              <a:defRPr sz="2000" kern="1200">
                <a:solidFill>
                  <a:schemeClr val="tx1"/>
                </a:solidFill>
                <a:latin typeface="Verdana" pitchFamily="34" charset="0"/>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buFont typeface="Wingdings" pitchFamily="2" charset="2"/>
              <a:buNone/>
              <a:defRPr/>
            </a:pPr>
            <a:r>
              <a:rPr lang="en-US" dirty="0"/>
              <a:t>You did poorly on a biology test.  You think to yourself, “My teacher did not prepare me for that test one bit.”</a:t>
            </a:r>
          </a:p>
        </p:txBody>
      </p:sp>
      <p:sp>
        <p:nvSpPr>
          <p:cNvPr id="6" name="Rounded Rectangle 5"/>
          <p:cNvSpPr/>
          <p:nvPr/>
        </p:nvSpPr>
        <p:spPr>
          <a:xfrm>
            <a:off x="290513" y="2794000"/>
            <a:ext cx="8418512" cy="1828039"/>
          </a:xfrm>
          <a:prstGeom prst="roundRect">
            <a:avLst/>
          </a:prstGeom>
          <a:ln/>
        </p:spPr>
        <p:style>
          <a:lnRef idx="1">
            <a:schemeClr val="accent5"/>
          </a:lnRef>
          <a:fillRef idx="2">
            <a:schemeClr val="accent5"/>
          </a:fillRef>
          <a:effectRef idx="1">
            <a:schemeClr val="accent5"/>
          </a:effectRef>
          <a:fontRef idx="minor">
            <a:schemeClr val="dk1"/>
          </a:fontRef>
        </p:style>
        <p:txBody>
          <a:bodyPr lIns="86478" tIns="43239" rIns="86478" bIns="43239" anchor="ctr"/>
          <a:lstStyle/>
          <a:p>
            <a:pPr algn="ctr">
              <a:defRPr/>
            </a:pPr>
            <a:endParaRPr lang="en-US" dirty="0"/>
          </a:p>
        </p:txBody>
      </p:sp>
      <p:sp>
        <p:nvSpPr>
          <p:cNvPr id="20483" name="Title 2"/>
          <p:cNvSpPr>
            <a:spLocks noGrp="1"/>
          </p:cNvSpPr>
          <p:nvPr>
            <p:ph type="title"/>
          </p:nvPr>
        </p:nvSpPr>
        <p:spPr/>
        <p:txBody>
          <a:bodyPr/>
          <a:lstStyle/>
          <a:p>
            <a:r>
              <a:rPr lang="en-US" dirty="0"/>
              <a:t>Common Thinking Traps</a:t>
            </a:r>
          </a:p>
        </p:txBody>
      </p:sp>
      <p:sp>
        <p:nvSpPr>
          <p:cNvPr id="4" name="Slide Number Placeholder 3"/>
          <p:cNvSpPr>
            <a:spLocks noGrp="1"/>
          </p:cNvSpPr>
          <p:nvPr>
            <p:ph type="sldNum" sz="quarter" idx="14"/>
          </p:nvPr>
        </p:nvSpPr>
        <p:spPr/>
        <p:txBody>
          <a:bodyPr/>
          <a:lstStyle/>
          <a:p>
            <a:pPr>
              <a:defRPr/>
            </a:pPr>
            <a:fld id="{1B0CB9A5-6AFC-43D7-909D-AD37E539AD95}" type="slidenum">
              <a:rPr lang="en-US"/>
              <a:pPr>
                <a:defRPr/>
              </a:pPr>
              <a:t>68</a:t>
            </a:fld>
            <a:endParaRPr lang="en-US" dirty="0"/>
          </a:p>
        </p:txBody>
      </p:sp>
      <p:sp>
        <p:nvSpPr>
          <p:cNvPr id="8" name="Text Placeholder 3"/>
          <p:cNvSpPr>
            <a:spLocks noGrp="1"/>
          </p:cNvSpPr>
          <p:nvPr>
            <p:ph type="body" sz="quarter" idx="12"/>
          </p:nvPr>
        </p:nvSpPr>
        <p:spPr>
          <a:xfrm>
            <a:off x="434975" y="2480054"/>
            <a:ext cx="7837488" cy="1860449"/>
          </a:xfrm>
        </p:spPr>
        <p:txBody>
          <a:bodyPr/>
          <a:lstStyle/>
          <a:p>
            <a:pPr>
              <a:spcBef>
                <a:spcPts val="0"/>
              </a:spcBef>
              <a:buFont typeface="Wingdings" pitchFamily="2" charset="2"/>
              <a:buNone/>
              <a:defRPr/>
            </a:pPr>
            <a:endParaRPr lang="en-US" sz="2800" b="1" dirty="0"/>
          </a:p>
          <a:p>
            <a:pPr>
              <a:spcBef>
                <a:spcPts val="0"/>
              </a:spcBef>
              <a:buFont typeface="Wingdings" pitchFamily="2" charset="2"/>
              <a:buNone/>
              <a:defRPr/>
            </a:pPr>
            <a:r>
              <a:rPr lang="en-US" sz="2800" b="1" dirty="0"/>
              <a:t>Them, Them, Them:</a:t>
            </a:r>
          </a:p>
          <a:p>
            <a:pPr marL="0" indent="0">
              <a:buFont typeface="Wingdings" pitchFamily="2" charset="2"/>
              <a:buNone/>
              <a:defRPr/>
            </a:pPr>
            <a:r>
              <a:rPr lang="en-US" dirty="0"/>
              <a:t>Believing that other people or circumstances are the sole cause of every problem you encounter</a:t>
            </a:r>
          </a:p>
        </p:txBody>
      </p:sp>
      <p:pic>
        <p:nvPicPr>
          <p:cNvPr id="20486" name="Picture 36" descr="Avoid_Thinking_Traps.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10" name="TextBox 9"/>
          <p:cNvSpPr txBox="1"/>
          <p:nvPr/>
        </p:nvSpPr>
        <p:spPr>
          <a:xfrm>
            <a:off x="414338" y="4822825"/>
            <a:ext cx="8221662" cy="1200150"/>
          </a:xfrm>
          <a:prstGeom prst="rect">
            <a:avLst/>
          </a:prstGeom>
          <a:noFill/>
        </p:spPr>
        <p:txBody>
          <a:bodyPr>
            <a:spAutoFit/>
          </a:bodyPr>
          <a:lstStyle/>
          <a:p>
            <a:pPr>
              <a:defRPr/>
            </a:pPr>
            <a:r>
              <a:rPr lang="en-US" sz="2400" b="1" dirty="0">
                <a:latin typeface="+mj-lt"/>
              </a:rPr>
              <a:t>Mental Cue:</a:t>
            </a:r>
            <a:r>
              <a:rPr lang="en-US" sz="2400" dirty="0">
                <a:latin typeface="+mj-lt"/>
              </a:rPr>
              <a:t>  		Look inward</a:t>
            </a:r>
          </a:p>
          <a:p>
            <a:pPr>
              <a:defRPr/>
            </a:pPr>
            <a:endParaRPr lang="en-US" sz="2400" u="sng" dirty="0">
              <a:latin typeface="+mj-lt"/>
            </a:endParaRPr>
          </a:p>
          <a:p>
            <a:pPr>
              <a:defRPr/>
            </a:pPr>
            <a:r>
              <a:rPr lang="en-US" sz="2400" b="1" dirty="0">
                <a:latin typeface="+mj-lt"/>
              </a:rPr>
              <a:t>Critical Question:  	</a:t>
            </a:r>
            <a:r>
              <a:rPr lang="en-US" sz="2400" dirty="0">
                <a:latin typeface="+mj-lt"/>
              </a:rPr>
              <a:t>How did I contribute?</a:t>
            </a:r>
            <a:endParaRPr lang="en-US" sz="2400" u="sng" dirty="0">
              <a:latin typeface="+mj-lt"/>
            </a:endParaRPr>
          </a:p>
        </p:txBody>
      </p:sp>
      <p:cxnSp>
        <p:nvCxnSpPr>
          <p:cNvPr id="11" name="Straight Connector 10"/>
          <p:cNvCxnSpPr/>
          <p:nvPr/>
        </p:nvCxnSpPr>
        <p:spPr>
          <a:xfrm flipV="1">
            <a:off x="2705633" y="3819833"/>
            <a:ext cx="4742302" cy="36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11050" y="4163933"/>
            <a:ext cx="159282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85649" y="4173793"/>
            <a:ext cx="2300751"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486397" y="5973097"/>
            <a:ext cx="1769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99769" y="2955637"/>
            <a:ext cx="2861681" cy="461665"/>
          </a:xfrm>
          <a:prstGeom prst="rect">
            <a:avLst/>
          </a:prstGeom>
          <a:noFill/>
        </p:spPr>
        <p:txBody>
          <a:bodyPr wrap="none" rtlCol="0">
            <a:spAutoFit/>
          </a:bodyPr>
          <a:lstStyle/>
          <a:p>
            <a:r>
              <a:rPr lang="en-US" sz="2400" b="1" dirty="0">
                <a:solidFill>
                  <a:srgbClr val="FF0000"/>
                </a:solidFill>
                <a:latin typeface="+mn-lt"/>
              </a:rPr>
              <a:t>Blaming Others</a:t>
            </a:r>
            <a:endParaRPr lang="en-US" sz="2400" dirty="0">
              <a:latin typeface="+mn-lt"/>
            </a:endParaRPr>
          </a:p>
        </p:txBody>
      </p:sp>
      <p:sp>
        <p:nvSpPr>
          <p:cNvPr id="17" name="Rectangle 1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P spid="2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Demonstration</a:t>
            </a:r>
          </a:p>
        </p:txBody>
      </p:sp>
      <p:sp>
        <p:nvSpPr>
          <p:cNvPr id="4" name="Slide Number Placeholder 3"/>
          <p:cNvSpPr>
            <a:spLocks noGrp="1"/>
          </p:cNvSpPr>
          <p:nvPr>
            <p:ph type="sldNum" sz="quarter" idx="11"/>
          </p:nvPr>
        </p:nvSpPr>
        <p:spPr/>
        <p:txBody>
          <a:bodyPr/>
          <a:lstStyle/>
          <a:p>
            <a:pPr>
              <a:defRPr/>
            </a:pPr>
            <a:fld id="{BC3531D0-39FE-448E-B63C-6EFF9C667E35}" type="slidenum">
              <a:rPr lang="en-US" smtClean="0"/>
              <a:pPr>
                <a:defRPr/>
              </a:pPr>
              <a:t>69</a:t>
            </a:fld>
            <a:endParaRPr lang="en-US" dirty="0"/>
          </a:p>
        </p:txBody>
      </p:sp>
      <p:pic>
        <p:nvPicPr>
          <p:cNvPr id="21508" name="Picture 36" descr="Avoid_Thinking_Traps.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grpSp>
        <p:nvGrpSpPr>
          <p:cNvPr id="2" name="Group 10"/>
          <p:cNvGrpSpPr>
            <a:grpSpLocks/>
          </p:cNvGrpSpPr>
          <p:nvPr/>
        </p:nvGrpSpPr>
        <p:grpSpPr bwMode="auto">
          <a:xfrm>
            <a:off x="3007489" y="1978025"/>
            <a:ext cx="3155950" cy="3516313"/>
            <a:chOff x="1117635" y="1978025"/>
            <a:chExt cx="3155915" cy="3515757"/>
          </a:xfrm>
        </p:grpSpPr>
        <p:sp>
          <p:nvSpPr>
            <p:cNvPr id="8" name="TextBox 7"/>
            <p:cNvSpPr txBox="1"/>
            <p:nvPr/>
          </p:nvSpPr>
          <p:spPr>
            <a:xfrm>
              <a:off x="1117635" y="5123952"/>
              <a:ext cx="3120990" cy="369830"/>
            </a:xfrm>
            <a:prstGeom prst="rect">
              <a:avLst/>
            </a:prstGeom>
            <a:noFill/>
          </p:spPr>
          <p:txBody>
            <a:bodyPr>
              <a:spAutoFit/>
            </a:bodyPr>
            <a:lstStyle/>
            <a:p>
              <a:pPr algn="ctr">
                <a:defRPr/>
              </a:pPr>
              <a:r>
                <a:rPr lang="en-US" b="1" dirty="0">
                  <a:latin typeface="+mn-lt"/>
                </a:rPr>
                <a:t>A day in the life...</a:t>
              </a:r>
            </a:p>
          </p:txBody>
        </p:sp>
        <p:grpSp>
          <p:nvGrpSpPr>
            <p:cNvPr id="3" name="Group 10"/>
            <p:cNvGrpSpPr>
              <a:grpSpLocks/>
            </p:cNvGrpSpPr>
            <p:nvPr/>
          </p:nvGrpSpPr>
          <p:grpSpPr bwMode="auto">
            <a:xfrm>
              <a:off x="1162050" y="1978025"/>
              <a:ext cx="3111500" cy="3111500"/>
              <a:chOff x="1162050" y="1978025"/>
              <a:chExt cx="3111500" cy="3111500"/>
            </a:xfrm>
          </p:grpSpPr>
          <p:pic>
            <p:nvPicPr>
              <p:cNvPr id="21513" name="Picture 7" descr="Movie Icon"/>
              <p:cNvPicPr>
                <a:picLocks noChangeAspect="1" noChangeArrowheads="1"/>
              </p:cNvPicPr>
              <p:nvPr/>
            </p:nvPicPr>
            <p:blipFill>
              <a:blip r:embed="rId4" cstate="print"/>
              <a:srcRect/>
              <a:stretch>
                <a:fillRect/>
              </a:stretch>
            </p:blipFill>
            <p:spPr bwMode="auto">
              <a:xfrm>
                <a:off x="1162050" y="1978025"/>
                <a:ext cx="3111500" cy="3111500"/>
              </a:xfrm>
              <a:prstGeom prst="rect">
                <a:avLst/>
              </a:prstGeom>
              <a:noFill/>
              <a:ln w="9525">
                <a:noFill/>
                <a:miter lim="800000"/>
                <a:headEnd/>
                <a:tailEnd/>
              </a:ln>
            </p:spPr>
          </p:pic>
          <p:sp>
            <p:nvSpPr>
              <p:cNvPr id="12" name="Rectangle 11"/>
              <p:cNvSpPr/>
              <p:nvPr/>
            </p:nvSpPr>
            <p:spPr>
              <a:xfrm>
                <a:off x="1625630" y="3685905"/>
                <a:ext cx="2105001" cy="94441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0" name="TextBox 9"/>
            <p:cNvSpPr txBox="1"/>
            <p:nvPr/>
          </p:nvSpPr>
          <p:spPr>
            <a:xfrm>
              <a:off x="1639916" y="3865265"/>
              <a:ext cx="2046265" cy="585694"/>
            </a:xfrm>
            <a:prstGeom prst="rect">
              <a:avLst/>
            </a:prstGeom>
            <a:noFill/>
          </p:spPr>
          <p:txBody>
            <a:bodyPr anchor="ctr">
              <a:spAutoFit/>
            </a:bodyPr>
            <a:lstStyle/>
            <a:p>
              <a:pPr algn="ctr">
                <a:defRPr/>
              </a:pPr>
              <a:r>
                <a:rPr lang="en-US" sz="3200" b="1" dirty="0">
                  <a:solidFill>
                    <a:schemeClr val="bg1"/>
                  </a:solidFill>
                  <a:latin typeface="+mn-lt"/>
                </a:rPr>
                <a:t>DEMO</a:t>
              </a:r>
            </a:p>
          </p:txBody>
        </p:sp>
      </p:grpSp>
      <p:sp>
        <p:nvSpPr>
          <p:cNvPr id="13" name="Rectangle 12"/>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3"/>
          <p:cNvSpPr>
            <a:spLocks noGrp="1"/>
          </p:cNvSpPr>
          <p:nvPr>
            <p:ph type="title"/>
          </p:nvPr>
        </p:nvSpPr>
        <p:spPr/>
        <p:txBody>
          <a:bodyPr/>
          <a:lstStyle/>
          <a:p>
            <a:r>
              <a:rPr lang="en-US" dirty="0"/>
              <a:t>Workbook Activity (page 3):</a:t>
            </a:r>
            <a:br>
              <a:rPr lang="en-US" dirty="0"/>
            </a:br>
            <a:r>
              <a:rPr lang="en-US" dirty="0"/>
              <a:t>6 Core Competencies</a:t>
            </a:r>
          </a:p>
        </p:txBody>
      </p:sp>
      <p:sp>
        <p:nvSpPr>
          <p:cNvPr id="4" name="Slide Number Placeholder 3"/>
          <p:cNvSpPr>
            <a:spLocks noGrp="1"/>
          </p:cNvSpPr>
          <p:nvPr>
            <p:ph type="sldNum" sz="quarter" idx="14"/>
          </p:nvPr>
        </p:nvSpPr>
        <p:spPr/>
        <p:txBody>
          <a:bodyPr/>
          <a:lstStyle/>
          <a:p>
            <a:pPr>
              <a:defRPr/>
            </a:pPr>
            <a:fld id="{4080340F-B134-4D37-9F07-2F1626D13758}" type="slidenum">
              <a:rPr lang="en-US" smtClean="0"/>
              <a:pPr>
                <a:defRPr/>
              </a:pPr>
              <a:t>7</a:t>
            </a:fld>
            <a:endParaRPr lang="en-US" dirty="0"/>
          </a:p>
        </p:txBody>
      </p:sp>
      <p:pic>
        <p:nvPicPr>
          <p:cNvPr id="25605" name="Picture 5" descr="csf2_logo-l.png"/>
          <p:cNvPicPr>
            <a:picLocks noChangeAspect="1"/>
          </p:cNvPicPr>
          <p:nvPr/>
        </p:nvPicPr>
        <p:blipFill>
          <a:blip r:embed="rId3" cstate="print"/>
          <a:srcRect/>
          <a:stretch>
            <a:fillRect/>
          </a:stretch>
        </p:blipFill>
        <p:spPr bwMode="auto">
          <a:xfrm>
            <a:off x="457200" y="106363"/>
            <a:ext cx="822325" cy="823912"/>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8" name="Picture 4"/>
          <p:cNvPicPr>
            <a:picLocks noChangeAspect="1" noChangeArrowheads="1"/>
          </p:cNvPicPr>
          <p:nvPr/>
        </p:nvPicPr>
        <p:blipFill>
          <a:blip r:embed="rId4" cstate="print"/>
          <a:srcRect l="45000" t="23642" r="25112" b="13671"/>
          <a:stretch>
            <a:fillRect/>
          </a:stretch>
        </p:blipFill>
        <p:spPr bwMode="auto">
          <a:xfrm>
            <a:off x="2661305" y="1392068"/>
            <a:ext cx="3829585" cy="5020056"/>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dirty="0"/>
              <a:t>Demonstration …</a:t>
            </a:r>
            <a:r>
              <a:rPr lang="en-US" altLang="en-US" sz="1800" dirty="0"/>
              <a:t>   (continued)</a:t>
            </a:r>
            <a:endParaRPr lang="en-US" altLang="en-US" dirty="0"/>
          </a:p>
        </p:txBody>
      </p:sp>
      <p:sp>
        <p:nvSpPr>
          <p:cNvPr id="2" name="Slide Number Placeholder 1"/>
          <p:cNvSpPr>
            <a:spLocks noGrp="1"/>
          </p:cNvSpPr>
          <p:nvPr>
            <p:ph type="sldNum" sz="quarter" idx="14"/>
          </p:nvPr>
        </p:nvSpPr>
        <p:spPr/>
        <p:txBody>
          <a:bodyPr/>
          <a:lstStyle/>
          <a:p>
            <a:pPr>
              <a:defRPr/>
            </a:pPr>
            <a:fld id="{0B968255-FACF-413B-A4DA-87EF7C98A1F6}" type="slidenum">
              <a:rPr lang="en-US" smtClean="0"/>
              <a:pPr>
                <a:defRPr/>
              </a:pPr>
              <a:t>70</a:t>
            </a:fld>
            <a:endParaRPr lang="en-US" dirty="0"/>
          </a:p>
        </p:txBody>
      </p:sp>
      <p:pic>
        <p:nvPicPr>
          <p:cNvPr id="38917" name="Picture 5" descr="Avoid_Thinking_Traps.png"/>
          <p:cNvPicPr>
            <a:picLocks noChangeAspect="1"/>
          </p:cNvPicPr>
          <p:nvPr/>
        </p:nvPicPr>
        <p:blipFill>
          <a:blip r:embed="rId3" cstate="print"/>
          <a:srcRect/>
          <a:stretch>
            <a:fillRect/>
          </a:stretch>
        </p:blipFill>
        <p:spPr bwMode="auto">
          <a:xfrm>
            <a:off x="457200" y="55563"/>
            <a:ext cx="682625" cy="822325"/>
          </a:xfrm>
          <a:prstGeom prst="rect">
            <a:avLst/>
          </a:prstGeom>
          <a:noFill/>
          <a:ln w="9525">
            <a:noFill/>
            <a:miter lim="800000"/>
            <a:headEnd/>
            <a:tailEnd/>
          </a:ln>
        </p:spPr>
      </p:pic>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p:cNvSpPr txBox="1">
            <a:spLocks/>
          </p:cNvSpPr>
          <p:nvPr/>
        </p:nvSpPr>
        <p:spPr bwMode="auto">
          <a:xfrm>
            <a:off x="436900" y="1287812"/>
            <a:ext cx="7837488" cy="1189179"/>
          </a:xfrm>
          <a:prstGeom prst="rect">
            <a:avLst/>
          </a:prstGeom>
          <a:noFill/>
          <a:ln w="9525">
            <a:noFill/>
            <a:miter lim="800000"/>
            <a:headEnd/>
            <a:tailEnd/>
          </a:ln>
        </p:spPr>
        <p:txBody>
          <a:bodyPr vert="horz" wrap="square" lIns="91284" tIns="45642" rIns="91284" bIns="45642" numCol="1" anchor="t" anchorCtr="0" compatLnSpc="1">
            <a:prstTxWarp prst="textNoShape">
              <a:avLst/>
            </a:prstTxWarp>
          </a:bodyPr>
          <a:lstStyle>
            <a:lvl1pPr marL="341313" indent="-341313" algn="l" rtl="0" eaLnBrk="0" fontAlgn="base" hangingPunct="0">
              <a:spcBef>
                <a:spcPct val="20000"/>
              </a:spcBef>
              <a:spcAft>
                <a:spcPct val="0"/>
              </a:spcAft>
              <a:buFont typeface="Wingdings" pitchFamily="2" charset="2"/>
              <a:buChar char="§"/>
              <a:defRPr sz="2400" kern="1200">
                <a:solidFill>
                  <a:schemeClr val="tx1"/>
                </a:solidFill>
                <a:latin typeface="Verdana" pitchFamily="34" charset="0"/>
                <a:ea typeface="+mn-ea"/>
                <a:cs typeface="+mn-cs"/>
              </a:defRPr>
            </a:lvl1pPr>
            <a:lvl2pPr marL="741363" indent="-284163" algn="l" rtl="0" eaLnBrk="0" fontAlgn="base" hangingPunct="0">
              <a:spcBef>
                <a:spcPct val="20000"/>
              </a:spcBef>
              <a:spcAft>
                <a:spcPct val="0"/>
              </a:spcAft>
              <a:buFont typeface="Arial" pitchFamily="34" charset="0"/>
              <a:buChar char="–"/>
              <a:defRPr sz="2200" kern="1200">
                <a:solidFill>
                  <a:schemeClr val="tx1"/>
                </a:solidFill>
                <a:latin typeface="Verdana" pitchFamily="34" charset="0"/>
                <a:ea typeface="+mn-ea"/>
                <a:cs typeface="+mn-cs"/>
              </a:defRPr>
            </a:lvl2pPr>
            <a:lvl3pPr marL="1139825" indent="-227013" algn="l" rtl="0" eaLnBrk="0" fontAlgn="base" hangingPunct="0">
              <a:spcBef>
                <a:spcPct val="20000"/>
              </a:spcBef>
              <a:spcAft>
                <a:spcPct val="0"/>
              </a:spcAft>
              <a:buFont typeface="Wingdings" pitchFamily="2" charset="2"/>
              <a:buChar char="§"/>
              <a:defRPr sz="2000" kern="1200">
                <a:solidFill>
                  <a:schemeClr val="tx1"/>
                </a:solidFill>
                <a:latin typeface="Verdana" pitchFamily="34" charset="0"/>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Wingdings" pitchFamily="2" charset="2"/>
              <a:buNone/>
              <a:defRPr/>
            </a:pPr>
            <a:r>
              <a:rPr lang="en-US" dirty="0"/>
              <a:t>You asked your crush to the homecoming dance and she said no.  You think to yourself, “Nobody likes me, I’m going to be alone forever.”</a:t>
            </a:r>
          </a:p>
        </p:txBody>
      </p:sp>
      <p:sp>
        <p:nvSpPr>
          <p:cNvPr id="6" name="Rounded Rectangle 5"/>
          <p:cNvSpPr/>
          <p:nvPr/>
        </p:nvSpPr>
        <p:spPr>
          <a:xfrm>
            <a:off x="363538" y="2786063"/>
            <a:ext cx="8128000" cy="1357312"/>
          </a:xfrm>
          <a:prstGeom prst="roundRect">
            <a:avLst/>
          </a:prstGeom>
          <a:ln/>
        </p:spPr>
        <p:style>
          <a:lnRef idx="1">
            <a:schemeClr val="accent5"/>
          </a:lnRef>
          <a:fillRef idx="2">
            <a:schemeClr val="accent5"/>
          </a:fillRef>
          <a:effectRef idx="1">
            <a:schemeClr val="accent5"/>
          </a:effectRef>
          <a:fontRef idx="minor">
            <a:schemeClr val="dk1"/>
          </a:fontRef>
        </p:style>
        <p:txBody>
          <a:bodyPr lIns="86478" tIns="43239" rIns="86478" bIns="43239" anchor="ctr"/>
          <a:lstStyle/>
          <a:p>
            <a:pPr algn="ctr">
              <a:defRPr/>
            </a:pPr>
            <a:endParaRPr lang="en-US" dirty="0"/>
          </a:p>
        </p:txBody>
      </p:sp>
      <p:sp>
        <p:nvSpPr>
          <p:cNvPr id="22531" name="Title 2"/>
          <p:cNvSpPr>
            <a:spLocks noGrp="1"/>
          </p:cNvSpPr>
          <p:nvPr>
            <p:ph type="title"/>
          </p:nvPr>
        </p:nvSpPr>
        <p:spPr/>
        <p:txBody>
          <a:bodyPr/>
          <a:lstStyle/>
          <a:p>
            <a:r>
              <a:rPr lang="en-US" dirty="0"/>
              <a:t>Common Thinking Traps</a:t>
            </a:r>
          </a:p>
        </p:txBody>
      </p:sp>
      <p:sp>
        <p:nvSpPr>
          <p:cNvPr id="4" name="Slide Number Placeholder 3"/>
          <p:cNvSpPr>
            <a:spLocks noGrp="1"/>
          </p:cNvSpPr>
          <p:nvPr>
            <p:ph type="sldNum" sz="quarter" idx="14"/>
          </p:nvPr>
        </p:nvSpPr>
        <p:spPr/>
        <p:txBody>
          <a:bodyPr/>
          <a:lstStyle/>
          <a:p>
            <a:pPr>
              <a:defRPr/>
            </a:pPr>
            <a:fld id="{DBFB58D6-4D2D-4AAC-BC35-4CFC508E1E02}" type="slidenum">
              <a:rPr lang="en-US"/>
              <a:pPr>
                <a:defRPr/>
              </a:pPr>
              <a:t>71</a:t>
            </a:fld>
            <a:endParaRPr lang="en-US" dirty="0"/>
          </a:p>
        </p:txBody>
      </p:sp>
      <p:sp>
        <p:nvSpPr>
          <p:cNvPr id="8" name="Text Placeholder 3"/>
          <p:cNvSpPr>
            <a:spLocks noGrp="1"/>
          </p:cNvSpPr>
          <p:nvPr>
            <p:ph type="body" sz="quarter" idx="12"/>
          </p:nvPr>
        </p:nvSpPr>
        <p:spPr>
          <a:xfrm>
            <a:off x="434975" y="2848461"/>
            <a:ext cx="7837488" cy="1327064"/>
          </a:xfrm>
        </p:spPr>
        <p:txBody>
          <a:bodyPr/>
          <a:lstStyle/>
          <a:p>
            <a:pPr>
              <a:spcBef>
                <a:spcPts val="0"/>
              </a:spcBef>
              <a:buFont typeface="Wingdings" pitchFamily="2" charset="2"/>
              <a:buNone/>
              <a:defRPr/>
            </a:pPr>
            <a:r>
              <a:rPr lang="en-US" sz="2800" b="1" dirty="0"/>
              <a:t>Always, Always, Always:</a:t>
            </a:r>
          </a:p>
          <a:p>
            <a:pPr marL="0" indent="0">
              <a:spcBef>
                <a:spcPts val="0"/>
              </a:spcBef>
              <a:buFont typeface="Wingdings" pitchFamily="2" charset="2"/>
              <a:buNone/>
              <a:defRPr/>
            </a:pPr>
            <a:r>
              <a:rPr lang="en-US" dirty="0"/>
              <a:t>Believing that negative events are unchangeable and that you have little or no control over them</a:t>
            </a:r>
          </a:p>
          <a:p>
            <a:pPr>
              <a:defRPr/>
            </a:pPr>
            <a:endParaRPr lang="en-US" dirty="0"/>
          </a:p>
        </p:txBody>
      </p:sp>
      <p:pic>
        <p:nvPicPr>
          <p:cNvPr id="22534" name="Picture 36" descr="Avoid_Thinking_Traps.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grpSp>
        <p:nvGrpSpPr>
          <p:cNvPr id="2" name="Group 9"/>
          <p:cNvGrpSpPr>
            <a:grpSpLocks/>
          </p:cNvGrpSpPr>
          <p:nvPr/>
        </p:nvGrpSpPr>
        <p:grpSpPr bwMode="auto">
          <a:xfrm>
            <a:off x="-233363" y="6287789"/>
            <a:ext cx="1190626" cy="570211"/>
            <a:chOff x="-106363" y="6287789"/>
            <a:chExt cx="1190626" cy="570211"/>
          </a:xfrm>
        </p:grpSpPr>
        <p:pic>
          <p:nvPicPr>
            <p:cNvPr id="12" name="Picture 2" descr="http://peanutonthetable.com/wp-content/uploads/2013/02/notebook-and-pen.jpg">
              <a:hlinkClick r:id="rId4"/>
            </p:cNvPr>
            <p:cNvPicPr>
              <a:picLocks noChangeAspect="1" noChangeArrowheads="1"/>
            </p:cNvPicPr>
            <p:nvPr/>
          </p:nvPicPr>
          <p:blipFill>
            <a:blip r:embed="rId5" cstate="print"/>
            <a:srcRect/>
            <a:stretch>
              <a:fillRect/>
            </a:stretch>
          </p:blipFill>
          <p:spPr bwMode="auto">
            <a:xfrm>
              <a:off x="120650" y="6326188"/>
              <a:ext cx="719138" cy="531812"/>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06363" y="6287789"/>
              <a:ext cx="1190626" cy="338554"/>
            </a:xfrm>
            <a:prstGeom prst="rect">
              <a:avLst/>
            </a:prstGeom>
            <a:noFill/>
          </p:spPr>
          <p:txBody>
            <a:bodyPr>
              <a:spAutoFit/>
            </a:bodyPr>
            <a:lstStyle/>
            <a:p>
              <a:pPr algn="ctr">
                <a:defRPr/>
              </a:pPr>
              <a:r>
                <a:rPr lang="en-US" sz="800" dirty="0">
                  <a:latin typeface="+mn-lt"/>
                </a:rPr>
                <a:t>Notes</a:t>
              </a:r>
            </a:p>
            <a:p>
              <a:pPr algn="ctr">
                <a:defRPr/>
              </a:pPr>
              <a:r>
                <a:rPr lang="en-US" sz="800" dirty="0">
                  <a:latin typeface="+mn-lt"/>
                </a:rPr>
                <a:t>page 27</a:t>
              </a:r>
            </a:p>
          </p:txBody>
        </p:sp>
      </p:grpSp>
      <p:sp>
        <p:nvSpPr>
          <p:cNvPr id="13" name="TextBox 12"/>
          <p:cNvSpPr txBox="1"/>
          <p:nvPr/>
        </p:nvSpPr>
        <p:spPr>
          <a:xfrm>
            <a:off x="442913" y="4637088"/>
            <a:ext cx="8458200" cy="1570037"/>
          </a:xfrm>
          <a:prstGeom prst="rect">
            <a:avLst/>
          </a:prstGeom>
          <a:noFill/>
        </p:spPr>
        <p:txBody>
          <a:bodyPr>
            <a:spAutoFit/>
          </a:bodyPr>
          <a:lstStyle/>
          <a:p>
            <a:pPr>
              <a:defRPr/>
            </a:pPr>
            <a:r>
              <a:rPr lang="en-US" sz="2400" b="1" dirty="0">
                <a:latin typeface="+mj-lt"/>
              </a:rPr>
              <a:t>Mental Cue:  		</a:t>
            </a:r>
            <a:r>
              <a:rPr lang="en-US" sz="2400" dirty="0">
                <a:latin typeface="+mj-lt"/>
              </a:rPr>
              <a:t>Grab control</a:t>
            </a:r>
          </a:p>
          <a:p>
            <a:pPr>
              <a:defRPr/>
            </a:pPr>
            <a:endParaRPr lang="en-US" sz="2400" u="sng" dirty="0">
              <a:latin typeface="+mj-lt"/>
            </a:endParaRPr>
          </a:p>
          <a:p>
            <a:pPr>
              <a:defRPr/>
            </a:pPr>
            <a:r>
              <a:rPr lang="en-US" sz="2400" b="1" dirty="0">
                <a:latin typeface="+mj-lt"/>
              </a:rPr>
              <a:t>Critical Question:  	</a:t>
            </a:r>
            <a:r>
              <a:rPr lang="en-US" sz="2400" dirty="0">
                <a:latin typeface="+mj-lt"/>
              </a:rPr>
              <a:t>What’s changeable?  What 					can I control?</a:t>
            </a:r>
            <a:endParaRPr lang="en-US" sz="2400" u="sng" dirty="0">
              <a:latin typeface="+mj-lt"/>
            </a:endParaRPr>
          </a:p>
        </p:txBody>
      </p:sp>
      <p:cxnSp>
        <p:nvCxnSpPr>
          <p:cNvPr id="14" name="Straight Connector 13"/>
          <p:cNvCxnSpPr/>
          <p:nvPr/>
        </p:nvCxnSpPr>
        <p:spPr>
          <a:xfrm flipV="1">
            <a:off x="3354545" y="4011561"/>
            <a:ext cx="2884020" cy="36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66687" y="3672348"/>
            <a:ext cx="2171183" cy="85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9200" y="6135329"/>
            <a:ext cx="11208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294671" y="5810865"/>
            <a:ext cx="18140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461514" y="2870313"/>
            <a:ext cx="1031051" cy="461665"/>
          </a:xfrm>
          <a:prstGeom prst="rect">
            <a:avLst/>
          </a:prstGeom>
          <a:noFill/>
        </p:spPr>
        <p:txBody>
          <a:bodyPr wrap="none" rtlCol="0">
            <a:spAutoFit/>
          </a:bodyPr>
          <a:lstStyle/>
          <a:p>
            <a:r>
              <a:rPr lang="en-US" sz="2400" b="1" dirty="0">
                <a:solidFill>
                  <a:srgbClr val="FF0000"/>
                </a:solidFill>
                <a:latin typeface="+mn-lt"/>
              </a:rPr>
              <a:t>Time</a:t>
            </a:r>
            <a:endParaRPr lang="en-US" sz="2400" dirty="0">
              <a:latin typeface="+mn-lt"/>
            </a:endParaRPr>
          </a:p>
        </p:txBody>
      </p:sp>
      <p:sp>
        <p:nvSpPr>
          <p:cNvPr id="18" name="Rectangle 1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P spid="3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3"/>
          <p:cNvSpPr txBox="1">
            <a:spLocks/>
          </p:cNvSpPr>
          <p:nvPr/>
        </p:nvSpPr>
        <p:spPr bwMode="auto">
          <a:xfrm>
            <a:off x="436900" y="1144928"/>
            <a:ext cx="7837488" cy="1047743"/>
          </a:xfrm>
          <a:prstGeom prst="rect">
            <a:avLst/>
          </a:prstGeom>
          <a:noFill/>
          <a:ln w="9525">
            <a:noFill/>
            <a:miter lim="800000"/>
            <a:headEnd/>
            <a:tailEnd/>
          </a:ln>
        </p:spPr>
        <p:txBody>
          <a:bodyPr vert="horz" wrap="square" lIns="91284" tIns="45642" rIns="91284" bIns="45642" numCol="1" anchor="t" anchorCtr="0" compatLnSpc="1">
            <a:prstTxWarp prst="textNoShape">
              <a:avLst/>
            </a:prstTxWarp>
          </a:bodyPr>
          <a:lstStyle>
            <a:lvl1pPr marL="341313" indent="-341313" algn="l" rtl="0" eaLnBrk="0" fontAlgn="base" hangingPunct="0">
              <a:spcBef>
                <a:spcPct val="20000"/>
              </a:spcBef>
              <a:spcAft>
                <a:spcPct val="0"/>
              </a:spcAft>
              <a:buFont typeface="Wingdings" pitchFamily="2" charset="2"/>
              <a:buChar char="§"/>
              <a:defRPr sz="2400" kern="1200">
                <a:solidFill>
                  <a:schemeClr val="tx1"/>
                </a:solidFill>
                <a:latin typeface="Verdana" pitchFamily="34" charset="0"/>
                <a:ea typeface="+mn-ea"/>
                <a:cs typeface="+mn-cs"/>
              </a:defRPr>
            </a:lvl1pPr>
            <a:lvl2pPr marL="741363" indent="-284163" algn="l" rtl="0" eaLnBrk="0" fontAlgn="base" hangingPunct="0">
              <a:spcBef>
                <a:spcPct val="20000"/>
              </a:spcBef>
              <a:spcAft>
                <a:spcPct val="0"/>
              </a:spcAft>
              <a:buFont typeface="Arial" pitchFamily="34" charset="0"/>
              <a:buChar char="–"/>
              <a:defRPr sz="2200" kern="1200">
                <a:solidFill>
                  <a:schemeClr val="tx1"/>
                </a:solidFill>
                <a:latin typeface="Verdana" pitchFamily="34" charset="0"/>
                <a:ea typeface="+mn-ea"/>
                <a:cs typeface="+mn-cs"/>
              </a:defRPr>
            </a:lvl2pPr>
            <a:lvl3pPr marL="1139825" indent="-227013" algn="l" rtl="0" eaLnBrk="0" fontAlgn="base" hangingPunct="0">
              <a:spcBef>
                <a:spcPct val="20000"/>
              </a:spcBef>
              <a:spcAft>
                <a:spcPct val="0"/>
              </a:spcAft>
              <a:buFont typeface="Wingdings" pitchFamily="2" charset="2"/>
              <a:buChar char="§"/>
              <a:defRPr sz="2000" kern="1200">
                <a:solidFill>
                  <a:schemeClr val="tx1"/>
                </a:solidFill>
                <a:latin typeface="Verdana" pitchFamily="34" charset="0"/>
                <a:ea typeface="+mn-ea"/>
                <a:cs typeface="+mn-cs"/>
              </a:defRPr>
            </a:lvl3pPr>
            <a:lvl4pPr marL="1597025"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4pPr>
            <a:lvl5pPr marL="2052638" indent="-227013"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n-ea"/>
                <a:cs typeface="+mn-cs"/>
              </a:defRPr>
            </a:lvl5pPr>
            <a:lvl6pPr marL="2510347"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74"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98"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25" indent="-228214" algn="l" defTabSz="91285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270"/>
              </a:lnSpc>
              <a:spcBef>
                <a:spcPts val="2838"/>
              </a:spcBef>
              <a:spcAft>
                <a:spcPts val="0"/>
              </a:spcAft>
              <a:buFont typeface="Wingdings" pitchFamily="2" charset="2"/>
              <a:buNone/>
              <a:defRPr/>
            </a:pPr>
            <a:r>
              <a:rPr lang="en-US" spc="-76" dirty="0"/>
              <a:t>You did poorly on your ACT.  You think to yourself, “I’m so stupid.  If I can’t even do well on this lousy test, how will I ever make it in the real world!”</a:t>
            </a:r>
          </a:p>
        </p:txBody>
      </p:sp>
      <p:sp>
        <p:nvSpPr>
          <p:cNvPr id="6" name="Rounded Rectangle 5"/>
          <p:cNvSpPr/>
          <p:nvPr/>
        </p:nvSpPr>
        <p:spPr>
          <a:xfrm>
            <a:off x="363538" y="2257425"/>
            <a:ext cx="8345487" cy="2284413"/>
          </a:xfrm>
          <a:prstGeom prst="roundRect">
            <a:avLst/>
          </a:prstGeom>
          <a:ln/>
        </p:spPr>
        <p:style>
          <a:lnRef idx="1">
            <a:schemeClr val="accent5"/>
          </a:lnRef>
          <a:fillRef idx="2">
            <a:schemeClr val="accent5"/>
          </a:fillRef>
          <a:effectRef idx="1">
            <a:schemeClr val="accent5"/>
          </a:effectRef>
          <a:fontRef idx="minor">
            <a:schemeClr val="dk1"/>
          </a:fontRef>
        </p:style>
        <p:txBody>
          <a:bodyPr lIns="86478" tIns="43239" rIns="86478" bIns="43239" anchor="ctr"/>
          <a:lstStyle/>
          <a:p>
            <a:pPr algn="ctr">
              <a:defRPr/>
            </a:pPr>
            <a:endParaRPr lang="en-US" dirty="0"/>
          </a:p>
        </p:txBody>
      </p:sp>
      <p:sp>
        <p:nvSpPr>
          <p:cNvPr id="8" name="Text Placeholder 3"/>
          <p:cNvSpPr>
            <a:spLocks noGrp="1"/>
          </p:cNvSpPr>
          <p:nvPr>
            <p:ph type="body" sz="quarter" idx="12"/>
          </p:nvPr>
        </p:nvSpPr>
        <p:spPr>
          <a:xfrm>
            <a:off x="434975" y="2358333"/>
            <a:ext cx="7837488" cy="2162513"/>
          </a:xfrm>
        </p:spPr>
        <p:txBody>
          <a:bodyPr/>
          <a:lstStyle/>
          <a:p>
            <a:pPr marL="341163" indent="-341163">
              <a:lnSpc>
                <a:spcPts val="2457"/>
              </a:lnSpc>
              <a:spcBef>
                <a:spcPts val="2838"/>
              </a:spcBef>
              <a:spcAft>
                <a:spcPts val="0"/>
              </a:spcAft>
              <a:buFont typeface="Wingdings" pitchFamily="2" charset="2"/>
              <a:buNone/>
              <a:defRPr/>
            </a:pPr>
            <a:r>
              <a:rPr lang="en-US" sz="3000" b="1" spc="-76" dirty="0">
                <a:solidFill>
                  <a:prstClr val="black"/>
                </a:solidFill>
              </a:rPr>
              <a:t>Everything, Everything, Everything:</a:t>
            </a:r>
          </a:p>
          <a:p>
            <a:pPr marL="0" indent="0">
              <a:lnSpc>
                <a:spcPts val="2270"/>
              </a:lnSpc>
              <a:spcBef>
                <a:spcPts val="568"/>
              </a:spcBef>
              <a:buFont typeface="Wingdings" pitchFamily="2" charset="2"/>
              <a:buNone/>
              <a:defRPr/>
            </a:pPr>
            <a:r>
              <a:rPr lang="en-US" dirty="0">
                <a:solidFill>
                  <a:prstClr val="black"/>
                </a:solidFill>
              </a:rPr>
              <a:t>Believing that you can judge your character or someone else’s character based on a single event </a:t>
            </a:r>
          </a:p>
          <a:p>
            <a:pPr marL="0" indent="0" algn="ctr">
              <a:lnSpc>
                <a:spcPts val="2270"/>
              </a:lnSpc>
              <a:spcBef>
                <a:spcPts val="568"/>
              </a:spcBef>
              <a:buFont typeface="Wingdings" pitchFamily="2" charset="2"/>
              <a:buNone/>
              <a:defRPr/>
            </a:pPr>
            <a:r>
              <a:rPr lang="en-US" dirty="0">
                <a:solidFill>
                  <a:prstClr val="black"/>
                </a:solidFill>
              </a:rPr>
              <a:t>or </a:t>
            </a:r>
          </a:p>
          <a:p>
            <a:pPr marL="0" indent="0">
              <a:lnSpc>
                <a:spcPts val="2270"/>
              </a:lnSpc>
              <a:spcBef>
                <a:spcPts val="568"/>
              </a:spcBef>
              <a:buFont typeface="Wingdings" pitchFamily="2" charset="2"/>
              <a:buNone/>
              <a:defRPr/>
            </a:pPr>
            <a:r>
              <a:rPr lang="en-US" dirty="0">
                <a:solidFill>
                  <a:prstClr val="black"/>
                </a:solidFill>
              </a:rPr>
              <a:t>Believing that what caused the problem is going to negatively affect many areas of your life</a:t>
            </a:r>
          </a:p>
          <a:p>
            <a:pPr marL="0" indent="0">
              <a:lnSpc>
                <a:spcPts val="2270"/>
              </a:lnSpc>
              <a:spcBef>
                <a:spcPts val="568"/>
              </a:spcBef>
              <a:buFont typeface="Wingdings" pitchFamily="2" charset="2"/>
              <a:buNone/>
              <a:defRPr/>
            </a:pPr>
            <a:endParaRPr lang="en-US" dirty="0">
              <a:solidFill>
                <a:prstClr val="black"/>
              </a:solidFill>
            </a:endParaRPr>
          </a:p>
          <a:p>
            <a:pPr marL="0" indent="0">
              <a:lnSpc>
                <a:spcPts val="2270"/>
              </a:lnSpc>
              <a:spcBef>
                <a:spcPts val="568"/>
              </a:spcBef>
              <a:buFont typeface="Wingdings" pitchFamily="2" charset="2"/>
              <a:buNone/>
              <a:defRPr/>
            </a:pPr>
            <a:r>
              <a:rPr lang="en-US" dirty="0">
                <a:solidFill>
                  <a:prstClr val="black"/>
                </a:solidFill>
              </a:rPr>
              <a:t> </a:t>
            </a:r>
          </a:p>
          <a:p>
            <a:pPr>
              <a:buFont typeface="Wingdings" pitchFamily="2" charset="2"/>
              <a:buNone/>
              <a:defRPr/>
            </a:pPr>
            <a:endParaRPr lang="en-US" dirty="0"/>
          </a:p>
          <a:p>
            <a:pPr>
              <a:defRPr/>
            </a:pPr>
            <a:endParaRPr lang="en-US" dirty="0"/>
          </a:p>
          <a:p>
            <a:pPr>
              <a:defRPr/>
            </a:pPr>
            <a:endParaRPr lang="en-US" dirty="0"/>
          </a:p>
        </p:txBody>
      </p:sp>
      <p:sp>
        <p:nvSpPr>
          <p:cNvPr id="23556" name="Title 2"/>
          <p:cNvSpPr>
            <a:spLocks noGrp="1"/>
          </p:cNvSpPr>
          <p:nvPr>
            <p:ph type="title"/>
          </p:nvPr>
        </p:nvSpPr>
        <p:spPr/>
        <p:txBody>
          <a:bodyPr/>
          <a:lstStyle/>
          <a:p>
            <a:r>
              <a:rPr lang="en-US" dirty="0"/>
              <a:t>Common Thinking Traps</a:t>
            </a:r>
          </a:p>
        </p:txBody>
      </p:sp>
      <p:sp>
        <p:nvSpPr>
          <p:cNvPr id="4" name="Slide Number Placeholder 3"/>
          <p:cNvSpPr>
            <a:spLocks noGrp="1"/>
          </p:cNvSpPr>
          <p:nvPr>
            <p:ph type="sldNum" sz="quarter" idx="14"/>
          </p:nvPr>
        </p:nvSpPr>
        <p:spPr/>
        <p:txBody>
          <a:bodyPr/>
          <a:lstStyle/>
          <a:p>
            <a:pPr>
              <a:defRPr/>
            </a:pPr>
            <a:fld id="{79A8B47F-47FC-4A7B-B071-A649D6A96811}" type="slidenum">
              <a:rPr lang="en-US"/>
              <a:pPr>
                <a:defRPr/>
              </a:pPr>
              <a:t>72</a:t>
            </a:fld>
            <a:endParaRPr lang="en-US" dirty="0"/>
          </a:p>
        </p:txBody>
      </p:sp>
      <p:pic>
        <p:nvPicPr>
          <p:cNvPr id="23558" name="Picture 36" descr="Avoid_Thinking_Traps.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sp>
        <p:nvSpPr>
          <p:cNvPr id="13" name="TextBox 12"/>
          <p:cNvSpPr txBox="1"/>
          <p:nvPr/>
        </p:nvSpPr>
        <p:spPr>
          <a:xfrm>
            <a:off x="463550" y="4479639"/>
            <a:ext cx="8680450" cy="1938992"/>
          </a:xfrm>
          <a:prstGeom prst="rect">
            <a:avLst/>
          </a:prstGeom>
          <a:noFill/>
        </p:spPr>
        <p:txBody>
          <a:bodyPr>
            <a:spAutoFit/>
          </a:bodyPr>
          <a:lstStyle/>
          <a:p>
            <a:pPr>
              <a:defRPr/>
            </a:pPr>
            <a:r>
              <a:rPr lang="en-US" sz="2400" b="1" dirty="0">
                <a:latin typeface="+mj-lt"/>
              </a:rPr>
              <a:t>Mental Cue:  		</a:t>
            </a:r>
            <a:r>
              <a:rPr lang="en-US" sz="2400" dirty="0">
                <a:latin typeface="+mj-lt"/>
              </a:rPr>
              <a:t>Get specific</a:t>
            </a:r>
          </a:p>
          <a:p>
            <a:pPr>
              <a:defRPr/>
            </a:pPr>
            <a:r>
              <a:rPr lang="en-US" sz="2400" b="1" dirty="0">
                <a:latin typeface="+mj-lt"/>
              </a:rPr>
              <a:t>Critical Question:  	</a:t>
            </a:r>
            <a:r>
              <a:rPr lang="en-US" sz="2400" dirty="0">
                <a:latin typeface="+mj-lt"/>
              </a:rPr>
              <a:t>What is the </a:t>
            </a:r>
            <a:r>
              <a:rPr lang="en-US" sz="2400" i="1" dirty="0">
                <a:latin typeface="+mj-lt"/>
              </a:rPr>
              <a:t>specific </a:t>
            </a:r>
            <a:r>
              <a:rPr lang="en-US" sz="2400" dirty="0">
                <a:latin typeface="+mj-lt"/>
              </a:rPr>
              <a:t>behavior</a:t>
            </a:r>
          </a:p>
          <a:p>
            <a:pPr>
              <a:defRPr/>
            </a:pPr>
            <a:r>
              <a:rPr lang="en-US" sz="2400" dirty="0">
                <a:latin typeface="+mj-lt"/>
              </a:rPr>
              <a:t>				that explains the situation?  					What </a:t>
            </a:r>
            <a:r>
              <a:rPr lang="en-US" sz="2400" i="1" dirty="0">
                <a:latin typeface="+mj-lt"/>
              </a:rPr>
              <a:t>specific</a:t>
            </a:r>
            <a:r>
              <a:rPr lang="en-US" sz="2400" dirty="0">
                <a:latin typeface="+mj-lt"/>
              </a:rPr>
              <a:t> area of my life 					will be affected?</a:t>
            </a:r>
            <a:r>
              <a:rPr lang="en-US" sz="2400" u="sng" dirty="0">
                <a:latin typeface="+mj-lt"/>
              </a:rPr>
              <a:t> </a:t>
            </a:r>
          </a:p>
        </p:txBody>
      </p:sp>
      <p:sp>
        <p:nvSpPr>
          <p:cNvPr id="14" name="TextBox 13"/>
          <p:cNvSpPr txBox="1"/>
          <p:nvPr/>
        </p:nvSpPr>
        <p:spPr>
          <a:xfrm>
            <a:off x="5260269" y="3405894"/>
            <a:ext cx="2614818" cy="461665"/>
          </a:xfrm>
          <a:prstGeom prst="rect">
            <a:avLst/>
          </a:prstGeom>
          <a:noFill/>
        </p:spPr>
        <p:txBody>
          <a:bodyPr wrap="none" rtlCol="0">
            <a:spAutoFit/>
          </a:bodyPr>
          <a:lstStyle/>
          <a:p>
            <a:r>
              <a:rPr lang="en-US" sz="2400" b="1" dirty="0">
                <a:solidFill>
                  <a:srgbClr val="FF0000"/>
                </a:solidFill>
                <a:latin typeface="+mn-lt"/>
              </a:rPr>
              <a:t>Domino Effect</a:t>
            </a:r>
            <a:endParaRPr lang="en-US" sz="2400" dirty="0">
              <a:latin typeface="+mn-lt"/>
            </a:endParaRPr>
          </a:p>
        </p:txBody>
      </p:sp>
      <p:cxnSp>
        <p:nvCxnSpPr>
          <p:cNvPr id="15" name="Straight Connector 14"/>
          <p:cNvCxnSpPr/>
          <p:nvPr/>
        </p:nvCxnSpPr>
        <p:spPr>
          <a:xfrm flipV="1">
            <a:off x="434382" y="3406877"/>
            <a:ext cx="4019631" cy="36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934666" y="3082413"/>
            <a:ext cx="3380534" cy="85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253317" y="3421626"/>
            <a:ext cx="19615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91581" y="4439265"/>
            <a:ext cx="4535825" cy="36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022259" y="5301487"/>
            <a:ext cx="2605547" cy="4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080107" y="6021958"/>
            <a:ext cx="3518203" cy="36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459B93A-C84D-430A-A760-62D51D311765}" type="slidenum">
              <a:rPr lang="en-US" smtClean="0"/>
              <a:pPr>
                <a:defRPr/>
              </a:pPr>
              <a:t>73</a:t>
            </a:fld>
            <a:endParaRPr lang="en-US" dirty="0"/>
          </a:p>
        </p:txBody>
      </p:sp>
      <p:sp>
        <p:nvSpPr>
          <p:cNvPr id="24580" name="Title 1"/>
          <p:cNvSpPr>
            <a:spLocks noGrp="1"/>
          </p:cNvSpPr>
          <p:nvPr>
            <p:ph type="title"/>
          </p:nvPr>
        </p:nvSpPr>
        <p:spPr/>
        <p:txBody>
          <a:bodyPr/>
          <a:lstStyle/>
          <a:p>
            <a:r>
              <a:rPr lang="en-US" dirty="0"/>
              <a:t>Workbook Activity (page 28):</a:t>
            </a:r>
            <a:br>
              <a:rPr lang="en-US" dirty="0"/>
            </a:br>
            <a:r>
              <a:rPr lang="en-US" dirty="0"/>
              <a:t>Name That Trap Practice</a:t>
            </a:r>
          </a:p>
        </p:txBody>
      </p:sp>
      <p:pic>
        <p:nvPicPr>
          <p:cNvPr id="24581" name="Picture 36" descr="Avoid_Thinking_Traps.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pic>
        <p:nvPicPr>
          <p:cNvPr id="3" name="Picture 2"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3216" t="18411" r="6056" b="10493"/>
          <a:stretch/>
        </p:blipFill>
        <p:spPr>
          <a:xfrm>
            <a:off x="2661315" y="1410797"/>
            <a:ext cx="3843928" cy="4875742"/>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33A3ACA5-2E9C-441F-A166-E1032D20A466}" type="slidenum">
              <a:rPr lang="en-US" smtClean="0"/>
              <a:pPr>
                <a:defRPr/>
              </a:pPr>
              <a:t>74</a:t>
            </a:fld>
            <a:endParaRPr lang="en-US" dirty="0"/>
          </a:p>
        </p:txBody>
      </p:sp>
      <p:sp>
        <p:nvSpPr>
          <p:cNvPr id="25604" name="Title 1"/>
          <p:cNvSpPr>
            <a:spLocks noGrp="1"/>
          </p:cNvSpPr>
          <p:nvPr>
            <p:ph type="title"/>
          </p:nvPr>
        </p:nvSpPr>
        <p:spPr/>
        <p:txBody>
          <a:bodyPr/>
          <a:lstStyle/>
          <a:p>
            <a:r>
              <a:rPr lang="en-US" dirty="0"/>
              <a:t>Workbook Activity (page 29):</a:t>
            </a:r>
            <a:br>
              <a:rPr lang="en-US" dirty="0"/>
            </a:br>
            <a:r>
              <a:rPr lang="en-US" dirty="0"/>
              <a:t>Avoid Thinking Traps Practice</a:t>
            </a:r>
          </a:p>
        </p:txBody>
      </p:sp>
      <p:pic>
        <p:nvPicPr>
          <p:cNvPr id="25605" name="Picture 36" descr="Avoid_Thinking_Traps.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0650" t="19136" r="11348" b="12222"/>
          <a:stretch/>
        </p:blipFill>
        <p:spPr>
          <a:xfrm>
            <a:off x="2663692" y="1425353"/>
            <a:ext cx="3810236" cy="4907208"/>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806FA4F-596E-4F8D-ACBC-479EE5813BB6}" type="slidenum">
              <a:rPr lang="en-US" smtClean="0"/>
              <a:pPr>
                <a:defRPr/>
              </a:pPr>
              <a:t>75</a:t>
            </a:fld>
            <a:endParaRPr lang="en-US" dirty="0"/>
          </a:p>
        </p:txBody>
      </p:sp>
      <p:sp>
        <p:nvSpPr>
          <p:cNvPr id="26628" name="Title 1"/>
          <p:cNvSpPr>
            <a:spLocks noGrp="1"/>
          </p:cNvSpPr>
          <p:nvPr>
            <p:ph type="title"/>
          </p:nvPr>
        </p:nvSpPr>
        <p:spPr/>
        <p:txBody>
          <a:bodyPr/>
          <a:lstStyle/>
          <a:p>
            <a:r>
              <a:rPr lang="en-US" dirty="0"/>
              <a:t>Workbook Activity (page 30):</a:t>
            </a:r>
            <a:br>
              <a:rPr lang="en-US" dirty="0"/>
            </a:br>
            <a:r>
              <a:rPr lang="en-US" dirty="0"/>
              <a:t>Make it Personal</a:t>
            </a:r>
          </a:p>
        </p:txBody>
      </p:sp>
      <p:pic>
        <p:nvPicPr>
          <p:cNvPr id="26629" name="Picture 36" descr="Avoid_Thinking_Traps.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3216" t="18889" r="6376" b="10124"/>
          <a:stretch/>
        </p:blipFill>
        <p:spPr>
          <a:xfrm>
            <a:off x="2676935" y="1421028"/>
            <a:ext cx="3810237" cy="4897885"/>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5"/>
          <p:cNvSpPr>
            <a:spLocks noGrp="1"/>
          </p:cNvSpPr>
          <p:nvPr>
            <p:ph type="title"/>
          </p:nvPr>
        </p:nvSpPr>
        <p:spPr/>
        <p:txBody>
          <a:bodyPr/>
          <a:lstStyle/>
          <a:p>
            <a:r>
              <a:rPr lang="en-US" altLang="en-US" dirty="0"/>
              <a:t>7) DI Cover Page</a:t>
            </a:r>
          </a:p>
        </p:txBody>
      </p:sp>
      <p:sp>
        <p:nvSpPr>
          <p:cNvPr id="7" name="Slide Number Placeholder 6"/>
          <p:cNvSpPr>
            <a:spLocks noGrp="1"/>
          </p:cNvSpPr>
          <p:nvPr>
            <p:ph type="sldNum" sz="quarter" idx="14"/>
          </p:nvPr>
        </p:nvSpPr>
        <p:spPr/>
        <p:txBody>
          <a:bodyPr/>
          <a:lstStyle/>
          <a:p>
            <a:pPr>
              <a:defRPr/>
            </a:pPr>
            <a:fld id="{0B3A181B-C9E0-4EC3-91C3-14312C883400}" type="slidenum">
              <a:rPr lang="en-US" smtClean="0"/>
              <a:pPr>
                <a:defRPr/>
              </a:pPr>
              <a:t>76</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7) DI Key Terms</a:t>
            </a:r>
          </a:p>
        </p:txBody>
      </p:sp>
      <p:sp>
        <p:nvSpPr>
          <p:cNvPr id="7" name="Slide Number Placeholder 6"/>
          <p:cNvSpPr>
            <a:spLocks noGrp="1"/>
          </p:cNvSpPr>
          <p:nvPr>
            <p:ph type="sldNum" sz="quarter" idx="14"/>
          </p:nvPr>
        </p:nvSpPr>
        <p:spPr/>
        <p:txBody>
          <a:bodyPr/>
          <a:lstStyle/>
          <a:p>
            <a:pPr>
              <a:defRPr/>
            </a:pPr>
            <a:fld id="{CBBD3308-739D-4FA3-92CC-59DB1722ACB3}" type="slidenum">
              <a:rPr lang="en-US" smtClean="0"/>
              <a:pPr>
                <a:defRPr/>
              </a:pPr>
              <a:t>77</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Workbook Activity (page 31):</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931FD819-F071-4C34-B87B-D47775C424CD}" type="slidenum">
              <a:rPr lang="en-US" smtClean="0"/>
              <a:pPr>
                <a:defRPr/>
              </a:pPr>
              <a:t>78</a:t>
            </a:fld>
            <a:endParaRPr lang="en-US" dirty="0"/>
          </a:p>
        </p:txBody>
      </p:sp>
      <p:pic>
        <p:nvPicPr>
          <p:cNvPr id="14341" name="Picture 5" descr="HTGS.png"/>
          <p:cNvPicPr>
            <a:picLocks noChangeAspect="1"/>
          </p:cNvPicPr>
          <p:nvPr/>
        </p:nvPicPr>
        <p:blipFill>
          <a:blip r:embed="rId3" cstate="print"/>
          <a:srcRect/>
          <a:stretch>
            <a:fillRect/>
          </a:stretch>
        </p:blipFill>
        <p:spPr bwMode="auto">
          <a:xfrm>
            <a:off x="457200" y="146050"/>
            <a:ext cx="684213"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3536" t="18519" r="6216" b="10247"/>
          <a:stretch/>
        </p:blipFill>
        <p:spPr>
          <a:xfrm>
            <a:off x="2674938" y="1419225"/>
            <a:ext cx="3817937" cy="4885267"/>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5"/>
          <p:cNvSpPr>
            <a:spLocks noGrp="1"/>
          </p:cNvSpPr>
          <p:nvPr>
            <p:ph type="title"/>
          </p:nvPr>
        </p:nvSpPr>
        <p:spPr/>
        <p:txBody>
          <a:bodyPr/>
          <a:lstStyle/>
          <a:p>
            <a:r>
              <a:rPr lang="en-US" altLang="en-US" dirty="0"/>
              <a:t>Detect Icebergs</a:t>
            </a:r>
          </a:p>
        </p:txBody>
      </p:sp>
      <p:sp>
        <p:nvSpPr>
          <p:cNvPr id="4" name="Slide Number Placeholder 3"/>
          <p:cNvSpPr>
            <a:spLocks noGrp="1"/>
          </p:cNvSpPr>
          <p:nvPr>
            <p:ph type="sldNum" sz="quarter" idx="14"/>
          </p:nvPr>
        </p:nvSpPr>
        <p:spPr/>
        <p:txBody>
          <a:bodyPr/>
          <a:lstStyle/>
          <a:p>
            <a:pPr>
              <a:defRPr/>
            </a:pPr>
            <a:fld id="{B2453A53-231F-4152-A00D-9B3EC30D310B}" type="slidenum">
              <a:rPr lang="en-US" smtClean="0"/>
              <a:pPr>
                <a:defRPr/>
              </a:pPr>
              <a:t>79</a:t>
            </a:fld>
            <a:endParaRPr lang="en-US" dirty="0"/>
          </a:p>
        </p:txBody>
      </p:sp>
      <p:pic>
        <p:nvPicPr>
          <p:cNvPr id="15364" name="Picture 6" descr="S:\0Resilience\Army\MRT V 3.0 Devel\Final\Icons\Detect_Icebergs.png"/>
          <p:cNvPicPr>
            <a:picLocks noChangeAspect="1" noChangeArrowheads="1"/>
          </p:cNvPicPr>
          <p:nvPr/>
        </p:nvPicPr>
        <p:blipFill>
          <a:blip r:embed="rId3" cstate="print"/>
          <a:srcRect/>
          <a:stretch>
            <a:fillRect/>
          </a:stretch>
        </p:blipFill>
        <p:spPr bwMode="auto">
          <a:xfrm>
            <a:off x="2786063" y="1828800"/>
            <a:ext cx="3417887" cy="4114800"/>
          </a:xfrm>
          <a:prstGeom prst="rect">
            <a:avLst/>
          </a:prstGeom>
          <a:noFill/>
          <a:ln w="9525">
            <a:noFill/>
            <a:miter lim="800000"/>
            <a:headEnd/>
            <a:tailEnd/>
          </a:ln>
        </p:spPr>
      </p:pic>
      <p:pic>
        <p:nvPicPr>
          <p:cNvPr id="15366" name="Picture 11" descr="Detect_Icebergs.png"/>
          <p:cNvPicPr>
            <a:picLocks noChangeAspect="1"/>
          </p:cNvPicPr>
          <p:nvPr/>
        </p:nvPicPr>
        <p:blipFill>
          <a:blip r:embed="rId4" cstate="print"/>
          <a:srcRect/>
          <a:stretch>
            <a:fillRect/>
          </a:stretch>
        </p:blipFill>
        <p:spPr bwMode="auto">
          <a:xfrm>
            <a:off x="457200" y="141288"/>
            <a:ext cx="684213" cy="822325"/>
          </a:xfrm>
          <a:prstGeom prst="rect">
            <a:avLst/>
          </a:prstGeom>
          <a:noFill/>
          <a:ln w="9525">
            <a:noFill/>
            <a:miter lim="800000"/>
            <a:headEnd/>
            <a:tailEnd/>
          </a:ln>
        </p:spPr>
      </p:pic>
      <p:sp>
        <p:nvSpPr>
          <p:cNvPr id="11" name="Rounded Rectangle 10"/>
          <p:cNvSpPr/>
          <p:nvPr/>
        </p:nvSpPr>
        <p:spPr>
          <a:xfrm>
            <a:off x="2889250" y="908050"/>
            <a:ext cx="3429000" cy="381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Self-awareness</a:t>
            </a:r>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3"/>
          <p:cNvSpPr>
            <a:spLocks noGrp="1"/>
          </p:cNvSpPr>
          <p:nvPr>
            <p:ph type="title"/>
          </p:nvPr>
        </p:nvSpPr>
        <p:spPr/>
        <p:txBody>
          <a:bodyPr/>
          <a:lstStyle/>
          <a:p>
            <a:r>
              <a:rPr lang="en-US" dirty="0"/>
              <a:t>Workbook Activity (page 4):</a:t>
            </a:r>
            <a:br>
              <a:rPr lang="en-US" dirty="0"/>
            </a:br>
            <a:r>
              <a:rPr lang="en-US" dirty="0"/>
              <a:t>Core Competency Awareness</a:t>
            </a:r>
          </a:p>
        </p:txBody>
      </p:sp>
      <p:sp>
        <p:nvSpPr>
          <p:cNvPr id="4" name="Slide Number Placeholder 3"/>
          <p:cNvSpPr>
            <a:spLocks noGrp="1"/>
          </p:cNvSpPr>
          <p:nvPr>
            <p:ph type="sldNum" sz="quarter" idx="14"/>
          </p:nvPr>
        </p:nvSpPr>
        <p:spPr/>
        <p:txBody>
          <a:bodyPr/>
          <a:lstStyle/>
          <a:p>
            <a:pPr>
              <a:defRPr/>
            </a:pPr>
            <a:fld id="{CE307D80-D4D9-4C23-948C-2D99F9DDA578}" type="slidenum">
              <a:rPr lang="en-US" smtClean="0"/>
              <a:pPr>
                <a:defRPr/>
              </a:pPr>
              <a:t>8</a:t>
            </a:fld>
            <a:endParaRPr lang="en-US" dirty="0"/>
          </a:p>
        </p:txBody>
      </p:sp>
      <p:pic>
        <p:nvPicPr>
          <p:cNvPr id="26629" name="Picture 5" descr="csf2_logo-l.png"/>
          <p:cNvPicPr>
            <a:picLocks noChangeAspect="1"/>
          </p:cNvPicPr>
          <p:nvPr/>
        </p:nvPicPr>
        <p:blipFill>
          <a:blip r:embed="rId3" cstate="print"/>
          <a:srcRect/>
          <a:stretch>
            <a:fillRect/>
          </a:stretch>
        </p:blipFill>
        <p:spPr bwMode="auto">
          <a:xfrm>
            <a:off x="457200" y="106363"/>
            <a:ext cx="822325" cy="823912"/>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pic>
        <p:nvPicPr>
          <p:cNvPr id="8" name="Picture 7" descr="B - reviewed CSF2_TeenCurriculum_2HRWORKSHOP_ParticipantGuideV2_1 2_AUG14 V4_1.pptx - PowerPoint"/>
          <p:cNvPicPr>
            <a:picLocks noChangeAspect="1"/>
          </p:cNvPicPr>
          <p:nvPr/>
        </p:nvPicPr>
        <p:blipFill rotWithShape="1">
          <a:blip r:embed="rId4">
            <a:extLst>
              <a:ext uri="{28A0092B-C50C-407E-A947-70E740481C1C}">
                <a14:useLocalDpi xmlns:a14="http://schemas.microsoft.com/office/drawing/2010/main" val="0"/>
              </a:ext>
            </a:extLst>
          </a:blip>
          <a:srcRect l="22043" t="24237" r="5283" b="4638"/>
          <a:stretch/>
        </p:blipFill>
        <p:spPr>
          <a:xfrm>
            <a:off x="2674961" y="1392068"/>
            <a:ext cx="3822341" cy="5020056"/>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3"/>
          <p:cNvSpPr>
            <a:spLocks noGrp="1"/>
          </p:cNvSpPr>
          <p:nvPr>
            <p:ph type="body" sz="quarter" idx="12"/>
          </p:nvPr>
        </p:nvSpPr>
        <p:spPr>
          <a:xfrm>
            <a:off x="76200" y="1219200"/>
            <a:ext cx="8915400" cy="2438400"/>
          </a:xfrm>
        </p:spPr>
        <p:txBody>
          <a:bodyPr/>
          <a:lstStyle/>
          <a:p>
            <a:pPr>
              <a:buFont typeface="Wingdings" pitchFamily="2" charset="2"/>
              <a:buNone/>
            </a:pPr>
            <a:r>
              <a:rPr lang="en-US" altLang="en-US" b="1" dirty="0"/>
              <a:t>Icebergs</a:t>
            </a:r>
          </a:p>
          <a:p>
            <a:r>
              <a:rPr lang="en-US" altLang="en-US" dirty="0"/>
              <a:t>Core values = </a:t>
            </a:r>
            <a:r>
              <a:rPr lang="en-US" altLang="en-US" dirty="0">
                <a:solidFill>
                  <a:srgbClr val="FF0000"/>
                </a:solidFill>
              </a:rPr>
              <a:t>How things should be</a:t>
            </a:r>
          </a:p>
          <a:p>
            <a:r>
              <a:rPr lang="en-US" altLang="en-US" dirty="0"/>
              <a:t>Core beliefs = </a:t>
            </a:r>
            <a:r>
              <a:rPr lang="en-US" altLang="en-US" dirty="0">
                <a:solidFill>
                  <a:srgbClr val="FF0000"/>
                </a:solidFill>
              </a:rPr>
              <a:t>How things are</a:t>
            </a:r>
          </a:p>
          <a:p>
            <a:pPr>
              <a:buFont typeface="Wingdings" pitchFamily="2" charset="2"/>
              <a:buNone/>
            </a:pPr>
            <a:endParaRPr lang="en-US" altLang="en-US" dirty="0"/>
          </a:p>
          <a:p>
            <a:endParaRPr lang="en-US" altLang="en-US" dirty="0"/>
          </a:p>
        </p:txBody>
      </p:sp>
      <p:sp>
        <p:nvSpPr>
          <p:cNvPr id="2" name="Slide Number Placeholder 1"/>
          <p:cNvSpPr>
            <a:spLocks noGrp="1"/>
          </p:cNvSpPr>
          <p:nvPr>
            <p:ph type="sldNum" sz="quarter" idx="14"/>
          </p:nvPr>
        </p:nvSpPr>
        <p:spPr/>
        <p:txBody>
          <a:bodyPr/>
          <a:lstStyle/>
          <a:p>
            <a:pPr>
              <a:defRPr/>
            </a:pPr>
            <a:fld id="{E036F727-3FE5-40F6-A00B-561CF1C182FD}" type="slidenum">
              <a:rPr lang="en-US" smtClean="0"/>
              <a:pPr>
                <a:defRPr/>
              </a:pPr>
              <a:t>80</a:t>
            </a:fld>
            <a:endParaRPr lang="en-US" dirty="0"/>
          </a:p>
        </p:txBody>
      </p:sp>
      <p:sp>
        <p:nvSpPr>
          <p:cNvPr id="16388" name="Title 2"/>
          <p:cNvSpPr txBox="1">
            <a:spLocks/>
          </p:cNvSpPr>
          <p:nvPr/>
        </p:nvSpPr>
        <p:spPr bwMode="auto">
          <a:xfrm>
            <a:off x="0" y="0"/>
            <a:ext cx="9144000" cy="1077913"/>
          </a:xfrm>
          <a:prstGeom prst="rect">
            <a:avLst/>
          </a:prstGeom>
          <a:noFill/>
          <a:ln w="9525">
            <a:noFill/>
            <a:miter lim="800000"/>
            <a:headEnd/>
            <a:tailEnd/>
          </a:ln>
        </p:spPr>
        <p:txBody>
          <a:bodyPr lIns="91284" tIns="45642" rIns="91284" bIns="45642" anchor="ctr"/>
          <a:lstStyle/>
          <a:p>
            <a:pPr algn="ctr" eaLnBrk="0" hangingPunct="0"/>
            <a:r>
              <a:rPr lang="en-US" altLang="en-US" sz="2400" b="1" dirty="0">
                <a:solidFill>
                  <a:schemeClr val="bg1"/>
                </a:solidFill>
                <a:latin typeface="Verdana" pitchFamily="34" charset="0"/>
              </a:rPr>
              <a:t>Detect Icebergs</a:t>
            </a:r>
          </a:p>
        </p:txBody>
      </p:sp>
      <p:pic>
        <p:nvPicPr>
          <p:cNvPr id="16389" name="Picture 6"/>
          <p:cNvPicPr>
            <a:picLocks noChangeAspect="1" noChangeArrowheads="1"/>
          </p:cNvPicPr>
          <p:nvPr/>
        </p:nvPicPr>
        <p:blipFill>
          <a:blip r:embed="rId3" cstate="print"/>
          <a:srcRect/>
          <a:stretch>
            <a:fillRect/>
          </a:stretch>
        </p:blipFill>
        <p:spPr bwMode="auto">
          <a:xfrm>
            <a:off x="1295400" y="2855913"/>
            <a:ext cx="2470150" cy="3429000"/>
          </a:xfrm>
          <a:prstGeom prst="rect">
            <a:avLst/>
          </a:prstGeom>
          <a:noFill/>
          <a:ln w="9525">
            <a:noFill/>
            <a:miter lim="800000"/>
            <a:headEnd/>
            <a:tailEnd/>
          </a:ln>
        </p:spPr>
      </p:pic>
      <p:cxnSp>
        <p:nvCxnSpPr>
          <p:cNvPr id="14" name="Straight Connector 13"/>
          <p:cNvCxnSpPr/>
          <p:nvPr/>
        </p:nvCxnSpPr>
        <p:spPr>
          <a:xfrm flipH="1">
            <a:off x="3124200" y="3452813"/>
            <a:ext cx="106680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124200" y="4953000"/>
            <a:ext cx="106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91000" y="3121025"/>
            <a:ext cx="5943600" cy="831850"/>
          </a:xfrm>
          <a:prstGeom prst="rect">
            <a:avLst/>
          </a:prstGeom>
          <a:noFill/>
        </p:spPr>
        <p:txBody>
          <a:bodyPr>
            <a:spAutoFit/>
          </a:bodyPr>
          <a:lstStyle/>
          <a:p>
            <a:pPr>
              <a:defRPr/>
            </a:pPr>
            <a:r>
              <a:rPr lang="en-US" sz="2400" dirty="0">
                <a:latin typeface="+mn-lt"/>
              </a:rPr>
              <a:t>Heat of the moment thoughts</a:t>
            </a:r>
          </a:p>
          <a:p>
            <a:pPr>
              <a:defRPr/>
            </a:pPr>
            <a:r>
              <a:rPr lang="en-US" sz="2400" dirty="0">
                <a:solidFill>
                  <a:srgbClr val="FF0000"/>
                </a:solidFill>
                <a:latin typeface="+mn-lt"/>
              </a:rPr>
              <a:t>	Aware</a:t>
            </a:r>
          </a:p>
        </p:txBody>
      </p:sp>
      <p:sp>
        <p:nvSpPr>
          <p:cNvPr id="17" name="TextBox 16"/>
          <p:cNvSpPr txBox="1"/>
          <p:nvPr/>
        </p:nvSpPr>
        <p:spPr>
          <a:xfrm>
            <a:off x="4205288" y="4648200"/>
            <a:ext cx="4495800" cy="830263"/>
          </a:xfrm>
          <a:prstGeom prst="rect">
            <a:avLst/>
          </a:prstGeom>
          <a:noFill/>
        </p:spPr>
        <p:txBody>
          <a:bodyPr>
            <a:spAutoFit/>
          </a:bodyPr>
          <a:lstStyle/>
          <a:p>
            <a:pPr>
              <a:defRPr/>
            </a:pPr>
            <a:r>
              <a:rPr lang="en-US" sz="2400" dirty="0">
                <a:latin typeface="+mn-lt"/>
              </a:rPr>
              <a:t>Icebergs</a:t>
            </a:r>
          </a:p>
          <a:p>
            <a:pPr>
              <a:defRPr/>
            </a:pPr>
            <a:r>
              <a:rPr lang="en-US" sz="2400" dirty="0">
                <a:latin typeface="+mn-lt"/>
              </a:rPr>
              <a:t>	</a:t>
            </a:r>
            <a:r>
              <a:rPr lang="en-US" sz="2400" dirty="0">
                <a:solidFill>
                  <a:srgbClr val="FF0000"/>
                </a:solidFill>
                <a:latin typeface="+mn-lt"/>
              </a:rPr>
              <a:t>Unaware</a:t>
            </a:r>
            <a:endParaRPr lang="en-US" sz="2400" dirty="0">
              <a:latin typeface="+mn-lt"/>
            </a:endParaRPr>
          </a:p>
        </p:txBody>
      </p:sp>
      <p:pic>
        <p:nvPicPr>
          <p:cNvPr id="16394" name="Picture 11" descr="Detect_Icebergs.png"/>
          <p:cNvPicPr>
            <a:picLocks noChangeAspect="1"/>
          </p:cNvPicPr>
          <p:nvPr/>
        </p:nvPicPr>
        <p:blipFill>
          <a:blip r:embed="rId4" cstate="print"/>
          <a:srcRect/>
          <a:stretch>
            <a:fillRect/>
          </a:stretch>
        </p:blipFill>
        <p:spPr bwMode="auto">
          <a:xfrm>
            <a:off x="457200" y="141288"/>
            <a:ext cx="684213" cy="822325"/>
          </a:xfrm>
          <a:prstGeom prst="rect">
            <a:avLst/>
          </a:prstGeom>
          <a:noFill/>
          <a:ln w="9525">
            <a:noFill/>
            <a:miter lim="800000"/>
            <a:headEnd/>
            <a:tailEnd/>
          </a:ln>
        </p:spPr>
      </p:pic>
      <p:sp>
        <p:nvSpPr>
          <p:cNvPr id="19" name="Rectangle 1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63538" y="1390651"/>
            <a:ext cx="8345487" cy="3503082"/>
          </a:xfrm>
          <a:prstGeom prst="roundRect">
            <a:avLst/>
          </a:prstGeom>
          <a:ln/>
        </p:spPr>
        <p:style>
          <a:lnRef idx="1">
            <a:schemeClr val="accent5"/>
          </a:lnRef>
          <a:fillRef idx="2">
            <a:schemeClr val="accent5"/>
          </a:fillRef>
          <a:effectRef idx="1">
            <a:schemeClr val="accent5"/>
          </a:effectRef>
          <a:fontRef idx="minor">
            <a:schemeClr val="dk1"/>
          </a:fontRef>
        </p:style>
        <p:txBody>
          <a:bodyPr lIns="86478" tIns="43239" rIns="86478" bIns="43239" anchor="ctr"/>
          <a:lstStyle/>
          <a:p>
            <a:pPr algn="ctr">
              <a:defRPr/>
            </a:pPr>
            <a:endParaRPr lang="en-US" dirty="0"/>
          </a:p>
        </p:txBody>
      </p:sp>
      <p:sp>
        <p:nvSpPr>
          <p:cNvPr id="17410" name="Title 2"/>
          <p:cNvSpPr>
            <a:spLocks noGrp="1"/>
          </p:cNvSpPr>
          <p:nvPr>
            <p:ph type="title"/>
          </p:nvPr>
        </p:nvSpPr>
        <p:spPr/>
        <p:txBody>
          <a:bodyPr/>
          <a:lstStyle/>
          <a:p>
            <a:r>
              <a:rPr lang="en-US" altLang="en-US" dirty="0"/>
              <a:t>Examples of Icebergs</a:t>
            </a:r>
          </a:p>
        </p:txBody>
      </p:sp>
      <p:sp>
        <p:nvSpPr>
          <p:cNvPr id="17411" name="Text Placeholder 3"/>
          <p:cNvSpPr>
            <a:spLocks noGrp="1"/>
          </p:cNvSpPr>
          <p:nvPr>
            <p:ph type="body" sz="quarter" idx="12"/>
          </p:nvPr>
        </p:nvSpPr>
        <p:spPr>
          <a:xfrm>
            <a:off x="660396" y="1541463"/>
            <a:ext cx="7941733" cy="5029200"/>
          </a:xfrm>
        </p:spPr>
        <p:txBody>
          <a:bodyPr/>
          <a:lstStyle/>
          <a:p>
            <a:r>
              <a:rPr lang="en-US" altLang="en-US" dirty="0"/>
              <a:t>Everyone should be treated equal.</a:t>
            </a:r>
          </a:p>
          <a:p>
            <a:r>
              <a:rPr lang="en-US" altLang="en-US" dirty="0"/>
              <a:t>People can’t be trusted.</a:t>
            </a:r>
          </a:p>
          <a:p>
            <a:r>
              <a:rPr lang="en-US" altLang="en-US" dirty="0"/>
              <a:t>You should respect authority.</a:t>
            </a:r>
          </a:p>
          <a:p>
            <a:r>
              <a:rPr lang="en-US" altLang="en-US" dirty="0"/>
              <a:t>I am smart.</a:t>
            </a:r>
          </a:p>
          <a:p>
            <a:r>
              <a:rPr lang="en-US" altLang="en-US" dirty="0"/>
              <a:t>I am ugly.</a:t>
            </a:r>
          </a:p>
          <a:p>
            <a:r>
              <a:rPr lang="en-US" altLang="en-US" dirty="0"/>
              <a:t>You should be grateful for what you have.</a:t>
            </a:r>
          </a:p>
          <a:p>
            <a:r>
              <a:rPr lang="en-US" altLang="en-US" dirty="0"/>
              <a:t>??</a:t>
            </a:r>
          </a:p>
          <a:p>
            <a:endParaRPr lang="en-US" altLang="en-US" dirty="0"/>
          </a:p>
        </p:txBody>
      </p:sp>
      <p:sp>
        <p:nvSpPr>
          <p:cNvPr id="2" name="Slide Number Placeholder 1"/>
          <p:cNvSpPr>
            <a:spLocks noGrp="1"/>
          </p:cNvSpPr>
          <p:nvPr>
            <p:ph type="sldNum" sz="quarter" idx="14"/>
          </p:nvPr>
        </p:nvSpPr>
        <p:spPr/>
        <p:txBody>
          <a:bodyPr/>
          <a:lstStyle/>
          <a:p>
            <a:pPr>
              <a:defRPr/>
            </a:pPr>
            <a:fld id="{7E2E275A-AAD9-413C-B430-E1D20EC6E8EF}" type="slidenum">
              <a:rPr lang="en-US" smtClean="0"/>
              <a:pPr>
                <a:defRPr/>
              </a:pPr>
              <a:t>81</a:t>
            </a:fld>
            <a:endParaRPr lang="en-US" dirty="0"/>
          </a:p>
        </p:txBody>
      </p:sp>
      <p:pic>
        <p:nvPicPr>
          <p:cNvPr id="17414" name="Picture 11" descr="Detect_Icebergs.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 - TLR Review CSF2_TeenCurriculum_ParticipantGuideV3_0 3_AUG15.pptx - PowerPoint"/>
          <p:cNvPicPr>
            <a:picLocks noChangeAspect="1"/>
          </p:cNvPicPr>
          <p:nvPr/>
        </p:nvPicPr>
        <p:blipFill rotWithShape="1">
          <a:blip r:embed="rId3">
            <a:extLst>
              <a:ext uri="{28A0092B-C50C-407E-A947-70E740481C1C}">
                <a14:useLocalDpi xmlns:a14="http://schemas.microsoft.com/office/drawing/2010/main" val="0"/>
              </a:ext>
            </a:extLst>
          </a:blip>
          <a:srcRect l="26107" t="19429" r="9259" b="10349"/>
          <a:stretch/>
        </p:blipFill>
        <p:spPr>
          <a:xfrm>
            <a:off x="2674937" y="1469072"/>
            <a:ext cx="3817937" cy="5003125"/>
          </a:xfrm>
          <a:prstGeom prst="rect">
            <a:avLst/>
          </a:prstGeom>
        </p:spPr>
      </p:pic>
      <p:sp>
        <p:nvSpPr>
          <p:cNvPr id="4" name="Slide Number Placeholder 3"/>
          <p:cNvSpPr>
            <a:spLocks noGrp="1"/>
          </p:cNvSpPr>
          <p:nvPr>
            <p:ph type="sldNum" sz="quarter" idx="11"/>
          </p:nvPr>
        </p:nvSpPr>
        <p:spPr/>
        <p:txBody>
          <a:bodyPr/>
          <a:lstStyle/>
          <a:p>
            <a:pPr>
              <a:defRPr/>
            </a:pPr>
            <a:fld id="{816E020B-0770-44F9-8FCB-E8876A7A3E0C}" type="slidenum">
              <a:rPr lang="en-US" smtClean="0"/>
              <a:pPr>
                <a:defRPr/>
              </a:pPr>
              <a:t>82</a:t>
            </a:fld>
            <a:endParaRPr lang="en-US" dirty="0"/>
          </a:p>
        </p:txBody>
      </p:sp>
      <p:sp>
        <p:nvSpPr>
          <p:cNvPr id="18437" name="Title 2"/>
          <p:cNvSpPr>
            <a:spLocks noGrp="1"/>
          </p:cNvSpPr>
          <p:nvPr>
            <p:ph type="title"/>
          </p:nvPr>
        </p:nvSpPr>
        <p:spPr/>
        <p:txBody>
          <a:bodyPr/>
          <a:lstStyle/>
          <a:p>
            <a:r>
              <a:rPr lang="en-US" altLang="en-US" dirty="0"/>
              <a:t>Workbook Activity (page 32):</a:t>
            </a:r>
            <a:br>
              <a:rPr lang="en-US" altLang="en-US" dirty="0"/>
            </a:br>
            <a:r>
              <a:rPr lang="en-US" altLang="en-US" dirty="0"/>
              <a:t>What are your Icebergs?</a:t>
            </a:r>
          </a:p>
        </p:txBody>
      </p:sp>
      <p:pic>
        <p:nvPicPr>
          <p:cNvPr id="18438" name="Picture 11" descr="Detect_Icebergs.png"/>
          <p:cNvPicPr>
            <a:picLocks noChangeAspect="1"/>
          </p:cNvPicPr>
          <p:nvPr/>
        </p:nvPicPr>
        <p:blipFill>
          <a:blip r:embed="rId4" cstate="print"/>
          <a:srcRect/>
          <a:stretch>
            <a:fillRect/>
          </a:stretch>
        </p:blipFill>
        <p:spPr bwMode="auto">
          <a:xfrm>
            <a:off x="457200" y="141288"/>
            <a:ext cx="684213" cy="822325"/>
          </a:xfrm>
          <a:prstGeom prst="rect">
            <a:avLst/>
          </a:prstGeom>
          <a:noFill/>
          <a:ln w="9525">
            <a:noFill/>
            <a:miter lim="800000"/>
            <a:headEnd/>
            <a:tailEnd/>
          </a:ln>
        </p:spPr>
      </p:pic>
      <p:sp>
        <p:nvSpPr>
          <p:cNvPr id="8" name="Rectangle 7"/>
          <p:cNvSpPr/>
          <p:nvPr/>
        </p:nvSpPr>
        <p:spPr>
          <a:xfrm>
            <a:off x="4659313" y="3984625"/>
            <a:ext cx="1782762" cy="23002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1D441E5B-6741-4901-BCFD-F86D2F8951AD}" type="slidenum">
              <a:rPr lang="en-US" smtClean="0"/>
              <a:pPr>
                <a:defRPr/>
              </a:pPr>
              <a:t>83</a:t>
            </a:fld>
            <a:endParaRPr lang="en-US" dirty="0"/>
          </a:p>
        </p:txBody>
      </p:sp>
      <p:sp>
        <p:nvSpPr>
          <p:cNvPr id="19460" name="Title 2"/>
          <p:cNvSpPr>
            <a:spLocks noGrp="1"/>
          </p:cNvSpPr>
          <p:nvPr>
            <p:ph type="title"/>
          </p:nvPr>
        </p:nvSpPr>
        <p:spPr/>
        <p:txBody>
          <a:bodyPr/>
          <a:lstStyle/>
          <a:p>
            <a:r>
              <a:rPr lang="en-US" altLang="en-US" dirty="0"/>
              <a:t>When do you need </a:t>
            </a:r>
            <a:br>
              <a:rPr lang="en-US" altLang="en-US" dirty="0"/>
            </a:br>
            <a:r>
              <a:rPr lang="en-US" altLang="en-US" dirty="0"/>
              <a:t>to detect an Iceberg?</a:t>
            </a:r>
          </a:p>
        </p:txBody>
      </p:sp>
      <p:pic>
        <p:nvPicPr>
          <p:cNvPr id="19461" name="Picture 11" descr="Detect_Icebergs.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9" name="Text Placeholder 3"/>
          <p:cNvSpPr txBox="1">
            <a:spLocks/>
          </p:cNvSpPr>
          <p:nvPr/>
        </p:nvSpPr>
        <p:spPr>
          <a:xfrm>
            <a:off x="1582738" y="1295400"/>
            <a:ext cx="6370637" cy="5029200"/>
          </a:xfrm>
          <a:prstGeom prst="rect">
            <a:avLst/>
          </a:prstGeom>
        </p:spPr>
        <p:txBody>
          <a:bodyPr/>
          <a:lstStyle/>
          <a:p>
            <a:pPr marL="341313" indent="-341313" eaLnBrk="0" hangingPunct="0">
              <a:spcBef>
                <a:spcPct val="20000"/>
              </a:spcBef>
              <a:buFont typeface="Wingdings" pitchFamily="2" charset="2"/>
              <a:buChar char="§"/>
              <a:defRPr/>
            </a:pPr>
            <a:endParaRPr lang="en-US" altLang="en-US" sz="2300" dirty="0">
              <a:latin typeface="Verdana" pitchFamily="34" charset="0"/>
              <a:cs typeface="+mn-cs"/>
            </a:endParaRPr>
          </a:p>
          <a:p>
            <a:pPr marL="341313" indent="-341313" eaLnBrk="0" hangingPunct="0">
              <a:spcBef>
                <a:spcPct val="20000"/>
              </a:spcBef>
              <a:defRPr/>
            </a:pPr>
            <a:endParaRPr lang="en-US" altLang="en-US" sz="2300" dirty="0">
              <a:latin typeface="Verdana" pitchFamily="34" charset="0"/>
              <a:cs typeface="+mn-cs"/>
            </a:endParaRPr>
          </a:p>
          <a:p>
            <a:pPr marL="341313" indent="-341313" eaLnBrk="0" hangingPunct="0">
              <a:spcBef>
                <a:spcPct val="20000"/>
              </a:spcBef>
              <a:buFont typeface="Wingdings" pitchFamily="2" charset="2"/>
              <a:buChar char="§"/>
              <a:defRPr/>
            </a:pPr>
            <a:endParaRPr lang="en-US" altLang="en-US" sz="2300" dirty="0">
              <a:latin typeface="Verdana" pitchFamily="34" charset="0"/>
              <a:cs typeface="+mn-cs"/>
            </a:endParaRPr>
          </a:p>
          <a:p>
            <a:pPr marL="341313" indent="-341313" eaLnBrk="0" hangingPunct="0">
              <a:lnSpc>
                <a:spcPct val="150000"/>
              </a:lnSpc>
              <a:spcBef>
                <a:spcPts val="0"/>
              </a:spcBef>
              <a:spcAft>
                <a:spcPts val="1200"/>
              </a:spcAft>
              <a:defRPr/>
            </a:pPr>
            <a:r>
              <a:rPr lang="en-US" altLang="en-US" sz="2400" dirty="0">
                <a:latin typeface="Verdana" pitchFamily="34" charset="0"/>
                <a:cs typeface="+mn-cs"/>
              </a:rPr>
              <a:t>When your </a:t>
            </a:r>
            <a:r>
              <a:rPr lang="en-US" altLang="en-US" sz="2400" b="1" dirty="0">
                <a:latin typeface="Verdana" pitchFamily="34" charset="0"/>
                <a:cs typeface="+mn-cs"/>
              </a:rPr>
              <a:t>emotions and reactions</a:t>
            </a:r>
            <a:r>
              <a:rPr lang="en-US" altLang="en-US" sz="2400" dirty="0">
                <a:latin typeface="Verdana" pitchFamily="34" charset="0"/>
                <a:cs typeface="+mn-cs"/>
              </a:rPr>
              <a:t> don’t make sense based on your </a:t>
            </a:r>
            <a:r>
              <a:rPr lang="en-US" altLang="en-US" sz="2400" b="1" dirty="0">
                <a:latin typeface="Verdana" pitchFamily="34" charset="0"/>
                <a:cs typeface="+mn-cs"/>
              </a:rPr>
              <a:t>heat of the moment thought</a:t>
            </a:r>
            <a:endParaRPr lang="en-US" altLang="en-US" sz="2400" dirty="0">
              <a:latin typeface="Verdana" pitchFamily="34" charset="0"/>
              <a:cs typeface="+mn-cs"/>
            </a:endParaRPr>
          </a:p>
        </p:txBody>
      </p:sp>
      <p:cxnSp>
        <p:nvCxnSpPr>
          <p:cNvPr id="14" name="Straight Connector 13"/>
          <p:cNvCxnSpPr/>
          <p:nvPr/>
        </p:nvCxnSpPr>
        <p:spPr>
          <a:xfrm>
            <a:off x="1989138" y="3544355"/>
            <a:ext cx="27273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0405" y="1771651"/>
            <a:ext cx="8551862" cy="3503082"/>
          </a:xfrm>
          <a:prstGeom prst="roundRect">
            <a:avLst/>
          </a:prstGeom>
          <a:ln/>
        </p:spPr>
        <p:style>
          <a:lnRef idx="1">
            <a:schemeClr val="accent5"/>
          </a:lnRef>
          <a:fillRef idx="2">
            <a:schemeClr val="accent5"/>
          </a:fillRef>
          <a:effectRef idx="1">
            <a:schemeClr val="accent5"/>
          </a:effectRef>
          <a:fontRef idx="minor">
            <a:schemeClr val="dk1"/>
          </a:fontRef>
        </p:style>
        <p:txBody>
          <a:bodyPr lIns="86478" tIns="43239" rIns="86478" bIns="43239" anchor="ctr"/>
          <a:lstStyle/>
          <a:p>
            <a:pPr algn="ctr">
              <a:defRPr/>
            </a:pPr>
            <a:endParaRPr lang="en-US" dirty="0"/>
          </a:p>
        </p:txBody>
      </p:sp>
      <p:sp>
        <p:nvSpPr>
          <p:cNvPr id="4" name="Slide Number Placeholder 3"/>
          <p:cNvSpPr>
            <a:spLocks noGrp="1"/>
          </p:cNvSpPr>
          <p:nvPr>
            <p:ph type="sldNum" sz="quarter" idx="14"/>
          </p:nvPr>
        </p:nvSpPr>
        <p:spPr/>
        <p:txBody>
          <a:bodyPr/>
          <a:lstStyle/>
          <a:p>
            <a:pPr>
              <a:defRPr/>
            </a:pPr>
            <a:fld id="{4EFFC7BC-A509-44DD-8AB1-5C5F09048CD6}" type="slidenum">
              <a:rPr lang="en-US"/>
              <a:pPr>
                <a:defRPr/>
              </a:pPr>
              <a:t>84</a:t>
            </a:fld>
            <a:endParaRPr lang="en-US" dirty="0"/>
          </a:p>
        </p:txBody>
      </p:sp>
      <p:graphicFrame>
        <p:nvGraphicFramePr>
          <p:cNvPr id="9" name="Group 18"/>
          <p:cNvGraphicFramePr>
            <a:graphicFrameLocks noGrp="1"/>
          </p:cNvGraphicFramePr>
          <p:nvPr>
            <p:extLst>
              <p:ext uri="{D42A27DB-BD31-4B8C-83A1-F6EECF244321}">
                <p14:modId xmlns:p14="http://schemas.microsoft.com/office/powerpoint/2010/main" val="1833186760"/>
              </p:ext>
            </p:extLst>
          </p:nvPr>
        </p:nvGraphicFramePr>
        <p:xfrm>
          <a:off x="762332" y="2040679"/>
          <a:ext cx="7582824" cy="2900436"/>
        </p:xfrm>
        <a:graphic>
          <a:graphicData uri="http://schemas.openxmlformats.org/drawingml/2006/table">
            <a:tbl>
              <a:tblPr/>
              <a:tblGrid>
                <a:gridCol w="3853132">
                  <a:extLst>
                    <a:ext uri="{9D8B030D-6E8A-4147-A177-3AD203B41FA5}">
                      <a16:colId xmlns:a16="http://schemas.microsoft.com/office/drawing/2014/main" val="20000"/>
                    </a:ext>
                  </a:extLst>
                </a:gridCol>
                <a:gridCol w="3729692">
                  <a:extLst>
                    <a:ext uri="{9D8B030D-6E8A-4147-A177-3AD203B41FA5}">
                      <a16:colId xmlns:a16="http://schemas.microsoft.com/office/drawing/2014/main" val="20001"/>
                    </a:ext>
                  </a:extLst>
                </a:gridCol>
              </a:tblGrid>
              <a:tr h="888526">
                <a:tc gridSpan="2">
                  <a:txBody>
                    <a:bodyPr/>
                    <a:lstStyle/>
                    <a:p>
                      <a:pPr>
                        <a:defRPr/>
                      </a:pPr>
                      <a:r>
                        <a:rPr kumimoji="0" lang="en-US" sz="2400" b="1" i="0" u="none" strike="noStrike" kern="1200" cap="none" spc="0" normalizeH="0" baseline="0" noProof="0" dirty="0">
                          <a:ln>
                            <a:noFill/>
                          </a:ln>
                          <a:solidFill>
                            <a:schemeClr val="tx1"/>
                          </a:solidFill>
                          <a:effectLst/>
                          <a:uLnTx/>
                          <a:uFillTx/>
                          <a:latin typeface="+mn-lt"/>
                          <a:ea typeface="+mn-ea"/>
                          <a:cs typeface="Times New Roman" pitchFamily="18" charset="0"/>
                        </a:rPr>
                        <a:t>AE (who, what, when, where):  </a:t>
                      </a:r>
                      <a:r>
                        <a:rPr kumimoji="0" lang="en-US" sz="2400" b="0" i="0" u="none" strike="noStrike" kern="1200" cap="none" spc="0" normalizeH="0" baseline="0" noProof="0" dirty="0">
                          <a:ln>
                            <a:noFill/>
                          </a:ln>
                          <a:solidFill>
                            <a:schemeClr val="tx1"/>
                          </a:solidFill>
                          <a:effectLst/>
                          <a:uLnTx/>
                          <a:uFillTx/>
                          <a:latin typeface="+mn-lt"/>
                          <a:ea typeface="+mn-ea"/>
                          <a:cs typeface="Times New Roman" pitchFamily="18" charset="0"/>
                        </a:rPr>
                        <a:t>Sam’s</a:t>
                      </a:r>
                      <a:r>
                        <a:rPr lang="en-US" sz="2400" kern="1200" dirty="0">
                          <a:solidFill>
                            <a:schemeClr val="tx1"/>
                          </a:solidFill>
                          <a:latin typeface="+mn-lt"/>
                          <a:ea typeface="+mn-ea"/>
                          <a:cs typeface="Times New Roman" pitchFamily="18" charset="0"/>
                        </a:rPr>
                        <a:t> grade in science dropped to a C.</a:t>
                      </a:r>
                      <a:endParaRPr lang="en-US" sz="2000" kern="1200" dirty="0">
                        <a:solidFill>
                          <a:schemeClr val="tx1"/>
                        </a:solidFill>
                        <a:latin typeface="+mn-lt"/>
                        <a:ea typeface="+mn-ea"/>
                        <a:cs typeface="Times New Roman" pitchFamily="18" charset="0"/>
                      </a:endParaRPr>
                    </a:p>
                  </a:txBody>
                  <a:tcPr marT="45704" marB="45704" horzOverflow="overflow">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tab pos="-457200" algn="l"/>
                          <a:tab pos="0" algn="l"/>
                          <a:tab pos="457200" algn="l"/>
                        </a:tabLst>
                      </a:pPr>
                      <a:endParaRPr kumimoji="0" lang="en-US" sz="2400" b="0" i="0" u="none" strike="noStrike" cap="none" normalizeH="0" baseline="0" dirty="0">
                        <a:ln>
                          <a:noFill/>
                        </a:ln>
                        <a:solidFill>
                          <a:schemeClr val="tx1"/>
                        </a:solidFill>
                        <a:effectLst/>
                        <a:latin typeface="+mj-lt"/>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457462">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0" algn="l"/>
                          <a:tab pos="457200" algn="l"/>
                        </a:tabLst>
                      </a:pPr>
                      <a:r>
                        <a:rPr kumimoji="0" lang="en-US" sz="2400" b="1" i="0" u="none" strike="noStrike" cap="none" normalizeH="0" baseline="0" dirty="0">
                          <a:ln>
                            <a:noFill/>
                          </a:ln>
                          <a:solidFill>
                            <a:schemeClr val="tx1"/>
                          </a:solidFill>
                          <a:effectLst/>
                          <a:latin typeface="+mj-lt"/>
                        </a:rPr>
                        <a:t>Thoughts: </a:t>
                      </a:r>
                    </a:p>
                  </a:txBody>
                  <a:tcPr marT="45704" marB="45704" horzOverflow="overflow">
                    <a:lnL w="12700"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tab pos="-457200" algn="l"/>
                          <a:tab pos="0" algn="l"/>
                          <a:tab pos="457200" algn="l"/>
                        </a:tabLst>
                      </a:pPr>
                      <a:r>
                        <a:rPr kumimoji="0" lang="en-US" sz="2400" b="1" i="0" u="none" strike="noStrike" cap="none" normalizeH="0" baseline="0" dirty="0">
                          <a:ln>
                            <a:noFill/>
                          </a:ln>
                          <a:solidFill>
                            <a:schemeClr val="tx1"/>
                          </a:solidFill>
                          <a:effectLst/>
                          <a:latin typeface="+mj-lt"/>
                        </a:rPr>
                        <a:t>Consequences: </a:t>
                      </a:r>
                    </a:p>
                  </a:txBody>
                  <a:tcPr marT="45704" marB="45704" horzOverflow="overflow">
                    <a:lnL w="12700" cap="flat" cmpd="sng" algn="ctr">
                      <a:solidFill>
                        <a:schemeClr val="tx1"/>
                      </a:solidFill>
                      <a:prstDash val="solid"/>
                      <a:round/>
                      <a:headEnd type="none" w="med" len="med"/>
                      <a:tailEnd type="none" w="med" len="med"/>
                    </a:lnL>
                    <a:lnR w="12700"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39249">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0" algn="l"/>
                          <a:tab pos="457200" algn="l"/>
                        </a:tabLst>
                      </a:pPr>
                      <a:r>
                        <a:rPr lang="en-US" sz="2400" kern="1200" dirty="0">
                          <a:solidFill>
                            <a:schemeClr val="tx1"/>
                          </a:solidFill>
                          <a:latin typeface="+mn-lt"/>
                          <a:ea typeface="+mn-ea"/>
                          <a:cs typeface="Times New Roman" pitchFamily="18" charset="0"/>
                        </a:rPr>
                        <a:t>Sam thinks, “I need</a:t>
                      </a:r>
                      <a:r>
                        <a:rPr lang="en-US" sz="2400" kern="1200" baseline="0" dirty="0">
                          <a:solidFill>
                            <a:schemeClr val="tx1"/>
                          </a:solidFill>
                          <a:latin typeface="+mn-lt"/>
                          <a:ea typeface="+mn-ea"/>
                          <a:cs typeface="Times New Roman" pitchFamily="18" charset="0"/>
                        </a:rPr>
                        <a:t> to do better.</a:t>
                      </a:r>
                      <a:r>
                        <a:rPr lang="en-US" sz="2400" kern="1200" dirty="0">
                          <a:solidFill>
                            <a:schemeClr val="tx1"/>
                          </a:solidFill>
                          <a:latin typeface="+mn-lt"/>
                          <a:ea typeface="+mn-ea"/>
                          <a:cs typeface="Times New Roman" pitchFamily="18" charset="0"/>
                        </a:rPr>
                        <a:t>”</a:t>
                      </a:r>
                    </a:p>
                    <a:p>
                      <a:pPr marL="225425" marR="0" lvl="0" indent="-225425" algn="l" defTabSz="914400" rtl="0" eaLnBrk="0" fontAlgn="base" latinLnBrk="0" hangingPunct="0">
                        <a:lnSpc>
                          <a:spcPct val="100000"/>
                        </a:lnSpc>
                        <a:spcBef>
                          <a:spcPct val="0"/>
                        </a:spcBef>
                        <a:spcAft>
                          <a:spcPct val="0"/>
                        </a:spcAft>
                        <a:buClrTx/>
                        <a:buSzTx/>
                        <a:buFontTx/>
                        <a:buNone/>
                        <a:tabLst>
                          <a:tab pos="-457200" algn="l"/>
                          <a:tab pos="0" algn="l"/>
                          <a:tab pos="457200" algn="l"/>
                        </a:tabLst>
                      </a:pPr>
                      <a:endParaRPr kumimoji="0" lang="en-US" sz="1800" b="0" i="0" u="none" strike="noStrike" cap="none" normalizeH="0" baseline="0" dirty="0">
                        <a:ln>
                          <a:noFill/>
                        </a:ln>
                        <a:solidFill>
                          <a:schemeClr val="tx1"/>
                        </a:solidFill>
                        <a:effectLst/>
                        <a:latin typeface="+mj-lt"/>
                      </a:endParaRPr>
                    </a:p>
                  </a:txBody>
                  <a:tcPr marT="45704" marB="45704" horzOverflow="overflow">
                    <a:lnL w="12700"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tab pos="-457200" algn="l"/>
                          <a:tab pos="0" algn="l"/>
                          <a:tab pos="457200" algn="l"/>
                        </a:tabLst>
                      </a:pPr>
                      <a:r>
                        <a:rPr kumimoji="0" lang="en-US" sz="2400" b="0" i="0" u="none" strike="noStrike" cap="none" normalizeH="0" baseline="0" dirty="0">
                          <a:ln>
                            <a:noFill/>
                          </a:ln>
                          <a:solidFill>
                            <a:schemeClr val="tx1"/>
                          </a:solidFill>
                          <a:effectLst/>
                          <a:latin typeface="+mj-lt"/>
                        </a:rPr>
                        <a:t>E: </a:t>
                      </a:r>
                      <a:r>
                        <a:rPr lang="en-US" sz="2400" kern="1200" dirty="0">
                          <a:solidFill>
                            <a:schemeClr val="tx1"/>
                          </a:solidFill>
                          <a:latin typeface="+mn-lt"/>
                          <a:ea typeface="+mn-ea"/>
                          <a:cs typeface="Times New Roman" pitchFamily="18" charset="0"/>
                        </a:rPr>
                        <a:t>Disappointed</a:t>
                      </a:r>
                    </a:p>
                    <a:p>
                      <a:pPr marL="406400" marR="0" lvl="0" indent="-406400" algn="l" defTabSz="914400" rtl="0" eaLnBrk="0" fontAlgn="base" latinLnBrk="0" hangingPunct="0">
                        <a:lnSpc>
                          <a:spcPct val="100000"/>
                        </a:lnSpc>
                        <a:spcBef>
                          <a:spcPct val="0"/>
                        </a:spcBef>
                        <a:spcAft>
                          <a:spcPct val="0"/>
                        </a:spcAft>
                        <a:buClrTx/>
                        <a:buSzTx/>
                        <a:buFontTx/>
                        <a:buNone/>
                        <a:tabLst>
                          <a:tab pos="-457200" algn="l"/>
                          <a:tab pos="0" algn="l"/>
                          <a:tab pos="457200" algn="l"/>
                        </a:tabLst>
                        <a:defRPr/>
                      </a:pPr>
                      <a:r>
                        <a:rPr kumimoji="0" lang="en-US" sz="2400" b="0" i="0" u="none" strike="noStrike" kern="1200" cap="none" normalizeH="0" baseline="0" dirty="0">
                          <a:ln>
                            <a:noFill/>
                          </a:ln>
                          <a:solidFill>
                            <a:schemeClr val="tx1"/>
                          </a:solidFill>
                          <a:effectLst/>
                          <a:latin typeface="+mn-lt"/>
                          <a:cs typeface="Times New Roman"/>
                        </a:rPr>
                        <a:t>R: </a:t>
                      </a:r>
                      <a:r>
                        <a:rPr lang="en-US" sz="2400" kern="1200" dirty="0">
                          <a:solidFill>
                            <a:schemeClr val="tx1"/>
                          </a:solidFill>
                          <a:latin typeface="+mn-lt"/>
                          <a:ea typeface="+mn-ea"/>
                          <a:cs typeface="Times New Roman" pitchFamily="18" charset="0"/>
                        </a:rPr>
                        <a:t>Asks teacher for extra credit opportunities</a:t>
                      </a:r>
                    </a:p>
                  </a:txBody>
                  <a:tcPr marT="45704" marB="45704" horzOverflow="overflow">
                    <a:lnL w="12700" cap="flat" cmpd="sng" algn="ctr">
                      <a:solidFill>
                        <a:schemeClr val="tx1"/>
                      </a:solidFill>
                      <a:prstDash val="solid"/>
                      <a:round/>
                      <a:headEnd type="none" w="med" len="med"/>
                      <a:tailEnd type="none" w="med" len="med"/>
                    </a:lnL>
                    <a:lnR w="12700"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0496" name="Title 2"/>
          <p:cNvSpPr>
            <a:spLocks noGrp="1"/>
          </p:cNvSpPr>
          <p:nvPr>
            <p:ph type="title"/>
          </p:nvPr>
        </p:nvSpPr>
        <p:spPr/>
        <p:txBody>
          <a:bodyPr/>
          <a:lstStyle/>
          <a:p>
            <a:r>
              <a:rPr lang="en-US" altLang="en-US" dirty="0"/>
              <a:t>Does Sam need to detect an Iceberg?</a:t>
            </a:r>
          </a:p>
        </p:txBody>
      </p:sp>
      <p:pic>
        <p:nvPicPr>
          <p:cNvPr id="20497" name="Picture 11" descr="Detect_Icebergs.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p:txBody>
          <a:bodyPr/>
          <a:lstStyle/>
          <a:p>
            <a:r>
              <a:rPr lang="en-US" dirty="0"/>
              <a:t>Does Joe need to detect an Iceberg?</a:t>
            </a:r>
          </a:p>
        </p:txBody>
      </p:sp>
      <p:sp>
        <p:nvSpPr>
          <p:cNvPr id="4" name="Slide Number Placeholder 3"/>
          <p:cNvSpPr>
            <a:spLocks noGrp="1"/>
          </p:cNvSpPr>
          <p:nvPr>
            <p:ph type="sldNum" sz="quarter" idx="14"/>
          </p:nvPr>
        </p:nvSpPr>
        <p:spPr/>
        <p:txBody>
          <a:bodyPr/>
          <a:lstStyle/>
          <a:p>
            <a:pPr>
              <a:defRPr/>
            </a:pPr>
            <a:fld id="{F85E8C9E-0B98-4B3E-8F88-1FF89C6E52AB}" type="slidenum">
              <a:rPr lang="en-US"/>
              <a:pPr>
                <a:defRPr/>
              </a:pPr>
              <a:t>85</a:t>
            </a:fld>
            <a:endParaRPr lang="en-US" dirty="0"/>
          </a:p>
        </p:txBody>
      </p:sp>
      <p:pic>
        <p:nvPicPr>
          <p:cNvPr id="21521" name="Picture 11" descr="Detect_Icebergs.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8" name="Rounded Rectangle 7"/>
          <p:cNvSpPr/>
          <p:nvPr/>
        </p:nvSpPr>
        <p:spPr>
          <a:xfrm>
            <a:off x="270399" y="1780112"/>
            <a:ext cx="8551862" cy="3503082"/>
          </a:xfrm>
          <a:prstGeom prst="roundRect">
            <a:avLst/>
          </a:prstGeom>
          <a:ln/>
        </p:spPr>
        <p:style>
          <a:lnRef idx="1">
            <a:schemeClr val="accent5"/>
          </a:lnRef>
          <a:fillRef idx="2">
            <a:schemeClr val="accent5"/>
          </a:fillRef>
          <a:effectRef idx="1">
            <a:schemeClr val="accent5"/>
          </a:effectRef>
          <a:fontRef idx="minor">
            <a:schemeClr val="dk1"/>
          </a:fontRef>
        </p:style>
        <p:txBody>
          <a:bodyPr lIns="86478" tIns="43239" rIns="86478" bIns="43239" anchor="ctr"/>
          <a:lstStyle/>
          <a:p>
            <a:pPr algn="ctr">
              <a:defRPr/>
            </a:pPr>
            <a:endParaRPr lang="en-US" dirty="0"/>
          </a:p>
        </p:txBody>
      </p:sp>
      <p:graphicFrame>
        <p:nvGraphicFramePr>
          <p:cNvPr id="10" name="Group 18"/>
          <p:cNvGraphicFramePr>
            <a:graphicFrameLocks noGrp="1"/>
          </p:cNvGraphicFramePr>
          <p:nvPr>
            <p:extLst>
              <p:ext uri="{D42A27DB-BD31-4B8C-83A1-F6EECF244321}">
                <p14:modId xmlns:p14="http://schemas.microsoft.com/office/powerpoint/2010/main" val="2901138334"/>
              </p:ext>
            </p:extLst>
          </p:nvPr>
        </p:nvGraphicFramePr>
        <p:xfrm>
          <a:off x="822850" y="1959103"/>
          <a:ext cx="7618412" cy="3202163"/>
        </p:xfrm>
        <a:graphic>
          <a:graphicData uri="http://schemas.openxmlformats.org/drawingml/2006/table">
            <a:tbl>
              <a:tblPr/>
              <a:tblGrid>
                <a:gridCol w="3871216">
                  <a:extLst>
                    <a:ext uri="{9D8B030D-6E8A-4147-A177-3AD203B41FA5}">
                      <a16:colId xmlns:a16="http://schemas.microsoft.com/office/drawing/2014/main" val="20000"/>
                    </a:ext>
                  </a:extLst>
                </a:gridCol>
                <a:gridCol w="3747196">
                  <a:extLst>
                    <a:ext uri="{9D8B030D-6E8A-4147-A177-3AD203B41FA5}">
                      <a16:colId xmlns:a16="http://schemas.microsoft.com/office/drawing/2014/main" val="20001"/>
                    </a:ext>
                  </a:extLst>
                </a:gridCol>
              </a:tblGrid>
              <a:tr h="1007979">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Times New Roman" pitchFamily="18" charset="0"/>
                        </a:rPr>
                        <a:t>AE (who, what, when, where): </a:t>
                      </a:r>
                      <a:r>
                        <a:rPr kumimoji="0" lang="en-US" sz="2400" b="0" i="0" u="none" strike="noStrike" kern="1200" cap="none" spc="0" normalizeH="0" baseline="0" noProof="0" dirty="0">
                          <a:ln>
                            <a:noFill/>
                          </a:ln>
                          <a:solidFill>
                            <a:schemeClr val="tx1"/>
                          </a:solidFill>
                          <a:effectLst/>
                          <a:uLnTx/>
                          <a:uFillTx/>
                          <a:latin typeface="+mn-lt"/>
                          <a:ea typeface="+mn-ea"/>
                          <a:cs typeface="Times New Roman" pitchFamily="18" charset="0"/>
                        </a:rPr>
                        <a:t>Joe</a:t>
                      </a:r>
                      <a:r>
                        <a:rPr lang="en-US" sz="2400" kern="1200" dirty="0">
                          <a:solidFill>
                            <a:schemeClr val="tx1"/>
                          </a:solidFill>
                          <a:latin typeface="+mn-lt"/>
                          <a:ea typeface="+mn-ea"/>
                          <a:cs typeface="Times New Roman" pitchFamily="18" charset="0"/>
                        </a:rPr>
                        <a:t>’s parents told him he could not go to</a:t>
                      </a:r>
                      <a:r>
                        <a:rPr lang="en-US" sz="2400" kern="1200" baseline="0" dirty="0">
                          <a:solidFill>
                            <a:schemeClr val="tx1"/>
                          </a:solidFill>
                          <a:latin typeface="+mn-lt"/>
                          <a:ea typeface="+mn-ea"/>
                          <a:cs typeface="Times New Roman" pitchFamily="18" charset="0"/>
                        </a:rPr>
                        <a:t> the basketball game with his friends.</a:t>
                      </a:r>
                      <a:endParaRPr lang="en-US" sz="2000" kern="1200" dirty="0">
                        <a:solidFill>
                          <a:schemeClr val="tx1"/>
                        </a:solidFill>
                        <a:latin typeface="+mn-lt"/>
                        <a:ea typeface="+mn-ea"/>
                        <a:cs typeface="Times New Roman" pitchFamily="18" charset="0"/>
                      </a:endParaRPr>
                    </a:p>
                  </a:txBody>
                  <a:tcPr marT="45712" marB="45712" horzOverflow="overflow">
                    <a:lnL w="12700" cap="flat" cmpd="sng" algn="ctr">
                      <a:noFill/>
                      <a:prstDash val="solid"/>
                      <a:round/>
                      <a:headEnd type="none" w="sm" len="sm"/>
                      <a:tailEnd type="none" w="sm" len="sm"/>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tab pos="-457200" algn="l"/>
                          <a:tab pos="0" algn="l"/>
                          <a:tab pos="457200" algn="l"/>
                        </a:tabLst>
                      </a:pPr>
                      <a:endParaRPr kumimoji="0" lang="en-US" sz="2400" b="0" i="0" u="none" strike="noStrike" cap="none" normalizeH="0" baseline="0" dirty="0">
                        <a:ln>
                          <a:noFill/>
                        </a:ln>
                        <a:solidFill>
                          <a:schemeClr val="tx1"/>
                        </a:solidFill>
                        <a:effectLst/>
                        <a:latin typeface="+mj-lt"/>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458995">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0" algn="l"/>
                          <a:tab pos="457200" algn="l"/>
                        </a:tabLst>
                      </a:pPr>
                      <a:r>
                        <a:rPr kumimoji="0" lang="en-US" sz="2400" b="1" i="0" u="none" strike="noStrike" cap="none" normalizeH="0" baseline="0" dirty="0">
                          <a:ln>
                            <a:noFill/>
                          </a:ln>
                          <a:solidFill>
                            <a:schemeClr val="tx1"/>
                          </a:solidFill>
                          <a:effectLst/>
                          <a:latin typeface="+mj-lt"/>
                        </a:rPr>
                        <a:t>Thoughts: </a:t>
                      </a:r>
                    </a:p>
                  </a:txBody>
                  <a:tcPr marT="45712" marB="45712" horzOverflow="overflow">
                    <a:lnL w="12700"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tab pos="-457200" algn="l"/>
                          <a:tab pos="0" algn="l"/>
                          <a:tab pos="457200" algn="l"/>
                        </a:tabLst>
                      </a:pPr>
                      <a:r>
                        <a:rPr kumimoji="0" lang="en-US" sz="2400" b="1" i="0" u="none" strike="noStrike" cap="none" normalizeH="0" baseline="0" dirty="0">
                          <a:ln>
                            <a:noFill/>
                          </a:ln>
                          <a:solidFill>
                            <a:schemeClr val="tx1"/>
                          </a:solidFill>
                          <a:effectLst/>
                          <a:latin typeface="+mj-lt"/>
                        </a:rPr>
                        <a:t>Consequences: </a:t>
                      </a:r>
                    </a:p>
                  </a:txBody>
                  <a:tcPr marT="45712" marB="45712" horzOverflow="overflow">
                    <a:lnL w="12700" cap="flat" cmpd="sng" algn="ctr">
                      <a:solidFill>
                        <a:schemeClr val="tx1"/>
                      </a:solidFill>
                      <a:prstDash val="solid"/>
                      <a:round/>
                      <a:headEnd type="none" w="med" len="med"/>
                      <a:tailEnd type="none" w="med" len="med"/>
                    </a:lnL>
                    <a:lnR w="12700"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9390">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0" algn="l"/>
                          <a:tab pos="457200" algn="l"/>
                        </a:tabLst>
                      </a:pPr>
                      <a:r>
                        <a:rPr kumimoji="0" lang="en-US" sz="2400" b="0" i="0" u="none" strike="noStrike" cap="none" normalizeH="0" baseline="0" dirty="0">
                          <a:ln>
                            <a:noFill/>
                          </a:ln>
                          <a:solidFill>
                            <a:schemeClr val="tx1"/>
                          </a:solidFill>
                          <a:effectLst/>
                          <a:latin typeface="+mj-lt"/>
                        </a:rPr>
                        <a:t>Joe thinks, “I really wanted to go.”</a:t>
                      </a:r>
                    </a:p>
                    <a:p>
                      <a:pPr marL="225425" marR="0" lvl="0" indent="-225425" algn="l" defTabSz="914400" rtl="0" eaLnBrk="0" fontAlgn="base" latinLnBrk="0" hangingPunct="0">
                        <a:lnSpc>
                          <a:spcPct val="100000"/>
                        </a:lnSpc>
                        <a:spcBef>
                          <a:spcPct val="0"/>
                        </a:spcBef>
                        <a:spcAft>
                          <a:spcPct val="0"/>
                        </a:spcAft>
                        <a:buClrTx/>
                        <a:buSzTx/>
                        <a:buFontTx/>
                        <a:buNone/>
                        <a:tabLst>
                          <a:tab pos="-457200" algn="l"/>
                          <a:tab pos="0" algn="l"/>
                          <a:tab pos="457200" algn="l"/>
                        </a:tabLst>
                      </a:pPr>
                      <a:endParaRPr kumimoji="0" lang="en-US" sz="1800" b="0" i="0" u="none" strike="noStrike" cap="none" normalizeH="0" baseline="0" dirty="0">
                        <a:ln>
                          <a:noFill/>
                        </a:ln>
                        <a:solidFill>
                          <a:schemeClr val="tx1"/>
                        </a:solidFill>
                        <a:effectLst/>
                        <a:latin typeface="+mj-lt"/>
                      </a:endParaRPr>
                    </a:p>
                  </a:txBody>
                  <a:tcPr marT="45712" marB="45712" horzOverflow="overflow">
                    <a:lnL w="12700"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tab pos="-457200" algn="l"/>
                          <a:tab pos="0" algn="l"/>
                          <a:tab pos="457200" algn="l"/>
                        </a:tabLst>
                      </a:pPr>
                      <a:r>
                        <a:rPr kumimoji="0" lang="en-US" sz="2400" b="0" i="0" u="none" strike="noStrike" cap="none" normalizeH="0" baseline="0" dirty="0">
                          <a:ln>
                            <a:noFill/>
                          </a:ln>
                          <a:solidFill>
                            <a:schemeClr val="tx1"/>
                          </a:solidFill>
                          <a:effectLst/>
                          <a:latin typeface="+mj-lt"/>
                        </a:rPr>
                        <a:t>E: </a:t>
                      </a:r>
                      <a:r>
                        <a:rPr lang="en-US" sz="2400" b="0" i="0" u="none" strike="noStrike" kern="1200" dirty="0">
                          <a:solidFill>
                            <a:schemeClr val="tx1"/>
                          </a:solidFill>
                          <a:latin typeface="+mn-lt"/>
                          <a:cs typeface="Times New Roman"/>
                        </a:rPr>
                        <a:t>Intense anger</a:t>
                      </a:r>
                    </a:p>
                    <a:p>
                      <a:pPr marL="342900" marR="0" lvl="0" indent="-342900" algn="l" defTabSz="914400" rtl="0" eaLnBrk="0" fontAlgn="base" latinLnBrk="0" hangingPunct="0">
                        <a:lnSpc>
                          <a:spcPct val="100000"/>
                        </a:lnSpc>
                        <a:spcBef>
                          <a:spcPct val="0"/>
                        </a:spcBef>
                        <a:spcAft>
                          <a:spcPct val="0"/>
                        </a:spcAft>
                        <a:buClrTx/>
                        <a:buSzTx/>
                        <a:buFontTx/>
                        <a:buNone/>
                        <a:tabLst>
                          <a:tab pos="-457200" algn="l"/>
                          <a:tab pos="0" algn="l"/>
                          <a:tab pos="457200" algn="l"/>
                        </a:tabLst>
                        <a:defRPr/>
                      </a:pPr>
                      <a:r>
                        <a:rPr kumimoji="0" lang="en-US" sz="2400" b="0" i="0" u="none" strike="noStrike" kern="1200" cap="none" normalizeH="0" baseline="0" dirty="0">
                          <a:ln>
                            <a:noFill/>
                          </a:ln>
                          <a:solidFill>
                            <a:schemeClr val="tx1"/>
                          </a:solidFill>
                          <a:effectLst/>
                          <a:latin typeface="+mn-lt"/>
                          <a:cs typeface="Times New Roman"/>
                        </a:rPr>
                        <a:t>R: </a:t>
                      </a:r>
                      <a:r>
                        <a:rPr lang="en-US" sz="2400" b="0" i="0" u="none" strike="noStrike" kern="1200" dirty="0">
                          <a:solidFill>
                            <a:schemeClr val="tx1"/>
                          </a:solidFill>
                          <a:latin typeface="+mn-lt"/>
                          <a:cs typeface="Times New Roman"/>
                        </a:rPr>
                        <a:t>Throws</a:t>
                      </a:r>
                      <a:r>
                        <a:rPr lang="en-US" sz="2400" b="0" i="0" u="none" strike="noStrike" kern="1200" baseline="0" dirty="0">
                          <a:solidFill>
                            <a:schemeClr val="tx1"/>
                          </a:solidFill>
                          <a:latin typeface="+mn-lt"/>
                          <a:cs typeface="Times New Roman"/>
                        </a:rPr>
                        <a:t> phone against the wall and breaks it</a:t>
                      </a:r>
                      <a:endParaRPr lang="en-US" sz="2400" b="0" i="0" u="none" strike="noStrike" kern="1200" dirty="0">
                        <a:solidFill>
                          <a:schemeClr val="tx1"/>
                        </a:solidFill>
                        <a:latin typeface="+mn-lt"/>
                        <a:cs typeface="Times New Roman"/>
                      </a:endParaRPr>
                    </a:p>
                  </a:txBody>
                  <a:tcPr marT="45712" marB="45712" horzOverflow="overflow">
                    <a:lnL w="12700" cap="flat" cmpd="sng" algn="ctr">
                      <a:solidFill>
                        <a:schemeClr val="tx1"/>
                      </a:solidFill>
                      <a:prstDash val="solid"/>
                      <a:round/>
                      <a:headEnd type="none" w="med" len="med"/>
                      <a:tailEnd type="none" w="med" len="med"/>
                    </a:lnL>
                    <a:lnR w="12700"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41AB4873-2B97-48B2-B1DF-A7AFBB3EC766}" type="slidenum">
              <a:rPr lang="en-US" smtClean="0"/>
              <a:pPr>
                <a:defRPr/>
              </a:pPr>
              <a:t>86</a:t>
            </a:fld>
            <a:endParaRPr lang="en-US" dirty="0"/>
          </a:p>
        </p:txBody>
      </p:sp>
      <p:pic>
        <p:nvPicPr>
          <p:cNvPr id="22532" name="Picture 11" descr="Detect_Icebergs.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grpSp>
        <p:nvGrpSpPr>
          <p:cNvPr id="2" name="Group 10"/>
          <p:cNvGrpSpPr>
            <a:grpSpLocks/>
          </p:cNvGrpSpPr>
          <p:nvPr/>
        </p:nvGrpSpPr>
        <p:grpSpPr bwMode="auto">
          <a:xfrm>
            <a:off x="2830513" y="2005013"/>
            <a:ext cx="3155950" cy="3516312"/>
            <a:chOff x="1117635" y="1978025"/>
            <a:chExt cx="3155915" cy="3515757"/>
          </a:xfrm>
        </p:grpSpPr>
        <p:sp>
          <p:nvSpPr>
            <p:cNvPr id="12" name="TextBox 11"/>
            <p:cNvSpPr txBox="1"/>
            <p:nvPr/>
          </p:nvSpPr>
          <p:spPr>
            <a:xfrm>
              <a:off x="1117635" y="5123953"/>
              <a:ext cx="3120990" cy="369829"/>
            </a:xfrm>
            <a:prstGeom prst="rect">
              <a:avLst/>
            </a:prstGeom>
            <a:noFill/>
          </p:spPr>
          <p:txBody>
            <a:bodyPr>
              <a:spAutoFit/>
            </a:bodyPr>
            <a:lstStyle/>
            <a:p>
              <a:pPr algn="ctr">
                <a:defRPr/>
              </a:pPr>
              <a:r>
                <a:rPr lang="en-US" b="1" dirty="0">
                  <a:latin typeface="+mn-lt"/>
                </a:rPr>
                <a:t>I call my “bad” friend</a:t>
              </a:r>
            </a:p>
          </p:txBody>
        </p:sp>
        <p:grpSp>
          <p:nvGrpSpPr>
            <p:cNvPr id="5" name="Group 10"/>
            <p:cNvGrpSpPr>
              <a:grpSpLocks/>
            </p:cNvGrpSpPr>
            <p:nvPr/>
          </p:nvGrpSpPr>
          <p:grpSpPr bwMode="auto">
            <a:xfrm>
              <a:off x="1162050" y="1978025"/>
              <a:ext cx="3111500" cy="3111500"/>
              <a:chOff x="1162050" y="1978025"/>
              <a:chExt cx="3111500" cy="3111500"/>
            </a:xfrm>
          </p:grpSpPr>
          <p:pic>
            <p:nvPicPr>
              <p:cNvPr id="22538" name="Picture 7" descr="Movie Icon"/>
              <p:cNvPicPr>
                <a:picLocks noChangeAspect="1" noChangeArrowheads="1"/>
              </p:cNvPicPr>
              <p:nvPr/>
            </p:nvPicPr>
            <p:blipFill>
              <a:blip r:embed="rId4" cstate="print"/>
              <a:srcRect/>
              <a:stretch>
                <a:fillRect/>
              </a:stretch>
            </p:blipFill>
            <p:spPr bwMode="auto">
              <a:xfrm>
                <a:off x="1162050" y="1978025"/>
                <a:ext cx="3111500" cy="3111500"/>
              </a:xfrm>
              <a:prstGeom prst="rect">
                <a:avLst/>
              </a:prstGeom>
              <a:noFill/>
              <a:ln w="9525">
                <a:noFill/>
                <a:miter lim="800000"/>
                <a:headEnd/>
                <a:tailEnd/>
              </a:ln>
            </p:spPr>
          </p:pic>
          <p:sp>
            <p:nvSpPr>
              <p:cNvPr id="16" name="Rectangle 15"/>
              <p:cNvSpPr/>
              <p:nvPr/>
            </p:nvSpPr>
            <p:spPr>
              <a:xfrm>
                <a:off x="1625630" y="3685905"/>
                <a:ext cx="2105001" cy="94441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4" name="TextBox 13"/>
            <p:cNvSpPr txBox="1"/>
            <p:nvPr/>
          </p:nvSpPr>
          <p:spPr>
            <a:xfrm>
              <a:off x="1639916" y="3865264"/>
              <a:ext cx="2046265" cy="585696"/>
            </a:xfrm>
            <a:prstGeom prst="rect">
              <a:avLst/>
            </a:prstGeom>
            <a:noFill/>
          </p:spPr>
          <p:txBody>
            <a:bodyPr anchor="ctr">
              <a:spAutoFit/>
            </a:bodyPr>
            <a:lstStyle/>
            <a:p>
              <a:pPr algn="ctr">
                <a:defRPr/>
              </a:pPr>
              <a:r>
                <a:rPr lang="en-US" sz="3200" b="1" dirty="0">
                  <a:solidFill>
                    <a:schemeClr val="bg1"/>
                  </a:solidFill>
                  <a:latin typeface="+mn-lt"/>
                </a:rPr>
                <a:t>DEMO</a:t>
              </a:r>
            </a:p>
          </p:txBody>
        </p:sp>
      </p:grpSp>
      <p:sp>
        <p:nvSpPr>
          <p:cNvPr id="22534" name="Title 1"/>
          <p:cNvSpPr>
            <a:spLocks noGrp="1"/>
          </p:cNvSpPr>
          <p:nvPr>
            <p:ph type="title"/>
          </p:nvPr>
        </p:nvSpPr>
        <p:spPr/>
        <p:txBody>
          <a:bodyPr/>
          <a:lstStyle/>
          <a:p>
            <a:r>
              <a:rPr lang="en-US" dirty="0"/>
              <a:t>Demonstration</a:t>
            </a:r>
          </a:p>
        </p:txBody>
      </p:sp>
      <p:sp>
        <p:nvSpPr>
          <p:cNvPr id="13" name="Rectangle 12"/>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B7AD53C8-635C-4196-82C6-120E994D531D}" type="slidenum">
              <a:rPr lang="en-US" smtClean="0"/>
              <a:pPr>
                <a:defRPr/>
              </a:pPr>
              <a:t>87</a:t>
            </a:fld>
            <a:endParaRPr lang="en-US" dirty="0"/>
          </a:p>
        </p:txBody>
      </p:sp>
      <p:pic>
        <p:nvPicPr>
          <p:cNvPr id="23556" name="Picture 11" descr="Detect_Icebergs.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23557" name="Title 12"/>
          <p:cNvSpPr>
            <a:spLocks noGrp="1"/>
          </p:cNvSpPr>
          <p:nvPr>
            <p:ph type="title"/>
          </p:nvPr>
        </p:nvSpPr>
        <p:spPr/>
        <p:txBody>
          <a:bodyPr/>
          <a:lstStyle/>
          <a:p>
            <a:r>
              <a:rPr lang="en-US" dirty="0"/>
              <a:t>Demonstration …   </a:t>
            </a:r>
            <a:r>
              <a:rPr lang="en-US" sz="1800" dirty="0"/>
              <a:t>(continued)</a:t>
            </a:r>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70399" y="2643721"/>
            <a:ext cx="8551862" cy="3503082"/>
          </a:xfrm>
          <a:prstGeom prst="roundRect">
            <a:avLst/>
          </a:prstGeom>
          <a:ln/>
        </p:spPr>
        <p:style>
          <a:lnRef idx="1">
            <a:schemeClr val="accent5"/>
          </a:lnRef>
          <a:fillRef idx="2">
            <a:schemeClr val="accent5"/>
          </a:fillRef>
          <a:effectRef idx="1">
            <a:schemeClr val="accent5"/>
          </a:effectRef>
          <a:fontRef idx="minor">
            <a:schemeClr val="dk1"/>
          </a:fontRef>
        </p:style>
        <p:txBody>
          <a:bodyPr lIns="86478" tIns="43239" rIns="86478" bIns="43239" anchor="ctr"/>
          <a:lstStyle/>
          <a:p>
            <a:pPr algn="ctr">
              <a:defRPr/>
            </a:pPr>
            <a:endParaRPr lang="en-US" dirty="0"/>
          </a:p>
        </p:txBody>
      </p:sp>
      <p:sp>
        <p:nvSpPr>
          <p:cNvPr id="24578" name="Title 1"/>
          <p:cNvSpPr>
            <a:spLocks noGrp="1"/>
          </p:cNvSpPr>
          <p:nvPr>
            <p:ph type="title"/>
          </p:nvPr>
        </p:nvSpPr>
        <p:spPr/>
        <p:txBody>
          <a:bodyPr/>
          <a:lstStyle/>
          <a:p>
            <a:r>
              <a:rPr lang="en-US" dirty="0"/>
              <a:t>How do you detect an Iceberg?</a:t>
            </a:r>
          </a:p>
        </p:txBody>
      </p:sp>
      <p:sp>
        <p:nvSpPr>
          <p:cNvPr id="5" name="Slide Number Placeholder 4"/>
          <p:cNvSpPr>
            <a:spLocks noGrp="1"/>
          </p:cNvSpPr>
          <p:nvPr>
            <p:ph type="sldNum" sz="quarter" idx="14"/>
          </p:nvPr>
        </p:nvSpPr>
        <p:spPr/>
        <p:txBody>
          <a:bodyPr/>
          <a:lstStyle/>
          <a:p>
            <a:pPr>
              <a:defRPr/>
            </a:pPr>
            <a:fld id="{36A0DF2A-33FB-47B4-9E37-DAC9DAACA239}" type="slidenum">
              <a:rPr lang="en-US" smtClean="0"/>
              <a:pPr>
                <a:defRPr/>
              </a:pPr>
              <a:t>88</a:t>
            </a:fld>
            <a:endParaRPr lang="en-US" dirty="0"/>
          </a:p>
        </p:txBody>
      </p:sp>
      <p:pic>
        <p:nvPicPr>
          <p:cNvPr id="24582" name="Picture 11" descr="Detect_Icebergs.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13" name="Rectangle 12"/>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grpSp>
        <p:nvGrpSpPr>
          <p:cNvPr id="2" name="Group 11"/>
          <p:cNvGrpSpPr>
            <a:grpSpLocks/>
          </p:cNvGrpSpPr>
          <p:nvPr/>
        </p:nvGrpSpPr>
        <p:grpSpPr bwMode="auto">
          <a:xfrm>
            <a:off x="-60237" y="5771780"/>
            <a:ext cx="1177925" cy="1193800"/>
            <a:chOff x="2874928" y="1978025"/>
            <a:chExt cx="3111535" cy="3111992"/>
          </a:xfrm>
        </p:grpSpPr>
        <p:grpSp>
          <p:nvGrpSpPr>
            <p:cNvPr id="3" name="Group 10"/>
            <p:cNvGrpSpPr>
              <a:grpSpLocks/>
            </p:cNvGrpSpPr>
            <p:nvPr/>
          </p:nvGrpSpPr>
          <p:grpSpPr bwMode="auto">
            <a:xfrm>
              <a:off x="2874928" y="1978025"/>
              <a:ext cx="3111535" cy="3111992"/>
              <a:chOff x="1162050" y="1978025"/>
              <a:chExt cx="3111500" cy="3111500"/>
            </a:xfrm>
          </p:grpSpPr>
          <p:pic>
            <p:nvPicPr>
              <p:cNvPr id="24586" name="Picture 7" descr="Movie Icon"/>
              <p:cNvPicPr>
                <a:picLocks noChangeAspect="1" noChangeArrowheads="1"/>
              </p:cNvPicPr>
              <p:nvPr/>
            </p:nvPicPr>
            <p:blipFill>
              <a:blip r:embed="rId4" cstate="print"/>
              <a:srcRect/>
              <a:stretch>
                <a:fillRect/>
              </a:stretch>
            </p:blipFill>
            <p:spPr bwMode="auto">
              <a:xfrm>
                <a:off x="1162050" y="1978025"/>
                <a:ext cx="3111500" cy="3111500"/>
              </a:xfrm>
              <a:prstGeom prst="rect">
                <a:avLst/>
              </a:prstGeom>
              <a:noFill/>
              <a:ln w="9525">
                <a:noFill/>
                <a:miter lim="800000"/>
                <a:headEnd/>
                <a:tailEnd/>
              </a:ln>
            </p:spPr>
          </p:pic>
          <p:sp>
            <p:nvSpPr>
              <p:cNvPr id="10" name="Rectangle 9"/>
              <p:cNvSpPr/>
              <p:nvPr/>
            </p:nvSpPr>
            <p:spPr>
              <a:xfrm>
                <a:off x="1623324" y="3686869"/>
                <a:ext cx="2105085" cy="94338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1" name="TextBox 10"/>
            <p:cNvSpPr txBox="1"/>
            <p:nvPr/>
          </p:nvSpPr>
          <p:spPr bwMode="auto">
            <a:xfrm>
              <a:off x="3352981" y="3724382"/>
              <a:ext cx="2046400" cy="802828"/>
            </a:xfrm>
            <a:prstGeom prst="rect">
              <a:avLst/>
            </a:prstGeom>
            <a:noFill/>
          </p:spPr>
          <p:txBody>
            <a:bodyPr anchor="ctr">
              <a:spAutoFit/>
            </a:bodyPr>
            <a:lstStyle/>
            <a:p>
              <a:pPr algn="ctr">
                <a:defRPr/>
              </a:pPr>
              <a:r>
                <a:rPr lang="en-US" sz="1400" b="1" dirty="0">
                  <a:solidFill>
                    <a:schemeClr val="bg1"/>
                  </a:solidFill>
                  <a:latin typeface="+mn-lt"/>
                </a:rPr>
                <a:t>DEMO</a:t>
              </a:r>
            </a:p>
          </p:txBody>
        </p:sp>
      </p:grpSp>
      <p:sp>
        <p:nvSpPr>
          <p:cNvPr id="4" name="TextBox 3"/>
          <p:cNvSpPr txBox="1"/>
          <p:nvPr/>
        </p:nvSpPr>
        <p:spPr>
          <a:xfrm>
            <a:off x="901788" y="3044195"/>
            <a:ext cx="7107679" cy="2954655"/>
          </a:xfrm>
          <a:prstGeom prst="rect">
            <a:avLst/>
          </a:prstGeom>
          <a:noFill/>
        </p:spPr>
        <p:txBody>
          <a:bodyPr wrap="square" rtlCol="0">
            <a:spAutoFit/>
          </a:bodyPr>
          <a:lstStyle/>
          <a:p>
            <a:pPr marL="228600" lvl="0" indent="-228600">
              <a:buFont typeface="Arial" panose="020B0604020202020204" pitchFamily="34" charset="0"/>
              <a:buChar char="•"/>
            </a:pPr>
            <a:r>
              <a:rPr lang="en-US" sz="2400" u="sng" dirty="0">
                <a:latin typeface="+mj-lt"/>
              </a:rPr>
              <a:t>What’s</a:t>
            </a:r>
            <a:r>
              <a:rPr lang="en-US" sz="2400" dirty="0">
                <a:latin typeface="+mj-lt"/>
              </a:rPr>
              <a:t> so bad about that?</a:t>
            </a:r>
          </a:p>
          <a:p>
            <a:pPr marL="228600" lvl="0" indent="-228600">
              <a:buFont typeface="Arial" panose="020B0604020202020204" pitchFamily="34" charset="0"/>
              <a:buChar char="•"/>
            </a:pPr>
            <a:endParaRPr lang="en-US" sz="2400" dirty="0">
              <a:latin typeface="+mj-lt"/>
            </a:endParaRPr>
          </a:p>
          <a:p>
            <a:pPr marL="228600" lvl="0" indent="-228600">
              <a:buFont typeface="Arial" panose="020B0604020202020204" pitchFamily="34" charset="0"/>
              <a:buChar char="•"/>
            </a:pPr>
            <a:r>
              <a:rPr lang="en-US" sz="2400" u="sng" dirty="0">
                <a:latin typeface="+mj-lt"/>
              </a:rPr>
              <a:t>What’s</a:t>
            </a:r>
            <a:r>
              <a:rPr lang="en-US" sz="2400" dirty="0">
                <a:latin typeface="+mj-lt"/>
              </a:rPr>
              <a:t> the worst part of that?</a:t>
            </a:r>
          </a:p>
          <a:p>
            <a:pPr marL="228600" lvl="0" indent="-228600">
              <a:buFont typeface="Arial" panose="020B0604020202020204" pitchFamily="34" charset="0"/>
              <a:buChar char="•"/>
            </a:pPr>
            <a:endParaRPr lang="en-US" sz="2400" dirty="0">
              <a:latin typeface="+mj-lt"/>
            </a:endParaRPr>
          </a:p>
          <a:p>
            <a:pPr marL="228600" lvl="0" indent="-228600">
              <a:buFont typeface="Arial" panose="020B0604020202020204" pitchFamily="34" charset="0"/>
              <a:buChar char="•"/>
            </a:pPr>
            <a:r>
              <a:rPr lang="en-US" sz="2400" u="sng" dirty="0">
                <a:latin typeface="+mj-lt"/>
              </a:rPr>
              <a:t>What</a:t>
            </a:r>
            <a:r>
              <a:rPr lang="en-US" sz="2400" dirty="0">
                <a:latin typeface="+mj-lt"/>
              </a:rPr>
              <a:t> bothers me the most about that?</a:t>
            </a:r>
          </a:p>
          <a:p>
            <a:pPr marL="228600" lvl="0" indent="-228600">
              <a:buFont typeface="Arial" panose="020B0604020202020204" pitchFamily="34" charset="0"/>
              <a:buChar char="•"/>
            </a:pPr>
            <a:endParaRPr lang="en-US" sz="2400" dirty="0">
              <a:latin typeface="+mj-lt"/>
            </a:endParaRPr>
          </a:p>
          <a:p>
            <a:pPr marL="228600" lvl="0" indent="-228600">
              <a:buFont typeface="Arial" panose="020B0604020202020204" pitchFamily="34" charset="0"/>
              <a:buChar char="•"/>
            </a:pPr>
            <a:r>
              <a:rPr lang="en-US" sz="2400" u="sng" dirty="0">
                <a:latin typeface="+mj-lt"/>
              </a:rPr>
              <a:t>What’s</a:t>
            </a:r>
            <a:r>
              <a:rPr lang="en-US" sz="2400" dirty="0">
                <a:latin typeface="+mj-lt"/>
              </a:rPr>
              <a:t> that mean to me?</a:t>
            </a:r>
          </a:p>
          <a:p>
            <a:endParaRPr lang="en-US" dirty="0"/>
          </a:p>
        </p:txBody>
      </p:sp>
      <p:sp>
        <p:nvSpPr>
          <p:cNvPr id="15" name="Rounded Rectangle 14"/>
          <p:cNvSpPr/>
          <p:nvPr/>
        </p:nvSpPr>
        <p:spPr>
          <a:xfrm>
            <a:off x="296069" y="1301296"/>
            <a:ext cx="8551862" cy="1115485"/>
          </a:xfrm>
          <a:prstGeom prst="roundRect">
            <a:avLst/>
          </a:prstGeom>
          <a:ln/>
        </p:spPr>
        <p:style>
          <a:lnRef idx="2">
            <a:schemeClr val="accent5"/>
          </a:lnRef>
          <a:fillRef idx="1">
            <a:schemeClr val="lt1"/>
          </a:fillRef>
          <a:effectRef idx="0">
            <a:schemeClr val="accent5"/>
          </a:effectRef>
          <a:fontRef idx="minor">
            <a:schemeClr val="dk1"/>
          </a:fontRef>
        </p:style>
        <p:txBody>
          <a:bodyPr lIns="86478" tIns="43239" rIns="86478" bIns="43239" anchor="ctr"/>
          <a:lstStyle/>
          <a:p>
            <a:pPr lvl="0" algn="ctr"/>
            <a:r>
              <a:rPr lang="en-US" sz="2800" dirty="0">
                <a:solidFill>
                  <a:schemeClr val="tx1"/>
                </a:solidFill>
              </a:rPr>
              <a:t>Use “What” questions to understand why you acted the way you did.</a:t>
            </a:r>
          </a:p>
        </p:txBody>
      </p:sp>
      <p:pic>
        <p:nvPicPr>
          <p:cNvPr id="24581" name="Picture 4" descr="https://encrypted-tbn0.gstatic.com/images?q=tbn:ANd9GcS7pcQCrRw357aqRLUlCsv0W4jqo3sKCs8oiZXqc2qTdvGs9HmQ">
            <a:hlinkClick r:id="rId5"/>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flipH="1">
            <a:off x="5498088" y="2002977"/>
            <a:ext cx="2917776" cy="2613554"/>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p:nvPr>
        </p:nvSpPr>
        <p:spPr>
          <a:xfrm>
            <a:off x="1273213" y="0"/>
            <a:ext cx="7662440" cy="1066800"/>
          </a:xfrm>
        </p:spPr>
        <p:txBody>
          <a:bodyPr/>
          <a:lstStyle/>
          <a:p>
            <a:r>
              <a:rPr lang="en-US" dirty="0"/>
              <a:t>How do you detect an Iceberg?</a:t>
            </a:r>
            <a:r>
              <a:rPr lang="en-US" sz="1800" dirty="0"/>
              <a:t> (continued)</a:t>
            </a:r>
            <a:endParaRPr lang="en-US" dirty="0"/>
          </a:p>
        </p:txBody>
      </p:sp>
      <p:sp>
        <p:nvSpPr>
          <p:cNvPr id="5" name="Slide Number Placeholder 4"/>
          <p:cNvSpPr>
            <a:spLocks noGrp="1"/>
          </p:cNvSpPr>
          <p:nvPr>
            <p:ph type="sldNum" sz="quarter" idx="14"/>
          </p:nvPr>
        </p:nvSpPr>
        <p:spPr/>
        <p:txBody>
          <a:bodyPr/>
          <a:lstStyle/>
          <a:p>
            <a:pPr>
              <a:defRPr/>
            </a:pPr>
            <a:fld id="{7BFBC242-B85E-4B0B-835E-69F2584B5F70}" type="slidenum">
              <a:rPr lang="en-US" smtClean="0"/>
              <a:pPr>
                <a:defRPr/>
              </a:pPr>
              <a:t>89</a:t>
            </a:fld>
            <a:endParaRPr lang="en-US" dirty="0"/>
          </a:p>
        </p:txBody>
      </p:sp>
      <p:pic>
        <p:nvPicPr>
          <p:cNvPr id="25604" name="Picture 11" descr="Detect_Icebergs.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a:t>2) HTGS Cover Page</a:t>
            </a:r>
          </a:p>
        </p:txBody>
      </p:sp>
      <p:sp>
        <p:nvSpPr>
          <p:cNvPr id="6" name="Slide Number Placeholder 5"/>
          <p:cNvSpPr>
            <a:spLocks noGrp="1"/>
          </p:cNvSpPr>
          <p:nvPr>
            <p:ph type="sldNum" sz="quarter" idx="14"/>
          </p:nvPr>
        </p:nvSpPr>
        <p:spPr/>
        <p:txBody>
          <a:bodyPr/>
          <a:lstStyle/>
          <a:p>
            <a:pPr>
              <a:defRPr/>
            </a:pPr>
            <a:fld id="{70D2FA6A-04C1-42E9-9A65-6019CFEA8C50}" type="slidenum">
              <a:rPr lang="en-US" smtClean="0"/>
              <a:pPr>
                <a:defRPr/>
              </a:pPr>
              <a:t>9</a:t>
            </a:fld>
            <a:endParaRPr lang="en-US" dirty="0"/>
          </a:p>
        </p:txBody>
      </p:sp>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0E2D9394-9AD6-4D39-93A4-3CBA83E57781}" type="slidenum">
              <a:rPr lang="en-US" smtClean="0"/>
              <a:pPr>
                <a:defRPr/>
              </a:pPr>
              <a:t>90</a:t>
            </a:fld>
            <a:endParaRPr lang="en-US" dirty="0"/>
          </a:p>
        </p:txBody>
      </p:sp>
      <p:sp>
        <p:nvSpPr>
          <p:cNvPr id="26628" name="Title 1"/>
          <p:cNvSpPr>
            <a:spLocks noGrp="1"/>
          </p:cNvSpPr>
          <p:nvPr>
            <p:ph type="title"/>
          </p:nvPr>
        </p:nvSpPr>
        <p:spPr/>
        <p:txBody>
          <a:bodyPr/>
          <a:lstStyle/>
          <a:p>
            <a:r>
              <a:rPr lang="en-US" dirty="0"/>
              <a:t>What do you do after you’ve</a:t>
            </a:r>
            <a:br>
              <a:rPr lang="en-US" dirty="0"/>
            </a:br>
            <a:r>
              <a:rPr lang="en-US" dirty="0"/>
              <a:t>detected an Iceberg?</a:t>
            </a:r>
          </a:p>
        </p:txBody>
      </p:sp>
      <p:pic>
        <p:nvPicPr>
          <p:cNvPr id="26629" name="Picture 11" descr="Detect_Icebergs.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
        <p:nvSpPr>
          <p:cNvPr id="8" name="Rounded Rectangle 7"/>
          <p:cNvSpPr/>
          <p:nvPr/>
        </p:nvSpPr>
        <p:spPr>
          <a:xfrm>
            <a:off x="329660" y="2745325"/>
            <a:ext cx="8551862" cy="3503082"/>
          </a:xfrm>
          <a:prstGeom prst="roundRect">
            <a:avLst/>
          </a:prstGeom>
          <a:ln/>
        </p:spPr>
        <p:style>
          <a:lnRef idx="1">
            <a:schemeClr val="accent5"/>
          </a:lnRef>
          <a:fillRef idx="2">
            <a:schemeClr val="accent5"/>
          </a:fillRef>
          <a:effectRef idx="1">
            <a:schemeClr val="accent5"/>
          </a:effectRef>
          <a:fontRef idx="minor">
            <a:schemeClr val="dk1"/>
          </a:fontRef>
        </p:style>
        <p:txBody>
          <a:bodyPr lIns="86478" tIns="43239" rIns="86478" bIns="43239" anchor="ctr"/>
          <a:lstStyle/>
          <a:p>
            <a:pPr algn="ctr">
              <a:defRPr/>
            </a:pPr>
            <a:endParaRPr lang="en-US" dirty="0"/>
          </a:p>
        </p:txBody>
      </p:sp>
      <p:sp>
        <p:nvSpPr>
          <p:cNvPr id="10" name="Rounded Rectangle 9"/>
          <p:cNvSpPr/>
          <p:nvPr/>
        </p:nvSpPr>
        <p:spPr>
          <a:xfrm>
            <a:off x="355330" y="1402900"/>
            <a:ext cx="8551862" cy="1115485"/>
          </a:xfrm>
          <a:prstGeom prst="roundRect">
            <a:avLst/>
          </a:prstGeom>
          <a:ln/>
        </p:spPr>
        <p:style>
          <a:lnRef idx="2">
            <a:schemeClr val="accent5"/>
          </a:lnRef>
          <a:fillRef idx="1">
            <a:schemeClr val="lt1"/>
          </a:fillRef>
          <a:effectRef idx="0">
            <a:schemeClr val="accent5"/>
          </a:effectRef>
          <a:fontRef idx="minor">
            <a:schemeClr val="dk1"/>
          </a:fontRef>
        </p:style>
        <p:txBody>
          <a:bodyPr lIns="86478" tIns="43239" rIns="86478" bIns="43239" anchor="ctr"/>
          <a:lstStyle/>
          <a:p>
            <a:pPr lvl="0" algn="ctr"/>
            <a:r>
              <a:rPr lang="en-US" sz="2800" dirty="0"/>
              <a:t>Answer the following questions to determine if the Iceberg needs to be changed at all.</a:t>
            </a:r>
          </a:p>
        </p:txBody>
      </p:sp>
      <p:sp>
        <p:nvSpPr>
          <p:cNvPr id="2" name="TextBox 1"/>
          <p:cNvSpPr txBox="1"/>
          <p:nvPr/>
        </p:nvSpPr>
        <p:spPr>
          <a:xfrm>
            <a:off x="634724" y="3096453"/>
            <a:ext cx="7941734" cy="2954655"/>
          </a:xfrm>
          <a:prstGeom prst="rect">
            <a:avLst/>
          </a:prstGeom>
          <a:noFill/>
        </p:spPr>
        <p:txBody>
          <a:bodyPr wrap="square" rtlCol="0">
            <a:spAutoFit/>
          </a:bodyPr>
          <a:lstStyle/>
          <a:p>
            <a:pPr marL="228600" lvl="0" indent="-228600">
              <a:spcAft>
                <a:spcPts val="0"/>
              </a:spcAft>
              <a:buFont typeface="Arial" panose="020B0604020202020204" pitchFamily="34" charset="0"/>
              <a:buChar char="•"/>
            </a:pPr>
            <a:r>
              <a:rPr lang="en-US" sz="2400" dirty="0">
                <a:latin typeface="+mj-lt"/>
              </a:rPr>
              <a:t>What is the Iceberg?</a:t>
            </a:r>
          </a:p>
          <a:p>
            <a:pPr marL="228600" lvl="0" indent="-228600">
              <a:spcAft>
                <a:spcPts val="0"/>
              </a:spcAft>
              <a:buFont typeface="Arial" panose="020B0604020202020204" pitchFamily="34" charset="0"/>
              <a:buChar char="•"/>
            </a:pPr>
            <a:endParaRPr lang="en-US" sz="2400" dirty="0">
              <a:latin typeface="+mj-lt"/>
            </a:endParaRPr>
          </a:p>
          <a:p>
            <a:pPr marL="228600" lvl="0" indent="-228600">
              <a:spcAft>
                <a:spcPts val="0"/>
              </a:spcAft>
              <a:buFont typeface="Arial" panose="020B0604020202020204" pitchFamily="34" charset="0"/>
              <a:buChar char="•"/>
            </a:pPr>
            <a:r>
              <a:rPr lang="en-US" sz="2400" dirty="0">
                <a:latin typeface="+mj-lt"/>
              </a:rPr>
              <a:t>Is this Iceberg helping or harming me in this situation? Explain.</a:t>
            </a:r>
          </a:p>
          <a:p>
            <a:pPr marL="228600" lvl="0" indent="-228600">
              <a:spcAft>
                <a:spcPts val="0"/>
              </a:spcAft>
              <a:buFont typeface="Arial" panose="020B0604020202020204" pitchFamily="34" charset="0"/>
              <a:buChar char="•"/>
            </a:pPr>
            <a:endParaRPr lang="en-US" sz="2400" dirty="0">
              <a:latin typeface="+mj-lt"/>
            </a:endParaRPr>
          </a:p>
          <a:p>
            <a:pPr marL="228600" lvl="0" indent="-228600">
              <a:spcAft>
                <a:spcPts val="0"/>
              </a:spcAft>
              <a:buFont typeface="Arial" panose="020B0604020202020204" pitchFamily="34" charset="0"/>
              <a:buChar char="•"/>
            </a:pPr>
            <a:r>
              <a:rPr lang="en-US" sz="2400" dirty="0">
                <a:latin typeface="+mj-lt"/>
              </a:rPr>
              <a:t>Does this Iceberg need to be more flexible? Explain.</a:t>
            </a:r>
          </a:p>
          <a:p>
            <a:pPr marL="228600" indent="-228600"/>
            <a:endParaRPr lang="en-US" dirty="0">
              <a:latin typeface="+mj-lt"/>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23B9496E-69BE-48B2-A092-F6F889470A07}" type="slidenum">
              <a:rPr lang="en-US" smtClean="0"/>
              <a:pPr>
                <a:defRPr/>
              </a:pPr>
              <a:t>91</a:t>
            </a:fld>
            <a:endParaRPr lang="en-US" dirty="0"/>
          </a:p>
        </p:txBody>
      </p:sp>
      <p:sp>
        <p:nvSpPr>
          <p:cNvPr id="27652" name="Title 1"/>
          <p:cNvSpPr>
            <a:spLocks noGrp="1"/>
          </p:cNvSpPr>
          <p:nvPr>
            <p:ph type="title"/>
          </p:nvPr>
        </p:nvSpPr>
        <p:spPr/>
        <p:txBody>
          <a:bodyPr/>
          <a:lstStyle/>
          <a:p>
            <a:r>
              <a:rPr lang="en-US" dirty="0"/>
              <a:t>Workbook Activity (page 34):</a:t>
            </a:r>
            <a:br>
              <a:rPr lang="en-US" dirty="0"/>
            </a:br>
            <a:r>
              <a:rPr lang="en-US" dirty="0"/>
              <a:t>Detect Icebergs Example</a:t>
            </a:r>
          </a:p>
        </p:txBody>
      </p:sp>
      <p:pic>
        <p:nvPicPr>
          <p:cNvPr id="27653" name="Picture 11" descr="Detect_Icebergs.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4178" t="19506" r="7019" b="10988"/>
          <a:stretch/>
        </p:blipFill>
        <p:spPr>
          <a:xfrm>
            <a:off x="2674938" y="1427613"/>
            <a:ext cx="3803650" cy="4886041"/>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 - TLR Review CSF2_TeenCurriculum_ParticipantGuideV5_2 7_AUG15.pptx - PowerPoint"/>
          <p:cNvPicPr>
            <a:picLocks noChangeAspect="1"/>
          </p:cNvPicPr>
          <p:nvPr/>
        </p:nvPicPr>
        <p:blipFill rotWithShape="1">
          <a:blip r:embed="rId3">
            <a:extLst>
              <a:ext uri="{28A0092B-C50C-407E-A947-70E740481C1C}">
                <a14:useLocalDpi xmlns:a14="http://schemas.microsoft.com/office/drawing/2010/main" val="0"/>
              </a:ext>
            </a:extLst>
          </a:blip>
          <a:srcRect l="37803" t="18656" r="21818" b="10337"/>
          <a:stretch/>
        </p:blipFill>
        <p:spPr>
          <a:xfrm>
            <a:off x="2674938" y="1419224"/>
            <a:ext cx="3803650" cy="4886041"/>
          </a:xfrm>
          <a:prstGeom prst="rect">
            <a:avLst/>
          </a:prstGeom>
        </p:spPr>
      </p:pic>
      <p:sp>
        <p:nvSpPr>
          <p:cNvPr id="28674" name="Title 1"/>
          <p:cNvSpPr>
            <a:spLocks noGrp="1"/>
          </p:cNvSpPr>
          <p:nvPr>
            <p:ph type="title"/>
          </p:nvPr>
        </p:nvSpPr>
        <p:spPr/>
        <p:txBody>
          <a:bodyPr/>
          <a:lstStyle/>
          <a:p>
            <a:r>
              <a:rPr lang="en-US" altLang="en-US" dirty="0"/>
              <a:t>Workbook Activity (p. 35):</a:t>
            </a:r>
            <a:br>
              <a:rPr lang="en-US" altLang="en-US" dirty="0"/>
            </a:br>
            <a:r>
              <a:rPr lang="en-US" altLang="en-US" dirty="0"/>
              <a:t>Detect Icebergs Practice</a:t>
            </a:r>
            <a:endParaRPr lang="en-US" altLang="en-US" sz="1800" dirty="0"/>
          </a:p>
        </p:txBody>
      </p:sp>
      <p:sp>
        <p:nvSpPr>
          <p:cNvPr id="2" name="Slide Number Placeholder 1"/>
          <p:cNvSpPr>
            <a:spLocks noGrp="1"/>
          </p:cNvSpPr>
          <p:nvPr>
            <p:ph type="sldNum" sz="quarter" idx="14"/>
          </p:nvPr>
        </p:nvSpPr>
        <p:spPr/>
        <p:txBody>
          <a:bodyPr/>
          <a:lstStyle/>
          <a:p>
            <a:pPr>
              <a:defRPr/>
            </a:pPr>
            <a:fld id="{BCED8E2A-6C43-4D74-904F-E322DDEA0BA3}" type="slidenum">
              <a:rPr lang="en-US" smtClean="0"/>
              <a:pPr>
                <a:defRPr/>
              </a:pPr>
              <a:t>92</a:t>
            </a:fld>
            <a:endParaRPr lang="en-US" dirty="0"/>
          </a:p>
        </p:txBody>
      </p:sp>
      <p:pic>
        <p:nvPicPr>
          <p:cNvPr id="28678" name="Picture 11" descr="Detect_Icebergs.png"/>
          <p:cNvPicPr>
            <a:picLocks noChangeAspect="1"/>
          </p:cNvPicPr>
          <p:nvPr/>
        </p:nvPicPr>
        <p:blipFill>
          <a:blip r:embed="rId4" cstate="print"/>
          <a:srcRect/>
          <a:stretch>
            <a:fillRect/>
          </a:stretch>
        </p:blipFill>
        <p:spPr bwMode="auto">
          <a:xfrm>
            <a:off x="457200" y="141288"/>
            <a:ext cx="684213" cy="822325"/>
          </a:xfrm>
          <a:prstGeom prst="rect">
            <a:avLst/>
          </a:prstGeom>
          <a:noFill/>
          <a:ln w="9525">
            <a:noFill/>
            <a:miter lim="800000"/>
            <a:headEnd/>
            <a:tailEnd/>
          </a:ln>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Workbook Activity (page 36):</a:t>
            </a:r>
            <a:br>
              <a:rPr lang="en-US" dirty="0"/>
            </a:br>
            <a:r>
              <a:rPr lang="en-US" dirty="0"/>
              <a:t>Make it Personal</a:t>
            </a:r>
          </a:p>
        </p:txBody>
      </p:sp>
      <p:sp>
        <p:nvSpPr>
          <p:cNvPr id="4" name="Slide Number Placeholder 3"/>
          <p:cNvSpPr>
            <a:spLocks noGrp="1"/>
          </p:cNvSpPr>
          <p:nvPr>
            <p:ph type="sldNum" sz="quarter" idx="11"/>
          </p:nvPr>
        </p:nvSpPr>
        <p:spPr/>
        <p:txBody>
          <a:bodyPr/>
          <a:lstStyle/>
          <a:p>
            <a:pPr>
              <a:defRPr/>
            </a:pPr>
            <a:fld id="{F406096F-0A83-4EE4-9633-787DEF84B2AF}" type="slidenum">
              <a:rPr lang="en-US" smtClean="0"/>
              <a:pPr>
                <a:defRPr/>
              </a:pPr>
              <a:t>93</a:t>
            </a:fld>
            <a:endParaRPr lang="en-US" dirty="0"/>
          </a:p>
        </p:txBody>
      </p:sp>
      <p:pic>
        <p:nvPicPr>
          <p:cNvPr id="29701" name="Picture 11" descr="Detect_Icebergs.png"/>
          <p:cNvPicPr>
            <a:picLocks noChangeAspect="1"/>
          </p:cNvPicPr>
          <p:nvPr/>
        </p:nvPicPr>
        <p:blipFill>
          <a:blip r:embed="rId3" cstate="print"/>
          <a:srcRect/>
          <a:stretch>
            <a:fillRect/>
          </a:stretch>
        </p:blipFill>
        <p:spPr bwMode="auto">
          <a:xfrm>
            <a:off x="457200" y="141288"/>
            <a:ext cx="684213" cy="822325"/>
          </a:xfrm>
          <a:prstGeom prst="rect">
            <a:avLst/>
          </a:prstGeom>
          <a:noFill/>
          <a:ln w="9525">
            <a:noFill/>
            <a:miter lim="800000"/>
            <a:headEnd/>
            <a:tailEnd/>
          </a:ln>
        </p:spPr>
      </p:pic>
      <p:pic>
        <p:nvPicPr>
          <p:cNvPr id="3" name="Picture 2"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3858" t="19753" r="7659" b="11234"/>
          <a:stretch/>
        </p:blipFill>
        <p:spPr>
          <a:xfrm>
            <a:off x="2660650" y="1412654"/>
            <a:ext cx="3792538" cy="4943696"/>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5"/>
          <p:cNvSpPr>
            <a:spLocks noGrp="1"/>
          </p:cNvSpPr>
          <p:nvPr>
            <p:ph type="title"/>
          </p:nvPr>
        </p:nvSpPr>
        <p:spPr/>
        <p:txBody>
          <a:bodyPr/>
          <a:lstStyle/>
          <a:p>
            <a:r>
              <a:rPr lang="en-US" altLang="en-US" dirty="0"/>
              <a:t>8) CB Cover Page</a:t>
            </a:r>
          </a:p>
        </p:txBody>
      </p:sp>
      <p:sp>
        <p:nvSpPr>
          <p:cNvPr id="7" name="Slide Number Placeholder 6"/>
          <p:cNvSpPr>
            <a:spLocks noGrp="1"/>
          </p:cNvSpPr>
          <p:nvPr>
            <p:ph type="sldNum" sz="quarter" idx="14"/>
          </p:nvPr>
        </p:nvSpPr>
        <p:spPr/>
        <p:txBody>
          <a:bodyPr/>
          <a:lstStyle/>
          <a:p>
            <a:pPr>
              <a:defRPr/>
            </a:pPr>
            <a:fld id="{12414182-B709-4FE6-94DC-570A13C04F22}" type="slidenum">
              <a:rPr lang="en-US" smtClean="0"/>
              <a:pPr>
                <a:defRPr/>
              </a:pPr>
              <a:t>94</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8) Confirmation Bias Key Terms</a:t>
            </a:r>
          </a:p>
        </p:txBody>
      </p:sp>
      <p:sp>
        <p:nvSpPr>
          <p:cNvPr id="7" name="Slide Number Placeholder 6"/>
          <p:cNvSpPr>
            <a:spLocks noGrp="1"/>
          </p:cNvSpPr>
          <p:nvPr>
            <p:ph type="sldNum" sz="quarter" idx="14"/>
          </p:nvPr>
        </p:nvSpPr>
        <p:spPr/>
        <p:txBody>
          <a:bodyPr/>
          <a:lstStyle/>
          <a:p>
            <a:pPr>
              <a:defRPr/>
            </a:pPr>
            <a:fld id="{2308455A-65E4-43F4-8043-BFC552B72B07}" type="slidenum">
              <a:rPr lang="en-US" smtClean="0"/>
              <a:pPr>
                <a:defRPr/>
              </a:pPr>
              <a:t>95</a:t>
            </a:fld>
            <a:endParaRPr lang="en-US" dirty="0"/>
          </a:p>
        </p:txBody>
      </p:sp>
      <p:sp>
        <p:nvSpPr>
          <p:cNvPr id="6" name="Rectangle 5"/>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Workbook Activity (page 37):</a:t>
            </a:r>
            <a:br>
              <a:rPr lang="en-US" dirty="0"/>
            </a:br>
            <a:r>
              <a:rPr lang="en-US" dirty="0"/>
              <a:t>Hunt the Good Stuff</a:t>
            </a:r>
          </a:p>
        </p:txBody>
      </p:sp>
      <p:sp>
        <p:nvSpPr>
          <p:cNvPr id="4" name="Slide Number Placeholder 3"/>
          <p:cNvSpPr>
            <a:spLocks noGrp="1"/>
          </p:cNvSpPr>
          <p:nvPr>
            <p:ph type="sldNum" sz="quarter" idx="11"/>
          </p:nvPr>
        </p:nvSpPr>
        <p:spPr/>
        <p:txBody>
          <a:bodyPr/>
          <a:lstStyle/>
          <a:p>
            <a:pPr>
              <a:defRPr/>
            </a:pPr>
            <a:fld id="{FE4831D8-3F8F-4D24-B242-B61146993B76}" type="slidenum">
              <a:rPr lang="en-US" smtClean="0"/>
              <a:pPr>
                <a:defRPr/>
              </a:pPr>
              <a:t>96</a:t>
            </a:fld>
            <a:endParaRPr lang="en-US" dirty="0"/>
          </a:p>
        </p:txBody>
      </p:sp>
      <p:pic>
        <p:nvPicPr>
          <p:cNvPr id="14341" name="Picture 5" descr="HTGS.png"/>
          <p:cNvPicPr>
            <a:picLocks noChangeAspect="1"/>
          </p:cNvPicPr>
          <p:nvPr/>
        </p:nvPicPr>
        <p:blipFill>
          <a:blip r:embed="rId3" cstate="print"/>
          <a:srcRect/>
          <a:stretch>
            <a:fillRect/>
          </a:stretch>
        </p:blipFill>
        <p:spPr bwMode="auto">
          <a:xfrm>
            <a:off x="457200" y="146050"/>
            <a:ext cx="684213" cy="822325"/>
          </a:xfrm>
          <a:prstGeom prst="rect">
            <a:avLst/>
          </a:prstGeom>
          <a:noFill/>
          <a:ln w="9525">
            <a:noFill/>
            <a:miter lim="800000"/>
            <a:headEnd/>
            <a:tailEnd/>
          </a:ln>
        </p:spPr>
      </p:pic>
      <p:pic>
        <p:nvPicPr>
          <p:cNvPr id="2" name="Picture 1" descr="D - TLR Review CSF2_TeenCurriculum_ParticipantGuideV3_0 3_AUG15.pptx - PowerPoint"/>
          <p:cNvPicPr>
            <a:picLocks noChangeAspect="1"/>
          </p:cNvPicPr>
          <p:nvPr/>
        </p:nvPicPr>
        <p:blipFill rotWithShape="1">
          <a:blip r:embed="rId4">
            <a:extLst>
              <a:ext uri="{28A0092B-C50C-407E-A947-70E740481C1C}">
                <a14:useLocalDpi xmlns:a14="http://schemas.microsoft.com/office/drawing/2010/main" val="0"/>
              </a:ext>
            </a:extLst>
          </a:blip>
          <a:srcRect l="24659" t="19630" r="7018" b="10987"/>
          <a:stretch/>
        </p:blipFill>
        <p:spPr>
          <a:xfrm>
            <a:off x="2678114" y="1399953"/>
            <a:ext cx="3806824" cy="4899247"/>
          </a:xfrm>
          <a:prstGeom prst="rect">
            <a:avLst/>
          </a:prstGeom>
        </p:spPr>
      </p:pic>
      <p:sp>
        <p:nvSpPr>
          <p:cNvPr id="7" name="Rectangle 6"/>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5"/>
          <p:cNvSpPr>
            <a:spLocks noGrp="1"/>
          </p:cNvSpPr>
          <p:nvPr>
            <p:ph type="title"/>
          </p:nvPr>
        </p:nvSpPr>
        <p:spPr/>
        <p:txBody>
          <a:bodyPr/>
          <a:lstStyle/>
          <a:p>
            <a:r>
              <a:rPr lang="en-US" altLang="en-US" dirty="0"/>
              <a:t>Confirmation Bias</a:t>
            </a:r>
          </a:p>
        </p:txBody>
      </p:sp>
      <p:sp>
        <p:nvSpPr>
          <p:cNvPr id="4" name="Slide Number Placeholder 3"/>
          <p:cNvSpPr>
            <a:spLocks noGrp="1"/>
          </p:cNvSpPr>
          <p:nvPr>
            <p:ph type="sldNum" sz="quarter" idx="14"/>
          </p:nvPr>
        </p:nvSpPr>
        <p:spPr/>
        <p:txBody>
          <a:bodyPr/>
          <a:lstStyle/>
          <a:p>
            <a:pPr>
              <a:defRPr/>
            </a:pPr>
            <a:fld id="{0302A743-7DFA-4C40-B0B3-6663E34D062D}" type="slidenum">
              <a:rPr lang="en-US" smtClean="0"/>
              <a:pPr>
                <a:defRPr/>
              </a:pPr>
              <a:t>97</a:t>
            </a:fld>
            <a:endParaRPr lang="en-US" dirty="0"/>
          </a:p>
        </p:txBody>
      </p:sp>
      <p:pic>
        <p:nvPicPr>
          <p:cNvPr id="15364" name="Picture 7" descr="S:\0Resilience\Army\MRT V 3.0 Devel\Final\Icons\Problem_Solving.png"/>
          <p:cNvPicPr>
            <a:picLocks noChangeAspect="1" noChangeArrowheads="1"/>
          </p:cNvPicPr>
          <p:nvPr/>
        </p:nvPicPr>
        <p:blipFill>
          <a:blip r:embed="rId3" cstate="print"/>
          <a:srcRect/>
          <a:stretch>
            <a:fillRect/>
          </a:stretch>
        </p:blipFill>
        <p:spPr bwMode="auto">
          <a:xfrm>
            <a:off x="2874963" y="1811338"/>
            <a:ext cx="3416300" cy="4114800"/>
          </a:xfrm>
          <a:prstGeom prst="rect">
            <a:avLst/>
          </a:prstGeom>
          <a:noFill/>
          <a:ln w="9525">
            <a:noFill/>
            <a:miter lim="800000"/>
            <a:headEnd/>
            <a:tailEnd/>
          </a:ln>
        </p:spPr>
      </p:pic>
      <p:pic>
        <p:nvPicPr>
          <p:cNvPr id="15366" name="Picture 5" descr="Problem_Solving.png"/>
          <p:cNvPicPr>
            <a:picLocks noChangeAspect="1"/>
          </p:cNvPicPr>
          <p:nvPr/>
        </p:nvPicPr>
        <p:blipFill>
          <a:blip r:embed="rId4" cstate="print"/>
          <a:srcRect/>
          <a:stretch>
            <a:fillRect/>
          </a:stretch>
        </p:blipFill>
        <p:spPr bwMode="auto">
          <a:xfrm>
            <a:off x="457200" y="141288"/>
            <a:ext cx="682625" cy="822325"/>
          </a:xfrm>
          <a:prstGeom prst="rect">
            <a:avLst/>
          </a:prstGeom>
          <a:noFill/>
          <a:ln w="9525">
            <a:noFill/>
            <a:miter lim="800000"/>
            <a:headEnd/>
            <a:tailEnd/>
          </a:ln>
        </p:spPr>
      </p:pic>
      <p:sp>
        <p:nvSpPr>
          <p:cNvPr id="11" name="Rounded Rectangle 10"/>
          <p:cNvSpPr/>
          <p:nvPr/>
        </p:nvSpPr>
        <p:spPr>
          <a:xfrm>
            <a:off x="3141921" y="946297"/>
            <a:ext cx="2819400" cy="381001"/>
          </a:xfrm>
          <a:prstGeom prst="roundRect">
            <a:avLst/>
          </a:prstGeom>
          <a:solidFill>
            <a:srgbClr val="00B05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r>
              <a:rPr lang="en-US" sz="1900" dirty="0"/>
              <a:t>Mental Agility</a:t>
            </a:r>
          </a:p>
        </p:txBody>
      </p:sp>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a:t>Video:</a:t>
            </a:r>
            <a:br>
              <a:rPr lang="en-US" altLang="en-US" dirty="0"/>
            </a:br>
            <a:r>
              <a:rPr lang="en-US" altLang="en-US" dirty="0"/>
              <a:t>Awareness Test</a:t>
            </a:r>
          </a:p>
        </p:txBody>
      </p:sp>
      <p:sp>
        <p:nvSpPr>
          <p:cNvPr id="2" name="Slide Number Placeholder 1"/>
          <p:cNvSpPr>
            <a:spLocks noGrp="1"/>
          </p:cNvSpPr>
          <p:nvPr>
            <p:ph type="sldNum" sz="quarter" idx="14"/>
          </p:nvPr>
        </p:nvSpPr>
        <p:spPr/>
        <p:txBody>
          <a:bodyPr/>
          <a:lstStyle/>
          <a:p>
            <a:pPr>
              <a:defRPr/>
            </a:pPr>
            <a:fld id="{DA34224B-992A-4FD1-9067-A958E7CC0F1D}" type="slidenum">
              <a:rPr lang="en-US" smtClean="0"/>
              <a:pPr>
                <a:defRPr/>
              </a:pPr>
              <a:t>98</a:t>
            </a:fld>
            <a:endParaRPr lang="en-US" dirty="0"/>
          </a:p>
        </p:txBody>
      </p:sp>
      <p:pic>
        <p:nvPicPr>
          <p:cNvPr id="16389" name="Picture 5"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pic>
        <p:nvPicPr>
          <p:cNvPr id="16391" name="Picture 12" descr="http://www.visual8.co.uk/wp-content/uploads/2013/10/Video-Icon.jpg">
            <a:hlinkClick r:id="rId4"/>
          </p:cNvPr>
          <p:cNvPicPr>
            <a:picLocks noChangeAspect="1" noChangeArrowheads="1"/>
          </p:cNvPicPr>
          <p:nvPr/>
        </p:nvPicPr>
        <p:blipFill>
          <a:blip r:embed="rId5" cstate="print"/>
          <a:srcRect l="4604" t="5347" r="7001" b="7950"/>
          <a:stretch>
            <a:fillRect/>
          </a:stretch>
        </p:blipFill>
        <p:spPr bwMode="auto">
          <a:xfrm>
            <a:off x="3235325" y="2303463"/>
            <a:ext cx="2693988" cy="2743200"/>
          </a:xfrm>
          <a:prstGeom prst="rect">
            <a:avLst/>
          </a:prstGeom>
          <a:noFill/>
          <a:ln w="9525">
            <a:noFill/>
            <a:miter lim="800000"/>
            <a:headEnd/>
            <a:tailEnd/>
          </a:ln>
        </p:spPr>
      </p:pic>
      <p:sp>
        <p:nvSpPr>
          <p:cNvPr id="8" name="Rectangle 7"/>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Confirmation Bias</a:t>
            </a:r>
          </a:p>
        </p:txBody>
      </p:sp>
      <p:sp>
        <p:nvSpPr>
          <p:cNvPr id="17411" name="Text Placeholder 4"/>
          <p:cNvSpPr>
            <a:spLocks noGrp="1"/>
          </p:cNvSpPr>
          <p:nvPr>
            <p:ph type="body" sz="quarter" idx="12"/>
          </p:nvPr>
        </p:nvSpPr>
        <p:spPr>
          <a:xfrm>
            <a:off x="403225" y="2057403"/>
            <a:ext cx="8229600" cy="1659464"/>
          </a:xfrm>
        </p:spPr>
        <p:txBody>
          <a:bodyPr/>
          <a:lstStyle/>
          <a:p>
            <a:r>
              <a:rPr lang="en-US" altLang="en-US" dirty="0"/>
              <a:t>We see what we are looking for</a:t>
            </a:r>
          </a:p>
          <a:p>
            <a:r>
              <a:rPr lang="en-US" altLang="en-US" dirty="0"/>
              <a:t>It is hard to change our minds</a:t>
            </a:r>
          </a:p>
        </p:txBody>
      </p:sp>
      <p:sp>
        <p:nvSpPr>
          <p:cNvPr id="2" name="Slide Number Placeholder 1"/>
          <p:cNvSpPr>
            <a:spLocks noGrp="1"/>
          </p:cNvSpPr>
          <p:nvPr>
            <p:ph type="sldNum" sz="quarter" idx="14"/>
          </p:nvPr>
        </p:nvSpPr>
        <p:spPr/>
        <p:txBody>
          <a:bodyPr/>
          <a:lstStyle/>
          <a:p>
            <a:pPr>
              <a:defRPr/>
            </a:pPr>
            <a:fld id="{437CBEF5-F2BE-4463-B9B3-5A2CD86E86C9}" type="slidenum">
              <a:rPr lang="en-US" smtClean="0"/>
              <a:pPr>
                <a:defRPr/>
              </a:pPr>
              <a:t>99</a:t>
            </a:fld>
            <a:endParaRPr lang="en-US" dirty="0"/>
          </a:p>
        </p:txBody>
      </p:sp>
      <p:pic>
        <p:nvPicPr>
          <p:cNvPr id="17414" name="Picture 5" descr="Problem_Solving.png"/>
          <p:cNvPicPr>
            <a:picLocks noChangeAspect="1"/>
          </p:cNvPicPr>
          <p:nvPr/>
        </p:nvPicPr>
        <p:blipFill>
          <a:blip r:embed="rId3" cstate="print"/>
          <a:srcRect/>
          <a:stretch>
            <a:fillRect/>
          </a:stretch>
        </p:blipFill>
        <p:spPr bwMode="auto">
          <a:xfrm>
            <a:off x="457200" y="141288"/>
            <a:ext cx="682625" cy="822325"/>
          </a:xfrm>
          <a:prstGeom prst="rect">
            <a:avLst/>
          </a:prstGeom>
          <a:noFill/>
          <a:ln w="9525">
            <a:noFill/>
            <a:miter lim="800000"/>
            <a:headEnd/>
            <a:tailEnd/>
          </a:ln>
        </p:spPr>
      </p:pic>
      <p:pic>
        <p:nvPicPr>
          <p:cNvPr id="8" name="Picture 7" descr="look.png"/>
          <p:cNvPicPr>
            <a:picLocks noChangeAspect="1"/>
          </p:cNvPicPr>
          <p:nvPr/>
        </p:nvPicPr>
        <p:blipFill>
          <a:blip r:embed="rId4" cstate="print"/>
          <a:srcRect/>
          <a:stretch>
            <a:fillRect/>
          </a:stretch>
        </p:blipFill>
        <p:spPr bwMode="auto">
          <a:xfrm>
            <a:off x="1866900" y="3598866"/>
            <a:ext cx="5427663" cy="2058987"/>
          </a:xfrm>
          <a:prstGeom prst="rect">
            <a:avLst/>
          </a:prstGeom>
          <a:noFill/>
          <a:ln w="9525">
            <a:noFill/>
            <a:miter lim="800000"/>
            <a:headEnd/>
            <a:tailEnd/>
          </a:ln>
        </p:spPr>
      </p:pic>
      <p:sp>
        <p:nvSpPr>
          <p:cNvPr id="9" name="Rectangle 8"/>
          <p:cNvSpPr/>
          <p:nvPr/>
        </p:nvSpPr>
        <p:spPr>
          <a:xfrm>
            <a:off x="806824" y="6491374"/>
            <a:ext cx="7530352" cy="430887"/>
          </a:xfrm>
          <a:prstGeom prst="rect">
            <a:avLst/>
          </a:prstGeom>
        </p:spPr>
        <p:txBody>
          <a:bodyPr wrap="square">
            <a:spAutoFit/>
          </a:bodyPr>
          <a:lstStyle/>
          <a:p>
            <a:pPr algn="ctr">
              <a:defRPr/>
            </a:pPr>
            <a:r>
              <a:rPr lang="en-US" sz="1100" dirty="0">
                <a:latin typeface="+mj-lt"/>
              </a:rPr>
              <a:t>Resilience Skills For Teens V2.0 AUG 2015.  Adapted with permission from the Penn Master Resilience Training materials, Copyright 2013, Trustees of the University of Pennsylvania.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SF2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F Three Lay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anding">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SF Three Lay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anding">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SF2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SF Three Lay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anding">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SF Skill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anding">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SF Three Lay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anding">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CSF Three Lay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anding">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ntract_x0020_Deliverable xmlns="cd27c7be-9c39-4a52-b484-efecadae6ed6">false</Contract_x0020_Deliverable>
    <Document_x0020_Descriptor xmlns="cd27c7be-9c39-4a52-b484-efecadae6ed6" xsi:nil="true"/>
    <TaxCatchAll xmlns="cd27c7be-9c39-4a52-b484-efecadae6ed6" xsi:nil="true"/>
    <Document_x0020_Date xmlns="cd27c7be-9c39-4a52-b484-efecadae6ed6" xsi:nil="true"/>
    <Document_x0020_Status xmlns="cd27c7be-9c39-4a52-b484-efecadae6ed6">Active</Document_x0020_Status>
    <Project_x0020__x0023_ xmlns="cd27c7be-9c39-4a52-b484-efecadae6ed6" xsi:nil="true"/>
    <Task_x0020_Order xmlns="cd27c7be-9c39-4a52-b484-efecadae6ed6" xsi:nil="true"/>
    <Grouping xmlns="cd27c7be-9c39-4a52-b484-efecadae6ed6">All</Grouping>
    <lcf76f155ced4ddcb4097134ff3c332f xmlns="2ef19220-0e59-43c4-9f22-3f62f72421f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Program Document" ma:contentTypeID="0x01010097B968C92F7B0541AD95B252BACE384A00995F63DCD649984CBED9A6842191E675" ma:contentTypeVersion="" ma:contentTypeDescription="" ma:contentTypeScope="" ma:versionID="003eb142535a56295b4aa997316af6ab">
  <xsd:schema xmlns:xsd="http://www.w3.org/2001/XMLSchema" xmlns:xs="http://www.w3.org/2001/XMLSchema" xmlns:p="http://schemas.microsoft.com/office/2006/metadata/properties" xmlns:ns1="cd27c7be-9c39-4a52-b484-efecadae6ed6" xmlns:ns3="2ef19220-0e59-43c4-9f22-3f62f72421f7" targetNamespace="http://schemas.microsoft.com/office/2006/metadata/properties" ma:root="true" ma:fieldsID="4b88af3ec9adf29da3aad808856d7c37" ns1:_="" ns3:_="">
    <xsd:import namespace="cd27c7be-9c39-4a52-b484-efecadae6ed6"/>
    <xsd:import namespace="2ef19220-0e59-43c4-9f22-3f62f72421f7"/>
    <xsd:element name="properties">
      <xsd:complexType>
        <xsd:sequence>
          <xsd:element name="documentManagement">
            <xsd:complexType>
              <xsd:all>
                <xsd:element ref="ns1:Project_x0020__x0023_" minOccurs="0"/>
                <xsd:element ref="ns1:Task_x0020_Order" minOccurs="0"/>
                <xsd:element ref="ns1:Grouping" minOccurs="0"/>
                <xsd:element ref="ns1:Document_x0020_Descriptor" minOccurs="0"/>
                <xsd:element ref="ns1:Document_x0020_Date" minOccurs="0"/>
                <xsd:element ref="ns1:Document_x0020_Status" minOccurs="0"/>
                <xsd:element ref="ns1:Contract_x0020_Deliverable"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1: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7c7be-9c39-4a52-b484-efecadae6ed6" elementFormDefault="qualified">
    <xsd:import namespace="http://schemas.microsoft.com/office/2006/documentManagement/types"/>
    <xsd:import namespace="http://schemas.microsoft.com/office/infopath/2007/PartnerControls"/>
    <xsd:element name="Project_x0020__x0023_" ma:index="0" nillable="true" ma:displayName="Project #" ma:internalName="Project_x0020__x0023_" ma:readOnly="false">
      <xsd:simpleType>
        <xsd:restriction base="dms:Text">
          <xsd:maxLength value="255"/>
        </xsd:restriction>
      </xsd:simpleType>
    </xsd:element>
    <xsd:element name="Task_x0020_Order" ma:index="1" nillable="true" ma:displayName="TO#/IDIQ" ma:description="If applicable, choose IDIQ or enter the Task Order number in the fill-in box." ma:format="Dropdown" ma:internalName="Task_x0020_Order" ma:readOnly="false">
      <xsd:simpleType>
        <xsd:union memberTypes="dms:Text">
          <xsd:simpleType>
            <xsd:restriction base="dms:Choice">
              <xsd:enumeration value="IDIQ"/>
            </xsd:restriction>
          </xsd:simpleType>
        </xsd:union>
      </xsd:simpleType>
    </xsd:element>
    <xsd:element name="Grouping" ma:index="2" nillable="true" ma:displayName="Functional Area" ma:default="All" ma:description="Logical grouping to which this content belongs" ma:format="Dropdown" ma:internalName="Grouping" ma:readOnly="false">
      <xsd:simpleType>
        <xsd:union memberTypes="dms:Text">
          <xsd:simpleType>
            <xsd:restriction base="dms:Choice">
              <xsd:enumeration value="All"/>
              <xsd:enumeration value="Administration"/>
              <xsd:enumeration value="Business Development"/>
              <xsd:enumeration value="Contracts"/>
              <xsd:enumeration value="Finance"/>
              <xsd:enumeration value="Human Resources"/>
              <xsd:enumeration value="Inventory"/>
              <xsd:enumeration value="Marketing"/>
              <xsd:enumeration value="Other"/>
              <xsd:enumeration value="Program / Operations"/>
              <xsd:enumeration value="Purchasing"/>
              <xsd:enumeration value="Quality"/>
              <xsd:enumeration value="Recruiting"/>
              <xsd:enumeration value="Risk Management"/>
              <xsd:enumeration value="Security"/>
              <xsd:enumeration value="Subcontracts"/>
            </xsd:restriction>
          </xsd:simpleType>
        </xsd:union>
      </xsd:simpleType>
    </xsd:element>
    <xsd:element name="Document_x0020_Descriptor" ma:index="3" nillable="true" ma:displayName="Document Type" ma:description="Refining document type indicator" ma:format="Dropdown" ma:internalName="Document_x0020_Descriptor0" ma:readOnly="false">
      <xsd:simpleType>
        <xsd:union memberTypes="dms:Text">
          <xsd:simpleType>
            <xsd:restriction base="dms:Choice">
              <xsd:enumeration value="Award/Mod"/>
              <xsd:enumeration value="Attachment"/>
              <xsd:enumeration value="CBA"/>
              <xsd:enumeration value="CDRL"/>
              <xsd:enumeration value="CERTS"/>
              <xsd:enumeration value="Contract Activity"/>
              <xsd:enumeration value="Correspondence"/>
              <xsd:enumeration value="CPARS"/>
              <xsd:enumeration value="Daily Report"/>
              <xsd:enumeration value="Deliverable"/>
              <xsd:enumeration value="Document of External Origin"/>
              <xsd:enumeration value="Inventory"/>
              <xsd:enumeration value="Invoice"/>
              <xsd:enumeration value="Job Descriptions"/>
              <xsd:enumeration value="Kick-Off"/>
              <xsd:enumeration value="Meeting Minutes"/>
              <xsd:enumeration value="Monthly Report"/>
              <xsd:enumeration value="NTMC"/>
              <xsd:enumeration value="ODC Report"/>
              <xsd:enumeration value="Org Chart"/>
              <xsd:enumeration value="Other"/>
              <xsd:enumeration value="Overtime Report"/>
              <xsd:enumeration value="PDS"/>
              <xsd:enumeration value="Program Plan"/>
              <xsd:enumeration value="Project Status Report"/>
              <xsd:enumeration value="Proposal"/>
              <xsd:enumeration value="REAS"/>
              <xsd:enumeration value="Report"/>
              <xsd:enumeration value="RFP"/>
              <xsd:enumeration value="Security"/>
              <xsd:enumeration value="Site Report"/>
              <xsd:enumeration value="Template"/>
              <xsd:enumeration value="Transition Plan"/>
              <xsd:enumeration value="Vendor Evaluation"/>
              <xsd:enumeration value="Vendor Questionnaire"/>
              <xsd:enumeration value="WAR"/>
              <xsd:enumeration value="WD"/>
            </xsd:restriction>
          </xsd:simpleType>
        </xsd:union>
      </xsd:simpleType>
    </xsd:element>
    <xsd:element name="Document_x0020_Date" ma:index="6" nillable="true" ma:displayName="Document Date" ma:description="Enter the date associated with this item. This field calculates month and fiscal year." ma:format="DateOnly" ma:internalName="Document_x0020_Date" ma:readOnly="false">
      <xsd:simpleType>
        <xsd:restriction base="dms:DateTime"/>
      </xsd:simpleType>
    </xsd:element>
    <xsd:element name="Document_x0020_Status" ma:index="7" nillable="true" ma:displayName="Item Status" ma:default="Active" ma:format="Dropdown" ma:indexed="true" ma:internalName="Document_x0020_Status" ma:readOnly="false">
      <xsd:simpleType>
        <xsd:restriction base="dms:Choice">
          <xsd:enumeration value="Active"/>
          <xsd:enumeration value="Archived"/>
          <xsd:enumeration value="Closed"/>
        </xsd:restriction>
      </xsd:simpleType>
    </xsd:element>
    <xsd:element name="Contract_x0020_Deliverable" ma:index="16" nillable="true" ma:displayName="Contract Deliverable" ma:default="0" ma:description="Is this document a contract deliverable? Check the box, if so." ma:indexed="true" ma:internalName="Contract_x0020_Deliverable" ma:readOnly="false">
      <xsd:simpleType>
        <xsd:restriction base="dms:Boolean"/>
      </xsd:simpleType>
    </xsd:element>
    <xsd:element name="TaxCatchAll" ma:index="27" nillable="true" ma:displayName="Taxonomy Catch All Column" ma:hidden="true" ma:list="{d17ea7e1-c94a-48b5-8a90-d6971dc91588}" ma:internalName="TaxCatchAll" ma:showField="CatchAllData" ma:web="cd27c7be-9c39-4a52-b484-efecadae6ed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ef19220-0e59-43c4-9f22-3f62f72421f7"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a538dece-7b68-4e23-b398-34d43e8d5303"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Location" ma:index="2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5"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92B890-ED87-4C78-BBD5-D33BF70981D0}">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 ds:uri="cd27c7be-9c39-4a52-b484-efecadae6ed6"/>
    <ds:schemaRef ds:uri="2ef19220-0e59-43c4-9f22-3f62f72421f7"/>
  </ds:schemaRefs>
</ds:datastoreItem>
</file>

<file path=customXml/itemProps2.xml><?xml version="1.0" encoding="utf-8"?>
<ds:datastoreItem xmlns:ds="http://schemas.openxmlformats.org/officeDocument/2006/customXml" ds:itemID="{64240353-D358-4CAF-BEB7-045349C15A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27c7be-9c39-4a52-b484-efecadae6ed6"/>
    <ds:schemaRef ds:uri="2ef19220-0e59-43c4-9f22-3f62f72421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16A245-D9C2-4398-ABBB-87D832CDF8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50625</TotalTime>
  <Words>53233</Words>
  <Application>Microsoft Office PowerPoint</Application>
  <PresentationFormat>On-screen Show (4:3)</PresentationFormat>
  <Paragraphs>5394</Paragraphs>
  <Slides>246</Slides>
  <Notes>246</Notes>
  <HiddenSlides>49</HiddenSlides>
  <MMClips>0</MMClips>
  <ScaleCrop>false</ScaleCrop>
  <HeadingPairs>
    <vt:vector size="4" baseType="variant">
      <vt:variant>
        <vt:lpstr>Theme</vt:lpstr>
      </vt:variant>
      <vt:variant>
        <vt:i4>8</vt:i4>
      </vt:variant>
      <vt:variant>
        <vt:lpstr>Slide Titles</vt:lpstr>
      </vt:variant>
      <vt:variant>
        <vt:i4>246</vt:i4>
      </vt:variant>
    </vt:vector>
  </HeadingPairs>
  <TitlesOfParts>
    <vt:vector size="254" baseType="lpstr">
      <vt:lpstr>1_CSF2 Title</vt:lpstr>
      <vt:lpstr>CSF Three Layers</vt:lpstr>
      <vt:lpstr>1_CSF Three Layers</vt:lpstr>
      <vt:lpstr>2_CSF2 Title</vt:lpstr>
      <vt:lpstr>2_CSF Three Layers</vt:lpstr>
      <vt:lpstr>1_CSF Skill Title</vt:lpstr>
      <vt:lpstr>3_CSF Three Layers</vt:lpstr>
      <vt:lpstr>4_CSF Three Layers</vt:lpstr>
      <vt:lpstr>Resilience Training for Teens Full Curriculum V2.0</vt:lpstr>
      <vt:lpstr> Resilience Overview</vt:lpstr>
      <vt:lpstr>      Resilient people bounce, not break.</vt:lpstr>
      <vt:lpstr>Activities</vt:lpstr>
      <vt:lpstr>Resilience Facts</vt:lpstr>
      <vt:lpstr>6 Core Competencies</vt:lpstr>
      <vt:lpstr>Workbook Activity (page 3): 6 Core Competencies</vt:lpstr>
      <vt:lpstr>Workbook Activity (page 4): Core Competency Awareness</vt:lpstr>
      <vt:lpstr>2) HTGS Cover Page</vt:lpstr>
      <vt:lpstr>2) HTGS Key Terms</vt:lpstr>
      <vt:lpstr> Hunt the Good Stuff</vt:lpstr>
      <vt:lpstr>Benefits of Optimism</vt:lpstr>
      <vt:lpstr>Hunt the Good Stuff</vt:lpstr>
      <vt:lpstr>Workbook Activity (pages 6-7): Hunt the Good Stuff</vt:lpstr>
      <vt:lpstr>Workbook Activity (page 8):  Make it Personal</vt:lpstr>
      <vt:lpstr>3) Goal Setting Cover Page</vt:lpstr>
      <vt:lpstr>3) Goal Setting Key Terms</vt:lpstr>
      <vt:lpstr>Workbook Activity (page 9): Hunt the Good Stuff</vt:lpstr>
      <vt:lpstr>Goal Setting</vt:lpstr>
      <vt:lpstr>What Are Your Goals?</vt:lpstr>
      <vt:lpstr>Workbook Activity (page 10): My Goal List</vt:lpstr>
      <vt:lpstr>Define Your Goal</vt:lpstr>
      <vt:lpstr>Workbook Activity (page 10): What is my goal?</vt:lpstr>
      <vt:lpstr>Visualize Your Success</vt:lpstr>
      <vt:lpstr>Workbook Activity (page 10): Visualize Success</vt:lpstr>
      <vt:lpstr>Make it Happen</vt:lpstr>
      <vt:lpstr>Workbook Activity (page 11): Make it Happen</vt:lpstr>
      <vt:lpstr>Obstacle Game Plan</vt:lpstr>
      <vt:lpstr>Workbook Activity (page 11): Obstacle Game Plan</vt:lpstr>
      <vt:lpstr>Take the First Step</vt:lpstr>
      <vt:lpstr>Workbook Activity (page 11): What is my first step?</vt:lpstr>
      <vt:lpstr>Activity: Make Your Goal Real</vt:lpstr>
      <vt:lpstr>Workbook Activity (page 12): Make it Personal</vt:lpstr>
      <vt:lpstr>4) ATC Cover Page</vt:lpstr>
      <vt:lpstr>4) ATC Key Terms</vt:lpstr>
      <vt:lpstr>Workbook Activity (page 13): Hunt the Good Stuff</vt:lpstr>
      <vt:lpstr>ATC</vt:lpstr>
      <vt:lpstr>PowerPoint Presentation</vt:lpstr>
      <vt:lpstr>PowerPoint Presentation</vt:lpstr>
      <vt:lpstr>PowerPoint Presentation</vt:lpstr>
      <vt:lpstr>PowerPoint Presentation</vt:lpstr>
      <vt:lpstr>PowerPoint Presentation</vt:lpstr>
      <vt:lpstr>PowerPoint Presentation</vt:lpstr>
      <vt:lpstr>Workbook Activity (p. 18):  Make it Personal</vt:lpstr>
      <vt:lpstr>5) EM Cover Page</vt:lpstr>
      <vt:lpstr>5) EM Key Terms</vt:lpstr>
      <vt:lpstr>Workbook Activity (p. 19): Hunt the Good Stuff</vt:lpstr>
      <vt:lpstr>Energy Management</vt:lpstr>
      <vt:lpstr>Control the Controllables</vt:lpstr>
      <vt:lpstr>Workbook Activity (pp. 20-21): Control the Controllables</vt:lpstr>
      <vt:lpstr>What About My Nerves?</vt:lpstr>
      <vt:lpstr>Workbook Activity (p. 22): What About My Nerves?</vt:lpstr>
      <vt:lpstr>Deliberate Breathing</vt:lpstr>
      <vt:lpstr>Deliberate Breathing (continued)</vt:lpstr>
      <vt:lpstr>Workbook Activity (p. 23): Deliberate Breathing Practice</vt:lpstr>
      <vt:lpstr>Workbook Activity (p. 24): Make it Personal</vt:lpstr>
      <vt:lpstr>6) ATT Cover Page</vt:lpstr>
      <vt:lpstr>6) ATT Key Terms</vt:lpstr>
      <vt:lpstr>Workbook Activity (p. 25): Hunt the Good Stuff</vt:lpstr>
      <vt:lpstr>Avoid Thinking Traps</vt:lpstr>
      <vt:lpstr>ATC Model  and Thinking Traps</vt:lpstr>
      <vt:lpstr> Avoid Thinking Traps </vt:lpstr>
      <vt:lpstr>What was Amanda thinking?</vt:lpstr>
      <vt:lpstr>Paul Potts Debrief</vt:lpstr>
      <vt:lpstr>Common Thinking Traps</vt:lpstr>
      <vt:lpstr>Common Thinking Traps</vt:lpstr>
      <vt:lpstr>Common Thinking Traps</vt:lpstr>
      <vt:lpstr>Common Thinking Traps</vt:lpstr>
      <vt:lpstr>Demonstration</vt:lpstr>
      <vt:lpstr>Demonstration …   (continued)</vt:lpstr>
      <vt:lpstr>Common Thinking Traps</vt:lpstr>
      <vt:lpstr>Common Thinking Traps</vt:lpstr>
      <vt:lpstr>Workbook Activity (page 28): Name That Trap Practice</vt:lpstr>
      <vt:lpstr>Workbook Activity (page 29): Avoid Thinking Traps Practice</vt:lpstr>
      <vt:lpstr>Workbook Activity (page 30): Make it Personal</vt:lpstr>
      <vt:lpstr>7) DI Cover Page</vt:lpstr>
      <vt:lpstr>7) DI Key Terms</vt:lpstr>
      <vt:lpstr>Workbook Activity (page 31): Hunt the Good Stuff</vt:lpstr>
      <vt:lpstr>Detect Icebergs</vt:lpstr>
      <vt:lpstr>PowerPoint Presentation</vt:lpstr>
      <vt:lpstr>Examples of Icebergs</vt:lpstr>
      <vt:lpstr>Workbook Activity (page 32): What are your Icebergs?</vt:lpstr>
      <vt:lpstr>When do you need  to detect an Iceberg?</vt:lpstr>
      <vt:lpstr>Does Sam need to detect an Iceberg?</vt:lpstr>
      <vt:lpstr>Does Joe need to detect an Iceberg?</vt:lpstr>
      <vt:lpstr>Demonstration</vt:lpstr>
      <vt:lpstr>Demonstration …   (continued)</vt:lpstr>
      <vt:lpstr>How do you detect an Iceberg?</vt:lpstr>
      <vt:lpstr>How do you detect an Iceberg? (continued)</vt:lpstr>
      <vt:lpstr>What do you do after you’ve detected an Iceberg?</vt:lpstr>
      <vt:lpstr>Workbook Activity (page 34): Detect Icebergs Example</vt:lpstr>
      <vt:lpstr>Workbook Activity (p. 35): Detect Icebergs Practice</vt:lpstr>
      <vt:lpstr>Workbook Activity (page 36): Make it Personal</vt:lpstr>
      <vt:lpstr>8) CB Cover Page</vt:lpstr>
      <vt:lpstr>8) Confirmation Bias Key Terms</vt:lpstr>
      <vt:lpstr>Workbook Activity (page 37): Hunt the Good Stuff</vt:lpstr>
      <vt:lpstr>Confirmation Bias</vt:lpstr>
      <vt:lpstr>Video: Awareness Test</vt:lpstr>
      <vt:lpstr>Confirmation Bias</vt:lpstr>
      <vt:lpstr>What is the  Confirmation Bias?</vt:lpstr>
      <vt:lpstr>Demonstration</vt:lpstr>
      <vt:lpstr>Demonstration … (continued)</vt:lpstr>
      <vt:lpstr>It is important to remember</vt:lpstr>
      <vt:lpstr>“I’m not smart”</vt:lpstr>
      <vt:lpstr>“I’m not smart”</vt:lpstr>
      <vt:lpstr>“I’m not smart”</vt:lpstr>
      <vt:lpstr>“I’m not smart”</vt:lpstr>
      <vt:lpstr>“I am smart”</vt:lpstr>
      <vt:lpstr>“I am smart”</vt:lpstr>
      <vt:lpstr>“I am smart”</vt:lpstr>
      <vt:lpstr>“I am smart”</vt:lpstr>
      <vt:lpstr>Workbook Activity (page 39): “Nobody Likes Me”</vt:lpstr>
      <vt:lpstr>Fight the  Confirmation Bias </vt:lpstr>
      <vt:lpstr>Workbook Activity (page 40): Confirmation Bias Practice</vt:lpstr>
      <vt:lpstr>Workbook Activity (page 41): Make it Personal</vt:lpstr>
      <vt:lpstr>9) PS Cover Page</vt:lpstr>
      <vt:lpstr>9) PS Key Terms</vt:lpstr>
      <vt:lpstr>Workbook Activity (page 42): Hunt the Good Stuff</vt:lpstr>
      <vt:lpstr>Problem Solving</vt:lpstr>
      <vt:lpstr>Review: What is the Confirmation Bias? (page 43):</vt:lpstr>
      <vt:lpstr>Problem Solving</vt:lpstr>
      <vt:lpstr>Step 1:  What’s the problem you’re trying to solve?</vt:lpstr>
      <vt:lpstr>Workbook Activity (page 47): Step 1</vt:lpstr>
      <vt:lpstr>Step 2:  What is the problem happening?</vt:lpstr>
      <vt:lpstr>Workbook Activity (page 47): Step 2</vt:lpstr>
      <vt:lpstr>Step 3:  What did you miss?</vt:lpstr>
      <vt:lpstr>Workbook Activity (page 47): Step 3</vt:lpstr>
      <vt:lpstr>Step 4:  What’s the evidence?</vt:lpstr>
      <vt:lpstr>Workbook Activity (page 48): Step 4</vt:lpstr>
      <vt:lpstr>Step 5:  What really caused the problem?</vt:lpstr>
      <vt:lpstr>Workbook Activity (page 48): Step 5</vt:lpstr>
      <vt:lpstr>Step 6:  What can you do about it?</vt:lpstr>
      <vt:lpstr>Workbook Activity (page 48): Step 6</vt:lpstr>
      <vt:lpstr>Workbook Activity (page 49): Make it Personal</vt:lpstr>
      <vt:lpstr>10) PIIP Cover Page</vt:lpstr>
      <vt:lpstr>10) PIIP Key Terms</vt:lpstr>
      <vt:lpstr>Workbook Activity (page 50): Hunt the Good Stuff</vt:lpstr>
      <vt:lpstr>Put It In Perspective</vt:lpstr>
      <vt:lpstr>3 Styles of Catastrophizing</vt:lpstr>
      <vt:lpstr>3 Styles of Catastrophizing (continued)</vt:lpstr>
      <vt:lpstr>Situations That May Cause Catastrophizing</vt:lpstr>
      <vt:lpstr>PIIP Steps: Order Matters</vt:lpstr>
      <vt:lpstr>Demonstration</vt:lpstr>
      <vt:lpstr>Demonstration …   (continued)</vt:lpstr>
      <vt:lpstr>Workbook Activity (page 52): Put it in Perspective Example</vt:lpstr>
      <vt:lpstr>Put it in Perspective Example (continued)</vt:lpstr>
      <vt:lpstr>Workbook Activity (page 53): Put it in Perspective Practice</vt:lpstr>
      <vt:lpstr>Workbook Activity (page 54): Make it Personal</vt:lpstr>
      <vt:lpstr>11) MG Cover Page</vt:lpstr>
      <vt:lpstr>11) MG Key Terms</vt:lpstr>
      <vt:lpstr>Workbook Activity (age. 55): Hunt the Good Stuff</vt:lpstr>
      <vt:lpstr>Mental Games</vt:lpstr>
      <vt:lpstr>Mental Games</vt:lpstr>
      <vt:lpstr>Workbook Activity (page 56): Create Your Own Mental Game</vt:lpstr>
      <vt:lpstr>Workbook Activity (page 57): Make it Personal</vt:lpstr>
      <vt:lpstr>12) RTR Cover Page</vt:lpstr>
      <vt:lpstr>12) RTR Key Terms</vt:lpstr>
      <vt:lpstr>Workbook Activity (page 58): Hunt the Good Stuff</vt:lpstr>
      <vt:lpstr>Real-Time Resilience</vt:lpstr>
      <vt:lpstr>Real-time Resilience</vt:lpstr>
      <vt:lpstr> When would you use  Real-Time Resilience?  </vt:lpstr>
      <vt:lpstr>Sentence Starters</vt:lpstr>
      <vt:lpstr>Demonstration</vt:lpstr>
      <vt:lpstr>Demonstration …   (continued)</vt:lpstr>
      <vt:lpstr>Pitfalls</vt:lpstr>
      <vt:lpstr>Pitfalls (continued)</vt:lpstr>
      <vt:lpstr>Name That Pitfall</vt:lpstr>
      <vt:lpstr>Workbook Activity (pages 61-62): Real-Time Resilience Practice</vt:lpstr>
      <vt:lpstr>Workbook Activity: Real-Time Resilience Practice (continued)</vt:lpstr>
      <vt:lpstr>Workbook Activity (page 63): Make it Personal</vt:lpstr>
      <vt:lpstr>13) CS Cover Page</vt:lpstr>
      <vt:lpstr>13) CS Key Terms</vt:lpstr>
      <vt:lpstr>Workbook Activity (page 63): Hunt the Good Stuff</vt:lpstr>
      <vt:lpstr>Character Strengths: Knowing Yourself</vt:lpstr>
      <vt:lpstr>Character Strengths</vt:lpstr>
      <vt:lpstr>Character Strengths Definitions  (pages 65-66)</vt:lpstr>
      <vt:lpstr>Workbook Activity (page 67): What are your Signature  Character Strengths?</vt:lpstr>
      <vt:lpstr>Character Strengths</vt:lpstr>
      <vt:lpstr>PowerPoint Presentation</vt:lpstr>
      <vt:lpstr>Workbook Activity (page 68): Character Strengths Discussion</vt:lpstr>
      <vt:lpstr>PowerPoint Presentation</vt:lpstr>
      <vt:lpstr>PowerPoint Presentation</vt:lpstr>
      <vt:lpstr>Workbook Activity (page 69): Make it Personal</vt:lpstr>
      <vt:lpstr>14) CS-CL Cover Page</vt:lpstr>
      <vt:lpstr>14) CS-CL Key Terms</vt:lpstr>
      <vt:lpstr>Workbook Activity (page 70): Hunt the Good Stuff</vt:lpstr>
      <vt:lpstr> Character Strengths: Using Your Strengths With Others </vt:lpstr>
      <vt:lpstr>The Shadow Side of Character Strengths</vt:lpstr>
      <vt:lpstr>Workbook Activity (page 71): The Shadow Side</vt:lpstr>
      <vt:lpstr>PowerPoint Presentation</vt:lpstr>
      <vt:lpstr>Workbook Activity (pages 71-72): Challenges and Teams</vt:lpstr>
      <vt:lpstr>Workbook Activity (pages 71-72): Challenges and Teams (continued)</vt:lpstr>
      <vt:lpstr>Character Strengths: What We Know</vt:lpstr>
      <vt:lpstr>PowerPoint Presentation</vt:lpstr>
      <vt:lpstr>PowerPoint Presentation</vt:lpstr>
      <vt:lpstr>PowerPoint Presentation</vt:lpstr>
      <vt:lpstr>15) AC Cover Page</vt:lpstr>
      <vt:lpstr>15) AC Key Terms</vt:lpstr>
      <vt:lpstr>Workbook Activity (page 77): Hunt the Good Stuff</vt:lpstr>
      <vt:lpstr>Assertive Communication (Part 1): Social Media/Texting</vt:lpstr>
      <vt:lpstr>Workbook Activity (page 78): Communication</vt:lpstr>
      <vt:lpstr>Communication and ATC</vt:lpstr>
      <vt:lpstr>Social Media and ATC</vt:lpstr>
      <vt:lpstr>Social Media and ATC</vt:lpstr>
      <vt:lpstr>Workbook Activity (page 79): Social Media/Texting and ATC</vt:lpstr>
      <vt:lpstr>Workbook Activity (page 80): Benefits and Problems</vt:lpstr>
      <vt:lpstr>Workbook Activity (page 81): When and When Not to Use</vt:lpstr>
      <vt:lpstr>Workbook Activity (page 82): Make it Personal</vt:lpstr>
      <vt:lpstr>15) AC Cover Page</vt:lpstr>
      <vt:lpstr>15) AC Key Terms</vt:lpstr>
      <vt:lpstr>Workbook Activity (page 82): Hunt the Good Stuff</vt:lpstr>
      <vt:lpstr>Assertive Communication</vt:lpstr>
      <vt:lpstr>Workbook Activity (page 84): What makes communication effective?</vt:lpstr>
      <vt:lpstr>Demonstration</vt:lpstr>
      <vt:lpstr>Workbook Activity (page 84): Aggressive Communication</vt:lpstr>
      <vt:lpstr>Demonstration</vt:lpstr>
      <vt:lpstr>Workbook Activity (page 84): Passive Communication</vt:lpstr>
      <vt:lpstr>Demonstration</vt:lpstr>
      <vt:lpstr>Workbook Activity (page 84): Assertive Communication</vt:lpstr>
      <vt:lpstr>Assertive Communication: The 3 Cs</vt:lpstr>
      <vt:lpstr>IDEAL Model</vt:lpstr>
      <vt:lpstr>IDEAL Model (continued)</vt:lpstr>
      <vt:lpstr>Workbook Activity (pages 86-87): IDEAL Model</vt:lpstr>
      <vt:lpstr>Workbook Activity (page 88): Make it Personal</vt:lpstr>
      <vt:lpstr>16) EP/ACR Cover Page</vt:lpstr>
      <vt:lpstr>16) EP/ACR Key Terms</vt:lpstr>
      <vt:lpstr>Workbook Activity (page 89): Hunt the Good Stuff</vt:lpstr>
      <vt:lpstr>Effective Praise</vt:lpstr>
      <vt:lpstr>Effective Praise</vt:lpstr>
      <vt:lpstr>Effective Praise</vt:lpstr>
      <vt:lpstr>Activity: Practicing Effective Praise</vt:lpstr>
      <vt:lpstr>Workbook Activity (page 90): Effective Praise</vt:lpstr>
      <vt:lpstr>Workbook Activity (page 91): Make it Personal</vt:lpstr>
      <vt:lpstr>17) ACR Cover Page</vt:lpstr>
      <vt:lpstr>17) ACR Key Terms</vt:lpstr>
      <vt:lpstr>Workbook Activity (page 92): Hunt the Good Stuff</vt:lpstr>
      <vt:lpstr>Active Constructive Responding</vt:lpstr>
      <vt:lpstr>Workbook Activity (p. 93): Other People Matter</vt:lpstr>
      <vt:lpstr>Four Styles of Responding</vt:lpstr>
      <vt:lpstr>Demonstration: Passive Constructive</vt:lpstr>
      <vt:lpstr>Demonstration: Passive Destructive</vt:lpstr>
      <vt:lpstr>Demonstration: Active Destructive</vt:lpstr>
      <vt:lpstr>Demonstration: Active Constructive</vt:lpstr>
      <vt:lpstr>FAQ</vt:lpstr>
      <vt:lpstr>Workbook Activity (pages 94-95): ACR Awareness</vt:lpstr>
      <vt:lpstr>Workbook Activity (page 97): Make it Personal</vt:lpstr>
    </vt:vector>
  </TitlesOfParts>
  <Company>University of Pennsylvania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kingal</dc:creator>
  <cp:lastModifiedBy>Stoudnour, Brian R.</cp:lastModifiedBy>
  <cp:revision>2068</cp:revision>
  <cp:lastPrinted>2015-12-17T14:01:40Z</cp:lastPrinted>
  <dcterms:created xsi:type="dcterms:W3CDTF">2010-02-01T17:36:13Z</dcterms:created>
  <dcterms:modified xsi:type="dcterms:W3CDTF">2026-01-30T11:20:01Z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0x01010097B968C92F7B0541AD95B252BACE384A00995F63DCD649984CBED9A6842191E675</vt:lpwstr>
  </property>
  <property fmtid="{D5CDD505-2E9C-101B-9397-08002B2CF9AE}" pid="3" name="MSIP_Label_0f17edb8-ddf6-41ca-b4d5-5dc9a4753683_Enabled">
    <vt:lpwstr>true</vt:lpwstr>
  </property>
  <property fmtid="{D5CDD505-2E9C-101B-9397-08002B2CF9AE}" pid="4" name="MSIP_Label_0f17edb8-ddf6-41ca-b4d5-5dc9a4753683_SetDate">
    <vt:lpwstr>2026-01-30T10:58:43Z</vt:lpwstr>
  </property>
  <property fmtid="{D5CDD505-2E9C-101B-9397-08002B2CF9AE}" pid="5" name="MSIP_Label_0f17edb8-ddf6-41ca-b4d5-5dc9a4753683_Method">
    <vt:lpwstr>Standard</vt:lpwstr>
  </property>
  <property fmtid="{D5CDD505-2E9C-101B-9397-08002B2CF9AE}" pid="6" name="MSIP_Label_0f17edb8-ddf6-41ca-b4d5-5dc9a4753683_Name">
    <vt:lpwstr>Chenega - Internal Use</vt:lpwstr>
  </property>
  <property fmtid="{D5CDD505-2E9C-101B-9397-08002B2CF9AE}" pid="7" name="MSIP_Label_0f17edb8-ddf6-41ca-b4d5-5dc9a4753683_SiteId">
    <vt:lpwstr>5d9522f6-566e-45ec-b1e4-522f92b05499</vt:lpwstr>
  </property>
  <property fmtid="{D5CDD505-2E9C-101B-9397-08002B2CF9AE}" pid="8" name="MSIP_Label_0f17edb8-ddf6-41ca-b4d5-5dc9a4753683_ActionId">
    <vt:lpwstr>285a3dc0-beca-4eb5-b3f7-1ef3eeb2effe</vt:lpwstr>
  </property>
  <property fmtid="{D5CDD505-2E9C-101B-9397-08002B2CF9AE}" pid="9" name="MSIP_Label_0f17edb8-ddf6-41ca-b4d5-5dc9a4753683_ContentBits">
    <vt:lpwstr>0</vt:lpwstr>
  </property>
  <property fmtid="{D5CDD505-2E9C-101B-9397-08002B2CF9AE}" pid="10" name="MSIP_Label_0f17edb8-ddf6-41ca-b4d5-5dc9a4753683_Tag">
    <vt:lpwstr>10, 3, 0, 1</vt:lpwstr>
  </property>
</Properties>
</file>